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handoutMasterIdLst>
    <p:handoutMasterId r:id="rId26"/>
  </p:handoutMasterIdLst>
  <p:sldIdLst>
    <p:sldId id="256" r:id="rId2"/>
    <p:sldId id="273" r:id="rId3"/>
    <p:sldId id="276" r:id="rId4"/>
    <p:sldId id="277" r:id="rId5"/>
    <p:sldId id="292" r:id="rId6"/>
    <p:sldId id="287" r:id="rId7"/>
    <p:sldId id="275" r:id="rId8"/>
    <p:sldId id="284" r:id="rId9"/>
    <p:sldId id="278" r:id="rId10"/>
    <p:sldId id="279" r:id="rId11"/>
    <p:sldId id="274" r:id="rId12"/>
    <p:sldId id="280" r:id="rId13"/>
    <p:sldId id="281" r:id="rId14"/>
    <p:sldId id="295" r:id="rId15"/>
    <p:sldId id="282" r:id="rId16"/>
    <p:sldId id="293" r:id="rId17"/>
    <p:sldId id="285" r:id="rId18"/>
    <p:sldId id="286" r:id="rId19"/>
    <p:sldId id="291" r:id="rId20"/>
    <p:sldId id="289" r:id="rId21"/>
    <p:sldId id="288" r:id="rId22"/>
    <p:sldId id="290" r:id="rId23"/>
    <p:sldId id="294" r:id="rId24"/>
    <p:sldId id="296"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E3E7E"/>
    <a:srgbClr val="23468D"/>
    <a:srgbClr val="1F497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68" autoAdjust="0"/>
    <p:restoredTop sz="94660"/>
  </p:normalViewPr>
  <p:slideViewPr>
    <p:cSldViewPr>
      <p:cViewPr varScale="1">
        <p:scale>
          <a:sx n="71" d="100"/>
          <a:sy n="71" d="100"/>
        </p:scale>
        <p:origin x="444" y="66"/>
      </p:cViewPr>
      <p:guideLst>
        <p:guide orient="horz" pos="2160"/>
        <p:guide pos="2880"/>
      </p:guideLst>
    </p:cSldViewPr>
  </p:slideViewPr>
  <p:notesTextViewPr>
    <p:cViewPr>
      <p:scale>
        <a:sx n="100" d="100"/>
        <a:sy n="100" d="100"/>
      </p:scale>
      <p:origin x="0" y="0"/>
    </p:cViewPr>
  </p:notesTextViewPr>
  <p:sorterViewPr>
    <p:cViewPr>
      <p:scale>
        <a:sx n="125" d="100"/>
        <a:sy n="125" d="100"/>
      </p:scale>
      <p:origin x="0" y="-330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FF65A05-A60F-4758-8F59-319974A908CD}" type="datetimeFigureOut">
              <a:rPr lang="en-GB" smtClean="0"/>
              <a:pPr/>
              <a:t>04/10/2018</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2624853B-8B41-4FD4-94CB-4075340429C7}" type="slidenum">
              <a:rPr lang="en-GB" smtClean="0"/>
              <a:pPr/>
              <a:t>‹#›</a:t>
            </a:fld>
            <a:endParaRPr lang="en-GB"/>
          </a:p>
        </p:txBody>
      </p:sp>
    </p:spTree>
    <p:extLst>
      <p:ext uri="{BB962C8B-B14F-4D97-AF65-F5344CB8AC3E}">
        <p14:creationId xmlns:p14="http://schemas.microsoft.com/office/powerpoint/2010/main" val="361202324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88ADE0C5-6A6A-4068-9056-E55CC21123B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88ADE0C5-6A6A-4068-9056-E55CC21123BC}"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2C9A460-D9F4-4361-8F84-123E12884EF7}" type="datetimeFigureOut">
              <a:rPr lang="en-GB" smtClean="0"/>
              <a:pPr/>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E3E7E"/>
        </a:soli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2C9A460-D9F4-4361-8F84-123E12884EF7}" type="datetimeFigureOut">
              <a:rPr lang="en-GB" smtClean="0"/>
              <a:pPr/>
              <a:t>04/10/2018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8ADE0C5-6A6A-4068-9056-E55CC21123BC}"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628800"/>
            <a:ext cx="8079432" cy="936104"/>
          </a:xfrm>
        </p:spPr>
        <p:txBody>
          <a:bodyPr>
            <a:normAutofit fontScale="90000"/>
          </a:bodyPr>
          <a:lstStyle/>
          <a:p>
            <a:r>
              <a:rPr lang="en-GB" sz="5400" dirty="0">
                <a:solidFill>
                  <a:srgbClr val="FFFF00"/>
                </a:solidFill>
                <a:effectLst/>
                <a:latin typeface="Felix Titling" panose="04060505060202020A04" pitchFamily="82" charset="0"/>
              </a:rPr>
              <a:t>The nun’s priest’s tale</a:t>
            </a:r>
          </a:p>
        </p:txBody>
      </p:sp>
      <p:sp>
        <p:nvSpPr>
          <p:cNvPr id="3" name="Subtitle 2"/>
          <p:cNvSpPr>
            <a:spLocks noGrp="1"/>
          </p:cNvSpPr>
          <p:nvPr>
            <p:ph type="subTitle" idx="1"/>
          </p:nvPr>
        </p:nvSpPr>
        <p:spPr>
          <a:xfrm>
            <a:off x="992560" y="764704"/>
            <a:ext cx="8151440" cy="952128"/>
          </a:xfrm>
        </p:spPr>
        <p:txBody>
          <a:bodyPr>
            <a:normAutofit fontScale="92500" lnSpcReduction="20000"/>
          </a:bodyPr>
          <a:lstStyle/>
          <a:p>
            <a:r>
              <a:rPr lang="en-GB" sz="1800" dirty="0">
                <a:solidFill>
                  <a:srgbClr val="FF0000"/>
                </a:solidFill>
                <a:latin typeface="Century Gothic" pitchFamily="34" charset="0"/>
              </a:rPr>
              <a:t> </a:t>
            </a:r>
            <a:r>
              <a:rPr lang="en-GB" sz="2400" dirty="0">
                <a:solidFill>
                  <a:srgbClr val="FF0000"/>
                </a:solidFill>
                <a:latin typeface="Century Gothic" pitchFamily="34" charset="0"/>
              </a:rPr>
              <a:t/>
            </a:r>
            <a:br>
              <a:rPr lang="en-GB" sz="2400" dirty="0">
                <a:solidFill>
                  <a:srgbClr val="FF0000"/>
                </a:solidFill>
                <a:latin typeface="Century Gothic" pitchFamily="34" charset="0"/>
              </a:rPr>
            </a:br>
            <a:r>
              <a:rPr lang="en-GB" sz="2400" dirty="0">
                <a:solidFill>
                  <a:srgbClr val="FFFF00"/>
                </a:solidFill>
                <a:latin typeface="Century Gothic" pitchFamily="34" charset="0"/>
              </a:rPr>
              <a:t> </a:t>
            </a:r>
            <a:r>
              <a:rPr lang="en-GB" sz="2000" dirty="0">
                <a:solidFill>
                  <a:srgbClr val="FFFF00"/>
                </a:solidFill>
                <a:latin typeface="Century Gothic" pitchFamily="34" charset="0"/>
              </a:rPr>
              <a:t>HPEN6001/5001</a:t>
            </a:r>
            <a:r>
              <a:rPr lang="en-GB" sz="1900" dirty="0">
                <a:solidFill>
                  <a:srgbClr val="FFFF00"/>
                </a:solidFill>
                <a:latin typeface="Century Gothic" pitchFamily="34" charset="0"/>
              </a:rPr>
              <a:t>  </a:t>
            </a:r>
            <a:endParaRPr lang="en-GB" sz="2400" dirty="0">
              <a:solidFill>
                <a:srgbClr val="FFFF00"/>
              </a:solidFill>
              <a:latin typeface="Century Gothic" pitchFamily="34" charset="0"/>
            </a:endParaRPr>
          </a:p>
          <a:p>
            <a:r>
              <a:rPr lang="en-GB" dirty="0">
                <a:solidFill>
                  <a:srgbClr val="FFFF00"/>
                </a:solidFill>
                <a:latin typeface="Century Gothic" pitchFamily="34" charset="0"/>
              </a:rPr>
              <a:t>DEBATING MEDIEVAL IDENTITY</a:t>
            </a:r>
          </a:p>
        </p:txBody>
      </p:sp>
      <p:sp>
        <p:nvSpPr>
          <p:cNvPr id="49154" name="AutoShape 2" descr="http://dysgu.ydds.ac.uk/draftfile.php/77645/user/draft/845082876/adultery.jpg"/>
          <p:cNvSpPr>
            <a:spLocks noChangeAspect="1" noChangeArrowheads="1"/>
          </p:cNvSpPr>
          <p:nvPr/>
        </p:nvSpPr>
        <p:spPr bwMode="auto">
          <a:xfrm>
            <a:off x="155575" y="-1417638"/>
            <a:ext cx="2457450" cy="29527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a:off x="4644008" y="3645024"/>
            <a:ext cx="4176464" cy="2554545"/>
          </a:xfrm>
          <a:prstGeom prst="rect">
            <a:avLst/>
          </a:prstGeom>
        </p:spPr>
        <p:txBody>
          <a:bodyPr wrap="square">
            <a:spAutoFit/>
          </a:bodyPr>
          <a:lstStyle/>
          <a:p>
            <a:pPr algn="r"/>
            <a:r>
              <a:rPr lang="en-GB" sz="3200" dirty="0">
                <a:latin typeface="Century Gothic" pitchFamily="34" charset="0"/>
              </a:rPr>
              <a:t>Politics, predestination </a:t>
            </a:r>
            <a:r>
              <a:rPr lang="en-GB" sz="2800" dirty="0">
                <a:latin typeface="+mj-lt"/>
              </a:rPr>
              <a:t>&amp; ‘</a:t>
            </a:r>
            <a:r>
              <a:rPr lang="en-GB" sz="3200" dirty="0">
                <a:latin typeface="Century Gothic" pitchFamily="34" charset="0"/>
              </a:rPr>
              <a:t>The Peasants’ Revolt': the mock heroic</a:t>
            </a:r>
          </a:p>
        </p:txBody>
      </p:sp>
      <p:sp>
        <p:nvSpPr>
          <p:cNvPr id="3074" name="AutoShape 2" descr="http://apocalypseofpeace.googlepages.com/cosmographia1545apian.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 name="Picture 8" descr="cosmographia1545apian.jpg"/>
          <p:cNvPicPr>
            <a:picLocks noChangeAspect="1"/>
          </p:cNvPicPr>
          <p:nvPr/>
        </p:nvPicPr>
        <p:blipFill>
          <a:blip r:embed="rId2" cstate="print">
            <a:grayscl/>
          </a:blip>
          <a:stretch>
            <a:fillRect/>
          </a:stretch>
        </p:blipFill>
        <p:spPr>
          <a:xfrm>
            <a:off x="971600" y="2780928"/>
            <a:ext cx="2833539" cy="388191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852704"/>
          </a:xfrm>
          <a:solidFill>
            <a:srgbClr val="1E3E7E"/>
          </a:solidFill>
        </p:spPr>
        <p:txBody>
          <a:bodyPr>
            <a:noAutofit/>
          </a:bodyPr>
          <a:lstStyle/>
          <a:p>
            <a:pPr algn="ctr"/>
            <a:r>
              <a:rPr lang="en-US" sz="4000" dirty="0">
                <a:solidFill>
                  <a:srgbClr val="FFFF00"/>
                </a:solidFill>
                <a:latin typeface="Felix Titling" panose="04060505060202020A04" pitchFamily="82" charset="0"/>
              </a:rPr>
              <a:t>LEARNING OUTCOMES</a:t>
            </a:r>
            <a:endParaRPr lang="en-GB" sz="4000" dirty="0">
              <a:solidFill>
                <a:srgbClr val="FFFF00"/>
              </a:solidFill>
              <a:latin typeface="Felix Titling" panose="04060505060202020A04" pitchFamily="82" charset="0"/>
            </a:endParaRPr>
          </a:p>
        </p:txBody>
      </p:sp>
      <p:sp>
        <p:nvSpPr>
          <p:cNvPr id="6" name="Content Placeholder 1">
            <a:extLst>
              <a:ext uri="{FF2B5EF4-FFF2-40B4-BE49-F238E27FC236}">
                <a16:creationId xmlns:a16="http://schemas.microsoft.com/office/drawing/2014/main" xmlns="" id="{39E321D4-3772-4ACB-93ED-522595906384}"/>
              </a:ext>
            </a:extLst>
          </p:cNvPr>
          <p:cNvSpPr>
            <a:spLocks noGrp="1"/>
          </p:cNvSpPr>
          <p:nvPr>
            <p:ph idx="1"/>
          </p:nvPr>
        </p:nvSpPr>
        <p:spPr>
          <a:xfrm>
            <a:off x="373274" y="1556792"/>
            <a:ext cx="8397452" cy="4464496"/>
          </a:xfrm>
        </p:spPr>
        <p:txBody>
          <a:bodyPr>
            <a:normAutofit/>
          </a:bodyPr>
          <a:lstStyle/>
          <a:p>
            <a:pPr marL="18288" indent="0">
              <a:buNone/>
            </a:pPr>
            <a:r>
              <a:rPr lang="en-GB" sz="2000" i="1" dirty="0">
                <a:solidFill>
                  <a:schemeClr val="accent4">
                    <a:lumMod val="40000"/>
                    <a:lumOff val="60000"/>
                  </a:schemeClr>
                </a:solidFill>
                <a:effectLst/>
                <a:latin typeface="+mn-lt"/>
              </a:rPr>
              <a:t>Upon the successful completion of this module, the student should be able to </a:t>
            </a:r>
            <a:r>
              <a:rPr lang="en-GB" sz="2400" i="1" dirty="0">
                <a:solidFill>
                  <a:schemeClr val="accent4">
                    <a:lumMod val="40000"/>
                    <a:lumOff val="60000"/>
                  </a:schemeClr>
                </a:solidFill>
                <a:effectLst/>
                <a:latin typeface="+mn-lt"/>
              </a:rPr>
              <a:t>:</a:t>
            </a:r>
          </a:p>
          <a:p>
            <a:pPr marL="18288" indent="0">
              <a:buNone/>
            </a:pPr>
            <a:endParaRPr lang="en-GB" sz="2000" i="1" dirty="0">
              <a:solidFill>
                <a:schemeClr val="bg1"/>
              </a:solidFill>
              <a:effectLst/>
            </a:endParaRPr>
          </a:p>
          <a:p>
            <a:pPr marL="0" indent="0">
              <a:lnSpc>
                <a:spcPct val="100000"/>
              </a:lnSpc>
              <a:spcBef>
                <a:spcPts val="0"/>
              </a:spcBef>
              <a:spcAft>
                <a:spcPts val="600"/>
              </a:spcAft>
              <a:buNone/>
            </a:pPr>
            <a:r>
              <a:rPr lang="en-GB" sz="2000" dirty="0">
                <a:solidFill>
                  <a:schemeClr val="bg1"/>
                </a:solidFill>
                <a:latin typeface="Century Gothic" pitchFamily="34" charset="0"/>
              </a:rPr>
              <a:t>1. 	</a:t>
            </a:r>
            <a:r>
              <a:rPr lang="en-GB" sz="2200" dirty="0">
                <a:solidFill>
                  <a:schemeClr val="bg1"/>
                </a:solidFill>
                <a:latin typeface="Century Gothic" pitchFamily="34" charset="0"/>
              </a:rPr>
              <a:t>Demonstrate a sound knowledge of a range of texts 	from </a:t>
            </a:r>
            <a:r>
              <a:rPr lang="en-GB" sz="2200" i="1" dirty="0">
                <a:solidFill>
                  <a:schemeClr val="bg1"/>
                </a:solidFill>
                <a:latin typeface="Century Gothic" pitchFamily="34" charset="0"/>
              </a:rPr>
              <a:t>The Canterbury Tales </a:t>
            </a:r>
            <a:r>
              <a:rPr lang="en-GB" sz="2200" dirty="0">
                <a:solidFill>
                  <a:schemeClr val="bg1"/>
                </a:solidFill>
                <a:latin typeface="Century Gothic" pitchFamily="34" charset="0"/>
              </a:rPr>
              <a:t>highlighting Chaucer’s 	narrative concern with unstable class and gender 	identities.</a:t>
            </a:r>
          </a:p>
          <a:p>
            <a:pPr marL="457200" indent="-457200">
              <a:lnSpc>
                <a:spcPct val="100000"/>
              </a:lnSpc>
              <a:spcBef>
                <a:spcPts val="0"/>
              </a:spcBef>
              <a:spcAft>
                <a:spcPts val="600"/>
              </a:spcAft>
              <a:buFont typeface="+mj-lt"/>
              <a:buAutoNum type="arabicPeriod"/>
            </a:pPr>
            <a:endParaRPr lang="en-GB" sz="2200" dirty="0">
              <a:solidFill>
                <a:schemeClr val="bg1"/>
              </a:solidFill>
              <a:latin typeface="Century Gothic" pitchFamily="34" charset="0"/>
            </a:endParaRPr>
          </a:p>
          <a:p>
            <a:pPr marL="0" indent="0">
              <a:lnSpc>
                <a:spcPct val="100000"/>
              </a:lnSpc>
              <a:spcBef>
                <a:spcPts val="0"/>
              </a:spcBef>
              <a:spcAft>
                <a:spcPts val="600"/>
              </a:spcAft>
              <a:buNone/>
            </a:pPr>
            <a:r>
              <a:rPr lang="en-GB" sz="2200" dirty="0">
                <a:solidFill>
                  <a:schemeClr val="bg1"/>
                </a:solidFill>
                <a:latin typeface="Century Gothic" pitchFamily="34" charset="0"/>
              </a:rPr>
              <a:t>2. 	Show a secure knowledge and critical understanding 	of political and socio-cultural contexts that triggered 	Chaucer’s exploration of key medieval forms</a:t>
            </a:r>
            <a:endParaRPr lang="en-GB" sz="2200" i="1" dirty="0">
              <a:solidFill>
                <a:schemeClr val="bg1"/>
              </a:solidFill>
              <a:latin typeface="Century Gothic" pitchFamily="34" charset="0"/>
            </a:endParaRPr>
          </a:p>
          <a:p>
            <a:pPr marL="18288" indent="0">
              <a:buNone/>
            </a:pPr>
            <a:endParaRPr lang="en-GB" dirty="0">
              <a:effectLs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052736"/>
            <a:ext cx="8784976" cy="5688632"/>
          </a:xfrm>
        </p:spPr>
        <p:txBody>
          <a:bodyPr>
            <a:normAutofit fontScale="85000" lnSpcReduction="10000"/>
          </a:bodyPr>
          <a:lstStyle/>
          <a:p>
            <a:pPr>
              <a:lnSpc>
                <a:spcPct val="120000"/>
              </a:lnSpc>
              <a:spcBef>
                <a:spcPts val="600"/>
              </a:spcBef>
              <a:buFont typeface="Courier New" pitchFamily="49" charset="0"/>
              <a:buChar char="o"/>
            </a:pPr>
            <a:endParaRPr lang="en-GB" i="1" u="sng" dirty="0" smtClean="0">
              <a:solidFill>
                <a:srgbClr val="FFFF00"/>
              </a:solidFill>
            </a:endParaRPr>
          </a:p>
          <a:p>
            <a:pPr>
              <a:lnSpc>
                <a:spcPct val="120000"/>
              </a:lnSpc>
              <a:spcBef>
                <a:spcPts val="600"/>
              </a:spcBef>
              <a:buFont typeface="Courier New" pitchFamily="49" charset="0"/>
              <a:buChar char="o"/>
            </a:pPr>
            <a:r>
              <a:rPr lang="en-GB" i="1" u="sng" dirty="0" smtClean="0">
                <a:solidFill>
                  <a:srgbClr val="FFFF00"/>
                </a:solidFill>
              </a:rPr>
              <a:t>Astrology</a:t>
            </a:r>
            <a:r>
              <a:rPr lang="en-GB" i="1" u="sng" dirty="0">
                <a:solidFill>
                  <a:srgbClr val="FFFF00"/>
                </a:solidFill>
              </a:rPr>
              <a:t>, free will, choice and predestination</a:t>
            </a:r>
            <a:r>
              <a:rPr lang="en-GB" u="sng" dirty="0">
                <a:solidFill>
                  <a:srgbClr val="FFFF00"/>
                </a:solidFill>
              </a:rPr>
              <a:t>: </a:t>
            </a:r>
            <a:r>
              <a:rPr lang="en-GB" dirty="0">
                <a:solidFill>
                  <a:schemeClr val="bg1"/>
                </a:solidFill>
              </a:rPr>
              <a:t>Links to General Prologue &amp; previous tales - almost a compendium in its own right</a:t>
            </a:r>
            <a:endParaRPr lang="en-GB" i="1" dirty="0">
              <a:solidFill>
                <a:schemeClr val="bg1"/>
              </a:solidFill>
            </a:endParaRPr>
          </a:p>
          <a:p>
            <a:pPr>
              <a:lnSpc>
                <a:spcPct val="120000"/>
              </a:lnSpc>
              <a:spcBef>
                <a:spcPts val="600"/>
              </a:spcBef>
              <a:buFont typeface="Courier New" pitchFamily="49" charset="0"/>
              <a:buChar char="o"/>
            </a:pPr>
            <a:r>
              <a:rPr lang="en-GB" i="1" dirty="0">
                <a:solidFill>
                  <a:srgbClr val="FFFF00"/>
                </a:solidFill>
              </a:rPr>
              <a:t>Class</a:t>
            </a:r>
            <a:r>
              <a:rPr lang="en-GB" dirty="0">
                <a:solidFill>
                  <a:srgbClr val="FFFF00"/>
                </a:solidFill>
              </a:rPr>
              <a:t> - </a:t>
            </a:r>
            <a:r>
              <a:rPr lang="en-GB" dirty="0" err="1">
                <a:solidFill>
                  <a:schemeClr val="bg1"/>
                </a:solidFill>
              </a:rPr>
              <a:t>Chantecleer</a:t>
            </a:r>
            <a:r>
              <a:rPr lang="en-GB" dirty="0">
                <a:solidFill>
                  <a:schemeClr val="bg1"/>
                </a:solidFill>
              </a:rPr>
              <a:t> aristocrat with rhetorical flourishes; ‘</a:t>
            </a:r>
            <a:r>
              <a:rPr lang="en-GB" dirty="0" err="1">
                <a:solidFill>
                  <a:schemeClr val="bg1"/>
                </a:solidFill>
              </a:rPr>
              <a:t>povre</a:t>
            </a:r>
            <a:r>
              <a:rPr lang="en-GB" dirty="0">
                <a:solidFill>
                  <a:schemeClr val="bg1"/>
                </a:solidFill>
              </a:rPr>
              <a:t> widow’ with meagre diet (- not abstract idea), consider the ‘</a:t>
            </a:r>
            <a:r>
              <a:rPr lang="en-GB" dirty="0" err="1">
                <a:solidFill>
                  <a:schemeClr val="bg1"/>
                </a:solidFill>
              </a:rPr>
              <a:t>noyse</a:t>
            </a:r>
            <a:r>
              <a:rPr lang="en-GB" dirty="0">
                <a:solidFill>
                  <a:schemeClr val="bg1"/>
                </a:solidFill>
              </a:rPr>
              <a:t>’</a:t>
            </a:r>
          </a:p>
          <a:p>
            <a:pPr>
              <a:lnSpc>
                <a:spcPct val="120000"/>
              </a:lnSpc>
              <a:spcBef>
                <a:spcPts val="600"/>
              </a:spcBef>
              <a:buFont typeface="Courier New" pitchFamily="49" charset="0"/>
              <a:buChar char="o"/>
            </a:pPr>
            <a:r>
              <a:rPr lang="en-GB" dirty="0">
                <a:solidFill>
                  <a:srgbClr val="FFFF00"/>
                </a:solidFill>
              </a:rPr>
              <a:t>Mockery of </a:t>
            </a:r>
            <a:r>
              <a:rPr lang="en-GB" i="1" dirty="0">
                <a:solidFill>
                  <a:srgbClr val="FFFF00"/>
                </a:solidFill>
              </a:rPr>
              <a:t>romance</a:t>
            </a:r>
            <a:r>
              <a:rPr lang="en-GB" dirty="0">
                <a:solidFill>
                  <a:srgbClr val="FFFF00"/>
                </a:solidFill>
              </a:rPr>
              <a:t> </a:t>
            </a:r>
            <a:r>
              <a:rPr lang="en-GB" dirty="0">
                <a:solidFill>
                  <a:schemeClr val="bg1"/>
                </a:solidFill>
              </a:rPr>
              <a:t>- </a:t>
            </a:r>
            <a:r>
              <a:rPr lang="en-GB" dirty="0" err="1">
                <a:solidFill>
                  <a:schemeClr val="bg1"/>
                </a:solidFill>
              </a:rPr>
              <a:t>Pertelote</a:t>
            </a:r>
            <a:r>
              <a:rPr lang="en-GB" dirty="0">
                <a:solidFill>
                  <a:schemeClr val="bg1"/>
                </a:solidFill>
              </a:rPr>
              <a:t> ready to immolate self like Dido </a:t>
            </a:r>
          </a:p>
          <a:p>
            <a:pPr>
              <a:lnSpc>
                <a:spcPct val="120000"/>
              </a:lnSpc>
              <a:spcBef>
                <a:spcPts val="600"/>
              </a:spcBef>
              <a:buFont typeface="Courier New" pitchFamily="49" charset="0"/>
              <a:buChar char="o"/>
            </a:pPr>
            <a:r>
              <a:rPr lang="en-GB" i="1" dirty="0">
                <a:solidFill>
                  <a:srgbClr val="FFFF00"/>
                </a:solidFill>
              </a:rPr>
              <a:t>Mock heroic:  </a:t>
            </a:r>
            <a:r>
              <a:rPr lang="en-GB" dirty="0">
                <a:solidFill>
                  <a:schemeClr val="bg1"/>
                </a:solidFill>
              </a:rPr>
              <a:t>develops this by juxtaposes bathos with high emotion, laxatives with learning; predestination and freewill</a:t>
            </a:r>
          </a:p>
          <a:p>
            <a:pPr>
              <a:lnSpc>
                <a:spcPct val="120000"/>
              </a:lnSpc>
              <a:spcBef>
                <a:spcPts val="600"/>
              </a:spcBef>
              <a:buFont typeface="Courier New" pitchFamily="49" charset="0"/>
              <a:buChar char="o"/>
            </a:pPr>
            <a:r>
              <a:rPr lang="en-GB" dirty="0">
                <a:solidFill>
                  <a:schemeClr val="bg1"/>
                </a:solidFill>
              </a:rPr>
              <a:t>Humour in </a:t>
            </a:r>
            <a:r>
              <a:rPr lang="en-GB" i="1" dirty="0">
                <a:solidFill>
                  <a:srgbClr val="FFFF00"/>
                </a:solidFill>
              </a:rPr>
              <a:t>clash between boundaries of human/natural worlds</a:t>
            </a:r>
            <a:r>
              <a:rPr lang="en-GB" dirty="0">
                <a:solidFill>
                  <a:srgbClr val="FFFF00"/>
                </a:solidFill>
              </a:rPr>
              <a:t> </a:t>
            </a:r>
            <a:r>
              <a:rPr lang="en-GB" dirty="0">
                <a:solidFill>
                  <a:schemeClr val="bg1"/>
                </a:solidFill>
              </a:rPr>
              <a:t>through out </a:t>
            </a:r>
            <a:r>
              <a:rPr lang="en-GB" i="1" dirty="0">
                <a:solidFill>
                  <a:schemeClr val="bg1"/>
                </a:solidFill>
              </a:rPr>
              <a:t>CT</a:t>
            </a:r>
            <a:r>
              <a:rPr lang="en-GB" dirty="0">
                <a:solidFill>
                  <a:schemeClr val="bg1"/>
                </a:solidFill>
              </a:rPr>
              <a:t>. Here the </a:t>
            </a:r>
            <a:r>
              <a:rPr lang="en-GB" u="sng" dirty="0">
                <a:solidFill>
                  <a:schemeClr val="bg1"/>
                </a:solidFill>
              </a:rPr>
              <a:t>animals like humans </a:t>
            </a:r>
            <a:r>
              <a:rPr lang="en-GB" dirty="0">
                <a:solidFill>
                  <a:schemeClr val="bg1"/>
                </a:solidFill>
              </a:rPr>
              <a:t>( not humans as savage beasts - ‘</a:t>
            </a:r>
            <a:r>
              <a:rPr lang="en-GB" dirty="0" err="1">
                <a:solidFill>
                  <a:schemeClr val="bg1"/>
                </a:solidFill>
              </a:rPr>
              <a:t>cruell</a:t>
            </a:r>
            <a:r>
              <a:rPr lang="en-GB" dirty="0">
                <a:solidFill>
                  <a:schemeClr val="bg1"/>
                </a:solidFill>
              </a:rPr>
              <a:t> </a:t>
            </a:r>
            <a:r>
              <a:rPr lang="en-GB" dirty="0" err="1">
                <a:solidFill>
                  <a:schemeClr val="bg1"/>
                </a:solidFill>
              </a:rPr>
              <a:t>tygre</a:t>
            </a:r>
            <a:r>
              <a:rPr lang="en-GB" dirty="0">
                <a:solidFill>
                  <a:schemeClr val="bg1"/>
                </a:solidFill>
              </a:rPr>
              <a:t>’ / ‘wood </a:t>
            </a:r>
            <a:r>
              <a:rPr lang="en-GB" dirty="0" err="1">
                <a:solidFill>
                  <a:schemeClr val="bg1"/>
                </a:solidFill>
              </a:rPr>
              <a:t>leoun</a:t>
            </a:r>
            <a:r>
              <a:rPr lang="en-GB" dirty="0">
                <a:solidFill>
                  <a:schemeClr val="bg1"/>
                </a:solidFill>
              </a:rPr>
              <a:t>’) </a:t>
            </a:r>
          </a:p>
          <a:p>
            <a:pPr>
              <a:lnSpc>
                <a:spcPct val="120000"/>
              </a:lnSpc>
              <a:spcBef>
                <a:spcPts val="600"/>
              </a:spcBef>
              <a:buFont typeface="Courier New" pitchFamily="49" charset="0"/>
              <a:buChar char="o"/>
            </a:pPr>
            <a:r>
              <a:rPr lang="en-GB" i="1" dirty="0">
                <a:solidFill>
                  <a:srgbClr val="FFFF00"/>
                </a:solidFill>
              </a:rPr>
              <a:t>Cheating others </a:t>
            </a:r>
            <a:r>
              <a:rPr lang="en-GB" i="1" dirty="0">
                <a:solidFill>
                  <a:schemeClr val="bg1"/>
                </a:solidFill>
              </a:rPr>
              <a:t>(‘</a:t>
            </a:r>
            <a:r>
              <a:rPr lang="en-GB" dirty="0" err="1">
                <a:solidFill>
                  <a:schemeClr val="bg1"/>
                </a:solidFill>
              </a:rPr>
              <a:t>cosenage</a:t>
            </a:r>
            <a:r>
              <a:rPr lang="en-GB" dirty="0">
                <a:solidFill>
                  <a:schemeClr val="bg1"/>
                </a:solidFill>
              </a:rPr>
              <a:t>’) first in Shipman – ‘Knight’s Tale’, strategy Wife of Bath’s Prologue, cheating in ‘Miller’s’/‘</a:t>
            </a:r>
            <a:r>
              <a:rPr lang="en-GB" dirty="0" err="1">
                <a:solidFill>
                  <a:schemeClr val="bg1"/>
                </a:solidFill>
              </a:rPr>
              <a:t>Reve’s</a:t>
            </a:r>
            <a:r>
              <a:rPr lang="en-GB" dirty="0">
                <a:solidFill>
                  <a:schemeClr val="bg1"/>
                </a:solidFill>
              </a:rPr>
              <a:t>’ Tales</a:t>
            </a:r>
          </a:p>
        </p:txBody>
      </p:sp>
      <p:sp>
        <p:nvSpPr>
          <p:cNvPr id="4" name="Title 1"/>
          <p:cNvSpPr txBox="1">
            <a:spLocks/>
          </p:cNvSpPr>
          <p:nvPr/>
        </p:nvSpPr>
        <p:spPr>
          <a:xfrm>
            <a:off x="323528" y="343141"/>
            <a:ext cx="8229600" cy="780696"/>
          </a:xfrm>
          <a:prstGeom prst="rect">
            <a:avLst/>
          </a:prstGeom>
          <a:solidFill>
            <a:srgbClr val="1E3E7E"/>
          </a:solidFill>
        </p:spPr>
        <p:txBody>
          <a:bodyPr vert="horz" lIns="0" rIns="0" bIns="0" anchor="b">
            <a:normAutofit/>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algn="ctr"/>
            <a:r>
              <a:rPr lang="en-GB" sz="4000" dirty="0">
                <a:solidFill>
                  <a:srgbClr val="FFFF00"/>
                </a:solidFill>
                <a:latin typeface="Felix Titling" panose="04060505060202020A04" pitchFamily="82" charset="0"/>
              </a:rPr>
              <a:t>The Nun’s Priest’s Tale: links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80696"/>
          </a:xfrm>
          <a:solidFill>
            <a:srgbClr val="1E3E7E"/>
          </a:solidFill>
        </p:spPr>
        <p:txBody>
          <a:bodyPr>
            <a:normAutofit/>
          </a:bodyPr>
          <a:lstStyle/>
          <a:p>
            <a:pPr algn="ctr"/>
            <a:r>
              <a:rPr lang="en-GB" sz="4000" dirty="0">
                <a:solidFill>
                  <a:srgbClr val="FFFF00"/>
                </a:solidFill>
                <a:latin typeface="Felix Titling" panose="04060505060202020A04" pitchFamily="82" charset="0"/>
              </a:rPr>
              <a:t>Relation to other tales</a:t>
            </a:r>
          </a:p>
        </p:txBody>
      </p:sp>
      <p:sp>
        <p:nvSpPr>
          <p:cNvPr id="3" name="Content Placeholder 2"/>
          <p:cNvSpPr>
            <a:spLocks noGrp="1"/>
          </p:cNvSpPr>
          <p:nvPr>
            <p:ph idx="1"/>
          </p:nvPr>
        </p:nvSpPr>
        <p:spPr>
          <a:xfrm>
            <a:off x="244130" y="1340768"/>
            <a:ext cx="8676427" cy="5112568"/>
          </a:xfrm>
        </p:spPr>
        <p:txBody>
          <a:bodyPr>
            <a:normAutofit lnSpcReduction="10000"/>
          </a:bodyPr>
          <a:lstStyle/>
          <a:p>
            <a:r>
              <a:rPr lang="en-GB" sz="2200" dirty="0">
                <a:solidFill>
                  <a:schemeClr val="bg1"/>
                </a:solidFill>
              </a:rPr>
              <a:t>Essentially </a:t>
            </a:r>
            <a:r>
              <a:rPr lang="en-GB" sz="2200" dirty="0">
                <a:solidFill>
                  <a:srgbClr val="FFFF00"/>
                </a:solidFill>
              </a:rPr>
              <a:t>comic view of humanity </a:t>
            </a:r>
            <a:r>
              <a:rPr lang="en-GB" sz="2200" dirty="0">
                <a:solidFill>
                  <a:schemeClr val="bg1"/>
                </a:solidFill>
              </a:rPr>
              <a:t>to set against the tragic romance of ‘The Knight’s Tale’ (another form of </a:t>
            </a:r>
            <a:r>
              <a:rPr lang="en-GB" sz="2200" i="1" dirty="0" err="1">
                <a:solidFill>
                  <a:schemeClr val="bg1"/>
                </a:solidFill>
              </a:rPr>
              <a:t>quiting</a:t>
            </a:r>
            <a:r>
              <a:rPr lang="en-GB" sz="2200" dirty="0" smtClean="0">
                <a:solidFill>
                  <a:schemeClr val="bg1"/>
                </a:solidFill>
              </a:rPr>
              <a:t>)</a:t>
            </a:r>
          </a:p>
          <a:p>
            <a:r>
              <a:rPr lang="en-GB" sz="2200" dirty="0">
                <a:solidFill>
                  <a:schemeClr val="bg1"/>
                </a:solidFill>
              </a:rPr>
              <a:t>Does not ridicule </a:t>
            </a:r>
            <a:r>
              <a:rPr lang="en-GB" sz="2200" dirty="0" smtClean="0">
                <a:solidFill>
                  <a:schemeClr val="bg1"/>
                </a:solidFill>
              </a:rPr>
              <a:t>peasants (fabliau)</a:t>
            </a:r>
            <a:endParaRPr lang="en-GB" sz="2200" dirty="0">
              <a:solidFill>
                <a:schemeClr val="bg1"/>
              </a:solidFill>
            </a:endParaRPr>
          </a:p>
          <a:p>
            <a:r>
              <a:rPr lang="en-GB" sz="2200" dirty="0" smtClean="0">
                <a:solidFill>
                  <a:schemeClr val="bg1"/>
                </a:solidFill>
              </a:rPr>
              <a:t>Parallels between the Prioress’s description and the opening of the tale – implicit critique of a lack of imagination in those in power</a:t>
            </a:r>
            <a:endParaRPr lang="en-GB" sz="2200" dirty="0">
              <a:solidFill>
                <a:schemeClr val="bg1"/>
              </a:solidFill>
            </a:endParaRPr>
          </a:p>
          <a:p>
            <a:r>
              <a:rPr lang="en-GB" sz="2200" dirty="0">
                <a:solidFill>
                  <a:schemeClr val="bg1"/>
                </a:solidFill>
              </a:rPr>
              <a:t>Debates abut </a:t>
            </a:r>
            <a:r>
              <a:rPr lang="en-GB" sz="2200" dirty="0">
                <a:solidFill>
                  <a:srgbClr val="FFFF00"/>
                </a:solidFill>
              </a:rPr>
              <a:t>predestination and freewill </a:t>
            </a:r>
            <a:r>
              <a:rPr lang="en-GB" sz="2200" dirty="0">
                <a:solidFill>
                  <a:schemeClr val="bg1"/>
                </a:solidFill>
              </a:rPr>
              <a:t>run through </a:t>
            </a:r>
            <a:r>
              <a:rPr lang="en-GB" sz="2200" i="1" dirty="0">
                <a:solidFill>
                  <a:schemeClr val="bg1"/>
                </a:solidFill>
              </a:rPr>
              <a:t>CT</a:t>
            </a:r>
            <a:r>
              <a:rPr lang="en-GB" sz="2200" dirty="0">
                <a:solidFill>
                  <a:schemeClr val="bg1"/>
                </a:solidFill>
              </a:rPr>
              <a:t> also a form of response to ‘The Monk’s Tale’ (random tragedies) </a:t>
            </a:r>
          </a:p>
          <a:p>
            <a:r>
              <a:rPr lang="en-GB" sz="2200" i="1" dirty="0">
                <a:solidFill>
                  <a:schemeClr val="bg1"/>
                </a:solidFill>
              </a:rPr>
              <a:t>beast fable </a:t>
            </a:r>
            <a:r>
              <a:rPr lang="en-GB" sz="2200" dirty="0">
                <a:solidFill>
                  <a:schemeClr val="bg1"/>
                </a:solidFill>
              </a:rPr>
              <a:t>throws different light on fabliau – in the others people are like animals because governed by </a:t>
            </a:r>
            <a:r>
              <a:rPr lang="en-GB" sz="2200" dirty="0" smtClean="0">
                <a:solidFill>
                  <a:schemeClr val="bg1"/>
                </a:solidFill>
              </a:rPr>
              <a:t>appetite </a:t>
            </a:r>
            <a:r>
              <a:rPr lang="en-GB" sz="2200" dirty="0">
                <a:solidFill>
                  <a:schemeClr val="bg1"/>
                </a:solidFill>
              </a:rPr>
              <a:t>- but </a:t>
            </a:r>
            <a:r>
              <a:rPr lang="en-GB" sz="2200" dirty="0">
                <a:solidFill>
                  <a:schemeClr val="bg1"/>
                </a:solidFill>
              </a:rPr>
              <a:t/>
            </a:r>
            <a:br>
              <a:rPr lang="en-GB" sz="2200" dirty="0">
                <a:solidFill>
                  <a:schemeClr val="bg1"/>
                </a:solidFill>
              </a:rPr>
            </a:br>
            <a:r>
              <a:rPr lang="en-GB" sz="2200" dirty="0" smtClean="0">
                <a:solidFill>
                  <a:schemeClr val="bg1"/>
                </a:solidFill>
              </a:rPr>
              <a:t>here </a:t>
            </a:r>
            <a:r>
              <a:rPr lang="en-GB" sz="2200" dirty="0">
                <a:solidFill>
                  <a:schemeClr val="bg1"/>
                </a:solidFill>
              </a:rPr>
              <a:t>are real animals acting like people - mocks </a:t>
            </a:r>
            <a:r>
              <a:rPr lang="en-GB" sz="2200" dirty="0" smtClean="0">
                <a:solidFill>
                  <a:schemeClr val="bg1"/>
                </a:solidFill>
              </a:rPr>
              <a:t/>
            </a:r>
            <a:br>
              <a:rPr lang="en-GB" sz="2200" dirty="0" smtClean="0">
                <a:solidFill>
                  <a:schemeClr val="bg1"/>
                </a:solidFill>
              </a:rPr>
            </a:br>
            <a:r>
              <a:rPr lang="en-GB" sz="2200" dirty="0" smtClean="0">
                <a:solidFill>
                  <a:schemeClr val="bg1"/>
                </a:solidFill>
              </a:rPr>
              <a:t>aspirations </a:t>
            </a:r>
            <a:r>
              <a:rPr lang="en-GB" sz="2200" dirty="0">
                <a:solidFill>
                  <a:schemeClr val="bg1"/>
                </a:solidFill>
              </a:rPr>
              <a:t>while leaping out of class context </a:t>
            </a:r>
          </a:p>
          <a:p>
            <a:r>
              <a:rPr lang="en-GB" sz="2200" dirty="0" smtClean="0">
                <a:solidFill>
                  <a:schemeClr val="bg1"/>
                </a:solidFill>
              </a:rPr>
              <a:t>Chaos </a:t>
            </a:r>
            <a:r>
              <a:rPr lang="en-GB" sz="2200" dirty="0">
                <a:solidFill>
                  <a:schemeClr val="bg1"/>
                </a:solidFill>
              </a:rPr>
              <a:t>caused by wily predator into rural - </a:t>
            </a:r>
            <a:r>
              <a:rPr lang="en-GB" sz="2200" i="1" dirty="0">
                <a:solidFill>
                  <a:schemeClr val="bg1"/>
                </a:solidFill>
                <a:latin typeface="Garamond" panose="02020404030301010803" pitchFamily="18" charset="0"/>
              </a:rPr>
              <a:t>&amp;</a:t>
            </a:r>
            <a:r>
              <a:rPr lang="en-GB" sz="2200" dirty="0">
                <a:solidFill>
                  <a:schemeClr val="bg1"/>
                </a:solidFill>
              </a:rPr>
              <a:t> </a:t>
            </a:r>
            <a:br>
              <a:rPr lang="en-GB" sz="2200" dirty="0">
                <a:solidFill>
                  <a:schemeClr val="bg1"/>
                </a:solidFill>
              </a:rPr>
            </a:br>
            <a:r>
              <a:rPr lang="en-GB" sz="2200" dirty="0">
                <a:solidFill>
                  <a:schemeClr val="bg1"/>
                </a:solidFill>
              </a:rPr>
              <a:t>parodied aristocratic - context To what extent </a:t>
            </a:r>
            <a:br>
              <a:rPr lang="en-GB" sz="2200" dirty="0">
                <a:solidFill>
                  <a:schemeClr val="bg1"/>
                </a:solidFill>
              </a:rPr>
            </a:br>
            <a:r>
              <a:rPr lang="en-GB" sz="2200" dirty="0">
                <a:solidFill>
                  <a:schemeClr val="bg1"/>
                </a:solidFill>
              </a:rPr>
              <a:t>could the fox be seen as a clerical figure? (see  </a:t>
            </a:r>
          </a:p>
          <a:p>
            <a:r>
              <a:rPr lang="en-GB" sz="2200" dirty="0">
                <a:solidFill>
                  <a:schemeClr val="bg1"/>
                </a:solidFill>
              </a:rPr>
              <a:t>Pleasure in detail (compare KT/MT/RT)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22862" y="4187899"/>
            <a:ext cx="1764359" cy="2265437"/>
          </a:xfrm>
          <a:prstGeom prst="rect">
            <a:avLst/>
          </a:prstGeom>
          <a:noFill/>
          <a:ln w="38100">
            <a:solidFill>
              <a:srgbClr val="FFFF00"/>
            </a:solidFill>
            <a:miter lim="800000"/>
            <a:headEnd/>
            <a:tailEnd/>
          </a:ln>
          <a:extLst>
            <a:ext uri="{909E8E84-426E-40DD-AFC4-6F175D3DCCD1}">
              <a14:hiddenFill xmlns:a14="http://schemas.microsoft.com/office/drawing/2010/main">
                <a:solidFill>
                  <a:schemeClr val="accent1"/>
                </a:solidFill>
              </a14:hiddenFill>
            </a:ext>
          </a:extLst>
        </p:spPr>
      </p:pic>
      <p:sp>
        <p:nvSpPr>
          <p:cNvPr id="4" name="Right Arrow 3"/>
          <p:cNvSpPr/>
          <p:nvPr/>
        </p:nvSpPr>
        <p:spPr>
          <a:xfrm>
            <a:off x="6300192" y="5733256"/>
            <a:ext cx="576064" cy="129913"/>
          </a:xfrm>
          <a:prstGeom prst="rightArrow">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792088"/>
          </a:xfrm>
          <a:solidFill>
            <a:srgbClr val="1E3E7E"/>
          </a:solidFill>
        </p:spPr>
        <p:txBody>
          <a:bodyPr>
            <a:normAutofit/>
          </a:bodyPr>
          <a:lstStyle/>
          <a:p>
            <a:pPr algn="ctr"/>
            <a:r>
              <a:rPr lang="en-GB" sz="3600" dirty="0">
                <a:solidFill>
                  <a:srgbClr val="FFFF00"/>
                </a:solidFill>
                <a:latin typeface="Felix Titling" panose="04060505060202020A04" pitchFamily="82" charset="0"/>
              </a:rPr>
              <a:t>Language, control </a:t>
            </a:r>
            <a:r>
              <a:rPr lang="en-GB" sz="3600" i="1" dirty="0">
                <a:solidFill>
                  <a:srgbClr val="FFFF00"/>
                </a:solidFill>
                <a:latin typeface="Felix Titling" panose="04060505060202020A04" pitchFamily="82" charset="0"/>
              </a:rPr>
              <a:t>&amp;</a:t>
            </a:r>
            <a:r>
              <a:rPr lang="en-GB" sz="3600" dirty="0">
                <a:solidFill>
                  <a:srgbClr val="FFFF00"/>
                </a:solidFill>
                <a:latin typeface="Felix Titling" panose="04060505060202020A04" pitchFamily="82" charset="0"/>
              </a:rPr>
              <a:t> form</a:t>
            </a:r>
          </a:p>
        </p:txBody>
      </p:sp>
      <p:sp>
        <p:nvSpPr>
          <p:cNvPr id="3" name="Content Placeholder 2"/>
          <p:cNvSpPr>
            <a:spLocks noGrp="1"/>
          </p:cNvSpPr>
          <p:nvPr>
            <p:ph idx="1"/>
          </p:nvPr>
        </p:nvSpPr>
        <p:spPr/>
        <p:txBody>
          <a:bodyPr>
            <a:normAutofit lnSpcReduction="10000"/>
          </a:bodyPr>
          <a:lstStyle/>
          <a:p>
            <a:pPr marL="0" indent="0">
              <a:buNone/>
            </a:pPr>
            <a:r>
              <a:rPr lang="en-GB" i="1" dirty="0">
                <a:solidFill>
                  <a:schemeClr val="bg1"/>
                </a:solidFill>
              </a:rPr>
              <a:t>Manipulation of language – subverting forms</a:t>
            </a:r>
          </a:p>
          <a:p>
            <a:pPr marL="0" indent="0">
              <a:buNone/>
            </a:pPr>
            <a:endParaRPr lang="en-GB" dirty="0">
              <a:solidFill>
                <a:schemeClr val="bg1"/>
              </a:solidFill>
            </a:endParaRPr>
          </a:p>
          <a:p>
            <a:pPr lvl="1"/>
            <a:r>
              <a:rPr lang="en-GB" dirty="0">
                <a:solidFill>
                  <a:schemeClr val="bg1"/>
                </a:solidFill>
              </a:rPr>
              <a:t>Shipman</a:t>
            </a:r>
          </a:p>
          <a:p>
            <a:pPr lvl="1"/>
            <a:r>
              <a:rPr lang="en-GB" dirty="0">
                <a:solidFill>
                  <a:schemeClr val="bg1"/>
                </a:solidFill>
              </a:rPr>
              <a:t>‘Knight’s Tale’, </a:t>
            </a:r>
          </a:p>
          <a:p>
            <a:pPr lvl="1"/>
            <a:r>
              <a:rPr lang="en-GB" dirty="0">
                <a:solidFill>
                  <a:schemeClr val="bg1"/>
                </a:solidFill>
              </a:rPr>
              <a:t>Wife of Bath’s Prologue, </a:t>
            </a:r>
          </a:p>
          <a:p>
            <a:pPr lvl="1"/>
            <a:r>
              <a:rPr lang="en-GB" dirty="0">
                <a:solidFill>
                  <a:schemeClr val="bg1"/>
                </a:solidFill>
              </a:rPr>
              <a:t>‘Miller’s’/‘</a:t>
            </a:r>
            <a:r>
              <a:rPr lang="en-GB" dirty="0" err="1">
                <a:solidFill>
                  <a:schemeClr val="bg1"/>
                </a:solidFill>
              </a:rPr>
              <a:t>Reve’s</a:t>
            </a:r>
            <a:r>
              <a:rPr lang="en-GB" dirty="0">
                <a:solidFill>
                  <a:schemeClr val="bg1"/>
                </a:solidFill>
              </a:rPr>
              <a:t>’ Tales</a:t>
            </a:r>
          </a:p>
          <a:p>
            <a:endParaRPr lang="en-GB" i="1" dirty="0">
              <a:solidFill>
                <a:schemeClr val="bg1"/>
              </a:solidFill>
            </a:endParaRPr>
          </a:p>
          <a:p>
            <a:pPr marL="0" indent="0">
              <a:buNone/>
            </a:pPr>
            <a:r>
              <a:rPr lang="en-GB" i="1" dirty="0">
                <a:solidFill>
                  <a:schemeClr val="bg1"/>
                </a:solidFill>
              </a:rPr>
              <a:t>Consider genre</a:t>
            </a:r>
          </a:p>
          <a:p>
            <a:pPr marL="0" indent="0">
              <a:buNone/>
            </a:pPr>
            <a:r>
              <a:rPr lang="en-GB" dirty="0">
                <a:solidFill>
                  <a:schemeClr val="bg1"/>
                </a:solidFill>
              </a:rPr>
              <a:t>Debate poem, Dream Vision, Romance, Fabliau, beast Fable, satire </a:t>
            </a:r>
          </a:p>
          <a:p>
            <a:endParaRPr lang="en-GB" dirty="0"/>
          </a:p>
        </p:txBody>
      </p:sp>
    </p:spTree>
    <p:extLst>
      <p:ext uri="{BB962C8B-B14F-4D97-AF65-F5344CB8AC3E}">
        <p14:creationId xmlns:p14="http://schemas.microsoft.com/office/powerpoint/2010/main" val="1021986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524" y="260648"/>
            <a:ext cx="8568952" cy="720080"/>
          </a:xfrm>
          <a:solidFill>
            <a:srgbClr val="1E3E7E"/>
          </a:solidFill>
        </p:spPr>
        <p:txBody>
          <a:bodyPr>
            <a:noAutofit/>
          </a:bodyPr>
          <a:lstStyle/>
          <a:p>
            <a:pPr algn="ctr"/>
            <a:r>
              <a:rPr lang="en-GB" sz="3300" dirty="0">
                <a:solidFill>
                  <a:srgbClr val="FFFF00"/>
                </a:solidFill>
                <a:latin typeface="Felix Titling" panose="04060505060202020A04" pitchFamily="82" charset="0"/>
              </a:rPr>
              <a:t>Comedy: alleviating social anxiety</a:t>
            </a:r>
          </a:p>
        </p:txBody>
      </p:sp>
      <p:sp>
        <p:nvSpPr>
          <p:cNvPr id="3" name="Content Placeholder 2"/>
          <p:cNvSpPr>
            <a:spLocks noGrp="1"/>
          </p:cNvSpPr>
          <p:nvPr>
            <p:ph idx="1"/>
          </p:nvPr>
        </p:nvSpPr>
        <p:spPr>
          <a:xfrm>
            <a:off x="287524" y="1124744"/>
            <a:ext cx="8568952" cy="5544616"/>
          </a:xfrm>
        </p:spPr>
        <p:txBody>
          <a:bodyPr>
            <a:normAutofit fontScale="92500"/>
          </a:bodyPr>
          <a:lstStyle/>
          <a:p>
            <a:pPr marL="0" indent="0">
              <a:buNone/>
            </a:pPr>
            <a:r>
              <a:rPr lang="en-GB" sz="2400" u="sng" dirty="0">
                <a:solidFill>
                  <a:schemeClr val="bg1"/>
                </a:solidFill>
              </a:rPr>
              <a:t>[T]he flourishing of the </a:t>
            </a:r>
            <a:r>
              <a:rPr lang="en-GB" sz="2400" u="sng" dirty="0">
                <a:solidFill>
                  <a:srgbClr val="FFFF00"/>
                </a:solidFill>
              </a:rPr>
              <a:t>fabliaux</a:t>
            </a:r>
            <a:r>
              <a:rPr lang="en-GB" sz="2400" u="sng" dirty="0">
                <a:solidFill>
                  <a:schemeClr val="bg1"/>
                </a:solidFill>
              </a:rPr>
              <a:t>, the rise of the </a:t>
            </a:r>
            <a:r>
              <a:rPr lang="en-GB" sz="2400" u="sng" dirty="0">
                <a:solidFill>
                  <a:srgbClr val="FFFF00"/>
                </a:solidFill>
              </a:rPr>
              <a:t>cities</a:t>
            </a:r>
            <a:r>
              <a:rPr lang="en-GB" sz="2400" u="sng" dirty="0">
                <a:solidFill>
                  <a:schemeClr val="bg1"/>
                </a:solidFill>
              </a:rPr>
              <a:t>, and the emergence of an </a:t>
            </a:r>
            <a:r>
              <a:rPr lang="en-GB" sz="2400" u="sng" dirty="0">
                <a:solidFill>
                  <a:srgbClr val="FFFF00"/>
                </a:solidFill>
              </a:rPr>
              <a:t>urban middle class </a:t>
            </a:r>
            <a:r>
              <a:rPr lang="en-GB" sz="2400" u="sng" dirty="0">
                <a:solidFill>
                  <a:schemeClr val="bg1"/>
                </a:solidFill>
              </a:rPr>
              <a:t>are equally visible symptoms of the same social and spiritual climate</a:t>
            </a:r>
            <a:r>
              <a:rPr lang="en-GB" sz="2400" b="1" dirty="0">
                <a:solidFill>
                  <a:schemeClr val="bg1"/>
                </a:solidFill>
              </a:rPr>
              <a:t>. </a:t>
            </a:r>
            <a:r>
              <a:rPr lang="en-GB" sz="2400" dirty="0">
                <a:solidFill>
                  <a:schemeClr val="bg1"/>
                </a:solidFill>
              </a:rPr>
              <a:t>Some phases of fabliau mentality seem more characteristic of rural society than of urban; but it is a rural society that is being transformed by essentially the same forces that are creating a bourgeoisie. (5) </a:t>
            </a:r>
          </a:p>
          <a:p>
            <a:pPr marL="0" indent="0">
              <a:buNone/>
            </a:pPr>
            <a:r>
              <a:rPr lang="en-GB" sz="2400" dirty="0">
                <a:solidFill>
                  <a:schemeClr val="bg1"/>
                </a:solidFill>
              </a:rPr>
              <a:t>In other words, </a:t>
            </a:r>
            <a:r>
              <a:rPr lang="en-GB" sz="2400" dirty="0">
                <a:solidFill>
                  <a:srgbClr val="FFFF00"/>
                </a:solidFill>
              </a:rPr>
              <a:t>the unrest caused by the rise of the middle classes is similar to the unrest caused by the growth of cities and the loss to the rural work force</a:t>
            </a:r>
            <a:r>
              <a:rPr lang="en-GB" sz="2400" dirty="0">
                <a:solidFill>
                  <a:schemeClr val="bg1"/>
                </a:solidFill>
              </a:rPr>
              <a:t>.</a:t>
            </a:r>
          </a:p>
          <a:p>
            <a:pPr marL="0" indent="0">
              <a:buNone/>
            </a:pPr>
            <a:r>
              <a:rPr lang="en-GB" sz="2400" dirty="0">
                <a:solidFill>
                  <a:schemeClr val="bg1"/>
                </a:solidFill>
              </a:rPr>
              <a:t> </a:t>
            </a:r>
            <a:r>
              <a:rPr lang="en-GB" sz="2400" u="sng" dirty="0">
                <a:solidFill>
                  <a:srgbClr val="FFFF00"/>
                </a:solidFill>
              </a:rPr>
              <a:t>Comedy, then, serves the purpose of alleviating fears, mostly due to the absurdity of the images being presented</a:t>
            </a:r>
            <a:r>
              <a:rPr lang="en-GB" sz="2400" u="sng" dirty="0">
                <a:solidFill>
                  <a:schemeClr val="bg1"/>
                </a:solidFill>
              </a:rPr>
              <a:t>. </a:t>
            </a:r>
            <a:r>
              <a:rPr lang="en-GB" sz="2400" dirty="0">
                <a:solidFill>
                  <a:schemeClr val="bg1"/>
                </a:solidFill>
              </a:rPr>
              <a:t>Part of what makes these images comic, and therefore not frightening, is the exaggerated and unrealistic qualities that are presented. </a:t>
            </a:r>
            <a:r>
              <a:rPr lang="en-GB" sz="2400" u="sng" dirty="0">
                <a:solidFill>
                  <a:srgbClr val="FFFF00"/>
                </a:solidFill>
              </a:rPr>
              <a:t>Were these images more realistic, the fears would no longer be laughable. </a:t>
            </a:r>
            <a:r>
              <a:rPr lang="en-GB" sz="2400" dirty="0">
                <a:solidFill>
                  <a:schemeClr val="bg1"/>
                </a:solidFill>
              </a:rPr>
              <a:t> </a:t>
            </a:r>
          </a:p>
          <a:p>
            <a:pPr marL="0" indent="0" algn="r">
              <a:buNone/>
            </a:pPr>
            <a:r>
              <a:rPr lang="en-GB" sz="2200" dirty="0">
                <a:solidFill>
                  <a:schemeClr val="bg1"/>
                </a:solidFill>
              </a:rPr>
              <a:t>Mary E. Leech</a:t>
            </a:r>
            <a:endParaRPr lang="en-GB" sz="1900" dirty="0">
              <a:solidFill>
                <a:schemeClr val="bg1"/>
              </a:solidFill>
            </a:endParaRPr>
          </a:p>
        </p:txBody>
      </p:sp>
    </p:spTree>
    <p:extLst>
      <p:ext uri="{BB962C8B-B14F-4D97-AF65-F5344CB8AC3E}">
        <p14:creationId xmlns:p14="http://schemas.microsoft.com/office/powerpoint/2010/main" val="4120732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710952"/>
          </a:xfrm>
          <a:solidFill>
            <a:srgbClr val="1E3E7E"/>
          </a:solidFill>
        </p:spPr>
        <p:txBody>
          <a:bodyPr>
            <a:normAutofit/>
          </a:bodyPr>
          <a:lstStyle/>
          <a:p>
            <a:pPr algn="ctr"/>
            <a:r>
              <a:rPr lang="en-GB" sz="3600" dirty="0">
                <a:solidFill>
                  <a:srgbClr val="FFFF00"/>
                </a:solidFill>
                <a:latin typeface="Felix Titling" panose="04060505060202020A04" pitchFamily="82" charset="0"/>
              </a:rPr>
              <a:t>Comedy: fabliau </a:t>
            </a:r>
            <a:r>
              <a:rPr lang="en-GB" sz="3600" i="1" dirty="0">
                <a:solidFill>
                  <a:srgbClr val="FFFF00"/>
                </a:solidFill>
                <a:latin typeface="Felix Titling" panose="04060505060202020A04" pitchFamily="82" charset="0"/>
              </a:rPr>
              <a:t>&amp;</a:t>
            </a:r>
            <a:r>
              <a:rPr lang="en-GB" sz="3600" dirty="0">
                <a:solidFill>
                  <a:srgbClr val="FFFF00"/>
                </a:solidFill>
                <a:latin typeface="Felix Titling" panose="04060505060202020A04" pitchFamily="82" charset="0"/>
              </a:rPr>
              <a:t> beast fable</a:t>
            </a:r>
          </a:p>
        </p:txBody>
      </p:sp>
      <p:sp>
        <p:nvSpPr>
          <p:cNvPr id="3" name="Content Placeholder 2"/>
          <p:cNvSpPr>
            <a:spLocks noGrp="1"/>
          </p:cNvSpPr>
          <p:nvPr>
            <p:ph idx="1"/>
          </p:nvPr>
        </p:nvSpPr>
        <p:spPr>
          <a:xfrm>
            <a:off x="323528" y="1124744"/>
            <a:ext cx="8496944" cy="5544616"/>
          </a:xfrm>
        </p:spPr>
        <p:txBody>
          <a:bodyPr>
            <a:normAutofit fontScale="92500"/>
          </a:bodyPr>
          <a:lstStyle/>
          <a:p>
            <a:pPr>
              <a:buNone/>
            </a:pPr>
            <a:r>
              <a:rPr lang="en-GB" dirty="0">
                <a:solidFill>
                  <a:schemeClr val="bg1"/>
                </a:solidFill>
              </a:rPr>
              <a:t>1. </a:t>
            </a:r>
            <a:r>
              <a:rPr lang="en-GB" sz="2500" dirty="0">
                <a:solidFill>
                  <a:schemeClr val="bg1"/>
                </a:solidFill>
              </a:rPr>
              <a:t>For Freud, then, the nature of the comic is to seek pleasure, and that pleasure is received when we place ourselves in a superior role, often at the expense of others. </a:t>
            </a:r>
            <a:r>
              <a:rPr lang="en-GB" sz="2500" i="1" dirty="0">
                <a:solidFill>
                  <a:schemeClr val="bg1"/>
                </a:solidFill>
              </a:rPr>
              <a:t>(= fabliau )</a:t>
            </a:r>
          </a:p>
          <a:p>
            <a:pPr>
              <a:buNone/>
            </a:pPr>
            <a:endParaRPr lang="en-GB" sz="1200" dirty="0">
              <a:solidFill>
                <a:schemeClr val="bg1"/>
              </a:solidFill>
            </a:endParaRPr>
          </a:p>
          <a:p>
            <a:pPr>
              <a:buNone/>
            </a:pPr>
            <a:r>
              <a:rPr lang="en-GB" sz="2500" dirty="0">
                <a:solidFill>
                  <a:schemeClr val="bg1"/>
                </a:solidFill>
              </a:rPr>
              <a:t>2. </a:t>
            </a:r>
            <a:r>
              <a:rPr lang="en-GB" sz="2500" dirty="0" smtClean="0">
                <a:solidFill>
                  <a:schemeClr val="bg1"/>
                </a:solidFill>
              </a:rPr>
              <a:t>…the </a:t>
            </a:r>
            <a:r>
              <a:rPr lang="en-GB" sz="2500" dirty="0">
                <a:solidFill>
                  <a:schemeClr val="bg1"/>
                </a:solidFill>
              </a:rPr>
              <a:t>ridiculous, though, is not meant to cause harm, as Aristotle continues: “The Ridiculous may be defined as a mistake or deformity not productive of pain or harm to others” (1459). The base nature of comedy goes against the more intellectual goals of rhetoric in general, and so Aristotle makes it clear that comedy is acceptable only when it does not cause harm or undermine the nature of rhetorical purpose.  </a:t>
            </a:r>
            <a:r>
              <a:rPr lang="en-GB" sz="2500" dirty="0" smtClean="0">
                <a:solidFill>
                  <a:schemeClr val="bg1"/>
                </a:solidFill>
              </a:rPr>
              <a:t> </a:t>
            </a:r>
            <a:r>
              <a:rPr lang="en-GB" sz="2500" i="1" dirty="0" smtClean="0">
                <a:solidFill>
                  <a:schemeClr val="bg1"/>
                </a:solidFill>
              </a:rPr>
              <a:t>(= </a:t>
            </a:r>
            <a:r>
              <a:rPr lang="en-GB" sz="2500" i="1" dirty="0">
                <a:solidFill>
                  <a:schemeClr val="bg1"/>
                </a:solidFill>
              </a:rPr>
              <a:t>beast fable)</a:t>
            </a:r>
          </a:p>
          <a:p>
            <a:pPr marL="0" indent="0">
              <a:spcBef>
                <a:spcPts val="0"/>
              </a:spcBef>
              <a:buNone/>
            </a:pPr>
            <a:r>
              <a:rPr lang="en-GB" sz="1300" dirty="0">
                <a:solidFill>
                  <a:schemeClr val="bg1"/>
                </a:solidFill>
              </a:rPr>
              <a:t> </a:t>
            </a:r>
            <a:endParaRPr lang="en-GB" dirty="0">
              <a:solidFill>
                <a:schemeClr val="bg1"/>
              </a:solidFill>
            </a:endParaRPr>
          </a:p>
          <a:p>
            <a:pPr marL="365760" lvl="1" indent="0">
              <a:spcBef>
                <a:spcPts val="0"/>
              </a:spcBef>
              <a:buNone/>
            </a:pPr>
            <a:r>
              <a:rPr lang="en-GB" sz="2200" dirty="0">
                <a:solidFill>
                  <a:schemeClr val="bg1"/>
                </a:solidFill>
              </a:rPr>
              <a:t>Mary E. Leech, ‘That’s Not Funny: Comic Forms, Didactic Purpose, and Physical Injury in Medieval Comic Tales</a:t>
            </a:r>
            <a:r>
              <a:rPr lang="en-GB" sz="2600" dirty="0">
                <a:solidFill>
                  <a:schemeClr val="bg1"/>
                </a:solidFill>
              </a:rPr>
              <a:t>’ </a:t>
            </a:r>
            <a:r>
              <a:rPr lang="en-GB" sz="2200" i="1" dirty="0">
                <a:solidFill>
                  <a:schemeClr val="bg1"/>
                </a:solidFill>
              </a:rPr>
              <a:t>LATCH: A Journal for the Study of the Literary</a:t>
            </a:r>
            <a:r>
              <a:rPr lang="en-GB" sz="2200" dirty="0">
                <a:solidFill>
                  <a:schemeClr val="bg1"/>
                </a:solidFill>
              </a:rPr>
              <a:t> Vol. 1 </a:t>
            </a:r>
            <a:r>
              <a:rPr lang="en-GB" sz="2200" dirty="0" err="1">
                <a:solidFill>
                  <a:schemeClr val="bg1"/>
                </a:solidFill>
              </a:rPr>
              <a:t>Artifact</a:t>
            </a:r>
            <a:r>
              <a:rPr lang="en-GB" sz="2200" dirty="0">
                <a:solidFill>
                  <a:schemeClr val="bg1"/>
                </a:solidFill>
              </a:rPr>
              <a:t> in Theory, Culture, or History (2008) </a:t>
            </a:r>
          </a:p>
          <a:p>
            <a:pPr>
              <a:buNone/>
            </a:pPr>
            <a:endParaRPr lang="en-GB" dirty="0">
              <a:solidFill>
                <a:schemeClr val="bg1"/>
              </a:solidFill>
            </a:endParaRPr>
          </a:p>
          <a:p>
            <a:pPr>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260648"/>
            <a:ext cx="5832648" cy="780696"/>
          </a:xfrm>
          <a:solidFill>
            <a:srgbClr val="1E3E7E"/>
          </a:solidFill>
        </p:spPr>
        <p:txBody>
          <a:bodyPr>
            <a:normAutofit fontScale="90000"/>
          </a:bodyPr>
          <a:lstStyle/>
          <a:p>
            <a:r>
              <a:rPr lang="en-GB" dirty="0"/>
              <a:t> </a:t>
            </a:r>
            <a:r>
              <a:rPr lang="en-GB" dirty="0">
                <a:solidFill>
                  <a:srgbClr val="FFFF00"/>
                </a:solidFill>
                <a:latin typeface="Felix Titling" panose="04060505060202020A04" pitchFamily="82" charset="0"/>
              </a:rPr>
              <a:t>Class</a:t>
            </a:r>
            <a:r>
              <a:rPr lang="en-GB" dirty="0">
                <a:solidFill>
                  <a:schemeClr val="bg1"/>
                </a:solidFill>
                <a:latin typeface="Felix Titling" panose="04060505060202020A04" pitchFamily="82" charset="0"/>
              </a:rPr>
              <a:t> </a:t>
            </a:r>
            <a:r>
              <a:rPr lang="en-GB" dirty="0" smtClean="0">
                <a:solidFill>
                  <a:srgbClr val="FFFF00"/>
                </a:solidFill>
                <a:latin typeface="Felix Titling" panose="04060505060202020A04" pitchFamily="82" charset="0"/>
              </a:rPr>
              <a:t>conflict</a:t>
            </a:r>
            <a:endParaRPr lang="en-GB" dirty="0">
              <a:solidFill>
                <a:srgbClr val="FFFF00"/>
              </a:solidFill>
              <a:latin typeface="Felix Titling" panose="04060505060202020A04" pitchFamily="82" charset="0"/>
            </a:endParaRPr>
          </a:p>
        </p:txBody>
      </p:sp>
      <p:sp>
        <p:nvSpPr>
          <p:cNvPr id="3" name="Content Placeholder 2"/>
          <p:cNvSpPr>
            <a:spLocks noGrp="1"/>
          </p:cNvSpPr>
          <p:nvPr>
            <p:ph idx="1"/>
          </p:nvPr>
        </p:nvSpPr>
        <p:spPr>
          <a:xfrm>
            <a:off x="179512" y="1313384"/>
            <a:ext cx="8640960" cy="5211960"/>
          </a:xfrm>
        </p:spPr>
        <p:txBody>
          <a:bodyPr>
            <a:normAutofit lnSpcReduction="10000"/>
          </a:bodyPr>
          <a:lstStyle/>
          <a:p>
            <a:pPr>
              <a:lnSpc>
                <a:spcPct val="110000"/>
              </a:lnSpc>
              <a:buNone/>
            </a:pPr>
            <a:r>
              <a:rPr lang="en-GB" dirty="0"/>
              <a:t>	</a:t>
            </a:r>
            <a:r>
              <a:rPr lang="en-GB" sz="2300" dirty="0" err="1">
                <a:solidFill>
                  <a:schemeClr val="bg1"/>
                </a:solidFill>
              </a:rPr>
              <a:t>Chauntecleer</a:t>
            </a:r>
            <a:r>
              <a:rPr lang="en-GB" sz="2300" dirty="0">
                <a:solidFill>
                  <a:schemeClr val="bg1"/>
                </a:solidFill>
              </a:rPr>
              <a:t> is both a member of the aristocracy and the means of livelihood for a poor widow. </a:t>
            </a:r>
            <a:r>
              <a:rPr lang="en-GB" sz="2300" dirty="0">
                <a:solidFill>
                  <a:srgbClr val="FFFF00"/>
                </a:solidFill>
              </a:rPr>
              <a:t>The chase is both an unruly event and a legitimate act to restore rightful ownership</a:t>
            </a:r>
            <a:r>
              <a:rPr lang="en-GB" sz="2300" dirty="0">
                <a:solidFill>
                  <a:schemeClr val="bg1"/>
                </a:solidFill>
              </a:rPr>
              <a:t>. The discursive terrain resonates with contemporary accounts of how the rebels claimed equality with their social supporters, imitated their practices demanded that all goods be in common, and commandeered aristocratic possessions, but while in these </a:t>
            </a:r>
            <a:r>
              <a:rPr lang="en-GB" sz="2300" dirty="0">
                <a:solidFill>
                  <a:srgbClr val="FFFF00"/>
                </a:solidFill>
              </a:rPr>
              <a:t>contemporary accounts, such actions are narrated with derision and dismissal</a:t>
            </a:r>
            <a:r>
              <a:rPr lang="en-GB" sz="2300" dirty="0">
                <a:solidFill>
                  <a:schemeClr val="bg1"/>
                </a:solidFill>
              </a:rPr>
              <a:t>, in ‘The Nun’s Priest’s Tale’ rhetorical ambivalence erodes the textual distance between estates    </a:t>
            </a:r>
          </a:p>
          <a:p>
            <a:pPr>
              <a:buNone/>
            </a:pPr>
            <a:r>
              <a:rPr lang="en-GB" sz="1200" dirty="0">
                <a:solidFill>
                  <a:schemeClr val="bg1"/>
                </a:solidFill>
              </a:rPr>
              <a:t>		</a:t>
            </a:r>
            <a:endParaRPr lang="en-GB" sz="1200" dirty="0" smtClean="0">
              <a:solidFill>
                <a:schemeClr val="bg1"/>
              </a:solidFill>
            </a:endParaRPr>
          </a:p>
          <a:p>
            <a:pPr>
              <a:buNone/>
            </a:pPr>
            <a:r>
              <a:rPr lang="en-GB" sz="2000" dirty="0">
                <a:solidFill>
                  <a:schemeClr val="bg1"/>
                </a:solidFill>
              </a:rPr>
              <a:t>	</a:t>
            </a:r>
            <a:r>
              <a:rPr lang="en-GB" sz="2000" dirty="0" smtClean="0">
                <a:solidFill>
                  <a:schemeClr val="bg1"/>
                </a:solidFill>
              </a:rPr>
              <a:t>	</a:t>
            </a:r>
            <a:r>
              <a:rPr lang="en-GB" sz="2000" dirty="0" smtClean="0">
                <a:solidFill>
                  <a:schemeClr val="bg1"/>
                </a:solidFill>
              </a:rPr>
              <a:t>Helen </a:t>
            </a:r>
            <a:r>
              <a:rPr lang="en-GB" sz="2000" dirty="0">
                <a:solidFill>
                  <a:schemeClr val="bg1"/>
                </a:solidFill>
              </a:rPr>
              <a:t>Barr, </a:t>
            </a:r>
            <a:r>
              <a:rPr lang="en-GB" sz="2000" i="1" dirty="0" err="1">
                <a:solidFill>
                  <a:schemeClr val="bg1"/>
                </a:solidFill>
              </a:rPr>
              <a:t>Socioliterary</a:t>
            </a:r>
            <a:r>
              <a:rPr lang="en-GB" sz="2000" i="1" dirty="0">
                <a:solidFill>
                  <a:schemeClr val="bg1"/>
                </a:solidFill>
              </a:rPr>
              <a:t> Practice in Late Medieval England, 	(</a:t>
            </a:r>
            <a:r>
              <a:rPr lang="en-GB" sz="2000" dirty="0">
                <a:solidFill>
                  <a:schemeClr val="bg1"/>
                </a:solidFill>
              </a:rPr>
              <a:t>Oxford</a:t>
            </a:r>
            <a:r>
              <a:rPr lang="en-GB" sz="2000" i="1" dirty="0">
                <a:solidFill>
                  <a:schemeClr val="bg1"/>
                </a:solidFill>
              </a:rPr>
              <a:t>, </a:t>
            </a:r>
            <a:r>
              <a:rPr lang="en-GB" sz="2000" i="1" dirty="0" smtClean="0">
                <a:solidFill>
                  <a:schemeClr val="bg1"/>
                </a:solidFill>
              </a:rPr>
              <a:t>	O</a:t>
            </a:r>
            <a:r>
              <a:rPr lang="en-GB" sz="2000" dirty="0" smtClean="0">
                <a:solidFill>
                  <a:schemeClr val="bg1"/>
                </a:solidFill>
              </a:rPr>
              <a:t>xford </a:t>
            </a:r>
            <a:r>
              <a:rPr lang="en-GB" sz="2000" dirty="0">
                <a:solidFill>
                  <a:schemeClr val="bg1"/>
                </a:solidFill>
              </a:rPr>
              <a:t>University Press, 2001) p.29 )</a:t>
            </a:r>
          </a:p>
          <a:p>
            <a:pPr algn="r">
              <a:buNone/>
            </a:pPr>
            <a:r>
              <a:rPr lang="en-GB" sz="2200" i="1" dirty="0">
                <a:solidFill>
                  <a:schemeClr val="bg1"/>
                </a:solidFill>
              </a:rPr>
              <a:t>Obvious links with Millers and Reeve’s Tales.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496944" cy="1368152"/>
          </a:xfrm>
          <a:solidFill>
            <a:srgbClr val="1E3E7E"/>
          </a:solidFill>
        </p:spPr>
        <p:txBody>
          <a:bodyPr>
            <a:noAutofit/>
          </a:bodyPr>
          <a:lstStyle/>
          <a:p>
            <a:pPr algn="ctr"/>
            <a:r>
              <a:rPr lang="en-GB" sz="3600" dirty="0">
                <a:solidFill>
                  <a:srgbClr val="FFFF00"/>
                </a:solidFill>
                <a:latin typeface="Felix Titling" panose="04060505060202020A04" pitchFamily="82" charset="0"/>
              </a:rPr>
              <a:t>Playing with genre: the Romance </a:t>
            </a:r>
            <a:r>
              <a:rPr lang="en-GB" sz="3600" i="1" dirty="0">
                <a:solidFill>
                  <a:srgbClr val="FFFF00"/>
                </a:solidFill>
                <a:latin typeface="Felix Titling" panose="04060505060202020A04" pitchFamily="82" charset="0"/>
              </a:rPr>
              <a:t>Chanticleer as Knight</a:t>
            </a:r>
            <a:endParaRPr lang="en-GB" sz="4400" dirty="0">
              <a:solidFill>
                <a:srgbClr val="FFFF00"/>
              </a:solidFill>
              <a:latin typeface="Felix Titling" panose="04060505060202020A04" pitchFamily="82" charset="0"/>
            </a:endParaRPr>
          </a:p>
        </p:txBody>
      </p:sp>
      <p:sp>
        <p:nvSpPr>
          <p:cNvPr id="3" name="Content Placeholder 2"/>
          <p:cNvSpPr>
            <a:spLocks noGrp="1"/>
          </p:cNvSpPr>
          <p:nvPr>
            <p:ph idx="1"/>
          </p:nvPr>
        </p:nvSpPr>
        <p:spPr>
          <a:xfrm>
            <a:off x="719572" y="2636912"/>
            <a:ext cx="7704856" cy="3096344"/>
          </a:xfrm>
        </p:spPr>
        <p:txBody>
          <a:bodyPr/>
          <a:lstStyle/>
          <a:p>
            <a:pPr>
              <a:buNone/>
            </a:pPr>
            <a:r>
              <a:rPr lang="en-GB" sz="2400" dirty="0">
                <a:solidFill>
                  <a:schemeClr val="bg1"/>
                </a:solidFill>
              </a:rPr>
              <a:t>His coomb was redder than the </a:t>
            </a:r>
            <a:r>
              <a:rPr lang="en-GB" sz="2400" dirty="0" err="1">
                <a:solidFill>
                  <a:schemeClr val="bg1"/>
                </a:solidFill>
              </a:rPr>
              <a:t>fyn</a:t>
            </a:r>
            <a:r>
              <a:rPr lang="en-GB" sz="2400" dirty="0">
                <a:solidFill>
                  <a:schemeClr val="bg1"/>
                </a:solidFill>
              </a:rPr>
              <a:t> </a:t>
            </a:r>
          </a:p>
          <a:p>
            <a:pPr>
              <a:buNone/>
            </a:pPr>
            <a:r>
              <a:rPr lang="en-GB" sz="2400" dirty="0">
                <a:solidFill>
                  <a:schemeClr val="bg1"/>
                </a:solidFill>
              </a:rPr>
              <a:t>And </a:t>
            </a:r>
            <a:r>
              <a:rPr lang="en-GB" sz="2400" dirty="0" err="1">
                <a:solidFill>
                  <a:schemeClr val="bg1"/>
                </a:solidFill>
              </a:rPr>
              <a:t>batailled</a:t>
            </a:r>
            <a:r>
              <a:rPr lang="en-GB" sz="2400" dirty="0">
                <a:solidFill>
                  <a:schemeClr val="bg1"/>
                </a:solidFill>
              </a:rPr>
              <a:t> as it were a </a:t>
            </a:r>
            <a:r>
              <a:rPr lang="en-GB" sz="2400" dirty="0" err="1">
                <a:solidFill>
                  <a:schemeClr val="bg1"/>
                </a:solidFill>
              </a:rPr>
              <a:t>castel</a:t>
            </a:r>
            <a:r>
              <a:rPr lang="en-GB" sz="2400" dirty="0">
                <a:solidFill>
                  <a:schemeClr val="bg1"/>
                </a:solidFill>
              </a:rPr>
              <a:t> </a:t>
            </a:r>
            <a:r>
              <a:rPr lang="en-GB" sz="2400" dirty="0" err="1">
                <a:solidFill>
                  <a:schemeClr val="bg1"/>
                </a:solidFill>
              </a:rPr>
              <a:t>wal</a:t>
            </a:r>
            <a:r>
              <a:rPr lang="en-GB" sz="2400" dirty="0">
                <a:solidFill>
                  <a:schemeClr val="bg1"/>
                </a:solidFill>
              </a:rPr>
              <a:t>;      </a:t>
            </a:r>
          </a:p>
          <a:p>
            <a:pPr>
              <a:buNone/>
            </a:pPr>
            <a:r>
              <a:rPr lang="en-GB" sz="2400" dirty="0">
                <a:solidFill>
                  <a:schemeClr val="bg1"/>
                </a:solidFill>
              </a:rPr>
              <a:t>His </a:t>
            </a:r>
            <a:r>
              <a:rPr lang="en-GB" sz="2400" dirty="0" err="1">
                <a:solidFill>
                  <a:schemeClr val="bg1"/>
                </a:solidFill>
              </a:rPr>
              <a:t>byle</a:t>
            </a:r>
            <a:r>
              <a:rPr lang="en-GB" sz="2400" dirty="0">
                <a:solidFill>
                  <a:schemeClr val="bg1"/>
                </a:solidFill>
              </a:rPr>
              <a:t> was </a:t>
            </a:r>
            <a:r>
              <a:rPr lang="en-GB" sz="2400" dirty="0" err="1">
                <a:solidFill>
                  <a:schemeClr val="bg1"/>
                </a:solidFill>
              </a:rPr>
              <a:t>blak</a:t>
            </a:r>
            <a:r>
              <a:rPr lang="en-GB" sz="2400" dirty="0">
                <a:solidFill>
                  <a:schemeClr val="bg1"/>
                </a:solidFill>
              </a:rPr>
              <a:t>, and as the </a:t>
            </a:r>
            <a:r>
              <a:rPr lang="en-GB" sz="2400" dirty="0" err="1">
                <a:solidFill>
                  <a:schemeClr val="bg1"/>
                </a:solidFill>
              </a:rPr>
              <a:t>jeet</a:t>
            </a:r>
            <a:r>
              <a:rPr lang="en-GB" sz="2400" dirty="0">
                <a:solidFill>
                  <a:schemeClr val="bg1"/>
                </a:solidFill>
              </a:rPr>
              <a:t> it </a:t>
            </a:r>
            <a:r>
              <a:rPr lang="en-GB" sz="2400" dirty="0" err="1">
                <a:solidFill>
                  <a:schemeClr val="bg1"/>
                </a:solidFill>
              </a:rPr>
              <a:t>shoon</a:t>
            </a:r>
            <a:r>
              <a:rPr lang="en-GB" sz="2400" dirty="0">
                <a:solidFill>
                  <a:schemeClr val="bg1"/>
                </a:solidFill>
              </a:rPr>
              <a:t>;      </a:t>
            </a:r>
          </a:p>
          <a:p>
            <a:pPr>
              <a:buNone/>
            </a:pPr>
            <a:r>
              <a:rPr lang="en-GB" sz="2400" dirty="0" err="1">
                <a:solidFill>
                  <a:schemeClr val="bg1"/>
                </a:solidFill>
              </a:rPr>
              <a:t>Lyk</a:t>
            </a:r>
            <a:r>
              <a:rPr lang="en-GB" sz="2400" dirty="0">
                <a:solidFill>
                  <a:schemeClr val="bg1"/>
                </a:solidFill>
              </a:rPr>
              <a:t> </a:t>
            </a:r>
            <a:r>
              <a:rPr lang="en-GB" sz="2400" dirty="0" err="1">
                <a:solidFill>
                  <a:schemeClr val="bg1"/>
                </a:solidFill>
              </a:rPr>
              <a:t>asure</a:t>
            </a:r>
            <a:r>
              <a:rPr lang="en-GB" sz="2400" dirty="0">
                <a:solidFill>
                  <a:schemeClr val="bg1"/>
                </a:solidFill>
              </a:rPr>
              <a:t> were his </a:t>
            </a:r>
            <a:r>
              <a:rPr lang="en-GB" sz="2400" dirty="0" err="1">
                <a:solidFill>
                  <a:schemeClr val="bg1"/>
                </a:solidFill>
              </a:rPr>
              <a:t>legges</a:t>
            </a:r>
            <a:r>
              <a:rPr lang="en-GB" sz="2400" dirty="0">
                <a:solidFill>
                  <a:schemeClr val="bg1"/>
                </a:solidFill>
              </a:rPr>
              <a:t> and his </a:t>
            </a:r>
            <a:r>
              <a:rPr lang="en-GB" sz="2400" dirty="0" err="1">
                <a:solidFill>
                  <a:schemeClr val="bg1"/>
                </a:solidFill>
              </a:rPr>
              <a:t>toon</a:t>
            </a:r>
            <a:r>
              <a:rPr lang="en-GB" sz="2400" dirty="0">
                <a:solidFill>
                  <a:schemeClr val="bg1"/>
                </a:solidFill>
              </a:rPr>
              <a:t>;      </a:t>
            </a:r>
          </a:p>
          <a:p>
            <a:pPr>
              <a:buNone/>
            </a:pPr>
            <a:r>
              <a:rPr lang="en-GB" sz="2400" dirty="0">
                <a:solidFill>
                  <a:schemeClr val="bg1"/>
                </a:solidFill>
              </a:rPr>
              <a:t>His </a:t>
            </a:r>
            <a:r>
              <a:rPr lang="en-GB" sz="2400" dirty="0" err="1">
                <a:solidFill>
                  <a:schemeClr val="bg1"/>
                </a:solidFill>
              </a:rPr>
              <a:t>nayles</a:t>
            </a:r>
            <a:r>
              <a:rPr lang="en-GB" sz="2400" dirty="0">
                <a:solidFill>
                  <a:schemeClr val="bg1"/>
                </a:solidFill>
              </a:rPr>
              <a:t> </a:t>
            </a:r>
            <a:r>
              <a:rPr lang="en-GB" sz="2400" dirty="0" err="1">
                <a:solidFill>
                  <a:schemeClr val="bg1"/>
                </a:solidFill>
              </a:rPr>
              <a:t>whitter</a:t>
            </a:r>
            <a:r>
              <a:rPr lang="en-GB" sz="2400" dirty="0">
                <a:solidFill>
                  <a:schemeClr val="bg1"/>
                </a:solidFill>
              </a:rPr>
              <a:t> than the </a:t>
            </a:r>
            <a:r>
              <a:rPr lang="en-GB" sz="2400" dirty="0" err="1">
                <a:solidFill>
                  <a:schemeClr val="bg1"/>
                </a:solidFill>
              </a:rPr>
              <a:t>lylye</a:t>
            </a:r>
            <a:r>
              <a:rPr lang="en-GB" sz="2400" dirty="0">
                <a:solidFill>
                  <a:schemeClr val="bg1"/>
                </a:solidFill>
              </a:rPr>
              <a:t> flour,      </a:t>
            </a:r>
          </a:p>
          <a:p>
            <a:pPr>
              <a:buNone/>
            </a:pPr>
            <a:r>
              <a:rPr lang="en-GB" sz="2400" dirty="0">
                <a:solidFill>
                  <a:schemeClr val="bg1"/>
                </a:solidFill>
              </a:rPr>
              <a:t>And </a:t>
            </a:r>
            <a:r>
              <a:rPr lang="en-GB" sz="2400" dirty="0" err="1">
                <a:solidFill>
                  <a:schemeClr val="bg1"/>
                </a:solidFill>
              </a:rPr>
              <a:t>lyk</a:t>
            </a:r>
            <a:r>
              <a:rPr lang="en-GB" sz="2400" dirty="0">
                <a:solidFill>
                  <a:schemeClr val="bg1"/>
                </a:solidFill>
              </a:rPr>
              <a:t> the burned gold was his colour.      </a:t>
            </a:r>
          </a:p>
          <a:p>
            <a:endParaRPr lang="en-GB"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0736"/>
          </a:xfrm>
          <a:solidFill>
            <a:srgbClr val="1E3E7E"/>
          </a:solidFill>
        </p:spPr>
        <p:txBody>
          <a:bodyPr>
            <a:noAutofit/>
          </a:bodyPr>
          <a:lstStyle/>
          <a:p>
            <a:pPr algn="ctr"/>
            <a:r>
              <a:rPr lang="en-GB" sz="3600" dirty="0">
                <a:solidFill>
                  <a:srgbClr val="FFFF00"/>
                </a:solidFill>
                <a:latin typeface="Felix Titling" panose="04060505060202020A04" pitchFamily="82" charset="0"/>
              </a:rPr>
              <a:t>Playing with genre: the Romance: </a:t>
            </a:r>
            <a:r>
              <a:rPr lang="en-GB" sz="3600" i="1" dirty="0" err="1">
                <a:solidFill>
                  <a:srgbClr val="FFFF00"/>
                </a:solidFill>
                <a:latin typeface="Felix Titling" panose="04060505060202020A04" pitchFamily="82" charset="0"/>
              </a:rPr>
              <a:t>Pertelote</a:t>
            </a:r>
            <a:r>
              <a:rPr lang="en-GB" sz="3600" i="1" dirty="0">
                <a:solidFill>
                  <a:srgbClr val="FFFF00"/>
                </a:solidFill>
                <a:latin typeface="Felix Titling" panose="04060505060202020A04" pitchFamily="82" charset="0"/>
              </a:rPr>
              <a:t> as lady</a:t>
            </a:r>
            <a:endParaRPr lang="en-GB" sz="4400" i="1" dirty="0">
              <a:solidFill>
                <a:srgbClr val="FFFF00"/>
              </a:solidFill>
              <a:latin typeface="Felix Titling" panose="04060505060202020A04" pitchFamily="82" charset="0"/>
            </a:endParaRPr>
          </a:p>
        </p:txBody>
      </p:sp>
      <p:sp>
        <p:nvSpPr>
          <p:cNvPr id="3" name="Content Placeholder 2"/>
          <p:cNvSpPr>
            <a:spLocks noGrp="1"/>
          </p:cNvSpPr>
          <p:nvPr>
            <p:ph idx="1"/>
          </p:nvPr>
        </p:nvSpPr>
        <p:spPr>
          <a:xfrm>
            <a:off x="621904" y="1772816"/>
            <a:ext cx="7776864" cy="4661872"/>
          </a:xfrm>
        </p:spPr>
        <p:txBody>
          <a:bodyPr>
            <a:noAutofit/>
          </a:bodyPr>
          <a:lstStyle/>
          <a:p>
            <a:pPr>
              <a:spcBef>
                <a:spcPts val="0"/>
              </a:spcBef>
              <a:buNone/>
            </a:pPr>
            <a:r>
              <a:rPr lang="en-GB" sz="2400" dirty="0">
                <a:solidFill>
                  <a:schemeClr val="bg1"/>
                </a:solidFill>
              </a:rPr>
              <a:t>  </a:t>
            </a:r>
            <a:r>
              <a:rPr lang="en-GB" sz="2300" dirty="0">
                <a:solidFill>
                  <a:schemeClr val="bg1"/>
                </a:solidFill>
              </a:rPr>
              <a:t>…. the </a:t>
            </a:r>
            <a:r>
              <a:rPr lang="en-GB" sz="2300" dirty="0" err="1">
                <a:solidFill>
                  <a:schemeClr val="bg1"/>
                </a:solidFill>
              </a:rPr>
              <a:t>faireste</a:t>
            </a:r>
            <a:r>
              <a:rPr lang="en-GB" sz="2300" dirty="0">
                <a:solidFill>
                  <a:schemeClr val="bg1"/>
                </a:solidFill>
              </a:rPr>
              <a:t> hewed on </a:t>
            </a:r>
            <a:r>
              <a:rPr lang="en-GB" sz="2300" dirty="0" err="1">
                <a:solidFill>
                  <a:schemeClr val="bg1"/>
                </a:solidFill>
              </a:rPr>
              <a:t>hir</a:t>
            </a:r>
            <a:r>
              <a:rPr lang="en-GB" sz="2300" dirty="0">
                <a:solidFill>
                  <a:schemeClr val="bg1"/>
                </a:solidFill>
              </a:rPr>
              <a:t> </a:t>
            </a:r>
            <a:r>
              <a:rPr lang="en-GB" sz="2300" dirty="0" err="1">
                <a:solidFill>
                  <a:schemeClr val="bg1"/>
                </a:solidFill>
              </a:rPr>
              <a:t>throte</a:t>
            </a:r>
            <a:r>
              <a:rPr lang="en-GB" sz="2300" dirty="0">
                <a:solidFill>
                  <a:schemeClr val="bg1"/>
                </a:solidFill>
              </a:rPr>
              <a:t>      </a:t>
            </a:r>
          </a:p>
          <a:p>
            <a:pPr>
              <a:spcBef>
                <a:spcPts val="0"/>
              </a:spcBef>
              <a:buNone/>
            </a:pPr>
            <a:r>
              <a:rPr lang="en-GB" sz="2300" dirty="0">
                <a:solidFill>
                  <a:schemeClr val="bg1"/>
                </a:solidFill>
              </a:rPr>
              <a:t>Was </a:t>
            </a:r>
            <a:r>
              <a:rPr lang="en-GB" sz="2300" dirty="0" err="1">
                <a:solidFill>
                  <a:schemeClr val="bg1"/>
                </a:solidFill>
              </a:rPr>
              <a:t>cleped</a:t>
            </a:r>
            <a:r>
              <a:rPr lang="en-GB" sz="2300" dirty="0">
                <a:solidFill>
                  <a:schemeClr val="bg1"/>
                </a:solidFill>
              </a:rPr>
              <a:t> faire </a:t>
            </a:r>
            <a:r>
              <a:rPr lang="en-GB" sz="2300" dirty="0" err="1">
                <a:solidFill>
                  <a:schemeClr val="bg1"/>
                </a:solidFill>
              </a:rPr>
              <a:t>damoysele</a:t>
            </a:r>
            <a:r>
              <a:rPr lang="en-GB" sz="2300" dirty="0">
                <a:solidFill>
                  <a:schemeClr val="bg1"/>
                </a:solidFill>
              </a:rPr>
              <a:t> </a:t>
            </a:r>
            <a:r>
              <a:rPr lang="en-GB" sz="2300" dirty="0" err="1">
                <a:solidFill>
                  <a:schemeClr val="bg1"/>
                </a:solidFill>
              </a:rPr>
              <a:t>pertelote</a:t>
            </a:r>
            <a:r>
              <a:rPr lang="en-GB" sz="2300" dirty="0">
                <a:solidFill>
                  <a:schemeClr val="bg1"/>
                </a:solidFill>
              </a:rPr>
              <a:t>.      </a:t>
            </a:r>
          </a:p>
          <a:p>
            <a:pPr>
              <a:spcBef>
                <a:spcPts val="0"/>
              </a:spcBef>
              <a:buNone/>
            </a:pPr>
            <a:r>
              <a:rPr lang="en-GB" sz="2300" dirty="0" err="1">
                <a:solidFill>
                  <a:schemeClr val="bg1"/>
                </a:solidFill>
              </a:rPr>
              <a:t>Curteys</a:t>
            </a:r>
            <a:r>
              <a:rPr lang="en-GB" sz="2300" dirty="0">
                <a:solidFill>
                  <a:schemeClr val="bg1"/>
                </a:solidFill>
              </a:rPr>
              <a:t> she was, discreet, and </a:t>
            </a:r>
            <a:r>
              <a:rPr lang="en-GB" sz="2300" dirty="0" err="1">
                <a:solidFill>
                  <a:schemeClr val="bg1"/>
                </a:solidFill>
              </a:rPr>
              <a:t>debonaire</a:t>
            </a:r>
            <a:r>
              <a:rPr lang="en-GB" sz="2300" dirty="0">
                <a:solidFill>
                  <a:schemeClr val="bg1"/>
                </a:solidFill>
              </a:rPr>
              <a:t>,      </a:t>
            </a:r>
          </a:p>
          <a:p>
            <a:pPr>
              <a:spcBef>
                <a:spcPts val="0"/>
              </a:spcBef>
              <a:buNone/>
            </a:pPr>
            <a:r>
              <a:rPr lang="en-GB" sz="2300" dirty="0">
                <a:solidFill>
                  <a:schemeClr val="bg1"/>
                </a:solidFill>
              </a:rPr>
              <a:t>And </a:t>
            </a:r>
            <a:r>
              <a:rPr lang="en-GB" sz="2300" dirty="0" err="1">
                <a:solidFill>
                  <a:schemeClr val="bg1"/>
                </a:solidFill>
              </a:rPr>
              <a:t>compaignable</a:t>
            </a:r>
            <a:r>
              <a:rPr lang="en-GB" sz="2300" dirty="0">
                <a:solidFill>
                  <a:schemeClr val="bg1"/>
                </a:solidFill>
              </a:rPr>
              <a:t>, and bar </a:t>
            </a:r>
            <a:r>
              <a:rPr lang="en-GB" sz="2300" dirty="0" err="1">
                <a:solidFill>
                  <a:schemeClr val="bg1"/>
                </a:solidFill>
              </a:rPr>
              <a:t>hyrself</a:t>
            </a:r>
            <a:r>
              <a:rPr lang="en-GB" sz="2300" dirty="0">
                <a:solidFill>
                  <a:schemeClr val="bg1"/>
                </a:solidFill>
              </a:rPr>
              <a:t> so faire,      </a:t>
            </a:r>
          </a:p>
          <a:p>
            <a:pPr>
              <a:spcBef>
                <a:spcPts val="0"/>
              </a:spcBef>
              <a:buNone/>
            </a:pPr>
            <a:r>
              <a:rPr lang="en-GB" sz="2300" dirty="0" err="1">
                <a:solidFill>
                  <a:schemeClr val="bg1"/>
                </a:solidFill>
              </a:rPr>
              <a:t>Syn</a:t>
            </a:r>
            <a:r>
              <a:rPr lang="en-GB" sz="2300" dirty="0">
                <a:solidFill>
                  <a:schemeClr val="bg1"/>
                </a:solidFill>
              </a:rPr>
              <a:t> </a:t>
            </a:r>
            <a:r>
              <a:rPr lang="en-GB" sz="2300" dirty="0" err="1">
                <a:solidFill>
                  <a:schemeClr val="bg1"/>
                </a:solidFill>
              </a:rPr>
              <a:t>thilke</a:t>
            </a:r>
            <a:r>
              <a:rPr lang="en-GB" sz="2300" dirty="0">
                <a:solidFill>
                  <a:schemeClr val="bg1"/>
                </a:solidFill>
              </a:rPr>
              <a:t> day that she was seven </a:t>
            </a:r>
            <a:r>
              <a:rPr lang="en-GB" sz="2300" dirty="0" err="1">
                <a:solidFill>
                  <a:schemeClr val="bg1"/>
                </a:solidFill>
              </a:rPr>
              <a:t>nyght</a:t>
            </a:r>
            <a:r>
              <a:rPr lang="en-GB" sz="2300" dirty="0">
                <a:solidFill>
                  <a:schemeClr val="bg1"/>
                </a:solidFill>
              </a:rPr>
              <a:t> </a:t>
            </a:r>
            <a:r>
              <a:rPr lang="en-GB" sz="2300" dirty="0" err="1">
                <a:solidFill>
                  <a:schemeClr val="bg1"/>
                </a:solidFill>
              </a:rPr>
              <a:t>oold</a:t>
            </a:r>
            <a:r>
              <a:rPr lang="en-GB" sz="2300" dirty="0">
                <a:solidFill>
                  <a:schemeClr val="bg1"/>
                </a:solidFill>
              </a:rPr>
              <a:t>,      </a:t>
            </a:r>
          </a:p>
          <a:p>
            <a:pPr>
              <a:spcBef>
                <a:spcPts val="0"/>
              </a:spcBef>
              <a:buNone/>
            </a:pPr>
            <a:r>
              <a:rPr lang="en-GB" sz="2300" dirty="0">
                <a:solidFill>
                  <a:schemeClr val="bg1"/>
                </a:solidFill>
              </a:rPr>
              <a:t>That </a:t>
            </a:r>
            <a:r>
              <a:rPr lang="en-GB" sz="2300" dirty="0" err="1">
                <a:solidFill>
                  <a:schemeClr val="bg1"/>
                </a:solidFill>
              </a:rPr>
              <a:t>trewely</a:t>
            </a:r>
            <a:r>
              <a:rPr lang="en-GB" sz="2300" dirty="0">
                <a:solidFill>
                  <a:schemeClr val="bg1"/>
                </a:solidFill>
              </a:rPr>
              <a:t> she hath the </a:t>
            </a:r>
            <a:r>
              <a:rPr lang="en-GB" sz="2300" dirty="0" err="1">
                <a:solidFill>
                  <a:schemeClr val="bg1"/>
                </a:solidFill>
              </a:rPr>
              <a:t>herte</a:t>
            </a:r>
            <a:r>
              <a:rPr lang="en-GB" sz="2300" dirty="0">
                <a:solidFill>
                  <a:schemeClr val="bg1"/>
                </a:solidFill>
              </a:rPr>
              <a:t> in </a:t>
            </a:r>
            <a:r>
              <a:rPr lang="en-GB" sz="2300" dirty="0" err="1">
                <a:solidFill>
                  <a:schemeClr val="bg1"/>
                </a:solidFill>
              </a:rPr>
              <a:t>hoold</a:t>
            </a:r>
            <a:r>
              <a:rPr lang="en-GB" sz="2300" dirty="0">
                <a:solidFill>
                  <a:schemeClr val="bg1"/>
                </a:solidFill>
              </a:rPr>
              <a:t>      </a:t>
            </a:r>
          </a:p>
          <a:p>
            <a:pPr>
              <a:spcBef>
                <a:spcPts val="0"/>
              </a:spcBef>
              <a:buNone/>
            </a:pPr>
            <a:r>
              <a:rPr lang="en-GB" sz="2300" dirty="0">
                <a:solidFill>
                  <a:schemeClr val="bg1"/>
                </a:solidFill>
              </a:rPr>
              <a:t>Of </a:t>
            </a:r>
            <a:r>
              <a:rPr lang="en-GB" sz="2300" dirty="0" err="1">
                <a:solidFill>
                  <a:schemeClr val="bg1"/>
                </a:solidFill>
              </a:rPr>
              <a:t>chauntecleer</a:t>
            </a:r>
            <a:r>
              <a:rPr lang="en-GB" sz="2300" dirty="0">
                <a:solidFill>
                  <a:schemeClr val="bg1"/>
                </a:solidFill>
              </a:rPr>
              <a:t>, </a:t>
            </a:r>
            <a:r>
              <a:rPr lang="en-GB" sz="2300" dirty="0" err="1">
                <a:solidFill>
                  <a:schemeClr val="bg1"/>
                </a:solidFill>
              </a:rPr>
              <a:t>loken</a:t>
            </a:r>
            <a:r>
              <a:rPr lang="en-GB" sz="2300" dirty="0">
                <a:solidFill>
                  <a:schemeClr val="bg1"/>
                </a:solidFill>
              </a:rPr>
              <a:t> in every </a:t>
            </a:r>
            <a:r>
              <a:rPr lang="en-GB" sz="2300" dirty="0" err="1">
                <a:solidFill>
                  <a:schemeClr val="bg1"/>
                </a:solidFill>
              </a:rPr>
              <a:t>lith</a:t>
            </a:r>
            <a:r>
              <a:rPr lang="en-GB" sz="2300" dirty="0">
                <a:solidFill>
                  <a:schemeClr val="bg1"/>
                </a:solidFill>
              </a:rPr>
              <a:t>;      </a:t>
            </a:r>
          </a:p>
          <a:p>
            <a:pPr>
              <a:spcBef>
                <a:spcPts val="0"/>
              </a:spcBef>
              <a:buNone/>
            </a:pPr>
            <a:r>
              <a:rPr lang="en-GB" sz="2300" dirty="0">
                <a:solidFill>
                  <a:schemeClr val="bg1"/>
                </a:solidFill>
              </a:rPr>
              <a:t>He loved hire so that </a:t>
            </a:r>
            <a:r>
              <a:rPr lang="en-GB" sz="2300" dirty="0" err="1">
                <a:solidFill>
                  <a:schemeClr val="bg1"/>
                </a:solidFill>
              </a:rPr>
              <a:t>wel</a:t>
            </a:r>
            <a:r>
              <a:rPr lang="en-GB" sz="2300" dirty="0">
                <a:solidFill>
                  <a:schemeClr val="bg1"/>
                </a:solidFill>
              </a:rPr>
              <a:t> was </a:t>
            </a:r>
            <a:r>
              <a:rPr lang="en-GB" sz="2300" dirty="0" err="1">
                <a:solidFill>
                  <a:schemeClr val="bg1"/>
                </a:solidFill>
              </a:rPr>
              <a:t>hym</a:t>
            </a:r>
            <a:r>
              <a:rPr lang="en-GB" sz="2300" dirty="0">
                <a:solidFill>
                  <a:schemeClr val="bg1"/>
                </a:solidFill>
              </a:rPr>
              <a:t> </a:t>
            </a:r>
            <a:r>
              <a:rPr lang="en-GB" sz="2300" dirty="0" err="1">
                <a:solidFill>
                  <a:schemeClr val="bg1"/>
                </a:solidFill>
              </a:rPr>
              <a:t>therwith</a:t>
            </a:r>
            <a:r>
              <a:rPr lang="en-GB" sz="2300" dirty="0">
                <a:solidFill>
                  <a:schemeClr val="bg1"/>
                </a:solidFill>
              </a:rPr>
              <a:t>.      </a:t>
            </a:r>
          </a:p>
          <a:p>
            <a:pPr>
              <a:spcBef>
                <a:spcPts val="0"/>
              </a:spcBef>
              <a:buNone/>
            </a:pPr>
            <a:r>
              <a:rPr lang="en-GB" sz="2300" dirty="0">
                <a:solidFill>
                  <a:schemeClr val="bg1"/>
                </a:solidFill>
              </a:rPr>
              <a:t>But </a:t>
            </a:r>
            <a:r>
              <a:rPr lang="en-GB" sz="2300" dirty="0" err="1">
                <a:solidFill>
                  <a:schemeClr val="bg1"/>
                </a:solidFill>
              </a:rPr>
              <a:t>swich</a:t>
            </a:r>
            <a:r>
              <a:rPr lang="en-GB" sz="2300" dirty="0">
                <a:solidFill>
                  <a:schemeClr val="bg1"/>
                </a:solidFill>
              </a:rPr>
              <a:t> a </a:t>
            </a:r>
            <a:r>
              <a:rPr lang="en-GB" sz="2300" dirty="0" err="1">
                <a:solidFill>
                  <a:schemeClr val="bg1"/>
                </a:solidFill>
              </a:rPr>
              <a:t>joye</a:t>
            </a:r>
            <a:r>
              <a:rPr lang="en-GB" sz="2300" dirty="0">
                <a:solidFill>
                  <a:schemeClr val="bg1"/>
                </a:solidFill>
              </a:rPr>
              <a:t> was it to here hem </a:t>
            </a:r>
            <a:r>
              <a:rPr lang="en-GB" sz="2300" dirty="0" err="1">
                <a:solidFill>
                  <a:schemeClr val="bg1"/>
                </a:solidFill>
              </a:rPr>
              <a:t>synge</a:t>
            </a:r>
            <a:r>
              <a:rPr lang="en-GB" sz="2300" dirty="0">
                <a:solidFill>
                  <a:schemeClr val="bg1"/>
                </a:solidFill>
              </a:rPr>
              <a:t>,      </a:t>
            </a:r>
          </a:p>
          <a:p>
            <a:pPr>
              <a:spcBef>
                <a:spcPts val="0"/>
              </a:spcBef>
              <a:buNone/>
            </a:pPr>
            <a:r>
              <a:rPr lang="en-GB" sz="2300" dirty="0" err="1">
                <a:solidFill>
                  <a:schemeClr val="bg1"/>
                </a:solidFill>
              </a:rPr>
              <a:t>Whan</a:t>
            </a:r>
            <a:r>
              <a:rPr lang="en-GB" sz="2300" dirty="0">
                <a:solidFill>
                  <a:schemeClr val="bg1"/>
                </a:solidFill>
              </a:rPr>
              <a:t> that the </a:t>
            </a:r>
            <a:r>
              <a:rPr lang="en-GB" sz="2300" dirty="0" err="1">
                <a:solidFill>
                  <a:schemeClr val="bg1"/>
                </a:solidFill>
              </a:rPr>
              <a:t>brighte</a:t>
            </a:r>
            <a:r>
              <a:rPr lang="en-GB" sz="2300" dirty="0">
                <a:solidFill>
                  <a:schemeClr val="bg1"/>
                </a:solidFill>
              </a:rPr>
              <a:t> </a:t>
            </a:r>
            <a:r>
              <a:rPr lang="en-GB" sz="2300" dirty="0" err="1">
                <a:solidFill>
                  <a:schemeClr val="bg1"/>
                </a:solidFill>
              </a:rPr>
              <a:t>sonne</a:t>
            </a:r>
            <a:r>
              <a:rPr lang="en-GB" sz="2300" dirty="0">
                <a:solidFill>
                  <a:schemeClr val="bg1"/>
                </a:solidFill>
              </a:rPr>
              <a:t> </a:t>
            </a:r>
            <a:r>
              <a:rPr lang="en-GB" sz="2300" dirty="0" err="1">
                <a:solidFill>
                  <a:schemeClr val="bg1"/>
                </a:solidFill>
              </a:rPr>
              <a:t>gan</a:t>
            </a:r>
            <a:r>
              <a:rPr lang="en-GB" sz="2300" dirty="0">
                <a:solidFill>
                  <a:schemeClr val="bg1"/>
                </a:solidFill>
              </a:rPr>
              <a:t> to </a:t>
            </a:r>
            <a:r>
              <a:rPr lang="en-GB" sz="2300" dirty="0" err="1">
                <a:solidFill>
                  <a:schemeClr val="bg1"/>
                </a:solidFill>
              </a:rPr>
              <a:t>sprynge</a:t>
            </a:r>
            <a:r>
              <a:rPr lang="en-GB" sz="2300" dirty="0">
                <a:solidFill>
                  <a:schemeClr val="bg1"/>
                </a:solidFill>
              </a:rPr>
              <a:t>,      </a:t>
            </a:r>
          </a:p>
          <a:p>
            <a:pPr>
              <a:spcBef>
                <a:spcPts val="0"/>
              </a:spcBef>
              <a:buNone/>
            </a:pPr>
            <a:r>
              <a:rPr lang="en-GB" sz="2300" dirty="0">
                <a:solidFill>
                  <a:schemeClr val="bg1"/>
                </a:solidFill>
              </a:rPr>
              <a:t>In </a:t>
            </a:r>
            <a:r>
              <a:rPr lang="en-GB" sz="2300" dirty="0" err="1">
                <a:solidFill>
                  <a:schemeClr val="bg1"/>
                </a:solidFill>
              </a:rPr>
              <a:t>sweete</a:t>
            </a:r>
            <a:r>
              <a:rPr lang="en-GB" sz="2300" dirty="0">
                <a:solidFill>
                  <a:schemeClr val="bg1"/>
                </a:solidFill>
              </a:rPr>
              <a:t> accord, </a:t>
            </a:r>
            <a:r>
              <a:rPr lang="en-GB" sz="2300" i="1" dirty="0">
                <a:solidFill>
                  <a:schemeClr val="bg1"/>
                </a:solidFill>
              </a:rPr>
              <a:t>my </a:t>
            </a:r>
            <a:r>
              <a:rPr lang="en-GB" sz="2300" i="1" dirty="0" err="1">
                <a:solidFill>
                  <a:schemeClr val="bg1"/>
                </a:solidFill>
              </a:rPr>
              <a:t>lief</a:t>
            </a:r>
            <a:r>
              <a:rPr lang="en-GB" sz="2300" i="1" dirty="0">
                <a:solidFill>
                  <a:schemeClr val="bg1"/>
                </a:solidFill>
              </a:rPr>
              <a:t> is </a:t>
            </a:r>
            <a:r>
              <a:rPr lang="en-GB" sz="2300" i="1" dirty="0" err="1">
                <a:solidFill>
                  <a:schemeClr val="bg1"/>
                </a:solidFill>
              </a:rPr>
              <a:t>faren</a:t>
            </a:r>
            <a:r>
              <a:rPr lang="en-GB" sz="2300" i="1" dirty="0">
                <a:solidFill>
                  <a:schemeClr val="bg1"/>
                </a:solidFill>
              </a:rPr>
              <a:t> in </a:t>
            </a:r>
            <a:r>
              <a:rPr lang="en-GB" sz="2300" i="1" dirty="0" err="1">
                <a:solidFill>
                  <a:schemeClr val="bg1"/>
                </a:solidFill>
              </a:rPr>
              <a:t>londe</a:t>
            </a:r>
            <a:r>
              <a:rPr lang="en-GB" sz="2300" dirty="0">
                <a:solidFill>
                  <a:schemeClr val="bg1"/>
                </a:solidFill>
              </a:rPr>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341" y="332656"/>
            <a:ext cx="8229600" cy="1152128"/>
          </a:xfrm>
          <a:solidFill>
            <a:srgbClr val="1E3E7E"/>
          </a:solidFill>
        </p:spPr>
        <p:txBody>
          <a:bodyPr>
            <a:noAutofit/>
          </a:bodyPr>
          <a:lstStyle/>
          <a:p>
            <a:pPr algn="ctr"/>
            <a:r>
              <a:rPr lang="en-GB" sz="3600" dirty="0">
                <a:solidFill>
                  <a:srgbClr val="FFFF00"/>
                </a:solidFill>
                <a:latin typeface="Felix Titling" panose="04060505060202020A04" pitchFamily="82" charset="0"/>
              </a:rPr>
              <a:t>Language of Astrology: a predictable world</a:t>
            </a:r>
            <a:endParaRPr lang="en-GB" sz="4400" dirty="0">
              <a:solidFill>
                <a:srgbClr val="FFFF00"/>
              </a:solidFill>
              <a:latin typeface="Felix Titling" panose="04060505060202020A04" pitchFamily="82" charset="0"/>
            </a:endParaRPr>
          </a:p>
        </p:txBody>
      </p:sp>
      <p:sp>
        <p:nvSpPr>
          <p:cNvPr id="3" name="Content Placeholder 2"/>
          <p:cNvSpPr>
            <a:spLocks noGrp="1"/>
          </p:cNvSpPr>
          <p:nvPr>
            <p:ph idx="1"/>
          </p:nvPr>
        </p:nvSpPr>
        <p:spPr>
          <a:xfrm>
            <a:off x="683568" y="2132856"/>
            <a:ext cx="8229600" cy="3509744"/>
          </a:xfrm>
        </p:spPr>
        <p:txBody>
          <a:bodyPr/>
          <a:lstStyle/>
          <a:p>
            <a:pPr>
              <a:buNone/>
            </a:pPr>
            <a:r>
              <a:rPr lang="en-GB" sz="2400" dirty="0" err="1">
                <a:solidFill>
                  <a:schemeClr val="bg1"/>
                </a:solidFill>
              </a:rPr>
              <a:t>Wel</a:t>
            </a:r>
            <a:r>
              <a:rPr lang="en-GB" sz="2400" dirty="0">
                <a:solidFill>
                  <a:schemeClr val="bg1"/>
                </a:solidFill>
              </a:rPr>
              <a:t> </a:t>
            </a:r>
            <a:r>
              <a:rPr lang="en-GB" sz="2400" dirty="0" err="1">
                <a:solidFill>
                  <a:schemeClr val="bg1"/>
                </a:solidFill>
              </a:rPr>
              <a:t>sikerer</a:t>
            </a:r>
            <a:r>
              <a:rPr lang="en-GB" sz="2400" dirty="0">
                <a:solidFill>
                  <a:schemeClr val="bg1"/>
                </a:solidFill>
              </a:rPr>
              <a:t> was his </a:t>
            </a:r>
            <a:r>
              <a:rPr lang="en-GB" sz="2400" dirty="0" err="1">
                <a:solidFill>
                  <a:schemeClr val="bg1"/>
                </a:solidFill>
              </a:rPr>
              <a:t>crowyng</a:t>
            </a:r>
            <a:r>
              <a:rPr lang="en-GB" sz="2400" dirty="0">
                <a:solidFill>
                  <a:schemeClr val="bg1"/>
                </a:solidFill>
              </a:rPr>
              <a:t> in his </a:t>
            </a:r>
            <a:r>
              <a:rPr lang="en-GB" sz="2400" dirty="0" err="1">
                <a:solidFill>
                  <a:schemeClr val="bg1"/>
                </a:solidFill>
              </a:rPr>
              <a:t>logge</a:t>
            </a:r>
            <a:r>
              <a:rPr lang="en-GB" sz="2400" dirty="0">
                <a:solidFill>
                  <a:schemeClr val="bg1"/>
                </a:solidFill>
              </a:rPr>
              <a:t>      </a:t>
            </a:r>
          </a:p>
          <a:p>
            <a:pPr>
              <a:buNone/>
            </a:pPr>
            <a:r>
              <a:rPr lang="en-GB" sz="2400" dirty="0">
                <a:solidFill>
                  <a:schemeClr val="bg1"/>
                </a:solidFill>
              </a:rPr>
              <a:t>Than is a </a:t>
            </a:r>
            <a:r>
              <a:rPr lang="en-GB" sz="2400" dirty="0" err="1">
                <a:solidFill>
                  <a:schemeClr val="bg1"/>
                </a:solidFill>
              </a:rPr>
              <a:t>clokke</a:t>
            </a:r>
            <a:r>
              <a:rPr lang="en-GB" sz="2400" dirty="0">
                <a:solidFill>
                  <a:schemeClr val="bg1"/>
                </a:solidFill>
              </a:rPr>
              <a:t> or an abbey </a:t>
            </a:r>
            <a:r>
              <a:rPr lang="en-GB" sz="2400" dirty="0" err="1">
                <a:solidFill>
                  <a:schemeClr val="bg1"/>
                </a:solidFill>
              </a:rPr>
              <a:t>orlogge</a:t>
            </a:r>
            <a:r>
              <a:rPr lang="en-GB" sz="2400" dirty="0">
                <a:solidFill>
                  <a:schemeClr val="bg1"/>
                </a:solidFill>
              </a:rPr>
              <a:t>.      </a:t>
            </a:r>
          </a:p>
          <a:p>
            <a:pPr>
              <a:buNone/>
            </a:pPr>
            <a:r>
              <a:rPr lang="en-GB" sz="2400" dirty="0">
                <a:solidFill>
                  <a:schemeClr val="bg1"/>
                </a:solidFill>
              </a:rPr>
              <a:t>By nature he knew </a:t>
            </a:r>
            <a:r>
              <a:rPr lang="en-GB" sz="2400" dirty="0" err="1">
                <a:solidFill>
                  <a:schemeClr val="bg1"/>
                </a:solidFill>
              </a:rPr>
              <a:t>ech</a:t>
            </a:r>
            <a:r>
              <a:rPr lang="en-GB" sz="2400" dirty="0">
                <a:solidFill>
                  <a:schemeClr val="bg1"/>
                </a:solidFill>
              </a:rPr>
              <a:t> </a:t>
            </a:r>
            <a:r>
              <a:rPr lang="en-GB" sz="2400" dirty="0" err="1">
                <a:solidFill>
                  <a:schemeClr val="bg1"/>
                </a:solidFill>
              </a:rPr>
              <a:t>ascencioun</a:t>
            </a:r>
            <a:r>
              <a:rPr lang="en-GB" sz="2400" dirty="0">
                <a:solidFill>
                  <a:schemeClr val="bg1"/>
                </a:solidFill>
              </a:rPr>
              <a:t>      </a:t>
            </a:r>
          </a:p>
          <a:p>
            <a:pPr>
              <a:buNone/>
            </a:pPr>
            <a:r>
              <a:rPr lang="en-GB" sz="2400" dirty="0">
                <a:solidFill>
                  <a:schemeClr val="bg1"/>
                </a:solidFill>
              </a:rPr>
              <a:t>Of the </a:t>
            </a:r>
            <a:r>
              <a:rPr lang="en-GB" sz="2400" dirty="0" err="1">
                <a:solidFill>
                  <a:schemeClr val="bg1"/>
                </a:solidFill>
              </a:rPr>
              <a:t>equynoxial</a:t>
            </a:r>
            <a:r>
              <a:rPr lang="en-GB" sz="2400" dirty="0">
                <a:solidFill>
                  <a:schemeClr val="bg1"/>
                </a:solidFill>
              </a:rPr>
              <a:t> in </a:t>
            </a:r>
            <a:r>
              <a:rPr lang="en-GB" sz="2400" dirty="0" err="1">
                <a:solidFill>
                  <a:schemeClr val="bg1"/>
                </a:solidFill>
              </a:rPr>
              <a:t>thilke</a:t>
            </a:r>
            <a:r>
              <a:rPr lang="en-GB" sz="2400" dirty="0">
                <a:solidFill>
                  <a:schemeClr val="bg1"/>
                </a:solidFill>
              </a:rPr>
              <a:t> </a:t>
            </a:r>
            <a:r>
              <a:rPr lang="en-GB" sz="2400" dirty="0" err="1">
                <a:solidFill>
                  <a:schemeClr val="bg1"/>
                </a:solidFill>
              </a:rPr>
              <a:t>toun</a:t>
            </a:r>
            <a:r>
              <a:rPr lang="en-GB" sz="2400" dirty="0">
                <a:solidFill>
                  <a:schemeClr val="bg1"/>
                </a:solidFill>
              </a:rPr>
              <a:t>;      </a:t>
            </a:r>
          </a:p>
          <a:p>
            <a:pPr>
              <a:buNone/>
            </a:pPr>
            <a:r>
              <a:rPr lang="en-GB" sz="2400" dirty="0">
                <a:solidFill>
                  <a:schemeClr val="bg1"/>
                </a:solidFill>
              </a:rPr>
              <a:t>For </a:t>
            </a:r>
            <a:r>
              <a:rPr lang="en-GB" sz="2400" dirty="0" err="1">
                <a:solidFill>
                  <a:schemeClr val="bg1"/>
                </a:solidFill>
              </a:rPr>
              <a:t>whan</a:t>
            </a:r>
            <a:r>
              <a:rPr lang="en-GB" sz="2400" dirty="0">
                <a:solidFill>
                  <a:schemeClr val="bg1"/>
                </a:solidFill>
              </a:rPr>
              <a:t> degrees </a:t>
            </a:r>
            <a:r>
              <a:rPr lang="en-GB" sz="2400" dirty="0" err="1">
                <a:solidFill>
                  <a:schemeClr val="bg1"/>
                </a:solidFill>
              </a:rPr>
              <a:t>fiftene</a:t>
            </a:r>
            <a:r>
              <a:rPr lang="en-GB" sz="2400" dirty="0">
                <a:solidFill>
                  <a:schemeClr val="bg1"/>
                </a:solidFill>
              </a:rPr>
              <a:t> </a:t>
            </a:r>
            <a:r>
              <a:rPr lang="en-GB" sz="2400" dirty="0" err="1">
                <a:solidFill>
                  <a:schemeClr val="bg1"/>
                </a:solidFill>
              </a:rPr>
              <a:t>weren</a:t>
            </a:r>
            <a:r>
              <a:rPr lang="en-GB" sz="2400" dirty="0">
                <a:solidFill>
                  <a:schemeClr val="bg1"/>
                </a:solidFill>
              </a:rPr>
              <a:t> ascended,       </a:t>
            </a:r>
          </a:p>
          <a:p>
            <a:pPr>
              <a:buNone/>
            </a:pPr>
            <a:r>
              <a:rPr lang="en-GB" sz="2400" dirty="0" err="1">
                <a:solidFill>
                  <a:schemeClr val="bg1"/>
                </a:solidFill>
              </a:rPr>
              <a:t>Thanne</a:t>
            </a:r>
            <a:r>
              <a:rPr lang="en-GB" sz="2400" dirty="0">
                <a:solidFill>
                  <a:schemeClr val="bg1"/>
                </a:solidFill>
              </a:rPr>
              <a:t> crew he, that it </a:t>
            </a:r>
            <a:r>
              <a:rPr lang="en-GB" sz="2400" dirty="0" err="1">
                <a:solidFill>
                  <a:schemeClr val="bg1"/>
                </a:solidFill>
              </a:rPr>
              <a:t>myghte</a:t>
            </a:r>
            <a:r>
              <a:rPr lang="en-GB" sz="2400" dirty="0">
                <a:solidFill>
                  <a:schemeClr val="bg1"/>
                </a:solidFill>
              </a:rPr>
              <a:t> </a:t>
            </a:r>
            <a:r>
              <a:rPr lang="en-GB" sz="2400" dirty="0" err="1">
                <a:solidFill>
                  <a:schemeClr val="bg1"/>
                </a:solidFill>
              </a:rPr>
              <a:t>nat</a:t>
            </a:r>
            <a:r>
              <a:rPr lang="en-GB" sz="2400" dirty="0">
                <a:solidFill>
                  <a:schemeClr val="bg1"/>
                </a:solidFill>
              </a:rPr>
              <a:t> been amended.    </a:t>
            </a:r>
            <a:r>
              <a:rPr lang="en-GB" sz="2800" dirty="0">
                <a:solidFill>
                  <a:schemeClr val="bg1"/>
                </a:solidFill>
              </a:rPr>
              <a:t>  </a:t>
            </a:r>
          </a:p>
          <a:p>
            <a:pPr>
              <a:buNone/>
            </a:pPr>
            <a:r>
              <a:rPr lang="en-GB" sz="2800" dirty="0">
                <a:solidFill>
                  <a:schemeClr val="bg1"/>
                </a:solidFill>
              </a:rPr>
              <a:t>							2855-58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6446" y="1700808"/>
            <a:ext cx="7524251" cy="4995936"/>
          </a:xfrm>
          <a:solidFill>
            <a:srgbClr val="1E3E7E"/>
          </a:solidFill>
        </p:spPr>
        <p:txBody>
          <a:bodyPr>
            <a:noAutofit/>
          </a:bodyPr>
          <a:lstStyle/>
          <a:p>
            <a:pPr>
              <a:spcBef>
                <a:spcPts val="0"/>
              </a:spcBef>
              <a:buNone/>
            </a:pPr>
            <a:r>
              <a:rPr lang="en-GB" sz="2250" dirty="0">
                <a:solidFill>
                  <a:schemeClr val="bg1"/>
                </a:solidFill>
              </a:rPr>
              <a:t>I pray yow that ye take it </a:t>
            </a:r>
            <a:r>
              <a:rPr lang="en-GB" sz="2250" dirty="0" err="1">
                <a:solidFill>
                  <a:schemeClr val="bg1"/>
                </a:solidFill>
              </a:rPr>
              <a:t>nat</a:t>
            </a:r>
            <a:r>
              <a:rPr lang="en-GB" sz="2250" dirty="0">
                <a:solidFill>
                  <a:schemeClr val="bg1"/>
                </a:solidFill>
              </a:rPr>
              <a:t> </a:t>
            </a:r>
            <a:r>
              <a:rPr lang="en-GB" sz="2250" dirty="0" err="1">
                <a:solidFill>
                  <a:schemeClr val="bg1"/>
                </a:solidFill>
              </a:rPr>
              <a:t>agrief</a:t>
            </a:r>
            <a:r>
              <a:rPr lang="en-GB" sz="2250" dirty="0">
                <a:solidFill>
                  <a:schemeClr val="bg1"/>
                </a:solidFill>
              </a:rPr>
              <a:t>.      </a:t>
            </a:r>
          </a:p>
          <a:p>
            <a:pPr>
              <a:spcBef>
                <a:spcPts val="0"/>
              </a:spcBef>
              <a:buNone/>
            </a:pPr>
            <a:r>
              <a:rPr lang="en-GB" sz="2250" dirty="0">
                <a:solidFill>
                  <a:schemeClr val="bg1"/>
                </a:solidFill>
              </a:rPr>
              <a:t>By god, me </a:t>
            </a:r>
            <a:r>
              <a:rPr lang="en-GB" sz="2250" dirty="0" err="1">
                <a:solidFill>
                  <a:schemeClr val="bg1"/>
                </a:solidFill>
              </a:rPr>
              <a:t>mette</a:t>
            </a:r>
            <a:r>
              <a:rPr lang="en-GB" sz="2250" dirty="0">
                <a:solidFill>
                  <a:schemeClr val="bg1"/>
                </a:solidFill>
              </a:rPr>
              <a:t> I was in </a:t>
            </a:r>
            <a:r>
              <a:rPr lang="en-GB" sz="2250" dirty="0" err="1">
                <a:solidFill>
                  <a:schemeClr val="bg1"/>
                </a:solidFill>
              </a:rPr>
              <a:t>swich</a:t>
            </a:r>
            <a:r>
              <a:rPr lang="en-GB" sz="2250" dirty="0">
                <a:solidFill>
                  <a:schemeClr val="bg1"/>
                </a:solidFill>
              </a:rPr>
              <a:t> </a:t>
            </a:r>
            <a:r>
              <a:rPr lang="en-GB" sz="2250" dirty="0" err="1">
                <a:solidFill>
                  <a:schemeClr val="bg1"/>
                </a:solidFill>
              </a:rPr>
              <a:t>meschief</a:t>
            </a:r>
            <a:r>
              <a:rPr lang="en-GB" sz="2250" dirty="0">
                <a:solidFill>
                  <a:schemeClr val="bg1"/>
                </a:solidFill>
              </a:rPr>
              <a:t>      </a:t>
            </a:r>
          </a:p>
          <a:p>
            <a:pPr>
              <a:spcBef>
                <a:spcPts val="0"/>
              </a:spcBef>
              <a:buNone/>
            </a:pPr>
            <a:r>
              <a:rPr lang="en-GB" sz="2250" dirty="0">
                <a:solidFill>
                  <a:schemeClr val="bg1"/>
                </a:solidFill>
              </a:rPr>
              <a:t>Right now, that yet </a:t>
            </a:r>
            <a:r>
              <a:rPr lang="en-GB" sz="2250" dirty="0" err="1">
                <a:solidFill>
                  <a:schemeClr val="bg1"/>
                </a:solidFill>
              </a:rPr>
              <a:t>myn</a:t>
            </a:r>
            <a:r>
              <a:rPr lang="en-GB" sz="2250" dirty="0">
                <a:solidFill>
                  <a:schemeClr val="bg1"/>
                </a:solidFill>
              </a:rPr>
              <a:t> </a:t>
            </a:r>
            <a:r>
              <a:rPr lang="en-GB" sz="2250" dirty="0" err="1">
                <a:solidFill>
                  <a:schemeClr val="bg1"/>
                </a:solidFill>
              </a:rPr>
              <a:t>herte</a:t>
            </a:r>
            <a:r>
              <a:rPr lang="en-GB" sz="2250" dirty="0">
                <a:solidFill>
                  <a:schemeClr val="bg1"/>
                </a:solidFill>
              </a:rPr>
              <a:t> is </a:t>
            </a:r>
            <a:r>
              <a:rPr lang="en-GB" sz="2250" dirty="0" err="1">
                <a:solidFill>
                  <a:schemeClr val="bg1"/>
                </a:solidFill>
              </a:rPr>
              <a:t>soore</a:t>
            </a:r>
            <a:r>
              <a:rPr lang="en-GB" sz="2250" dirty="0">
                <a:solidFill>
                  <a:schemeClr val="bg1"/>
                </a:solidFill>
              </a:rPr>
              <a:t> </a:t>
            </a:r>
            <a:r>
              <a:rPr lang="en-GB" sz="2250" dirty="0" err="1">
                <a:solidFill>
                  <a:schemeClr val="bg1"/>
                </a:solidFill>
              </a:rPr>
              <a:t>afright</a:t>
            </a:r>
            <a:r>
              <a:rPr lang="en-GB" sz="2250" dirty="0">
                <a:solidFill>
                  <a:schemeClr val="bg1"/>
                </a:solidFill>
              </a:rPr>
              <a:t>.      </a:t>
            </a:r>
          </a:p>
          <a:p>
            <a:pPr>
              <a:spcBef>
                <a:spcPts val="0"/>
              </a:spcBef>
              <a:buNone/>
            </a:pPr>
            <a:r>
              <a:rPr lang="en-GB" sz="2250" dirty="0">
                <a:solidFill>
                  <a:schemeClr val="bg1"/>
                </a:solidFill>
              </a:rPr>
              <a:t>Now god, quod he, my </a:t>
            </a:r>
            <a:r>
              <a:rPr lang="en-GB" sz="2250" dirty="0" err="1">
                <a:solidFill>
                  <a:schemeClr val="bg1"/>
                </a:solidFill>
              </a:rPr>
              <a:t>swevene</a:t>
            </a:r>
            <a:r>
              <a:rPr lang="en-GB" sz="2250" dirty="0">
                <a:solidFill>
                  <a:schemeClr val="bg1"/>
                </a:solidFill>
              </a:rPr>
              <a:t> </a:t>
            </a:r>
            <a:r>
              <a:rPr lang="en-GB" sz="2250" dirty="0" err="1">
                <a:solidFill>
                  <a:schemeClr val="bg1"/>
                </a:solidFill>
              </a:rPr>
              <a:t>recche</a:t>
            </a:r>
            <a:r>
              <a:rPr lang="en-GB" sz="2250" dirty="0">
                <a:solidFill>
                  <a:schemeClr val="bg1"/>
                </a:solidFill>
              </a:rPr>
              <a:t> aright,      </a:t>
            </a:r>
          </a:p>
          <a:p>
            <a:pPr>
              <a:spcBef>
                <a:spcPts val="0"/>
              </a:spcBef>
              <a:buNone/>
            </a:pPr>
            <a:r>
              <a:rPr lang="en-GB" sz="2250" dirty="0">
                <a:solidFill>
                  <a:schemeClr val="bg1"/>
                </a:solidFill>
              </a:rPr>
              <a:t>And </a:t>
            </a:r>
            <a:r>
              <a:rPr lang="en-GB" sz="2250" dirty="0" err="1">
                <a:solidFill>
                  <a:schemeClr val="bg1"/>
                </a:solidFill>
              </a:rPr>
              <a:t>kepe</a:t>
            </a:r>
            <a:r>
              <a:rPr lang="en-GB" sz="2250" dirty="0">
                <a:solidFill>
                  <a:schemeClr val="bg1"/>
                </a:solidFill>
              </a:rPr>
              <a:t> my body out of foul </a:t>
            </a:r>
            <a:r>
              <a:rPr lang="en-GB" sz="2250" dirty="0" err="1">
                <a:solidFill>
                  <a:schemeClr val="bg1"/>
                </a:solidFill>
              </a:rPr>
              <a:t>prisoun</a:t>
            </a:r>
            <a:r>
              <a:rPr lang="en-GB" sz="2250" dirty="0">
                <a:solidFill>
                  <a:schemeClr val="bg1"/>
                </a:solidFill>
              </a:rPr>
              <a:t>!      </a:t>
            </a:r>
          </a:p>
          <a:p>
            <a:pPr>
              <a:spcBef>
                <a:spcPts val="0"/>
              </a:spcBef>
              <a:buNone/>
            </a:pPr>
            <a:r>
              <a:rPr lang="en-GB" sz="2250" dirty="0">
                <a:solidFill>
                  <a:schemeClr val="bg1"/>
                </a:solidFill>
              </a:rPr>
              <a:t>Me </a:t>
            </a:r>
            <a:r>
              <a:rPr lang="en-GB" sz="2250" dirty="0" err="1">
                <a:solidFill>
                  <a:schemeClr val="bg1"/>
                </a:solidFill>
              </a:rPr>
              <a:t>mette</a:t>
            </a:r>
            <a:r>
              <a:rPr lang="en-GB" sz="2250" dirty="0">
                <a:solidFill>
                  <a:schemeClr val="bg1"/>
                </a:solidFill>
              </a:rPr>
              <a:t> how that I </a:t>
            </a:r>
            <a:r>
              <a:rPr lang="en-GB" sz="2250" dirty="0" err="1">
                <a:solidFill>
                  <a:schemeClr val="bg1"/>
                </a:solidFill>
              </a:rPr>
              <a:t>romed</a:t>
            </a:r>
            <a:r>
              <a:rPr lang="en-GB" sz="2250" dirty="0">
                <a:solidFill>
                  <a:schemeClr val="bg1"/>
                </a:solidFill>
              </a:rPr>
              <a:t> up and </a:t>
            </a:r>
            <a:r>
              <a:rPr lang="en-GB" sz="2250" dirty="0" err="1">
                <a:solidFill>
                  <a:schemeClr val="bg1"/>
                </a:solidFill>
              </a:rPr>
              <a:t>doun</a:t>
            </a:r>
            <a:r>
              <a:rPr lang="en-GB" sz="2250" dirty="0">
                <a:solidFill>
                  <a:schemeClr val="bg1"/>
                </a:solidFill>
              </a:rPr>
              <a:t>      </a:t>
            </a:r>
          </a:p>
          <a:p>
            <a:pPr>
              <a:spcBef>
                <a:spcPts val="0"/>
              </a:spcBef>
              <a:spcAft>
                <a:spcPts val="100"/>
              </a:spcAft>
              <a:buNone/>
            </a:pPr>
            <a:r>
              <a:rPr lang="en-GB" sz="2250" dirty="0" err="1">
                <a:solidFill>
                  <a:schemeClr val="bg1"/>
                </a:solidFill>
              </a:rPr>
              <a:t>Withinne</a:t>
            </a:r>
            <a:r>
              <a:rPr lang="en-GB" sz="2250" dirty="0">
                <a:solidFill>
                  <a:schemeClr val="bg1"/>
                </a:solidFill>
              </a:rPr>
              <a:t> our </a:t>
            </a:r>
            <a:r>
              <a:rPr lang="en-GB" sz="2250" dirty="0" err="1">
                <a:solidFill>
                  <a:schemeClr val="bg1"/>
                </a:solidFill>
              </a:rPr>
              <a:t>yeerd</a:t>
            </a:r>
            <a:r>
              <a:rPr lang="en-GB" sz="2250" dirty="0">
                <a:solidFill>
                  <a:schemeClr val="bg1"/>
                </a:solidFill>
              </a:rPr>
              <a:t>, </a:t>
            </a:r>
            <a:r>
              <a:rPr lang="en-GB" sz="2250" dirty="0" err="1">
                <a:solidFill>
                  <a:schemeClr val="bg1"/>
                </a:solidFill>
              </a:rPr>
              <a:t>wheer</a:t>
            </a:r>
            <a:r>
              <a:rPr lang="en-GB" sz="2250" dirty="0">
                <a:solidFill>
                  <a:schemeClr val="bg1"/>
                </a:solidFill>
              </a:rPr>
              <a:t> as I </a:t>
            </a:r>
            <a:r>
              <a:rPr lang="en-GB" sz="2250" dirty="0" err="1">
                <a:solidFill>
                  <a:schemeClr val="bg1"/>
                </a:solidFill>
              </a:rPr>
              <a:t>saugh</a:t>
            </a:r>
            <a:r>
              <a:rPr lang="en-GB" sz="2250" dirty="0">
                <a:solidFill>
                  <a:schemeClr val="bg1"/>
                </a:solidFill>
              </a:rPr>
              <a:t> a </a:t>
            </a:r>
            <a:r>
              <a:rPr lang="en-GB" sz="2250" dirty="0" err="1">
                <a:solidFill>
                  <a:schemeClr val="bg1"/>
                </a:solidFill>
              </a:rPr>
              <a:t>beest</a:t>
            </a:r>
            <a:r>
              <a:rPr lang="en-GB" sz="2250" dirty="0">
                <a:solidFill>
                  <a:schemeClr val="bg1"/>
                </a:solidFill>
              </a:rPr>
              <a:t>      </a:t>
            </a:r>
          </a:p>
          <a:p>
            <a:pPr>
              <a:spcBef>
                <a:spcPts val="0"/>
              </a:spcBef>
              <a:buNone/>
            </a:pPr>
            <a:r>
              <a:rPr lang="en-GB" sz="2250" dirty="0">
                <a:solidFill>
                  <a:schemeClr val="bg1"/>
                </a:solidFill>
              </a:rPr>
              <a:t>Was </a:t>
            </a:r>
            <a:r>
              <a:rPr lang="en-GB" sz="2250" dirty="0" err="1">
                <a:solidFill>
                  <a:schemeClr val="bg1"/>
                </a:solidFill>
              </a:rPr>
              <a:t>lyk</a:t>
            </a:r>
            <a:r>
              <a:rPr lang="en-GB" sz="2250" dirty="0">
                <a:solidFill>
                  <a:schemeClr val="bg1"/>
                </a:solidFill>
              </a:rPr>
              <a:t> an hound, and </a:t>
            </a:r>
            <a:r>
              <a:rPr lang="en-GB" sz="2250" dirty="0" err="1">
                <a:solidFill>
                  <a:schemeClr val="bg1"/>
                </a:solidFill>
              </a:rPr>
              <a:t>wolde</a:t>
            </a:r>
            <a:r>
              <a:rPr lang="en-GB" sz="2250" dirty="0">
                <a:solidFill>
                  <a:schemeClr val="bg1"/>
                </a:solidFill>
              </a:rPr>
              <a:t> </a:t>
            </a:r>
            <a:r>
              <a:rPr lang="en-GB" sz="2250" dirty="0" err="1">
                <a:solidFill>
                  <a:schemeClr val="bg1"/>
                </a:solidFill>
              </a:rPr>
              <a:t>han</a:t>
            </a:r>
            <a:r>
              <a:rPr lang="en-GB" sz="2250" dirty="0">
                <a:solidFill>
                  <a:schemeClr val="bg1"/>
                </a:solidFill>
              </a:rPr>
              <a:t> </a:t>
            </a:r>
            <a:r>
              <a:rPr lang="en-GB" sz="2250" dirty="0" err="1">
                <a:solidFill>
                  <a:schemeClr val="bg1"/>
                </a:solidFill>
              </a:rPr>
              <a:t>maad</a:t>
            </a:r>
            <a:r>
              <a:rPr lang="en-GB" sz="2250" dirty="0">
                <a:solidFill>
                  <a:schemeClr val="bg1"/>
                </a:solidFill>
              </a:rPr>
              <a:t> </a:t>
            </a:r>
            <a:r>
              <a:rPr lang="en-GB" sz="2250" dirty="0" err="1">
                <a:solidFill>
                  <a:schemeClr val="bg1"/>
                </a:solidFill>
              </a:rPr>
              <a:t>areest</a:t>
            </a:r>
            <a:r>
              <a:rPr lang="en-GB" sz="2250" dirty="0">
                <a:solidFill>
                  <a:schemeClr val="bg1"/>
                </a:solidFill>
              </a:rPr>
              <a:t>      </a:t>
            </a:r>
          </a:p>
          <a:p>
            <a:pPr>
              <a:spcBef>
                <a:spcPts val="0"/>
              </a:spcBef>
              <a:buNone/>
            </a:pPr>
            <a:r>
              <a:rPr lang="en-GB" sz="2250" dirty="0">
                <a:solidFill>
                  <a:schemeClr val="bg1"/>
                </a:solidFill>
              </a:rPr>
              <a:t>Upon my body, and </a:t>
            </a:r>
            <a:r>
              <a:rPr lang="en-GB" sz="2250" dirty="0" err="1">
                <a:solidFill>
                  <a:schemeClr val="bg1"/>
                </a:solidFill>
              </a:rPr>
              <a:t>wolde</a:t>
            </a:r>
            <a:r>
              <a:rPr lang="en-GB" sz="2250" dirty="0">
                <a:solidFill>
                  <a:schemeClr val="bg1"/>
                </a:solidFill>
              </a:rPr>
              <a:t> </a:t>
            </a:r>
            <a:r>
              <a:rPr lang="en-GB" sz="2250" dirty="0" err="1">
                <a:solidFill>
                  <a:schemeClr val="bg1"/>
                </a:solidFill>
              </a:rPr>
              <a:t>han</a:t>
            </a:r>
            <a:r>
              <a:rPr lang="en-GB" sz="2250" dirty="0">
                <a:solidFill>
                  <a:schemeClr val="bg1"/>
                </a:solidFill>
              </a:rPr>
              <a:t> had me deed.      </a:t>
            </a:r>
          </a:p>
          <a:p>
            <a:pPr>
              <a:spcBef>
                <a:spcPts val="0"/>
              </a:spcBef>
              <a:buNone/>
            </a:pPr>
            <a:r>
              <a:rPr lang="en-GB" sz="2250" dirty="0">
                <a:solidFill>
                  <a:schemeClr val="bg1"/>
                </a:solidFill>
              </a:rPr>
              <a:t>His colour was </a:t>
            </a:r>
            <a:r>
              <a:rPr lang="en-GB" sz="2250" dirty="0" err="1">
                <a:solidFill>
                  <a:schemeClr val="bg1"/>
                </a:solidFill>
              </a:rPr>
              <a:t>bitwixe</a:t>
            </a:r>
            <a:r>
              <a:rPr lang="en-GB" sz="2250" dirty="0">
                <a:solidFill>
                  <a:schemeClr val="bg1"/>
                </a:solidFill>
              </a:rPr>
              <a:t> </a:t>
            </a:r>
            <a:r>
              <a:rPr lang="en-GB" sz="2250" dirty="0" err="1">
                <a:solidFill>
                  <a:schemeClr val="bg1"/>
                </a:solidFill>
              </a:rPr>
              <a:t>yelow</a:t>
            </a:r>
            <a:r>
              <a:rPr lang="en-GB" sz="2250" dirty="0">
                <a:solidFill>
                  <a:schemeClr val="bg1"/>
                </a:solidFill>
              </a:rPr>
              <a:t> and reed,      </a:t>
            </a:r>
          </a:p>
          <a:p>
            <a:pPr>
              <a:spcBef>
                <a:spcPts val="0"/>
              </a:spcBef>
              <a:buNone/>
            </a:pPr>
            <a:r>
              <a:rPr lang="en-GB" sz="2250" dirty="0">
                <a:solidFill>
                  <a:schemeClr val="bg1"/>
                </a:solidFill>
              </a:rPr>
              <a:t>And tipped was his </a:t>
            </a:r>
            <a:r>
              <a:rPr lang="en-GB" sz="2250" dirty="0" err="1">
                <a:solidFill>
                  <a:schemeClr val="bg1"/>
                </a:solidFill>
              </a:rPr>
              <a:t>tayl</a:t>
            </a:r>
            <a:r>
              <a:rPr lang="en-GB" sz="2250" dirty="0">
                <a:solidFill>
                  <a:schemeClr val="bg1"/>
                </a:solidFill>
              </a:rPr>
              <a:t> and </a:t>
            </a:r>
            <a:r>
              <a:rPr lang="en-GB" sz="2250" dirty="0" err="1">
                <a:solidFill>
                  <a:schemeClr val="bg1"/>
                </a:solidFill>
              </a:rPr>
              <a:t>bothe</a:t>
            </a:r>
            <a:r>
              <a:rPr lang="en-GB" sz="2250" dirty="0">
                <a:solidFill>
                  <a:schemeClr val="bg1"/>
                </a:solidFill>
              </a:rPr>
              <a:t> his </a:t>
            </a:r>
            <a:r>
              <a:rPr lang="en-GB" sz="2250" dirty="0" err="1">
                <a:solidFill>
                  <a:schemeClr val="bg1"/>
                </a:solidFill>
              </a:rPr>
              <a:t>eeris</a:t>
            </a:r>
            <a:r>
              <a:rPr lang="en-GB" sz="2250" dirty="0">
                <a:solidFill>
                  <a:schemeClr val="bg1"/>
                </a:solidFill>
              </a:rPr>
              <a:t>      </a:t>
            </a:r>
          </a:p>
          <a:p>
            <a:pPr>
              <a:spcBef>
                <a:spcPts val="0"/>
              </a:spcBef>
              <a:buNone/>
            </a:pPr>
            <a:r>
              <a:rPr lang="en-GB" sz="2250" dirty="0">
                <a:solidFill>
                  <a:schemeClr val="bg1"/>
                </a:solidFill>
              </a:rPr>
              <a:t>With </a:t>
            </a:r>
            <a:r>
              <a:rPr lang="en-GB" sz="2250" dirty="0" err="1">
                <a:solidFill>
                  <a:schemeClr val="bg1"/>
                </a:solidFill>
              </a:rPr>
              <a:t>blak</a:t>
            </a:r>
            <a:r>
              <a:rPr lang="en-GB" sz="2250" dirty="0">
                <a:solidFill>
                  <a:schemeClr val="bg1"/>
                </a:solidFill>
              </a:rPr>
              <a:t>, </a:t>
            </a:r>
            <a:r>
              <a:rPr lang="en-GB" sz="2250" dirty="0" err="1">
                <a:solidFill>
                  <a:schemeClr val="bg1"/>
                </a:solidFill>
              </a:rPr>
              <a:t>unlyk</a:t>
            </a:r>
            <a:r>
              <a:rPr lang="en-GB" sz="2250" dirty="0">
                <a:solidFill>
                  <a:schemeClr val="bg1"/>
                </a:solidFill>
              </a:rPr>
              <a:t> the </a:t>
            </a:r>
            <a:r>
              <a:rPr lang="en-GB" sz="2250" dirty="0" err="1">
                <a:solidFill>
                  <a:schemeClr val="bg1"/>
                </a:solidFill>
              </a:rPr>
              <a:t>remenant</a:t>
            </a:r>
            <a:r>
              <a:rPr lang="en-GB" sz="2250" dirty="0">
                <a:solidFill>
                  <a:schemeClr val="bg1"/>
                </a:solidFill>
              </a:rPr>
              <a:t> of his </a:t>
            </a:r>
            <a:r>
              <a:rPr lang="en-GB" sz="2250" dirty="0" err="1">
                <a:solidFill>
                  <a:schemeClr val="bg1"/>
                </a:solidFill>
              </a:rPr>
              <a:t>heeris</a:t>
            </a:r>
            <a:r>
              <a:rPr lang="en-GB" sz="2250" dirty="0">
                <a:solidFill>
                  <a:schemeClr val="bg1"/>
                </a:solidFill>
              </a:rPr>
              <a:t>;      </a:t>
            </a:r>
          </a:p>
          <a:p>
            <a:pPr>
              <a:spcBef>
                <a:spcPts val="0"/>
              </a:spcBef>
              <a:buNone/>
            </a:pPr>
            <a:r>
              <a:rPr lang="en-GB" sz="2250" dirty="0">
                <a:solidFill>
                  <a:schemeClr val="bg1"/>
                </a:solidFill>
              </a:rPr>
              <a:t>His </a:t>
            </a:r>
            <a:r>
              <a:rPr lang="en-GB" sz="2250" dirty="0" err="1">
                <a:solidFill>
                  <a:schemeClr val="bg1"/>
                </a:solidFill>
              </a:rPr>
              <a:t>snowte</a:t>
            </a:r>
            <a:r>
              <a:rPr lang="en-GB" sz="2250" dirty="0">
                <a:solidFill>
                  <a:schemeClr val="bg1"/>
                </a:solidFill>
              </a:rPr>
              <a:t> </a:t>
            </a:r>
            <a:r>
              <a:rPr lang="en-GB" sz="2250" dirty="0" err="1">
                <a:solidFill>
                  <a:schemeClr val="bg1"/>
                </a:solidFill>
              </a:rPr>
              <a:t>smal</a:t>
            </a:r>
            <a:r>
              <a:rPr lang="en-GB" sz="2250" dirty="0">
                <a:solidFill>
                  <a:schemeClr val="bg1"/>
                </a:solidFill>
              </a:rPr>
              <a:t>, with </a:t>
            </a:r>
            <a:r>
              <a:rPr lang="en-GB" sz="2250" dirty="0" err="1">
                <a:solidFill>
                  <a:schemeClr val="bg1"/>
                </a:solidFill>
              </a:rPr>
              <a:t>glowynge</a:t>
            </a:r>
            <a:r>
              <a:rPr lang="en-GB" sz="2250" dirty="0">
                <a:solidFill>
                  <a:schemeClr val="bg1"/>
                </a:solidFill>
              </a:rPr>
              <a:t> eyen </a:t>
            </a:r>
            <a:r>
              <a:rPr lang="en-GB" sz="2250" dirty="0" err="1">
                <a:solidFill>
                  <a:schemeClr val="bg1"/>
                </a:solidFill>
              </a:rPr>
              <a:t>tweye</a:t>
            </a:r>
            <a:r>
              <a:rPr lang="en-GB" sz="2250" dirty="0">
                <a:solidFill>
                  <a:schemeClr val="bg1"/>
                </a:solidFill>
              </a:rPr>
              <a:t>.      </a:t>
            </a:r>
          </a:p>
          <a:p>
            <a:pPr>
              <a:spcBef>
                <a:spcPts val="0"/>
              </a:spcBef>
              <a:buNone/>
            </a:pPr>
            <a:r>
              <a:rPr lang="en-GB" sz="2250" dirty="0">
                <a:solidFill>
                  <a:srgbClr val="FFFF00"/>
                </a:solidFill>
              </a:rPr>
              <a:t>Yet of his look for </a:t>
            </a:r>
            <a:r>
              <a:rPr lang="en-GB" sz="2250" dirty="0" err="1">
                <a:solidFill>
                  <a:srgbClr val="FFFF00"/>
                </a:solidFill>
              </a:rPr>
              <a:t>feere</a:t>
            </a:r>
            <a:r>
              <a:rPr lang="en-GB" sz="2250" dirty="0">
                <a:solidFill>
                  <a:srgbClr val="FFFF00"/>
                </a:solidFill>
              </a:rPr>
              <a:t> </a:t>
            </a:r>
            <a:r>
              <a:rPr lang="en-GB" sz="2250" dirty="0" err="1">
                <a:solidFill>
                  <a:srgbClr val="FFFF00"/>
                </a:solidFill>
              </a:rPr>
              <a:t>almoost</a:t>
            </a:r>
            <a:r>
              <a:rPr lang="en-GB" sz="2250" dirty="0">
                <a:solidFill>
                  <a:srgbClr val="FFFF00"/>
                </a:solidFill>
              </a:rPr>
              <a:t> I </a:t>
            </a:r>
            <a:r>
              <a:rPr lang="en-GB" sz="2250" dirty="0" err="1">
                <a:solidFill>
                  <a:srgbClr val="FFFF00"/>
                </a:solidFill>
              </a:rPr>
              <a:t>deye</a:t>
            </a:r>
            <a:r>
              <a:rPr lang="en-GB" sz="2250" dirty="0">
                <a:solidFill>
                  <a:schemeClr val="bg1"/>
                </a:solidFill>
              </a:rPr>
              <a:t>; </a:t>
            </a:r>
            <a:r>
              <a:rPr lang="en-GB" sz="2200" dirty="0">
                <a:solidFill>
                  <a:schemeClr val="bg1"/>
                </a:solidFill>
              </a:rPr>
              <a:t> </a:t>
            </a:r>
          </a:p>
        </p:txBody>
      </p:sp>
      <p:sp>
        <p:nvSpPr>
          <p:cNvPr id="6" name="Title 1"/>
          <p:cNvSpPr txBox="1">
            <a:spLocks/>
          </p:cNvSpPr>
          <p:nvPr/>
        </p:nvSpPr>
        <p:spPr>
          <a:xfrm>
            <a:off x="323528" y="377280"/>
            <a:ext cx="8496944" cy="1035496"/>
          </a:xfrm>
          <a:prstGeom prst="rect">
            <a:avLst/>
          </a:prstGeom>
          <a:solidFill>
            <a:srgbClr val="1E3E7E"/>
          </a:solidFill>
          <a:ln>
            <a:noFill/>
          </a:ln>
        </p:spPr>
        <p:style>
          <a:lnRef idx="2">
            <a:schemeClr val="accent1"/>
          </a:lnRef>
          <a:fillRef idx="1">
            <a:schemeClr val="lt1"/>
          </a:fillRef>
          <a:effectRef idx="0">
            <a:schemeClr val="accent1"/>
          </a:effectRef>
          <a:fontRef idx="minor">
            <a:schemeClr val="dk1"/>
          </a:fontRef>
        </p:style>
        <p:txBody>
          <a:bodyPr vert="horz" lIns="0" rIns="0" bIns="0" anchor="b">
            <a:noAutofit/>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algn="ctr"/>
            <a:r>
              <a:rPr lang="en-GB" sz="2800" dirty="0">
                <a:solidFill>
                  <a:srgbClr val="FFFF00"/>
                </a:solidFill>
                <a:latin typeface="Felix Titling" panose="04060505060202020A04" pitchFamily="82" charset="0"/>
              </a:rPr>
              <a:t>Both chivalric test/ romance</a:t>
            </a:r>
            <a:r>
              <a:rPr lang="en-GB" sz="3200" dirty="0">
                <a:solidFill>
                  <a:srgbClr val="FFFF00"/>
                </a:solidFill>
                <a:latin typeface="Felix Titling" panose="04060505060202020A04" pitchFamily="82" charset="0"/>
              </a:rPr>
              <a:t>: </a:t>
            </a:r>
            <a:r>
              <a:rPr lang="en-GB" sz="2800" dirty="0">
                <a:solidFill>
                  <a:srgbClr val="FFFF00"/>
                </a:solidFill>
                <a:latin typeface="Felix Titling" panose="04060505060202020A04" pitchFamily="82" charset="0"/>
              </a:rPr>
              <a:t>dreams &amp; </a:t>
            </a:r>
          </a:p>
          <a:p>
            <a:pPr algn="ctr"/>
            <a:r>
              <a:rPr lang="en-GB" sz="2800" dirty="0">
                <a:solidFill>
                  <a:srgbClr val="FFFF00"/>
                </a:solidFill>
                <a:latin typeface="Felix Titling" panose="04060505060202020A04" pitchFamily="82" charset="0"/>
              </a:rPr>
              <a:t>the </a:t>
            </a:r>
            <a:r>
              <a:rPr lang="en-GB" sz="2800" dirty="0" err="1">
                <a:solidFill>
                  <a:srgbClr val="FFFF00"/>
                </a:solidFill>
                <a:latin typeface="Felix Titling" panose="04060505060202020A04" pitchFamily="82" charset="0"/>
              </a:rPr>
              <a:t>im</a:t>
            </a:r>
            <a:r>
              <a:rPr lang="en-GB" sz="2800" dirty="0">
                <a:solidFill>
                  <a:srgbClr val="FFFF00"/>
                </a:solidFill>
                <a:latin typeface="Felix Titling" panose="04060505060202020A04" pitchFamily="82" charset="0"/>
              </a:rPr>
              <a:t>/possibility of predicting the future</a:t>
            </a:r>
            <a:endParaRPr lang="en-GB" sz="4400" dirty="0">
              <a:solidFill>
                <a:srgbClr val="FFFF00"/>
              </a:solidFill>
              <a:latin typeface="Felix Titling" panose="04060505060202020A04" pitchFamily="82"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19269"/>
            <a:ext cx="8352928" cy="1152128"/>
          </a:xfrm>
          <a:solidFill>
            <a:srgbClr val="1E3E7E"/>
          </a:solidFill>
          <a:ln>
            <a:solidFill>
              <a:srgbClr val="1F497D"/>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3600" dirty="0">
                <a:solidFill>
                  <a:srgbClr val="FFFF00"/>
                </a:solidFill>
                <a:latin typeface="Felix Titling" panose="04060505060202020A04" pitchFamily="82" charset="0"/>
              </a:rPr>
              <a:t>Response in same mode</a:t>
            </a:r>
            <a:r>
              <a:rPr lang="en-GB" sz="3600" dirty="0">
                <a:solidFill>
                  <a:srgbClr val="FFFF00"/>
                </a:solidFill>
                <a:latin typeface="+mj-lt"/>
              </a:rPr>
              <a:t>:  </a:t>
            </a:r>
            <a:br>
              <a:rPr lang="en-GB" sz="3600" dirty="0">
                <a:solidFill>
                  <a:srgbClr val="FFFF00"/>
                </a:solidFill>
                <a:latin typeface="+mj-lt"/>
              </a:rPr>
            </a:br>
            <a:r>
              <a:rPr lang="en-GB" sz="3200" i="1" dirty="0">
                <a:solidFill>
                  <a:srgbClr val="FFFF00"/>
                </a:solidFill>
                <a:latin typeface="+mn-lt"/>
              </a:rPr>
              <a:t>though recall WB</a:t>
            </a:r>
            <a:r>
              <a:rPr lang="en-GB" sz="900" i="1" dirty="0">
                <a:solidFill>
                  <a:schemeClr val="bg1"/>
                </a:solidFill>
                <a:latin typeface="+mn-lt"/>
              </a:rPr>
              <a:t/>
            </a:r>
            <a:br>
              <a:rPr lang="en-GB" sz="900" i="1" dirty="0">
                <a:solidFill>
                  <a:schemeClr val="bg1"/>
                </a:solidFill>
                <a:latin typeface="+mn-lt"/>
              </a:rPr>
            </a:br>
            <a:endParaRPr lang="en-GB" sz="900" i="1" dirty="0">
              <a:solidFill>
                <a:schemeClr val="bg1"/>
              </a:solidFill>
              <a:latin typeface="+mn-lt"/>
            </a:endParaRPr>
          </a:p>
        </p:txBody>
      </p:sp>
      <p:sp>
        <p:nvSpPr>
          <p:cNvPr id="3" name="Content Placeholder 2"/>
          <p:cNvSpPr>
            <a:spLocks noGrp="1"/>
          </p:cNvSpPr>
          <p:nvPr>
            <p:ph idx="1"/>
          </p:nvPr>
        </p:nvSpPr>
        <p:spPr>
          <a:xfrm>
            <a:off x="611560" y="1570179"/>
            <a:ext cx="7560840" cy="4968552"/>
          </a:xfrm>
        </p:spPr>
        <p:txBody>
          <a:bodyPr>
            <a:normAutofit/>
          </a:bodyPr>
          <a:lstStyle/>
          <a:p>
            <a:pPr>
              <a:spcBef>
                <a:spcPts val="0"/>
              </a:spcBef>
              <a:buNone/>
            </a:pPr>
            <a:r>
              <a:rPr lang="en-GB" sz="2400" dirty="0" err="1">
                <a:solidFill>
                  <a:schemeClr val="bg1"/>
                </a:solidFill>
              </a:rPr>
              <a:t>Avoy</a:t>
            </a:r>
            <a:r>
              <a:rPr lang="en-GB" sz="2400" dirty="0">
                <a:solidFill>
                  <a:schemeClr val="bg1"/>
                </a:solidFill>
              </a:rPr>
              <a:t>! quod she, </a:t>
            </a:r>
            <a:r>
              <a:rPr lang="en-GB" sz="2400" dirty="0" err="1">
                <a:solidFill>
                  <a:schemeClr val="bg1"/>
                </a:solidFill>
              </a:rPr>
              <a:t>fy</a:t>
            </a:r>
            <a:r>
              <a:rPr lang="en-GB" sz="2400" dirty="0">
                <a:solidFill>
                  <a:schemeClr val="bg1"/>
                </a:solidFill>
              </a:rPr>
              <a:t> on yow, </a:t>
            </a:r>
            <a:r>
              <a:rPr lang="en-GB" sz="2400" dirty="0" err="1">
                <a:solidFill>
                  <a:schemeClr val="bg1"/>
                </a:solidFill>
              </a:rPr>
              <a:t>hertelees</a:t>
            </a:r>
            <a:r>
              <a:rPr lang="en-GB" sz="2400" dirty="0">
                <a:solidFill>
                  <a:schemeClr val="bg1"/>
                </a:solidFill>
              </a:rPr>
              <a:t>!      </a:t>
            </a:r>
          </a:p>
          <a:p>
            <a:pPr>
              <a:spcBef>
                <a:spcPts val="0"/>
              </a:spcBef>
              <a:buNone/>
            </a:pPr>
            <a:r>
              <a:rPr lang="en-GB" sz="2400" dirty="0" err="1">
                <a:solidFill>
                  <a:schemeClr val="bg1"/>
                </a:solidFill>
              </a:rPr>
              <a:t>Allas</a:t>
            </a:r>
            <a:r>
              <a:rPr lang="en-GB" sz="2400" dirty="0">
                <a:solidFill>
                  <a:schemeClr val="bg1"/>
                </a:solidFill>
              </a:rPr>
              <a:t>! quod she, for, by that God above,      </a:t>
            </a:r>
          </a:p>
          <a:p>
            <a:pPr>
              <a:spcBef>
                <a:spcPts val="0"/>
              </a:spcBef>
              <a:buNone/>
            </a:pPr>
            <a:r>
              <a:rPr lang="en-GB" sz="2400" dirty="0">
                <a:solidFill>
                  <a:schemeClr val="bg1"/>
                </a:solidFill>
              </a:rPr>
              <a:t>Now </a:t>
            </a:r>
            <a:r>
              <a:rPr lang="en-GB" sz="2400" dirty="0" err="1">
                <a:solidFill>
                  <a:schemeClr val="bg1"/>
                </a:solidFill>
              </a:rPr>
              <a:t>han</a:t>
            </a:r>
            <a:r>
              <a:rPr lang="en-GB" sz="2400" dirty="0">
                <a:solidFill>
                  <a:schemeClr val="bg1"/>
                </a:solidFill>
              </a:rPr>
              <a:t> ye lost </a:t>
            </a:r>
            <a:r>
              <a:rPr lang="en-GB" sz="2400" dirty="0" err="1">
                <a:solidFill>
                  <a:schemeClr val="bg1"/>
                </a:solidFill>
              </a:rPr>
              <a:t>myn</a:t>
            </a:r>
            <a:r>
              <a:rPr lang="en-GB" sz="2400" dirty="0">
                <a:solidFill>
                  <a:schemeClr val="bg1"/>
                </a:solidFill>
              </a:rPr>
              <a:t> </a:t>
            </a:r>
            <a:r>
              <a:rPr lang="en-GB" sz="2400" dirty="0" err="1">
                <a:solidFill>
                  <a:schemeClr val="bg1"/>
                </a:solidFill>
              </a:rPr>
              <a:t>herte</a:t>
            </a:r>
            <a:r>
              <a:rPr lang="en-GB" sz="2400" dirty="0">
                <a:solidFill>
                  <a:schemeClr val="bg1"/>
                </a:solidFill>
              </a:rPr>
              <a:t> and al my love.      </a:t>
            </a:r>
          </a:p>
          <a:p>
            <a:pPr>
              <a:spcBef>
                <a:spcPts val="0"/>
              </a:spcBef>
              <a:buNone/>
            </a:pPr>
            <a:r>
              <a:rPr lang="en-GB" sz="2400" dirty="0">
                <a:solidFill>
                  <a:schemeClr val="bg1"/>
                </a:solidFill>
              </a:rPr>
              <a:t>I </a:t>
            </a:r>
            <a:r>
              <a:rPr lang="en-GB" sz="2400" dirty="0" err="1">
                <a:solidFill>
                  <a:schemeClr val="bg1"/>
                </a:solidFill>
              </a:rPr>
              <a:t>kan</a:t>
            </a:r>
            <a:r>
              <a:rPr lang="en-GB" sz="2400" dirty="0">
                <a:solidFill>
                  <a:schemeClr val="bg1"/>
                </a:solidFill>
              </a:rPr>
              <a:t> </a:t>
            </a:r>
            <a:r>
              <a:rPr lang="en-GB" sz="2400" dirty="0" err="1">
                <a:solidFill>
                  <a:schemeClr val="bg1"/>
                </a:solidFill>
              </a:rPr>
              <a:t>nat</a:t>
            </a:r>
            <a:r>
              <a:rPr lang="en-GB" sz="2400" dirty="0">
                <a:solidFill>
                  <a:schemeClr val="bg1"/>
                </a:solidFill>
              </a:rPr>
              <a:t> love a coward, by my </a:t>
            </a:r>
            <a:r>
              <a:rPr lang="en-GB" sz="2400" dirty="0" err="1">
                <a:solidFill>
                  <a:schemeClr val="bg1"/>
                </a:solidFill>
              </a:rPr>
              <a:t>feith</a:t>
            </a:r>
            <a:r>
              <a:rPr lang="en-GB" sz="2400" dirty="0">
                <a:solidFill>
                  <a:schemeClr val="bg1"/>
                </a:solidFill>
              </a:rPr>
              <a:t>!      </a:t>
            </a:r>
          </a:p>
          <a:p>
            <a:pPr>
              <a:spcBef>
                <a:spcPts val="0"/>
              </a:spcBef>
              <a:buNone/>
            </a:pPr>
            <a:r>
              <a:rPr lang="en-GB" sz="2400" dirty="0">
                <a:solidFill>
                  <a:schemeClr val="bg1"/>
                </a:solidFill>
              </a:rPr>
              <a:t>For certes, what so any </a:t>
            </a:r>
            <a:r>
              <a:rPr lang="en-GB" sz="2400" dirty="0" err="1">
                <a:solidFill>
                  <a:schemeClr val="bg1"/>
                </a:solidFill>
              </a:rPr>
              <a:t>womman</a:t>
            </a:r>
            <a:r>
              <a:rPr lang="en-GB" sz="2400" dirty="0">
                <a:solidFill>
                  <a:schemeClr val="bg1"/>
                </a:solidFill>
              </a:rPr>
              <a:t> </a:t>
            </a:r>
            <a:r>
              <a:rPr lang="en-GB" sz="2400" dirty="0" err="1">
                <a:solidFill>
                  <a:schemeClr val="bg1"/>
                </a:solidFill>
              </a:rPr>
              <a:t>seith</a:t>
            </a:r>
            <a:r>
              <a:rPr lang="en-GB" sz="2400" dirty="0">
                <a:solidFill>
                  <a:schemeClr val="bg1"/>
                </a:solidFill>
              </a:rPr>
              <a:t>,      </a:t>
            </a:r>
          </a:p>
          <a:p>
            <a:pPr>
              <a:spcBef>
                <a:spcPts val="0"/>
              </a:spcBef>
              <a:buNone/>
            </a:pPr>
            <a:r>
              <a:rPr lang="en-GB" sz="2400" dirty="0">
                <a:solidFill>
                  <a:schemeClr val="bg1"/>
                </a:solidFill>
              </a:rPr>
              <a:t>We </a:t>
            </a:r>
            <a:r>
              <a:rPr lang="en-GB" sz="2400" dirty="0" err="1">
                <a:solidFill>
                  <a:schemeClr val="bg1"/>
                </a:solidFill>
              </a:rPr>
              <a:t>alle</a:t>
            </a:r>
            <a:r>
              <a:rPr lang="en-GB" sz="2400" dirty="0">
                <a:solidFill>
                  <a:schemeClr val="bg1"/>
                </a:solidFill>
              </a:rPr>
              <a:t> </a:t>
            </a:r>
            <a:r>
              <a:rPr lang="en-GB" sz="2400" dirty="0" err="1">
                <a:solidFill>
                  <a:schemeClr val="bg1"/>
                </a:solidFill>
              </a:rPr>
              <a:t>desiren</a:t>
            </a:r>
            <a:r>
              <a:rPr lang="en-GB" sz="2400" dirty="0">
                <a:solidFill>
                  <a:schemeClr val="bg1"/>
                </a:solidFill>
              </a:rPr>
              <a:t>, if it </a:t>
            </a:r>
            <a:r>
              <a:rPr lang="en-GB" sz="2400" dirty="0" err="1">
                <a:solidFill>
                  <a:schemeClr val="bg1"/>
                </a:solidFill>
              </a:rPr>
              <a:t>myghte</a:t>
            </a:r>
            <a:r>
              <a:rPr lang="en-GB" sz="2400" dirty="0">
                <a:solidFill>
                  <a:schemeClr val="bg1"/>
                </a:solidFill>
              </a:rPr>
              <a:t> bee,      </a:t>
            </a:r>
          </a:p>
          <a:p>
            <a:pPr>
              <a:spcBef>
                <a:spcPts val="0"/>
              </a:spcBef>
              <a:buNone/>
            </a:pPr>
            <a:r>
              <a:rPr lang="en-GB" sz="2400" dirty="0">
                <a:solidFill>
                  <a:schemeClr val="bg1"/>
                </a:solidFill>
              </a:rPr>
              <a:t>To </a:t>
            </a:r>
            <a:r>
              <a:rPr lang="en-GB" sz="2400" dirty="0" err="1">
                <a:solidFill>
                  <a:schemeClr val="bg1"/>
                </a:solidFill>
              </a:rPr>
              <a:t>han</a:t>
            </a:r>
            <a:r>
              <a:rPr lang="en-GB" sz="2400" dirty="0">
                <a:solidFill>
                  <a:schemeClr val="bg1"/>
                </a:solidFill>
              </a:rPr>
              <a:t> </a:t>
            </a:r>
            <a:r>
              <a:rPr lang="en-GB" sz="2400" dirty="0" err="1">
                <a:solidFill>
                  <a:schemeClr val="bg1"/>
                </a:solidFill>
              </a:rPr>
              <a:t>housbondes</a:t>
            </a:r>
            <a:r>
              <a:rPr lang="en-GB" sz="2400" dirty="0">
                <a:solidFill>
                  <a:schemeClr val="bg1"/>
                </a:solidFill>
              </a:rPr>
              <a:t> hardy, wise, and free,      </a:t>
            </a:r>
          </a:p>
          <a:p>
            <a:pPr>
              <a:spcBef>
                <a:spcPts val="0"/>
              </a:spcBef>
              <a:buNone/>
            </a:pPr>
            <a:r>
              <a:rPr lang="en-GB" sz="2400" dirty="0">
                <a:solidFill>
                  <a:schemeClr val="bg1"/>
                </a:solidFill>
              </a:rPr>
              <a:t>And </a:t>
            </a:r>
            <a:r>
              <a:rPr lang="en-GB" sz="2400" dirty="0" err="1">
                <a:solidFill>
                  <a:schemeClr val="bg1"/>
                </a:solidFill>
              </a:rPr>
              <a:t>secree</a:t>
            </a:r>
            <a:r>
              <a:rPr lang="en-GB" sz="2400" dirty="0">
                <a:solidFill>
                  <a:schemeClr val="bg1"/>
                </a:solidFill>
              </a:rPr>
              <a:t>, and no </a:t>
            </a:r>
            <a:r>
              <a:rPr lang="en-GB" sz="2400" dirty="0" err="1">
                <a:solidFill>
                  <a:schemeClr val="bg1"/>
                </a:solidFill>
              </a:rPr>
              <a:t>nygard</a:t>
            </a:r>
            <a:r>
              <a:rPr lang="en-GB" sz="2400" dirty="0">
                <a:solidFill>
                  <a:schemeClr val="bg1"/>
                </a:solidFill>
              </a:rPr>
              <a:t>, ne no fool,      </a:t>
            </a:r>
          </a:p>
          <a:p>
            <a:pPr>
              <a:spcBef>
                <a:spcPts val="0"/>
              </a:spcBef>
              <a:buNone/>
            </a:pPr>
            <a:r>
              <a:rPr lang="en-GB" sz="2400" dirty="0">
                <a:solidFill>
                  <a:schemeClr val="bg1"/>
                </a:solidFill>
              </a:rPr>
              <a:t>Ne </a:t>
            </a:r>
            <a:r>
              <a:rPr lang="en-GB" sz="2400" dirty="0" err="1">
                <a:solidFill>
                  <a:schemeClr val="bg1"/>
                </a:solidFill>
              </a:rPr>
              <a:t>hym</a:t>
            </a:r>
            <a:r>
              <a:rPr lang="en-GB" sz="2400" dirty="0">
                <a:solidFill>
                  <a:schemeClr val="bg1"/>
                </a:solidFill>
              </a:rPr>
              <a:t> that is </a:t>
            </a:r>
            <a:r>
              <a:rPr lang="en-GB" sz="2400" dirty="0" err="1">
                <a:solidFill>
                  <a:schemeClr val="bg1"/>
                </a:solidFill>
              </a:rPr>
              <a:t>agast</a:t>
            </a:r>
            <a:r>
              <a:rPr lang="en-GB" sz="2400" dirty="0">
                <a:solidFill>
                  <a:schemeClr val="bg1"/>
                </a:solidFill>
              </a:rPr>
              <a:t> of every tool,      </a:t>
            </a:r>
          </a:p>
          <a:p>
            <a:pPr>
              <a:spcBef>
                <a:spcPts val="0"/>
              </a:spcBef>
              <a:buNone/>
            </a:pPr>
            <a:r>
              <a:rPr lang="en-GB" sz="2400" dirty="0">
                <a:solidFill>
                  <a:schemeClr val="bg1"/>
                </a:solidFill>
              </a:rPr>
              <a:t>Ne noon </a:t>
            </a:r>
            <a:r>
              <a:rPr lang="en-GB" sz="2400" dirty="0" err="1">
                <a:solidFill>
                  <a:schemeClr val="bg1"/>
                </a:solidFill>
              </a:rPr>
              <a:t>avauntour</a:t>
            </a:r>
            <a:r>
              <a:rPr lang="en-GB" sz="2400" dirty="0">
                <a:solidFill>
                  <a:schemeClr val="bg1"/>
                </a:solidFill>
              </a:rPr>
              <a:t>, by that God above!      </a:t>
            </a:r>
          </a:p>
          <a:p>
            <a:pPr>
              <a:spcBef>
                <a:spcPts val="0"/>
              </a:spcBef>
              <a:buNone/>
            </a:pPr>
            <a:r>
              <a:rPr lang="en-GB" sz="2400" dirty="0">
                <a:solidFill>
                  <a:srgbClr val="FFFF00"/>
                </a:solidFill>
              </a:rPr>
              <a:t>How </a:t>
            </a:r>
            <a:r>
              <a:rPr lang="en-GB" sz="2400" dirty="0" err="1">
                <a:solidFill>
                  <a:srgbClr val="FFFF00"/>
                </a:solidFill>
              </a:rPr>
              <a:t>dorste</a:t>
            </a:r>
            <a:r>
              <a:rPr lang="en-GB" sz="2400" dirty="0">
                <a:solidFill>
                  <a:srgbClr val="FFFF00"/>
                </a:solidFill>
              </a:rPr>
              <a:t> ye </a:t>
            </a:r>
            <a:r>
              <a:rPr lang="en-GB" sz="2400" dirty="0" err="1">
                <a:solidFill>
                  <a:srgbClr val="FFFF00"/>
                </a:solidFill>
              </a:rPr>
              <a:t>seyn</a:t>
            </a:r>
            <a:r>
              <a:rPr lang="en-GB" sz="2400" dirty="0">
                <a:solidFill>
                  <a:srgbClr val="FFFF00"/>
                </a:solidFill>
              </a:rPr>
              <a:t>, for shame, unto </a:t>
            </a:r>
            <a:r>
              <a:rPr lang="en-GB" sz="2400" dirty="0" err="1">
                <a:solidFill>
                  <a:srgbClr val="FFFF00"/>
                </a:solidFill>
              </a:rPr>
              <a:t>youre</a:t>
            </a:r>
            <a:r>
              <a:rPr lang="en-GB" sz="2400" dirty="0">
                <a:solidFill>
                  <a:srgbClr val="FFFF00"/>
                </a:solidFill>
              </a:rPr>
              <a:t> love      </a:t>
            </a:r>
          </a:p>
          <a:p>
            <a:pPr>
              <a:spcBef>
                <a:spcPts val="0"/>
              </a:spcBef>
              <a:buNone/>
            </a:pPr>
            <a:r>
              <a:rPr lang="en-GB" sz="2400" dirty="0">
                <a:solidFill>
                  <a:srgbClr val="FFFF00"/>
                </a:solidFill>
              </a:rPr>
              <a:t>That any </a:t>
            </a:r>
            <a:r>
              <a:rPr lang="en-GB" sz="2400" dirty="0" err="1">
                <a:solidFill>
                  <a:srgbClr val="FFFF00"/>
                </a:solidFill>
              </a:rPr>
              <a:t>thyng</a:t>
            </a:r>
            <a:r>
              <a:rPr lang="en-GB" sz="2400" dirty="0">
                <a:solidFill>
                  <a:srgbClr val="FFFF00"/>
                </a:solidFill>
              </a:rPr>
              <a:t> </a:t>
            </a:r>
            <a:r>
              <a:rPr lang="en-GB" sz="2400" dirty="0" err="1">
                <a:solidFill>
                  <a:srgbClr val="FFFF00"/>
                </a:solidFill>
              </a:rPr>
              <a:t>myghte</a:t>
            </a:r>
            <a:r>
              <a:rPr lang="en-GB" sz="2400" dirty="0">
                <a:solidFill>
                  <a:srgbClr val="FFFF00"/>
                </a:solidFill>
              </a:rPr>
              <a:t> make yow </a:t>
            </a:r>
            <a:r>
              <a:rPr lang="en-GB" sz="2400" dirty="0" err="1">
                <a:solidFill>
                  <a:srgbClr val="FFFF00"/>
                </a:solidFill>
              </a:rPr>
              <a:t>aferd</a:t>
            </a:r>
            <a:r>
              <a:rPr lang="en-GB" sz="2400" dirty="0">
                <a:solidFill>
                  <a:srgbClr val="FFFF00"/>
                </a:solidFill>
              </a:rPr>
              <a:t>?      </a:t>
            </a:r>
          </a:p>
          <a:p>
            <a:pPr>
              <a:spcBef>
                <a:spcPts val="0"/>
              </a:spcBef>
              <a:buNone/>
            </a:pPr>
            <a:r>
              <a:rPr lang="en-GB" sz="2400" dirty="0">
                <a:solidFill>
                  <a:srgbClr val="FFFF00"/>
                </a:solidFill>
              </a:rPr>
              <a:t>Have ye no </a:t>
            </a:r>
            <a:r>
              <a:rPr lang="en-GB" sz="2400" dirty="0" err="1">
                <a:solidFill>
                  <a:srgbClr val="FFFF00"/>
                </a:solidFill>
              </a:rPr>
              <a:t>mannes</a:t>
            </a:r>
            <a:r>
              <a:rPr lang="en-GB" sz="2400" dirty="0">
                <a:solidFill>
                  <a:srgbClr val="FFFF00"/>
                </a:solidFill>
              </a:rPr>
              <a:t> </a:t>
            </a:r>
            <a:r>
              <a:rPr lang="en-GB" sz="2400" dirty="0" err="1">
                <a:solidFill>
                  <a:srgbClr val="FFFF00"/>
                </a:solidFill>
              </a:rPr>
              <a:t>herte</a:t>
            </a:r>
            <a:r>
              <a:rPr lang="en-GB" sz="2400" dirty="0">
                <a:solidFill>
                  <a:srgbClr val="FFFF00"/>
                </a:solidFill>
              </a:rPr>
              <a:t>, and </a:t>
            </a:r>
            <a:r>
              <a:rPr lang="en-GB" sz="2400" dirty="0" err="1">
                <a:solidFill>
                  <a:srgbClr val="FFFF00"/>
                </a:solidFill>
              </a:rPr>
              <a:t>han</a:t>
            </a:r>
            <a:r>
              <a:rPr lang="en-GB" sz="2400" dirty="0">
                <a:solidFill>
                  <a:srgbClr val="FFFF00"/>
                </a:solidFill>
              </a:rPr>
              <a:t> a </a:t>
            </a:r>
            <a:r>
              <a:rPr lang="en-GB" sz="2400" dirty="0" err="1">
                <a:solidFill>
                  <a:srgbClr val="FFFF00"/>
                </a:solidFill>
              </a:rPr>
              <a:t>berd</a:t>
            </a:r>
            <a:r>
              <a:rPr lang="en-GB" sz="2400" dirty="0">
                <a:solidFill>
                  <a:srgbClr val="FFFF00"/>
                </a:solidFill>
              </a:rPr>
              <a:t>?   </a:t>
            </a:r>
            <a:r>
              <a:rPr lang="en-GB" sz="2400" dirty="0">
                <a:solidFill>
                  <a:schemeClr val="bg1"/>
                </a:solidFill>
              </a:rPr>
              <a:t> </a:t>
            </a:r>
            <a:r>
              <a:rPr lang="en-GB" sz="2800" dirty="0">
                <a:solidFill>
                  <a:schemeClr val="bg1"/>
                </a:solidFill>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003232" cy="792088"/>
          </a:xfrm>
          <a:solidFill>
            <a:srgbClr val="1E3E7E"/>
          </a:solidFill>
        </p:spPr>
        <p:txBody>
          <a:bodyPr>
            <a:noAutofit/>
          </a:bodyPr>
          <a:lstStyle/>
          <a:p>
            <a:r>
              <a:rPr lang="en-GB" sz="3600" dirty="0"/>
              <a:t>  </a:t>
            </a:r>
            <a:r>
              <a:rPr lang="en-GB" sz="3600" dirty="0">
                <a:solidFill>
                  <a:srgbClr val="FFFF00"/>
                </a:solidFill>
                <a:latin typeface="Felix Titling" panose="04060505060202020A04" pitchFamily="82" charset="0"/>
              </a:rPr>
              <a:t>Language </a:t>
            </a:r>
            <a:r>
              <a:rPr lang="en-GB" sz="3600" i="1" dirty="0">
                <a:solidFill>
                  <a:srgbClr val="FFFF00"/>
                </a:solidFill>
                <a:latin typeface="Felix Titling" panose="04060505060202020A04" pitchFamily="82" charset="0"/>
              </a:rPr>
              <a:t>&amp;</a:t>
            </a:r>
            <a:r>
              <a:rPr lang="en-GB" sz="3600" dirty="0">
                <a:solidFill>
                  <a:srgbClr val="FFFF00"/>
                </a:solidFill>
                <a:latin typeface="Felix Titling" panose="04060505060202020A04" pitchFamily="82" charset="0"/>
              </a:rPr>
              <a:t> meaning: gender</a:t>
            </a:r>
          </a:p>
        </p:txBody>
      </p:sp>
      <p:sp>
        <p:nvSpPr>
          <p:cNvPr id="3" name="Content Placeholder 2"/>
          <p:cNvSpPr>
            <a:spLocks noGrp="1"/>
          </p:cNvSpPr>
          <p:nvPr>
            <p:ph idx="1"/>
          </p:nvPr>
        </p:nvSpPr>
        <p:spPr>
          <a:xfrm>
            <a:off x="467544" y="1556792"/>
            <a:ext cx="7992888" cy="5040560"/>
          </a:xfrm>
        </p:spPr>
        <p:txBody>
          <a:bodyPr>
            <a:normAutofit fontScale="92500" lnSpcReduction="10000"/>
          </a:bodyPr>
          <a:lstStyle/>
          <a:p>
            <a:pPr marL="0" indent="0">
              <a:buNone/>
            </a:pPr>
            <a:r>
              <a:rPr lang="en-GB" dirty="0" err="1">
                <a:solidFill>
                  <a:schemeClr val="bg1"/>
                </a:solidFill>
              </a:rPr>
              <a:t>whan</a:t>
            </a:r>
            <a:r>
              <a:rPr lang="en-GB" dirty="0">
                <a:solidFill>
                  <a:schemeClr val="bg1"/>
                </a:solidFill>
              </a:rPr>
              <a:t> I se the </a:t>
            </a:r>
            <a:r>
              <a:rPr lang="en-GB" dirty="0" err="1">
                <a:solidFill>
                  <a:schemeClr val="bg1"/>
                </a:solidFill>
              </a:rPr>
              <a:t>beautee</a:t>
            </a:r>
            <a:r>
              <a:rPr lang="en-GB" dirty="0">
                <a:solidFill>
                  <a:schemeClr val="bg1"/>
                </a:solidFill>
              </a:rPr>
              <a:t> of </a:t>
            </a:r>
            <a:r>
              <a:rPr lang="en-GB" dirty="0" err="1">
                <a:solidFill>
                  <a:schemeClr val="bg1"/>
                </a:solidFill>
              </a:rPr>
              <a:t>youre</a:t>
            </a:r>
            <a:r>
              <a:rPr lang="en-GB" dirty="0">
                <a:solidFill>
                  <a:schemeClr val="bg1"/>
                </a:solidFill>
              </a:rPr>
              <a:t> face,      </a:t>
            </a:r>
          </a:p>
          <a:p>
            <a:pPr marL="0" indent="0">
              <a:buNone/>
            </a:pPr>
            <a:r>
              <a:rPr lang="en-GB" dirty="0">
                <a:solidFill>
                  <a:schemeClr val="bg1"/>
                </a:solidFill>
              </a:rPr>
              <a:t>Ye been so scarlet reed </a:t>
            </a:r>
            <a:r>
              <a:rPr lang="en-GB" dirty="0" err="1">
                <a:solidFill>
                  <a:schemeClr val="bg1"/>
                </a:solidFill>
              </a:rPr>
              <a:t>aboute</a:t>
            </a:r>
            <a:r>
              <a:rPr lang="en-GB" dirty="0">
                <a:solidFill>
                  <a:schemeClr val="bg1"/>
                </a:solidFill>
              </a:rPr>
              <a:t> </a:t>
            </a:r>
            <a:r>
              <a:rPr lang="en-GB" dirty="0" err="1">
                <a:solidFill>
                  <a:schemeClr val="bg1"/>
                </a:solidFill>
              </a:rPr>
              <a:t>youre</a:t>
            </a:r>
            <a:r>
              <a:rPr lang="en-GB" dirty="0">
                <a:solidFill>
                  <a:schemeClr val="bg1"/>
                </a:solidFill>
              </a:rPr>
              <a:t> yen,      </a:t>
            </a:r>
          </a:p>
          <a:p>
            <a:pPr marL="0" indent="0">
              <a:buNone/>
            </a:pPr>
            <a:r>
              <a:rPr lang="en-GB" dirty="0">
                <a:solidFill>
                  <a:schemeClr val="bg1"/>
                </a:solidFill>
              </a:rPr>
              <a:t>It </a:t>
            </a:r>
            <a:r>
              <a:rPr lang="en-GB" dirty="0" err="1">
                <a:solidFill>
                  <a:schemeClr val="bg1"/>
                </a:solidFill>
              </a:rPr>
              <a:t>maketh</a:t>
            </a:r>
            <a:r>
              <a:rPr lang="en-GB" dirty="0">
                <a:solidFill>
                  <a:schemeClr val="bg1"/>
                </a:solidFill>
              </a:rPr>
              <a:t> al my </a:t>
            </a:r>
            <a:r>
              <a:rPr lang="en-GB" dirty="0" err="1">
                <a:solidFill>
                  <a:schemeClr val="bg1"/>
                </a:solidFill>
              </a:rPr>
              <a:t>drede</a:t>
            </a:r>
            <a:r>
              <a:rPr lang="en-GB" dirty="0">
                <a:solidFill>
                  <a:schemeClr val="bg1"/>
                </a:solidFill>
              </a:rPr>
              <a:t> for to </a:t>
            </a:r>
            <a:r>
              <a:rPr lang="en-GB" dirty="0" err="1">
                <a:solidFill>
                  <a:schemeClr val="bg1"/>
                </a:solidFill>
              </a:rPr>
              <a:t>dyen</a:t>
            </a:r>
            <a:r>
              <a:rPr lang="en-GB" dirty="0">
                <a:solidFill>
                  <a:schemeClr val="bg1"/>
                </a:solidFill>
              </a:rPr>
              <a:t>;      </a:t>
            </a:r>
          </a:p>
          <a:p>
            <a:pPr marL="0" indent="0">
              <a:buNone/>
            </a:pPr>
            <a:r>
              <a:rPr lang="en-GB" dirty="0">
                <a:solidFill>
                  <a:schemeClr val="bg1"/>
                </a:solidFill>
              </a:rPr>
              <a:t>For al so </a:t>
            </a:r>
            <a:r>
              <a:rPr lang="en-GB" dirty="0" err="1">
                <a:solidFill>
                  <a:schemeClr val="bg1"/>
                </a:solidFill>
              </a:rPr>
              <a:t>siker</a:t>
            </a:r>
            <a:r>
              <a:rPr lang="en-GB" dirty="0">
                <a:solidFill>
                  <a:schemeClr val="bg1"/>
                </a:solidFill>
              </a:rPr>
              <a:t> as in principio,      </a:t>
            </a:r>
          </a:p>
          <a:p>
            <a:pPr marL="0" indent="0">
              <a:buNone/>
            </a:pPr>
            <a:r>
              <a:rPr lang="en-GB" i="1" dirty="0" err="1">
                <a:solidFill>
                  <a:srgbClr val="FFFF00"/>
                </a:solidFill>
              </a:rPr>
              <a:t>Mulier</a:t>
            </a:r>
            <a:r>
              <a:rPr lang="en-GB" i="1" dirty="0">
                <a:solidFill>
                  <a:srgbClr val="FFFF00"/>
                </a:solidFill>
              </a:rPr>
              <a:t> </a:t>
            </a:r>
            <a:r>
              <a:rPr lang="en-GB" i="1" dirty="0" err="1">
                <a:solidFill>
                  <a:srgbClr val="FFFF00"/>
                </a:solidFill>
              </a:rPr>
              <a:t>est</a:t>
            </a:r>
            <a:r>
              <a:rPr lang="en-GB" i="1" dirty="0">
                <a:solidFill>
                  <a:srgbClr val="FFFF00"/>
                </a:solidFill>
              </a:rPr>
              <a:t> </a:t>
            </a:r>
            <a:r>
              <a:rPr lang="en-GB" i="1" dirty="0" err="1">
                <a:solidFill>
                  <a:srgbClr val="FFFF00"/>
                </a:solidFill>
              </a:rPr>
              <a:t>hominis</a:t>
            </a:r>
            <a:r>
              <a:rPr lang="en-GB" i="1" dirty="0">
                <a:solidFill>
                  <a:srgbClr val="FFFF00"/>
                </a:solidFill>
              </a:rPr>
              <a:t> </a:t>
            </a:r>
            <a:r>
              <a:rPr lang="en-GB" i="1" dirty="0" err="1">
                <a:solidFill>
                  <a:srgbClr val="FFFF00"/>
                </a:solidFill>
              </a:rPr>
              <a:t>confusio</a:t>
            </a:r>
            <a:r>
              <a:rPr lang="en-GB" i="1" dirty="0">
                <a:solidFill>
                  <a:srgbClr val="FFFF00"/>
                </a:solidFill>
              </a:rPr>
              <a:t>, --      </a:t>
            </a:r>
          </a:p>
          <a:p>
            <a:pPr marL="0" indent="0">
              <a:buNone/>
            </a:pPr>
            <a:r>
              <a:rPr lang="en-GB" dirty="0">
                <a:solidFill>
                  <a:srgbClr val="FFFF00"/>
                </a:solidFill>
              </a:rPr>
              <a:t>Madame, the sentence of this </a:t>
            </a:r>
            <a:r>
              <a:rPr lang="en-GB" dirty="0" err="1">
                <a:solidFill>
                  <a:srgbClr val="FFFF00"/>
                </a:solidFill>
              </a:rPr>
              <a:t>latyn</a:t>
            </a:r>
            <a:r>
              <a:rPr lang="en-GB" dirty="0">
                <a:solidFill>
                  <a:srgbClr val="FFFF00"/>
                </a:solidFill>
              </a:rPr>
              <a:t> is,      </a:t>
            </a:r>
          </a:p>
          <a:p>
            <a:pPr marL="0" indent="0">
              <a:buNone/>
            </a:pPr>
            <a:r>
              <a:rPr lang="en-GB" dirty="0">
                <a:solidFill>
                  <a:schemeClr val="bg1"/>
                </a:solidFill>
              </a:rPr>
              <a:t>-- </a:t>
            </a:r>
            <a:r>
              <a:rPr lang="en-GB" dirty="0" err="1">
                <a:solidFill>
                  <a:schemeClr val="bg1"/>
                </a:solidFill>
              </a:rPr>
              <a:t>womman</a:t>
            </a:r>
            <a:r>
              <a:rPr lang="en-GB" dirty="0">
                <a:solidFill>
                  <a:schemeClr val="bg1"/>
                </a:solidFill>
              </a:rPr>
              <a:t> is </a:t>
            </a:r>
            <a:r>
              <a:rPr lang="en-GB" dirty="0" err="1">
                <a:solidFill>
                  <a:schemeClr val="bg1"/>
                </a:solidFill>
              </a:rPr>
              <a:t>mannes</a:t>
            </a:r>
            <a:r>
              <a:rPr lang="en-GB" dirty="0">
                <a:solidFill>
                  <a:schemeClr val="bg1"/>
                </a:solidFill>
              </a:rPr>
              <a:t> </a:t>
            </a:r>
            <a:r>
              <a:rPr lang="en-GB" dirty="0" err="1">
                <a:solidFill>
                  <a:schemeClr val="bg1"/>
                </a:solidFill>
              </a:rPr>
              <a:t>joye</a:t>
            </a:r>
            <a:r>
              <a:rPr lang="en-GB" dirty="0">
                <a:solidFill>
                  <a:schemeClr val="bg1"/>
                </a:solidFill>
              </a:rPr>
              <a:t> and al his </a:t>
            </a:r>
            <a:r>
              <a:rPr lang="en-GB" dirty="0" err="1">
                <a:solidFill>
                  <a:schemeClr val="bg1"/>
                </a:solidFill>
              </a:rPr>
              <a:t>blis</a:t>
            </a:r>
            <a:r>
              <a:rPr lang="en-GB" dirty="0">
                <a:solidFill>
                  <a:schemeClr val="bg1"/>
                </a:solidFill>
              </a:rPr>
              <a:t>. --      </a:t>
            </a:r>
          </a:p>
          <a:p>
            <a:pPr marL="0" indent="0">
              <a:buNone/>
            </a:pPr>
            <a:r>
              <a:rPr lang="en-GB" dirty="0">
                <a:solidFill>
                  <a:schemeClr val="bg1"/>
                </a:solidFill>
              </a:rPr>
              <a:t>For </a:t>
            </a:r>
            <a:r>
              <a:rPr lang="en-GB" dirty="0" err="1">
                <a:solidFill>
                  <a:schemeClr val="bg1"/>
                </a:solidFill>
              </a:rPr>
              <a:t>whan</a:t>
            </a:r>
            <a:r>
              <a:rPr lang="en-GB" dirty="0">
                <a:solidFill>
                  <a:schemeClr val="bg1"/>
                </a:solidFill>
              </a:rPr>
              <a:t> I </a:t>
            </a:r>
            <a:r>
              <a:rPr lang="en-GB" dirty="0" err="1">
                <a:solidFill>
                  <a:schemeClr val="bg1"/>
                </a:solidFill>
              </a:rPr>
              <a:t>feele</a:t>
            </a:r>
            <a:r>
              <a:rPr lang="en-GB" dirty="0">
                <a:solidFill>
                  <a:schemeClr val="bg1"/>
                </a:solidFill>
              </a:rPr>
              <a:t> a-</a:t>
            </a:r>
            <a:r>
              <a:rPr lang="en-GB" dirty="0" err="1">
                <a:solidFill>
                  <a:schemeClr val="bg1"/>
                </a:solidFill>
              </a:rPr>
              <a:t>nyght</a:t>
            </a:r>
            <a:r>
              <a:rPr lang="en-GB" dirty="0">
                <a:solidFill>
                  <a:schemeClr val="bg1"/>
                </a:solidFill>
              </a:rPr>
              <a:t> your </a:t>
            </a:r>
            <a:r>
              <a:rPr lang="en-GB" dirty="0" err="1">
                <a:solidFill>
                  <a:schemeClr val="bg1"/>
                </a:solidFill>
              </a:rPr>
              <a:t>softe</a:t>
            </a:r>
            <a:r>
              <a:rPr lang="en-GB" dirty="0">
                <a:solidFill>
                  <a:schemeClr val="bg1"/>
                </a:solidFill>
              </a:rPr>
              <a:t> </a:t>
            </a:r>
            <a:r>
              <a:rPr lang="en-GB" dirty="0" err="1">
                <a:solidFill>
                  <a:schemeClr val="bg1"/>
                </a:solidFill>
              </a:rPr>
              <a:t>syde</a:t>
            </a:r>
            <a:r>
              <a:rPr lang="en-GB" dirty="0">
                <a:solidFill>
                  <a:schemeClr val="bg1"/>
                </a:solidFill>
              </a:rPr>
              <a:t>,      </a:t>
            </a:r>
          </a:p>
          <a:p>
            <a:pPr marL="0" indent="0">
              <a:buNone/>
            </a:pPr>
            <a:r>
              <a:rPr lang="en-GB" dirty="0">
                <a:solidFill>
                  <a:schemeClr val="bg1"/>
                </a:solidFill>
              </a:rPr>
              <a:t>Al be it that I may </a:t>
            </a:r>
            <a:r>
              <a:rPr lang="en-GB" dirty="0" err="1">
                <a:solidFill>
                  <a:schemeClr val="bg1"/>
                </a:solidFill>
              </a:rPr>
              <a:t>nat</a:t>
            </a:r>
            <a:r>
              <a:rPr lang="en-GB" dirty="0">
                <a:solidFill>
                  <a:schemeClr val="bg1"/>
                </a:solidFill>
              </a:rPr>
              <a:t> on yow </a:t>
            </a:r>
            <a:r>
              <a:rPr lang="en-GB" dirty="0" err="1">
                <a:solidFill>
                  <a:schemeClr val="bg1"/>
                </a:solidFill>
              </a:rPr>
              <a:t>ryde</a:t>
            </a:r>
            <a:r>
              <a:rPr lang="en-GB" dirty="0">
                <a:solidFill>
                  <a:schemeClr val="bg1"/>
                </a:solidFill>
              </a:rPr>
              <a:t>,      </a:t>
            </a:r>
          </a:p>
          <a:p>
            <a:pPr marL="0" indent="0">
              <a:buNone/>
            </a:pPr>
            <a:r>
              <a:rPr lang="en-GB" dirty="0">
                <a:solidFill>
                  <a:schemeClr val="bg1"/>
                </a:solidFill>
              </a:rPr>
              <a:t>For that </a:t>
            </a:r>
            <a:r>
              <a:rPr lang="en-GB" dirty="0" err="1">
                <a:solidFill>
                  <a:schemeClr val="bg1"/>
                </a:solidFill>
              </a:rPr>
              <a:t>oure</a:t>
            </a:r>
            <a:r>
              <a:rPr lang="en-GB" dirty="0">
                <a:solidFill>
                  <a:schemeClr val="bg1"/>
                </a:solidFill>
              </a:rPr>
              <a:t> </a:t>
            </a:r>
            <a:r>
              <a:rPr lang="en-GB" dirty="0" err="1">
                <a:solidFill>
                  <a:schemeClr val="bg1"/>
                </a:solidFill>
              </a:rPr>
              <a:t>perche</a:t>
            </a:r>
            <a:r>
              <a:rPr lang="en-GB" dirty="0">
                <a:solidFill>
                  <a:schemeClr val="bg1"/>
                </a:solidFill>
              </a:rPr>
              <a:t> is </a:t>
            </a:r>
            <a:r>
              <a:rPr lang="en-GB" dirty="0" err="1">
                <a:solidFill>
                  <a:schemeClr val="bg1"/>
                </a:solidFill>
              </a:rPr>
              <a:t>maad</a:t>
            </a:r>
            <a:r>
              <a:rPr lang="en-GB" dirty="0">
                <a:solidFill>
                  <a:schemeClr val="bg1"/>
                </a:solidFill>
              </a:rPr>
              <a:t> so </a:t>
            </a:r>
            <a:r>
              <a:rPr lang="en-GB" dirty="0" err="1">
                <a:solidFill>
                  <a:schemeClr val="bg1"/>
                </a:solidFill>
              </a:rPr>
              <a:t>narwe</a:t>
            </a:r>
            <a:r>
              <a:rPr lang="en-GB" dirty="0">
                <a:solidFill>
                  <a:schemeClr val="bg1"/>
                </a:solidFill>
              </a:rPr>
              <a:t>, </a:t>
            </a:r>
            <a:r>
              <a:rPr lang="en-GB" dirty="0" err="1">
                <a:solidFill>
                  <a:schemeClr val="bg1"/>
                </a:solidFill>
              </a:rPr>
              <a:t>allas</a:t>
            </a:r>
            <a:r>
              <a:rPr lang="en-GB" dirty="0">
                <a:solidFill>
                  <a:schemeClr val="bg1"/>
                </a:solidFill>
              </a:rPr>
              <a:t>!      </a:t>
            </a:r>
          </a:p>
          <a:p>
            <a:pPr marL="0" indent="0">
              <a:buNone/>
            </a:pPr>
            <a:r>
              <a:rPr lang="en-GB" dirty="0">
                <a:solidFill>
                  <a:schemeClr val="bg1"/>
                </a:solidFill>
              </a:rPr>
              <a:t>I am so </a:t>
            </a:r>
            <a:r>
              <a:rPr lang="en-GB" dirty="0" err="1">
                <a:solidFill>
                  <a:schemeClr val="bg1"/>
                </a:solidFill>
              </a:rPr>
              <a:t>ful</a:t>
            </a:r>
            <a:r>
              <a:rPr lang="en-GB" dirty="0">
                <a:solidFill>
                  <a:schemeClr val="bg1"/>
                </a:solidFill>
              </a:rPr>
              <a:t> of </a:t>
            </a:r>
            <a:r>
              <a:rPr lang="en-GB" dirty="0" err="1">
                <a:solidFill>
                  <a:schemeClr val="bg1"/>
                </a:solidFill>
              </a:rPr>
              <a:t>joye</a:t>
            </a:r>
            <a:r>
              <a:rPr lang="en-GB" dirty="0">
                <a:solidFill>
                  <a:schemeClr val="bg1"/>
                </a:solidFill>
              </a:rPr>
              <a:t> and of </a:t>
            </a:r>
            <a:r>
              <a:rPr lang="en-GB" dirty="0" err="1">
                <a:solidFill>
                  <a:schemeClr val="bg1"/>
                </a:solidFill>
              </a:rPr>
              <a:t>solas</a:t>
            </a:r>
            <a:r>
              <a:rPr lang="en-GB" dirty="0">
                <a:solidFill>
                  <a:schemeClr val="bg1"/>
                </a:solidFill>
              </a:rPr>
              <a:t>,      </a:t>
            </a:r>
          </a:p>
          <a:p>
            <a:pPr marL="0" indent="0">
              <a:buNone/>
            </a:pPr>
            <a:r>
              <a:rPr lang="en-GB" dirty="0">
                <a:solidFill>
                  <a:schemeClr val="bg1"/>
                </a:solidFill>
              </a:rPr>
              <a:t>That I </a:t>
            </a:r>
            <a:r>
              <a:rPr lang="en-GB" dirty="0" err="1">
                <a:solidFill>
                  <a:schemeClr val="bg1"/>
                </a:solidFill>
              </a:rPr>
              <a:t>diffye</a:t>
            </a:r>
            <a:r>
              <a:rPr lang="en-GB" dirty="0">
                <a:solidFill>
                  <a:schemeClr val="bg1"/>
                </a:solidFill>
              </a:rPr>
              <a:t> </a:t>
            </a:r>
            <a:r>
              <a:rPr lang="en-GB" dirty="0" err="1">
                <a:solidFill>
                  <a:schemeClr val="bg1"/>
                </a:solidFill>
              </a:rPr>
              <a:t>bothe</a:t>
            </a:r>
            <a:r>
              <a:rPr lang="en-GB" dirty="0">
                <a:solidFill>
                  <a:schemeClr val="bg1"/>
                </a:solidFill>
              </a:rPr>
              <a:t> </a:t>
            </a:r>
            <a:r>
              <a:rPr lang="en-GB" dirty="0" err="1">
                <a:solidFill>
                  <a:schemeClr val="bg1"/>
                </a:solidFill>
              </a:rPr>
              <a:t>sweven</a:t>
            </a:r>
            <a:r>
              <a:rPr lang="en-GB" dirty="0">
                <a:solidFill>
                  <a:schemeClr val="bg1"/>
                </a:solidFill>
              </a:rPr>
              <a:t> and </a:t>
            </a:r>
            <a:r>
              <a:rPr lang="en-GB" dirty="0" err="1">
                <a:solidFill>
                  <a:schemeClr val="bg1"/>
                </a:solidFill>
              </a:rPr>
              <a:t>dreem</a:t>
            </a:r>
            <a:r>
              <a:rPr lang="en-GB" dirty="0">
                <a:solidFill>
                  <a:schemeClr val="bg1"/>
                </a:solidFill>
              </a:rPr>
              <a:t>.    </a:t>
            </a:r>
          </a:p>
          <a:p>
            <a:endParaRPr lang="en-GB" dirty="0"/>
          </a:p>
        </p:txBody>
      </p:sp>
    </p:spTree>
    <p:extLst>
      <p:ext uri="{BB962C8B-B14F-4D97-AF65-F5344CB8AC3E}">
        <p14:creationId xmlns:p14="http://schemas.microsoft.com/office/powerpoint/2010/main" val="570559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404664"/>
            <a:ext cx="7092788" cy="720080"/>
          </a:xfrm>
          <a:solidFill>
            <a:srgbClr val="1E3E7E"/>
          </a:solidFill>
        </p:spPr>
        <p:txBody>
          <a:bodyPr>
            <a:normAutofit/>
          </a:bodyPr>
          <a:lstStyle/>
          <a:p>
            <a:pPr algn="ctr"/>
            <a:r>
              <a:rPr lang="en-GB" sz="3600" dirty="0">
                <a:solidFill>
                  <a:srgbClr val="FFFF00"/>
                </a:solidFill>
                <a:latin typeface="Felix Titling" panose="04060505060202020A04" pitchFamily="82" charset="0"/>
              </a:rPr>
              <a:t>The epic and abstraction</a:t>
            </a:r>
            <a:endParaRPr lang="en-GB" sz="3600" dirty="0">
              <a:solidFill>
                <a:srgbClr val="FFFF00"/>
              </a:solidFill>
            </a:endParaRPr>
          </a:p>
        </p:txBody>
      </p:sp>
      <p:sp>
        <p:nvSpPr>
          <p:cNvPr id="5" name="Content Placeholder 4"/>
          <p:cNvSpPr>
            <a:spLocks noGrp="1"/>
          </p:cNvSpPr>
          <p:nvPr>
            <p:ph idx="1"/>
          </p:nvPr>
        </p:nvSpPr>
        <p:spPr>
          <a:xfrm>
            <a:off x="539552" y="1628800"/>
            <a:ext cx="7920880" cy="4608512"/>
          </a:xfrm>
        </p:spPr>
        <p:txBody>
          <a:bodyPr>
            <a:noAutofit/>
          </a:bodyPr>
          <a:lstStyle/>
          <a:p>
            <a:pPr>
              <a:spcBef>
                <a:spcPts val="0"/>
              </a:spcBef>
              <a:buNone/>
            </a:pPr>
            <a:r>
              <a:rPr lang="en-GB" sz="2300" dirty="0">
                <a:solidFill>
                  <a:schemeClr val="bg1"/>
                </a:solidFill>
              </a:rPr>
              <a:t>O </a:t>
            </a:r>
            <a:r>
              <a:rPr lang="en-GB" sz="2400" dirty="0">
                <a:solidFill>
                  <a:schemeClr val="bg1"/>
                </a:solidFill>
              </a:rPr>
              <a:t>false </a:t>
            </a:r>
            <a:r>
              <a:rPr lang="en-GB" sz="2400" dirty="0" err="1">
                <a:solidFill>
                  <a:schemeClr val="bg1"/>
                </a:solidFill>
              </a:rPr>
              <a:t>mordrour</a:t>
            </a:r>
            <a:r>
              <a:rPr lang="en-GB" sz="2400" dirty="0">
                <a:solidFill>
                  <a:schemeClr val="bg1"/>
                </a:solidFill>
              </a:rPr>
              <a:t>, </a:t>
            </a:r>
            <a:r>
              <a:rPr lang="en-GB" sz="2400" dirty="0" err="1">
                <a:solidFill>
                  <a:schemeClr val="bg1"/>
                </a:solidFill>
              </a:rPr>
              <a:t>lurkynge</a:t>
            </a:r>
            <a:r>
              <a:rPr lang="en-GB" sz="2400" dirty="0">
                <a:solidFill>
                  <a:schemeClr val="bg1"/>
                </a:solidFill>
              </a:rPr>
              <a:t> in thy den!      </a:t>
            </a:r>
          </a:p>
          <a:p>
            <a:pPr>
              <a:spcBef>
                <a:spcPts val="0"/>
              </a:spcBef>
              <a:buNone/>
            </a:pPr>
            <a:r>
              <a:rPr lang="en-GB" sz="2400" dirty="0">
                <a:solidFill>
                  <a:schemeClr val="bg1"/>
                </a:solidFill>
              </a:rPr>
              <a:t>O </a:t>
            </a:r>
            <a:r>
              <a:rPr lang="en-GB" sz="2400" dirty="0" err="1">
                <a:solidFill>
                  <a:schemeClr val="bg1"/>
                </a:solidFill>
              </a:rPr>
              <a:t>newe</a:t>
            </a:r>
            <a:r>
              <a:rPr lang="en-GB" sz="2400" dirty="0">
                <a:solidFill>
                  <a:schemeClr val="bg1"/>
                </a:solidFill>
              </a:rPr>
              <a:t> </a:t>
            </a:r>
            <a:r>
              <a:rPr lang="en-GB" sz="2400" dirty="0" err="1">
                <a:solidFill>
                  <a:schemeClr val="bg1"/>
                </a:solidFill>
              </a:rPr>
              <a:t>scariot</a:t>
            </a:r>
            <a:r>
              <a:rPr lang="en-GB" sz="2400" dirty="0">
                <a:solidFill>
                  <a:schemeClr val="bg1"/>
                </a:solidFill>
              </a:rPr>
              <a:t>, </a:t>
            </a:r>
            <a:r>
              <a:rPr lang="en-GB" sz="2400" dirty="0" err="1">
                <a:solidFill>
                  <a:schemeClr val="bg1"/>
                </a:solidFill>
              </a:rPr>
              <a:t>newe</a:t>
            </a:r>
            <a:r>
              <a:rPr lang="en-GB" sz="2400" dirty="0">
                <a:solidFill>
                  <a:schemeClr val="bg1"/>
                </a:solidFill>
              </a:rPr>
              <a:t> </a:t>
            </a:r>
            <a:r>
              <a:rPr lang="en-GB" sz="2400" dirty="0" err="1">
                <a:solidFill>
                  <a:schemeClr val="bg1"/>
                </a:solidFill>
              </a:rPr>
              <a:t>genylon</a:t>
            </a:r>
            <a:r>
              <a:rPr lang="en-GB" sz="2400" dirty="0">
                <a:solidFill>
                  <a:schemeClr val="bg1"/>
                </a:solidFill>
              </a:rPr>
              <a:t>,      </a:t>
            </a:r>
          </a:p>
          <a:p>
            <a:pPr>
              <a:spcBef>
                <a:spcPts val="0"/>
              </a:spcBef>
              <a:buNone/>
            </a:pPr>
            <a:r>
              <a:rPr lang="en-GB" sz="2400" dirty="0">
                <a:solidFill>
                  <a:schemeClr val="bg1"/>
                </a:solidFill>
              </a:rPr>
              <a:t>False </a:t>
            </a:r>
            <a:r>
              <a:rPr lang="en-GB" sz="2400" dirty="0" err="1">
                <a:solidFill>
                  <a:schemeClr val="bg1"/>
                </a:solidFill>
              </a:rPr>
              <a:t>dissymulour</a:t>
            </a:r>
            <a:r>
              <a:rPr lang="en-GB" sz="2400" dirty="0">
                <a:solidFill>
                  <a:schemeClr val="bg1"/>
                </a:solidFill>
              </a:rPr>
              <a:t>, o </a:t>
            </a:r>
            <a:r>
              <a:rPr lang="en-GB" sz="2400" dirty="0" err="1">
                <a:solidFill>
                  <a:schemeClr val="bg1"/>
                </a:solidFill>
              </a:rPr>
              <a:t>greek</a:t>
            </a:r>
            <a:r>
              <a:rPr lang="en-GB" sz="2400" dirty="0">
                <a:solidFill>
                  <a:schemeClr val="bg1"/>
                </a:solidFill>
              </a:rPr>
              <a:t> </a:t>
            </a:r>
            <a:r>
              <a:rPr lang="en-GB" sz="2400" dirty="0" err="1">
                <a:solidFill>
                  <a:schemeClr val="bg1"/>
                </a:solidFill>
              </a:rPr>
              <a:t>synon</a:t>
            </a:r>
            <a:r>
              <a:rPr lang="en-GB" sz="2400" dirty="0">
                <a:solidFill>
                  <a:schemeClr val="bg1"/>
                </a:solidFill>
              </a:rPr>
              <a:t>,      </a:t>
            </a:r>
          </a:p>
          <a:p>
            <a:pPr>
              <a:spcBef>
                <a:spcPts val="0"/>
              </a:spcBef>
              <a:buNone/>
            </a:pPr>
            <a:r>
              <a:rPr lang="en-GB" sz="2400" dirty="0">
                <a:solidFill>
                  <a:schemeClr val="bg1"/>
                </a:solidFill>
              </a:rPr>
              <a:t>That </a:t>
            </a:r>
            <a:r>
              <a:rPr lang="en-GB" sz="2400" dirty="0" err="1">
                <a:solidFill>
                  <a:schemeClr val="bg1"/>
                </a:solidFill>
              </a:rPr>
              <a:t>broghtest</a:t>
            </a:r>
            <a:r>
              <a:rPr lang="en-GB" sz="2400" dirty="0">
                <a:solidFill>
                  <a:schemeClr val="bg1"/>
                </a:solidFill>
              </a:rPr>
              <a:t> </a:t>
            </a:r>
            <a:r>
              <a:rPr lang="en-GB" sz="2400" dirty="0" err="1">
                <a:solidFill>
                  <a:schemeClr val="bg1"/>
                </a:solidFill>
              </a:rPr>
              <a:t>troye</a:t>
            </a:r>
            <a:r>
              <a:rPr lang="en-GB" sz="2400" dirty="0">
                <a:solidFill>
                  <a:schemeClr val="bg1"/>
                </a:solidFill>
              </a:rPr>
              <a:t> al </a:t>
            </a:r>
            <a:r>
              <a:rPr lang="en-GB" sz="2400" dirty="0" err="1">
                <a:solidFill>
                  <a:schemeClr val="bg1"/>
                </a:solidFill>
              </a:rPr>
              <a:t>outrely</a:t>
            </a:r>
            <a:r>
              <a:rPr lang="en-GB" sz="2400" dirty="0">
                <a:solidFill>
                  <a:schemeClr val="bg1"/>
                </a:solidFill>
              </a:rPr>
              <a:t> to </a:t>
            </a:r>
            <a:r>
              <a:rPr lang="en-GB" sz="2400" dirty="0" err="1">
                <a:solidFill>
                  <a:schemeClr val="bg1"/>
                </a:solidFill>
              </a:rPr>
              <a:t>sorwe</a:t>
            </a:r>
            <a:r>
              <a:rPr lang="en-GB" sz="2400" dirty="0">
                <a:solidFill>
                  <a:schemeClr val="bg1"/>
                </a:solidFill>
              </a:rPr>
              <a:t>!      </a:t>
            </a:r>
          </a:p>
          <a:p>
            <a:pPr>
              <a:spcBef>
                <a:spcPts val="0"/>
              </a:spcBef>
              <a:buNone/>
            </a:pPr>
            <a:r>
              <a:rPr lang="en-GB" sz="2400" dirty="0">
                <a:solidFill>
                  <a:schemeClr val="bg1"/>
                </a:solidFill>
              </a:rPr>
              <a:t>O </a:t>
            </a:r>
            <a:r>
              <a:rPr lang="en-GB" sz="2400" dirty="0" err="1">
                <a:solidFill>
                  <a:schemeClr val="bg1"/>
                </a:solidFill>
              </a:rPr>
              <a:t>chauntecleer</a:t>
            </a:r>
            <a:r>
              <a:rPr lang="en-GB" sz="2400" dirty="0">
                <a:solidFill>
                  <a:schemeClr val="bg1"/>
                </a:solidFill>
              </a:rPr>
              <a:t>, </a:t>
            </a:r>
            <a:r>
              <a:rPr lang="en-GB" sz="2400" dirty="0" err="1">
                <a:solidFill>
                  <a:schemeClr val="bg1"/>
                </a:solidFill>
              </a:rPr>
              <a:t>acursed</a:t>
            </a:r>
            <a:r>
              <a:rPr lang="en-GB" sz="2400" dirty="0">
                <a:solidFill>
                  <a:schemeClr val="bg1"/>
                </a:solidFill>
              </a:rPr>
              <a:t> be that </a:t>
            </a:r>
            <a:r>
              <a:rPr lang="en-GB" sz="2400" dirty="0" err="1">
                <a:solidFill>
                  <a:schemeClr val="bg1"/>
                </a:solidFill>
              </a:rPr>
              <a:t>morwe</a:t>
            </a:r>
            <a:r>
              <a:rPr lang="en-GB" sz="2400" dirty="0">
                <a:solidFill>
                  <a:schemeClr val="bg1"/>
                </a:solidFill>
              </a:rPr>
              <a:t>      </a:t>
            </a:r>
          </a:p>
          <a:p>
            <a:pPr>
              <a:spcBef>
                <a:spcPts val="0"/>
              </a:spcBef>
              <a:buNone/>
            </a:pPr>
            <a:r>
              <a:rPr lang="en-GB" sz="2400" dirty="0">
                <a:solidFill>
                  <a:schemeClr val="bg1"/>
                </a:solidFill>
              </a:rPr>
              <a:t>That thou into that </a:t>
            </a:r>
            <a:r>
              <a:rPr lang="en-GB" sz="2400" dirty="0" err="1">
                <a:solidFill>
                  <a:schemeClr val="bg1"/>
                </a:solidFill>
              </a:rPr>
              <a:t>yerd</a:t>
            </a:r>
            <a:r>
              <a:rPr lang="en-GB" sz="2400" dirty="0">
                <a:solidFill>
                  <a:schemeClr val="bg1"/>
                </a:solidFill>
              </a:rPr>
              <a:t> </a:t>
            </a:r>
            <a:r>
              <a:rPr lang="en-GB" sz="2400" dirty="0" err="1">
                <a:solidFill>
                  <a:schemeClr val="bg1"/>
                </a:solidFill>
              </a:rPr>
              <a:t>flaugh</a:t>
            </a:r>
            <a:r>
              <a:rPr lang="en-GB" sz="2400" dirty="0">
                <a:solidFill>
                  <a:schemeClr val="bg1"/>
                </a:solidFill>
              </a:rPr>
              <a:t> fro the </a:t>
            </a:r>
            <a:r>
              <a:rPr lang="en-GB" sz="2400" dirty="0" err="1">
                <a:solidFill>
                  <a:schemeClr val="bg1"/>
                </a:solidFill>
              </a:rPr>
              <a:t>bemes</a:t>
            </a:r>
            <a:r>
              <a:rPr lang="en-GB" sz="2400" dirty="0">
                <a:solidFill>
                  <a:schemeClr val="bg1"/>
                </a:solidFill>
              </a:rPr>
              <a:t>!      </a:t>
            </a:r>
          </a:p>
          <a:p>
            <a:pPr marL="0" lvl="0" indent="0">
              <a:spcBef>
                <a:spcPts val="0"/>
              </a:spcBef>
              <a:buClr>
                <a:srgbClr val="9BBB59"/>
              </a:buClr>
              <a:buNone/>
            </a:pPr>
            <a:r>
              <a:rPr lang="en-GB" sz="2400" dirty="0">
                <a:solidFill>
                  <a:srgbClr val="FFFF00"/>
                </a:solidFill>
              </a:rPr>
              <a:t>Thou were </a:t>
            </a:r>
            <a:r>
              <a:rPr lang="en-GB" sz="2400" dirty="0" err="1">
                <a:solidFill>
                  <a:srgbClr val="FFFF00"/>
                </a:solidFill>
              </a:rPr>
              <a:t>ful</a:t>
            </a:r>
            <a:r>
              <a:rPr lang="en-GB" sz="2400" dirty="0">
                <a:solidFill>
                  <a:srgbClr val="FFFF00"/>
                </a:solidFill>
              </a:rPr>
              <a:t> </a:t>
            </a:r>
            <a:r>
              <a:rPr lang="en-GB" sz="2400" dirty="0" err="1">
                <a:solidFill>
                  <a:srgbClr val="FFFF00"/>
                </a:solidFill>
              </a:rPr>
              <a:t>wel</a:t>
            </a:r>
            <a:r>
              <a:rPr lang="en-GB" sz="2400" dirty="0">
                <a:solidFill>
                  <a:srgbClr val="FFFF00"/>
                </a:solidFill>
              </a:rPr>
              <a:t> </a:t>
            </a:r>
            <a:r>
              <a:rPr lang="en-GB" sz="2400" dirty="0" err="1">
                <a:solidFill>
                  <a:srgbClr val="FFFF00"/>
                </a:solidFill>
              </a:rPr>
              <a:t>ywarned</a:t>
            </a:r>
            <a:r>
              <a:rPr lang="en-GB" sz="2400" dirty="0">
                <a:solidFill>
                  <a:srgbClr val="FFFF00"/>
                </a:solidFill>
              </a:rPr>
              <a:t> by thy </a:t>
            </a:r>
            <a:r>
              <a:rPr lang="en-GB" sz="2400" dirty="0" err="1">
                <a:solidFill>
                  <a:srgbClr val="FFFF00"/>
                </a:solidFill>
              </a:rPr>
              <a:t>dremes</a:t>
            </a:r>
            <a:r>
              <a:rPr lang="en-GB" sz="2400" dirty="0">
                <a:solidFill>
                  <a:srgbClr val="FFFF00"/>
                </a:solidFill>
              </a:rPr>
              <a:t>   </a:t>
            </a:r>
          </a:p>
          <a:p>
            <a:pPr marL="0" lvl="0" indent="0">
              <a:spcBef>
                <a:spcPts val="0"/>
              </a:spcBef>
              <a:buClr>
                <a:srgbClr val="9BBB59"/>
              </a:buClr>
              <a:buNone/>
            </a:pPr>
            <a:r>
              <a:rPr lang="en-GB" sz="2400" dirty="0">
                <a:solidFill>
                  <a:srgbClr val="FFFF00"/>
                </a:solidFill>
              </a:rPr>
              <a:t>That </a:t>
            </a:r>
            <a:r>
              <a:rPr lang="en-GB" sz="2400" dirty="0" err="1">
                <a:solidFill>
                  <a:srgbClr val="FFFF00"/>
                </a:solidFill>
              </a:rPr>
              <a:t>thilke</a:t>
            </a:r>
            <a:r>
              <a:rPr lang="en-GB" sz="2400" dirty="0">
                <a:solidFill>
                  <a:srgbClr val="FFFF00"/>
                </a:solidFill>
              </a:rPr>
              <a:t> day was perilous to thee;  </a:t>
            </a:r>
            <a:r>
              <a:rPr lang="en-GB" sz="2400" dirty="0">
                <a:solidFill>
                  <a:schemeClr val="bg1"/>
                </a:solidFill>
              </a:rPr>
              <a:t>    </a:t>
            </a:r>
          </a:p>
          <a:p>
            <a:pPr marL="0" lvl="0" indent="0">
              <a:spcBef>
                <a:spcPts val="0"/>
              </a:spcBef>
              <a:buClr>
                <a:srgbClr val="9BBB59"/>
              </a:buClr>
              <a:buNone/>
            </a:pPr>
            <a:r>
              <a:rPr lang="en-GB" sz="2400" dirty="0">
                <a:solidFill>
                  <a:srgbClr val="FFFF00"/>
                </a:solidFill>
              </a:rPr>
              <a:t>But what that God </a:t>
            </a:r>
            <a:r>
              <a:rPr lang="en-GB" sz="2400" dirty="0" err="1">
                <a:solidFill>
                  <a:srgbClr val="FFFF00"/>
                </a:solidFill>
              </a:rPr>
              <a:t>forwoot</a:t>
            </a:r>
            <a:r>
              <a:rPr lang="en-GB" sz="2400" dirty="0">
                <a:solidFill>
                  <a:srgbClr val="FFFF00"/>
                </a:solidFill>
              </a:rPr>
              <a:t> moot </a:t>
            </a:r>
            <a:r>
              <a:rPr lang="en-GB" sz="2400" dirty="0" err="1">
                <a:solidFill>
                  <a:srgbClr val="FFFF00"/>
                </a:solidFill>
              </a:rPr>
              <a:t>nedes</a:t>
            </a:r>
            <a:r>
              <a:rPr lang="en-GB" sz="2400" dirty="0">
                <a:solidFill>
                  <a:srgbClr val="FFFF00"/>
                </a:solidFill>
              </a:rPr>
              <a:t> bee,      </a:t>
            </a:r>
          </a:p>
          <a:p>
            <a:pPr marL="0" lvl="0" indent="0">
              <a:spcBef>
                <a:spcPts val="0"/>
              </a:spcBef>
              <a:buClr>
                <a:srgbClr val="9BBB59"/>
              </a:buClr>
              <a:buNone/>
            </a:pPr>
            <a:r>
              <a:rPr lang="en-GB" sz="2400" dirty="0">
                <a:solidFill>
                  <a:srgbClr val="FFFF00"/>
                </a:solidFill>
              </a:rPr>
              <a:t>After the </a:t>
            </a:r>
            <a:r>
              <a:rPr lang="en-GB" sz="2400" dirty="0" err="1">
                <a:solidFill>
                  <a:srgbClr val="FFFF00"/>
                </a:solidFill>
              </a:rPr>
              <a:t>opinioun</a:t>
            </a:r>
            <a:r>
              <a:rPr lang="en-GB" sz="2400" dirty="0">
                <a:solidFill>
                  <a:srgbClr val="FFFF00"/>
                </a:solidFill>
              </a:rPr>
              <a:t> of </a:t>
            </a:r>
            <a:r>
              <a:rPr lang="en-GB" sz="2400" dirty="0" err="1">
                <a:solidFill>
                  <a:srgbClr val="FFFF00"/>
                </a:solidFill>
              </a:rPr>
              <a:t>certein</a:t>
            </a:r>
            <a:r>
              <a:rPr lang="en-GB" sz="2400" dirty="0">
                <a:solidFill>
                  <a:srgbClr val="FFFF00"/>
                </a:solidFill>
              </a:rPr>
              <a:t> </a:t>
            </a:r>
            <a:r>
              <a:rPr lang="en-GB" sz="2400" dirty="0" err="1">
                <a:solidFill>
                  <a:srgbClr val="FFFF00"/>
                </a:solidFill>
              </a:rPr>
              <a:t>clerkis</a:t>
            </a:r>
            <a:r>
              <a:rPr lang="en-GB" sz="2400" dirty="0">
                <a:solidFill>
                  <a:srgbClr val="FFFF00"/>
                </a:solidFill>
              </a:rPr>
              <a:t>.    </a:t>
            </a:r>
            <a:r>
              <a:rPr lang="en-GB" sz="2400" dirty="0">
                <a:solidFill>
                  <a:schemeClr val="bg1"/>
                </a:solidFill>
              </a:rPr>
              <a:t>  </a:t>
            </a:r>
          </a:p>
          <a:p>
            <a:pPr marL="0" lvl="0" indent="0">
              <a:spcBef>
                <a:spcPts val="0"/>
              </a:spcBef>
              <a:buClr>
                <a:srgbClr val="9BBB59"/>
              </a:buClr>
              <a:buNone/>
            </a:pPr>
            <a:r>
              <a:rPr lang="en-GB" sz="2400" dirty="0" err="1">
                <a:solidFill>
                  <a:schemeClr val="bg1"/>
                </a:solidFill>
              </a:rPr>
              <a:t>Witnesse</a:t>
            </a:r>
            <a:r>
              <a:rPr lang="en-GB" sz="2400" dirty="0">
                <a:solidFill>
                  <a:schemeClr val="bg1"/>
                </a:solidFill>
              </a:rPr>
              <a:t> on </a:t>
            </a:r>
            <a:r>
              <a:rPr lang="en-GB" sz="2400" dirty="0" err="1">
                <a:solidFill>
                  <a:schemeClr val="bg1"/>
                </a:solidFill>
              </a:rPr>
              <a:t>hym</a:t>
            </a:r>
            <a:r>
              <a:rPr lang="en-GB" sz="2400" dirty="0">
                <a:solidFill>
                  <a:schemeClr val="bg1"/>
                </a:solidFill>
              </a:rPr>
              <a:t> that any </a:t>
            </a:r>
            <a:r>
              <a:rPr lang="en-GB" sz="2400" dirty="0" err="1">
                <a:solidFill>
                  <a:schemeClr val="bg1"/>
                </a:solidFill>
              </a:rPr>
              <a:t>parfit</a:t>
            </a:r>
            <a:r>
              <a:rPr lang="en-GB" sz="2400" dirty="0">
                <a:solidFill>
                  <a:schemeClr val="bg1"/>
                </a:solidFill>
              </a:rPr>
              <a:t> clerk is,      </a:t>
            </a:r>
          </a:p>
          <a:p>
            <a:pPr marL="0" lvl="0" indent="0">
              <a:spcBef>
                <a:spcPts val="0"/>
              </a:spcBef>
              <a:buClr>
                <a:srgbClr val="9BBB59"/>
              </a:buClr>
              <a:buNone/>
            </a:pPr>
            <a:r>
              <a:rPr lang="en-GB" sz="2400" dirty="0">
                <a:solidFill>
                  <a:schemeClr val="bg1"/>
                </a:solidFill>
              </a:rPr>
              <a:t>That in </a:t>
            </a:r>
            <a:r>
              <a:rPr lang="en-GB" sz="2400" dirty="0" err="1">
                <a:solidFill>
                  <a:schemeClr val="bg1"/>
                </a:solidFill>
              </a:rPr>
              <a:t>scole</a:t>
            </a:r>
            <a:r>
              <a:rPr lang="en-GB" sz="2400" dirty="0">
                <a:solidFill>
                  <a:schemeClr val="bg1"/>
                </a:solidFill>
              </a:rPr>
              <a:t> is greet </a:t>
            </a:r>
            <a:r>
              <a:rPr lang="en-GB" sz="2400" dirty="0" err="1">
                <a:solidFill>
                  <a:schemeClr val="bg1"/>
                </a:solidFill>
              </a:rPr>
              <a:t>altercacioun</a:t>
            </a:r>
            <a:r>
              <a:rPr lang="en-GB" sz="2400" dirty="0">
                <a:solidFill>
                  <a:schemeClr val="bg1"/>
                </a:solidFill>
              </a:rPr>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6984776" cy="6597352"/>
          </a:xfrm>
          <a:solidFill>
            <a:srgbClr val="1E3E7E"/>
          </a:solidFill>
        </p:spPr>
        <p:txBody>
          <a:bodyPr>
            <a:noAutofit/>
          </a:bodyPr>
          <a:lstStyle/>
          <a:p>
            <a:pPr marL="0" indent="0">
              <a:spcBef>
                <a:spcPts val="0"/>
              </a:spcBef>
              <a:buNone/>
            </a:pPr>
            <a:r>
              <a:rPr lang="en-GB" sz="2300" dirty="0">
                <a:solidFill>
                  <a:schemeClr val="bg1"/>
                </a:solidFill>
              </a:rPr>
              <a:t>For </a:t>
            </a:r>
            <a:r>
              <a:rPr lang="en-GB" sz="2300" dirty="0" err="1">
                <a:solidFill>
                  <a:schemeClr val="bg1"/>
                </a:solidFill>
              </a:rPr>
              <a:t>goddes</a:t>
            </a:r>
            <a:r>
              <a:rPr lang="en-GB" sz="2300" dirty="0">
                <a:solidFill>
                  <a:schemeClr val="bg1"/>
                </a:solidFill>
              </a:rPr>
              <a:t> love, as </a:t>
            </a:r>
            <a:r>
              <a:rPr lang="en-GB" sz="2300" dirty="0" err="1">
                <a:solidFill>
                  <a:schemeClr val="bg1"/>
                </a:solidFill>
              </a:rPr>
              <a:t>taak</a:t>
            </a:r>
            <a:r>
              <a:rPr lang="en-GB" sz="2300" dirty="0">
                <a:solidFill>
                  <a:schemeClr val="bg1"/>
                </a:solidFill>
              </a:rPr>
              <a:t> </a:t>
            </a:r>
            <a:r>
              <a:rPr lang="en-GB" sz="2300" dirty="0" err="1">
                <a:solidFill>
                  <a:schemeClr val="bg1"/>
                </a:solidFill>
              </a:rPr>
              <a:t>som</a:t>
            </a:r>
            <a:r>
              <a:rPr lang="en-GB" sz="2300" dirty="0">
                <a:solidFill>
                  <a:schemeClr val="bg1"/>
                </a:solidFill>
              </a:rPr>
              <a:t> </a:t>
            </a:r>
            <a:r>
              <a:rPr lang="en-GB" sz="2300" dirty="0" err="1">
                <a:solidFill>
                  <a:schemeClr val="bg1"/>
                </a:solidFill>
              </a:rPr>
              <a:t>laxatyf</a:t>
            </a:r>
            <a:r>
              <a:rPr lang="en-GB" sz="2300" dirty="0">
                <a:solidFill>
                  <a:schemeClr val="bg1"/>
                </a:solidFill>
              </a:rPr>
              <a:t>.      </a:t>
            </a:r>
          </a:p>
          <a:p>
            <a:pPr marL="0" indent="0">
              <a:spcBef>
                <a:spcPts val="0"/>
              </a:spcBef>
              <a:buNone/>
            </a:pPr>
            <a:r>
              <a:rPr lang="en-GB" sz="2300" dirty="0">
                <a:solidFill>
                  <a:schemeClr val="bg1"/>
                </a:solidFill>
              </a:rPr>
              <a:t>Up peril of my </a:t>
            </a:r>
            <a:r>
              <a:rPr lang="en-GB" sz="2300" dirty="0" err="1">
                <a:solidFill>
                  <a:schemeClr val="bg1"/>
                </a:solidFill>
              </a:rPr>
              <a:t>soule</a:t>
            </a:r>
            <a:r>
              <a:rPr lang="en-GB" sz="2300" dirty="0">
                <a:solidFill>
                  <a:schemeClr val="bg1"/>
                </a:solidFill>
              </a:rPr>
              <a:t> and of my </a:t>
            </a:r>
            <a:r>
              <a:rPr lang="en-GB" sz="2300" dirty="0" err="1">
                <a:solidFill>
                  <a:schemeClr val="bg1"/>
                </a:solidFill>
              </a:rPr>
              <a:t>lyf</a:t>
            </a:r>
            <a:r>
              <a:rPr lang="en-GB" sz="2300" dirty="0">
                <a:solidFill>
                  <a:schemeClr val="bg1"/>
                </a:solidFill>
              </a:rPr>
              <a:t>,      </a:t>
            </a:r>
          </a:p>
          <a:p>
            <a:pPr marL="0" indent="0">
              <a:spcBef>
                <a:spcPts val="0"/>
              </a:spcBef>
              <a:buNone/>
            </a:pPr>
            <a:r>
              <a:rPr lang="en-GB" sz="2300" dirty="0">
                <a:solidFill>
                  <a:schemeClr val="bg1"/>
                </a:solidFill>
              </a:rPr>
              <a:t>I </a:t>
            </a:r>
            <a:r>
              <a:rPr lang="en-GB" sz="2300" dirty="0" err="1">
                <a:solidFill>
                  <a:schemeClr val="bg1"/>
                </a:solidFill>
              </a:rPr>
              <a:t>conseille</a:t>
            </a:r>
            <a:r>
              <a:rPr lang="en-GB" sz="2300" dirty="0">
                <a:solidFill>
                  <a:schemeClr val="bg1"/>
                </a:solidFill>
              </a:rPr>
              <a:t> yow the </a:t>
            </a:r>
            <a:r>
              <a:rPr lang="en-GB" sz="2300" dirty="0" err="1">
                <a:solidFill>
                  <a:schemeClr val="bg1"/>
                </a:solidFill>
              </a:rPr>
              <a:t>beste</a:t>
            </a:r>
            <a:r>
              <a:rPr lang="en-GB" sz="2300" dirty="0">
                <a:solidFill>
                  <a:schemeClr val="bg1"/>
                </a:solidFill>
              </a:rPr>
              <a:t>, I </a:t>
            </a:r>
            <a:r>
              <a:rPr lang="en-GB" sz="2300" dirty="0" err="1">
                <a:solidFill>
                  <a:schemeClr val="bg1"/>
                </a:solidFill>
              </a:rPr>
              <a:t>wol</a:t>
            </a:r>
            <a:r>
              <a:rPr lang="en-GB" sz="2300" dirty="0">
                <a:solidFill>
                  <a:schemeClr val="bg1"/>
                </a:solidFill>
              </a:rPr>
              <a:t> </a:t>
            </a:r>
            <a:r>
              <a:rPr lang="en-GB" sz="2300" dirty="0" err="1">
                <a:solidFill>
                  <a:schemeClr val="bg1"/>
                </a:solidFill>
              </a:rPr>
              <a:t>nat</a:t>
            </a:r>
            <a:r>
              <a:rPr lang="en-GB" sz="2300" dirty="0">
                <a:solidFill>
                  <a:schemeClr val="bg1"/>
                </a:solidFill>
              </a:rPr>
              <a:t> lye,      </a:t>
            </a:r>
          </a:p>
          <a:p>
            <a:pPr marL="0" indent="0">
              <a:spcBef>
                <a:spcPts val="0"/>
              </a:spcBef>
              <a:buNone/>
            </a:pPr>
            <a:r>
              <a:rPr lang="en-GB" sz="2300" dirty="0">
                <a:solidFill>
                  <a:schemeClr val="bg1"/>
                </a:solidFill>
              </a:rPr>
              <a:t>That </a:t>
            </a:r>
            <a:r>
              <a:rPr lang="en-GB" sz="2300" dirty="0" err="1">
                <a:solidFill>
                  <a:schemeClr val="bg1"/>
                </a:solidFill>
              </a:rPr>
              <a:t>bothe</a:t>
            </a:r>
            <a:r>
              <a:rPr lang="en-GB" sz="2300" dirty="0">
                <a:solidFill>
                  <a:schemeClr val="bg1"/>
                </a:solidFill>
              </a:rPr>
              <a:t> of </a:t>
            </a:r>
            <a:r>
              <a:rPr lang="en-GB" sz="2300" dirty="0" err="1">
                <a:solidFill>
                  <a:schemeClr val="bg1"/>
                </a:solidFill>
              </a:rPr>
              <a:t>colere</a:t>
            </a:r>
            <a:r>
              <a:rPr lang="en-GB" sz="2300" dirty="0">
                <a:solidFill>
                  <a:schemeClr val="bg1"/>
                </a:solidFill>
              </a:rPr>
              <a:t> and of </a:t>
            </a:r>
            <a:r>
              <a:rPr lang="en-GB" sz="2300" dirty="0" err="1">
                <a:solidFill>
                  <a:schemeClr val="bg1"/>
                </a:solidFill>
              </a:rPr>
              <a:t>malencolye</a:t>
            </a:r>
            <a:r>
              <a:rPr lang="en-GB" sz="2300" dirty="0">
                <a:solidFill>
                  <a:schemeClr val="bg1"/>
                </a:solidFill>
              </a:rPr>
              <a:t>      </a:t>
            </a:r>
          </a:p>
          <a:p>
            <a:pPr marL="0" indent="0">
              <a:spcBef>
                <a:spcPts val="0"/>
              </a:spcBef>
              <a:buNone/>
            </a:pPr>
            <a:r>
              <a:rPr lang="en-GB" sz="2300" dirty="0">
                <a:solidFill>
                  <a:schemeClr val="bg1"/>
                </a:solidFill>
              </a:rPr>
              <a:t>Ye purge yow; and for ye </a:t>
            </a:r>
            <a:r>
              <a:rPr lang="en-GB" sz="2300" dirty="0" err="1">
                <a:solidFill>
                  <a:schemeClr val="bg1"/>
                </a:solidFill>
              </a:rPr>
              <a:t>shal</a:t>
            </a:r>
            <a:r>
              <a:rPr lang="en-GB" sz="2300" dirty="0">
                <a:solidFill>
                  <a:schemeClr val="bg1"/>
                </a:solidFill>
              </a:rPr>
              <a:t> </a:t>
            </a:r>
            <a:r>
              <a:rPr lang="en-GB" sz="2300" dirty="0" err="1">
                <a:solidFill>
                  <a:schemeClr val="bg1"/>
                </a:solidFill>
              </a:rPr>
              <a:t>nat</a:t>
            </a:r>
            <a:r>
              <a:rPr lang="en-GB" sz="2300" dirty="0">
                <a:solidFill>
                  <a:schemeClr val="bg1"/>
                </a:solidFill>
              </a:rPr>
              <a:t> </a:t>
            </a:r>
            <a:r>
              <a:rPr lang="en-GB" sz="2300" dirty="0" err="1">
                <a:solidFill>
                  <a:schemeClr val="bg1"/>
                </a:solidFill>
              </a:rPr>
              <a:t>tarie</a:t>
            </a:r>
            <a:r>
              <a:rPr lang="en-GB" sz="2300" dirty="0">
                <a:solidFill>
                  <a:schemeClr val="bg1"/>
                </a:solidFill>
              </a:rPr>
              <a:t>,      </a:t>
            </a:r>
          </a:p>
          <a:p>
            <a:pPr marL="0" indent="0">
              <a:spcBef>
                <a:spcPts val="0"/>
              </a:spcBef>
              <a:buNone/>
            </a:pPr>
            <a:r>
              <a:rPr lang="en-GB" sz="2300" dirty="0">
                <a:solidFill>
                  <a:schemeClr val="bg1"/>
                </a:solidFill>
              </a:rPr>
              <a:t>Though in this </a:t>
            </a:r>
            <a:r>
              <a:rPr lang="en-GB" sz="2300" dirty="0" err="1">
                <a:solidFill>
                  <a:schemeClr val="bg1"/>
                </a:solidFill>
              </a:rPr>
              <a:t>toun</a:t>
            </a:r>
            <a:r>
              <a:rPr lang="en-GB" sz="2300" dirty="0">
                <a:solidFill>
                  <a:schemeClr val="bg1"/>
                </a:solidFill>
              </a:rPr>
              <a:t> is noon </a:t>
            </a:r>
            <a:r>
              <a:rPr lang="en-GB" sz="2300" dirty="0" err="1">
                <a:solidFill>
                  <a:schemeClr val="bg1"/>
                </a:solidFill>
              </a:rPr>
              <a:t>apothecarie</a:t>
            </a:r>
            <a:r>
              <a:rPr lang="en-GB" sz="2300" dirty="0">
                <a:solidFill>
                  <a:schemeClr val="bg1"/>
                </a:solidFill>
              </a:rPr>
              <a:t>,      </a:t>
            </a:r>
          </a:p>
          <a:p>
            <a:pPr marL="0" indent="0">
              <a:spcBef>
                <a:spcPts val="0"/>
              </a:spcBef>
              <a:buNone/>
            </a:pPr>
            <a:r>
              <a:rPr lang="en-GB" sz="2300" dirty="0">
                <a:solidFill>
                  <a:schemeClr val="bg1"/>
                </a:solidFill>
              </a:rPr>
              <a:t>I </a:t>
            </a:r>
            <a:r>
              <a:rPr lang="en-GB" sz="2300" dirty="0" err="1">
                <a:solidFill>
                  <a:schemeClr val="bg1"/>
                </a:solidFill>
              </a:rPr>
              <a:t>shal</a:t>
            </a:r>
            <a:r>
              <a:rPr lang="en-GB" sz="2300" dirty="0">
                <a:solidFill>
                  <a:schemeClr val="bg1"/>
                </a:solidFill>
              </a:rPr>
              <a:t> myself to </a:t>
            </a:r>
            <a:r>
              <a:rPr lang="en-GB" sz="2300" dirty="0" err="1">
                <a:solidFill>
                  <a:schemeClr val="bg1"/>
                </a:solidFill>
              </a:rPr>
              <a:t>gerbes</a:t>
            </a:r>
            <a:r>
              <a:rPr lang="en-GB" sz="2300" dirty="0">
                <a:solidFill>
                  <a:schemeClr val="bg1"/>
                </a:solidFill>
              </a:rPr>
              <a:t> </a:t>
            </a:r>
            <a:r>
              <a:rPr lang="en-GB" sz="2300" dirty="0" err="1">
                <a:solidFill>
                  <a:schemeClr val="bg1"/>
                </a:solidFill>
              </a:rPr>
              <a:t>techen</a:t>
            </a:r>
            <a:r>
              <a:rPr lang="en-GB" sz="2300" dirty="0">
                <a:solidFill>
                  <a:schemeClr val="bg1"/>
                </a:solidFill>
              </a:rPr>
              <a:t> yow      </a:t>
            </a:r>
          </a:p>
          <a:p>
            <a:pPr marL="0" indent="0">
              <a:spcBef>
                <a:spcPts val="0"/>
              </a:spcBef>
              <a:buNone/>
            </a:pPr>
            <a:r>
              <a:rPr lang="en-GB" sz="2300" dirty="0">
                <a:solidFill>
                  <a:schemeClr val="bg1"/>
                </a:solidFill>
              </a:rPr>
              <a:t>That </a:t>
            </a:r>
            <a:r>
              <a:rPr lang="en-GB" sz="2300" dirty="0" err="1">
                <a:solidFill>
                  <a:schemeClr val="bg1"/>
                </a:solidFill>
              </a:rPr>
              <a:t>shul</a:t>
            </a:r>
            <a:r>
              <a:rPr lang="en-GB" sz="2300" dirty="0">
                <a:solidFill>
                  <a:schemeClr val="bg1"/>
                </a:solidFill>
              </a:rPr>
              <a:t> been for </a:t>
            </a:r>
            <a:r>
              <a:rPr lang="en-GB" sz="2300" dirty="0" err="1">
                <a:solidFill>
                  <a:schemeClr val="bg1"/>
                </a:solidFill>
              </a:rPr>
              <a:t>youre</a:t>
            </a:r>
            <a:r>
              <a:rPr lang="en-GB" sz="2300" dirty="0">
                <a:solidFill>
                  <a:schemeClr val="bg1"/>
                </a:solidFill>
              </a:rPr>
              <a:t> hele and for </a:t>
            </a:r>
            <a:r>
              <a:rPr lang="en-GB" sz="2300" dirty="0" err="1">
                <a:solidFill>
                  <a:schemeClr val="bg1"/>
                </a:solidFill>
              </a:rPr>
              <a:t>youre</a:t>
            </a:r>
            <a:r>
              <a:rPr lang="en-GB" sz="2300" dirty="0">
                <a:solidFill>
                  <a:schemeClr val="bg1"/>
                </a:solidFill>
              </a:rPr>
              <a:t> prow;      </a:t>
            </a:r>
          </a:p>
          <a:p>
            <a:pPr marL="0" indent="0">
              <a:spcBef>
                <a:spcPts val="0"/>
              </a:spcBef>
              <a:buNone/>
            </a:pPr>
            <a:r>
              <a:rPr lang="en-GB" sz="2300" dirty="0">
                <a:solidFill>
                  <a:schemeClr val="bg1"/>
                </a:solidFill>
              </a:rPr>
              <a:t>And in </a:t>
            </a:r>
            <a:r>
              <a:rPr lang="en-GB" sz="2300" dirty="0" err="1">
                <a:solidFill>
                  <a:schemeClr val="bg1"/>
                </a:solidFill>
              </a:rPr>
              <a:t>oure</a:t>
            </a:r>
            <a:r>
              <a:rPr lang="en-GB" sz="2300" dirty="0">
                <a:solidFill>
                  <a:schemeClr val="bg1"/>
                </a:solidFill>
              </a:rPr>
              <a:t> </a:t>
            </a:r>
            <a:r>
              <a:rPr lang="en-GB" sz="2300" dirty="0" err="1">
                <a:solidFill>
                  <a:schemeClr val="bg1"/>
                </a:solidFill>
              </a:rPr>
              <a:t>yeerd</a:t>
            </a:r>
            <a:r>
              <a:rPr lang="en-GB" sz="2300" dirty="0">
                <a:solidFill>
                  <a:schemeClr val="bg1"/>
                </a:solidFill>
              </a:rPr>
              <a:t> </a:t>
            </a:r>
            <a:r>
              <a:rPr lang="en-GB" sz="2300" dirty="0" err="1">
                <a:solidFill>
                  <a:schemeClr val="bg1"/>
                </a:solidFill>
              </a:rPr>
              <a:t>tho</a:t>
            </a:r>
            <a:r>
              <a:rPr lang="en-GB" sz="2300" dirty="0">
                <a:solidFill>
                  <a:schemeClr val="bg1"/>
                </a:solidFill>
              </a:rPr>
              <a:t> </a:t>
            </a:r>
            <a:r>
              <a:rPr lang="en-GB" sz="2300" dirty="0" err="1">
                <a:solidFill>
                  <a:schemeClr val="bg1"/>
                </a:solidFill>
              </a:rPr>
              <a:t>herbes</a:t>
            </a:r>
            <a:r>
              <a:rPr lang="en-GB" sz="2300" dirty="0">
                <a:solidFill>
                  <a:schemeClr val="bg1"/>
                </a:solidFill>
              </a:rPr>
              <a:t> </a:t>
            </a:r>
            <a:r>
              <a:rPr lang="en-GB" sz="2300" dirty="0" err="1">
                <a:solidFill>
                  <a:schemeClr val="bg1"/>
                </a:solidFill>
              </a:rPr>
              <a:t>shal</a:t>
            </a:r>
            <a:r>
              <a:rPr lang="en-GB" sz="2300" dirty="0">
                <a:solidFill>
                  <a:schemeClr val="bg1"/>
                </a:solidFill>
              </a:rPr>
              <a:t> I </a:t>
            </a:r>
            <a:r>
              <a:rPr lang="en-GB" sz="2300" dirty="0" err="1">
                <a:solidFill>
                  <a:schemeClr val="bg1"/>
                </a:solidFill>
              </a:rPr>
              <a:t>fynde</a:t>
            </a:r>
            <a:r>
              <a:rPr lang="en-GB" sz="2300" dirty="0">
                <a:solidFill>
                  <a:schemeClr val="bg1"/>
                </a:solidFill>
              </a:rPr>
              <a:t>      </a:t>
            </a:r>
          </a:p>
          <a:p>
            <a:pPr marL="0" indent="0">
              <a:spcBef>
                <a:spcPts val="0"/>
              </a:spcBef>
              <a:buNone/>
            </a:pPr>
            <a:r>
              <a:rPr lang="en-GB" sz="2300" dirty="0">
                <a:solidFill>
                  <a:schemeClr val="bg1"/>
                </a:solidFill>
              </a:rPr>
              <a:t>The </a:t>
            </a:r>
            <a:r>
              <a:rPr lang="en-GB" sz="2300" dirty="0" err="1">
                <a:solidFill>
                  <a:schemeClr val="bg1"/>
                </a:solidFill>
              </a:rPr>
              <a:t>whiche</a:t>
            </a:r>
            <a:r>
              <a:rPr lang="en-GB" sz="2300" dirty="0">
                <a:solidFill>
                  <a:schemeClr val="bg1"/>
                </a:solidFill>
              </a:rPr>
              <a:t> </a:t>
            </a:r>
            <a:r>
              <a:rPr lang="en-GB" sz="2300" dirty="0" err="1">
                <a:solidFill>
                  <a:schemeClr val="bg1"/>
                </a:solidFill>
              </a:rPr>
              <a:t>han</a:t>
            </a:r>
            <a:r>
              <a:rPr lang="en-GB" sz="2300" dirty="0">
                <a:solidFill>
                  <a:schemeClr val="bg1"/>
                </a:solidFill>
              </a:rPr>
              <a:t> of hire </a:t>
            </a:r>
            <a:r>
              <a:rPr lang="en-GB" sz="2300" dirty="0" err="1">
                <a:solidFill>
                  <a:schemeClr val="bg1"/>
                </a:solidFill>
              </a:rPr>
              <a:t>propretee</a:t>
            </a:r>
            <a:r>
              <a:rPr lang="en-GB" sz="2300" dirty="0">
                <a:solidFill>
                  <a:schemeClr val="bg1"/>
                </a:solidFill>
              </a:rPr>
              <a:t> by </a:t>
            </a:r>
            <a:r>
              <a:rPr lang="en-GB" sz="2300" dirty="0" err="1">
                <a:solidFill>
                  <a:schemeClr val="bg1"/>
                </a:solidFill>
              </a:rPr>
              <a:t>kynde</a:t>
            </a:r>
            <a:r>
              <a:rPr lang="en-GB" sz="2300" dirty="0">
                <a:solidFill>
                  <a:schemeClr val="bg1"/>
                </a:solidFill>
              </a:rPr>
              <a:t>      </a:t>
            </a:r>
          </a:p>
          <a:p>
            <a:pPr marL="0" indent="0">
              <a:spcBef>
                <a:spcPts val="0"/>
              </a:spcBef>
              <a:buNone/>
            </a:pPr>
            <a:r>
              <a:rPr lang="en-GB" sz="2300" dirty="0">
                <a:solidFill>
                  <a:schemeClr val="bg1"/>
                </a:solidFill>
              </a:rPr>
              <a:t>To purge yow </a:t>
            </a:r>
            <a:r>
              <a:rPr lang="en-GB" sz="2300" dirty="0" err="1">
                <a:solidFill>
                  <a:schemeClr val="bg1"/>
                </a:solidFill>
              </a:rPr>
              <a:t>bynethe</a:t>
            </a:r>
            <a:r>
              <a:rPr lang="en-GB" sz="2300" dirty="0">
                <a:solidFill>
                  <a:schemeClr val="bg1"/>
                </a:solidFill>
              </a:rPr>
              <a:t> and eek above.      </a:t>
            </a:r>
          </a:p>
          <a:p>
            <a:pPr marL="0" indent="0">
              <a:spcBef>
                <a:spcPts val="0"/>
              </a:spcBef>
              <a:buNone/>
            </a:pPr>
            <a:r>
              <a:rPr lang="en-GB" sz="2300" dirty="0" err="1">
                <a:solidFill>
                  <a:schemeClr val="bg1"/>
                </a:solidFill>
              </a:rPr>
              <a:t>Foryet</a:t>
            </a:r>
            <a:r>
              <a:rPr lang="en-GB" sz="2300" dirty="0">
                <a:solidFill>
                  <a:schemeClr val="bg1"/>
                </a:solidFill>
              </a:rPr>
              <a:t> </a:t>
            </a:r>
            <a:r>
              <a:rPr lang="en-GB" sz="2300" dirty="0" err="1">
                <a:solidFill>
                  <a:schemeClr val="bg1"/>
                </a:solidFill>
              </a:rPr>
              <a:t>nat</a:t>
            </a:r>
            <a:r>
              <a:rPr lang="en-GB" sz="2300" dirty="0">
                <a:solidFill>
                  <a:schemeClr val="bg1"/>
                </a:solidFill>
              </a:rPr>
              <a:t> this, for </a:t>
            </a:r>
            <a:r>
              <a:rPr lang="en-GB" sz="2300" dirty="0" err="1">
                <a:solidFill>
                  <a:schemeClr val="bg1"/>
                </a:solidFill>
              </a:rPr>
              <a:t>goddes</a:t>
            </a:r>
            <a:r>
              <a:rPr lang="en-GB" sz="2300" dirty="0">
                <a:solidFill>
                  <a:schemeClr val="bg1"/>
                </a:solidFill>
              </a:rPr>
              <a:t> </a:t>
            </a:r>
            <a:r>
              <a:rPr lang="en-GB" sz="2300" dirty="0" err="1">
                <a:solidFill>
                  <a:schemeClr val="bg1"/>
                </a:solidFill>
              </a:rPr>
              <a:t>owene</a:t>
            </a:r>
            <a:r>
              <a:rPr lang="en-GB" sz="2300" dirty="0">
                <a:solidFill>
                  <a:schemeClr val="bg1"/>
                </a:solidFill>
              </a:rPr>
              <a:t> love!      </a:t>
            </a:r>
          </a:p>
          <a:p>
            <a:pPr marL="0" indent="0">
              <a:spcBef>
                <a:spcPts val="0"/>
              </a:spcBef>
              <a:buNone/>
            </a:pPr>
            <a:r>
              <a:rPr lang="en-GB" sz="2300" dirty="0">
                <a:solidFill>
                  <a:schemeClr val="bg1"/>
                </a:solidFill>
              </a:rPr>
              <a:t>Ye been </a:t>
            </a:r>
            <a:r>
              <a:rPr lang="en-GB" sz="2300" dirty="0" err="1">
                <a:solidFill>
                  <a:schemeClr val="bg1"/>
                </a:solidFill>
              </a:rPr>
              <a:t>ful</a:t>
            </a:r>
            <a:r>
              <a:rPr lang="en-GB" sz="2300" dirty="0">
                <a:solidFill>
                  <a:schemeClr val="bg1"/>
                </a:solidFill>
              </a:rPr>
              <a:t> </a:t>
            </a:r>
            <a:r>
              <a:rPr lang="en-GB" sz="2300" dirty="0" err="1">
                <a:solidFill>
                  <a:schemeClr val="bg1"/>
                </a:solidFill>
              </a:rPr>
              <a:t>coleryk</a:t>
            </a:r>
            <a:r>
              <a:rPr lang="en-GB" sz="2300" dirty="0">
                <a:solidFill>
                  <a:schemeClr val="bg1"/>
                </a:solidFill>
              </a:rPr>
              <a:t> of </a:t>
            </a:r>
            <a:r>
              <a:rPr lang="en-GB" sz="2300" dirty="0" err="1">
                <a:solidFill>
                  <a:schemeClr val="bg1"/>
                </a:solidFill>
              </a:rPr>
              <a:t>compleccioun</a:t>
            </a:r>
            <a:r>
              <a:rPr lang="en-GB" sz="2300" dirty="0">
                <a:solidFill>
                  <a:schemeClr val="bg1"/>
                </a:solidFill>
              </a:rPr>
              <a:t>;      </a:t>
            </a:r>
          </a:p>
          <a:p>
            <a:pPr marL="0" indent="0">
              <a:spcBef>
                <a:spcPts val="0"/>
              </a:spcBef>
              <a:buNone/>
            </a:pPr>
            <a:r>
              <a:rPr lang="en-GB" sz="2300" dirty="0">
                <a:solidFill>
                  <a:schemeClr val="bg1"/>
                </a:solidFill>
              </a:rPr>
              <a:t>Ware the </a:t>
            </a:r>
            <a:r>
              <a:rPr lang="en-GB" sz="2300" dirty="0" err="1">
                <a:solidFill>
                  <a:schemeClr val="bg1"/>
                </a:solidFill>
              </a:rPr>
              <a:t>sonne</a:t>
            </a:r>
            <a:r>
              <a:rPr lang="en-GB" sz="2300" dirty="0">
                <a:solidFill>
                  <a:schemeClr val="bg1"/>
                </a:solidFill>
              </a:rPr>
              <a:t> in his </a:t>
            </a:r>
            <a:r>
              <a:rPr lang="en-GB" sz="2300" dirty="0" err="1">
                <a:solidFill>
                  <a:schemeClr val="bg1"/>
                </a:solidFill>
              </a:rPr>
              <a:t>ascencioun</a:t>
            </a:r>
            <a:r>
              <a:rPr lang="en-GB" sz="2300" dirty="0">
                <a:solidFill>
                  <a:schemeClr val="bg1"/>
                </a:solidFill>
              </a:rPr>
              <a:t>      </a:t>
            </a:r>
          </a:p>
          <a:p>
            <a:pPr marL="0" indent="0">
              <a:spcBef>
                <a:spcPts val="0"/>
              </a:spcBef>
              <a:buNone/>
            </a:pPr>
            <a:r>
              <a:rPr lang="en-GB" sz="2300" dirty="0">
                <a:solidFill>
                  <a:schemeClr val="bg1"/>
                </a:solidFill>
              </a:rPr>
              <a:t>Ne </a:t>
            </a:r>
            <a:r>
              <a:rPr lang="en-GB" sz="2300" dirty="0" err="1">
                <a:solidFill>
                  <a:schemeClr val="bg1"/>
                </a:solidFill>
              </a:rPr>
              <a:t>fynde</a:t>
            </a:r>
            <a:r>
              <a:rPr lang="en-GB" sz="2300" dirty="0">
                <a:solidFill>
                  <a:schemeClr val="bg1"/>
                </a:solidFill>
              </a:rPr>
              <a:t> yow </a:t>
            </a:r>
            <a:r>
              <a:rPr lang="en-GB" sz="2300" dirty="0" err="1">
                <a:solidFill>
                  <a:schemeClr val="bg1"/>
                </a:solidFill>
              </a:rPr>
              <a:t>nat</a:t>
            </a:r>
            <a:r>
              <a:rPr lang="en-GB" sz="2300" dirty="0">
                <a:solidFill>
                  <a:schemeClr val="bg1"/>
                </a:solidFill>
              </a:rPr>
              <a:t> </a:t>
            </a:r>
            <a:r>
              <a:rPr lang="en-GB" sz="2300" dirty="0" err="1">
                <a:solidFill>
                  <a:schemeClr val="bg1"/>
                </a:solidFill>
              </a:rPr>
              <a:t>repleet</a:t>
            </a:r>
            <a:r>
              <a:rPr lang="en-GB" sz="2300" dirty="0">
                <a:solidFill>
                  <a:schemeClr val="bg1"/>
                </a:solidFill>
              </a:rPr>
              <a:t> of humours </a:t>
            </a:r>
            <a:r>
              <a:rPr lang="en-GB" sz="2300" dirty="0" err="1">
                <a:solidFill>
                  <a:schemeClr val="bg1"/>
                </a:solidFill>
              </a:rPr>
              <a:t>hoote</a:t>
            </a:r>
            <a:r>
              <a:rPr lang="en-GB" sz="2300" dirty="0">
                <a:solidFill>
                  <a:schemeClr val="bg1"/>
                </a:solidFill>
              </a:rPr>
              <a:t>.      </a:t>
            </a:r>
          </a:p>
          <a:p>
            <a:pPr marL="0" indent="0">
              <a:spcBef>
                <a:spcPts val="0"/>
              </a:spcBef>
              <a:buNone/>
            </a:pPr>
            <a:r>
              <a:rPr lang="en-GB" sz="2300" dirty="0">
                <a:solidFill>
                  <a:schemeClr val="bg1"/>
                </a:solidFill>
              </a:rPr>
              <a:t>And if it do, I </a:t>
            </a:r>
            <a:r>
              <a:rPr lang="en-GB" sz="2300" dirty="0" err="1">
                <a:solidFill>
                  <a:schemeClr val="bg1"/>
                </a:solidFill>
              </a:rPr>
              <a:t>dar</a:t>
            </a:r>
            <a:r>
              <a:rPr lang="en-GB" sz="2300" dirty="0">
                <a:solidFill>
                  <a:schemeClr val="bg1"/>
                </a:solidFill>
              </a:rPr>
              <a:t> </a:t>
            </a:r>
            <a:r>
              <a:rPr lang="en-GB" sz="2300" dirty="0" err="1">
                <a:solidFill>
                  <a:schemeClr val="bg1"/>
                </a:solidFill>
              </a:rPr>
              <a:t>wel</a:t>
            </a:r>
            <a:r>
              <a:rPr lang="en-GB" sz="2300" dirty="0">
                <a:solidFill>
                  <a:schemeClr val="bg1"/>
                </a:solidFill>
              </a:rPr>
              <a:t> </a:t>
            </a:r>
            <a:r>
              <a:rPr lang="en-GB" sz="2300" dirty="0" err="1">
                <a:solidFill>
                  <a:schemeClr val="bg1"/>
                </a:solidFill>
              </a:rPr>
              <a:t>leye</a:t>
            </a:r>
            <a:r>
              <a:rPr lang="en-GB" sz="2300" dirty="0">
                <a:solidFill>
                  <a:schemeClr val="bg1"/>
                </a:solidFill>
              </a:rPr>
              <a:t> a </a:t>
            </a:r>
            <a:r>
              <a:rPr lang="en-GB" sz="2300" dirty="0" err="1">
                <a:solidFill>
                  <a:schemeClr val="bg1"/>
                </a:solidFill>
              </a:rPr>
              <a:t>grote</a:t>
            </a:r>
            <a:r>
              <a:rPr lang="en-GB" sz="2300" dirty="0">
                <a:solidFill>
                  <a:schemeClr val="bg1"/>
                </a:solidFill>
              </a:rPr>
              <a:t>,</a:t>
            </a:r>
          </a:p>
          <a:p>
            <a:pPr marL="0" indent="0">
              <a:spcBef>
                <a:spcPts val="0"/>
              </a:spcBef>
              <a:buNone/>
            </a:pPr>
            <a:r>
              <a:rPr lang="en-GB" sz="2300" dirty="0">
                <a:solidFill>
                  <a:schemeClr val="bg1"/>
                </a:solidFill>
              </a:rPr>
              <a:t>That ye </a:t>
            </a:r>
            <a:r>
              <a:rPr lang="en-GB" sz="2300" dirty="0" err="1">
                <a:solidFill>
                  <a:schemeClr val="bg1"/>
                </a:solidFill>
              </a:rPr>
              <a:t>shul</a:t>
            </a:r>
            <a:r>
              <a:rPr lang="en-GB" sz="2300" dirty="0">
                <a:solidFill>
                  <a:schemeClr val="bg1"/>
                </a:solidFill>
              </a:rPr>
              <a:t> have a </a:t>
            </a:r>
            <a:r>
              <a:rPr lang="en-GB" sz="2300" dirty="0" err="1">
                <a:solidFill>
                  <a:schemeClr val="bg1"/>
                </a:solidFill>
              </a:rPr>
              <a:t>fevere</a:t>
            </a:r>
            <a:r>
              <a:rPr lang="en-GB" sz="2300" dirty="0">
                <a:solidFill>
                  <a:schemeClr val="bg1"/>
                </a:solidFill>
              </a:rPr>
              <a:t> </a:t>
            </a:r>
            <a:r>
              <a:rPr lang="en-GB" sz="2300" dirty="0" err="1">
                <a:solidFill>
                  <a:schemeClr val="bg1"/>
                </a:solidFill>
              </a:rPr>
              <a:t>tercaine</a:t>
            </a:r>
            <a:r>
              <a:rPr lang="en-GB" sz="2200" dirty="0">
                <a:solidFill>
                  <a:schemeClr val="bg1"/>
                </a:solidFill>
              </a:rPr>
              <a:t>,      </a:t>
            </a:r>
          </a:p>
          <a:p>
            <a:pPr marL="0" indent="0">
              <a:buNone/>
            </a:pPr>
            <a:endParaRPr lang="en-GB" sz="1100" dirty="0">
              <a:solidFill>
                <a:schemeClr val="bg1"/>
              </a:solidFill>
            </a:endParaRPr>
          </a:p>
        </p:txBody>
      </p:sp>
      <p:sp>
        <p:nvSpPr>
          <p:cNvPr id="5" name="Title 1"/>
          <p:cNvSpPr txBox="1">
            <a:spLocks/>
          </p:cNvSpPr>
          <p:nvPr/>
        </p:nvSpPr>
        <p:spPr>
          <a:xfrm>
            <a:off x="6495528" y="1052736"/>
            <a:ext cx="2468960" cy="2253386"/>
          </a:xfrm>
          <a:prstGeom prst="rect">
            <a:avLst/>
          </a:prstGeom>
          <a:solidFill>
            <a:srgbClr val="1E3E7E"/>
          </a:solidFill>
        </p:spPr>
        <p:txBody>
          <a:bodyPr vert="horz" lIns="0" rIns="0" bIns="0" anchor="b">
            <a:noAutofit/>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pPr algn="r"/>
            <a:r>
              <a:rPr lang="en-GB" sz="2800" smtClean="0">
                <a:solidFill>
                  <a:srgbClr val="FFFF00"/>
                </a:solidFill>
              </a:rPr>
              <a:t>The material world – scatological concerns of the fabliau</a:t>
            </a:r>
            <a:endParaRPr lang="en-GB" sz="2800" dirty="0">
              <a:solidFill>
                <a:srgbClr val="FFFF00"/>
              </a:solidFill>
            </a:endParaRPr>
          </a:p>
        </p:txBody>
      </p:sp>
    </p:spTree>
    <p:extLst>
      <p:ext uri="{BB962C8B-B14F-4D97-AF65-F5344CB8AC3E}">
        <p14:creationId xmlns:p14="http://schemas.microsoft.com/office/powerpoint/2010/main" val="40375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256" y="332656"/>
            <a:ext cx="8496944" cy="1093193"/>
          </a:xfrm>
          <a:solidFill>
            <a:srgbClr val="1E3E7E"/>
          </a:solidFill>
          <a:ln>
            <a:solidFill>
              <a:srgbClr val="1F497D"/>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3200" dirty="0">
                <a:solidFill>
                  <a:srgbClr val="FFFF00"/>
                </a:solidFill>
                <a:latin typeface="Felix Titling" panose="04060505060202020A04" pitchFamily="82" charset="0"/>
              </a:rPr>
              <a:t>Authorities on freewill or predestination?</a:t>
            </a:r>
          </a:p>
        </p:txBody>
      </p:sp>
      <p:sp>
        <p:nvSpPr>
          <p:cNvPr id="4" name="Rectangle 3"/>
          <p:cNvSpPr/>
          <p:nvPr/>
        </p:nvSpPr>
        <p:spPr>
          <a:xfrm>
            <a:off x="513047" y="1700808"/>
            <a:ext cx="8097363" cy="4693593"/>
          </a:xfrm>
          <a:prstGeom prst="rect">
            <a:avLst/>
          </a:prstGeom>
          <a:solidFill>
            <a:srgbClr val="1E3E7E"/>
          </a:solidFill>
        </p:spPr>
        <p:txBody>
          <a:bodyPr wrap="square">
            <a:spAutoFit/>
          </a:bodyPr>
          <a:lstStyle/>
          <a:p>
            <a:r>
              <a:rPr lang="en-GB" sz="2300" dirty="0">
                <a:solidFill>
                  <a:schemeClr val="bg1"/>
                </a:solidFill>
              </a:rPr>
              <a:t>In this </a:t>
            </a:r>
            <a:r>
              <a:rPr lang="en-GB" sz="2300" dirty="0" err="1">
                <a:solidFill>
                  <a:schemeClr val="bg1"/>
                </a:solidFill>
              </a:rPr>
              <a:t>mateere</a:t>
            </a:r>
            <a:r>
              <a:rPr lang="en-GB" sz="2300" dirty="0">
                <a:solidFill>
                  <a:schemeClr val="bg1"/>
                </a:solidFill>
              </a:rPr>
              <a:t>, and greet </a:t>
            </a:r>
            <a:r>
              <a:rPr lang="en-GB" sz="2300" dirty="0" err="1">
                <a:solidFill>
                  <a:schemeClr val="bg1"/>
                </a:solidFill>
              </a:rPr>
              <a:t>disputisoun</a:t>
            </a:r>
            <a:r>
              <a:rPr lang="en-GB" sz="2300" dirty="0">
                <a:solidFill>
                  <a:schemeClr val="bg1"/>
                </a:solidFill>
              </a:rPr>
              <a:t>,</a:t>
            </a:r>
          </a:p>
          <a:p>
            <a:pPr>
              <a:buNone/>
            </a:pPr>
            <a:r>
              <a:rPr lang="en-GB" sz="2300" dirty="0">
                <a:solidFill>
                  <a:schemeClr val="bg1"/>
                </a:solidFill>
              </a:rPr>
              <a:t>And hath been of an hundred thousand men.      </a:t>
            </a:r>
          </a:p>
          <a:p>
            <a:pPr>
              <a:buNone/>
            </a:pPr>
            <a:r>
              <a:rPr lang="en-GB" sz="2300" dirty="0">
                <a:solidFill>
                  <a:schemeClr val="bg1"/>
                </a:solidFill>
              </a:rPr>
              <a:t>But I ne </a:t>
            </a:r>
            <a:r>
              <a:rPr lang="en-GB" sz="2300" dirty="0" err="1">
                <a:solidFill>
                  <a:schemeClr val="bg1"/>
                </a:solidFill>
              </a:rPr>
              <a:t>kan</a:t>
            </a:r>
            <a:r>
              <a:rPr lang="en-GB" sz="2300" dirty="0">
                <a:solidFill>
                  <a:schemeClr val="bg1"/>
                </a:solidFill>
              </a:rPr>
              <a:t> </a:t>
            </a:r>
            <a:r>
              <a:rPr lang="en-GB" sz="2300" dirty="0" err="1">
                <a:solidFill>
                  <a:schemeClr val="bg1"/>
                </a:solidFill>
              </a:rPr>
              <a:t>nat</a:t>
            </a:r>
            <a:r>
              <a:rPr lang="en-GB" sz="2300" dirty="0">
                <a:solidFill>
                  <a:schemeClr val="bg1"/>
                </a:solidFill>
              </a:rPr>
              <a:t> </a:t>
            </a:r>
            <a:r>
              <a:rPr lang="en-GB" sz="2300" dirty="0" err="1">
                <a:solidFill>
                  <a:schemeClr val="bg1"/>
                </a:solidFill>
              </a:rPr>
              <a:t>bulte</a:t>
            </a:r>
            <a:r>
              <a:rPr lang="en-GB" sz="2300" dirty="0">
                <a:solidFill>
                  <a:schemeClr val="bg1"/>
                </a:solidFill>
              </a:rPr>
              <a:t> it to the </a:t>
            </a:r>
            <a:r>
              <a:rPr lang="en-GB" sz="2300" dirty="0" err="1">
                <a:solidFill>
                  <a:schemeClr val="bg1"/>
                </a:solidFill>
              </a:rPr>
              <a:t>bren</a:t>
            </a:r>
            <a:r>
              <a:rPr lang="en-GB" sz="2300" dirty="0">
                <a:solidFill>
                  <a:schemeClr val="bg1"/>
                </a:solidFill>
              </a:rPr>
              <a:t>      </a:t>
            </a:r>
          </a:p>
          <a:p>
            <a:pPr>
              <a:buNone/>
            </a:pPr>
            <a:r>
              <a:rPr lang="en-GB" sz="2300" dirty="0">
                <a:solidFill>
                  <a:schemeClr val="bg1"/>
                </a:solidFill>
              </a:rPr>
              <a:t>As </a:t>
            </a:r>
            <a:r>
              <a:rPr lang="en-GB" sz="2300" dirty="0" err="1">
                <a:solidFill>
                  <a:schemeClr val="bg1"/>
                </a:solidFill>
              </a:rPr>
              <a:t>kan</a:t>
            </a:r>
            <a:r>
              <a:rPr lang="en-GB" sz="2300" dirty="0">
                <a:solidFill>
                  <a:schemeClr val="bg1"/>
                </a:solidFill>
              </a:rPr>
              <a:t> the </a:t>
            </a:r>
            <a:r>
              <a:rPr lang="en-GB" sz="2300" dirty="0" err="1">
                <a:solidFill>
                  <a:schemeClr val="bg1"/>
                </a:solidFill>
              </a:rPr>
              <a:t>hooly</a:t>
            </a:r>
            <a:r>
              <a:rPr lang="en-GB" sz="2300" dirty="0">
                <a:solidFill>
                  <a:schemeClr val="bg1"/>
                </a:solidFill>
              </a:rPr>
              <a:t> </a:t>
            </a:r>
            <a:r>
              <a:rPr lang="en-GB" sz="2300" dirty="0" err="1">
                <a:solidFill>
                  <a:schemeClr val="bg1"/>
                </a:solidFill>
              </a:rPr>
              <a:t>doctour</a:t>
            </a:r>
            <a:r>
              <a:rPr lang="en-GB" sz="2300" dirty="0">
                <a:solidFill>
                  <a:schemeClr val="bg1"/>
                </a:solidFill>
              </a:rPr>
              <a:t> </a:t>
            </a:r>
            <a:r>
              <a:rPr lang="en-GB" sz="2300" dirty="0" err="1">
                <a:solidFill>
                  <a:schemeClr val="bg1"/>
                </a:solidFill>
              </a:rPr>
              <a:t>augustyn</a:t>
            </a:r>
            <a:r>
              <a:rPr lang="en-GB" sz="2300" dirty="0">
                <a:solidFill>
                  <a:schemeClr val="bg1"/>
                </a:solidFill>
              </a:rPr>
              <a:t>,      </a:t>
            </a:r>
          </a:p>
          <a:p>
            <a:pPr>
              <a:buNone/>
            </a:pPr>
            <a:r>
              <a:rPr lang="en-GB" sz="2300" dirty="0">
                <a:solidFill>
                  <a:schemeClr val="bg1"/>
                </a:solidFill>
              </a:rPr>
              <a:t>Or </a:t>
            </a:r>
            <a:r>
              <a:rPr lang="en-GB" sz="2300" dirty="0" err="1">
                <a:solidFill>
                  <a:schemeClr val="bg1"/>
                </a:solidFill>
              </a:rPr>
              <a:t>boece</a:t>
            </a:r>
            <a:r>
              <a:rPr lang="en-GB" sz="2300" dirty="0">
                <a:solidFill>
                  <a:schemeClr val="bg1"/>
                </a:solidFill>
              </a:rPr>
              <a:t>, or the </a:t>
            </a:r>
            <a:r>
              <a:rPr lang="en-GB" sz="2300" dirty="0" err="1">
                <a:solidFill>
                  <a:schemeClr val="bg1"/>
                </a:solidFill>
              </a:rPr>
              <a:t>bisshop</a:t>
            </a:r>
            <a:r>
              <a:rPr lang="en-GB" sz="2300" dirty="0">
                <a:solidFill>
                  <a:schemeClr val="bg1"/>
                </a:solidFill>
              </a:rPr>
              <a:t> </a:t>
            </a:r>
            <a:r>
              <a:rPr lang="en-GB" sz="2300" dirty="0" err="1">
                <a:solidFill>
                  <a:schemeClr val="bg1"/>
                </a:solidFill>
              </a:rPr>
              <a:t>bradwardyn</a:t>
            </a:r>
            <a:r>
              <a:rPr lang="en-GB" sz="2300" dirty="0">
                <a:solidFill>
                  <a:schemeClr val="bg1"/>
                </a:solidFill>
              </a:rPr>
              <a:t>,      </a:t>
            </a:r>
          </a:p>
          <a:p>
            <a:pPr>
              <a:buNone/>
            </a:pPr>
            <a:r>
              <a:rPr lang="en-GB" sz="2300" dirty="0" err="1">
                <a:solidFill>
                  <a:schemeClr val="bg1"/>
                </a:solidFill>
              </a:rPr>
              <a:t>Wheither</a:t>
            </a:r>
            <a:r>
              <a:rPr lang="en-GB" sz="2300" dirty="0">
                <a:solidFill>
                  <a:schemeClr val="bg1"/>
                </a:solidFill>
              </a:rPr>
              <a:t> that </a:t>
            </a:r>
            <a:r>
              <a:rPr lang="en-GB" sz="2300" dirty="0" err="1">
                <a:solidFill>
                  <a:schemeClr val="bg1"/>
                </a:solidFill>
              </a:rPr>
              <a:t>goddes</a:t>
            </a:r>
            <a:r>
              <a:rPr lang="en-GB" sz="2300" dirty="0">
                <a:solidFill>
                  <a:schemeClr val="bg1"/>
                </a:solidFill>
              </a:rPr>
              <a:t> worthy </a:t>
            </a:r>
            <a:r>
              <a:rPr lang="en-GB" sz="2300" dirty="0" err="1">
                <a:solidFill>
                  <a:schemeClr val="bg1"/>
                </a:solidFill>
              </a:rPr>
              <a:t>forwityng</a:t>
            </a:r>
            <a:r>
              <a:rPr lang="en-GB" sz="2300" dirty="0">
                <a:solidFill>
                  <a:schemeClr val="bg1"/>
                </a:solidFill>
              </a:rPr>
              <a:t>      </a:t>
            </a:r>
          </a:p>
          <a:p>
            <a:pPr>
              <a:buNone/>
            </a:pPr>
            <a:r>
              <a:rPr lang="en-GB" sz="2300" dirty="0" err="1">
                <a:solidFill>
                  <a:schemeClr val="bg1"/>
                </a:solidFill>
              </a:rPr>
              <a:t>Streyneth</a:t>
            </a:r>
            <a:r>
              <a:rPr lang="en-GB" sz="2300" dirty="0">
                <a:solidFill>
                  <a:schemeClr val="bg1"/>
                </a:solidFill>
              </a:rPr>
              <a:t> me </a:t>
            </a:r>
            <a:r>
              <a:rPr lang="en-GB" sz="2300" dirty="0" err="1">
                <a:solidFill>
                  <a:schemeClr val="bg1"/>
                </a:solidFill>
              </a:rPr>
              <a:t>nedely</a:t>
            </a:r>
            <a:r>
              <a:rPr lang="en-GB" sz="2300" dirty="0">
                <a:solidFill>
                  <a:schemeClr val="bg1"/>
                </a:solidFill>
              </a:rPr>
              <a:t> for to </a:t>
            </a:r>
            <a:r>
              <a:rPr lang="en-GB" sz="2300" dirty="0" err="1">
                <a:solidFill>
                  <a:schemeClr val="bg1"/>
                </a:solidFill>
              </a:rPr>
              <a:t>doon</a:t>
            </a:r>
            <a:r>
              <a:rPr lang="en-GB" sz="2300" dirty="0">
                <a:solidFill>
                  <a:schemeClr val="bg1"/>
                </a:solidFill>
              </a:rPr>
              <a:t> a </a:t>
            </a:r>
            <a:r>
              <a:rPr lang="en-GB" sz="2300" dirty="0" err="1">
                <a:solidFill>
                  <a:schemeClr val="bg1"/>
                </a:solidFill>
              </a:rPr>
              <a:t>thyng</a:t>
            </a:r>
            <a:r>
              <a:rPr lang="en-GB" sz="2300" dirty="0">
                <a:solidFill>
                  <a:schemeClr val="bg1"/>
                </a:solidFill>
              </a:rPr>
              <a:t>,      </a:t>
            </a:r>
          </a:p>
          <a:p>
            <a:pPr>
              <a:buNone/>
            </a:pPr>
            <a:r>
              <a:rPr lang="en-GB" sz="2300" dirty="0" err="1">
                <a:solidFill>
                  <a:schemeClr val="bg1"/>
                </a:solidFill>
              </a:rPr>
              <a:t>Nedely</a:t>
            </a:r>
            <a:r>
              <a:rPr lang="en-GB" sz="2300" dirty="0">
                <a:solidFill>
                  <a:schemeClr val="bg1"/>
                </a:solidFill>
              </a:rPr>
              <a:t> </a:t>
            </a:r>
            <a:r>
              <a:rPr lang="en-GB" sz="2300" dirty="0" err="1">
                <a:solidFill>
                  <a:schemeClr val="bg1"/>
                </a:solidFill>
              </a:rPr>
              <a:t>clepe</a:t>
            </a:r>
            <a:r>
              <a:rPr lang="en-GB" sz="2300" dirty="0">
                <a:solidFill>
                  <a:schemeClr val="bg1"/>
                </a:solidFill>
              </a:rPr>
              <a:t> I </a:t>
            </a:r>
            <a:r>
              <a:rPr lang="en-GB" sz="2300" dirty="0" err="1">
                <a:solidFill>
                  <a:schemeClr val="bg1"/>
                </a:solidFill>
              </a:rPr>
              <a:t>symple</a:t>
            </a:r>
            <a:r>
              <a:rPr lang="en-GB" sz="2300" dirty="0">
                <a:solidFill>
                  <a:schemeClr val="bg1"/>
                </a:solidFill>
              </a:rPr>
              <a:t> </a:t>
            </a:r>
            <a:r>
              <a:rPr lang="en-GB" sz="2300" dirty="0" err="1">
                <a:solidFill>
                  <a:schemeClr val="bg1"/>
                </a:solidFill>
              </a:rPr>
              <a:t>necessitee</a:t>
            </a:r>
            <a:r>
              <a:rPr lang="en-GB" sz="2300" dirty="0">
                <a:solidFill>
                  <a:schemeClr val="bg1"/>
                </a:solidFill>
              </a:rPr>
              <a:t>;      </a:t>
            </a:r>
          </a:p>
          <a:p>
            <a:pPr>
              <a:buNone/>
            </a:pPr>
            <a:r>
              <a:rPr lang="en-GB" sz="2300" dirty="0">
                <a:solidFill>
                  <a:schemeClr val="bg1"/>
                </a:solidFill>
              </a:rPr>
              <a:t>Or </a:t>
            </a:r>
            <a:r>
              <a:rPr lang="en-GB" sz="2300" dirty="0" err="1">
                <a:solidFill>
                  <a:schemeClr val="bg1"/>
                </a:solidFill>
              </a:rPr>
              <a:t>elles</a:t>
            </a:r>
            <a:r>
              <a:rPr lang="en-GB" sz="2300" dirty="0">
                <a:solidFill>
                  <a:schemeClr val="bg1"/>
                </a:solidFill>
              </a:rPr>
              <a:t>, if free </a:t>
            </a:r>
            <a:r>
              <a:rPr lang="en-GB" sz="2300" dirty="0" err="1">
                <a:solidFill>
                  <a:schemeClr val="bg1"/>
                </a:solidFill>
              </a:rPr>
              <a:t>choys</a:t>
            </a:r>
            <a:r>
              <a:rPr lang="en-GB" sz="2300" dirty="0">
                <a:solidFill>
                  <a:schemeClr val="bg1"/>
                </a:solidFill>
              </a:rPr>
              <a:t> be </a:t>
            </a:r>
            <a:r>
              <a:rPr lang="en-GB" sz="2300" dirty="0" err="1">
                <a:solidFill>
                  <a:schemeClr val="bg1"/>
                </a:solidFill>
              </a:rPr>
              <a:t>graunted</a:t>
            </a:r>
            <a:r>
              <a:rPr lang="en-GB" sz="2300" dirty="0">
                <a:solidFill>
                  <a:schemeClr val="bg1"/>
                </a:solidFill>
              </a:rPr>
              <a:t> me      </a:t>
            </a:r>
          </a:p>
          <a:p>
            <a:pPr>
              <a:buNone/>
            </a:pPr>
            <a:r>
              <a:rPr lang="en-GB" sz="2300" dirty="0">
                <a:solidFill>
                  <a:schemeClr val="bg1"/>
                </a:solidFill>
              </a:rPr>
              <a:t>To do that same </a:t>
            </a:r>
            <a:r>
              <a:rPr lang="en-GB" sz="2300" dirty="0" err="1">
                <a:solidFill>
                  <a:schemeClr val="bg1"/>
                </a:solidFill>
              </a:rPr>
              <a:t>thyng</a:t>
            </a:r>
            <a:r>
              <a:rPr lang="en-GB" sz="2300" dirty="0">
                <a:solidFill>
                  <a:schemeClr val="bg1"/>
                </a:solidFill>
              </a:rPr>
              <a:t>, or do it </a:t>
            </a:r>
            <a:r>
              <a:rPr lang="en-GB" sz="2300" dirty="0" err="1">
                <a:solidFill>
                  <a:schemeClr val="bg1"/>
                </a:solidFill>
              </a:rPr>
              <a:t>noght</a:t>
            </a:r>
            <a:r>
              <a:rPr lang="en-GB" sz="2300" dirty="0">
                <a:solidFill>
                  <a:schemeClr val="bg1"/>
                </a:solidFill>
              </a:rPr>
              <a:t>,      </a:t>
            </a:r>
          </a:p>
          <a:p>
            <a:pPr>
              <a:buNone/>
            </a:pPr>
            <a:r>
              <a:rPr lang="en-GB" sz="2300" dirty="0">
                <a:solidFill>
                  <a:schemeClr val="bg1"/>
                </a:solidFill>
              </a:rPr>
              <a:t>Though God </a:t>
            </a:r>
            <a:r>
              <a:rPr lang="en-GB" sz="2300" dirty="0" err="1">
                <a:solidFill>
                  <a:schemeClr val="bg1"/>
                </a:solidFill>
              </a:rPr>
              <a:t>forwoot</a:t>
            </a:r>
            <a:r>
              <a:rPr lang="en-GB" sz="2300" dirty="0">
                <a:solidFill>
                  <a:schemeClr val="bg1"/>
                </a:solidFill>
              </a:rPr>
              <a:t> it </a:t>
            </a:r>
            <a:r>
              <a:rPr lang="en-GB" sz="2300" dirty="0" err="1">
                <a:solidFill>
                  <a:schemeClr val="bg1"/>
                </a:solidFill>
              </a:rPr>
              <a:t>er</a:t>
            </a:r>
            <a:r>
              <a:rPr lang="en-GB" sz="2300" dirty="0">
                <a:solidFill>
                  <a:schemeClr val="bg1"/>
                </a:solidFill>
              </a:rPr>
              <a:t> that was </a:t>
            </a:r>
            <a:r>
              <a:rPr lang="en-GB" sz="2300" dirty="0" err="1">
                <a:solidFill>
                  <a:schemeClr val="bg1"/>
                </a:solidFill>
              </a:rPr>
              <a:t>wroght</a:t>
            </a:r>
            <a:r>
              <a:rPr lang="en-GB" sz="2300" dirty="0">
                <a:solidFill>
                  <a:schemeClr val="bg1"/>
                </a:solidFill>
              </a:rPr>
              <a:t>;      </a:t>
            </a:r>
          </a:p>
          <a:p>
            <a:pPr>
              <a:buNone/>
            </a:pPr>
            <a:r>
              <a:rPr lang="en-GB" sz="2300" dirty="0">
                <a:solidFill>
                  <a:schemeClr val="bg1"/>
                </a:solidFill>
              </a:rPr>
              <a:t>Or if his </a:t>
            </a:r>
            <a:r>
              <a:rPr lang="en-GB" sz="2300" dirty="0" err="1">
                <a:solidFill>
                  <a:schemeClr val="bg1"/>
                </a:solidFill>
              </a:rPr>
              <a:t>wityng</a:t>
            </a:r>
            <a:r>
              <a:rPr lang="en-GB" sz="2300" dirty="0">
                <a:solidFill>
                  <a:schemeClr val="bg1"/>
                </a:solidFill>
              </a:rPr>
              <a:t> </a:t>
            </a:r>
            <a:r>
              <a:rPr lang="en-GB" sz="2300" dirty="0" err="1">
                <a:solidFill>
                  <a:schemeClr val="bg1"/>
                </a:solidFill>
              </a:rPr>
              <a:t>streyneth</a:t>
            </a:r>
            <a:r>
              <a:rPr lang="en-GB" sz="2300" dirty="0">
                <a:solidFill>
                  <a:schemeClr val="bg1"/>
                </a:solidFill>
              </a:rPr>
              <a:t> never a </a:t>
            </a:r>
            <a:r>
              <a:rPr lang="en-GB" sz="2300" dirty="0" err="1">
                <a:solidFill>
                  <a:schemeClr val="bg1"/>
                </a:solidFill>
              </a:rPr>
              <a:t>deel</a:t>
            </a:r>
            <a:r>
              <a:rPr lang="en-GB" sz="2300" dirty="0">
                <a:solidFill>
                  <a:schemeClr val="bg1"/>
                </a:solidFill>
              </a:rPr>
              <a:t>      </a:t>
            </a:r>
          </a:p>
          <a:p>
            <a:pPr>
              <a:buNone/>
            </a:pPr>
            <a:r>
              <a:rPr lang="en-GB" sz="2300" dirty="0">
                <a:solidFill>
                  <a:schemeClr val="bg1"/>
                </a:solidFill>
              </a:rPr>
              <a:t>But by </a:t>
            </a:r>
            <a:r>
              <a:rPr lang="en-GB" sz="2300" dirty="0" err="1">
                <a:solidFill>
                  <a:schemeClr val="bg1"/>
                </a:solidFill>
              </a:rPr>
              <a:t>necessitee</a:t>
            </a:r>
            <a:r>
              <a:rPr lang="en-GB" sz="2300" dirty="0">
                <a:solidFill>
                  <a:schemeClr val="bg1"/>
                </a:solidFill>
              </a:rPr>
              <a:t> </a:t>
            </a:r>
            <a:r>
              <a:rPr lang="en-GB" sz="2300" dirty="0" err="1">
                <a:solidFill>
                  <a:schemeClr val="bg1"/>
                </a:solidFill>
              </a:rPr>
              <a:t>condicioneel</a:t>
            </a:r>
            <a:endParaRPr lang="en-GB" sz="2300" dirty="0">
              <a:solidFill>
                <a:schemeClr val="bg1"/>
              </a:solidFill>
            </a:endParaRPr>
          </a:p>
        </p:txBody>
      </p:sp>
    </p:spTree>
    <p:extLst>
      <p:ext uri="{BB962C8B-B14F-4D97-AF65-F5344CB8AC3E}">
        <p14:creationId xmlns:p14="http://schemas.microsoft.com/office/powerpoint/2010/main" val="3829700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2163" y="1196752"/>
            <a:ext cx="8578309" cy="5661248"/>
          </a:xfrm>
          <a:solidFill>
            <a:srgbClr val="1E3E7E"/>
          </a:solidFill>
        </p:spPr>
        <p:txBody>
          <a:bodyPr>
            <a:normAutofit/>
          </a:bodyPr>
          <a:lstStyle/>
          <a:p>
            <a:pPr marL="0" indent="0">
              <a:buNone/>
            </a:pPr>
            <a:r>
              <a:rPr lang="en-GB" sz="2200" dirty="0">
                <a:solidFill>
                  <a:schemeClr val="bg1"/>
                </a:solidFill>
              </a:rPr>
              <a:t>As Helen Barr notes in her literary study of the 1381 Peasant’s Revolt, </a:t>
            </a:r>
            <a:r>
              <a:rPr lang="en-GB" sz="2200" dirty="0">
                <a:solidFill>
                  <a:srgbClr val="FFFF00"/>
                </a:solidFill>
              </a:rPr>
              <a:t>accounts in the chronicles and poetic records, “excluding Chaucer, are written from an authoritative perspective, and seek to present the rebels in the worst possible light</a:t>
            </a:r>
            <a:r>
              <a:rPr lang="en-GB" sz="2200" dirty="0">
                <a:solidFill>
                  <a:schemeClr val="bg1"/>
                </a:solidFill>
              </a:rPr>
              <a:t>” (107).Gower’s </a:t>
            </a:r>
            <a:r>
              <a:rPr lang="en-GB" sz="2200" i="1" dirty="0" err="1">
                <a:solidFill>
                  <a:schemeClr val="bg1"/>
                </a:solidFill>
              </a:rPr>
              <a:t>Vox</a:t>
            </a:r>
            <a:r>
              <a:rPr lang="en-GB" sz="2200" i="1" dirty="0">
                <a:solidFill>
                  <a:schemeClr val="bg1"/>
                </a:solidFill>
              </a:rPr>
              <a:t> </a:t>
            </a:r>
            <a:r>
              <a:rPr lang="en-GB" sz="2200" i="1" dirty="0" err="1">
                <a:solidFill>
                  <a:schemeClr val="bg1"/>
                </a:solidFill>
              </a:rPr>
              <a:t>Clamantis</a:t>
            </a:r>
            <a:r>
              <a:rPr lang="en-GB" sz="2200" i="1" dirty="0">
                <a:solidFill>
                  <a:schemeClr val="bg1"/>
                </a:solidFill>
              </a:rPr>
              <a:t> </a:t>
            </a:r>
            <a:r>
              <a:rPr lang="en-GB" sz="2200" dirty="0">
                <a:solidFill>
                  <a:schemeClr val="bg1"/>
                </a:solidFill>
              </a:rPr>
              <a:t>adopts this authoritative, alienating discourse in order to write the rebels out of a civilized discourse of the people. This authoritative discourse allows Gower to portray the rebels as “demonic animals,” and as a “mob that cannot be contained by any human structure” (Barr 109). This portrayal, as depicted in </a:t>
            </a:r>
            <a:r>
              <a:rPr lang="en-GB" sz="2200" i="1" dirty="0" err="1">
                <a:solidFill>
                  <a:schemeClr val="bg1"/>
                </a:solidFill>
              </a:rPr>
              <a:t>Vox</a:t>
            </a:r>
            <a:r>
              <a:rPr lang="en-GB" sz="2200" i="1" dirty="0">
                <a:solidFill>
                  <a:schemeClr val="bg1"/>
                </a:solidFill>
              </a:rPr>
              <a:t> </a:t>
            </a:r>
            <a:r>
              <a:rPr lang="en-GB" sz="2200" i="1" dirty="0" err="1">
                <a:solidFill>
                  <a:schemeClr val="bg1"/>
                </a:solidFill>
              </a:rPr>
              <a:t>Clamantis</a:t>
            </a:r>
            <a:r>
              <a:rPr lang="en-GB" sz="2200" dirty="0">
                <a:solidFill>
                  <a:schemeClr val="bg1"/>
                </a:solidFill>
              </a:rPr>
              <a:t>, calls to mind images of the escape in the Nun’s Priest’s Tale , because this comparison “of the language of the rebels to the animal noise or tumultuous uproar is a common motif,” a motif that Chaucer sought to deconstruct and satirize. </a:t>
            </a:r>
          </a:p>
          <a:p>
            <a:pPr marL="0" indent="0" algn="r">
              <a:buNone/>
            </a:pPr>
            <a:r>
              <a:rPr lang="en-GB" sz="2400" dirty="0">
                <a:solidFill>
                  <a:schemeClr val="bg1"/>
                </a:solidFill>
              </a:rPr>
              <a:t> </a:t>
            </a:r>
            <a:r>
              <a:rPr lang="en-GB" sz="2000" dirty="0">
                <a:solidFill>
                  <a:schemeClr val="bg1"/>
                </a:solidFill>
              </a:rPr>
              <a:t>Jake Adair, </a:t>
            </a:r>
            <a:r>
              <a:rPr lang="en-GB" sz="2400" dirty="0">
                <a:solidFill>
                  <a:schemeClr val="bg1"/>
                </a:solidFill>
              </a:rPr>
              <a:t>‘</a:t>
            </a:r>
            <a:r>
              <a:rPr lang="en-GB" sz="2000" dirty="0">
                <a:solidFill>
                  <a:schemeClr val="bg1"/>
                </a:solidFill>
              </a:rPr>
              <a:t>Radical “</a:t>
            </a:r>
            <a:r>
              <a:rPr lang="en-GB" sz="2000" dirty="0" err="1">
                <a:solidFill>
                  <a:schemeClr val="bg1"/>
                </a:solidFill>
              </a:rPr>
              <a:t>Noyse</a:t>
            </a:r>
            <a:r>
              <a:rPr lang="en-GB" sz="2000" dirty="0">
                <a:solidFill>
                  <a:schemeClr val="bg1"/>
                </a:solidFill>
              </a:rPr>
              <a:t>” in Chaucer’s Nun’s Priest’s Tale’,</a:t>
            </a:r>
          </a:p>
          <a:p>
            <a:pPr marL="0" indent="0" algn="r">
              <a:buNone/>
            </a:pPr>
            <a:r>
              <a:rPr lang="en-GB" sz="1800" i="1" dirty="0">
                <a:solidFill>
                  <a:schemeClr val="tx2">
                    <a:lumMod val="20000"/>
                    <a:lumOff val="80000"/>
                  </a:schemeClr>
                </a:solidFill>
              </a:rPr>
              <a:t>http://www.academia.edu/2109585/Radical_Noyse_in_Chaucers_Nuns_Priestss_Tale  </a:t>
            </a:r>
          </a:p>
        </p:txBody>
      </p:sp>
      <p:sp>
        <p:nvSpPr>
          <p:cNvPr id="2" name="Rectangle 1"/>
          <p:cNvSpPr/>
          <p:nvPr/>
        </p:nvSpPr>
        <p:spPr>
          <a:xfrm>
            <a:off x="827584" y="260648"/>
            <a:ext cx="7686143" cy="646331"/>
          </a:xfrm>
          <a:prstGeom prst="rect">
            <a:avLst/>
          </a:prstGeom>
          <a:solidFill>
            <a:srgbClr val="1E3E7E"/>
          </a:solidFill>
        </p:spPr>
        <p:txBody>
          <a:bodyPr wrap="none">
            <a:spAutoFit/>
          </a:bodyPr>
          <a:lstStyle/>
          <a:p>
            <a:r>
              <a:rPr lang="en-GB" sz="3600" dirty="0">
                <a:solidFill>
                  <a:srgbClr val="FFFF00"/>
                </a:solidFill>
                <a:latin typeface="Felix Titling" panose="04060505060202020A04" pitchFamily="82" charset="0"/>
              </a:rPr>
              <a:t>Compare Gower’s </a:t>
            </a:r>
            <a:r>
              <a:rPr lang="en-GB" sz="3600" i="1" dirty="0" err="1">
                <a:solidFill>
                  <a:srgbClr val="FFFF00"/>
                </a:solidFill>
              </a:rPr>
              <a:t>Vox</a:t>
            </a:r>
            <a:r>
              <a:rPr lang="en-GB" sz="3600" i="1" dirty="0">
                <a:solidFill>
                  <a:srgbClr val="FFFF00"/>
                </a:solidFill>
              </a:rPr>
              <a:t> </a:t>
            </a:r>
            <a:r>
              <a:rPr lang="en-GB" sz="3600" i="1" dirty="0" err="1">
                <a:solidFill>
                  <a:srgbClr val="FFFF00"/>
                </a:solidFill>
              </a:rPr>
              <a:t>Clamantis</a:t>
            </a:r>
            <a:r>
              <a:rPr lang="en-GB" sz="3600" i="1" dirty="0">
                <a:solidFill>
                  <a:srgbClr val="FFFF00"/>
                </a:solidFill>
              </a:rPr>
              <a:t> </a:t>
            </a:r>
            <a:endParaRPr lang="en-GB" sz="3600" dirty="0">
              <a:solidFill>
                <a:srgbClr val="FFFF00"/>
              </a:solidFill>
            </a:endParaRPr>
          </a:p>
        </p:txBody>
      </p:sp>
    </p:spTree>
    <p:extLst>
      <p:ext uri="{BB962C8B-B14F-4D97-AF65-F5344CB8AC3E}">
        <p14:creationId xmlns:p14="http://schemas.microsoft.com/office/powerpoint/2010/main" val="270306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6264696" cy="648072"/>
          </a:xfrm>
          <a:solidFill>
            <a:srgbClr val="1E3E7E"/>
          </a:solidFill>
        </p:spPr>
        <p:txBody>
          <a:bodyPr>
            <a:noAutofit/>
          </a:bodyPr>
          <a:lstStyle/>
          <a:p>
            <a:pPr algn="ctr"/>
            <a:r>
              <a:rPr lang="en-GB" sz="4400" dirty="0">
                <a:solidFill>
                  <a:srgbClr val="FFFF00"/>
                </a:solidFill>
                <a:latin typeface="Felix Titling" panose="04060505060202020A04" pitchFamily="82" charset="0"/>
              </a:rPr>
              <a:t>Power of forms</a:t>
            </a:r>
          </a:p>
        </p:txBody>
      </p:sp>
      <p:sp>
        <p:nvSpPr>
          <p:cNvPr id="3" name="Content Placeholder 2"/>
          <p:cNvSpPr>
            <a:spLocks noGrp="1"/>
          </p:cNvSpPr>
          <p:nvPr>
            <p:ph idx="1"/>
          </p:nvPr>
        </p:nvSpPr>
        <p:spPr>
          <a:xfrm>
            <a:off x="251520" y="980728"/>
            <a:ext cx="8712968" cy="5688632"/>
          </a:xfrm>
        </p:spPr>
        <p:txBody>
          <a:bodyPr>
            <a:normAutofit/>
          </a:bodyPr>
          <a:lstStyle/>
          <a:p>
            <a:pPr marL="0" indent="0">
              <a:buNone/>
            </a:pPr>
            <a:r>
              <a:rPr lang="en-GB" sz="2200" dirty="0">
                <a:solidFill>
                  <a:schemeClr val="bg1"/>
                </a:solidFill>
              </a:rPr>
              <a:t>The paradox of Gower’s poem is that it presents itself as the voice of the commons (Dobson 72-8), diminishing not only the actual  motivations for the uprising but creating a previously non existent bifurcation between the proletariat and the poet; between the </a:t>
            </a:r>
            <a:r>
              <a:rPr lang="en-GB" sz="2200" dirty="0" err="1">
                <a:solidFill>
                  <a:schemeClr val="bg1"/>
                </a:solidFill>
              </a:rPr>
              <a:t>laborer</a:t>
            </a:r>
            <a:r>
              <a:rPr lang="en-GB" sz="2200" dirty="0">
                <a:solidFill>
                  <a:schemeClr val="bg1"/>
                </a:solidFill>
              </a:rPr>
              <a:t> and the tradesmen. As </a:t>
            </a:r>
            <a:r>
              <a:rPr lang="en-GB" sz="2200" dirty="0" err="1">
                <a:solidFill>
                  <a:schemeClr val="bg1"/>
                </a:solidFill>
              </a:rPr>
              <a:t>Aers</a:t>
            </a:r>
            <a:r>
              <a:rPr lang="en-GB" sz="2200" dirty="0">
                <a:solidFill>
                  <a:schemeClr val="bg1"/>
                </a:solidFill>
              </a:rPr>
              <a:t> notes, the basic strategy of Gower in </a:t>
            </a:r>
            <a:r>
              <a:rPr lang="en-GB" sz="2200" i="1" dirty="0" err="1">
                <a:solidFill>
                  <a:schemeClr val="bg1"/>
                </a:solidFill>
              </a:rPr>
              <a:t>Vox</a:t>
            </a:r>
            <a:r>
              <a:rPr lang="en-GB" sz="2200" i="1" dirty="0">
                <a:solidFill>
                  <a:schemeClr val="bg1"/>
                </a:solidFill>
              </a:rPr>
              <a:t> </a:t>
            </a:r>
            <a:r>
              <a:rPr lang="en-GB" sz="2200" i="1" dirty="0" err="1">
                <a:solidFill>
                  <a:schemeClr val="bg1"/>
                </a:solidFill>
              </a:rPr>
              <a:t>Clamantis</a:t>
            </a:r>
            <a:r>
              <a:rPr lang="en-GB" sz="2200" dirty="0">
                <a:solidFill>
                  <a:schemeClr val="bg1"/>
                </a:solidFill>
              </a:rPr>
              <a:t> is to “dehumanize the rebels as completely as possible,” he executes this goal by drawing a caricature of the rebels, “as domestic animals and fowls who have monstrously abandoned their nature to become wild predators” (</a:t>
            </a:r>
            <a:r>
              <a:rPr lang="en-GB" sz="2200" dirty="0" err="1">
                <a:solidFill>
                  <a:schemeClr val="bg1"/>
                </a:solidFill>
              </a:rPr>
              <a:t>Aers</a:t>
            </a:r>
            <a:r>
              <a:rPr lang="en-GB" sz="2200" dirty="0">
                <a:solidFill>
                  <a:schemeClr val="bg1"/>
                </a:solidFill>
              </a:rPr>
              <a:t> 441); however, the strength of Gower’s propaganda lies not in its depiction  prima facie but in his </a:t>
            </a:r>
            <a:r>
              <a:rPr lang="en-GB" sz="2200" dirty="0" err="1">
                <a:solidFill>
                  <a:schemeClr val="bg1"/>
                </a:solidFill>
              </a:rPr>
              <a:t>Othering</a:t>
            </a:r>
            <a:r>
              <a:rPr lang="en-GB" sz="2200" dirty="0">
                <a:solidFill>
                  <a:schemeClr val="bg1"/>
                </a:solidFill>
              </a:rPr>
              <a:t> of the so-called rebels. As mentioned above, the nomenclature describing the revolt is fallacious —</a:t>
            </a:r>
            <a:r>
              <a:rPr lang="en-GB" sz="2200" dirty="0">
                <a:solidFill>
                  <a:srgbClr val="FFFF00"/>
                </a:solidFill>
              </a:rPr>
              <a:t>in dehumanizing the rebels he is not only diminishing their cause but creating an excluded group of dissenters, and sustaining the misnomer of the uprising as exclusively proletariat</a:t>
            </a:r>
          </a:p>
          <a:p>
            <a:pPr marL="0" indent="0" algn="r">
              <a:buNone/>
            </a:pPr>
            <a:r>
              <a:rPr lang="en-GB" sz="2200" dirty="0">
                <a:solidFill>
                  <a:schemeClr val="bg1"/>
                </a:solidFill>
              </a:rPr>
              <a:t> </a:t>
            </a:r>
            <a:r>
              <a:rPr lang="en-GB" sz="2000" dirty="0">
                <a:solidFill>
                  <a:schemeClr val="bg1"/>
                </a:solidFill>
              </a:rPr>
              <a:t>Jake Adair, ‘Radical “</a:t>
            </a:r>
            <a:r>
              <a:rPr lang="en-GB" sz="2000" dirty="0" err="1">
                <a:solidFill>
                  <a:schemeClr val="bg1"/>
                </a:solidFill>
              </a:rPr>
              <a:t>Noyse</a:t>
            </a:r>
            <a:r>
              <a:rPr lang="en-GB" sz="2000" dirty="0">
                <a:solidFill>
                  <a:schemeClr val="bg1"/>
                </a:solidFill>
              </a:rPr>
              <a:t>” in Chaucer’s Nun’s Priest’s Tale’,</a:t>
            </a:r>
          </a:p>
          <a:p>
            <a:pPr marL="0" indent="0">
              <a:buNone/>
            </a:pPr>
            <a:endParaRPr lang="en-GB" sz="2400" dirty="0">
              <a:solidFill>
                <a:schemeClr val="bg1"/>
              </a:solidFill>
            </a:endParaRPr>
          </a:p>
        </p:txBody>
      </p:sp>
    </p:spTree>
    <p:extLst>
      <p:ext uri="{BB962C8B-B14F-4D97-AF65-F5344CB8AC3E}">
        <p14:creationId xmlns:p14="http://schemas.microsoft.com/office/powerpoint/2010/main" val="62025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3349"/>
            <a:ext cx="8229600" cy="636680"/>
          </a:xfrm>
          <a:solidFill>
            <a:srgbClr val="1F497D"/>
          </a:solidFill>
        </p:spPr>
        <p:txBody>
          <a:bodyPr>
            <a:noAutofit/>
          </a:bodyPr>
          <a:lstStyle/>
          <a:p>
            <a:pPr algn="ctr"/>
            <a:r>
              <a:rPr lang="en-GB" sz="3600" dirty="0">
                <a:solidFill>
                  <a:srgbClr val="FFFF00"/>
                </a:solidFill>
                <a:latin typeface="Felix Titling" panose="04060505060202020A04" pitchFamily="82" charset="0"/>
              </a:rPr>
              <a:t>Textual play</a:t>
            </a:r>
          </a:p>
        </p:txBody>
      </p:sp>
      <p:sp>
        <p:nvSpPr>
          <p:cNvPr id="3" name="Content Placeholder 2"/>
          <p:cNvSpPr>
            <a:spLocks noGrp="1"/>
          </p:cNvSpPr>
          <p:nvPr>
            <p:ph idx="1"/>
          </p:nvPr>
        </p:nvSpPr>
        <p:spPr>
          <a:xfrm>
            <a:off x="215516" y="691985"/>
            <a:ext cx="8712968" cy="6237312"/>
          </a:xfrm>
          <a:solidFill>
            <a:srgbClr val="23468D"/>
          </a:solidFill>
        </p:spPr>
        <p:txBody>
          <a:bodyPr>
            <a:noAutofit/>
          </a:bodyPr>
          <a:lstStyle/>
          <a:p>
            <a:pPr marL="0" indent="0">
              <a:buNone/>
            </a:pPr>
            <a:r>
              <a:rPr lang="en-GB" sz="2200" dirty="0">
                <a:solidFill>
                  <a:schemeClr val="bg1"/>
                </a:solidFill>
              </a:rPr>
              <a:t>While both Gower and Chaucer present the 1381 Peasant Revolt through the avenue of the beast- fable […] Chaucer’s is a play on the form of beast -fable itself. This textual  play has several implications for the Nun’s Priests’ Tale.</a:t>
            </a:r>
          </a:p>
          <a:p>
            <a:pPr marL="0" indent="0">
              <a:buNone/>
            </a:pPr>
            <a:r>
              <a:rPr lang="en-GB" sz="2200" dirty="0">
                <a:solidFill>
                  <a:schemeClr val="bg1"/>
                </a:solidFill>
              </a:rPr>
              <a:t>Within the reflexivity of perspective in Chaucer’s Nun’s Priest’s Tale, the discourse of the peasant, so ostracized by Gower, is brought back into its human legitimacy. The narrative distance created by Gower and his contemporaries is eliminated by a vernacular </a:t>
            </a:r>
            <a:r>
              <a:rPr lang="en-GB" sz="2200" i="1" dirty="0">
                <a:solidFill>
                  <a:schemeClr val="bg1"/>
                </a:solidFill>
              </a:rPr>
              <a:t>Canterbury Tales</a:t>
            </a:r>
            <a:r>
              <a:rPr lang="en-GB" sz="2200" dirty="0">
                <a:solidFill>
                  <a:schemeClr val="bg1"/>
                </a:solidFill>
              </a:rPr>
              <a:t>, and the division of estates is transcended by an enmeshing of peasant property and aristocratic architecture--</a:t>
            </a:r>
            <a:r>
              <a:rPr lang="en-GB" sz="2200" dirty="0" err="1">
                <a:solidFill>
                  <a:schemeClr val="bg1"/>
                </a:solidFill>
              </a:rPr>
              <a:t>Chauntecleer’s</a:t>
            </a:r>
            <a:r>
              <a:rPr lang="en-GB" sz="2200" dirty="0">
                <a:solidFill>
                  <a:schemeClr val="bg1"/>
                </a:solidFill>
              </a:rPr>
              <a:t>, the widow’s property, is described through the courtly technique of “description,” and his enclosure is “crenelated like a castle wall” (Barr 116), thereby adopting an egalitarian view of property. Gower and his contemporaries dehumanized the rebels to reinforce a hierarchical control over the third estate, while Chaucer, through a reflexive parody of his contemporaries, engages in social </a:t>
            </a:r>
            <a:r>
              <a:rPr lang="en-GB" sz="2200" dirty="0" err="1">
                <a:solidFill>
                  <a:schemeClr val="bg1"/>
                </a:solidFill>
              </a:rPr>
              <a:t>leveling</a:t>
            </a:r>
            <a:r>
              <a:rPr lang="en-GB" sz="2200" dirty="0">
                <a:solidFill>
                  <a:schemeClr val="bg1"/>
                </a:solidFill>
              </a:rPr>
              <a:t>.</a:t>
            </a:r>
          </a:p>
          <a:p>
            <a:pPr marL="0" indent="0">
              <a:spcBef>
                <a:spcPts val="0"/>
              </a:spcBef>
              <a:buNone/>
            </a:pPr>
            <a:r>
              <a:rPr lang="en-GB" sz="2200" dirty="0">
                <a:solidFill>
                  <a:schemeClr val="bg1"/>
                </a:solidFill>
              </a:rPr>
              <a:t>        </a:t>
            </a:r>
            <a:r>
              <a:rPr lang="en-GB" sz="2000" dirty="0">
                <a:solidFill>
                  <a:schemeClr val="bg1"/>
                </a:solidFill>
              </a:rPr>
              <a:t>Jake Adair, ‘Radical “</a:t>
            </a:r>
            <a:r>
              <a:rPr lang="en-GB" sz="2000" dirty="0" err="1">
                <a:solidFill>
                  <a:schemeClr val="bg1"/>
                </a:solidFill>
              </a:rPr>
              <a:t>Noyse</a:t>
            </a:r>
            <a:r>
              <a:rPr lang="en-GB" sz="2000" dirty="0">
                <a:solidFill>
                  <a:schemeClr val="bg1"/>
                </a:solidFill>
              </a:rPr>
              <a:t>” in Chaucer’s Nun’s Priest’s Tale’</a:t>
            </a:r>
            <a:endParaRPr lang="en-GB" sz="2200" dirty="0">
              <a:solidFill>
                <a:schemeClr val="bg1"/>
              </a:solidFill>
            </a:endParaRPr>
          </a:p>
        </p:txBody>
      </p:sp>
    </p:spTree>
    <p:extLst>
      <p:ext uri="{BB962C8B-B14F-4D97-AF65-F5344CB8AC3E}">
        <p14:creationId xmlns:p14="http://schemas.microsoft.com/office/powerpoint/2010/main" val="1022908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8988" y="144016"/>
            <a:ext cx="7560840" cy="720080"/>
          </a:xfrm>
          <a:solidFill>
            <a:srgbClr val="1E3E7E"/>
          </a:solidFill>
        </p:spPr>
        <p:txBody>
          <a:bodyPr>
            <a:noAutofit/>
          </a:bodyPr>
          <a:lstStyle/>
          <a:p>
            <a:pPr algn="ctr"/>
            <a:r>
              <a:rPr lang="en-GB" sz="3200" dirty="0">
                <a:solidFill>
                  <a:srgbClr val="FFFF00"/>
                </a:solidFill>
                <a:latin typeface="Felix Titling" panose="04060505060202020A04" pitchFamily="82" charset="0"/>
              </a:rPr>
              <a:t>Subverting bestial description</a:t>
            </a:r>
            <a:r>
              <a:rPr lang="en-GB" sz="3600" dirty="0">
                <a:solidFill>
                  <a:srgbClr val="FFFF00"/>
                </a:solidFill>
                <a:latin typeface="+mn-lt"/>
              </a:rPr>
              <a:t> </a:t>
            </a:r>
          </a:p>
        </p:txBody>
      </p:sp>
      <p:sp>
        <p:nvSpPr>
          <p:cNvPr id="3" name="Content Placeholder 2"/>
          <p:cNvSpPr>
            <a:spLocks noGrp="1"/>
          </p:cNvSpPr>
          <p:nvPr>
            <p:ph idx="1"/>
          </p:nvPr>
        </p:nvSpPr>
        <p:spPr>
          <a:xfrm>
            <a:off x="683568" y="1052736"/>
            <a:ext cx="7920880" cy="5661248"/>
          </a:xfrm>
          <a:solidFill>
            <a:srgbClr val="1E3E7E"/>
          </a:solidFill>
        </p:spPr>
        <p:txBody>
          <a:bodyPr>
            <a:normAutofit fontScale="92500" lnSpcReduction="10000"/>
          </a:bodyPr>
          <a:lstStyle/>
          <a:p>
            <a:pPr marL="0" indent="0">
              <a:lnSpc>
                <a:spcPct val="110000"/>
              </a:lnSpc>
              <a:spcBef>
                <a:spcPts val="0"/>
              </a:spcBef>
              <a:buNone/>
            </a:pPr>
            <a:r>
              <a:rPr lang="en-GB" dirty="0">
                <a:solidFill>
                  <a:schemeClr val="bg1"/>
                </a:solidFill>
              </a:rPr>
              <a:t>Ran </a:t>
            </a:r>
            <a:r>
              <a:rPr lang="en-GB" dirty="0" err="1">
                <a:solidFill>
                  <a:schemeClr val="bg1"/>
                </a:solidFill>
              </a:rPr>
              <a:t>colle</a:t>
            </a:r>
            <a:r>
              <a:rPr lang="en-GB" dirty="0">
                <a:solidFill>
                  <a:schemeClr val="bg1"/>
                </a:solidFill>
              </a:rPr>
              <a:t> </a:t>
            </a:r>
            <a:r>
              <a:rPr lang="en-GB" dirty="0" err="1">
                <a:solidFill>
                  <a:schemeClr val="bg1"/>
                </a:solidFill>
              </a:rPr>
              <a:t>oure</a:t>
            </a:r>
            <a:r>
              <a:rPr lang="en-GB" dirty="0">
                <a:solidFill>
                  <a:schemeClr val="bg1"/>
                </a:solidFill>
              </a:rPr>
              <a:t> </a:t>
            </a:r>
            <a:r>
              <a:rPr lang="en-GB" dirty="0" err="1">
                <a:solidFill>
                  <a:schemeClr val="bg1"/>
                </a:solidFill>
              </a:rPr>
              <a:t>dogge</a:t>
            </a:r>
            <a:r>
              <a:rPr lang="en-GB" dirty="0">
                <a:solidFill>
                  <a:schemeClr val="bg1"/>
                </a:solidFill>
              </a:rPr>
              <a:t>, and </a:t>
            </a:r>
            <a:r>
              <a:rPr lang="en-GB" dirty="0" err="1">
                <a:solidFill>
                  <a:schemeClr val="bg1"/>
                </a:solidFill>
              </a:rPr>
              <a:t>talbot</a:t>
            </a:r>
            <a:r>
              <a:rPr lang="en-GB" dirty="0">
                <a:solidFill>
                  <a:schemeClr val="bg1"/>
                </a:solidFill>
              </a:rPr>
              <a:t> and </a:t>
            </a:r>
            <a:r>
              <a:rPr lang="en-GB" dirty="0" err="1">
                <a:solidFill>
                  <a:schemeClr val="bg1"/>
                </a:solidFill>
              </a:rPr>
              <a:t>gerland</a:t>
            </a:r>
            <a:r>
              <a:rPr lang="en-GB" dirty="0">
                <a:solidFill>
                  <a:schemeClr val="bg1"/>
                </a:solidFill>
              </a:rPr>
              <a:t>,      </a:t>
            </a:r>
          </a:p>
          <a:p>
            <a:pPr marL="0" indent="0">
              <a:lnSpc>
                <a:spcPct val="110000"/>
              </a:lnSpc>
              <a:spcBef>
                <a:spcPts val="0"/>
              </a:spcBef>
              <a:buNone/>
            </a:pPr>
            <a:r>
              <a:rPr lang="en-GB" dirty="0">
                <a:solidFill>
                  <a:schemeClr val="bg1"/>
                </a:solidFill>
              </a:rPr>
              <a:t>And </a:t>
            </a:r>
            <a:r>
              <a:rPr lang="en-GB" dirty="0" err="1">
                <a:solidFill>
                  <a:schemeClr val="bg1"/>
                </a:solidFill>
              </a:rPr>
              <a:t>malkyn</a:t>
            </a:r>
            <a:r>
              <a:rPr lang="en-GB" dirty="0">
                <a:solidFill>
                  <a:schemeClr val="bg1"/>
                </a:solidFill>
              </a:rPr>
              <a:t>, with a </a:t>
            </a:r>
            <a:r>
              <a:rPr lang="en-GB" dirty="0" err="1">
                <a:solidFill>
                  <a:schemeClr val="bg1"/>
                </a:solidFill>
              </a:rPr>
              <a:t>dystaf</a:t>
            </a:r>
            <a:r>
              <a:rPr lang="en-GB" dirty="0">
                <a:solidFill>
                  <a:schemeClr val="bg1"/>
                </a:solidFill>
              </a:rPr>
              <a:t> in </a:t>
            </a:r>
            <a:r>
              <a:rPr lang="en-GB" dirty="0" err="1">
                <a:solidFill>
                  <a:schemeClr val="bg1"/>
                </a:solidFill>
              </a:rPr>
              <a:t>hir</a:t>
            </a:r>
            <a:r>
              <a:rPr lang="en-GB" dirty="0">
                <a:solidFill>
                  <a:schemeClr val="bg1"/>
                </a:solidFill>
              </a:rPr>
              <a:t> hand;      </a:t>
            </a:r>
          </a:p>
          <a:p>
            <a:pPr marL="0" indent="0">
              <a:lnSpc>
                <a:spcPct val="110000"/>
              </a:lnSpc>
              <a:spcBef>
                <a:spcPts val="0"/>
              </a:spcBef>
              <a:buNone/>
            </a:pPr>
            <a:r>
              <a:rPr lang="en-GB" dirty="0">
                <a:solidFill>
                  <a:schemeClr val="bg1"/>
                </a:solidFill>
              </a:rPr>
              <a:t>Ran cow and calf, and eek the </a:t>
            </a:r>
            <a:r>
              <a:rPr lang="en-GB" dirty="0" err="1">
                <a:solidFill>
                  <a:schemeClr val="bg1"/>
                </a:solidFill>
              </a:rPr>
              <a:t>verray</a:t>
            </a:r>
            <a:r>
              <a:rPr lang="en-GB" dirty="0">
                <a:solidFill>
                  <a:schemeClr val="bg1"/>
                </a:solidFill>
              </a:rPr>
              <a:t> </a:t>
            </a:r>
            <a:r>
              <a:rPr lang="en-GB" dirty="0" err="1">
                <a:solidFill>
                  <a:schemeClr val="bg1"/>
                </a:solidFill>
              </a:rPr>
              <a:t>hogges</a:t>
            </a:r>
            <a:r>
              <a:rPr lang="en-GB" dirty="0">
                <a:solidFill>
                  <a:schemeClr val="bg1"/>
                </a:solidFill>
              </a:rPr>
              <a:t>,      </a:t>
            </a:r>
          </a:p>
          <a:p>
            <a:pPr marL="0" indent="0">
              <a:lnSpc>
                <a:spcPct val="110000"/>
              </a:lnSpc>
              <a:spcBef>
                <a:spcPts val="0"/>
              </a:spcBef>
              <a:buNone/>
            </a:pPr>
            <a:r>
              <a:rPr lang="en-GB" dirty="0">
                <a:solidFill>
                  <a:schemeClr val="bg1"/>
                </a:solidFill>
              </a:rPr>
              <a:t>So </a:t>
            </a:r>
            <a:r>
              <a:rPr lang="en-GB" dirty="0" err="1">
                <a:solidFill>
                  <a:schemeClr val="bg1"/>
                </a:solidFill>
              </a:rPr>
              <a:t>fered</a:t>
            </a:r>
            <a:r>
              <a:rPr lang="en-GB" dirty="0">
                <a:solidFill>
                  <a:schemeClr val="bg1"/>
                </a:solidFill>
              </a:rPr>
              <a:t> for the </a:t>
            </a:r>
            <a:r>
              <a:rPr lang="en-GB" dirty="0" err="1">
                <a:solidFill>
                  <a:schemeClr val="bg1"/>
                </a:solidFill>
              </a:rPr>
              <a:t>berkyng</a:t>
            </a:r>
            <a:r>
              <a:rPr lang="en-GB" dirty="0">
                <a:solidFill>
                  <a:schemeClr val="bg1"/>
                </a:solidFill>
              </a:rPr>
              <a:t> of the </a:t>
            </a:r>
            <a:r>
              <a:rPr lang="en-GB" dirty="0" err="1">
                <a:solidFill>
                  <a:schemeClr val="bg1"/>
                </a:solidFill>
              </a:rPr>
              <a:t>dogges</a:t>
            </a:r>
            <a:r>
              <a:rPr lang="en-GB" dirty="0">
                <a:solidFill>
                  <a:schemeClr val="bg1"/>
                </a:solidFill>
              </a:rPr>
              <a:t>      </a:t>
            </a:r>
          </a:p>
          <a:p>
            <a:pPr marL="0" indent="0">
              <a:lnSpc>
                <a:spcPct val="110000"/>
              </a:lnSpc>
              <a:spcBef>
                <a:spcPts val="0"/>
              </a:spcBef>
              <a:buNone/>
            </a:pPr>
            <a:r>
              <a:rPr lang="en-GB" dirty="0">
                <a:solidFill>
                  <a:schemeClr val="bg1"/>
                </a:solidFill>
              </a:rPr>
              <a:t>And </a:t>
            </a:r>
            <a:r>
              <a:rPr lang="en-GB" dirty="0" err="1">
                <a:solidFill>
                  <a:schemeClr val="bg1"/>
                </a:solidFill>
              </a:rPr>
              <a:t>shoutyng</a:t>
            </a:r>
            <a:r>
              <a:rPr lang="en-GB" dirty="0">
                <a:solidFill>
                  <a:schemeClr val="bg1"/>
                </a:solidFill>
              </a:rPr>
              <a:t> of the men and </a:t>
            </a:r>
            <a:r>
              <a:rPr lang="en-GB" dirty="0" err="1">
                <a:solidFill>
                  <a:schemeClr val="bg1"/>
                </a:solidFill>
              </a:rPr>
              <a:t>wommen</a:t>
            </a:r>
            <a:r>
              <a:rPr lang="en-GB" dirty="0">
                <a:solidFill>
                  <a:schemeClr val="bg1"/>
                </a:solidFill>
              </a:rPr>
              <a:t> </a:t>
            </a:r>
            <a:r>
              <a:rPr lang="en-GB" dirty="0" err="1">
                <a:solidFill>
                  <a:schemeClr val="bg1"/>
                </a:solidFill>
              </a:rPr>
              <a:t>eeke</a:t>
            </a:r>
            <a:r>
              <a:rPr lang="en-GB" dirty="0">
                <a:solidFill>
                  <a:schemeClr val="bg1"/>
                </a:solidFill>
              </a:rPr>
              <a:t>,      </a:t>
            </a:r>
          </a:p>
          <a:p>
            <a:pPr marL="0" indent="0">
              <a:lnSpc>
                <a:spcPct val="110000"/>
              </a:lnSpc>
              <a:spcBef>
                <a:spcPts val="0"/>
              </a:spcBef>
              <a:buNone/>
            </a:pPr>
            <a:r>
              <a:rPr lang="en-GB" dirty="0">
                <a:solidFill>
                  <a:schemeClr val="bg1"/>
                </a:solidFill>
              </a:rPr>
              <a:t>They </a:t>
            </a:r>
            <a:r>
              <a:rPr lang="en-GB" dirty="0" err="1">
                <a:solidFill>
                  <a:schemeClr val="bg1"/>
                </a:solidFill>
              </a:rPr>
              <a:t>ronne</a:t>
            </a:r>
            <a:r>
              <a:rPr lang="en-GB" dirty="0">
                <a:solidFill>
                  <a:schemeClr val="bg1"/>
                </a:solidFill>
              </a:rPr>
              <a:t> so hem </a:t>
            </a:r>
            <a:r>
              <a:rPr lang="en-GB" dirty="0" err="1">
                <a:solidFill>
                  <a:schemeClr val="bg1"/>
                </a:solidFill>
              </a:rPr>
              <a:t>thoughte</a:t>
            </a:r>
            <a:r>
              <a:rPr lang="en-GB" dirty="0">
                <a:solidFill>
                  <a:schemeClr val="bg1"/>
                </a:solidFill>
              </a:rPr>
              <a:t> </a:t>
            </a:r>
            <a:r>
              <a:rPr lang="en-GB" dirty="0" err="1">
                <a:solidFill>
                  <a:schemeClr val="bg1"/>
                </a:solidFill>
              </a:rPr>
              <a:t>hir</a:t>
            </a:r>
            <a:r>
              <a:rPr lang="en-GB" dirty="0">
                <a:solidFill>
                  <a:schemeClr val="bg1"/>
                </a:solidFill>
              </a:rPr>
              <a:t> </a:t>
            </a:r>
            <a:r>
              <a:rPr lang="en-GB" dirty="0" err="1">
                <a:solidFill>
                  <a:schemeClr val="bg1"/>
                </a:solidFill>
              </a:rPr>
              <a:t>herte</a:t>
            </a:r>
            <a:r>
              <a:rPr lang="en-GB" dirty="0">
                <a:solidFill>
                  <a:schemeClr val="bg1"/>
                </a:solidFill>
              </a:rPr>
              <a:t> </a:t>
            </a:r>
            <a:r>
              <a:rPr lang="en-GB" dirty="0" err="1">
                <a:solidFill>
                  <a:schemeClr val="bg1"/>
                </a:solidFill>
              </a:rPr>
              <a:t>breeke</a:t>
            </a:r>
            <a:r>
              <a:rPr lang="en-GB" dirty="0">
                <a:solidFill>
                  <a:schemeClr val="bg1"/>
                </a:solidFill>
              </a:rPr>
              <a:t>.      </a:t>
            </a:r>
          </a:p>
          <a:p>
            <a:pPr marL="0" indent="0">
              <a:lnSpc>
                <a:spcPct val="110000"/>
              </a:lnSpc>
              <a:spcBef>
                <a:spcPts val="0"/>
              </a:spcBef>
              <a:buNone/>
            </a:pPr>
            <a:r>
              <a:rPr lang="en-GB" dirty="0">
                <a:solidFill>
                  <a:schemeClr val="bg1"/>
                </a:solidFill>
              </a:rPr>
              <a:t>They </a:t>
            </a:r>
            <a:r>
              <a:rPr lang="en-GB" dirty="0" err="1">
                <a:solidFill>
                  <a:schemeClr val="bg1"/>
                </a:solidFill>
              </a:rPr>
              <a:t>yolleden</a:t>
            </a:r>
            <a:r>
              <a:rPr lang="en-GB" dirty="0">
                <a:solidFill>
                  <a:schemeClr val="bg1"/>
                </a:solidFill>
              </a:rPr>
              <a:t> as </a:t>
            </a:r>
            <a:r>
              <a:rPr lang="en-GB" dirty="0" err="1">
                <a:solidFill>
                  <a:schemeClr val="bg1"/>
                </a:solidFill>
              </a:rPr>
              <a:t>feendes</a:t>
            </a:r>
            <a:r>
              <a:rPr lang="en-GB" dirty="0">
                <a:solidFill>
                  <a:schemeClr val="bg1"/>
                </a:solidFill>
              </a:rPr>
              <a:t> </a:t>
            </a:r>
            <a:r>
              <a:rPr lang="en-GB" dirty="0" err="1">
                <a:solidFill>
                  <a:schemeClr val="bg1"/>
                </a:solidFill>
              </a:rPr>
              <a:t>doon</a:t>
            </a:r>
            <a:r>
              <a:rPr lang="en-GB" dirty="0">
                <a:solidFill>
                  <a:schemeClr val="bg1"/>
                </a:solidFill>
              </a:rPr>
              <a:t> in </a:t>
            </a:r>
            <a:r>
              <a:rPr lang="en-GB" dirty="0" err="1">
                <a:solidFill>
                  <a:schemeClr val="bg1"/>
                </a:solidFill>
              </a:rPr>
              <a:t>helle</a:t>
            </a:r>
            <a:r>
              <a:rPr lang="en-GB" dirty="0">
                <a:solidFill>
                  <a:schemeClr val="bg1"/>
                </a:solidFill>
              </a:rPr>
              <a:t>;      </a:t>
            </a:r>
          </a:p>
          <a:p>
            <a:pPr marL="0" indent="0">
              <a:lnSpc>
                <a:spcPct val="110000"/>
              </a:lnSpc>
              <a:spcBef>
                <a:spcPts val="0"/>
              </a:spcBef>
              <a:buNone/>
            </a:pPr>
            <a:r>
              <a:rPr lang="en-GB" dirty="0">
                <a:solidFill>
                  <a:schemeClr val="bg1"/>
                </a:solidFill>
              </a:rPr>
              <a:t>The </a:t>
            </a:r>
            <a:r>
              <a:rPr lang="en-GB" dirty="0" err="1">
                <a:solidFill>
                  <a:schemeClr val="bg1"/>
                </a:solidFill>
              </a:rPr>
              <a:t>dokes</a:t>
            </a:r>
            <a:r>
              <a:rPr lang="en-GB" dirty="0">
                <a:solidFill>
                  <a:schemeClr val="bg1"/>
                </a:solidFill>
              </a:rPr>
              <a:t> </a:t>
            </a:r>
            <a:r>
              <a:rPr lang="en-GB" dirty="0" err="1">
                <a:solidFill>
                  <a:schemeClr val="bg1"/>
                </a:solidFill>
              </a:rPr>
              <a:t>cryden</a:t>
            </a:r>
            <a:r>
              <a:rPr lang="en-GB" dirty="0">
                <a:solidFill>
                  <a:schemeClr val="bg1"/>
                </a:solidFill>
              </a:rPr>
              <a:t> as men </a:t>
            </a:r>
            <a:r>
              <a:rPr lang="en-GB" dirty="0" err="1">
                <a:solidFill>
                  <a:schemeClr val="bg1"/>
                </a:solidFill>
              </a:rPr>
              <a:t>wolde</a:t>
            </a:r>
            <a:r>
              <a:rPr lang="en-GB" dirty="0">
                <a:solidFill>
                  <a:schemeClr val="bg1"/>
                </a:solidFill>
              </a:rPr>
              <a:t> hem </a:t>
            </a:r>
            <a:r>
              <a:rPr lang="en-GB" dirty="0" err="1">
                <a:solidFill>
                  <a:schemeClr val="bg1"/>
                </a:solidFill>
              </a:rPr>
              <a:t>quelle</a:t>
            </a:r>
            <a:r>
              <a:rPr lang="en-GB" dirty="0">
                <a:solidFill>
                  <a:schemeClr val="bg1"/>
                </a:solidFill>
              </a:rPr>
              <a:t>;      </a:t>
            </a:r>
          </a:p>
          <a:p>
            <a:pPr marL="0" indent="0">
              <a:lnSpc>
                <a:spcPct val="110000"/>
              </a:lnSpc>
              <a:spcBef>
                <a:spcPts val="0"/>
              </a:spcBef>
              <a:buNone/>
            </a:pPr>
            <a:r>
              <a:rPr lang="en-GB" dirty="0">
                <a:solidFill>
                  <a:schemeClr val="bg1"/>
                </a:solidFill>
              </a:rPr>
              <a:t>The gees for </a:t>
            </a:r>
            <a:r>
              <a:rPr lang="en-GB" dirty="0" err="1">
                <a:solidFill>
                  <a:schemeClr val="bg1"/>
                </a:solidFill>
              </a:rPr>
              <a:t>feere</a:t>
            </a:r>
            <a:r>
              <a:rPr lang="en-GB" dirty="0">
                <a:solidFill>
                  <a:schemeClr val="bg1"/>
                </a:solidFill>
              </a:rPr>
              <a:t> </a:t>
            </a:r>
            <a:r>
              <a:rPr lang="en-GB" dirty="0" err="1">
                <a:solidFill>
                  <a:schemeClr val="bg1"/>
                </a:solidFill>
              </a:rPr>
              <a:t>flowen</a:t>
            </a:r>
            <a:r>
              <a:rPr lang="en-GB" dirty="0">
                <a:solidFill>
                  <a:schemeClr val="bg1"/>
                </a:solidFill>
              </a:rPr>
              <a:t> over the trees;      </a:t>
            </a:r>
          </a:p>
          <a:p>
            <a:pPr marL="0" indent="0">
              <a:lnSpc>
                <a:spcPct val="110000"/>
              </a:lnSpc>
              <a:spcBef>
                <a:spcPts val="0"/>
              </a:spcBef>
              <a:buNone/>
            </a:pPr>
            <a:r>
              <a:rPr lang="en-GB" dirty="0">
                <a:solidFill>
                  <a:schemeClr val="bg1"/>
                </a:solidFill>
              </a:rPr>
              <a:t>Out of the </a:t>
            </a:r>
            <a:r>
              <a:rPr lang="en-GB" dirty="0" err="1">
                <a:solidFill>
                  <a:schemeClr val="bg1"/>
                </a:solidFill>
              </a:rPr>
              <a:t>hyve</a:t>
            </a:r>
            <a:r>
              <a:rPr lang="en-GB" dirty="0">
                <a:solidFill>
                  <a:schemeClr val="bg1"/>
                </a:solidFill>
              </a:rPr>
              <a:t> cam the swarm of bees.      </a:t>
            </a:r>
          </a:p>
          <a:p>
            <a:pPr marL="0" indent="0">
              <a:lnSpc>
                <a:spcPct val="110000"/>
              </a:lnSpc>
              <a:spcBef>
                <a:spcPts val="0"/>
              </a:spcBef>
              <a:buNone/>
            </a:pPr>
            <a:r>
              <a:rPr lang="en-GB" dirty="0">
                <a:solidFill>
                  <a:schemeClr val="bg1"/>
                </a:solidFill>
              </a:rPr>
              <a:t>So </a:t>
            </a:r>
            <a:r>
              <a:rPr lang="en-GB" dirty="0" err="1">
                <a:solidFill>
                  <a:schemeClr val="bg1"/>
                </a:solidFill>
              </a:rPr>
              <a:t>hydous</a:t>
            </a:r>
            <a:r>
              <a:rPr lang="en-GB" dirty="0">
                <a:solidFill>
                  <a:schemeClr val="bg1"/>
                </a:solidFill>
              </a:rPr>
              <a:t> was the </a:t>
            </a:r>
            <a:r>
              <a:rPr lang="en-GB" dirty="0" err="1">
                <a:solidFill>
                  <a:schemeClr val="bg1"/>
                </a:solidFill>
              </a:rPr>
              <a:t>noyse</a:t>
            </a:r>
            <a:r>
              <a:rPr lang="en-GB" dirty="0">
                <a:solidFill>
                  <a:schemeClr val="bg1"/>
                </a:solidFill>
              </a:rPr>
              <a:t>, a, </a:t>
            </a:r>
            <a:r>
              <a:rPr lang="en-GB" dirty="0" err="1">
                <a:solidFill>
                  <a:schemeClr val="bg1"/>
                </a:solidFill>
              </a:rPr>
              <a:t>benedicitee</a:t>
            </a:r>
            <a:r>
              <a:rPr lang="en-GB" dirty="0">
                <a:solidFill>
                  <a:schemeClr val="bg1"/>
                </a:solidFill>
              </a:rPr>
              <a:t>!      </a:t>
            </a:r>
          </a:p>
          <a:p>
            <a:pPr marL="0" indent="0">
              <a:lnSpc>
                <a:spcPct val="110000"/>
              </a:lnSpc>
              <a:spcBef>
                <a:spcPts val="0"/>
              </a:spcBef>
              <a:buNone/>
            </a:pPr>
            <a:r>
              <a:rPr lang="en-GB" dirty="0">
                <a:solidFill>
                  <a:schemeClr val="bg1"/>
                </a:solidFill>
              </a:rPr>
              <a:t>Certes, he </a:t>
            </a:r>
            <a:r>
              <a:rPr lang="en-GB" dirty="0" err="1">
                <a:solidFill>
                  <a:schemeClr val="bg1"/>
                </a:solidFill>
              </a:rPr>
              <a:t>jakke</a:t>
            </a:r>
            <a:r>
              <a:rPr lang="en-GB" dirty="0">
                <a:solidFill>
                  <a:schemeClr val="bg1"/>
                </a:solidFill>
              </a:rPr>
              <a:t> straw and his </a:t>
            </a:r>
            <a:r>
              <a:rPr lang="en-GB" dirty="0" err="1">
                <a:solidFill>
                  <a:schemeClr val="bg1"/>
                </a:solidFill>
              </a:rPr>
              <a:t>meynee</a:t>
            </a:r>
            <a:r>
              <a:rPr lang="en-GB" dirty="0">
                <a:solidFill>
                  <a:schemeClr val="bg1"/>
                </a:solidFill>
              </a:rPr>
              <a:t>      </a:t>
            </a:r>
          </a:p>
          <a:p>
            <a:pPr marL="0" indent="0">
              <a:lnSpc>
                <a:spcPct val="110000"/>
              </a:lnSpc>
              <a:spcBef>
                <a:spcPts val="0"/>
              </a:spcBef>
              <a:buNone/>
            </a:pPr>
            <a:r>
              <a:rPr lang="en-GB" dirty="0">
                <a:solidFill>
                  <a:schemeClr val="bg1"/>
                </a:solidFill>
              </a:rPr>
              <a:t>Ne made </a:t>
            </a:r>
            <a:r>
              <a:rPr lang="en-GB" dirty="0" err="1">
                <a:solidFill>
                  <a:schemeClr val="bg1"/>
                </a:solidFill>
              </a:rPr>
              <a:t>nevere</a:t>
            </a:r>
            <a:r>
              <a:rPr lang="en-GB" dirty="0">
                <a:solidFill>
                  <a:schemeClr val="bg1"/>
                </a:solidFill>
              </a:rPr>
              <a:t> </a:t>
            </a:r>
            <a:r>
              <a:rPr lang="en-GB" dirty="0" err="1">
                <a:solidFill>
                  <a:schemeClr val="bg1"/>
                </a:solidFill>
              </a:rPr>
              <a:t>shoutes</a:t>
            </a:r>
            <a:r>
              <a:rPr lang="en-GB" dirty="0">
                <a:solidFill>
                  <a:schemeClr val="bg1"/>
                </a:solidFill>
              </a:rPr>
              <a:t> half so </a:t>
            </a:r>
            <a:r>
              <a:rPr lang="en-GB" dirty="0" err="1">
                <a:solidFill>
                  <a:schemeClr val="bg1"/>
                </a:solidFill>
              </a:rPr>
              <a:t>shrille</a:t>
            </a:r>
            <a:r>
              <a:rPr lang="en-GB" dirty="0">
                <a:solidFill>
                  <a:schemeClr val="bg1"/>
                </a:solidFill>
              </a:rPr>
              <a:t>      </a:t>
            </a:r>
          </a:p>
          <a:p>
            <a:pPr marL="0" indent="0">
              <a:lnSpc>
                <a:spcPct val="110000"/>
              </a:lnSpc>
              <a:spcBef>
                <a:spcPts val="0"/>
              </a:spcBef>
              <a:buNone/>
            </a:pPr>
            <a:r>
              <a:rPr lang="en-GB" dirty="0" err="1">
                <a:solidFill>
                  <a:schemeClr val="bg1"/>
                </a:solidFill>
              </a:rPr>
              <a:t>Whan</a:t>
            </a:r>
            <a:r>
              <a:rPr lang="en-GB" dirty="0">
                <a:solidFill>
                  <a:schemeClr val="bg1"/>
                </a:solidFill>
              </a:rPr>
              <a:t> that they </a:t>
            </a:r>
            <a:r>
              <a:rPr lang="en-GB" dirty="0" err="1">
                <a:solidFill>
                  <a:schemeClr val="bg1"/>
                </a:solidFill>
              </a:rPr>
              <a:t>wolden</a:t>
            </a:r>
            <a:r>
              <a:rPr lang="en-GB" dirty="0">
                <a:solidFill>
                  <a:schemeClr val="bg1"/>
                </a:solidFill>
              </a:rPr>
              <a:t> any </a:t>
            </a:r>
            <a:r>
              <a:rPr lang="en-GB" dirty="0" err="1">
                <a:solidFill>
                  <a:schemeClr val="bg1"/>
                </a:solidFill>
              </a:rPr>
              <a:t>flemyng</a:t>
            </a:r>
            <a:r>
              <a:rPr lang="en-GB" dirty="0">
                <a:solidFill>
                  <a:schemeClr val="bg1"/>
                </a:solidFill>
              </a:rPr>
              <a:t> </a:t>
            </a:r>
            <a:r>
              <a:rPr lang="en-GB" dirty="0" err="1">
                <a:solidFill>
                  <a:schemeClr val="bg1"/>
                </a:solidFill>
              </a:rPr>
              <a:t>kille</a:t>
            </a:r>
            <a:r>
              <a:rPr lang="en-GB" dirty="0">
                <a:solidFill>
                  <a:schemeClr val="bg1"/>
                </a:solidFill>
              </a:rPr>
              <a:t>,      </a:t>
            </a:r>
          </a:p>
          <a:p>
            <a:pPr marL="0" indent="0">
              <a:lnSpc>
                <a:spcPct val="110000"/>
              </a:lnSpc>
              <a:spcBef>
                <a:spcPts val="0"/>
              </a:spcBef>
              <a:buNone/>
            </a:pPr>
            <a:r>
              <a:rPr lang="en-GB" dirty="0">
                <a:solidFill>
                  <a:schemeClr val="bg1"/>
                </a:solidFill>
              </a:rPr>
              <a:t>As </a:t>
            </a:r>
            <a:r>
              <a:rPr lang="en-GB" dirty="0" err="1">
                <a:solidFill>
                  <a:schemeClr val="bg1"/>
                </a:solidFill>
              </a:rPr>
              <a:t>thilke</a:t>
            </a:r>
            <a:r>
              <a:rPr lang="en-GB" dirty="0">
                <a:solidFill>
                  <a:schemeClr val="bg1"/>
                </a:solidFill>
              </a:rPr>
              <a:t> day was </a:t>
            </a:r>
            <a:r>
              <a:rPr lang="en-GB" dirty="0" err="1">
                <a:solidFill>
                  <a:schemeClr val="bg1"/>
                </a:solidFill>
              </a:rPr>
              <a:t>maad</a:t>
            </a:r>
            <a:r>
              <a:rPr lang="en-GB" dirty="0">
                <a:solidFill>
                  <a:schemeClr val="bg1"/>
                </a:solidFill>
              </a:rPr>
              <a:t> upon the fox. </a:t>
            </a:r>
          </a:p>
        </p:txBody>
      </p:sp>
    </p:spTree>
    <p:extLst>
      <p:ext uri="{BB962C8B-B14F-4D97-AF65-F5344CB8AC3E}">
        <p14:creationId xmlns:p14="http://schemas.microsoft.com/office/powerpoint/2010/main" val="2822174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duotone>
              <a:prstClr val="black"/>
              <a:schemeClr val="accent1">
                <a:tint val="45000"/>
                <a:satMod val="400000"/>
              </a:schemeClr>
            </a:duotone>
            <a:extLst>
              <a:ext uri="{BEBA8EAE-BF5A-486C-A8C5-ECC9F3942E4B}">
                <a14:imgProps xmlns:a14="http://schemas.microsoft.com/office/drawing/2010/main">
                  <a14:imgLayer r:embed="rId3">
                    <a14:imgEffect>
                      <a14:sharpenSoften amount="25000"/>
                    </a14:imgEffect>
                    <a14:imgEffect>
                      <a14:saturation sat="400000"/>
                    </a14:imgEffect>
                    <a14:imgEffect>
                      <a14:brightnessContrast bright="-40000" contrast="40000"/>
                    </a14:imgEffect>
                  </a14:imgLayer>
                </a14:imgProps>
              </a:ext>
            </a:extLst>
          </a:blip>
          <a:srcRect l="33571" t="46190" r="2857" b="13651"/>
          <a:stretch/>
        </p:blipFill>
        <p:spPr bwMode="auto">
          <a:xfrm>
            <a:off x="132178" y="980728"/>
            <a:ext cx="7104118" cy="3540878"/>
          </a:xfrm>
          <a:prstGeom prst="rect">
            <a:avLst/>
          </a:prstGeom>
          <a:solidFill>
            <a:srgbClr val="1F497D"/>
          </a:solidFill>
          <a:ln>
            <a:noFill/>
          </a:ln>
          <a:extLst>
            <a:ext uri="{53640926-AAD7-44D8-BBD7-CCE9431645EC}">
              <a14:shadowObscured xmlns:a14="http://schemas.microsoft.com/office/drawing/2010/main"/>
            </a:ext>
          </a:extLst>
        </p:spPr>
      </p:pic>
      <p:pic>
        <p:nvPicPr>
          <p:cNvPr id="5" name="Picture 4"/>
          <p:cNvPicPr/>
          <p:nvPr/>
        </p:nvPicPr>
        <p:blipFill rotWithShape="1">
          <a:blip r:embed="rId4">
            <a:duotone>
              <a:prstClr val="black"/>
              <a:schemeClr val="accent1">
                <a:tint val="45000"/>
                <a:satMod val="400000"/>
              </a:schemeClr>
            </a:duotone>
            <a:extLst>
              <a:ext uri="{BEBA8EAE-BF5A-486C-A8C5-ECC9F3942E4B}">
                <a14:imgProps xmlns:a14="http://schemas.microsoft.com/office/drawing/2010/main">
                  <a14:imgLayer r:embed="rId5">
                    <a14:imgEffect>
                      <a14:sharpenSoften amount="25000"/>
                    </a14:imgEffect>
                    <a14:imgEffect>
                      <a14:brightnessContrast bright="-40000" contrast="40000"/>
                    </a14:imgEffect>
                  </a14:imgLayer>
                </a14:imgProps>
              </a:ext>
            </a:extLst>
          </a:blip>
          <a:srcRect l="11071" t="50239" r="21548" b="27143"/>
          <a:stretch/>
        </p:blipFill>
        <p:spPr bwMode="auto">
          <a:xfrm>
            <a:off x="132178" y="4509030"/>
            <a:ext cx="7104118" cy="2219541"/>
          </a:xfrm>
          <a:prstGeom prst="rect">
            <a:avLst/>
          </a:prstGeom>
          <a:ln>
            <a:noFill/>
          </a:ln>
          <a:extLst>
            <a:ext uri="{53640926-AAD7-44D8-BBD7-CCE9431645EC}">
              <a14:shadowObscured xmlns:a14="http://schemas.microsoft.com/office/drawing/2010/main"/>
            </a:ext>
          </a:extLst>
        </p:spPr>
      </p:pic>
      <p:sp>
        <p:nvSpPr>
          <p:cNvPr id="6" name="Rectangle 5"/>
          <p:cNvSpPr/>
          <p:nvPr/>
        </p:nvSpPr>
        <p:spPr>
          <a:xfrm>
            <a:off x="7236296" y="3501008"/>
            <a:ext cx="1845452" cy="2504023"/>
          </a:xfrm>
          <a:prstGeom prst="rect">
            <a:avLst/>
          </a:prstGeom>
        </p:spPr>
        <p:txBody>
          <a:bodyPr wrap="square">
            <a:spAutoFit/>
          </a:bodyPr>
          <a:lstStyle/>
          <a:p>
            <a:pPr algn="r"/>
            <a:r>
              <a:rPr lang="en-GB" sz="2000" dirty="0">
                <a:solidFill>
                  <a:schemeClr val="bg1"/>
                </a:solidFill>
              </a:rPr>
              <a:t>Helen Barr, </a:t>
            </a:r>
            <a:r>
              <a:rPr lang="en-GB" sz="2000" i="1" dirty="0" err="1">
                <a:solidFill>
                  <a:schemeClr val="bg1"/>
                </a:solidFill>
              </a:rPr>
              <a:t>Socioliterary</a:t>
            </a:r>
            <a:r>
              <a:rPr lang="en-GB" sz="2000" i="1" dirty="0">
                <a:solidFill>
                  <a:schemeClr val="bg1"/>
                </a:solidFill>
              </a:rPr>
              <a:t> Practice in Late Medieval England, </a:t>
            </a:r>
            <a:r>
              <a:rPr lang="en-GB" sz="2000" dirty="0">
                <a:solidFill>
                  <a:schemeClr val="bg1"/>
                </a:solidFill>
              </a:rPr>
              <a:t>(Oxford, OUP, 2001) </a:t>
            </a:r>
            <a:r>
              <a:rPr lang="en-GB" dirty="0">
                <a:solidFill>
                  <a:schemeClr val="bg1"/>
                </a:solidFill>
              </a:rPr>
              <a:t> pp.120-21</a:t>
            </a:r>
            <a:r>
              <a:rPr lang="en-GB" dirty="0"/>
              <a:t> )</a:t>
            </a:r>
          </a:p>
        </p:txBody>
      </p:sp>
      <p:sp>
        <p:nvSpPr>
          <p:cNvPr id="7" name="Rectangle 6"/>
          <p:cNvSpPr/>
          <p:nvPr/>
        </p:nvSpPr>
        <p:spPr>
          <a:xfrm>
            <a:off x="892773" y="250448"/>
            <a:ext cx="5967734" cy="646331"/>
          </a:xfrm>
          <a:prstGeom prst="rect">
            <a:avLst/>
          </a:prstGeom>
          <a:solidFill>
            <a:srgbClr val="1E3E7E"/>
          </a:solidFill>
          <a:ln>
            <a:solidFill>
              <a:srgbClr val="1F497D"/>
            </a:solidFill>
          </a:ln>
        </p:spPr>
        <p:style>
          <a:lnRef idx="2">
            <a:schemeClr val="accent1"/>
          </a:lnRef>
          <a:fillRef idx="1">
            <a:schemeClr val="lt1"/>
          </a:fillRef>
          <a:effectRef idx="0">
            <a:schemeClr val="accent1"/>
          </a:effectRef>
          <a:fontRef idx="minor">
            <a:schemeClr val="dk1"/>
          </a:fontRef>
        </p:style>
        <p:txBody>
          <a:bodyPr wrap="square">
            <a:spAutoFit/>
          </a:bodyPr>
          <a:lstStyle/>
          <a:p>
            <a:r>
              <a:rPr lang="en-GB" sz="3600" dirty="0">
                <a:solidFill>
                  <a:srgbClr val="FFFF00"/>
                </a:solidFill>
                <a:latin typeface="Felix Titling" panose="04060505060202020A04" pitchFamily="82" charset="0"/>
              </a:rPr>
              <a:t>Class &amp;</a:t>
            </a:r>
            <a:r>
              <a:rPr lang="en-GB" sz="3600" i="1" dirty="0">
                <a:solidFill>
                  <a:srgbClr val="FFFF00"/>
                </a:solidFill>
                <a:latin typeface="Felix Titling" panose="04060505060202020A04" pitchFamily="82" charset="0"/>
              </a:rPr>
              <a:t> </a:t>
            </a:r>
            <a:r>
              <a:rPr lang="en-GB" sz="3600" dirty="0">
                <a:solidFill>
                  <a:srgbClr val="FFFF00"/>
                </a:solidFill>
                <a:latin typeface="Felix Titling" panose="04060505060202020A04" pitchFamily="82" charset="0"/>
              </a:rPr>
              <a:t>language</a:t>
            </a:r>
          </a:p>
        </p:txBody>
      </p:sp>
      <p:sp>
        <p:nvSpPr>
          <p:cNvPr id="2" name="Rectangle 1"/>
          <p:cNvSpPr/>
          <p:nvPr/>
        </p:nvSpPr>
        <p:spPr>
          <a:xfrm>
            <a:off x="6044818" y="6400673"/>
            <a:ext cx="1296144" cy="393214"/>
          </a:xfrm>
          <a:prstGeom prst="rect">
            <a:avLst/>
          </a:prstGeom>
          <a:solidFill>
            <a:srgbClr val="1E3E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986719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duotone>
              <a:prstClr val="black"/>
              <a:schemeClr val="accent1">
                <a:tint val="45000"/>
                <a:satMod val="400000"/>
              </a:schemeClr>
            </a:duotone>
            <a:extLst>
              <a:ext uri="{BEBA8EAE-BF5A-486C-A8C5-ECC9F3942E4B}">
                <a14:imgProps xmlns:a14="http://schemas.microsoft.com/office/drawing/2010/main">
                  <a14:imgLayer r:embed="rId3">
                    <a14:imgEffect>
                      <a14:sharpenSoften amount="50000"/>
                    </a14:imgEffect>
                    <a14:imgEffect>
                      <a14:saturation sat="400000"/>
                    </a14:imgEffect>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251519" y="1484783"/>
            <a:ext cx="8208913" cy="45365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1187624" y="332657"/>
            <a:ext cx="5976663" cy="646331"/>
          </a:xfrm>
          <a:prstGeom prst="rect">
            <a:avLst/>
          </a:prstGeom>
          <a:solidFill>
            <a:srgbClr val="1E3E7E"/>
          </a:solidFill>
        </p:spPr>
        <p:txBody>
          <a:bodyPr wrap="square">
            <a:spAutoFit/>
          </a:bodyPr>
          <a:lstStyle/>
          <a:p>
            <a:pPr algn="ctr"/>
            <a:r>
              <a:rPr lang="en-GB" sz="3600" dirty="0">
                <a:solidFill>
                  <a:srgbClr val="FFFF00"/>
                </a:solidFill>
                <a:latin typeface="Felix Titling" panose="04060505060202020A04" pitchFamily="82" charset="0"/>
              </a:rPr>
              <a:t>Class &amp; language</a:t>
            </a:r>
          </a:p>
        </p:txBody>
      </p:sp>
      <p:sp>
        <p:nvSpPr>
          <p:cNvPr id="7" name="Rectangle 6"/>
          <p:cNvSpPr/>
          <p:nvPr/>
        </p:nvSpPr>
        <p:spPr>
          <a:xfrm>
            <a:off x="107504" y="6153047"/>
            <a:ext cx="8641495" cy="369332"/>
          </a:xfrm>
          <a:prstGeom prst="rect">
            <a:avLst/>
          </a:prstGeom>
        </p:spPr>
        <p:txBody>
          <a:bodyPr wrap="square">
            <a:spAutoFit/>
          </a:bodyPr>
          <a:lstStyle/>
          <a:p>
            <a:pPr algn="r"/>
            <a:r>
              <a:rPr lang="en-GB" dirty="0">
                <a:solidFill>
                  <a:schemeClr val="bg1"/>
                </a:solidFill>
              </a:rPr>
              <a:t>Helen Barr, </a:t>
            </a:r>
            <a:r>
              <a:rPr lang="en-GB" i="1" dirty="0" err="1">
                <a:solidFill>
                  <a:schemeClr val="bg1"/>
                </a:solidFill>
              </a:rPr>
              <a:t>Socioliterary</a:t>
            </a:r>
            <a:r>
              <a:rPr lang="en-GB" i="1" dirty="0">
                <a:solidFill>
                  <a:schemeClr val="bg1"/>
                </a:solidFill>
              </a:rPr>
              <a:t> Practice in Late Medieval England</a:t>
            </a:r>
            <a:r>
              <a:rPr lang="en-GB" dirty="0">
                <a:solidFill>
                  <a:schemeClr val="bg1"/>
                </a:solidFill>
              </a:rPr>
              <a:t>, (Oxford, OUP, 2001) p.121</a:t>
            </a:r>
          </a:p>
        </p:txBody>
      </p:sp>
      <p:cxnSp>
        <p:nvCxnSpPr>
          <p:cNvPr id="3" name="Straight Connector 2">
            <a:extLst>
              <a:ext uri="{FF2B5EF4-FFF2-40B4-BE49-F238E27FC236}">
                <a16:creationId xmlns:a16="http://schemas.microsoft.com/office/drawing/2014/main" xmlns="" id="{DACEACCF-B375-49E6-8F36-2E1082B5C567}"/>
              </a:ext>
            </a:extLst>
          </p:cNvPr>
          <p:cNvCxnSpPr/>
          <p:nvPr/>
        </p:nvCxnSpPr>
        <p:spPr>
          <a:xfrm>
            <a:off x="1403648" y="2060848"/>
            <a:ext cx="6552728" cy="0"/>
          </a:xfrm>
          <a:prstGeom prst="line">
            <a:avLst/>
          </a:prstGeom>
          <a:ln w="127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xmlns="" id="{E76476BC-A134-49AC-A7AB-DF8A98C2ACBF}"/>
              </a:ext>
            </a:extLst>
          </p:cNvPr>
          <p:cNvCxnSpPr>
            <a:cxnSpLocks/>
          </p:cNvCxnSpPr>
          <p:nvPr/>
        </p:nvCxnSpPr>
        <p:spPr>
          <a:xfrm>
            <a:off x="467544" y="2374708"/>
            <a:ext cx="6984776" cy="0"/>
          </a:xfrm>
          <a:prstGeom prst="line">
            <a:avLst/>
          </a:prstGeom>
          <a:ln w="63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xmlns="" id="{38690FD7-8E18-4AEA-BB70-09A505E5911B}"/>
              </a:ext>
            </a:extLst>
          </p:cNvPr>
          <p:cNvCxnSpPr>
            <a:cxnSpLocks/>
          </p:cNvCxnSpPr>
          <p:nvPr/>
        </p:nvCxnSpPr>
        <p:spPr>
          <a:xfrm>
            <a:off x="539552" y="4193380"/>
            <a:ext cx="7560840" cy="0"/>
          </a:xfrm>
          <a:prstGeom prst="line">
            <a:avLst/>
          </a:prstGeom>
          <a:ln w="127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xmlns="" id="{D129584A-546A-475A-90FF-2548F57ACA03}"/>
              </a:ext>
            </a:extLst>
          </p:cNvPr>
          <p:cNvCxnSpPr>
            <a:cxnSpLocks/>
          </p:cNvCxnSpPr>
          <p:nvPr/>
        </p:nvCxnSpPr>
        <p:spPr>
          <a:xfrm>
            <a:off x="467544" y="4509120"/>
            <a:ext cx="7128792" cy="0"/>
          </a:xfrm>
          <a:prstGeom prst="line">
            <a:avLst/>
          </a:prstGeom>
          <a:ln w="12700">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535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80696"/>
          </a:xfrm>
          <a:solidFill>
            <a:srgbClr val="1E3E7E"/>
          </a:solidFill>
        </p:spPr>
        <p:txBody>
          <a:bodyPr>
            <a:normAutofit/>
          </a:bodyPr>
          <a:lstStyle/>
          <a:p>
            <a:pPr algn="ctr"/>
            <a:r>
              <a:rPr lang="en-GB" sz="4400" dirty="0" smtClean="0">
                <a:solidFill>
                  <a:srgbClr val="FFFF00"/>
                </a:solidFill>
                <a:latin typeface="Felix Titling" panose="04060505060202020A04" pitchFamily="82" charset="0"/>
              </a:rPr>
              <a:t>Discussion points</a:t>
            </a:r>
            <a:endParaRPr lang="en-GB" sz="4400" dirty="0">
              <a:solidFill>
                <a:srgbClr val="FFFF00"/>
              </a:solidFill>
              <a:latin typeface="Felix Titling" panose="04060505060202020A04" pitchFamily="82" charset="0"/>
            </a:endParaRPr>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a:solidFill>
                  <a:srgbClr val="FFFF00"/>
                </a:solidFill>
              </a:rPr>
              <a:t>Manipulation of language </a:t>
            </a:r>
            <a:endParaRPr lang="en-GB" sz="2400" dirty="0" smtClean="0">
              <a:solidFill>
                <a:srgbClr val="FFFF00"/>
              </a:solidFill>
            </a:endParaRPr>
          </a:p>
          <a:p>
            <a:pPr>
              <a:buFont typeface="Arial" panose="020B0604020202020204" pitchFamily="34" charset="0"/>
              <a:buChar char="•"/>
            </a:pPr>
            <a:r>
              <a:rPr lang="en-GB" dirty="0" smtClean="0">
                <a:solidFill>
                  <a:srgbClr val="FFFF00"/>
                </a:solidFill>
              </a:rPr>
              <a:t>Astrology</a:t>
            </a:r>
            <a:r>
              <a:rPr lang="en-GB" dirty="0">
                <a:solidFill>
                  <a:srgbClr val="FFFF00"/>
                </a:solidFill>
              </a:rPr>
              <a:t>, free will, choice and predestination: </a:t>
            </a:r>
            <a:endParaRPr lang="en-GB" dirty="0" smtClean="0">
              <a:solidFill>
                <a:srgbClr val="FFFF00"/>
              </a:solidFill>
            </a:endParaRPr>
          </a:p>
          <a:p>
            <a:pPr>
              <a:lnSpc>
                <a:spcPct val="120000"/>
              </a:lnSpc>
              <a:spcBef>
                <a:spcPts val="600"/>
              </a:spcBef>
              <a:buFont typeface="Arial" panose="020B0604020202020204" pitchFamily="34" charset="0"/>
              <a:buChar char="•"/>
            </a:pPr>
            <a:r>
              <a:rPr lang="en-GB" dirty="0" smtClean="0">
                <a:solidFill>
                  <a:srgbClr val="FFFF00"/>
                </a:solidFill>
              </a:rPr>
              <a:t>Class – character – layers (labyrinth)</a:t>
            </a:r>
            <a:endParaRPr lang="en-GB" dirty="0" smtClean="0">
              <a:solidFill>
                <a:schemeClr val="bg1"/>
              </a:solidFill>
            </a:endParaRPr>
          </a:p>
          <a:p>
            <a:pPr>
              <a:lnSpc>
                <a:spcPct val="120000"/>
              </a:lnSpc>
              <a:spcBef>
                <a:spcPts val="600"/>
              </a:spcBef>
              <a:buFont typeface="Arial" panose="020B0604020202020204" pitchFamily="34" charset="0"/>
              <a:buChar char="•"/>
            </a:pPr>
            <a:r>
              <a:rPr lang="en-GB" dirty="0" smtClean="0">
                <a:solidFill>
                  <a:srgbClr val="FFFF00"/>
                </a:solidFill>
              </a:rPr>
              <a:t>Mockery </a:t>
            </a:r>
            <a:r>
              <a:rPr lang="en-GB" dirty="0">
                <a:solidFill>
                  <a:srgbClr val="FFFF00"/>
                </a:solidFill>
              </a:rPr>
              <a:t>of romance </a:t>
            </a:r>
            <a:r>
              <a:rPr lang="en-GB" dirty="0" smtClean="0">
                <a:solidFill>
                  <a:schemeClr val="bg1"/>
                </a:solidFill>
              </a:rPr>
              <a:t>-</a:t>
            </a:r>
            <a:endParaRPr lang="en-GB" dirty="0">
              <a:solidFill>
                <a:schemeClr val="bg1"/>
              </a:solidFill>
            </a:endParaRPr>
          </a:p>
          <a:p>
            <a:pPr>
              <a:lnSpc>
                <a:spcPct val="120000"/>
              </a:lnSpc>
              <a:spcBef>
                <a:spcPts val="600"/>
              </a:spcBef>
              <a:buFont typeface="Arial" panose="020B0604020202020204" pitchFamily="34" charset="0"/>
              <a:buChar char="•"/>
            </a:pPr>
            <a:r>
              <a:rPr lang="en-GB" dirty="0">
                <a:solidFill>
                  <a:srgbClr val="FFFF00"/>
                </a:solidFill>
              </a:rPr>
              <a:t>Mock heroic:  </a:t>
            </a:r>
            <a:endParaRPr lang="en-GB" dirty="0" smtClean="0">
              <a:solidFill>
                <a:schemeClr val="bg1"/>
              </a:solidFill>
            </a:endParaRPr>
          </a:p>
          <a:p>
            <a:pPr>
              <a:lnSpc>
                <a:spcPct val="120000"/>
              </a:lnSpc>
              <a:spcBef>
                <a:spcPts val="600"/>
              </a:spcBef>
              <a:buFont typeface="Arial" panose="020B0604020202020204" pitchFamily="34" charset="0"/>
              <a:buChar char="•"/>
            </a:pPr>
            <a:r>
              <a:rPr lang="en-GB" dirty="0" smtClean="0">
                <a:solidFill>
                  <a:srgbClr val="FFFF00"/>
                </a:solidFill>
              </a:rPr>
              <a:t>clash </a:t>
            </a:r>
            <a:r>
              <a:rPr lang="en-GB" dirty="0">
                <a:solidFill>
                  <a:srgbClr val="FFFF00"/>
                </a:solidFill>
              </a:rPr>
              <a:t>between boundaries of human/natural worlds </a:t>
            </a:r>
            <a:endParaRPr lang="en-GB" dirty="0" smtClean="0">
              <a:solidFill>
                <a:srgbClr val="FFFF00"/>
              </a:solidFill>
            </a:endParaRPr>
          </a:p>
          <a:p>
            <a:pPr>
              <a:lnSpc>
                <a:spcPct val="120000"/>
              </a:lnSpc>
              <a:spcBef>
                <a:spcPts val="600"/>
              </a:spcBef>
              <a:buFont typeface="Arial" panose="020B0604020202020204" pitchFamily="34" charset="0"/>
              <a:buChar char="•"/>
            </a:pPr>
            <a:r>
              <a:rPr lang="en-GB" dirty="0">
                <a:solidFill>
                  <a:srgbClr val="FFFF00"/>
                </a:solidFill>
              </a:rPr>
              <a:t>c</a:t>
            </a:r>
            <a:r>
              <a:rPr lang="en-GB" dirty="0" smtClean="0">
                <a:solidFill>
                  <a:srgbClr val="FFFF00"/>
                </a:solidFill>
              </a:rPr>
              <a:t>heating </a:t>
            </a:r>
            <a:r>
              <a:rPr lang="en-GB" dirty="0">
                <a:solidFill>
                  <a:srgbClr val="FFFF00"/>
                </a:solidFill>
              </a:rPr>
              <a:t>others (‘</a:t>
            </a:r>
            <a:r>
              <a:rPr lang="en-GB" dirty="0" err="1">
                <a:solidFill>
                  <a:srgbClr val="FFFF00"/>
                </a:solidFill>
              </a:rPr>
              <a:t>cosenage</a:t>
            </a:r>
            <a:r>
              <a:rPr lang="en-GB" dirty="0">
                <a:solidFill>
                  <a:srgbClr val="FFFF00"/>
                </a:solidFill>
              </a:rPr>
              <a:t>’) </a:t>
            </a:r>
            <a:endParaRPr lang="en-GB" dirty="0" smtClean="0">
              <a:solidFill>
                <a:srgbClr val="FFFF00"/>
              </a:solidFill>
            </a:endParaRPr>
          </a:p>
          <a:p>
            <a:endParaRPr lang="en-GB" dirty="0"/>
          </a:p>
        </p:txBody>
      </p:sp>
    </p:spTree>
    <p:extLst>
      <p:ext uri="{BB962C8B-B14F-4D97-AF65-F5344CB8AC3E}">
        <p14:creationId xmlns:p14="http://schemas.microsoft.com/office/powerpoint/2010/main" val="5656850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entury Gothic-Palatino Lino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915</TotalTime>
  <Words>1778</Words>
  <Application>Microsoft Office PowerPoint</Application>
  <PresentationFormat>On-screen Show (4:3)</PresentationFormat>
  <Paragraphs>206</Paragraphs>
  <Slides>24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Calibri</vt:lpstr>
      <vt:lpstr>Century Gothic</vt:lpstr>
      <vt:lpstr>Courier New</vt:lpstr>
      <vt:lpstr>Felix Titling</vt:lpstr>
      <vt:lpstr>Garamond</vt:lpstr>
      <vt:lpstr>Palatino Linotype</vt:lpstr>
      <vt:lpstr>Wingdings 2</vt:lpstr>
      <vt:lpstr>Flow</vt:lpstr>
      <vt:lpstr>The nun’s priest’s tale</vt:lpstr>
      <vt:lpstr>LEARNING OUTCOMES</vt:lpstr>
      <vt:lpstr>PowerPoint Presentation</vt:lpstr>
      <vt:lpstr>Relation to other tales</vt:lpstr>
      <vt:lpstr>Language, control &amp; form</vt:lpstr>
      <vt:lpstr>Comedy: alleviating social anxiety</vt:lpstr>
      <vt:lpstr>Comedy: fabliau &amp; beast fable</vt:lpstr>
      <vt:lpstr> Class conflict</vt:lpstr>
      <vt:lpstr>Playing with genre: the Romance Chanticleer as Knight</vt:lpstr>
      <vt:lpstr>Playing with genre: the Romance: Pertelote as lady</vt:lpstr>
      <vt:lpstr>Language of Astrology: a predictable world</vt:lpstr>
      <vt:lpstr>PowerPoint Presentation</vt:lpstr>
      <vt:lpstr>Response in same mode:   though recall WB </vt:lpstr>
      <vt:lpstr>  Language &amp; meaning: gender</vt:lpstr>
      <vt:lpstr>The epic and abstraction</vt:lpstr>
      <vt:lpstr>PowerPoint Presentation</vt:lpstr>
      <vt:lpstr>Authorities on freewill or predestination?</vt:lpstr>
      <vt:lpstr>PowerPoint Presentation</vt:lpstr>
      <vt:lpstr>Power of forms</vt:lpstr>
      <vt:lpstr>Textual play</vt:lpstr>
      <vt:lpstr>Subverting bestial description </vt:lpstr>
      <vt:lpstr>PowerPoint Presentation</vt:lpstr>
      <vt:lpstr>PowerPoint Presentation</vt:lpstr>
      <vt:lpstr>Discussion points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Jeni Williams</cp:lastModifiedBy>
  <cp:revision>95</cp:revision>
  <cp:lastPrinted>2017-04-24T10:06:16Z</cp:lastPrinted>
  <dcterms:created xsi:type="dcterms:W3CDTF">2014-02-20T01:23:37Z</dcterms:created>
  <dcterms:modified xsi:type="dcterms:W3CDTF">2018-10-04T14:51:11Z</dcterms:modified>
</cp:coreProperties>
</file>