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7788" autoAdjust="0"/>
  </p:normalViewPr>
  <p:slideViewPr>
    <p:cSldViewPr snapToGrid="0">
      <p:cViewPr varScale="1">
        <p:scale>
          <a:sx n="49" d="100"/>
          <a:sy n="49" d="100"/>
        </p:scale>
        <p:origin x="58" y="1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k Devil" userId="4ebe8e735303fdec" providerId="LiveId" clId="{1B8C220C-E5AF-43C6-9D86-1AB7055CE943}"/>
    <pc:docChg chg="undo custSel modSld">
      <pc:chgData name="Dark Devil" userId="4ebe8e735303fdec" providerId="LiveId" clId="{1B8C220C-E5AF-43C6-9D86-1AB7055CE943}" dt="2023-03-29T05:56:01.256" v="45" actId="1076"/>
      <pc:docMkLst>
        <pc:docMk/>
      </pc:docMkLst>
      <pc:sldChg chg="addSp modSp mod">
        <pc:chgData name="Dark Devil" userId="4ebe8e735303fdec" providerId="LiveId" clId="{1B8C220C-E5AF-43C6-9D86-1AB7055CE943}" dt="2023-03-29T05:51:37.753" v="4" actId="1076"/>
        <pc:sldMkLst>
          <pc:docMk/>
          <pc:sldMk cId="1827244971" sldId="257"/>
        </pc:sldMkLst>
        <pc:spChg chg="mod">
          <ac:chgData name="Dark Devil" userId="4ebe8e735303fdec" providerId="LiveId" clId="{1B8C220C-E5AF-43C6-9D86-1AB7055CE943}" dt="2023-03-29T05:51:29.951" v="1" actId="27636"/>
          <ac:spMkLst>
            <pc:docMk/>
            <pc:sldMk cId="1827244971" sldId="257"/>
            <ac:spMk id="3" creationId="{4757EEBB-8807-C2A5-C56C-3DBC07A78B32}"/>
          </ac:spMkLst>
        </pc:spChg>
        <pc:picChg chg="add mod">
          <ac:chgData name="Dark Devil" userId="4ebe8e735303fdec" providerId="LiveId" clId="{1B8C220C-E5AF-43C6-9D86-1AB7055CE943}" dt="2023-03-29T05:51:37.753" v="4" actId="1076"/>
          <ac:picMkLst>
            <pc:docMk/>
            <pc:sldMk cId="1827244971" sldId="257"/>
            <ac:picMk id="4" creationId="{F5DD5737-5D2B-4F9C-BBD0-A14DA74EB8B4}"/>
          </ac:picMkLst>
        </pc:picChg>
      </pc:sldChg>
      <pc:sldChg chg="addSp modSp mod">
        <pc:chgData name="Dark Devil" userId="4ebe8e735303fdec" providerId="LiveId" clId="{1B8C220C-E5AF-43C6-9D86-1AB7055CE943}" dt="2023-03-29T05:51:48.090" v="7" actId="1076"/>
        <pc:sldMkLst>
          <pc:docMk/>
          <pc:sldMk cId="2775275157" sldId="258"/>
        </pc:sldMkLst>
        <pc:picChg chg="add mod">
          <ac:chgData name="Dark Devil" userId="4ebe8e735303fdec" providerId="LiveId" clId="{1B8C220C-E5AF-43C6-9D86-1AB7055CE943}" dt="2023-03-29T05:51:48.090" v="7" actId="1076"/>
          <ac:picMkLst>
            <pc:docMk/>
            <pc:sldMk cId="2775275157" sldId="258"/>
            <ac:picMk id="4" creationId="{3E49A7BA-4827-A2D3-2416-E1DC07AC9428}"/>
          </ac:picMkLst>
        </pc:picChg>
      </pc:sldChg>
      <pc:sldChg chg="addSp modSp mod">
        <pc:chgData name="Dark Devil" userId="4ebe8e735303fdec" providerId="LiveId" clId="{1B8C220C-E5AF-43C6-9D86-1AB7055CE943}" dt="2023-03-29T05:52:03.864" v="14" actId="1076"/>
        <pc:sldMkLst>
          <pc:docMk/>
          <pc:sldMk cId="2144495413" sldId="259"/>
        </pc:sldMkLst>
        <pc:spChg chg="mod">
          <ac:chgData name="Dark Devil" userId="4ebe8e735303fdec" providerId="LiveId" clId="{1B8C220C-E5AF-43C6-9D86-1AB7055CE943}" dt="2023-03-29T05:51:54.176" v="11" actId="27636"/>
          <ac:spMkLst>
            <pc:docMk/>
            <pc:sldMk cId="2144495413" sldId="259"/>
            <ac:spMk id="3" creationId="{E0DA404E-3E9A-7036-D933-4547CC0048A8}"/>
          </ac:spMkLst>
        </pc:spChg>
        <pc:picChg chg="add mod">
          <ac:chgData name="Dark Devil" userId="4ebe8e735303fdec" providerId="LiveId" clId="{1B8C220C-E5AF-43C6-9D86-1AB7055CE943}" dt="2023-03-29T05:52:03.864" v="14" actId="1076"/>
          <ac:picMkLst>
            <pc:docMk/>
            <pc:sldMk cId="2144495413" sldId="259"/>
            <ac:picMk id="4" creationId="{4130F8F8-3994-CEF4-D6DD-3918E6DB8589}"/>
          </ac:picMkLst>
        </pc:picChg>
      </pc:sldChg>
      <pc:sldChg chg="addSp modSp mod">
        <pc:chgData name="Dark Devil" userId="4ebe8e735303fdec" providerId="LiveId" clId="{1B8C220C-E5AF-43C6-9D86-1AB7055CE943}" dt="2023-03-29T05:54:43.673" v="21" actId="1076"/>
        <pc:sldMkLst>
          <pc:docMk/>
          <pc:sldMk cId="953489202" sldId="260"/>
        </pc:sldMkLst>
        <pc:spChg chg="mod">
          <ac:chgData name="Dark Devil" userId="4ebe8e735303fdec" providerId="LiveId" clId="{1B8C220C-E5AF-43C6-9D86-1AB7055CE943}" dt="2023-03-29T05:52:09.728" v="18" actId="27636"/>
          <ac:spMkLst>
            <pc:docMk/>
            <pc:sldMk cId="953489202" sldId="260"/>
            <ac:spMk id="3" creationId="{613E1F47-376F-428D-EF92-E13F6DF169A1}"/>
          </ac:spMkLst>
        </pc:spChg>
        <pc:picChg chg="add mod">
          <ac:chgData name="Dark Devil" userId="4ebe8e735303fdec" providerId="LiveId" clId="{1B8C220C-E5AF-43C6-9D86-1AB7055CE943}" dt="2023-03-29T05:54:43.673" v="21" actId="1076"/>
          <ac:picMkLst>
            <pc:docMk/>
            <pc:sldMk cId="953489202" sldId="260"/>
            <ac:picMk id="4" creationId="{952EC0CD-906F-04FD-F22C-27F44B100DC1}"/>
          </ac:picMkLst>
        </pc:picChg>
      </pc:sldChg>
      <pc:sldChg chg="addSp modSp mod">
        <pc:chgData name="Dark Devil" userId="4ebe8e735303fdec" providerId="LiveId" clId="{1B8C220C-E5AF-43C6-9D86-1AB7055CE943}" dt="2023-03-29T05:55:06.257" v="28" actId="1076"/>
        <pc:sldMkLst>
          <pc:docMk/>
          <pc:sldMk cId="4278850141" sldId="261"/>
        </pc:sldMkLst>
        <pc:spChg chg="mod">
          <ac:chgData name="Dark Devil" userId="4ebe8e735303fdec" providerId="LiveId" clId="{1B8C220C-E5AF-43C6-9D86-1AB7055CE943}" dt="2023-03-29T05:54:48.416" v="25" actId="27636"/>
          <ac:spMkLst>
            <pc:docMk/>
            <pc:sldMk cId="4278850141" sldId="261"/>
            <ac:spMk id="3" creationId="{AB3CA0D6-DCA5-2223-BB39-535862D60854}"/>
          </ac:spMkLst>
        </pc:spChg>
        <pc:picChg chg="add mod">
          <ac:chgData name="Dark Devil" userId="4ebe8e735303fdec" providerId="LiveId" clId="{1B8C220C-E5AF-43C6-9D86-1AB7055CE943}" dt="2023-03-29T05:55:06.257" v="28" actId="1076"/>
          <ac:picMkLst>
            <pc:docMk/>
            <pc:sldMk cId="4278850141" sldId="261"/>
            <ac:picMk id="4" creationId="{5207D30A-37EA-E2AB-63BB-7CDC4D614802}"/>
          </ac:picMkLst>
        </pc:picChg>
      </pc:sldChg>
      <pc:sldChg chg="addSp modSp mod">
        <pc:chgData name="Dark Devil" userId="4ebe8e735303fdec" providerId="LiveId" clId="{1B8C220C-E5AF-43C6-9D86-1AB7055CE943}" dt="2023-03-29T05:55:31.049" v="33" actId="1076"/>
        <pc:sldMkLst>
          <pc:docMk/>
          <pc:sldMk cId="3713327601" sldId="262"/>
        </pc:sldMkLst>
        <pc:spChg chg="mod">
          <ac:chgData name="Dark Devil" userId="4ebe8e735303fdec" providerId="LiveId" clId="{1B8C220C-E5AF-43C6-9D86-1AB7055CE943}" dt="2023-03-29T05:55:15.205" v="30" actId="27636"/>
          <ac:spMkLst>
            <pc:docMk/>
            <pc:sldMk cId="3713327601" sldId="262"/>
            <ac:spMk id="3" creationId="{DABEE5F1-F8AF-4BE9-652D-3F623F6BA6FE}"/>
          </ac:spMkLst>
        </pc:spChg>
        <pc:picChg chg="add mod">
          <ac:chgData name="Dark Devil" userId="4ebe8e735303fdec" providerId="LiveId" clId="{1B8C220C-E5AF-43C6-9D86-1AB7055CE943}" dt="2023-03-29T05:55:31.049" v="33" actId="1076"/>
          <ac:picMkLst>
            <pc:docMk/>
            <pc:sldMk cId="3713327601" sldId="262"/>
            <ac:picMk id="4" creationId="{475C39D5-C6AD-01FD-4483-6E0C526947D3}"/>
          </ac:picMkLst>
        </pc:picChg>
      </pc:sldChg>
      <pc:sldChg chg="addSp modSp mod">
        <pc:chgData name="Dark Devil" userId="4ebe8e735303fdec" providerId="LiveId" clId="{1B8C220C-E5AF-43C6-9D86-1AB7055CE943}" dt="2023-03-29T05:55:50.553" v="41" actId="1076"/>
        <pc:sldMkLst>
          <pc:docMk/>
          <pc:sldMk cId="3422276929" sldId="263"/>
        </pc:sldMkLst>
        <pc:spChg chg="mod">
          <ac:chgData name="Dark Devil" userId="4ebe8e735303fdec" providerId="LiveId" clId="{1B8C220C-E5AF-43C6-9D86-1AB7055CE943}" dt="2023-03-29T05:55:36.497" v="35" actId="27636"/>
          <ac:spMkLst>
            <pc:docMk/>
            <pc:sldMk cId="3422276929" sldId="263"/>
            <ac:spMk id="3" creationId="{45B0C22D-3A27-9F58-A8BE-24737C01268A}"/>
          </ac:spMkLst>
        </pc:spChg>
        <pc:picChg chg="add mod">
          <ac:chgData name="Dark Devil" userId="4ebe8e735303fdec" providerId="LiveId" clId="{1B8C220C-E5AF-43C6-9D86-1AB7055CE943}" dt="2023-03-29T05:55:50.553" v="41" actId="1076"/>
          <ac:picMkLst>
            <pc:docMk/>
            <pc:sldMk cId="3422276929" sldId="263"/>
            <ac:picMk id="4" creationId="{EEE0217D-7F38-DA20-A9D7-FF68068D862C}"/>
          </ac:picMkLst>
        </pc:picChg>
      </pc:sldChg>
      <pc:sldChg chg="addSp modSp mod">
        <pc:chgData name="Dark Devil" userId="4ebe8e735303fdec" providerId="LiveId" clId="{1B8C220C-E5AF-43C6-9D86-1AB7055CE943}" dt="2023-03-29T05:56:01.256" v="45" actId="1076"/>
        <pc:sldMkLst>
          <pc:docMk/>
          <pc:sldMk cId="1134855912" sldId="265"/>
        </pc:sldMkLst>
        <pc:spChg chg="mod">
          <ac:chgData name="Dark Devil" userId="4ebe8e735303fdec" providerId="LiveId" clId="{1B8C220C-E5AF-43C6-9D86-1AB7055CE943}" dt="2023-03-29T05:55:54.113" v="42" actId="14100"/>
          <ac:spMkLst>
            <pc:docMk/>
            <pc:sldMk cId="1134855912" sldId="265"/>
            <ac:spMk id="3" creationId="{4AE0775B-D6E7-63DB-09FC-51059F9AF3FC}"/>
          </ac:spMkLst>
        </pc:spChg>
        <pc:picChg chg="add mod">
          <ac:chgData name="Dark Devil" userId="4ebe8e735303fdec" providerId="LiveId" clId="{1B8C220C-E5AF-43C6-9D86-1AB7055CE943}" dt="2023-03-29T05:56:01.256" v="45" actId="1076"/>
          <ac:picMkLst>
            <pc:docMk/>
            <pc:sldMk cId="1134855912" sldId="265"/>
            <ac:picMk id="4" creationId="{3F7A91DD-3C97-5F09-F046-773FF1C211C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BAB0EA-9C0D-4929-A5EF-8F0A052712EE}" type="datetimeFigureOut">
              <a:rPr lang="en-IN" smtClean="0"/>
              <a:t>03/04/23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0B3C9C-0FD7-46FD-AFEB-D21DC5DC1D87}" type="slidenum">
              <a:rPr lang="en-IN" smtClean="0"/>
              <a:t>‹#›</a:t>
            </a:fld>
            <a:endParaRPr lang="en-IN"/>
          </a:p>
        </p:txBody>
      </p:sp>
    </p:spTree>
    <p:extLst>
      <p:ext uri="{BB962C8B-B14F-4D97-AF65-F5344CB8AC3E}">
        <p14:creationId xmlns:p14="http://schemas.microsoft.com/office/powerpoint/2010/main" val="8584029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research questions will help in focusing on the different contributions of using technology for the management of different that are used in the university. The research questions as it is important because they will help to focus on the different understandings of various digital tools which are used by UWTSD to manage the collaborations among the different students of the university. The research questions also focus on the attributes of the technical problems which is needed to be handled by the University which would be helpful for meeting the collaboration-related skill set in an accurate way.</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80B3C9C-0FD7-46FD-AFEB-D21DC5DC1D87}" type="slidenum">
              <a:rPr lang="en-IN" smtClean="0"/>
              <a:t>3</a:t>
            </a:fld>
            <a:endParaRPr lang="en-IN"/>
          </a:p>
        </p:txBody>
      </p:sp>
    </p:spTree>
    <p:extLst>
      <p:ext uri="{BB962C8B-B14F-4D97-AF65-F5344CB8AC3E}">
        <p14:creationId xmlns:p14="http://schemas.microsoft.com/office/powerpoint/2010/main" val="15483808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topic will focus on the internal analysis of the attributes of different techniques which would be helpful for meeting the collaborative working skills of the university </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(Elia et al., 2020)</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It will be helpful for understanding the educational technology for functioning better collaboration skills in the students of the university. This research topic also has important for the management of overseeing the attributes of technology and its contributions to the collaborative aspects that are interconnected with the university-related knowledge criteria.</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80B3C9C-0FD7-46FD-AFEB-D21DC5DC1D87}" type="slidenum">
              <a:rPr lang="en-IN" smtClean="0"/>
              <a:t>4</a:t>
            </a:fld>
            <a:endParaRPr lang="en-IN"/>
          </a:p>
        </p:txBody>
      </p:sp>
    </p:spTree>
    <p:extLst>
      <p:ext uri="{BB962C8B-B14F-4D97-AF65-F5344CB8AC3E}">
        <p14:creationId xmlns:p14="http://schemas.microsoft.com/office/powerpoint/2010/main" val="3296014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digital study skills focus on efficient literature searching and data management procedures which are very helpful for the students to focus on their group working skills for learning and reflecting on different experiences which are interconnected with different tools. The management of technology attributes also has the students to meet professional standards which are very important for growing the demands of collaborative skills through professional practices. Hence, digital skills have its important to create connections between various students in the competitive world and it is also available for them to understand the management of collaborative skills.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80B3C9C-0FD7-46FD-AFEB-D21DC5DC1D87}" type="slidenum">
              <a:rPr lang="en-IN" smtClean="0"/>
              <a:t>5</a:t>
            </a:fld>
            <a:endParaRPr lang="en-IN"/>
          </a:p>
        </p:txBody>
      </p:sp>
    </p:spTree>
    <p:extLst>
      <p:ext uri="{BB962C8B-B14F-4D97-AF65-F5344CB8AC3E}">
        <p14:creationId xmlns:p14="http://schemas.microsoft.com/office/powerpoint/2010/main" val="1365776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different problems related to technical dysfunctions always come up as a challenge for individuals to manage the skills of technology and it eventually affects the collaborative working skills among the students </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(Reichert, 2019)</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The complex mechanism for using digital technology to meet the collaborative work-related criteria also came up as a huge disadvantage for the management of different collaborative skills. The different aspects related to innovative teaching and assessments are important for meeting the technical skills which could be helpful for enhancing the collaborative aspects in an accurate way.</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80B3C9C-0FD7-46FD-AFEB-D21DC5DC1D87}" type="slidenum">
              <a:rPr lang="en-IN" smtClean="0"/>
              <a:t>6</a:t>
            </a:fld>
            <a:endParaRPr lang="en-IN"/>
          </a:p>
        </p:txBody>
      </p:sp>
    </p:spTree>
    <p:extLst>
      <p:ext uri="{BB962C8B-B14F-4D97-AF65-F5344CB8AC3E}">
        <p14:creationId xmlns:p14="http://schemas.microsoft.com/office/powerpoint/2010/main" val="1762889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rPr>
              <a:t>The researcher will focus on the interpretivism research philosophy because it will be helpful for the research together with the different opinions of various participants by focusing on the proper set of philosophies. The research will also focus on the inductive research attributes that will be helpful for the researcher to use the quantitative method for collecting sets through the numerical aspects. The numerical tables of 25 students will be helpful for collecting the data sets on the usage of technology for the management of collaborative skills </a:t>
            </a:r>
            <a:r>
              <a:rPr lang="en-IN" sz="1800" dirty="0">
                <a:solidFill>
                  <a:srgbClr val="000000"/>
                </a:solidFill>
                <a:effectLst/>
                <a:latin typeface="Times New Roman" panose="02020603050405020304" pitchFamily="18" charset="0"/>
                <a:ea typeface="Calibri" panose="020F0502020204030204" pitchFamily="34" charset="0"/>
              </a:rPr>
              <a:t>(</a:t>
            </a:r>
            <a:r>
              <a:rPr lang="en-IN" sz="1800" dirty="0" err="1">
                <a:solidFill>
                  <a:srgbClr val="000000"/>
                </a:solidFill>
                <a:effectLst/>
                <a:latin typeface="Times New Roman" panose="02020603050405020304" pitchFamily="18" charset="0"/>
                <a:ea typeface="Calibri" panose="020F0502020204030204" pitchFamily="34" charset="0"/>
              </a:rPr>
              <a:t>Rybnicek</a:t>
            </a:r>
            <a:r>
              <a:rPr lang="en-IN" sz="1800" dirty="0">
                <a:solidFill>
                  <a:srgbClr val="000000"/>
                </a:solidFill>
                <a:effectLst/>
                <a:latin typeface="Times New Roman" panose="02020603050405020304" pitchFamily="18" charset="0"/>
                <a:ea typeface="Calibri" panose="020F0502020204030204" pitchFamily="34" charset="0"/>
              </a:rPr>
              <a:t> and </a:t>
            </a:r>
            <a:r>
              <a:rPr lang="en-IN" sz="1800" dirty="0" err="1">
                <a:solidFill>
                  <a:srgbClr val="000000"/>
                </a:solidFill>
                <a:effectLst/>
                <a:latin typeface="Times New Roman" panose="02020603050405020304" pitchFamily="18" charset="0"/>
                <a:ea typeface="Calibri" panose="020F0502020204030204" pitchFamily="34" charset="0"/>
              </a:rPr>
              <a:t>Königsgruber</a:t>
            </a:r>
            <a:r>
              <a:rPr lang="en-IN" sz="1800" dirty="0">
                <a:solidFill>
                  <a:srgbClr val="000000"/>
                </a:solidFill>
                <a:effectLst/>
                <a:latin typeface="Times New Roman" panose="02020603050405020304" pitchFamily="18" charset="0"/>
                <a:ea typeface="Calibri" panose="020F0502020204030204" pitchFamily="34" charset="0"/>
              </a:rPr>
              <a:t>, 2019)</a:t>
            </a:r>
            <a:r>
              <a:rPr lang="en-IN" sz="1800" dirty="0">
                <a:effectLst/>
                <a:latin typeface="Times New Roman" panose="02020603050405020304" pitchFamily="18" charset="0"/>
                <a:ea typeface="Calibri" panose="020F0502020204030204" pitchFamily="34" charset="0"/>
              </a:rPr>
              <a:t>. Hence this researcher will focus on the primary data collection method and primary data analysis methods which will be helpful for the researcher to collect the proper set of data through the survey and it will be helpful for the researcher to get the opportunity to understand the uses of technology for the management of collaborative skills in UWTSD.</a:t>
            </a:r>
            <a:endParaRPr lang="en-IN" dirty="0"/>
          </a:p>
        </p:txBody>
      </p:sp>
      <p:sp>
        <p:nvSpPr>
          <p:cNvPr id="4" name="Slide Number Placeholder 3"/>
          <p:cNvSpPr>
            <a:spLocks noGrp="1"/>
          </p:cNvSpPr>
          <p:nvPr>
            <p:ph type="sldNum" sz="quarter" idx="5"/>
          </p:nvPr>
        </p:nvSpPr>
        <p:spPr/>
        <p:txBody>
          <a:bodyPr/>
          <a:lstStyle/>
          <a:p>
            <a:fld id="{280B3C9C-0FD7-46FD-AFEB-D21DC5DC1D87}" type="slidenum">
              <a:rPr lang="en-IN" smtClean="0"/>
              <a:t>7</a:t>
            </a:fld>
            <a:endParaRPr lang="en-IN"/>
          </a:p>
        </p:txBody>
      </p:sp>
    </p:spTree>
    <p:extLst>
      <p:ext uri="{BB962C8B-B14F-4D97-AF65-F5344CB8AC3E}">
        <p14:creationId xmlns:p14="http://schemas.microsoft.com/office/powerpoint/2010/main" val="1226577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proper set of physical constellations is going to be managed for managing the confidentiality of different participants while gathering the data sets. The general data protection act of 2018 will be helpful for meeting ethical considerations. The informed consent will be provided to the different participants will be helpful for meeting the ethical constellations for allowing the participants to understand the concept of the research-related criteria.</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80B3C9C-0FD7-46FD-AFEB-D21DC5DC1D87}" type="slidenum">
              <a:rPr lang="en-IN" smtClean="0"/>
              <a:t>8</a:t>
            </a:fld>
            <a:endParaRPr lang="en-IN"/>
          </a:p>
        </p:txBody>
      </p:sp>
    </p:spTree>
    <p:extLst>
      <p:ext uri="{BB962C8B-B14F-4D97-AF65-F5344CB8AC3E}">
        <p14:creationId xmlns:p14="http://schemas.microsoft.com/office/powerpoint/2010/main" val="335233931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157CC49-1BEC-4787-BAA2-8EEEB4234F46}" type="datetimeFigureOut">
              <a:rPr lang="en-IN" smtClean="0"/>
              <a:t>03/04/23</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B9D1B6D5-D984-4CA9-9867-209831F091FB}"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6379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57CC49-1BEC-4787-BAA2-8EEEB4234F46}" type="datetimeFigureOut">
              <a:rPr lang="en-IN" smtClean="0"/>
              <a:t>03/04/23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9D1B6D5-D984-4CA9-9867-209831F091FB}" type="slidenum">
              <a:rPr lang="en-IN" smtClean="0"/>
              <a:t>‹#›</a:t>
            </a:fld>
            <a:endParaRPr lang="en-IN"/>
          </a:p>
        </p:txBody>
      </p:sp>
    </p:spTree>
    <p:extLst>
      <p:ext uri="{BB962C8B-B14F-4D97-AF65-F5344CB8AC3E}">
        <p14:creationId xmlns:p14="http://schemas.microsoft.com/office/powerpoint/2010/main" val="3410903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57CC49-1BEC-4787-BAA2-8EEEB4234F46}" type="datetimeFigureOut">
              <a:rPr lang="en-IN" smtClean="0"/>
              <a:t>03/04/23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9D1B6D5-D984-4CA9-9867-209831F091FB}"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05997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157CC49-1BEC-4787-BAA2-8EEEB4234F46}" type="datetimeFigureOut">
              <a:rPr lang="en-IN" smtClean="0"/>
              <a:t>03/04/23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9D1B6D5-D984-4CA9-9867-209831F091FB}" type="slidenum">
              <a:rPr lang="en-IN" smtClean="0"/>
              <a:t>‹#›</a:t>
            </a:fld>
            <a:endParaRPr lang="en-IN"/>
          </a:p>
        </p:txBody>
      </p:sp>
    </p:spTree>
    <p:extLst>
      <p:ext uri="{BB962C8B-B14F-4D97-AF65-F5344CB8AC3E}">
        <p14:creationId xmlns:p14="http://schemas.microsoft.com/office/powerpoint/2010/main" val="2928447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157CC49-1BEC-4787-BAA2-8EEEB4234F46}" type="datetimeFigureOut">
              <a:rPr lang="en-IN" smtClean="0"/>
              <a:t>03/04/23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9D1B6D5-D984-4CA9-9867-209831F091FB}"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81544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157CC49-1BEC-4787-BAA2-8EEEB4234F46}" type="datetimeFigureOut">
              <a:rPr lang="en-IN" smtClean="0"/>
              <a:t>03/04/23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9D1B6D5-D984-4CA9-9867-209831F091FB}"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71868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57CC49-1BEC-4787-BAA2-8EEEB4234F46}" type="datetimeFigureOut">
              <a:rPr lang="en-IN" smtClean="0"/>
              <a:t>03/04/23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9D1B6D5-D984-4CA9-9867-209831F091FB}" type="slidenum">
              <a:rPr lang="en-IN" smtClean="0"/>
              <a:t>‹#›</a:t>
            </a:fld>
            <a:endParaRPr lang="en-IN"/>
          </a:p>
        </p:txBody>
      </p:sp>
    </p:spTree>
    <p:extLst>
      <p:ext uri="{BB962C8B-B14F-4D97-AF65-F5344CB8AC3E}">
        <p14:creationId xmlns:p14="http://schemas.microsoft.com/office/powerpoint/2010/main" val="962191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57CC49-1BEC-4787-BAA2-8EEEB4234F46}" type="datetimeFigureOut">
              <a:rPr lang="en-IN" smtClean="0"/>
              <a:t>03/04/23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9D1B6D5-D984-4CA9-9867-209831F091FB}"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535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57CC49-1BEC-4787-BAA2-8EEEB4234F46}" type="datetimeFigureOut">
              <a:rPr lang="en-IN" smtClean="0"/>
              <a:t>03/04/23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9D1B6D5-D984-4CA9-9867-209831F091FB}" type="slidenum">
              <a:rPr lang="en-IN" smtClean="0"/>
              <a:t>‹#›</a:t>
            </a:fld>
            <a:endParaRPr lang="en-IN"/>
          </a:p>
        </p:txBody>
      </p:sp>
    </p:spTree>
    <p:extLst>
      <p:ext uri="{BB962C8B-B14F-4D97-AF65-F5344CB8AC3E}">
        <p14:creationId xmlns:p14="http://schemas.microsoft.com/office/powerpoint/2010/main" val="1328467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57CC49-1BEC-4787-BAA2-8EEEB4234F46}" type="datetimeFigureOut">
              <a:rPr lang="en-IN" smtClean="0"/>
              <a:t>03/04/23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9D1B6D5-D984-4CA9-9867-209831F091FB}" type="slidenum">
              <a:rPr lang="en-IN" smtClean="0"/>
              <a:t>‹#›</a:t>
            </a:fld>
            <a:endParaRPr lang="en-IN"/>
          </a:p>
        </p:txBody>
      </p:sp>
    </p:spTree>
    <p:extLst>
      <p:ext uri="{BB962C8B-B14F-4D97-AF65-F5344CB8AC3E}">
        <p14:creationId xmlns:p14="http://schemas.microsoft.com/office/powerpoint/2010/main" val="624709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57CC49-1BEC-4787-BAA2-8EEEB4234F46}" type="datetimeFigureOut">
              <a:rPr lang="en-IN" smtClean="0"/>
              <a:t>03/04/23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9D1B6D5-D984-4CA9-9867-209831F091FB}"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755787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57CC49-1BEC-4787-BAA2-8EEEB4234F46}" type="datetimeFigureOut">
              <a:rPr lang="en-IN" smtClean="0"/>
              <a:t>03/04/23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9D1B6D5-D984-4CA9-9867-209831F091FB}"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989498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57CC49-1BEC-4787-BAA2-8EEEB4234F46}" type="datetimeFigureOut">
              <a:rPr lang="en-IN" smtClean="0"/>
              <a:t>03/04/23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9D1B6D5-D984-4CA9-9867-209831F091FB}" type="slidenum">
              <a:rPr lang="en-IN" smtClean="0"/>
              <a:t>‹#›</a:t>
            </a:fld>
            <a:endParaRPr lang="en-IN"/>
          </a:p>
        </p:txBody>
      </p:sp>
    </p:spTree>
    <p:extLst>
      <p:ext uri="{BB962C8B-B14F-4D97-AF65-F5344CB8AC3E}">
        <p14:creationId xmlns:p14="http://schemas.microsoft.com/office/powerpoint/2010/main" val="23526705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57CC49-1BEC-4787-BAA2-8EEEB4234F46}" type="datetimeFigureOut">
              <a:rPr lang="en-IN" smtClean="0"/>
              <a:t>03/04/23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9D1B6D5-D984-4CA9-9867-209831F091FB}"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9836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57CC49-1BEC-4787-BAA2-8EEEB4234F46}" type="datetimeFigureOut">
              <a:rPr lang="en-IN" smtClean="0"/>
              <a:t>03/04/23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9D1B6D5-D984-4CA9-9867-209831F091FB}"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784843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57CC49-1BEC-4787-BAA2-8EEEB4234F46}" type="datetimeFigureOut">
              <a:rPr lang="en-IN" smtClean="0"/>
              <a:t>03/04/23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9D1B6D5-D984-4CA9-9867-209831F091FB}"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798399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57CC49-1BEC-4787-BAA2-8EEEB4234F46}" type="datetimeFigureOut">
              <a:rPr lang="en-IN" smtClean="0"/>
              <a:t>03/04/23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9D1B6D5-D984-4CA9-9867-209831F091FB}"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28629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157CC49-1BEC-4787-BAA2-8EEEB4234F46}" type="datetimeFigureOut">
              <a:rPr lang="en-IN" smtClean="0"/>
              <a:t>03/04/23</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9D1B6D5-D984-4CA9-9867-209831F091FB}" type="slidenum">
              <a:rPr lang="en-IN" smtClean="0"/>
              <a:t>‹#›</a:t>
            </a:fld>
            <a:endParaRPr lang="en-IN"/>
          </a:p>
        </p:txBody>
      </p:sp>
    </p:spTree>
    <p:extLst>
      <p:ext uri="{BB962C8B-B14F-4D97-AF65-F5344CB8AC3E}">
        <p14:creationId xmlns:p14="http://schemas.microsoft.com/office/powerpoint/2010/main" val="9584706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D92E1-A514-516B-0B6D-37C93CEBFD9E}"/>
              </a:ext>
            </a:extLst>
          </p:cNvPr>
          <p:cNvSpPr>
            <a:spLocks noGrp="1"/>
          </p:cNvSpPr>
          <p:nvPr>
            <p:ph type="ctrTitle"/>
          </p:nvPr>
        </p:nvSpPr>
        <p:spPr/>
        <p:txBody>
          <a:bodyPr/>
          <a:lstStyle/>
          <a:p>
            <a:r>
              <a:rPr lang="en-US" sz="4400" b="1" kern="100" dirty="0">
                <a:effectLst/>
                <a:latin typeface="Times New Roman" panose="02020603050405020304" pitchFamily="18" charset="0"/>
                <a:ea typeface="Calibri" panose="020F0502020204030204" pitchFamily="34" charset="0"/>
                <a:cs typeface="Times New Roman" panose="02020603050405020304" pitchFamily="18" charset="0"/>
              </a:rPr>
              <a:t>How do we use technology to collaborate at UWTSD?</a:t>
            </a:r>
            <a:endParaRPr lang="en-IN" sz="4400" dirty="0"/>
          </a:p>
        </p:txBody>
      </p:sp>
      <p:sp>
        <p:nvSpPr>
          <p:cNvPr id="3" name="Subtitle 2">
            <a:extLst>
              <a:ext uri="{FF2B5EF4-FFF2-40B4-BE49-F238E27FC236}">
                <a16:creationId xmlns:a16="http://schemas.microsoft.com/office/drawing/2014/main" id="{C7325560-2292-FE12-945F-FF6F89F361FF}"/>
              </a:ext>
            </a:extLst>
          </p:cNvPr>
          <p:cNvSpPr>
            <a:spLocks noGrp="1"/>
          </p:cNvSpPr>
          <p:nvPr>
            <p:ph type="subTitle" idx="1"/>
          </p:nvPr>
        </p:nvSpPr>
        <p:spPr/>
        <p:txBody>
          <a:bodyPr>
            <a:normAutofit fontScale="77500" lnSpcReduction="20000"/>
          </a:bodyPr>
          <a:lstStyle/>
          <a:p>
            <a:r>
              <a:rPr lang="en-GB" b="0" i="0" dirty="0">
                <a:effectLst/>
                <a:latin typeface="Helvetica" pitchFamily="2" charset="0"/>
              </a:rPr>
              <a:t>Module: Digital Skills and Research Methods</a:t>
            </a:r>
            <a:endParaRPr lang="en-GB" dirty="0">
              <a:effectLst/>
              <a:latin typeface="Helvetica" pitchFamily="2" charset="0"/>
            </a:endParaRPr>
          </a:p>
          <a:p>
            <a:r>
              <a:rPr lang="en-GB" b="0" i="0" dirty="0">
                <a:effectLst/>
                <a:latin typeface="Helvetica" pitchFamily="2" charset="0"/>
              </a:rPr>
              <a:t>Name of the student: Liviu Hadirca</a:t>
            </a:r>
            <a:endParaRPr lang="en-GB" dirty="0">
              <a:effectLst/>
              <a:latin typeface="Helvetica" pitchFamily="2" charset="0"/>
            </a:endParaRPr>
          </a:p>
          <a:p>
            <a:r>
              <a:rPr lang="en-GB" b="0" i="0" dirty="0">
                <a:effectLst/>
                <a:latin typeface="Helvetica" pitchFamily="2" charset="0"/>
              </a:rPr>
              <a:t>Student ID:2119291</a:t>
            </a:r>
            <a:endParaRPr lang="en-GB" dirty="0">
              <a:effectLst/>
              <a:latin typeface="Helvetica" pitchFamily="2" charset="0"/>
            </a:endParaRPr>
          </a:p>
          <a:p>
            <a:r>
              <a:rPr lang="en-GB" b="0" i="0" dirty="0">
                <a:effectLst/>
                <a:latin typeface="Helvetica" pitchFamily="2" charset="0"/>
              </a:rPr>
              <a:t>Module code: BMSW4003</a:t>
            </a:r>
            <a:endParaRPr lang="en-GB" dirty="0">
              <a:effectLst/>
              <a:latin typeface="Helvetica" pitchFamily="2" charset="0"/>
            </a:endParaRPr>
          </a:p>
        </p:txBody>
      </p:sp>
    </p:spTree>
    <p:extLst>
      <p:ext uri="{BB962C8B-B14F-4D97-AF65-F5344CB8AC3E}">
        <p14:creationId xmlns:p14="http://schemas.microsoft.com/office/powerpoint/2010/main" val="35960476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D8B8E-152B-5D12-4745-DE8BEBAF3DBE}"/>
              </a:ext>
            </a:extLst>
          </p:cNvPr>
          <p:cNvSpPr>
            <a:spLocks noGrp="1"/>
          </p:cNvSpPr>
          <p:nvPr>
            <p:ph type="title"/>
          </p:nvPr>
        </p:nvSpPr>
        <p:spPr/>
        <p:txBody>
          <a:bodyPr>
            <a:normAutofit/>
          </a:bodyPr>
          <a:lstStyle/>
          <a:p>
            <a: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t>Introduction </a:t>
            </a:r>
            <a:br>
              <a:rPr lang="en-IN" sz="2800" kern="1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4757EEBB-8807-C2A5-C56C-3DBC07A78B32}"/>
              </a:ext>
            </a:extLst>
          </p:cNvPr>
          <p:cNvSpPr>
            <a:spLocks noGrp="1"/>
          </p:cNvSpPr>
          <p:nvPr>
            <p:ph idx="1"/>
          </p:nvPr>
        </p:nvSpPr>
        <p:spPr>
          <a:xfrm>
            <a:off x="1295401" y="2556932"/>
            <a:ext cx="4800599" cy="3318936"/>
          </a:xfrm>
        </p:spPr>
        <p:txBody>
          <a:bodyPr>
            <a:normAutofit lnSpcReduction="10000"/>
          </a:bodyPr>
          <a:lstStyle/>
          <a:p>
            <a:pPr marL="0" indent="0" algn="just">
              <a:buNone/>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This presentation is going to focus on the contributions of technology to the management of collaborative skills among these students of UWTSD. It will also focus on the different types of research questions and propose methods which will be helpful for the management of different sets of data collection as well as it is also important for meeting the different aspects of managing collaborative skills among the wider range of students. Hence, it will also provide information on the areas of technology for meeting the collaborative skills among students.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IN" dirty="0"/>
          </a:p>
        </p:txBody>
      </p:sp>
      <p:pic>
        <p:nvPicPr>
          <p:cNvPr id="4" name="Picture 3">
            <a:extLst>
              <a:ext uri="{FF2B5EF4-FFF2-40B4-BE49-F238E27FC236}">
                <a16:creationId xmlns:a16="http://schemas.microsoft.com/office/drawing/2014/main" id="{F5DD5737-5D2B-4F9C-BBD0-A14DA74EB8B4}"/>
              </a:ext>
            </a:extLst>
          </p:cNvPr>
          <p:cNvPicPr>
            <a:picLocks noChangeAspect="1"/>
          </p:cNvPicPr>
          <p:nvPr/>
        </p:nvPicPr>
        <p:blipFill>
          <a:blip r:embed="rId2"/>
          <a:stretch>
            <a:fillRect/>
          </a:stretch>
        </p:blipFill>
        <p:spPr>
          <a:xfrm>
            <a:off x="6934198" y="3101975"/>
            <a:ext cx="3962400" cy="2228850"/>
          </a:xfrm>
          <a:prstGeom prst="rect">
            <a:avLst/>
          </a:prstGeom>
        </p:spPr>
      </p:pic>
    </p:spTree>
    <p:extLst>
      <p:ext uri="{BB962C8B-B14F-4D97-AF65-F5344CB8AC3E}">
        <p14:creationId xmlns:p14="http://schemas.microsoft.com/office/powerpoint/2010/main" val="1827244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D060F-719B-E6A3-464E-6A2194DA2222}"/>
              </a:ext>
            </a:extLst>
          </p:cNvPr>
          <p:cNvSpPr>
            <a:spLocks noGrp="1"/>
          </p:cNvSpPr>
          <p:nvPr>
            <p:ph type="title"/>
          </p:nvPr>
        </p:nvSpPr>
        <p:spPr/>
        <p:txBody>
          <a:bodyPr>
            <a:normAutofit/>
          </a:bodyPr>
          <a:lstStyle/>
          <a:p>
            <a: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t>Research questions</a:t>
            </a:r>
            <a:br>
              <a:rPr lang="en-IN" sz="2800" kern="1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A06F3C51-536C-0FB7-C8D7-D3A566331CA3}"/>
              </a:ext>
            </a:extLst>
          </p:cNvPr>
          <p:cNvSpPr>
            <a:spLocks noGrp="1"/>
          </p:cNvSpPr>
          <p:nvPr>
            <p:ph idx="1"/>
          </p:nvPr>
        </p:nvSpPr>
        <p:spPr>
          <a:xfrm>
            <a:off x="1295401" y="2556932"/>
            <a:ext cx="4427482" cy="3318936"/>
          </a:xfrm>
        </p:spPr>
        <p:txBody>
          <a:bodyPr>
            <a:normAutofit/>
          </a:bodyPr>
          <a:lstStyle/>
          <a:p>
            <a:pPr algn="just"/>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What are the major contributions of using technology for the management of collaborative skills among different students of UWTSD?</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endParaRPr lang="en-IN" sz="1800" dirty="0"/>
          </a:p>
        </p:txBody>
      </p:sp>
      <p:pic>
        <p:nvPicPr>
          <p:cNvPr id="4" name="Picture 3">
            <a:extLst>
              <a:ext uri="{FF2B5EF4-FFF2-40B4-BE49-F238E27FC236}">
                <a16:creationId xmlns:a16="http://schemas.microsoft.com/office/drawing/2014/main" id="{3E49A7BA-4827-A2D3-2416-E1DC07AC9428}"/>
              </a:ext>
            </a:extLst>
          </p:cNvPr>
          <p:cNvPicPr>
            <a:picLocks noChangeAspect="1"/>
          </p:cNvPicPr>
          <p:nvPr/>
        </p:nvPicPr>
        <p:blipFill>
          <a:blip r:embed="rId3"/>
          <a:stretch>
            <a:fillRect/>
          </a:stretch>
        </p:blipFill>
        <p:spPr>
          <a:xfrm>
            <a:off x="7324723" y="2796114"/>
            <a:ext cx="3571875" cy="2686050"/>
          </a:xfrm>
          <a:prstGeom prst="rect">
            <a:avLst/>
          </a:prstGeom>
        </p:spPr>
      </p:pic>
    </p:spTree>
    <p:extLst>
      <p:ext uri="{BB962C8B-B14F-4D97-AF65-F5344CB8AC3E}">
        <p14:creationId xmlns:p14="http://schemas.microsoft.com/office/powerpoint/2010/main" val="2775275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F5E8A-01CE-50C9-D61C-BBC91213E723}"/>
              </a:ext>
            </a:extLst>
          </p:cNvPr>
          <p:cNvSpPr>
            <a:spLocks noGrp="1"/>
          </p:cNvSpPr>
          <p:nvPr>
            <p:ph type="title"/>
          </p:nvPr>
        </p:nvSpPr>
        <p:spPr/>
        <p:txBody>
          <a:bodyPr>
            <a:normAutofit/>
          </a:bodyPr>
          <a:lstStyle/>
          <a:p>
            <a: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t>The rationale for choosing  the topic </a:t>
            </a:r>
            <a:br>
              <a:rPr lang="en-IN" sz="2800" kern="1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E0DA404E-3E9A-7036-D933-4547CC0048A8}"/>
              </a:ext>
            </a:extLst>
          </p:cNvPr>
          <p:cNvSpPr>
            <a:spLocks noGrp="1"/>
          </p:cNvSpPr>
          <p:nvPr>
            <p:ph idx="1"/>
          </p:nvPr>
        </p:nvSpPr>
        <p:spPr>
          <a:xfrm>
            <a:off x="1295401" y="2556932"/>
            <a:ext cx="4800599" cy="3654682"/>
          </a:xfrm>
        </p:spPr>
        <p:txBody>
          <a:bodyPr>
            <a:normAutofit fontScale="62500" lnSpcReduction="20000"/>
          </a:bodyPr>
          <a:lstStyle/>
          <a:p>
            <a:pPr marL="342900" lvl="0" indent="-342900" algn="just">
              <a:lnSpc>
                <a:spcPct val="20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This topic will provide an in-depth analysis of the uses of different techniques for the management of collaborative working skills in the university.</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It will also help to understand educational technology and foster collaboration.</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Students in the organisation also that the opportunity to communicate with each other through online elections and learning games that are important for the management of enhanced technology.</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spcAft>
                <a:spcPts val="80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This research topic would be helpful for overseas and the attributes of technology and contributions to the collaborative aspects of the university.</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4130F8F8-3994-CEF4-D6DD-3918E6DB8589}"/>
              </a:ext>
            </a:extLst>
          </p:cNvPr>
          <p:cNvPicPr>
            <a:picLocks noChangeAspect="1"/>
          </p:cNvPicPr>
          <p:nvPr/>
        </p:nvPicPr>
        <p:blipFill>
          <a:blip r:embed="rId3"/>
          <a:stretch>
            <a:fillRect/>
          </a:stretch>
        </p:blipFill>
        <p:spPr>
          <a:xfrm>
            <a:off x="7214693" y="2989005"/>
            <a:ext cx="3681905" cy="2761429"/>
          </a:xfrm>
          <a:prstGeom prst="rect">
            <a:avLst/>
          </a:prstGeom>
        </p:spPr>
      </p:pic>
    </p:spTree>
    <p:extLst>
      <p:ext uri="{BB962C8B-B14F-4D97-AF65-F5344CB8AC3E}">
        <p14:creationId xmlns:p14="http://schemas.microsoft.com/office/powerpoint/2010/main" val="2144495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14BC7-A179-DFD6-AFBB-CD5FEE66F508}"/>
              </a:ext>
            </a:extLst>
          </p:cNvPr>
          <p:cNvSpPr>
            <a:spLocks noGrp="1"/>
          </p:cNvSpPr>
          <p:nvPr>
            <p:ph type="title"/>
          </p:nvPr>
        </p:nvSpPr>
        <p:spPr/>
        <p:txBody>
          <a:bodyPr>
            <a:noAutofit/>
          </a:bodyPr>
          <a:lstStyle/>
          <a:p>
            <a: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t>Importance of technology for the management of collaborative skills</a:t>
            </a:r>
            <a:br>
              <a:rPr lang="en-IN" sz="2800" kern="1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613E1F47-376F-428D-EF92-E13F6DF169A1}"/>
              </a:ext>
            </a:extLst>
          </p:cNvPr>
          <p:cNvSpPr>
            <a:spLocks noGrp="1"/>
          </p:cNvSpPr>
          <p:nvPr>
            <p:ph idx="1"/>
          </p:nvPr>
        </p:nvSpPr>
        <p:spPr>
          <a:xfrm>
            <a:off x="1295401" y="2556932"/>
            <a:ext cx="4800599" cy="3318936"/>
          </a:xfrm>
        </p:spPr>
        <p:txBody>
          <a:bodyPr>
            <a:normAutofit fontScale="62500" lnSpcReduction="20000"/>
          </a:bodyPr>
          <a:lstStyle/>
          <a:p>
            <a:pPr marL="342900" lvl="0" indent="-342900" algn="just">
              <a:lnSpc>
                <a:spcPct val="20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Digital study skills include efficient literature searching data management and collaboration skills that helps to learn and reflect on different experience using different tools.</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technological attributes also allow the students to manage their professional standards to grow the demands of collaborative skills in professional practices </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(Ferguson et al., 2019)</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spcAft>
                <a:spcPts val="80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Digital skills also focus are the connections between different students in the competitive world.</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952EC0CD-906F-04FD-F22C-27F44B100DC1}"/>
              </a:ext>
            </a:extLst>
          </p:cNvPr>
          <p:cNvPicPr>
            <a:picLocks noChangeAspect="1"/>
          </p:cNvPicPr>
          <p:nvPr/>
        </p:nvPicPr>
        <p:blipFill>
          <a:blip r:embed="rId3"/>
          <a:stretch>
            <a:fillRect/>
          </a:stretch>
        </p:blipFill>
        <p:spPr>
          <a:xfrm>
            <a:off x="7345621" y="3074275"/>
            <a:ext cx="3419107" cy="2277953"/>
          </a:xfrm>
          <a:prstGeom prst="rect">
            <a:avLst/>
          </a:prstGeom>
        </p:spPr>
      </p:pic>
    </p:spTree>
    <p:extLst>
      <p:ext uri="{BB962C8B-B14F-4D97-AF65-F5344CB8AC3E}">
        <p14:creationId xmlns:p14="http://schemas.microsoft.com/office/powerpoint/2010/main" val="953489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0EA1F-9ECC-529E-8DCD-4BD170094021}"/>
              </a:ext>
            </a:extLst>
          </p:cNvPr>
          <p:cNvSpPr>
            <a:spLocks noGrp="1"/>
          </p:cNvSpPr>
          <p:nvPr>
            <p:ph type="title"/>
          </p:nvPr>
        </p:nvSpPr>
        <p:spPr/>
        <p:txBody>
          <a:bodyPr>
            <a:normAutofit/>
          </a:bodyPr>
          <a:lstStyle/>
          <a:p>
            <a:r>
              <a:rPr lang="en-IN" sz="2800" b="1" dirty="0">
                <a:effectLst/>
                <a:latin typeface="Times New Roman" panose="02020603050405020304" pitchFamily="18" charset="0"/>
                <a:ea typeface="Calibri" panose="020F0502020204030204" pitchFamily="34" charset="0"/>
              </a:rPr>
              <a:t>Challenges faced by individuals in the management of technology skills</a:t>
            </a:r>
            <a:endParaRPr lang="en-IN" sz="2800" dirty="0"/>
          </a:p>
        </p:txBody>
      </p:sp>
      <p:sp>
        <p:nvSpPr>
          <p:cNvPr id="3" name="Content Placeholder 2">
            <a:extLst>
              <a:ext uri="{FF2B5EF4-FFF2-40B4-BE49-F238E27FC236}">
                <a16:creationId xmlns:a16="http://schemas.microsoft.com/office/drawing/2014/main" id="{AB3CA0D6-DCA5-2223-BB39-535862D60854}"/>
              </a:ext>
            </a:extLst>
          </p:cNvPr>
          <p:cNvSpPr>
            <a:spLocks noGrp="1"/>
          </p:cNvSpPr>
          <p:nvPr>
            <p:ph idx="1"/>
          </p:nvPr>
        </p:nvSpPr>
        <p:spPr>
          <a:xfrm>
            <a:off x="1295401" y="2556931"/>
            <a:ext cx="4800599" cy="3686213"/>
          </a:xfrm>
        </p:spPr>
        <p:txBody>
          <a:bodyPr>
            <a:normAutofit fontScale="70000" lnSpcReduction="20000"/>
          </a:bodyPr>
          <a:lstStyle/>
          <a:p>
            <a:pPr marL="342900" lvl="0" indent="-342900" algn="just">
              <a:lnSpc>
                <a:spcPct val="20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different problems related to technical dysfunctions came up as a challenge for individuals to manage their technological skills.</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complex mechanism for using digital technology came up as a huge problem for the different collaborative skills </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(Hayter et al., 2020)</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spcAft>
                <a:spcPts val="80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Innovative teaching and assessments are important for managing technological skills to enhance collaborative approaches.</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5207D30A-37EA-E2AB-63BB-7CDC4D614802}"/>
              </a:ext>
            </a:extLst>
          </p:cNvPr>
          <p:cNvPicPr>
            <a:picLocks noChangeAspect="1"/>
          </p:cNvPicPr>
          <p:nvPr/>
        </p:nvPicPr>
        <p:blipFill>
          <a:blip r:embed="rId3"/>
          <a:stretch>
            <a:fillRect/>
          </a:stretch>
        </p:blipFill>
        <p:spPr>
          <a:xfrm>
            <a:off x="7210097" y="3074275"/>
            <a:ext cx="3455932" cy="2591949"/>
          </a:xfrm>
          <a:prstGeom prst="rect">
            <a:avLst/>
          </a:prstGeom>
        </p:spPr>
      </p:pic>
    </p:spTree>
    <p:extLst>
      <p:ext uri="{BB962C8B-B14F-4D97-AF65-F5344CB8AC3E}">
        <p14:creationId xmlns:p14="http://schemas.microsoft.com/office/powerpoint/2010/main" val="42788501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B189F-BCAE-F84A-5DD8-FF99505AE643}"/>
              </a:ext>
            </a:extLst>
          </p:cNvPr>
          <p:cNvSpPr>
            <a:spLocks noGrp="1"/>
          </p:cNvSpPr>
          <p:nvPr>
            <p:ph type="title"/>
          </p:nvPr>
        </p:nvSpPr>
        <p:spPr/>
        <p:txBody>
          <a:bodyPr>
            <a:normAutofit/>
          </a:bodyPr>
          <a:lstStyle/>
          <a:p>
            <a: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t>Proposed method </a:t>
            </a:r>
            <a:br>
              <a:rPr lang="en-IN" sz="2800" kern="1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DABEE5F1-F8AF-4BE9-652D-3F623F6BA6FE}"/>
              </a:ext>
            </a:extLst>
          </p:cNvPr>
          <p:cNvSpPr>
            <a:spLocks noGrp="1"/>
          </p:cNvSpPr>
          <p:nvPr>
            <p:ph idx="1"/>
          </p:nvPr>
        </p:nvSpPr>
        <p:spPr>
          <a:xfrm>
            <a:off x="1295401" y="2556932"/>
            <a:ext cx="4800599" cy="3318936"/>
          </a:xfrm>
        </p:spPr>
        <p:txBody>
          <a:bodyPr>
            <a:normAutofit fontScale="77500" lnSpcReduction="20000"/>
          </a:bodyPr>
          <a:lstStyle/>
          <a:p>
            <a:pPr marL="342900" lvl="0" indent="-342900" algn="just">
              <a:lnSpc>
                <a:spcPct val="20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interpretivism research philosophy is going to be used.</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quantitative method will be used for collecting the data sets.</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sample size of 25 students will be helpful for collecting the data sets.</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spcAft>
                <a:spcPts val="80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primary data collection method and data analysis method will be used for collecting the data sets.</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475C39D5-C6AD-01FD-4483-6E0C526947D3}"/>
              </a:ext>
            </a:extLst>
          </p:cNvPr>
          <p:cNvPicPr>
            <a:picLocks noChangeAspect="1"/>
          </p:cNvPicPr>
          <p:nvPr/>
        </p:nvPicPr>
        <p:blipFill>
          <a:blip r:embed="rId3"/>
          <a:stretch>
            <a:fillRect/>
          </a:stretch>
        </p:blipFill>
        <p:spPr>
          <a:xfrm>
            <a:off x="6921717" y="3044924"/>
            <a:ext cx="3974881" cy="2210248"/>
          </a:xfrm>
          <a:prstGeom prst="rect">
            <a:avLst/>
          </a:prstGeom>
        </p:spPr>
      </p:pic>
    </p:spTree>
    <p:extLst>
      <p:ext uri="{BB962C8B-B14F-4D97-AF65-F5344CB8AC3E}">
        <p14:creationId xmlns:p14="http://schemas.microsoft.com/office/powerpoint/2010/main" val="3713327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B0C21-751B-D79E-9ABD-081EA434C748}"/>
              </a:ext>
            </a:extLst>
          </p:cNvPr>
          <p:cNvSpPr>
            <a:spLocks noGrp="1"/>
          </p:cNvSpPr>
          <p:nvPr>
            <p:ph type="title"/>
          </p:nvPr>
        </p:nvSpPr>
        <p:spPr/>
        <p:txBody>
          <a:bodyPr>
            <a:normAutofit/>
          </a:bodyPr>
          <a:lstStyle/>
          <a:p>
            <a: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t>Ethical Considerations</a:t>
            </a:r>
            <a:br>
              <a:rPr lang="en-IN" sz="2800" kern="1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45B0C22D-3A27-9F58-A8BE-24737C01268A}"/>
              </a:ext>
            </a:extLst>
          </p:cNvPr>
          <p:cNvSpPr>
            <a:spLocks noGrp="1"/>
          </p:cNvSpPr>
          <p:nvPr>
            <p:ph idx="1"/>
          </p:nvPr>
        </p:nvSpPr>
        <p:spPr>
          <a:xfrm>
            <a:off x="1295401" y="2556932"/>
            <a:ext cx="4800599" cy="3318936"/>
          </a:xfrm>
        </p:spPr>
        <p:txBody>
          <a:bodyPr>
            <a:normAutofit fontScale="92500" lnSpcReduction="10000"/>
          </a:bodyPr>
          <a:lstStyle/>
          <a:p>
            <a:pPr marL="342900" lvl="0" indent="-342900" algn="just">
              <a:lnSpc>
                <a:spcPct val="200000"/>
              </a:lnSpc>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management of the general data protection act of 2018 will be helpful for meeting ethical considerations.</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200000"/>
              </a:lnSpc>
              <a:spcAft>
                <a:spcPts val="80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Informed consent will be provided for the management of the ethical considerations for the participants </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IN"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Sobko</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et al., 2020)</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EEE0217D-7F38-DA20-A9D7-FF68068D862C}"/>
              </a:ext>
            </a:extLst>
          </p:cNvPr>
          <p:cNvPicPr>
            <a:picLocks noChangeAspect="1"/>
          </p:cNvPicPr>
          <p:nvPr/>
        </p:nvPicPr>
        <p:blipFill>
          <a:blip r:embed="rId3"/>
          <a:stretch>
            <a:fillRect/>
          </a:stretch>
        </p:blipFill>
        <p:spPr>
          <a:xfrm>
            <a:off x="7945819" y="3004779"/>
            <a:ext cx="2761591" cy="2336781"/>
          </a:xfrm>
          <a:prstGeom prst="rect">
            <a:avLst/>
          </a:prstGeom>
        </p:spPr>
      </p:pic>
    </p:spTree>
    <p:extLst>
      <p:ext uri="{BB962C8B-B14F-4D97-AF65-F5344CB8AC3E}">
        <p14:creationId xmlns:p14="http://schemas.microsoft.com/office/powerpoint/2010/main" val="3422276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186BE-EF78-9FF8-0D53-9063F656119D}"/>
              </a:ext>
            </a:extLst>
          </p:cNvPr>
          <p:cNvSpPr>
            <a:spLocks noGrp="1"/>
          </p:cNvSpPr>
          <p:nvPr>
            <p:ph type="title"/>
          </p:nvPr>
        </p:nvSpPr>
        <p:spPr/>
        <p:txBody>
          <a:bodyPr>
            <a:normAutofit/>
          </a:bodyPr>
          <a:lstStyle/>
          <a:p>
            <a: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t>Research timeline </a:t>
            </a:r>
            <a:br>
              <a:rPr lang="en-IN" sz="2800" kern="1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pic>
        <p:nvPicPr>
          <p:cNvPr id="7" name="Content Placeholder 6">
            <a:extLst>
              <a:ext uri="{FF2B5EF4-FFF2-40B4-BE49-F238E27FC236}">
                <a16:creationId xmlns:a16="http://schemas.microsoft.com/office/drawing/2014/main" id="{074E8639-ED48-AB20-74C9-355E6C0A6DE1}"/>
              </a:ext>
            </a:extLst>
          </p:cNvPr>
          <p:cNvPicPr>
            <a:picLocks noGrp="1" noChangeAspect="1"/>
          </p:cNvPicPr>
          <p:nvPr>
            <p:ph idx="1"/>
          </p:nvPr>
        </p:nvPicPr>
        <p:blipFill>
          <a:blip r:embed="rId2"/>
          <a:stretch>
            <a:fillRect/>
          </a:stretch>
        </p:blipFill>
        <p:spPr>
          <a:xfrm>
            <a:off x="4385543" y="2557463"/>
            <a:ext cx="3420914" cy="3317875"/>
          </a:xfrm>
        </p:spPr>
      </p:pic>
    </p:spTree>
    <p:extLst>
      <p:ext uri="{BB962C8B-B14F-4D97-AF65-F5344CB8AC3E}">
        <p14:creationId xmlns:p14="http://schemas.microsoft.com/office/powerpoint/2010/main" val="386794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9247D-2479-0655-B8A8-0B6582ACEE7E}"/>
              </a:ext>
            </a:extLst>
          </p:cNvPr>
          <p:cNvSpPr>
            <a:spLocks noGrp="1"/>
          </p:cNvSpPr>
          <p:nvPr>
            <p:ph type="title"/>
          </p:nvPr>
        </p:nvSpPr>
        <p:spPr/>
        <p:txBody>
          <a:bodyPr>
            <a:normAutofit/>
          </a:bodyPr>
          <a:lstStyle/>
          <a:p>
            <a: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t>Conclusion </a:t>
            </a:r>
            <a:br>
              <a:rPr lang="en-IN" sz="2800" kern="1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4AE0775B-D6E7-63DB-09FC-51059F9AF3FC}"/>
              </a:ext>
            </a:extLst>
          </p:cNvPr>
          <p:cNvSpPr>
            <a:spLocks noGrp="1"/>
          </p:cNvSpPr>
          <p:nvPr>
            <p:ph idx="1"/>
          </p:nvPr>
        </p:nvSpPr>
        <p:spPr>
          <a:xfrm>
            <a:off x="1295401" y="2556932"/>
            <a:ext cx="4800599" cy="3318936"/>
          </a:xfrm>
        </p:spPr>
        <p:txBody>
          <a:bodyPr/>
          <a:lstStyle/>
          <a:p>
            <a:pPr marL="0" indent="0" algn="just">
              <a:buNone/>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From the about discussion, it can be concluded that logical skills for the management of collaborative skills in UWTSD. The presentation provided an ample amount of information on the research questions as well as it also focused on the rationale for choosing the topic. It also discussed the proposed methods and the ethical considerations for the management of research-related studies in an accurate way.</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IN" dirty="0"/>
          </a:p>
        </p:txBody>
      </p:sp>
      <p:pic>
        <p:nvPicPr>
          <p:cNvPr id="4" name="Picture 3">
            <a:extLst>
              <a:ext uri="{FF2B5EF4-FFF2-40B4-BE49-F238E27FC236}">
                <a16:creationId xmlns:a16="http://schemas.microsoft.com/office/drawing/2014/main" id="{3F7A91DD-3C97-5F09-F046-773FF1C211C3}"/>
              </a:ext>
            </a:extLst>
          </p:cNvPr>
          <p:cNvPicPr>
            <a:picLocks noChangeAspect="1"/>
          </p:cNvPicPr>
          <p:nvPr/>
        </p:nvPicPr>
        <p:blipFill>
          <a:blip r:embed="rId2"/>
          <a:stretch>
            <a:fillRect/>
          </a:stretch>
        </p:blipFill>
        <p:spPr>
          <a:xfrm>
            <a:off x="6661028" y="2807110"/>
            <a:ext cx="4235570" cy="2818579"/>
          </a:xfrm>
          <a:prstGeom prst="rect">
            <a:avLst/>
          </a:prstGeom>
        </p:spPr>
      </p:pic>
    </p:spTree>
    <p:extLst>
      <p:ext uri="{BB962C8B-B14F-4D97-AF65-F5344CB8AC3E}">
        <p14:creationId xmlns:p14="http://schemas.microsoft.com/office/powerpoint/2010/main" val="11348559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D3BF2-9ECE-D3C6-1719-B7BAC3775052}"/>
              </a:ext>
            </a:extLst>
          </p:cNvPr>
          <p:cNvSpPr>
            <a:spLocks noGrp="1"/>
          </p:cNvSpPr>
          <p:nvPr>
            <p:ph type="title"/>
          </p:nvPr>
        </p:nvSpPr>
        <p:spPr/>
        <p:txBody>
          <a:bodyPr>
            <a:normAutofit/>
          </a:bodyPr>
          <a:lstStyle/>
          <a:p>
            <a:r>
              <a:rPr lang="en-US" sz="28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br>
              <a:rPr lang="en-IN" sz="2800" b="1" kern="100" dirty="0">
                <a:solidFill>
                  <a:schemeClr val="tx1"/>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IN" sz="2800" dirty="0">
              <a:solidFill>
                <a:schemeClr val="tx1"/>
              </a:solidFill>
            </a:endParaRPr>
          </a:p>
        </p:txBody>
      </p:sp>
      <p:sp>
        <p:nvSpPr>
          <p:cNvPr id="3" name="Content Placeholder 2">
            <a:extLst>
              <a:ext uri="{FF2B5EF4-FFF2-40B4-BE49-F238E27FC236}">
                <a16:creationId xmlns:a16="http://schemas.microsoft.com/office/drawing/2014/main" id="{0628B07E-A551-F279-E3C1-0004968E2AC8}"/>
              </a:ext>
            </a:extLst>
          </p:cNvPr>
          <p:cNvSpPr>
            <a:spLocks noGrp="1"/>
          </p:cNvSpPr>
          <p:nvPr>
            <p:ph idx="1"/>
          </p:nvPr>
        </p:nvSpPr>
        <p:spPr/>
        <p:txBody>
          <a:bodyPr>
            <a:normAutofit fontScale="47500" lnSpcReduction="20000"/>
          </a:bodyPr>
          <a:lstStyle/>
          <a:p>
            <a:pPr algn="just">
              <a:lnSpc>
                <a:spcPct val="200000"/>
              </a:lnSpc>
              <a:spcAft>
                <a:spcPts val="800"/>
              </a:spcAft>
            </a:pP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Elia, G., Margherita, A. and </a:t>
            </a:r>
            <a:r>
              <a:rPr lang="en-IN"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Passiante</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2020. Digital entrepreneurship ecosystem: How digital technologies and collective intelligence are reshaping the entrepreneurial process. </a:t>
            </a:r>
            <a:r>
              <a:rPr lang="en-IN"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Technological Forecasting and Social Change</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150</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p.119791.</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Ferguson, R., Coughlan, T., </a:t>
            </a:r>
            <a:r>
              <a:rPr lang="en-IN"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Egelandsdal</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 </a:t>
            </a:r>
            <a:r>
              <a:rPr lang="en-IN"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Gaved</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IN"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Herodotou</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a:t>
            </a:r>
            <a:r>
              <a:rPr lang="en-IN"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Hillaire</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Jones, D., </a:t>
            </a:r>
            <a:r>
              <a:rPr lang="en-IN"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Jowers</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 </a:t>
            </a:r>
            <a:r>
              <a:rPr lang="en-IN"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Kukulska</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-Hulme, A., McAndrew, P. and </a:t>
            </a:r>
            <a:r>
              <a:rPr lang="en-IN"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Misiejuk</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 2019. Innovating pedagogy 2019: Open university innovation report 7.</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Hayter, C.S., Rasmussen, E. and </a:t>
            </a:r>
            <a:r>
              <a:rPr lang="en-IN"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Rooksby</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J.H., 2020. Beyond formal university technology transfer: Innovative pathways for knowledge exchange. </a:t>
            </a:r>
            <a:r>
              <a:rPr lang="en-IN"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Journal of Technology Transfer</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45</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pp.1-8.</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Reichert, S., 2019. The role of universities in regional innovation ecosystems. </a:t>
            </a:r>
            <a:r>
              <a:rPr lang="en-IN"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EUA study, European University Association, Brussels, Belgium</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Rybnicek</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and </a:t>
            </a:r>
            <a:r>
              <a:rPr lang="en-IN"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Königsgruber</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2019. What makes industry–university collaboration succeed? A systematic review of the literature. </a:t>
            </a:r>
            <a:r>
              <a:rPr lang="en-IN"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business economics</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89</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pp.221-250.</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Sobko</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Unadkat, D., Adams, J. and Hull, G., 2020. Learning through collaboration: A networked approach to online pedagogy. </a:t>
            </a:r>
            <a:r>
              <a:rPr lang="en-IN"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E-Learning and Digital Media</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17</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pp.36-55.</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40579002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9</TotalTime>
  <Words>1421</Words>
  <Application>Microsoft Office PowerPoint</Application>
  <PresentationFormat>Widescreen</PresentationFormat>
  <Paragraphs>50</Paragraphs>
  <Slides>11</Slides>
  <Notes>6</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Organic</vt:lpstr>
      <vt:lpstr>How do we use technology to collaborate at UWTSD?</vt:lpstr>
      <vt:lpstr>Introduction  </vt:lpstr>
      <vt:lpstr>Research questions </vt:lpstr>
      <vt:lpstr>The rationale for choosing  the topic  </vt:lpstr>
      <vt:lpstr>Importance of technology for the management of collaborative skills </vt:lpstr>
      <vt:lpstr>Challenges faced by individuals in the management of technology skills</vt:lpstr>
      <vt:lpstr>Proposed method  </vt:lpstr>
      <vt:lpstr>Ethical Considerations </vt:lpstr>
      <vt:lpstr>Research timeline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dc:title>
  <dc:creator>Dark Devil</dc:creator>
  <cp:lastModifiedBy>Liviu Hadirca (2119291)</cp:lastModifiedBy>
  <cp:revision>3</cp:revision>
  <dcterms:created xsi:type="dcterms:W3CDTF">2023-03-29T05:46:13Z</dcterms:created>
  <dcterms:modified xsi:type="dcterms:W3CDTF">2023-04-03T08:51:31Z</dcterms:modified>
</cp:coreProperties>
</file>