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8" r:id="rId1"/>
  </p:sldMasterIdLst>
  <p:notesMasterIdLst>
    <p:notesMasterId r:id="rId11"/>
  </p:notesMasterIdLst>
  <p:sldIdLst>
    <p:sldId id="256" r:id="rId2"/>
    <p:sldId id="258" r:id="rId3"/>
    <p:sldId id="259" r:id="rId4"/>
    <p:sldId id="261" r:id="rId5"/>
    <p:sldId id="263" r:id="rId6"/>
    <p:sldId id="265" r:id="rId7"/>
    <p:sldId id="267" r:id="rId8"/>
    <p:sldId id="268" r:id="rId9"/>
    <p:sldId id="260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11D848-03DA-426A-8187-7BC0D333ABE6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4716D52-DAF0-4C07-9056-B9DC6276E387}">
      <dgm:prSet/>
      <dgm:spPr/>
      <dgm:t>
        <a:bodyPr/>
        <a:lstStyle/>
        <a:p>
          <a:r>
            <a:rPr lang="en-US" b="1"/>
            <a:t>Time management skills</a:t>
          </a:r>
          <a:endParaRPr lang="en-US"/>
        </a:p>
      </dgm:t>
    </dgm:pt>
    <dgm:pt modelId="{8B35A969-1293-4A06-8A90-8B440429FC07}" type="parTrans" cxnId="{C309BBD6-EC86-4F8D-86F0-BB11558D476F}">
      <dgm:prSet/>
      <dgm:spPr/>
      <dgm:t>
        <a:bodyPr/>
        <a:lstStyle/>
        <a:p>
          <a:endParaRPr lang="en-US"/>
        </a:p>
      </dgm:t>
    </dgm:pt>
    <dgm:pt modelId="{A875334E-9BA5-4D71-8CB8-EDE0D01DDAD4}" type="sibTrans" cxnId="{C309BBD6-EC86-4F8D-86F0-BB11558D476F}">
      <dgm:prSet/>
      <dgm:spPr/>
      <dgm:t>
        <a:bodyPr/>
        <a:lstStyle/>
        <a:p>
          <a:endParaRPr lang="en-US"/>
        </a:p>
      </dgm:t>
    </dgm:pt>
    <dgm:pt modelId="{6676C415-CC82-4E34-9BDD-418C0A2DBC05}">
      <dgm:prSet/>
      <dgm:spPr/>
      <dgm:t>
        <a:bodyPr/>
        <a:lstStyle/>
        <a:p>
          <a:r>
            <a:rPr lang="en-US" b="1"/>
            <a:t>Initiative</a:t>
          </a:r>
          <a:endParaRPr lang="en-US"/>
        </a:p>
      </dgm:t>
    </dgm:pt>
    <dgm:pt modelId="{616FA24F-F92A-4EFE-A84C-AC47FA916F0C}" type="parTrans" cxnId="{62CF03A6-78D1-4936-8EA7-83F388089AF3}">
      <dgm:prSet/>
      <dgm:spPr/>
      <dgm:t>
        <a:bodyPr/>
        <a:lstStyle/>
        <a:p>
          <a:endParaRPr lang="en-US"/>
        </a:p>
      </dgm:t>
    </dgm:pt>
    <dgm:pt modelId="{846E7545-1791-433B-8CA2-2A86F40ED4C1}" type="sibTrans" cxnId="{62CF03A6-78D1-4936-8EA7-83F388089AF3}">
      <dgm:prSet/>
      <dgm:spPr/>
      <dgm:t>
        <a:bodyPr/>
        <a:lstStyle/>
        <a:p>
          <a:endParaRPr lang="en-US"/>
        </a:p>
      </dgm:t>
    </dgm:pt>
    <dgm:pt modelId="{72B7E2CA-3608-4C38-B01E-6C747263E961}">
      <dgm:prSet/>
      <dgm:spPr/>
      <dgm:t>
        <a:bodyPr/>
        <a:lstStyle/>
        <a:p>
          <a:r>
            <a:rPr lang="en-US" b="1"/>
            <a:t>Problem solving</a:t>
          </a:r>
          <a:endParaRPr lang="en-US"/>
        </a:p>
      </dgm:t>
    </dgm:pt>
    <dgm:pt modelId="{22BCD6C2-C23C-4080-A686-E16E7C56FC64}" type="parTrans" cxnId="{799BDF97-1AA6-460B-95BE-3C9C698F66C0}">
      <dgm:prSet/>
      <dgm:spPr/>
      <dgm:t>
        <a:bodyPr/>
        <a:lstStyle/>
        <a:p>
          <a:endParaRPr lang="en-US"/>
        </a:p>
      </dgm:t>
    </dgm:pt>
    <dgm:pt modelId="{93175CE1-92F2-402A-ADBD-2BDD506C2682}" type="sibTrans" cxnId="{799BDF97-1AA6-460B-95BE-3C9C698F66C0}">
      <dgm:prSet/>
      <dgm:spPr/>
      <dgm:t>
        <a:bodyPr/>
        <a:lstStyle/>
        <a:p>
          <a:endParaRPr lang="en-US"/>
        </a:p>
      </dgm:t>
    </dgm:pt>
    <dgm:pt modelId="{A5B4679E-5890-4A4A-BE26-563CC7019C07}">
      <dgm:prSet/>
      <dgm:spPr/>
      <dgm:t>
        <a:bodyPr/>
        <a:lstStyle/>
        <a:p>
          <a:r>
            <a:rPr lang="en-US" b="1"/>
            <a:t>Communication skills</a:t>
          </a:r>
          <a:endParaRPr lang="en-US"/>
        </a:p>
      </dgm:t>
    </dgm:pt>
    <dgm:pt modelId="{5AEE33C4-4C2C-4B4C-B156-CD1DD27889B6}" type="parTrans" cxnId="{AC49144F-FAFB-4766-BF49-93D170AF5551}">
      <dgm:prSet/>
      <dgm:spPr/>
      <dgm:t>
        <a:bodyPr/>
        <a:lstStyle/>
        <a:p>
          <a:endParaRPr lang="en-US"/>
        </a:p>
      </dgm:t>
    </dgm:pt>
    <dgm:pt modelId="{EBA3EECE-BEF7-44A6-9244-98EDAD574E8A}" type="sibTrans" cxnId="{AC49144F-FAFB-4766-BF49-93D170AF5551}">
      <dgm:prSet/>
      <dgm:spPr/>
      <dgm:t>
        <a:bodyPr/>
        <a:lstStyle/>
        <a:p>
          <a:endParaRPr lang="en-US"/>
        </a:p>
      </dgm:t>
    </dgm:pt>
    <dgm:pt modelId="{082B1559-14D5-436E-AA5E-DDBA09922EF4}">
      <dgm:prSet/>
      <dgm:spPr/>
      <dgm:t>
        <a:bodyPr/>
        <a:lstStyle/>
        <a:p>
          <a:r>
            <a:rPr lang="en-US" b="1"/>
            <a:t>Assertiveness</a:t>
          </a:r>
          <a:endParaRPr lang="en-US"/>
        </a:p>
      </dgm:t>
    </dgm:pt>
    <dgm:pt modelId="{3BBC36E3-8E76-4B02-B46E-FB88211CDB2B}" type="parTrans" cxnId="{3F67E984-F5B9-4379-BCF8-0BBCA95AF663}">
      <dgm:prSet/>
      <dgm:spPr/>
      <dgm:t>
        <a:bodyPr/>
        <a:lstStyle/>
        <a:p>
          <a:endParaRPr lang="en-US"/>
        </a:p>
      </dgm:t>
    </dgm:pt>
    <dgm:pt modelId="{1B475D8C-BAE8-4D0E-B1FB-0B18EC5F4EFF}" type="sibTrans" cxnId="{3F67E984-F5B9-4379-BCF8-0BBCA95AF663}">
      <dgm:prSet/>
      <dgm:spPr/>
      <dgm:t>
        <a:bodyPr/>
        <a:lstStyle/>
        <a:p>
          <a:endParaRPr lang="en-US"/>
        </a:p>
      </dgm:t>
    </dgm:pt>
    <dgm:pt modelId="{A39E3C42-D7B1-4779-B4DB-507EEDB18AA1}">
      <dgm:prSet/>
      <dgm:spPr/>
      <dgm:t>
        <a:bodyPr/>
        <a:lstStyle/>
        <a:p>
          <a:r>
            <a:rPr lang="en-US" b="1"/>
            <a:t>Team member</a:t>
          </a:r>
          <a:endParaRPr lang="en-US"/>
        </a:p>
      </dgm:t>
    </dgm:pt>
    <dgm:pt modelId="{248258B8-BC55-402C-801C-FBED4BDD72FE}" type="parTrans" cxnId="{60ED7394-9F69-455A-9C76-55856A60BB51}">
      <dgm:prSet/>
      <dgm:spPr/>
      <dgm:t>
        <a:bodyPr/>
        <a:lstStyle/>
        <a:p>
          <a:endParaRPr lang="en-US"/>
        </a:p>
      </dgm:t>
    </dgm:pt>
    <dgm:pt modelId="{DAF6B9E9-7C23-49F2-8F9B-544EB6245E37}" type="sibTrans" cxnId="{60ED7394-9F69-455A-9C76-55856A60BB51}">
      <dgm:prSet/>
      <dgm:spPr/>
      <dgm:t>
        <a:bodyPr/>
        <a:lstStyle/>
        <a:p>
          <a:endParaRPr lang="en-US"/>
        </a:p>
      </dgm:t>
    </dgm:pt>
    <dgm:pt modelId="{F8A23305-6E55-4DAE-9813-C6A467D5DB31}" type="pres">
      <dgm:prSet presAssocID="{BE11D848-03DA-426A-8187-7BC0D333ABE6}" presName="diagram" presStyleCnt="0">
        <dgm:presLayoutVars>
          <dgm:dir/>
          <dgm:resizeHandles val="exact"/>
        </dgm:presLayoutVars>
      </dgm:prSet>
      <dgm:spPr/>
    </dgm:pt>
    <dgm:pt modelId="{EEA3D42A-2E62-4C8D-957D-BB40F0CF2014}" type="pres">
      <dgm:prSet presAssocID="{B4716D52-DAF0-4C07-9056-B9DC6276E387}" presName="node" presStyleLbl="node1" presStyleIdx="0" presStyleCnt="6">
        <dgm:presLayoutVars>
          <dgm:bulletEnabled val="1"/>
        </dgm:presLayoutVars>
      </dgm:prSet>
      <dgm:spPr/>
    </dgm:pt>
    <dgm:pt modelId="{AD6A780B-6851-4C10-B9A2-1BE76691A27F}" type="pres">
      <dgm:prSet presAssocID="{A875334E-9BA5-4D71-8CB8-EDE0D01DDAD4}" presName="sibTrans" presStyleCnt="0"/>
      <dgm:spPr/>
    </dgm:pt>
    <dgm:pt modelId="{1F1B21D7-E635-49BA-A010-5618D0180208}" type="pres">
      <dgm:prSet presAssocID="{6676C415-CC82-4E34-9BDD-418C0A2DBC05}" presName="node" presStyleLbl="node1" presStyleIdx="1" presStyleCnt="6">
        <dgm:presLayoutVars>
          <dgm:bulletEnabled val="1"/>
        </dgm:presLayoutVars>
      </dgm:prSet>
      <dgm:spPr/>
    </dgm:pt>
    <dgm:pt modelId="{7B5CA42C-4985-4C72-B0C7-03EDF4160C83}" type="pres">
      <dgm:prSet presAssocID="{846E7545-1791-433B-8CA2-2A86F40ED4C1}" presName="sibTrans" presStyleCnt="0"/>
      <dgm:spPr/>
    </dgm:pt>
    <dgm:pt modelId="{A675C8A7-2A7C-44C9-B105-19A6F0063D9C}" type="pres">
      <dgm:prSet presAssocID="{72B7E2CA-3608-4C38-B01E-6C747263E961}" presName="node" presStyleLbl="node1" presStyleIdx="2" presStyleCnt="6">
        <dgm:presLayoutVars>
          <dgm:bulletEnabled val="1"/>
        </dgm:presLayoutVars>
      </dgm:prSet>
      <dgm:spPr/>
    </dgm:pt>
    <dgm:pt modelId="{932C1021-88BE-4489-9AFF-44280427DE80}" type="pres">
      <dgm:prSet presAssocID="{93175CE1-92F2-402A-ADBD-2BDD506C2682}" presName="sibTrans" presStyleCnt="0"/>
      <dgm:spPr/>
    </dgm:pt>
    <dgm:pt modelId="{4439A0C2-F26E-42B7-AFA5-3E36B9685679}" type="pres">
      <dgm:prSet presAssocID="{A5B4679E-5890-4A4A-BE26-563CC7019C07}" presName="node" presStyleLbl="node1" presStyleIdx="3" presStyleCnt="6">
        <dgm:presLayoutVars>
          <dgm:bulletEnabled val="1"/>
        </dgm:presLayoutVars>
      </dgm:prSet>
      <dgm:spPr/>
    </dgm:pt>
    <dgm:pt modelId="{60DA5966-7DEF-4D7B-82FF-71AD696F10B6}" type="pres">
      <dgm:prSet presAssocID="{EBA3EECE-BEF7-44A6-9244-98EDAD574E8A}" presName="sibTrans" presStyleCnt="0"/>
      <dgm:spPr/>
    </dgm:pt>
    <dgm:pt modelId="{CA5EAD88-56BD-4428-959A-8B0FB1BCE438}" type="pres">
      <dgm:prSet presAssocID="{082B1559-14D5-436E-AA5E-DDBA09922EF4}" presName="node" presStyleLbl="node1" presStyleIdx="4" presStyleCnt="6">
        <dgm:presLayoutVars>
          <dgm:bulletEnabled val="1"/>
        </dgm:presLayoutVars>
      </dgm:prSet>
      <dgm:spPr/>
    </dgm:pt>
    <dgm:pt modelId="{2587533F-947D-496B-8403-44B2435FA1DD}" type="pres">
      <dgm:prSet presAssocID="{1B475D8C-BAE8-4D0E-B1FB-0B18EC5F4EFF}" presName="sibTrans" presStyleCnt="0"/>
      <dgm:spPr/>
    </dgm:pt>
    <dgm:pt modelId="{7EA024A0-22AB-4488-9AE5-908A6E1E4E46}" type="pres">
      <dgm:prSet presAssocID="{A39E3C42-D7B1-4779-B4DB-507EEDB18AA1}" presName="node" presStyleLbl="node1" presStyleIdx="5" presStyleCnt="6">
        <dgm:presLayoutVars>
          <dgm:bulletEnabled val="1"/>
        </dgm:presLayoutVars>
      </dgm:prSet>
      <dgm:spPr/>
    </dgm:pt>
  </dgm:ptLst>
  <dgm:cxnLst>
    <dgm:cxn modelId="{FA590423-26CD-4553-8B67-6AFDAB197E9B}" type="presOf" srcId="{082B1559-14D5-436E-AA5E-DDBA09922EF4}" destId="{CA5EAD88-56BD-4428-959A-8B0FB1BCE438}" srcOrd="0" destOrd="0" presId="urn:microsoft.com/office/officeart/2005/8/layout/default"/>
    <dgm:cxn modelId="{99CE7562-8D0F-4F5A-848C-19BB9B2840EA}" type="presOf" srcId="{6676C415-CC82-4E34-9BDD-418C0A2DBC05}" destId="{1F1B21D7-E635-49BA-A010-5618D0180208}" srcOrd="0" destOrd="0" presId="urn:microsoft.com/office/officeart/2005/8/layout/default"/>
    <dgm:cxn modelId="{AC49144F-FAFB-4766-BF49-93D170AF5551}" srcId="{BE11D848-03DA-426A-8187-7BC0D333ABE6}" destId="{A5B4679E-5890-4A4A-BE26-563CC7019C07}" srcOrd="3" destOrd="0" parTransId="{5AEE33C4-4C2C-4B4C-B156-CD1DD27889B6}" sibTransId="{EBA3EECE-BEF7-44A6-9244-98EDAD574E8A}"/>
    <dgm:cxn modelId="{3F67E984-F5B9-4379-BCF8-0BBCA95AF663}" srcId="{BE11D848-03DA-426A-8187-7BC0D333ABE6}" destId="{082B1559-14D5-436E-AA5E-DDBA09922EF4}" srcOrd="4" destOrd="0" parTransId="{3BBC36E3-8E76-4B02-B46E-FB88211CDB2B}" sibTransId="{1B475D8C-BAE8-4D0E-B1FB-0B18EC5F4EFF}"/>
    <dgm:cxn modelId="{60ED7394-9F69-455A-9C76-55856A60BB51}" srcId="{BE11D848-03DA-426A-8187-7BC0D333ABE6}" destId="{A39E3C42-D7B1-4779-B4DB-507EEDB18AA1}" srcOrd="5" destOrd="0" parTransId="{248258B8-BC55-402C-801C-FBED4BDD72FE}" sibTransId="{DAF6B9E9-7C23-49F2-8F9B-544EB6245E37}"/>
    <dgm:cxn modelId="{799BDF97-1AA6-460B-95BE-3C9C698F66C0}" srcId="{BE11D848-03DA-426A-8187-7BC0D333ABE6}" destId="{72B7E2CA-3608-4C38-B01E-6C747263E961}" srcOrd="2" destOrd="0" parTransId="{22BCD6C2-C23C-4080-A686-E16E7C56FC64}" sibTransId="{93175CE1-92F2-402A-ADBD-2BDD506C2682}"/>
    <dgm:cxn modelId="{62CF03A6-78D1-4936-8EA7-83F388089AF3}" srcId="{BE11D848-03DA-426A-8187-7BC0D333ABE6}" destId="{6676C415-CC82-4E34-9BDD-418C0A2DBC05}" srcOrd="1" destOrd="0" parTransId="{616FA24F-F92A-4EFE-A84C-AC47FA916F0C}" sibTransId="{846E7545-1791-433B-8CA2-2A86F40ED4C1}"/>
    <dgm:cxn modelId="{C309BBD6-EC86-4F8D-86F0-BB11558D476F}" srcId="{BE11D848-03DA-426A-8187-7BC0D333ABE6}" destId="{B4716D52-DAF0-4C07-9056-B9DC6276E387}" srcOrd="0" destOrd="0" parTransId="{8B35A969-1293-4A06-8A90-8B440429FC07}" sibTransId="{A875334E-9BA5-4D71-8CB8-EDE0D01DDAD4}"/>
    <dgm:cxn modelId="{469599EF-059B-4B7B-AFE3-669FA4715D01}" type="presOf" srcId="{A5B4679E-5890-4A4A-BE26-563CC7019C07}" destId="{4439A0C2-F26E-42B7-AFA5-3E36B9685679}" srcOrd="0" destOrd="0" presId="urn:microsoft.com/office/officeart/2005/8/layout/default"/>
    <dgm:cxn modelId="{53713DF0-BB0F-4A8F-872C-3D79657A1BA8}" type="presOf" srcId="{72B7E2CA-3608-4C38-B01E-6C747263E961}" destId="{A675C8A7-2A7C-44C9-B105-19A6F0063D9C}" srcOrd="0" destOrd="0" presId="urn:microsoft.com/office/officeart/2005/8/layout/default"/>
    <dgm:cxn modelId="{D9EC97F3-4C5E-468B-8BC9-A2D212958378}" type="presOf" srcId="{A39E3C42-D7B1-4779-B4DB-507EEDB18AA1}" destId="{7EA024A0-22AB-4488-9AE5-908A6E1E4E46}" srcOrd="0" destOrd="0" presId="urn:microsoft.com/office/officeart/2005/8/layout/default"/>
    <dgm:cxn modelId="{759420F6-C3D2-4E13-B053-921117CB6DDC}" type="presOf" srcId="{B4716D52-DAF0-4C07-9056-B9DC6276E387}" destId="{EEA3D42A-2E62-4C8D-957D-BB40F0CF2014}" srcOrd="0" destOrd="0" presId="urn:microsoft.com/office/officeart/2005/8/layout/default"/>
    <dgm:cxn modelId="{53D279F7-EFDA-48A5-B273-CFE2ACCFB190}" type="presOf" srcId="{BE11D848-03DA-426A-8187-7BC0D333ABE6}" destId="{F8A23305-6E55-4DAE-9813-C6A467D5DB31}" srcOrd="0" destOrd="0" presId="urn:microsoft.com/office/officeart/2005/8/layout/default"/>
    <dgm:cxn modelId="{57B8E4D7-6938-40A7-8C40-F7E640AB3082}" type="presParOf" srcId="{F8A23305-6E55-4DAE-9813-C6A467D5DB31}" destId="{EEA3D42A-2E62-4C8D-957D-BB40F0CF2014}" srcOrd="0" destOrd="0" presId="urn:microsoft.com/office/officeart/2005/8/layout/default"/>
    <dgm:cxn modelId="{BEE9D773-B1CC-4850-84F1-7C5D0B51D8D0}" type="presParOf" srcId="{F8A23305-6E55-4DAE-9813-C6A467D5DB31}" destId="{AD6A780B-6851-4C10-B9A2-1BE76691A27F}" srcOrd="1" destOrd="0" presId="urn:microsoft.com/office/officeart/2005/8/layout/default"/>
    <dgm:cxn modelId="{32E3D708-5607-4C9A-A409-58987D2EBA22}" type="presParOf" srcId="{F8A23305-6E55-4DAE-9813-C6A467D5DB31}" destId="{1F1B21D7-E635-49BA-A010-5618D0180208}" srcOrd="2" destOrd="0" presId="urn:microsoft.com/office/officeart/2005/8/layout/default"/>
    <dgm:cxn modelId="{B89C6CBD-CEFC-4AA4-9A7D-5B4FE732A4D4}" type="presParOf" srcId="{F8A23305-6E55-4DAE-9813-C6A467D5DB31}" destId="{7B5CA42C-4985-4C72-B0C7-03EDF4160C83}" srcOrd="3" destOrd="0" presId="urn:microsoft.com/office/officeart/2005/8/layout/default"/>
    <dgm:cxn modelId="{29F16511-D2A6-4474-9B9D-8F460C943AFB}" type="presParOf" srcId="{F8A23305-6E55-4DAE-9813-C6A467D5DB31}" destId="{A675C8A7-2A7C-44C9-B105-19A6F0063D9C}" srcOrd="4" destOrd="0" presId="urn:microsoft.com/office/officeart/2005/8/layout/default"/>
    <dgm:cxn modelId="{DDB92758-C780-4503-AED9-2CE411AD0F7A}" type="presParOf" srcId="{F8A23305-6E55-4DAE-9813-C6A467D5DB31}" destId="{932C1021-88BE-4489-9AFF-44280427DE80}" srcOrd="5" destOrd="0" presId="urn:microsoft.com/office/officeart/2005/8/layout/default"/>
    <dgm:cxn modelId="{0DAE0F76-68DD-43B4-A324-FFE80A263F3A}" type="presParOf" srcId="{F8A23305-6E55-4DAE-9813-C6A467D5DB31}" destId="{4439A0C2-F26E-42B7-AFA5-3E36B9685679}" srcOrd="6" destOrd="0" presId="urn:microsoft.com/office/officeart/2005/8/layout/default"/>
    <dgm:cxn modelId="{BEBDBAC4-A9A0-4F03-A356-43E9A9E1A8BF}" type="presParOf" srcId="{F8A23305-6E55-4DAE-9813-C6A467D5DB31}" destId="{60DA5966-7DEF-4D7B-82FF-71AD696F10B6}" srcOrd="7" destOrd="0" presId="urn:microsoft.com/office/officeart/2005/8/layout/default"/>
    <dgm:cxn modelId="{C2FA2F85-6740-4A4A-BC01-95BC23C29183}" type="presParOf" srcId="{F8A23305-6E55-4DAE-9813-C6A467D5DB31}" destId="{CA5EAD88-56BD-4428-959A-8B0FB1BCE438}" srcOrd="8" destOrd="0" presId="urn:microsoft.com/office/officeart/2005/8/layout/default"/>
    <dgm:cxn modelId="{4F7F5B08-E489-46E5-A2AC-8E2597C67ED5}" type="presParOf" srcId="{F8A23305-6E55-4DAE-9813-C6A467D5DB31}" destId="{2587533F-947D-496B-8403-44B2435FA1DD}" srcOrd="9" destOrd="0" presId="urn:microsoft.com/office/officeart/2005/8/layout/default"/>
    <dgm:cxn modelId="{F17C5917-8C51-4534-BE36-23C33FABF96B}" type="presParOf" srcId="{F8A23305-6E55-4DAE-9813-C6A467D5DB31}" destId="{7EA024A0-22AB-4488-9AE5-908A6E1E4E4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A3D42A-2E62-4C8D-957D-BB40F0CF2014}">
      <dsp:nvSpPr>
        <dsp:cNvPr id="0" name=""/>
        <dsp:cNvSpPr/>
      </dsp:nvSpPr>
      <dsp:spPr>
        <a:xfrm>
          <a:off x="377190" y="3160"/>
          <a:ext cx="2907506" cy="174450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/>
            <a:t>Time management skills</a:t>
          </a:r>
          <a:endParaRPr lang="en-US" sz="3300" kern="1200"/>
        </a:p>
      </dsp:txBody>
      <dsp:txXfrm>
        <a:off x="377190" y="3160"/>
        <a:ext cx="2907506" cy="1744503"/>
      </dsp:txXfrm>
    </dsp:sp>
    <dsp:sp modelId="{1F1B21D7-E635-49BA-A010-5618D0180208}">
      <dsp:nvSpPr>
        <dsp:cNvPr id="0" name=""/>
        <dsp:cNvSpPr/>
      </dsp:nvSpPr>
      <dsp:spPr>
        <a:xfrm>
          <a:off x="3575446" y="3160"/>
          <a:ext cx="2907506" cy="1744503"/>
        </a:xfrm>
        <a:prstGeom prst="rect">
          <a:avLst/>
        </a:prstGeom>
        <a:solidFill>
          <a:schemeClr val="accent2">
            <a:hueOff val="296363"/>
            <a:satOff val="-1614"/>
            <a:lumOff val="51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/>
            <a:t>Initiative</a:t>
          </a:r>
          <a:endParaRPr lang="en-US" sz="3300" kern="1200"/>
        </a:p>
      </dsp:txBody>
      <dsp:txXfrm>
        <a:off x="3575446" y="3160"/>
        <a:ext cx="2907506" cy="1744503"/>
      </dsp:txXfrm>
    </dsp:sp>
    <dsp:sp modelId="{A675C8A7-2A7C-44C9-B105-19A6F0063D9C}">
      <dsp:nvSpPr>
        <dsp:cNvPr id="0" name=""/>
        <dsp:cNvSpPr/>
      </dsp:nvSpPr>
      <dsp:spPr>
        <a:xfrm>
          <a:off x="6773703" y="3160"/>
          <a:ext cx="2907506" cy="1744503"/>
        </a:xfrm>
        <a:prstGeom prst="rect">
          <a:avLst/>
        </a:prstGeom>
        <a:solidFill>
          <a:schemeClr val="accent2">
            <a:hueOff val="592726"/>
            <a:satOff val="-3229"/>
            <a:lumOff val="102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/>
            <a:t>Problem solving</a:t>
          </a:r>
          <a:endParaRPr lang="en-US" sz="3300" kern="1200"/>
        </a:p>
      </dsp:txBody>
      <dsp:txXfrm>
        <a:off x="6773703" y="3160"/>
        <a:ext cx="2907506" cy="1744503"/>
      </dsp:txXfrm>
    </dsp:sp>
    <dsp:sp modelId="{4439A0C2-F26E-42B7-AFA5-3E36B9685679}">
      <dsp:nvSpPr>
        <dsp:cNvPr id="0" name=""/>
        <dsp:cNvSpPr/>
      </dsp:nvSpPr>
      <dsp:spPr>
        <a:xfrm>
          <a:off x="377190" y="2038415"/>
          <a:ext cx="2907506" cy="1744503"/>
        </a:xfrm>
        <a:prstGeom prst="rect">
          <a:avLst/>
        </a:prstGeom>
        <a:solidFill>
          <a:schemeClr val="accent2">
            <a:hueOff val="889089"/>
            <a:satOff val="-4843"/>
            <a:lumOff val="1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/>
            <a:t>Communication skills</a:t>
          </a:r>
          <a:endParaRPr lang="en-US" sz="3300" kern="1200"/>
        </a:p>
      </dsp:txBody>
      <dsp:txXfrm>
        <a:off x="377190" y="2038415"/>
        <a:ext cx="2907506" cy="1744503"/>
      </dsp:txXfrm>
    </dsp:sp>
    <dsp:sp modelId="{CA5EAD88-56BD-4428-959A-8B0FB1BCE438}">
      <dsp:nvSpPr>
        <dsp:cNvPr id="0" name=""/>
        <dsp:cNvSpPr/>
      </dsp:nvSpPr>
      <dsp:spPr>
        <a:xfrm>
          <a:off x="3575446" y="2038415"/>
          <a:ext cx="2907506" cy="1744503"/>
        </a:xfrm>
        <a:prstGeom prst="rect">
          <a:avLst/>
        </a:prstGeom>
        <a:solidFill>
          <a:schemeClr val="accent2">
            <a:hueOff val="1185452"/>
            <a:satOff val="-6458"/>
            <a:lumOff val="204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/>
            <a:t>Assertiveness</a:t>
          </a:r>
          <a:endParaRPr lang="en-US" sz="3300" kern="1200"/>
        </a:p>
      </dsp:txBody>
      <dsp:txXfrm>
        <a:off x="3575446" y="2038415"/>
        <a:ext cx="2907506" cy="1744503"/>
      </dsp:txXfrm>
    </dsp:sp>
    <dsp:sp modelId="{7EA024A0-22AB-4488-9AE5-908A6E1E4E46}">
      <dsp:nvSpPr>
        <dsp:cNvPr id="0" name=""/>
        <dsp:cNvSpPr/>
      </dsp:nvSpPr>
      <dsp:spPr>
        <a:xfrm>
          <a:off x="6773703" y="2038415"/>
          <a:ext cx="2907506" cy="1744503"/>
        </a:xfrm>
        <a:prstGeom prst="rect">
          <a:avLst/>
        </a:prstGeom>
        <a:solidFill>
          <a:schemeClr val="accent2">
            <a:hueOff val="1481815"/>
            <a:satOff val="-8072"/>
            <a:lumOff val="255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/>
            <a:t>Team member</a:t>
          </a:r>
          <a:endParaRPr lang="en-US" sz="3300" kern="1200"/>
        </a:p>
      </dsp:txBody>
      <dsp:txXfrm>
        <a:off x="6773703" y="2038415"/>
        <a:ext cx="2907506" cy="17445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57A1A-71B9-405B-98A9-797B4F782ACF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AF579F-AADB-4069-A9E7-EE7AFF65FB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01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5/10/2020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1647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5/10/2020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8201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5/10/2020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86187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5/10/2020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58697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5/10/2020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3489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5/10/2020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4216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5/10/2020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6161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5/10/2020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570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5/10/2020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82715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5/10/2020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7952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5/10/2020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9439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5/10/2020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6115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1" r:id="rId6"/>
    <p:sldLayoutId id="2147483707" r:id="rId7"/>
    <p:sldLayoutId id="2147483708" r:id="rId8"/>
    <p:sldLayoutId id="2147483709" r:id="rId9"/>
    <p:sldLayoutId id="2147483710" r:id="rId10"/>
    <p:sldLayoutId id="214748371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leap.com/impact-welfare-measures-quality-employees-performance-special-reference-construction-industry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11" Type="http://schemas.openxmlformats.org/officeDocument/2006/relationships/image" Target="../media/image14.svg"/><Relationship Id="rId5" Type="http://schemas.openxmlformats.org/officeDocument/2006/relationships/image" Target="../media/image8.sv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orldbuilding.stackexchange.com/questions/10645/what-would-poverty-be-like-if-there-was-an-infinite-supply-of-food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putyouth.co.uk/jobguides/job-educationwelfareofficer.html" TargetMode="External"/><Relationship Id="rId2" Type="http://schemas.openxmlformats.org/officeDocument/2006/relationships/hyperlink" Target="https://www.allaboutcareers.com/careers/job-profile/education-welfare-officer.%20Last%20accessed%2029.04.20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gov.wales/sites/default/files/publications/2018-12/thinking-positively-emotional-health-and-well-being-in-schools-and-early-years-settings.pdf" TargetMode="External"/><Relationship Id="rId4" Type="http://schemas.openxmlformats.org/officeDocument/2006/relationships/hyperlink" Target="https://www.firstdiscoverers.co.uk/albert-bandura-child-development-theori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C2EF133-5E38-4CED-8EFE-CEB9F23222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414"/>
          <a:stretch/>
        </p:blipFill>
        <p:spPr>
          <a:xfrm>
            <a:off x="113937" y="55250"/>
            <a:ext cx="12192031" cy="685800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72BB70C-3B10-43FF-83F9-C064151F9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0"/>
            <a:ext cx="12188952" cy="1942924"/>
          </a:xfrm>
          <a:prstGeom prst="rect">
            <a:avLst/>
          </a:prstGeom>
          <a:gradFill>
            <a:gsLst>
              <a:gs pos="29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DE243D-893F-4A32-8151-7FB111454C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937" y="12589"/>
            <a:ext cx="7137263" cy="3805311"/>
          </a:xfrm>
        </p:spPr>
        <p:txBody>
          <a:bodyPr anchor="ctr">
            <a:normAutofit/>
          </a:bodyPr>
          <a:lstStyle/>
          <a:p>
            <a:pPr algn="r"/>
            <a:r>
              <a:rPr lang="en-US" sz="6000" b="1" i="1" dirty="0">
                <a:solidFill>
                  <a:schemeClr val="tx1"/>
                </a:solidFill>
              </a:rPr>
              <a:t>ECGE6001 Skills for life: Employability and Future Pathways</a:t>
            </a:r>
            <a:endParaRPr lang="en-GB" sz="6000" b="1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1702DA-1A40-43F5-897D-406ED14D98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92193" y="5714998"/>
            <a:ext cx="3073745" cy="914400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latin typeface="+mj-lt"/>
              </a:rPr>
              <a:t> </a:t>
            </a:r>
            <a:r>
              <a:rPr lang="en-GB" sz="4800" b="1" i="1" dirty="0">
                <a:latin typeface="+mj-lt"/>
              </a:rPr>
              <a:t>1602433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5B557D3-D7B4-404B-84A1-9BD182BE5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7532813" y="1097280"/>
            <a:ext cx="118872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B21FF648-687D-4B69-BB17-1F9649EF8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6400798"/>
            <a:ext cx="12188952" cy="457201"/>
          </a:xfrm>
          <a:prstGeom prst="rect">
            <a:avLst/>
          </a:prstGeom>
          <a:gradFill>
            <a:gsLst>
              <a:gs pos="66000">
                <a:srgbClr val="000000">
                  <a:alpha val="20000"/>
                </a:srgbClr>
              </a:gs>
              <a:gs pos="14000">
                <a:schemeClr val="tx1">
                  <a:alpha val="0"/>
                </a:schemeClr>
              </a:gs>
              <a:gs pos="10000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5966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doll, brush&#10;&#10;Description automatically generated">
            <a:extLst>
              <a:ext uri="{FF2B5EF4-FFF2-40B4-BE49-F238E27FC236}">
                <a16:creationId xmlns:a16="http://schemas.microsoft.com/office/drawing/2014/main" id="{942EA083-6E57-40A9-B762-327EE3853A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82880" y="196948"/>
            <a:ext cx="11859065" cy="609131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5D254E4-26B2-4451-9543-B1410B857DDA}"/>
              </a:ext>
            </a:extLst>
          </p:cNvPr>
          <p:cNvSpPr/>
          <p:nvPr/>
        </p:nvSpPr>
        <p:spPr>
          <a:xfrm>
            <a:off x="1486853" y="2321004"/>
            <a:ext cx="903356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Education Welfare Officer</a:t>
            </a:r>
          </a:p>
        </p:txBody>
      </p:sp>
    </p:spTree>
    <p:extLst>
      <p:ext uri="{BB962C8B-B14F-4D97-AF65-F5344CB8AC3E}">
        <p14:creationId xmlns:p14="http://schemas.microsoft.com/office/powerpoint/2010/main" val="1297798323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CD2D517-BC35-4439-AC31-06DF764F25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5AC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DD3F846-0483-40F5-A881-0C1AD2A0C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text, newspaper, building&#10;&#10;Description automatically generated">
            <a:extLst>
              <a:ext uri="{FF2B5EF4-FFF2-40B4-BE49-F238E27FC236}">
                <a16:creationId xmlns:a16="http://schemas.microsoft.com/office/drawing/2014/main" id="{E5441522-DB05-413F-AB5B-F441103151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212" y="63239"/>
            <a:ext cx="10493643" cy="52730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A8752AB-BE65-441B-A576-86AC41F065F3}"/>
              </a:ext>
            </a:extLst>
          </p:cNvPr>
          <p:cNvSpPr txBox="1"/>
          <p:nvPr/>
        </p:nvSpPr>
        <p:spPr>
          <a:xfrm>
            <a:off x="7030446" y="4342822"/>
            <a:ext cx="468454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+mj-lt"/>
              </a:rPr>
              <a:t>An exciting opportunity building links to facilitate children and  their families access education. To deliver appropriate interventions to  support all concerned with school attendance. A dedicated professional designated to help children get the most out of education.</a:t>
            </a:r>
          </a:p>
          <a:p>
            <a:r>
              <a:rPr lang="en-US" b="1" dirty="0">
                <a:latin typeface="+mj-lt"/>
              </a:rPr>
              <a:t>                                                              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Allaboutcareers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(2020) </a:t>
            </a:r>
          </a:p>
        </p:txBody>
      </p:sp>
    </p:spTree>
    <p:extLst>
      <p:ext uri="{BB962C8B-B14F-4D97-AF65-F5344CB8AC3E}">
        <p14:creationId xmlns:p14="http://schemas.microsoft.com/office/powerpoint/2010/main" val="22931421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F6F1E82-F603-49E4-9641-09EEA984A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1CFD00-FC30-4AFB-A61F-3127B2C90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9D1595AB-90F6-488F-B5E3-F8CFCC8FAA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19A2A3F4-1FCE-47EE-9434-D04089DCEEC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1095094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F59432E6-1AC3-4083-B39A-09E1B7DE31B2}"/>
              </a:ext>
            </a:extLst>
          </p:cNvPr>
          <p:cNvSpPr txBox="1"/>
          <p:nvPr/>
        </p:nvSpPr>
        <p:spPr>
          <a:xfrm>
            <a:off x="1519311" y="675249"/>
            <a:ext cx="88626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spc="600" dirty="0">
                <a:solidFill>
                  <a:schemeClr val="accent2">
                    <a:lumMod val="75000"/>
                  </a:schemeClr>
                </a:solidFill>
              </a:rPr>
              <a:t>Skills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52C1BC6-816C-459C-8BE4-92AA2FAEDEF9}"/>
              </a:ext>
            </a:extLst>
          </p:cNvPr>
          <p:cNvSpPr txBox="1"/>
          <p:nvPr/>
        </p:nvSpPr>
        <p:spPr>
          <a:xfrm>
            <a:off x="9621078" y="6506817"/>
            <a:ext cx="233238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Inputyouth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(2020)</a:t>
            </a:r>
          </a:p>
        </p:txBody>
      </p:sp>
    </p:spTree>
    <p:extLst>
      <p:ext uri="{BB962C8B-B14F-4D97-AF65-F5344CB8AC3E}">
        <p14:creationId xmlns:p14="http://schemas.microsoft.com/office/powerpoint/2010/main" val="38427943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0E58038-8ACE-4AD9-B404-25C603550D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4">
            <a:extLst>
              <a:ext uri="{FF2B5EF4-FFF2-40B4-BE49-F238E27FC236}">
                <a16:creationId xmlns:a16="http://schemas.microsoft.com/office/drawing/2014/main" id="{363D3C68-7DF2-413E-9231-C5435DC657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089" b="64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8A34772-9011-42B5-AA63-FD6DEC92EE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910746"/>
            <a:ext cx="996696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">
            <a:extLst>
              <a:ext uri="{FF2B5EF4-FFF2-40B4-BE49-F238E27FC236}">
                <a16:creationId xmlns:a16="http://schemas.microsoft.com/office/drawing/2014/main" id="{1A82EBD7-585D-4C10-9A9C-269C76FEDF92}"/>
              </a:ext>
            </a:extLst>
          </p:cNvPr>
          <p:cNvSpPr txBox="1"/>
          <p:nvPr/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 lnSpcReduction="10000"/>
          </a:bodyPr>
          <a:lstStyle/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Trustworthy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Supportive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Positive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Sensitive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Listening skills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Maturity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Non-judgmental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Sympathetic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Tactful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•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2BCDE19-2810-4337-9C49-8589C42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745286-3FA5-483F-A306-3D84CB9EBF5F}"/>
              </a:ext>
            </a:extLst>
          </p:cNvPr>
          <p:cNvSpPr txBox="1"/>
          <p:nvPr/>
        </p:nvSpPr>
        <p:spPr>
          <a:xfrm>
            <a:off x="1193532" y="1266092"/>
            <a:ext cx="61498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spc="600" dirty="0">
                <a:solidFill>
                  <a:schemeClr val="accent2">
                    <a:lumMod val="75000"/>
                  </a:schemeClr>
                </a:solidFill>
              </a:rPr>
              <a:t>Personal Qualities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D84E18-9B21-4034-B3A5-79CD6A5EFCEA}"/>
              </a:ext>
            </a:extLst>
          </p:cNvPr>
          <p:cNvSpPr txBox="1"/>
          <p:nvPr/>
        </p:nvSpPr>
        <p:spPr>
          <a:xfrm>
            <a:off x="8176591" y="6533322"/>
            <a:ext cx="36178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Inputyouth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(2020)</a:t>
            </a:r>
          </a:p>
        </p:txBody>
      </p:sp>
    </p:spTree>
    <p:extLst>
      <p:ext uri="{BB962C8B-B14F-4D97-AF65-F5344CB8AC3E}">
        <p14:creationId xmlns:p14="http://schemas.microsoft.com/office/powerpoint/2010/main" val="24695876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EE694-2D2D-4F70-A391-A61144CF24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4"/>
            <a:ext cx="10058400" cy="853084"/>
          </a:xfrm>
        </p:spPr>
        <p:txBody>
          <a:bodyPr/>
          <a:lstStyle/>
          <a:p>
            <a:r>
              <a:rPr lang="en-GB" dirty="0"/>
              <a:t>The Theories..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7F547B-072B-404C-8982-D249C9522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7280" y="988905"/>
            <a:ext cx="4639736" cy="1068495"/>
          </a:xfrm>
        </p:spPr>
        <p:txBody>
          <a:bodyPr/>
          <a:lstStyle/>
          <a:p>
            <a:r>
              <a:rPr lang="en-GB" b="1" dirty="0"/>
              <a:t>Albert Bandura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932AD4-242F-4A60-8E05-870D03641A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7280" y="2057400"/>
            <a:ext cx="4639736" cy="3811695"/>
          </a:xfrm>
        </p:spPr>
        <p:txBody>
          <a:bodyPr>
            <a:noAutofit/>
          </a:bodyPr>
          <a:lstStyle/>
          <a:p>
            <a:r>
              <a:rPr lang="en-US" sz="1100" b="1" dirty="0"/>
              <a:t>Bandura believed that observation, modelling and imitation were central to a child's development. Bandura suggested that children learn through these 3 processes by</a:t>
            </a:r>
          </a:p>
          <a:p>
            <a:r>
              <a:rPr lang="en-US" sz="1600" b="1" dirty="0"/>
              <a:t>Firstly,</a:t>
            </a:r>
          </a:p>
          <a:p>
            <a:r>
              <a:rPr lang="en-US" sz="1100" b="1" dirty="0"/>
              <a:t>Imitation – a child will copy the behavior and actions of the parents/ caregivers or role models</a:t>
            </a:r>
          </a:p>
          <a:p>
            <a:r>
              <a:rPr lang="en-US" sz="1600" b="1" dirty="0"/>
              <a:t>Secondly,</a:t>
            </a:r>
          </a:p>
          <a:p>
            <a:r>
              <a:rPr lang="en-US" sz="1100" b="1" dirty="0"/>
              <a:t>verbal – a child will relay and believe any information that is given to a child by a parent/caregiver or role model </a:t>
            </a:r>
          </a:p>
          <a:p>
            <a:r>
              <a:rPr lang="en-US" sz="1600" b="1" dirty="0"/>
              <a:t>Finally,</a:t>
            </a:r>
          </a:p>
          <a:p>
            <a:r>
              <a:rPr lang="en-US" sz="1100" b="1" dirty="0"/>
              <a:t>Symbolic – a child takes inspiration to characters or media. What a child views for enjoyment has a large impact on their morals and beliefs.   </a:t>
            </a:r>
            <a:endParaRPr lang="en-GB" sz="1100" b="1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33326CBB-DAD7-4BD0-8BA7-8A4C231F0332}"/>
              </a:ext>
            </a:extLst>
          </p:cNvPr>
          <p:cNvGrpSpPr/>
          <p:nvPr/>
        </p:nvGrpSpPr>
        <p:grpSpPr>
          <a:xfrm>
            <a:off x="7242202" y="2057400"/>
            <a:ext cx="3266733" cy="3153486"/>
            <a:chOff x="674826" y="1082574"/>
            <a:chExt cx="3266733" cy="3153486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606B533D-9CEB-498D-B279-F9E71DABAD02}"/>
                </a:ext>
              </a:extLst>
            </p:cNvPr>
            <p:cNvSpPr/>
            <p:nvPr/>
          </p:nvSpPr>
          <p:spPr>
            <a:xfrm>
              <a:off x="1831736" y="1082574"/>
              <a:ext cx="952913" cy="952913"/>
            </a:xfrm>
            <a:custGeom>
              <a:avLst/>
              <a:gdLst>
                <a:gd name="connsiteX0" fmla="*/ 0 w 952913"/>
                <a:gd name="connsiteY0" fmla="*/ 476457 h 952913"/>
                <a:gd name="connsiteX1" fmla="*/ 476457 w 952913"/>
                <a:gd name="connsiteY1" fmla="*/ 0 h 952913"/>
                <a:gd name="connsiteX2" fmla="*/ 952914 w 952913"/>
                <a:gd name="connsiteY2" fmla="*/ 476457 h 952913"/>
                <a:gd name="connsiteX3" fmla="*/ 476457 w 952913"/>
                <a:gd name="connsiteY3" fmla="*/ 952914 h 952913"/>
                <a:gd name="connsiteX4" fmla="*/ 0 w 952913"/>
                <a:gd name="connsiteY4" fmla="*/ 476457 h 952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2913" h="952913">
                  <a:moveTo>
                    <a:pt x="0" y="476457"/>
                  </a:moveTo>
                  <a:cubicBezTo>
                    <a:pt x="0" y="213317"/>
                    <a:pt x="213317" y="0"/>
                    <a:pt x="476457" y="0"/>
                  </a:cubicBezTo>
                  <a:cubicBezTo>
                    <a:pt x="739597" y="0"/>
                    <a:pt x="952914" y="213317"/>
                    <a:pt x="952914" y="476457"/>
                  </a:cubicBezTo>
                  <a:cubicBezTo>
                    <a:pt x="952914" y="739597"/>
                    <a:pt x="739597" y="952914"/>
                    <a:pt x="476457" y="952914"/>
                  </a:cubicBezTo>
                  <a:cubicBezTo>
                    <a:pt x="213317" y="952914"/>
                    <a:pt x="0" y="739597"/>
                    <a:pt x="0" y="476457"/>
                  </a:cubicBezTo>
                  <a:close/>
                </a:path>
              </a:pathLst>
            </a:custGeom>
            <a:blipFill rotWithShape="0"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66221" tIns="166221" rIns="166221" bIns="166221" numCol="1" spcCol="1270" anchor="ctr" anchorCtr="0">
              <a:noAutofit/>
            </a:bodyPr>
            <a:lstStyle/>
            <a:p>
              <a:pPr marL="0" lvl="0" indent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100" kern="1200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122E967-9DCA-4851-937A-D855CE14E5B6}"/>
                </a:ext>
              </a:extLst>
            </p:cNvPr>
            <p:cNvSpPr/>
            <p:nvPr/>
          </p:nvSpPr>
          <p:spPr>
            <a:xfrm rot="2160000">
              <a:off x="2754424" y="1814292"/>
              <a:ext cx="252866" cy="321608"/>
            </a:xfrm>
            <a:custGeom>
              <a:avLst/>
              <a:gdLst>
                <a:gd name="connsiteX0" fmla="*/ 0 w 252866"/>
                <a:gd name="connsiteY0" fmla="*/ 64322 h 321608"/>
                <a:gd name="connsiteX1" fmla="*/ 126433 w 252866"/>
                <a:gd name="connsiteY1" fmla="*/ 64322 h 321608"/>
                <a:gd name="connsiteX2" fmla="*/ 126433 w 252866"/>
                <a:gd name="connsiteY2" fmla="*/ 0 h 321608"/>
                <a:gd name="connsiteX3" fmla="*/ 252866 w 252866"/>
                <a:gd name="connsiteY3" fmla="*/ 160804 h 321608"/>
                <a:gd name="connsiteX4" fmla="*/ 126433 w 252866"/>
                <a:gd name="connsiteY4" fmla="*/ 321608 h 321608"/>
                <a:gd name="connsiteX5" fmla="*/ 126433 w 252866"/>
                <a:gd name="connsiteY5" fmla="*/ 257286 h 321608"/>
                <a:gd name="connsiteX6" fmla="*/ 0 w 252866"/>
                <a:gd name="connsiteY6" fmla="*/ 257286 h 321608"/>
                <a:gd name="connsiteX7" fmla="*/ 0 w 252866"/>
                <a:gd name="connsiteY7" fmla="*/ 64322 h 321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2866" h="321608">
                  <a:moveTo>
                    <a:pt x="0" y="64322"/>
                  </a:moveTo>
                  <a:lnTo>
                    <a:pt x="126433" y="64322"/>
                  </a:lnTo>
                  <a:lnTo>
                    <a:pt x="126433" y="0"/>
                  </a:lnTo>
                  <a:lnTo>
                    <a:pt x="252866" y="160804"/>
                  </a:lnTo>
                  <a:lnTo>
                    <a:pt x="126433" y="321608"/>
                  </a:lnTo>
                  <a:lnTo>
                    <a:pt x="126433" y="257286"/>
                  </a:lnTo>
                  <a:lnTo>
                    <a:pt x="0" y="257286"/>
                  </a:lnTo>
                  <a:lnTo>
                    <a:pt x="0" y="64322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-1" tIns="64321" rIns="75860" bIns="64322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400" kern="120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A1C97653-4B53-4EF5-9D62-2C4947E39192}"/>
                </a:ext>
              </a:extLst>
            </p:cNvPr>
            <p:cNvSpPr/>
            <p:nvPr/>
          </p:nvSpPr>
          <p:spPr>
            <a:xfrm>
              <a:off x="2988646" y="1923118"/>
              <a:ext cx="952913" cy="952913"/>
            </a:xfrm>
            <a:custGeom>
              <a:avLst/>
              <a:gdLst>
                <a:gd name="connsiteX0" fmla="*/ 0 w 952913"/>
                <a:gd name="connsiteY0" fmla="*/ 476457 h 952913"/>
                <a:gd name="connsiteX1" fmla="*/ 476457 w 952913"/>
                <a:gd name="connsiteY1" fmla="*/ 0 h 952913"/>
                <a:gd name="connsiteX2" fmla="*/ 952914 w 952913"/>
                <a:gd name="connsiteY2" fmla="*/ 476457 h 952913"/>
                <a:gd name="connsiteX3" fmla="*/ 476457 w 952913"/>
                <a:gd name="connsiteY3" fmla="*/ 952914 h 952913"/>
                <a:gd name="connsiteX4" fmla="*/ 0 w 952913"/>
                <a:gd name="connsiteY4" fmla="*/ 476457 h 952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2913" h="952913">
                  <a:moveTo>
                    <a:pt x="0" y="476457"/>
                  </a:moveTo>
                  <a:cubicBezTo>
                    <a:pt x="0" y="213317"/>
                    <a:pt x="213317" y="0"/>
                    <a:pt x="476457" y="0"/>
                  </a:cubicBezTo>
                  <a:cubicBezTo>
                    <a:pt x="739597" y="0"/>
                    <a:pt x="952914" y="213317"/>
                    <a:pt x="952914" y="476457"/>
                  </a:cubicBezTo>
                  <a:cubicBezTo>
                    <a:pt x="952914" y="739597"/>
                    <a:pt x="739597" y="952914"/>
                    <a:pt x="476457" y="952914"/>
                  </a:cubicBezTo>
                  <a:cubicBezTo>
                    <a:pt x="213317" y="952914"/>
                    <a:pt x="0" y="739597"/>
                    <a:pt x="0" y="476457"/>
                  </a:cubicBezTo>
                  <a:close/>
                </a:path>
              </a:pathLst>
            </a:custGeom>
            <a:blipFill rotWithShape="0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66221" tIns="166221" rIns="166221" bIns="166221" numCol="1" spcCol="1270" anchor="ctr" anchorCtr="0">
              <a:noAutofit/>
            </a:bodyPr>
            <a:lstStyle/>
            <a:p>
              <a:pPr marL="0" lvl="0" indent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100" kern="120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E84CA86-5BD5-437C-9A27-68EB42985CD0}"/>
                </a:ext>
              </a:extLst>
            </p:cNvPr>
            <p:cNvSpPr/>
            <p:nvPr/>
          </p:nvSpPr>
          <p:spPr>
            <a:xfrm rot="17280000">
              <a:off x="3119931" y="2911979"/>
              <a:ext cx="252867" cy="321608"/>
            </a:xfrm>
            <a:custGeom>
              <a:avLst/>
              <a:gdLst>
                <a:gd name="connsiteX0" fmla="*/ 0 w 252866"/>
                <a:gd name="connsiteY0" fmla="*/ 64322 h 321608"/>
                <a:gd name="connsiteX1" fmla="*/ 126433 w 252866"/>
                <a:gd name="connsiteY1" fmla="*/ 64322 h 321608"/>
                <a:gd name="connsiteX2" fmla="*/ 126433 w 252866"/>
                <a:gd name="connsiteY2" fmla="*/ 0 h 321608"/>
                <a:gd name="connsiteX3" fmla="*/ 252866 w 252866"/>
                <a:gd name="connsiteY3" fmla="*/ 160804 h 321608"/>
                <a:gd name="connsiteX4" fmla="*/ 126433 w 252866"/>
                <a:gd name="connsiteY4" fmla="*/ 321608 h 321608"/>
                <a:gd name="connsiteX5" fmla="*/ 126433 w 252866"/>
                <a:gd name="connsiteY5" fmla="*/ 257286 h 321608"/>
                <a:gd name="connsiteX6" fmla="*/ 0 w 252866"/>
                <a:gd name="connsiteY6" fmla="*/ 257286 h 321608"/>
                <a:gd name="connsiteX7" fmla="*/ 0 w 252866"/>
                <a:gd name="connsiteY7" fmla="*/ 64322 h 321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2866" h="321608">
                  <a:moveTo>
                    <a:pt x="252866" y="257286"/>
                  </a:moveTo>
                  <a:lnTo>
                    <a:pt x="126433" y="257286"/>
                  </a:lnTo>
                  <a:lnTo>
                    <a:pt x="126433" y="321608"/>
                  </a:lnTo>
                  <a:lnTo>
                    <a:pt x="0" y="160804"/>
                  </a:lnTo>
                  <a:lnTo>
                    <a:pt x="126433" y="0"/>
                  </a:lnTo>
                  <a:lnTo>
                    <a:pt x="126433" y="64322"/>
                  </a:lnTo>
                  <a:lnTo>
                    <a:pt x="252866" y="64322"/>
                  </a:lnTo>
                  <a:lnTo>
                    <a:pt x="252866" y="257286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5860" tIns="64321" rIns="0" bIns="64322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400" kern="120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AF363CD-EB51-4569-945F-CA508EFAAF31}"/>
                </a:ext>
              </a:extLst>
            </p:cNvPr>
            <p:cNvSpPr/>
            <p:nvPr/>
          </p:nvSpPr>
          <p:spPr>
            <a:xfrm>
              <a:off x="2546746" y="3283147"/>
              <a:ext cx="952913" cy="952913"/>
            </a:xfrm>
            <a:custGeom>
              <a:avLst/>
              <a:gdLst>
                <a:gd name="connsiteX0" fmla="*/ 0 w 952913"/>
                <a:gd name="connsiteY0" fmla="*/ 476457 h 952913"/>
                <a:gd name="connsiteX1" fmla="*/ 476457 w 952913"/>
                <a:gd name="connsiteY1" fmla="*/ 0 h 952913"/>
                <a:gd name="connsiteX2" fmla="*/ 952914 w 952913"/>
                <a:gd name="connsiteY2" fmla="*/ 476457 h 952913"/>
                <a:gd name="connsiteX3" fmla="*/ 476457 w 952913"/>
                <a:gd name="connsiteY3" fmla="*/ 952914 h 952913"/>
                <a:gd name="connsiteX4" fmla="*/ 0 w 952913"/>
                <a:gd name="connsiteY4" fmla="*/ 476457 h 952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2913" h="952913">
                  <a:moveTo>
                    <a:pt x="0" y="476457"/>
                  </a:moveTo>
                  <a:cubicBezTo>
                    <a:pt x="0" y="213317"/>
                    <a:pt x="213317" y="0"/>
                    <a:pt x="476457" y="0"/>
                  </a:cubicBezTo>
                  <a:cubicBezTo>
                    <a:pt x="739597" y="0"/>
                    <a:pt x="952914" y="213317"/>
                    <a:pt x="952914" y="476457"/>
                  </a:cubicBezTo>
                  <a:cubicBezTo>
                    <a:pt x="952914" y="739597"/>
                    <a:pt x="739597" y="952914"/>
                    <a:pt x="476457" y="952914"/>
                  </a:cubicBezTo>
                  <a:cubicBezTo>
                    <a:pt x="213317" y="952914"/>
                    <a:pt x="0" y="739597"/>
                    <a:pt x="0" y="476457"/>
                  </a:cubicBezTo>
                  <a:close/>
                </a:path>
              </a:pathLst>
            </a:custGeom>
            <a:blipFill rotWithShape="0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66221" tIns="166221" rIns="166221" bIns="166221" numCol="1" spcCol="1270" anchor="ctr" anchorCtr="0">
              <a:noAutofit/>
            </a:bodyPr>
            <a:lstStyle/>
            <a:p>
              <a:pPr marL="0" lvl="0" indent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100" kern="1200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B7437E9-73AB-492C-8E45-D4E5E410830F}"/>
                </a:ext>
              </a:extLst>
            </p:cNvPr>
            <p:cNvSpPr/>
            <p:nvPr/>
          </p:nvSpPr>
          <p:spPr>
            <a:xfrm rot="21600000">
              <a:off x="2188916" y="3598799"/>
              <a:ext cx="252867" cy="321609"/>
            </a:xfrm>
            <a:custGeom>
              <a:avLst/>
              <a:gdLst>
                <a:gd name="connsiteX0" fmla="*/ 0 w 252866"/>
                <a:gd name="connsiteY0" fmla="*/ 64322 h 321608"/>
                <a:gd name="connsiteX1" fmla="*/ 126433 w 252866"/>
                <a:gd name="connsiteY1" fmla="*/ 64322 h 321608"/>
                <a:gd name="connsiteX2" fmla="*/ 126433 w 252866"/>
                <a:gd name="connsiteY2" fmla="*/ 0 h 321608"/>
                <a:gd name="connsiteX3" fmla="*/ 252866 w 252866"/>
                <a:gd name="connsiteY3" fmla="*/ 160804 h 321608"/>
                <a:gd name="connsiteX4" fmla="*/ 126433 w 252866"/>
                <a:gd name="connsiteY4" fmla="*/ 321608 h 321608"/>
                <a:gd name="connsiteX5" fmla="*/ 126433 w 252866"/>
                <a:gd name="connsiteY5" fmla="*/ 257286 h 321608"/>
                <a:gd name="connsiteX6" fmla="*/ 0 w 252866"/>
                <a:gd name="connsiteY6" fmla="*/ 257286 h 321608"/>
                <a:gd name="connsiteX7" fmla="*/ 0 w 252866"/>
                <a:gd name="connsiteY7" fmla="*/ 64322 h 321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2866" h="321608">
                  <a:moveTo>
                    <a:pt x="252866" y="257286"/>
                  </a:moveTo>
                  <a:lnTo>
                    <a:pt x="126433" y="257286"/>
                  </a:lnTo>
                  <a:lnTo>
                    <a:pt x="126433" y="321608"/>
                  </a:lnTo>
                  <a:lnTo>
                    <a:pt x="0" y="160804"/>
                  </a:lnTo>
                  <a:lnTo>
                    <a:pt x="126433" y="0"/>
                  </a:lnTo>
                  <a:lnTo>
                    <a:pt x="126433" y="64322"/>
                  </a:lnTo>
                  <a:lnTo>
                    <a:pt x="252866" y="64322"/>
                  </a:lnTo>
                  <a:lnTo>
                    <a:pt x="252866" y="257286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5860" tIns="64323" rIns="1" bIns="64322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400" kern="120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E7A1009-FA61-4E4C-A257-91712031E524}"/>
                </a:ext>
              </a:extLst>
            </p:cNvPr>
            <p:cNvSpPr/>
            <p:nvPr/>
          </p:nvSpPr>
          <p:spPr>
            <a:xfrm>
              <a:off x="1116726" y="3283147"/>
              <a:ext cx="952913" cy="952913"/>
            </a:xfrm>
            <a:custGeom>
              <a:avLst/>
              <a:gdLst>
                <a:gd name="connsiteX0" fmla="*/ 0 w 952913"/>
                <a:gd name="connsiteY0" fmla="*/ 476457 h 952913"/>
                <a:gd name="connsiteX1" fmla="*/ 476457 w 952913"/>
                <a:gd name="connsiteY1" fmla="*/ 0 h 952913"/>
                <a:gd name="connsiteX2" fmla="*/ 952914 w 952913"/>
                <a:gd name="connsiteY2" fmla="*/ 476457 h 952913"/>
                <a:gd name="connsiteX3" fmla="*/ 476457 w 952913"/>
                <a:gd name="connsiteY3" fmla="*/ 952914 h 952913"/>
                <a:gd name="connsiteX4" fmla="*/ 0 w 952913"/>
                <a:gd name="connsiteY4" fmla="*/ 476457 h 952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2913" h="952913">
                  <a:moveTo>
                    <a:pt x="0" y="476457"/>
                  </a:moveTo>
                  <a:cubicBezTo>
                    <a:pt x="0" y="213317"/>
                    <a:pt x="213317" y="0"/>
                    <a:pt x="476457" y="0"/>
                  </a:cubicBezTo>
                  <a:cubicBezTo>
                    <a:pt x="739597" y="0"/>
                    <a:pt x="952914" y="213317"/>
                    <a:pt x="952914" y="476457"/>
                  </a:cubicBezTo>
                  <a:cubicBezTo>
                    <a:pt x="952914" y="739597"/>
                    <a:pt x="739597" y="952914"/>
                    <a:pt x="476457" y="952914"/>
                  </a:cubicBezTo>
                  <a:cubicBezTo>
                    <a:pt x="213317" y="952914"/>
                    <a:pt x="0" y="739597"/>
                    <a:pt x="0" y="476457"/>
                  </a:cubicBezTo>
                  <a:close/>
                </a:path>
              </a:pathLst>
            </a:custGeom>
            <a:blipFill rotWithShape="0"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66221" tIns="166221" rIns="166221" bIns="166221" numCol="1" spcCol="1270" anchor="ctr" anchorCtr="0">
              <a:noAutofit/>
            </a:bodyPr>
            <a:lstStyle/>
            <a:p>
              <a:pPr marL="0" lvl="0" indent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100" kern="120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4C8A433-71B9-4611-B75B-A09E35283548}"/>
                </a:ext>
              </a:extLst>
            </p:cNvPr>
            <p:cNvSpPr/>
            <p:nvPr/>
          </p:nvSpPr>
          <p:spPr>
            <a:xfrm rot="25920000">
              <a:off x="1248011" y="2925591"/>
              <a:ext cx="252867" cy="321608"/>
            </a:xfrm>
            <a:custGeom>
              <a:avLst/>
              <a:gdLst>
                <a:gd name="connsiteX0" fmla="*/ 0 w 252866"/>
                <a:gd name="connsiteY0" fmla="*/ 64322 h 321608"/>
                <a:gd name="connsiteX1" fmla="*/ 126433 w 252866"/>
                <a:gd name="connsiteY1" fmla="*/ 64322 h 321608"/>
                <a:gd name="connsiteX2" fmla="*/ 126433 w 252866"/>
                <a:gd name="connsiteY2" fmla="*/ 0 h 321608"/>
                <a:gd name="connsiteX3" fmla="*/ 252866 w 252866"/>
                <a:gd name="connsiteY3" fmla="*/ 160804 h 321608"/>
                <a:gd name="connsiteX4" fmla="*/ 126433 w 252866"/>
                <a:gd name="connsiteY4" fmla="*/ 321608 h 321608"/>
                <a:gd name="connsiteX5" fmla="*/ 126433 w 252866"/>
                <a:gd name="connsiteY5" fmla="*/ 257286 h 321608"/>
                <a:gd name="connsiteX6" fmla="*/ 0 w 252866"/>
                <a:gd name="connsiteY6" fmla="*/ 257286 h 321608"/>
                <a:gd name="connsiteX7" fmla="*/ 0 w 252866"/>
                <a:gd name="connsiteY7" fmla="*/ 64322 h 321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2866" h="321608">
                  <a:moveTo>
                    <a:pt x="252866" y="257286"/>
                  </a:moveTo>
                  <a:lnTo>
                    <a:pt x="126433" y="257286"/>
                  </a:lnTo>
                  <a:lnTo>
                    <a:pt x="126433" y="321608"/>
                  </a:lnTo>
                  <a:lnTo>
                    <a:pt x="0" y="160804"/>
                  </a:lnTo>
                  <a:lnTo>
                    <a:pt x="126433" y="0"/>
                  </a:lnTo>
                  <a:lnTo>
                    <a:pt x="126433" y="64322"/>
                  </a:lnTo>
                  <a:lnTo>
                    <a:pt x="252866" y="64322"/>
                  </a:lnTo>
                  <a:lnTo>
                    <a:pt x="252866" y="257286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5860" tIns="64322" rIns="0" bIns="64321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400" kern="120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86C938E-CEF2-4A60-9C86-C31890D2E25E}"/>
                </a:ext>
              </a:extLst>
            </p:cNvPr>
            <p:cNvSpPr/>
            <p:nvPr/>
          </p:nvSpPr>
          <p:spPr>
            <a:xfrm>
              <a:off x="674826" y="1923118"/>
              <a:ext cx="952913" cy="952913"/>
            </a:xfrm>
            <a:custGeom>
              <a:avLst/>
              <a:gdLst>
                <a:gd name="connsiteX0" fmla="*/ 0 w 952913"/>
                <a:gd name="connsiteY0" fmla="*/ 476457 h 952913"/>
                <a:gd name="connsiteX1" fmla="*/ 476457 w 952913"/>
                <a:gd name="connsiteY1" fmla="*/ 0 h 952913"/>
                <a:gd name="connsiteX2" fmla="*/ 952914 w 952913"/>
                <a:gd name="connsiteY2" fmla="*/ 476457 h 952913"/>
                <a:gd name="connsiteX3" fmla="*/ 476457 w 952913"/>
                <a:gd name="connsiteY3" fmla="*/ 952914 h 952913"/>
                <a:gd name="connsiteX4" fmla="*/ 0 w 952913"/>
                <a:gd name="connsiteY4" fmla="*/ 476457 h 952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2913" h="952913">
                  <a:moveTo>
                    <a:pt x="0" y="476457"/>
                  </a:moveTo>
                  <a:cubicBezTo>
                    <a:pt x="0" y="213317"/>
                    <a:pt x="213317" y="0"/>
                    <a:pt x="476457" y="0"/>
                  </a:cubicBezTo>
                  <a:cubicBezTo>
                    <a:pt x="739597" y="0"/>
                    <a:pt x="952914" y="213317"/>
                    <a:pt x="952914" y="476457"/>
                  </a:cubicBezTo>
                  <a:cubicBezTo>
                    <a:pt x="952914" y="739597"/>
                    <a:pt x="739597" y="952914"/>
                    <a:pt x="476457" y="952914"/>
                  </a:cubicBezTo>
                  <a:cubicBezTo>
                    <a:pt x="213317" y="952914"/>
                    <a:pt x="0" y="739597"/>
                    <a:pt x="0" y="476457"/>
                  </a:cubicBezTo>
                  <a:close/>
                </a:path>
              </a:pathLst>
            </a:custGeom>
            <a:blipFill rotWithShape="0"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66221" tIns="166221" rIns="166221" bIns="166221" numCol="1" spcCol="1270" anchor="ctr" anchorCtr="0">
              <a:noAutofit/>
            </a:bodyPr>
            <a:lstStyle/>
            <a:p>
              <a:pPr marL="0" lvl="0" indent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100" kern="1200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9226ABA-E4DA-47B7-BA5C-CC873AA5CCE3}"/>
                </a:ext>
              </a:extLst>
            </p:cNvPr>
            <p:cNvSpPr/>
            <p:nvPr/>
          </p:nvSpPr>
          <p:spPr>
            <a:xfrm rot="19440000">
              <a:off x="1597515" y="1822705"/>
              <a:ext cx="252866" cy="321608"/>
            </a:xfrm>
            <a:custGeom>
              <a:avLst/>
              <a:gdLst>
                <a:gd name="connsiteX0" fmla="*/ 0 w 252866"/>
                <a:gd name="connsiteY0" fmla="*/ 64322 h 321608"/>
                <a:gd name="connsiteX1" fmla="*/ 126433 w 252866"/>
                <a:gd name="connsiteY1" fmla="*/ 64322 h 321608"/>
                <a:gd name="connsiteX2" fmla="*/ 126433 w 252866"/>
                <a:gd name="connsiteY2" fmla="*/ 0 h 321608"/>
                <a:gd name="connsiteX3" fmla="*/ 252866 w 252866"/>
                <a:gd name="connsiteY3" fmla="*/ 160804 h 321608"/>
                <a:gd name="connsiteX4" fmla="*/ 126433 w 252866"/>
                <a:gd name="connsiteY4" fmla="*/ 321608 h 321608"/>
                <a:gd name="connsiteX5" fmla="*/ 126433 w 252866"/>
                <a:gd name="connsiteY5" fmla="*/ 257286 h 321608"/>
                <a:gd name="connsiteX6" fmla="*/ 0 w 252866"/>
                <a:gd name="connsiteY6" fmla="*/ 257286 h 321608"/>
                <a:gd name="connsiteX7" fmla="*/ 0 w 252866"/>
                <a:gd name="connsiteY7" fmla="*/ 64322 h 321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2866" h="321608">
                  <a:moveTo>
                    <a:pt x="0" y="64322"/>
                  </a:moveTo>
                  <a:lnTo>
                    <a:pt x="126433" y="64322"/>
                  </a:lnTo>
                  <a:lnTo>
                    <a:pt x="126433" y="0"/>
                  </a:lnTo>
                  <a:lnTo>
                    <a:pt x="252866" y="160804"/>
                  </a:lnTo>
                  <a:lnTo>
                    <a:pt x="126433" y="321608"/>
                  </a:lnTo>
                  <a:lnTo>
                    <a:pt x="126433" y="257286"/>
                  </a:lnTo>
                  <a:lnTo>
                    <a:pt x="0" y="257286"/>
                  </a:lnTo>
                  <a:lnTo>
                    <a:pt x="0" y="64322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-1" tIns="64322" rIns="75860" bIns="64321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400" kern="1200"/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EA5A7F8-6153-48DE-A1E6-72882201003F}"/>
              </a:ext>
            </a:extLst>
          </p:cNvPr>
          <p:cNvSpPr/>
          <p:nvPr/>
        </p:nvSpPr>
        <p:spPr>
          <a:xfrm>
            <a:off x="4631768" y="37907"/>
            <a:ext cx="397813" cy="436078"/>
          </a:xfrm>
          <a:custGeom>
            <a:avLst/>
            <a:gdLst>
              <a:gd name="connsiteX0" fmla="*/ 0 w 952913"/>
              <a:gd name="connsiteY0" fmla="*/ 476457 h 952913"/>
              <a:gd name="connsiteX1" fmla="*/ 476457 w 952913"/>
              <a:gd name="connsiteY1" fmla="*/ 0 h 952913"/>
              <a:gd name="connsiteX2" fmla="*/ 952914 w 952913"/>
              <a:gd name="connsiteY2" fmla="*/ 476457 h 952913"/>
              <a:gd name="connsiteX3" fmla="*/ 476457 w 952913"/>
              <a:gd name="connsiteY3" fmla="*/ 952914 h 952913"/>
              <a:gd name="connsiteX4" fmla="*/ 0 w 952913"/>
              <a:gd name="connsiteY4" fmla="*/ 476457 h 9529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2913" h="952913">
                <a:moveTo>
                  <a:pt x="0" y="476457"/>
                </a:moveTo>
                <a:cubicBezTo>
                  <a:pt x="0" y="213317"/>
                  <a:pt x="213317" y="0"/>
                  <a:pt x="476457" y="0"/>
                </a:cubicBezTo>
                <a:cubicBezTo>
                  <a:pt x="739597" y="0"/>
                  <a:pt x="952914" y="213317"/>
                  <a:pt x="952914" y="476457"/>
                </a:cubicBezTo>
                <a:cubicBezTo>
                  <a:pt x="952914" y="739597"/>
                  <a:pt x="739597" y="952914"/>
                  <a:pt x="476457" y="952914"/>
                </a:cubicBezTo>
                <a:cubicBezTo>
                  <a:pt x="213317" y="952914"/>
                  <a:pt x="0" y="739597"/>
                  <a:pt x="0" y="476457"/>
                </a:cubicBezTo>
                <a:close/>
              </a:path>
            </a:pathLst>
          </a:custGeom>
          <a:blipFill rotWithShape="0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6221" tIns="166221" rIns="166221" bIns="166221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100" kern="1200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8C84280-E1C9-4ACE-94CF-0C9F86017E97}"/>
              </a:ext>
            </a:extLst>
          </p:cNvPr>
          <p:cNvSpPr/>
          <p:nvPr/>
        </p:nvSpPr>
        <p:spPr>
          <a:xfrm>
            <a:off x="4589971" y="622780"/>
            <a:ext cx="397813" cy="436078"/>
          </a:xfrm>
          <a:custGeom>
            <a:avLst/>
            <a:gdLst>
              <a:gd name="connsiteX0" fmla="*/ 0 w 952913"/>
              <a:gd name="connsiteY0" fmla="*/ 476457 h 952913"/>
              <a:gd name="connsiteX1" fmla="*/ 476457 w 952913"/>
              <a:gd name="connsiteY1" fmla="*/ 0 h 952913"/>
              <a:gd name="connsiteX2" fmla="*/ 952914 w 952913"/>
              <a:gd name="connsiteY2" fmla="*/ 476457 h 952913"/>
              <a:gd name="connsiteX3" fmla="*/ 476457 w 952913"/>
              <a:gd name="connsiteY3" fmla="*/ 952914 h 952913"/>
              <a:gd name="connsiteX4" fmla="*/ 0 w 952913"/>
              <a:gd name="connsiteY4" fmla="*/ 476457 h 9529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2913" h="952913">
                <a:moveTo>
                  <a:pt x="0" y="476457"/>
                </a:moveTo>
                <a:cubicBezTo>
                  <a:pt x="0" y="213317"/>
                  <a:pt x="213317" y="0"/>
                  <a:pt x="476457" y="0"/>
                </a:cubicBezTo>
                <a:cubicBezTo>
                  <a:pt x="739597" y="0"/>
                  <a:pt x="952914" y="213317"/>
                  <a:pt x="952914" y="476457"/>
                </a:cubicBezTo>
                <a:cubicBezTo>
                  <a:pt x="952914" y="739597"/>
                  <a:pt x="739597" y="952914"/>
                  <a:pt x="476457" y="952914"/>
                </a:cubicBezTo>
                <a:cubicBezTo>
                  <a:pt x="213317" y="952914"/>
                  <a:pt x="0" y="739597"/>
                  <a:pt x="0" y="476457"/>
                </a:cubicBezTo>
                <a:close/>
              </a:path>
            </a:pathLst>
          </a:custGeom>
          <a:blipFill rotWithShape="0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6221" tIns="166221" rIns="166221" bIns="166221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100" kern="120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CB5231F-22B3-451A-983C-19F9606173FF}"/>
              </a:ext>
            </a:extLst>
          </p:cNvPr>
          <p:cNvSpPr/>
          <p:nvPr/>
        </p:nvSpPr>
        <p:spPr>
          <a:xfrm>
            <a:off x="4631768" y="1343693"/>
            <a:ext cx="411791" cy="436078"/>
          </a:xfrm>
          <a:custGeom>
            <a:avLst/>
            <a:gdLst>
              <a:gd name="connsiteX0" fmla="*/ 0 w 952913"/>
              <a:gd name="connsiteY0" fmla="*/ 476457 h 952913"/>
              <a:gd name="connsiteX1" fmla="*/ 476457 w 952913"/>
              <a:gd name="connsiteY1" fmla="*/ 0 h 952913"/>
              <a:gd name="connsiteX2" fmla="*/ 952914 w 952913"/>
              <a:gd name="connsiteY2" fmla="*/ 476457 h 952913"/>
              <a:gd name="connsiteX3" fmla="*/ 476457 w 952913"/>
              <a:gd name="connsiteY3" fmla="*/ 952914 h 952913"/>
              <a:gd name="connsiteX4" fmla="*/ 0 w 952913"/>
              <a:gd name="connsiteY4" fmla="*/ 476457 h 9529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2913" h="952913">
                <a:moveTo>
                  <a:pt x="0" y="476457"/>
                </a:moveTo>
                <a:cubicBezTo>
                  <a:pt x="0" y="213317"/>
                  <a:pt x="213317" y="0"/>
                  <a:pt x="476457" y="0"/>
                </a:cubicBezTo>
                <a:cubicBezTo>
                  <a:pt x="739597" y="0"/>
                  <a:pt x="952914" y="213317"/>
                  <a:pt x="952914" y="476457"/>
                </a:cubicBezTo>
                <a:cubicBezTo>
                  <a:pt x="952914" y="739597"/>
                  <a:pt x="739597" y="952914"/>
                  <a:pt x="476457" y="952914"/>
                </a:cubicBezTo>
                <a:cubicBezTo>
                  <a:pt x="213317" y="952914"/>
                  <a:pt x="0" y="739597"/>
                  <a:pt x="0" y="476457"/>
                </a:cubicBezTo>
                <a:close/>
              </a:path>
            </a:pathLst>
          </a:custGeom>
          <a:blipFill rotWithShape="0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6221" tIns="166221" rIns="166221" bIns="166221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100" kern="1200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A039EA9B-DC6D-4CC5-8222-98B6CA2BEBA9}"/>
              </a:ext>
            </a:extLst>
          </p:cNvPr>
          <p:cNvSpPr/>
          <p:nvPr/>
        </p:nvSpPr>
        <p:spPr>
          <a:xfrm>
            <a:off x="8084403" y="383718"/>
            <a:ext cx="479666" cy="374539"/>
          </a:xfrm>
          <a:custGeom>
            <a:avLst/>
            <a:gdLst>
              <a:gd name="connsiteX0" fmla="*/ 0 w 952913"/>
              <a:gd name="connsiteY0" fmla="*/ 476457 h 952913"/>
              <a:gd name="connsiteX1" fmla="*/ 476457 w 952913"/>
              <a:gd name="connsiteY1" fmla="*/ 0 h 952913"/>
              <a:gd name="connsiteX2" fmla="*/ 952914 w 952913"/>
              <a:gd name="connsiteY2" fmla="*/ 476457 h 952913"/>
              <a:gd name="connsiteX3" fmla="*/ 476457 w 952913"/>
              <a:gd name="connsiteY3" fmla="*/ 952914 h 952913"/>
              <a:gd name="connsiteX4" fmla="*/ 0 w 952913"/>
              <a:gd name="connsiteY4" fmla="*/ 476457 h 9529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2913" h="952913">
                <a:moveTo>
                  <a:pt x="0" y="476457"/>
                </a:moveTo>
                <a:cubicBezTo>
                  <a:pt x="0" y="213317"/>
                  <a:pt x="213317" y="0"/>
                  <a:pt x="476457" y="0"/>
                </a:cubicBezTo>
                <a:cubicBezTo>
                  <a:pt x="739597" y="0"/>
                  <a:pt x="952914" y="213317"/>
                  <a:pt x="952914" y="476457"/>
                </a:cubicBezTo>
                <a:cubicBezTo>
                  <a:pt x="952914" y="739597"/>
                  <a:pt x="739597" y="952914"/>
                  <a:pt x="476457" y="952914"/>
                </a:cubicBezTo>
                <a:cubicBezTo>
                  <a:pt x="213317" y="952914"/>
                  <a:pt x="0" y="739597"/>
                  <a:pt x="0" y="476457"/>
                </a:cubicBezTo>
                <a:close/>
              </a:path>
            </a:pathLst>
          </a:custGeom>
          <a:blipFill rotWithShape="0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6221" tIns="166221" rIns="166221" bIns="166221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100" kern="120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407CC21-A2A9-45D9-BE0E-C82865CCD280}"/>
              </a:ext>
            </a:extLst>
          </p:cNvPr>
          <p:cNvSpPr/>
          <p:nvPr/>
        </p:nvSpPr>
        <p:spPr>
          <a:xfrm>
            <a:off x="8103120" y="990298"/>
            <a:ext cx="433233" cy="350149"/>
          </a:xfrm>
          <a:custGeom>
            <a:avLst/>
            <a:gdLst>
              <a:gd name="connsiteX0" fmla="*/ 0 w 952913"/>
              <a:gd name="connsiteY0" fmla="*/ 476457 h 952913"/>
              <a:gd name="connsiteX1" fmla="*/ 476457 w 952913"/>
              <a:gd name="connsiteY1" fmla="*/ 0 h 952913"/>
              <a:gd name="connsiteX2" fmla="*/ 952914 w 952913"/>
              <a:gd name="connsiteY2" fmla="*/ 476457 h 952913"/>
              <a:gd name="connsiteX3" fmla="*/ 476457 w 952913"/>
              <a:gd name="connsiteY3" fmla="*/ 952914 h 952913"/>
              <a:gd name="connsiteX4" fmla="*/ 0 w 952913"/>
              <a:gd name="connsiteY4" fmla="*/ 476457 h 9529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2913" h="952913">
                <a:moveTo>
                  <a:pt x="0" y="476457"/>
                </a:moveTo>
                <a:cubicBezTo>
                  <a:pt x="0" y="213317"/>
                  <a:pt x="213317" y="0"/>
                  <a:pt x="476457" y="0"/>
                </a:cubicBezTo>
                <a:cubicBezTo>
                  <a:pt x="739597" y="0"/>
                  <a:pt x="952914" y="213317"/>
                  <a:pt x="952914" y="476457"/>
                </a:cubicBezTo>
                <a:cubicBezTo>
                  <a:pt x="952914" y="739597"/>
                  <a:pt x="739597" y="952914"/>
                  <a:pt x="476457" y="952914"/>
                </a:cubicBezTo>
                <a:cubicBezTo>
                  <a:pt x="213317" y="952914"/>
                  <a:pt x="0" y="739597"/>
                  <a:pt x="0" y="476457"/>
                </a:cubicBezTo>
                <a:close/>
              </a:path>
            </a:pathLst>
          </a:custGeom>
          <a:blipFill rotWithShape="0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6221" tIns="166221" rIns="166221" bIns="166221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100" kern="12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0366136-8D84-4B56-AB2E-F4D547A4ADAA}"/>
              </a:ext>
            </a:extLst>
          </p:cNvPr>
          <p:cNvSpPr txBox="1"/>
          <p:nvPr/>
        </p:nvSpPr>
        <p:spPr>
          <a:xfrm>
            <a:off x="6113714" y="865546"/>
            <a:ext cx="943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774402D-36CF-4FEB-844E-340A0681426E}"/>
              </a:ext>
            </a:extLst>
          </p:cNvPr>
          <p:cNvSpPr txBox="1"/>
          <p:nvPr/>
        </p:nvSpPr>
        <p:spPr>
          <a:xfrm>
            <a:off x="5029581" y="155803"/>
            <a:ext cx="452644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sz="900" dirty="0"/>
              <a:t>Parental attitudes, beliefs and attributions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89C8F23-7305-4DFC-BB39-B04601B483FB}"/>
              </a:ext>
            </a:extLst>
          </p:cNvPr>
          <p:cNvSpPr txBox="1"/>
          <p:nvPr/>
        </p:nvSpPr>
        <p:spPr>
          <a:xfrm>
            <a:off x="6418514" y="1170346"/>
            <a:ext cx="943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5B543F5-ED02-4A87-97EE-7DD9F2AB6BDA}"/>
              </a:ext>
            </a:extLst>
          </p:cNvPr>
          <p:cNvSpPr txBox="1"/>
          <p:nvPr/>
        </p:nvSpPr>
        <p:spPr>
          <a:xfrm>
            <a:off x="6570914" y="1322746"/>
            <a:ext cx="943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8DDC48F-F17D-487B-95C7-A876A564F280}"/>
              </a:ext>
            </a:extLst>
          </p:cNvPr>
          <p:cNvSpPr txBox="1"/>
          <p:nvPr/>
        </p:nvSpPr>
        <p:spPr>
          <a:xfrm>
            <a:off x="5029581" y="742122"/>
            <a:ext cx="217463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Children’s views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51EC3DD-8D07-47D7-919E-174376057B84}"/>
              </a:ext>
            </a:extLst>
          </p:cNvPr>
          <p:cNvSpPr txBox="1"/>
          <p:nvPr/>
        </p:nvSpPr>
        <p:spPr>
          <a:xfrm>
            <a:off x="5043559" y="1374463"/>
            <a:ext cx="219864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Education failings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AE211E1-E164-48AF-B5F1-A1DC74E97B8B}"/>
              </a:ext>
            </a:extLst>
          </p:cNvPr>
          <p:cNvSpPr txBox="1"/>
          <p:nvPr/>
        </p:nvSpPr>
        <p:spPr>
          <a:xfrm>
            <a:off x="8646003" y="438702"/>
            <a:ext cx="195146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Education Welfare Officer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A473FC4-8271-482F-A704-BF32AB6E9D0B}"/>
              </a:ext>
            </a:extLst>
          </p:cNvPr>
          <p:cNvSpPr txBox="1"/>
          <p:nvPr/>
        </p:nvSpPr>
        <p:spPr>
          <a:xfrm>
            <a:off x="8621120" y="1064635"/>
            <a:ext cx="253456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Changed Mindset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95F7B11E-2C24-4134-840D-84AB14F1DEB0}"/>
              </a:ext>
            </a:extLst>
          </p:cNvPr>
          <p:cNvSpPr txBox="1"/>
          <p:nvPr/>
        </p:nvSpPr>
        <p:spPr>
          <a:xfrm>
            <a:off x="8564069" y="6077243"/>
            <a:ext cx="32949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Firstdiscoverers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(2020)</a:t>
            </a:r>
          </a:p>
        </p:txBody>
      </p:sp>
    </p:spTree>
    <p:extLst>
      <p:ext uri="{BB962C8B-B14F-4D97-AF65-F5344CB8AC3E}">
        <p14:creationId xmlns:p14="http://schemas.microsoft.com/office/powerpoint/2010/main" val="21869835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C00BFBFC-5D63-47F3-8E4A-78E21F8DA2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87926" y="537279"/>
            <a:ext cx="6245118" cy="4646665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21E6E35-472D-4A48-84CE-F91949D8B25B}"/>
              </a:ext>
            </a:extLst>
          </p:cNvPr>
          <p:cNvSpPr txBox="1"/>
          <p:nvPr/>
        </p:nvSpPr>
        <p:spPr>
          <a:xfrm>
            <a:off x="5387926" y="5260179"/>
            <a:ext cx="624511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                                                                                                                                      McLeod (2020)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77C010-AFF7-48E5-B703-C7B87319EAFE}"/>
              </a:ext>
            </a:extLst>
          </p:cNvPr>
          <p:cNvSpPr txBox="1"/>
          <p:nvPr/>
        </p:nvSpPr>
        <p:spPr>
          <a:xfrm>
            <a:off x="661181" y="537279"/>
            <a:ext cx="4135901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Maslow’s Hierarchy of needs</a:t>
            </a:r>
          </a:p>
          <a:p>
            <a:r>
              <a:rPr lang="en-US" sz="4000" dirty="0"/>
              <a:t> </a:t>
            </a:r>
          </a:p>
          <a:p>
            <a:r>
              <a:rPr lang="en-US" dirty="0"/>
              <a:t>A theory in psychology detailing the needs of an individual in order for them to self actualize.</a:t>
            </a:r>
          </a:p>
          <a:p>
            <a:endParaRPr lang="en-US" dirty="0"/>
          </a:p>
          <a:p>
            <a:r>
              <a:rPr lang="en-US" dirty="0"/>
              <a:t>Maslow believed that each need, from the bottom to the top must be met in order to move 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09720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B095B-0578-4F55-8205-9CC3CA75EC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Questions..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CA43B2-775A-4F6E-B391-05922ED3AD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7280" y="2057399"/>
            <a:ext cx="4639736" cy="1178169"/>
          </a:xfrm>
        </p:spPr>
        <p:txBody>
          <a:bodyPr>
            <a:normAutofit fontScale="25000" lnSpcReduction="20000"/>
          </a:bodyPr>
          <a:lstStyle/>
          <a:p>
            <a:r>
              <a:rPr lang="en-GB" sz="4800" dirty="0"/>
              <a:t>Question 1: </a:t>
            </a:r>
            <a:r>
              <a:rPr lang="en-US" sz="4800" dirty="0"/>
              <a:t>If you were to be successful in this future job opportunity/venture how do you see yourself developing the role? What specific attributes do you feel would be most use to you?</a:t>
            </a:r>
          </a:p>
          <a:p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209CDF-2C8F-4442-990E-A5C4F6838F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7280" y="3429000"/>
            <a:ext cx="4639736" cy="2440095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If I was successful in this future opportunity, I would use the skills that I have acquired whist working as a teaching assistant as well as a parent and bring a more empathetic approach to the role. Schools can be an intimidating place for both children and parents when a cycle has been created..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 Empathy and nurture. A non threatening, less </a:t>
            </a:r>
            <a:r>
              <a:rPr lang="en-GB" dirty="0" err="1"/>
              <a:t>authorative</a:t>
            </a:r>
            <a:r>
              <a:rPr lang="en-GB" dirty="0"/>
              <a:t> approach can build a level of trust and understanding.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To have a parental view on a school allows an insight in to the overwhelming outsider view. The ability to build the bridge between parents and education.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1200" dirty="0"/>
          </a:p>
          <a:p>
            <a:pPr>
              <a:buFont typeface="Wingdings" panose="05000000000000000000" pitchFamily="2" charset="2"/>
              <a:buChar char="v"/>
            </a:pPr>
            <a:endParaRPr lang="en-GB" sz="1200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619F96-E147-4F7E-878B-EB8366C0A5A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5944" y="1860453"/>
            <a:ext cx="4639736" cy="1178168"/>
          </a:xfrm>
        </p:spPr>
        <p:txBody>
          <a:bodyPr>
            <a:noAutofit/>
          </a:bodyPr>
          <a:lstStyle/>
          <a:p>
            <a:r>
              <a:rPr lang="en-GB" sz="1200" dirty="0"/>
              <a:t>QUESTION 2 </a:t>
            </a:r>
            <a:r>
              <a:rPr lang="en-US" sz="1200" dirty="0"/>
              <a:t>What are the most important changes happening in your field and how do you see these informing your future development needs/career plans? </a:t>
            </a:r>
            <a:r>
              <a:rPr lang="en-GB" sz="1200" dirty="0"/>
              <a:t>: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7227D4-DFE6-45D4-AA12-B6229E9A87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5944" y="3428999"/>
            <a:ext cx="4639736" cy="2440095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The rise on the focus of well-being within the school setting (</a:t>
            </a:r>
            <a:r>
              <a:rPr lang="en-GB" dirty="0" err="1"/>
              <a:t>WelshAssemblyGovernment</a:t>
            </a:r>
            <a:r>
              <a:rPr lang="en-GB" dirty="0"/>
              <a:t>, 2018) allows staff to become less academic towards parents and more empathetic with a greater focus on the mental health of children and families. When families are enlightened into the theories of the link between a child’s well-being and education, parents have the opportunity to see more reasons to encourage a child’s attendance and a positive attitude toward school. Supporting families in their attitude toward school can benefit greatly on a child’s development and stops cycles such as ACEs and Banduras theory.  </a:t>
            </a:r>
          </a:p>
        </p:txBody>
      </p:sp>
    </p:spTree>
    <p:extLst>
      <p:ext uri="{BB962C8B-B14F-4D97-AF65-F5344CB8AC3E}">
        <p14:creationId xmlns:p14="http://schemas.microsoft.com/office/powerpoint/2010/main" val="3152209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093068F-1D23-4A9B-A1D7-6DCDA93D3534}"/>
              </a:ext>
            </a:extLst>
          </p:cNvPr>
          <p:cNvSpPr txBox="1"/>
          <p:nvPr/>
        </p:nvSpPr>
        <p:spPr>
          <a:xfrm>
            <a:off x="1266091" y="675249"/>
            <a:ext cx="10311619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 list</a:t>
            </a:r>
          </a:p>
          <a:p>
            <a:endParaRPr lang="en-GB" dirty="0"/>
          </a:p>
          <a:p>
            <a:r>
              <a:rPr lang="en-US" dirty="0" err="1"/>
              <a:t>Allaboutcareers</a:t>
            </a:r>
            <a:r>
              <a:rPr lang="en-US" dirty="0"/>
              <a:t>. (2020). </a:t>
            </a:r>
            <a:r>
              <a:rPr lang="en-US" i="1" dirty="0"/>
              <a:t>Education Welfare Officer.</a:t>
            </a:r>
            <a:r>
              <a:rPr lang="en-US" dirty="0"/>
              <a:t> Available: </a:t>
            </a:r>
            <a:r>
              <a:rPr lang="en-US" dirty="0">
                <a:hlinkClick r:id="rId2"/>
              </a:rPr>
              <a:t>https://www.allaboutcareers.com/careers/job-profile/education-welfare-officer. Last accessed 29.04.20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 err="1"/>
              <a:t>Inputyouth</a:t>
            </a:r>
            <a:r>
              <a:rPr lang="en-US" dirty="0"/>
              <a:t>. (2020). </a:t>
            </a:r>
            <a:r>
              <a:rPr lang="en-US" i="1" dirty="0"/>
              <a:t>Education Welfare Officer.</a:t>
            </a:r>
            <a:r>
              <a:rPr lang="en-US" dirty="0"/>
              <a:t> Available: </a:t>
            </a:r>
            <a:r>
              <a:rPr lang="en-US" dirty="0">
                <a:hlinkClick r:id="rId3"/>
              </a:rPr>
              <a:t>https://www.inputyouth.co.uk/jobguides/job-educationwelfareofficer.html</a:t>
            </a:r>
            <a:r>
              <a:rPr lang="en-US" dirty="0"/>
              <a:t>.  Last accessed 29.04.20.</a:t>
            </a:r>
          </a:p>
          <a:p>
            <a:endParaRPr lang="en-US" dirty="0"/>
          </a:p>
          <a:p>
            <a:r>
              <a:rPr lang="en-US" dirty="0" err="1"/>
              <a:t>Firstdiscoverers</a:t>
            </a:r>
            <a:r>
              <a:rPr lang="en-US" dirty="0"/>
              <a:t>. (2020). </a:t>
            </a:r>
            <a:r>
              <a:rPr lang="en-US" i="1" dirty="0"/>
              <a:t>Child Development Theories: Albert Bandura.</a:t>
            </a:r>
            <a:r>
              <a:rPr lang="en-US" dirty="0"/>
              <a:t> Available: </a:t>
            </a:r>
            <a:r>
              <a:rPr lang="en-US" dirty="0">
                <a:hlinkClick r:id="rId4"/>
              </a:rPr>
              <a:t>https://www.firstdiscoverers.co.uk/albert-bandura-child-development-theories/</a:t>
            </a:r>
            <a:r>
              <a:rPr lang="en-US" dirty="0"/>
              <a:t>.  Last accessed 30.04.20.</a:t>
            </a:r>
          </a:p>
          <a:p>
            <a:endParaRPr lang="en-US" dirty="0"/>
          </a:p>
          <a:p>
            <a:r>
              <a:rPr lang="en-US" dirty="0"/>
              <a:t>Welsh Assembly Government. (2018). </a:t>
            </a:r>
            <a:r>
              <a:rPr lang="en-US" i="1" dirty="0"/>
              <a:t>Thinking Positively.</a:t>
            </a:r>
            <a:r>
              <a:rPr lang="en-US" dirty="0"/>
              <a:t> Available: </a:t>
            </a:r>
            <a:r>
              <a:rPr lang="en-US" dirty="0">
                <a:hlinkClick r:id="rId5"/>
              </a:rPr>
              <a:t>https://gov.wales/sites/default/files/publications/2018-12/thinking-positively-emotional-health-and-well-being-in-schools-and-early-years-settings.pdf</a:t>
            </a:r>
            <a:r>
              <a:rPr lang="en-US" dirty="0"/>
              <a:t>.  Last accessed 30.04.20.</a:t>
            </a: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741619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DarkSeedRightStep">
      <a:dk1>
        <a:srgbClr val="000000"/>
      </a:dk1>
      <a:lt1>
        <a:srgbClr val="FFFFFF"/>
      </a:lt1>
      <a:dk2>
        <a:srgbClr val="412924"/>
      </a:dk2>
      <a:lt2>
        <a:srgbClr val="E4E2E8"/>
      </a:lt2>
      <a:accent1>
        <a:srgbClr val="85AC33"/>
      </a:accent1>
      <a:accent2>
        <a:srgbClr val="4FB62A"/>
      </a:accent2>
      <a:accent3>
        <a:srgbClr val="36B749"/>
      </a:accent3>
      <a:accent4>
        <a:srgbClr val="29B679"/>
      </a:accent4>
      <a:accent5>
        <a:srgbClr val="34B1AF"/>
      </a:accent5>
      <a:accent6>
        <a:srgbClr val="2C85C0"/>
      </a:accent6>
      <a:hlink>
        <a:srgbClr val="C5536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672</Words>
  <Application>Microsoft Office PowerPoint</Application>
  <PresentationFormat>Widescreen</PresentationFormat>
  <Paragraphs>64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Calibri</vt:lpstr>
      <vt:lpstr>Georgia Pro Cond Light</vt:lpstr>
      <vt:lpstr>Speak Pro</vt:lpstr>
      <vt:lpstr>Times New Roman</vt:lpstr>
      <vt:lpstr>Wingdings</vt:lpstr>
      <vt:lpstr>RetrospectVTI</vt:lpstr>
      <vt:lpstr>ECGE6001 Skills for life: Employability and Future Pathways</vt:lpstr>
      <vt:lpstr>PowerPoint Presentation</vt:lpstr>
      <vt:lpstr>PowerPoint Presentation</vt:lpstr>
      <vt:lpstr>PowerPoint Presentation</vt:lpstr>
      <vt:lpstr>PowerPoint Presentation</vt:lpstr>
      <vt:lpstr>The Theories..</vt:lpstr>
      <vt:lpstr>PowerPoint Presentation</vt:lpstr>
      <vt:lpstr>Questions..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ECGE6001 Skills for life: Employability and Future Pathways</dc:title>
  <dc:creator>nicola edwards</dc:creator>
  <cp:lastModifiedBy>nicola edwards</cp:lastModifiedBy>
  <cp:revision>12</cp:revision>
  <dcterms:created xsi:type="dcterms:W3CDTF">2020-04-29T20:26:32Z</dcterms:created>
  <dcterms:modified xsi:type="dcterms:W3CDTF">2020-05-10T19:19:59Z</dcterms:modified>
</cp:coreProperties>
</file>