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8"/>
  </p:notesMasterIdLst>
  <p:sldIdLst>
    <p:sldId id="257" r:id="rId2"/>
    <p:sldId id="277" r:id="rId3"/>
    <p:sldId id="344" r:id="rId4"/>
    <p:sldId id="345" r:id="rId5"/>
    <p:sldId id="346" r:id="rId6"/>
    <p:sldId id="279" r:id="rId7"/>
    <p:sldId id="295" r:id="rId8"/>
    <p:sldId id="296" r:id="rId9"/>
    <p:sldId id="303" r:id="rId10"/>
    <p:sldId id="280" r:id="rId11"/>
    <p:sldId id="306" r:id="rId12"/>
    <p:sldId id="304" r:id="rId13"/>
    <p:sldId id="307" r:id="rId14"/>
    <p:sldId id="305" r:id="rId15"/>
    <p:sldId id="308" r:id="rId16"/>
    <p:sldId id="309" r:id="rId17"/>
    <p:sldId id="310" r:id="rId18"/>
    <p:sldId id="311" r:id="rId19"/>
    <p:sldId id="312" r:id="rId20"/>
    <p:sldId id="313" r:id="rId21"/>
    <p:sldId id="314" r:id="rId22"/>
    <p:sldId id="258" r:id="rId23"/>
    <p:sldId id="259" r:id="rId24"/>
    <p:sldId id="315" r:id="rId25"/>
    <p:sldId id="316" r:id="rId26"/>
    <p:sldId id="317" r:id="rId27"/>
    <p:sldId id="261" r:id="rId28"/>
    <p:sldId id="260" r:id="rId29"/>
    <p:sldId id="320" r:id="rId30"/>
    <p:sldId id="319" r:id="rId31"/>
    <p:sldId id="318" r:id="rId32"/>
    <p:sldId id="264" r:id="rId33"/>
    <p:sldId id="298" r:id="rId34"/>
    <p:sldId id="321" r:id="rId35"/>
    <p:sldId id="265" r:id="rId36"/>
    <p:sldId id="322" r:id="rId37"/>
    <p:sldId id="325" r:id="rId38"/>
    <p:sldId id="324" r:id="rId39"/>
    <p:sldId id="290" r:id="rId40"/>
    <p:sldId id="347" r:id="rId41"/>
    <p:sldId id="326" r:id="rId42"/>
    <p:sldId id="291" r:id="rId43"/>
    <p:sldId id="285" r:id="rId44"/>
    <p:sldId id="292" r:id="rId45"/>
    <p:sldId id="328" r:id="rId46"/>
    <p:sldId id="330" r:id="rId47"/>
    <p:sldId id="334" r:id="rId48"/>
    <p:sldId id="331" r:id="rId49"/>
    <p:sldId id="336" r:id="rId50"/>
    <p:sldId id="335" r:id="rId51"/>
    <p:sldId id="348" r:id="rId52"/>
    <p:sldId id="338" r:id="rId53"/>
    <p:sldId id="340" r:id="rId54"/>
    <p:sldId id="269" r:id="rId55"/>
    <p:sldId id="342" r:id="rId56"/>
    <p:sldId id="341"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15ECF58-B09D-4BCD-9C27-87860C0C7B19}">
          <p14:sldIdLst>
            <p14:sldId id="257"/>
            <p14:sldId id="277"/>
            <p14:sldId id="344"/>
            <p14:sldId id="345"/>
            <p14:sldId id="346"/>
            <p14:sldId id="279"/>
            <p14:sldId id="295"/>
            <p14:sldId id="296"/>
            <p14:sldId id="303"/>
            <p14:sldId id="280"/>
            <p14:sldId id="306"/>
            <p14:sldId id="304"/>
            <p14:sldId id="307"/>
            <p14:sldId id="305"/>
            <p14:sldId id="308"/>
            <p14:sldId id="309"/>
            <p14:sldId id="310"/>
            <p14:sldId id="311"/>
            <p14:sldId id="312"/>
            <p14:sldId id="313"/>
            <p14:sldId id="314"/>
            <p14:sldId id="258"/>
            <p14:sldId id="259"/>
            <p14:sldId id="315"/>
            <p14:sldId id="316"/>
            <p14:sldId id="317"/>
            <p14:sldId id="261"/>
            <p14:sldId id="260"/>
            <p14:sldId id="320"/>
            <p14:sldId id="319"/>
            <p14:sldId id="318"/>
            <p14:sldId id="264"/>
            <p14:sldId id="298"/>
            <p14:sldId id="321"/>
            <p14:sldId id="265"/>
            <p14:sldId id="322"/>
            <p14:sldId id="325"/>
            <p14:sldId id="324"/>
            <p14:sldId id="290"/>
            <p14:sldId id="347"/>
            <p14:sldId id="326"/>
            <p14:sldId id="291"/>
            <p14:sldId id="285"/>
            <p14:sldId id="292"/>
            <p14:sldId id="328"/>
            <p14:sldId id="330"/>
            <p14:sldId id="334"/>
            <p14:sldId id="331"/>
            <p14:sldId id="336"/>
            <p14:sldId id="335"/>
            <p14:sldId id="348"/>
            <p14:sldId id="338"/>
            <p14:sldId id="340"/>
            <p14:sldId id="269"/>
            <p14:sldId id="342"/>
            <p14:sldId id="341"/>
          </p14:sldIdLst>
        </p14:section>
        <p14:section name="Untitled Section" id="{FC0CE4AC-8D61-409C-9D3C-D42A2F082640}">
          <p14:sldIdLst/>
        </p14:section>
      </p14:sectionLst>
    </p:ex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CE" initials="CE" lastIdx="14"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03" autoAdjust="0"/>
    <p:restoredTop sz="72760" autoAdjust="0"/>
  </p:normalViewPr>
  <p:slideViewPr>
    <p:cSldViewPr>
      <p:cViewPr varScale="1">
        <p:scale>
          <a:sx n="80" d="100"/>
          <a:sy n="80" d="100"/>
        </p:scale>
        <p:origin x="-744"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34ABAEF-72CD-4801-B4B9-394612B2A431}" type="datetimeFigureOut">
              <a:rPr lang="en-US" smtClean="0"/>
              <a:pPr/>
              <a:t>10/25/2019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F54D59-8632-4DFD-8C7D-F8F5B8DDA417}" type="slidenum">
              <a:rPr lang="en-US" smtClean="0"/>
              <a:pPr/>
              <a:t>‹#›</a:t>
            </a:fld>
            <a:endParaRPr lang="en-US" dirty="0"/>
          </a:p>
        </p:txBody>
      </p:sp>
    </p:spTree>
    <p:extLst>
      <p:ext uri="{BB962C8B-B14F-4D97-AF65-F5344CB8AC3E}">
        <p14:creationId xmlns:p14="http://schemas.microsoft.com/office/powerpoint/2010/main" val="4230119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Where Are We Now….   Chapter 5 Personnel Planning and Recruiting</a:t>
            </a:r>
            <a:endParaRPr lang="en-US" b="0" dirty="0" smtClean="0"/>
          </a:p>
          <a:p>
            <a:endParaRPr lang="en-US" b="0" dirty="0" smtClean="0"/>
          </a:p>
          <a:p>
            <a:r>
              <a:rPr lang="en-US" sz="1200" b="0" i="0" u="none" strike="noStrike" kern="1200" baseline="0" dirty="0" smtClean="0">
                <a:solidFill>
                  <a:schemeClr val="tx1"/>
                </a:solidFill>
                <a:latin typeface="+mn-lt"/>
                <a:ea typeface="+mn-ea"/>
                <a:cs typeface="+mn-cs"/>
              </a:rPr>
              <a:t>The purpose of this chapter is to improve your effectiveness in recruiting candidates.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topics we discuss include personnel planning and forecasting, recruiting job candidates, and developing and using application forms.</a:t>
            </a:r>
            <a:endParaRPr lang="en-US" b="1"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1</a:t>
            </a:fld>
            <a:endParaRPr lang="en-US" dirty="0"/>
          </a:p>
        </p:txBody>
      </p:sp>
    </p:spTree>
    <p:extLst>
      <p:ext uri="{BB962C8B-B14F-4D97-AF65-F5344CB8AC3E}">
        <p14:creationId xmlns:p14="http://schemas.microsoft.com/office/powerpoint/2010/main" val="2293577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After studying this chapter, you will be able to:</a:t>
            </a:r>
          </a:p>
          <a:p>
            <a:endParaRPr lang="en-US" sz="1200" kern="1200" dirty="0" smtClean="0">
              <a:solidFill>
                <a:schemeClr val="tx1"/>
              </a:solidFill>
              <a:effectLst/>
              <a:latin typeface="+mn-lt"/>
              <a:ea typeface="+mn-ea"/>
              <a:cs typeface="+mn-cs"/>
            </a:endParaRPr>
          </a:p>
          <a:p>
            <a:r>
              <a:rPr lang="en-US" sz="1200" b="0" i="0" u="none" strike="noStrike" kern="1200" baseline="0" dirty="0" smtClean="0">
                <a:solidFill>
                  <a:schemeClr val="tx1"/>
                </a:solidFill>
                <a:latin typeface="+mn-lt"/>
                <a:ea typeface="+mn-ea"/>
                <a:cs typeface="+mn-cs"/>
              </a:rPr>
              <a:t>5-1. Explain the main techniques used in employment planning and forecasting.</a:t>
            </a:r>
          </a:p>
          <a:p>
            <a:r>
              <a:rPr lang="en-US" sz="1200" b="0" i="0" u="none" strike="noStrike" kern="1200" baseline="0" dirty="0" smtClean="0">
                <a:solidFill>
                  <a:schemeClr val="tx1"/>
                </a:solidFill>
                <a:latin typeface="+mn-lt"/>
                <a:ea typeface="+mn-ea"/>
                <a:cs typeface="+mn-cs"/>
              </a:rPr>
              <a:t>5-2. Explain and give examples for the need for effective recruiting.</a:t>
            </a:r>
          </a:p>
          <a:p>
            <a:r>
              <a:rPr lang="en-US" sz="1200" b="0" i="0" u="none" strike="noStrike" kern="1200" baseline="0" dirty="0" smtClean="0">
                <a:solidFill>
                  <a:schemeClr val="tx1"/>
                </a:solidFill>
                <a:latin typeface="+mn-lt"/>
                <a:ea typeface="+mn-ea"/>
                <a:cs typeface="+mn-cs"/>
              </a:rPr>
              <a:t>5-3. Name and describe the main internal sources of candidates.</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a:t>
            </a:fld>
            <a:endParaRPr lang="en-US" dirty="0"/>
          </a:p>
        </p:txBody>
      </p:sp>
    </p:spTree>
    <p:extLst>
      <p:ext uri="{BB962C8B-B14F-4D97-AF65-F5344CB8AC3E}">
        <p14:creationId xmlns:p14="http://schemas.microsoft.com/office/powerpoint/2010/main" val="3153867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After studying this chapter, you will also be able to:</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5-4. </a:t>
            </a:r>
            <a:r>
              <a:rPr lang="en-US" sz="1200" kern="1200" baseline="0" dirty="0" smtClean="0">
                <a:solidFill>
                  <a:schemeClr val="tx1"/>
                </a:solidFill>
                <a:effectLst/>
                <a:latin typeface="+mn-lt"/>
                <a:ea typeface="+mn-ea"/>
                <a:cs typeface="+mn-cs"/>
              </a:rPr>
              <a:t>Discuss a workforce planning method you would use to improve employee engagement.</a:t>
            </a:r>
            <a:endParaRPr lang="en-US" sz="1200" kern="1200" dirty="0" smtClean="0">
              <a:solidFill>
                <a:schemeClr val="tx1"/>
              </a:solidFill>
              <a:effectLst/>
              <a:latin typeface="+mn-lt"/>
              <a:ea typeface="+mn-ea"/>
              <a:cs typeface="+mn-cs"/>
            </a:endParaRPr>
          </a:p>
          <a:p>
            <a:r>
              <a:rPr lang="en-US" sz="1200" b="0" i="0" u="none" strike="noStrike" kern="1200" baseline="0" dirty="0" smtClean="0">
                <a:solidFill>
                  <a:schemeClr val="tx1"/>
                </a:solidFill>
                <a:latin typeface="+mn-lt"/>
                <a:ea typeface="+mn-ea"/>
                <a:cs typeface="+mn-cs"/>
              </a:rPr>
              <a:t>5-5. List and discuss the main outside sources of candidates.</a:t>
            </a:r>
          </a:p>
          <a:p>
            <a:r>
              <a:rPr lang="en-US" sz="1200" b="0" i="0" u="none" strike="noStrike" kern="1200" baseline="0" dirty="0" smtClean="0">
                <a:solidFill>
                  <a:schemeClr val="tx1"/>
                </a:solidFill>
                <a:latin typeface="+mn-lt"/>
                <a:ea typeface="+mn-ea"/>
                <a:cs typeface="+mn-cs"/>
              </a:rPr>
              <a:t>5-6. Explain how to recruit a more diverse workforce.</a:t>
            </a:r>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3</a:t>
            </a:fld>
            <a:endParaRPr lang="en-US" dirty="0"/>
          </a:p>
        </p:txBody>
      </p:sp>
    </p:spTree>
    <p:extLst>
      <p:ext uri="{BB962C8B-B14F-4D97-AF65-F5344CB8AC3E}">
        <p14:creationId xmlns:p14="http://schemas.microsoft.com/office/powerpoint/2010/main" val="1686412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And lastly –</a:t>
            </a:r>
            <a:r>
              <a:rPr lang="en-US" dirty="0" smtClean="0">
                <a:effectLst/>
              </a:rPr>
              <a:t> </a:t>
            </a:r>
            <a:r>
              <a:rPr lang="en-US" sz="1200" kern="1200" dirty="0" smtClean="0">
                <a:solidFill>
                  <a:schemeClr val="tx1"/>
                </a:solidFill>
                <a:effectLst/>
                <a:latin typeface="+mn-lt"/>
                <a:ea typeface="+mn-ea"/>
                <a:cs typeface="+mn-cs"/>
              </a:rPr>
              <a:t>after studying this chapter, you will also be able to:</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5-7. </a:t>
            </a:r>
            <a:r>
              <a:rPr lang="en-US" sz="1200" b="0" dirty="0" smtClean="0">
                <a:latin typeface="Arial" panose="020B0604020202020204" pitchFamily="34" charset="0"/>
                <a:cs typeface="Arial" panose="020B0604020202020204" pitchFamily="34" charset="0"/>
              </a:rPr>
              <a:t>Discuss practical guidelines for obtaining application information</a:t>
            </a:r>
            <a:r>
              <a:rPr lang="en-US" sz="1200" b="1" dirty="0" smtClean="0">
                <a:latin typeface="Arial" panose="020B0604020202020204" pitchFamily="34" charset="0"/>
                <a:cs typeface="Arial" panose="020B0604020202020204" pitchFamily="34" charset="0"/>
              </a:rPr>
              <a:t>.</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4</a:t>
            </a:fld>
            <a:endParaRPr lang="en-US" dirty="0"/>
          </a:p>
        </p:txBody>
      </p:sp>
    </p:spTree>
    <p:extLst>
      <p:ext uri="{BB962C8B-B14F-4D97-AF65-F5344CB8AC3E}">
        <p14:creationId xmlns:p14="http://schemas.microsoft.com/office/powerpoint/2010/main" val="1686412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Let us examine</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some of the principle techniques used in planning and forecasting. </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6</a:t>
            </a:fld>
            <a:endParaRPr lang="en-US" dirty="0"/>
          </a:p>
        </p:txBody>
      </p:sp>
    </p:spTree>
    <p:extLst>
      <p:ext uri="{BB962C8B-B14F-4D97-AF65-F5344CB8AC3E}">
        <p14:creationId xmlns:p14="http://schemas.microsoft.com/office/powerpoint/2010/main" val="222624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Job analysis identifies the duties and human requirements for each of the company’s jobs. The next step is to decide which of these jobs you need to fill, and to recruit and select employees for them.</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traditional way to envision </a:t>
            </a:r>
            <a:r>
              <a:rPr lang="en-US" sz="1200" b="0" i="1" u="none" strike="noStrike" kern="1200" baseline="0" dirty="0" smtClean="0">
                <a:solidFill>
                  <a:schemeClr val="tx1"/>
                </a:solidFill>
                <a:latin typeface="+mn-lt"/>
                <a:ea typeface="+mn-ea"/>
                <a:cs typeface="+mn-cs"/>
              </a:rPr>
              <a:t>recruitment and selection </a:t>
            </a:r>
            <a:r>
              <a:rPr lang="en-US" sz="1200" b="0" i="0" u="none" strike="noStrike" kern="1200" baseline="0" dirty="0" smtClean="0">
                <a:solidFill>
                  <a:schemeClr val="tx1"/>
                </a:solidFill>
                <a:latin typeface="+mn-lt"/>
                <a:ea typeface="+mn-ea"/>
                <a:cs typeface="+mn-cs"/>
              </a:rPr>
              <a:t>is as a series of hurdles (Figure 5-1):</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1. Decide what positions to fill, through </a:t>
            </a:r>
            <a:r>
              <a:rPr lang="en-US" sz="1200" b="0" i="1" u="none" strike="noStrike" kern="1200" baseline="0" dirty="0" smtClean="0">
                <a:solidFill>
                  <a:schemeClr val="tx1"/>
                </a:solidFill>
                <a:latin typeface="+mn-lt"/>
                <a:ea typeface="+mn-ea"/>
                <a:cs typeface="+mn-cs"/>
              </a:rPr>
              <a:t>workforce/personnel planning and forecasting</a:t>
            </a:r>
            <a:r>
              <a:rPr lang="en-US" sz="1200" b="0" i="0" u="none" strike="noStrike" kern="1200" baseline="0" dirty="0" smtClean="0">
                <a:solidFill>
                  <a:schemeClr val="tx1"/>
                </a:solidFill>
                <a:latin typeface="+mn-lt"/>
                <a:ea typeface="+mn-ea"/>
                <a:cs typeface="+mn-cs"/>
              </a:rPr>
              <a:t>.</a:t>
            </a:r>
          </a:p>
          <a:p>
            <a:r>
              <a:rPr lang="en-US" sz="1200" b="0" i="0" u="none" strike="noStrike" kern="1200" baseline="0" dirty="0" smtClean="0">
                <a:solidFill>
                  <a:schemeClr val="tx1"/>
                </a:solidFill>
                <a:latin typeface="+mn-lt"/>
                <a:ea typeface="+mn-ea"/>
                <a:cs typeface="+mn-cs"/>
              </a:rPr>
              <a:t>2. Build a pool of candidates for these jobs, by </a:t>
            </a:r>
            <a:r>
              <a:rPr lang="en-US" sz="1200" b="0" i="1" u="none" strike="noStrike" kern="1200" baseline="0" dirty="0" smtClean="0">
                <a:solidFill>
                  <a:schemeClr val="tx1"/>
                </a:solidFill>
                <a:latin typeface="+mn-lt"/>
                <a:ea typeface="+mn-ea"/>
                <a:cs typeface="+mn-cs"/>
              </a:rPr>
              <a:t>recruiting </a:t>
            </a:r>
            <a:r>
              <a:rPr lang="en-US" sz="1200" b="0" i="0" u="none" strike="noStrike" kern="1200" baseline="0" dirty="0" smtClean="0">
                <a:solidFill>
                  <a:schemeClr val="tx1"/>
                </a:solidFill>
                <a:latin typeface="+mn-lt"/>
                <a:ea typeface="+mn-ea"/>
                <a:cs typeface="+mn-cs"/>
              </a:rPr>
              <a:t>internal or external candidates.</a:t>
            </a:r>
          </a:p>
          <a:p>
            <a:r>
              <a:rPr lang="en-US" sz="1200" b="0" i="0" u="none" strike="noStrike" kern="1200" baseline="0" dirty="0" smtClean="0">
                <a:solidFill>
                  <a:schemeClr val="tx1"/>
                </a:solidFill>
                <a:latin typeface="+mn-lt"/>
                <a:ea typeface="+mn-ea"/>
                <a:cs typeface="+mn-cs"/>
              </a:rPr>
              <a:t>3. Have candidates complete </a:t>
            </a:r>
            <a:r>
              <a:rPr lang="en-US" sz="1200" b="0" i="1" u="none" strike="noStrike" kern="1200" baseline="0" dirty="0" smtClean="0">
                <a:solidFill>
                  <a:schemeClr val="tx1"/>
                </a:solidFill>
                <a:latin typeface="+mn-lt"/>
                <a:ea typeface="+mn-ea"/>
                <a:cs typeface="+mn-cs"/>
              </a:rPr>
              <a:t>application forms </a:t>
            </a:r>
            <a:r>
              <a:rPr lang="en-US" sz="1200" b="0" i="0" u="none" strike="noStrike" kern="1200" baseline="0" dirty="0" smtClean="0">
                <a:solidFill>
                  <a:schemeClr val="tx1"/>
                </a:solidFill>
                <a:latin typeface="+mn-lt"/>
                <a:ea typeface="+mn-ea"/>
                <a:cs typeface="+mn-cs"/>
              </a:rPr>
              <a:t>and perhaps undergo initial screening interviews.</a:t>
            </a:r>
          </a:p>
          <a:p>
            <a:r>
              <a:rPr lang="en-US" sz="1200" b="0" i="0" u="none" strike="noStrike" kern="1200" baseline="0" dirty="0" smtClean="0">
                <a:solidFill>
                  <a:schemeClr val="tx1"/>
                </a:solidFill>
                <a:latin typeface="+mn-lt"/>
                <a:ea typeface="+mn-ea"/>
                <a:cs typeface="+mn-cs"/>
              </a:rPr>
              <a:t>4. Use </a:t>
            </a:r>
            <a:r>
              <a:rPr lang="en-US" sz="1200" b="0" i="1" u="none" strike="noStrike" kern="1200" baseline="0" dirty="0" smtClean="0">
                <a:solidFill>
                  <a:schemeClr val="tx1"/>
                </a:solidFill>
                <a:latin typeface="+mn-lt"/>
                <a:ea typeface="+mn-ea"/>
                <a:cs typeface="+mn-cs"/>
              </a:rPr>
              <a:t>selection tools </a:t>
            </a:r>
            <a:r>
              <a:rPr lang="en-US" sz="1200" b="0" i="0" u="none" strike="noStrike" kern="1200" baseline="0" dirty="0" smtClean="0">
                <a:solidFill>
                  <a:schemeClr val="tx1"/>
                </a:solidFill>
                <a:latin typeface="+mn-lt"/>
                <a:ea typeface="+mn-ea"/>
                <a:cs typeface="+mn-cs"/>
              </a:rPr>
              <a:t>like tests, background investigations, and physical exams to screen candidates.</a:t>
            </a:r>
          </a:p>
          <a:p>
            <a:r>
              <a:rPr lang="en-US" sz="1200" b="0" i="0" u="none" strike="noStrike" kern="1200" baseline="0" dirty="0" smtClean="0">
                <a:solidFill>
                  <a:schemeClr val="tx1"/>
                </a:solidFill>
                <a:latin typeface="+mn-lt"/>
                <a:ea typeface="+mn-ea"/>
                <a:cs typeface="+mn-cs"/>
              </a:rPr>
              <a:t>5. Decide who to make an offer to by having the supervisor and perhaps others </a:t>
            </a:r>
            <a:r>
              <a:rPr lang="en-US" sz="1200" b="0" i="1" u="none" strike="noStrike" kern="1200" baseline="0" dirty="0" smtClean="0">
                <a:solidFill>
                  <a:schemeClr val="tx1"/>
                </a:solidFill>
                <a:latin typeface="+mn-lt"/>
                <a:ea typeface="+mn-ea"/>
                <a:cs typeface="+mn-cs"/>
              </a:rPr>
              <a:t>interview </a:t>
            </a:r>
            <a:r>
              <a:rPr lang="en-US" sz="1200" b="0" i="0" u="none" strike="noStrike" kern="1200" baseline="0" dirty="0" smtClean="0">
                <a:solidFill>
                  <a:schemeClr val="tx1"/>
                </a:solidFill>
                <a:latin typeface="+mn-lt"/>
                <a:ea typeface="+mn-ea"/>
                <a:cs typeface="+mn-cs"/>
              </a:rPr>
              <a:t>the</a:t>
            </a:r>
          </a:p>
          <a:p>
            <a:r>
              <a:rPr lang="en-US" sz="1200" b="0" i="0" u="none" strike="noStrike" kern="1200" baseline="0" dirty="0" smtClean="0">
                <a:solidFill>
                  <a:schemeClr val="tx1"/>
                </a:solidFill>
                <a:latin typeface="+mn-lt"/>
                <a:ea typeface="+mn-ea"/>
                <a:cs typeface="+mn-cs"/>
              </a:rPr>
              <a:t>candidates.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This chapter focuses on personnel planning and on recruiting employees.  </a:t>
            </a:r>
          </a:p>
          <a:p>
            <a:r>
              <a:rPr lang="en-US" sz="1200" b="0" i="0" u="none" strike="noStrike" kern="1200" baseline="0" dirty="0" smtClean="0">
                <a:solidFill>
                  <a:schemeClr val="tx1"/>
                </a:solidFill>
                <a:latin typeface="+mn-lt"/>
                <a:ea typeface="+mn-ea"/>
                <a:cs typeface="+mn-cs"/>
              </a:rPr>
              <a:t>Chapters 6 and 7 will address tests, background checks, physical exams, and interviews.</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7</a:t>
            </a:fld>
            <a:endParaRPr lang="en-US" dirty="0"/>
          </a:p>
        </p:txBody>
      </p:sp>
    </p:spTree>
    <p:extLst>
      <p:ext uri="{BB962C8B-B14F-4D97-AF65-F5344CB8AC3E}">
        <p14:creationId xmlns:p14="http://schemas.microsoft.com/office/powerpoint/2010/main" val="1337448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Workforce (or employment or personnel) planning </a:t>
            </a:r>
            <a:r>
              <a:rPr lang="en-US" sz="1200" b="0" i="0" u="none" strike="noStrike" kern="1200" baseline="0" dirty="0" smtClean="0">
                <a:solidFill>
                  <a:schemeClr val="tx1"/>
                </a:solidFill>
                <a:latin typeface="+mn-lt"/>
                <a:ea typeface="+mn-ea"/>
                <a:cs typeface="+mn-cs"/>
              </a:rPr>
              <a:t>is the process of deciding what positions the firm will have to fill, and how to fill them. Its aim is to identify and address the gaps between the employer’s workforce today, and its projected workforce needs. Workforce planning should precede recruitment and selection.</a:t>
            </a:r>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8</a:t>
            </a:fld>
            <a:endParaRPr lang="en-US" dirty="0"/>
          </a:p>
        </p:txBody>
      </p:sp>
    </p:spTree>
    <p:extLst>
      <p:ext uri="{BB962C8B-B14F-4D97-AF65-F5344CB8AC3E}">
        <p14:creationId xmlns:p14="http://schemas.microsoft.com/office/powerpoint/2010/main" val="3158511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Towers Watson’s Internet software (“Towers Watson Workforce MAPS”) </a:t>
            </a:r>
            <a:r>
              <a:rPr lang="en-US" sz="1200" b="0" i="0" u="none" strike="noStrike" kern="1200" baseline="0" dirty="0" smtClean="0">
                <a:solidFill>
                  <a:schemeClr val="tx1"/>
                </a:solidFill>
                <a:latin typeface="+mn-lt"/>
                <a:ea typeface="+mn-ea"/>
                <a:cs typeface="+mn-cs"/>
              </a:rPr>
              <a:t>helps clients manage this workforce planning process. It has </a:t>
            </a:r>
            <a:r>
              <a:rPr lang="en-US" sz="1200" b="0" i="1" u="none" strike="noStrike" kern="1200" baseline="0" dirty="0" smtClean="0">
                <a:solidFill>
                  <a:schemeClr val="tx1"/>
                </a:solidFill>
                <a:latin typeface="+mn-lt"/>
                <a:ea typeface="+mn-ea"/>
                <a:cs typeface="+mn-cs"/>
              </a:rPr>
              <a:t>dashboards </a:t>
            </a:r>
            <a:r>
              <a:rPr lang="en-US" sz="1200" b="0" i="0" u="none" strike="noStrike" kern="1200" baseline="0" dirty="0" smtClean="0">
                <a:solidFill>
                  <a:schemeClr val="tx1"/>
                </a:solidFill>
                <a:latin typeface="+mn-lt"/>
                <a:ea typeface="+mn-ea"/>
                <a:cs typeface="+mn-cs"/>
              </a:rPr>
              <a:t>(see the following four exhibits) for monitoring key metrics, for instance on recruiting and retention; a </a:t>
            </a:r>
            <a:r>
              <a:rPr lang="en-US" sz="1200" b="0" i="1" u="none" strike="noStrike" kern="1200" baseline="0" dirty="0" smtClean="0">
                <a:solidFill>
                  <a:schemeClr val="tx1"/>
                </a:solidFill>
                <a:latin typeface="+mn-lt"/>
                <a:ea typeface="+mn-ea"/>
                <a:cs typeface="+mn-cs"/>
              </a:rPr>
              <a:t>workforce scan </a:t>
            </a:r>
            <a:r>
              <a:rPr lang="en-US" sz="1200" b="0" i="0" u="none" strike="noStrike" kern="1200" baseline="0" dirty="0" smtClean="0">
                <a:solidFill>
                  <a:schemeClr val="tx1"/>
                </a:solidFill>
                <a:latin typeface="+mn-lt"/>
                <a:ea typeface="+mn-ea"/>
                <a:cs typeface="+mn-cs"/>
              </a:rPr>
              <a:t>that provides detailed analysis of the client’s current workforce and historical workforce trends; a </a:t>
            </a:r>
            <a:r>
              <a:rPr lang="en-US" sz="1200" b="0" i="1" u="none" strike="noStrike" kern="1200" baseline="0" dirty="0" smtClean="0">
                <a:solidFill>
                  <a:schemeClr val="tx1"/>
                </a:solidFill>
                <a:latin typeface="+mn-lt"/>
                <a:ea typeface="+mn-ea"/>
                <a:cs typeface="+mn-cs"/>
              </a:rPr>
              <a:t>workforce projection </a:t>
            </a:r>
            <a:r>
              <a:rPr lang="en-US" sz="1200" b="0" i="0" u="none" strike="noStrike" kern="1200" baseline="0" dirty="0" smtClean="0">
                <a:solidFill>
                  <a:schemeClr val="tx1"/>
                </a:solidFill>
                <a:latin typeface="+mn-lt"/>
                <a:ea typeface="+mn-ea"/>
                <a:cs typeface="+mn-cs"/>
              </a:rPr>
              <a:t>showing projected employment and skill levels given the “status quo”; </a:t>
            </a:r>
            <a:r>
              <a:rPr lang="en-US" sz="1200" b="0" i="1" u="none" strike="noStrike" kern="1200" baseline="0" dirty="0" smtClean="0">
                <a:solidFill>
                  <a:schemeClr val="tx1"/>
                </a:solidFill>
                <a:latin typeface="+mn-lt"/>
                <a:ea typeface="+mn-ea"/>
                <a:cs typeface="+mn-cs"/>
              </a:rPr>
              <a:t>scenario modeling </a:t>
            </a:r>
            <a:r>
              <a:rPr lang="en-US" sz="1200" b="0" i="0" u="none" strike="noStrike" kern="1200" baseline="0" dirty="0" smtClean="0">
                <a:solidFill>
                  <a:schemeClr val="tx1"/>
                </a:solidFill>
                <a:latin typeface="+mn-lt"/>
                <a:ea typeface="+mn-ea"/>
                <a:cs typeface="+mn-cs"/>
              </a:rPr>
              <a:t>to let the employer compare “what if” scenarios; and an </a:t>
            </a:r>
            <a:r>
              <a:rPr lang="en-US" sz="1200" b="0" i="1" u="none" strike="noStrike" kern="1200" baseline="0" dirty="0" smtClean="0">
                <a:solidFill>
                  <a:schemeClr val="tx1"/>
                </a:solidFill>
                <a:latin typeface="+mn-lt"/>
                <a:ea typeface="+mn-ea"/>
                <a:cs typeface="+mn-cs"/>
              </a:rPr>
              <a:t>external labor scan </a:t>
            </a:r>
            <a:r>
              <a:rPr lang="en-US" sz="1200" b="0" i="0" u="none" strike="noStrike" kern="1200" baseline="0" dirty="0" smtClean="0">
                <a:solidFill>
                  <a:schemeClr val="tx1"/>
                </a:solidFill>
                <a:latin typeface="+mn-lt"/>
                <a:ea typeface="+mn-ea"/>
                <a:cs typeface="+mn-cs"/>
              </a:rPr>
              <a:t>for analyzing how the external labor market impacts the employer’s workforce.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Workforce planning embraces all future positions, from maintenance clerk to CEO. However, we’ll see that most firms call the process of deciding how to fill</a:t>
            </a:r>
          </a:p>
          <a:p>
            <a:r>
              <a:rPr lang="en-US" sz="1200" b="0" i="0" u="none" strike="noStrike" kern="1200" baseline="0" dirty="0" smtClean="0">
                <a:solidFill>
                  <a:schemeClr val="tx1"/>
                </a:solidFill>
                <a:latin typeface="+mn-lt"/>
                <a:ea typeface="+mn-ea"/>
                <a:cs typeface="+mn-cs"/>
              </a:rPr>
              <a:t>Executive jobs </a:t>
            </a:r>
            <a:r>
              <a:rPr lang="en-US" sz="1200" b="0" i="1" u="none" strike="noStrike" kern="1200" baseline="0" dirty="0" smtClean="0">
                <a:solidFill>
                  <a:schemeClr val="tx1"/>
                </a:solidFill>
                <a:latin typeface="+mn-lt"/>
                <a:ea typeface="+mn-ea"/>
                <a:cs typeface="+mn-cs"/>
              </a:rPr>
              <a:t>succession planning</a:t>
            </a:r>
            <a:r>
              <a:rPr lang="en-US" sz="1200" b="0" i="0" u="none" strike="noStrike" kern="1200" baseline="0" dirty="0" smtClean="0">
                <a:solidFill>
                  <a:schemeClr val="tx1"/>
                </a:solidFill>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9</a:t>
            </a:fld>
            <a:endParaRPr lang="en-US" dirty="0"/>
          </a:p>
        </p:txBody>
      </p:sp>
    </p:spTree>
    <p:extLst>
      <p:ext uri="{BB962C8B-B14F-4D97-AF65-F5344CB8AC3E}">
        <p14:creationId xmlns:p14="http://schemas.microsoft.com/office/powerpoint/2010/main" val="3158511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Workforce planning shouldn’t occur in a vacuum. Instead, workforce/employment planning is best understood as an outgrowth of the firm’s strategic and business planning.</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For example, plans to enter new businesses, to build new plants, or to reduce activities will all influence the number of and types of positions to be filled. At the same time, decisions regarding how to fill these positions will impact other HR plans, for instance, training and recruitment plans.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Strategic Context feature illustrates this. Let’s take a look…</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10</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Performance: </a:t>
            </a:r>
            <a:r>
              <a:rPr lang="en-US" sz="1200" b="1" i="1" u="none" strike="noStrike" kern="1200" baseline="0" dirty="0" smtClean="0">
                <a:solidFill>
                  <a:schemeClr val="tx1"/>
                </a:solidFill>
                <a:latin typeface="+mn-lt"/>
                <a:ea typeface="+mn-ea"/>
                <a:cs typeface="+mn-cs"/>
              </a:rPr>
              <a:t>The Strategic Context</a:t>
            </a:r>
          </a:p>
          <a:p>
            <a:endParaRPr lang="en-US" sz="1200" b="1" i="1"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Four Seasons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As noted, Four Seasons builds its strategy around offering superior customer service, and that requires highly motivated and high-morale employees. How can Four Seasons use its recruitment practices to encourage such motivation and morale? One way Four Seasons does this is by filling hotel positions around the world with internal transfers. In one recent year, for instance, about 280 employees relocated from hotels in one country to another within the Four Seasons chain. Employees love it. It gives them a chance for adventure and to see the world, while building a career with a great hotel chain.  And it’s great for Four Seasons too, because the resulting high morale and motivation supports Four Seasons’ strategic goal of superior customer service. In other words, Four Seasons uses recruitment practices that produce the excellent service the chain needs to achieve its strategic goals.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Talk About it (Discussion)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Can you think of any other benefits Four Seasons may derive from its policy of transferring employees among its hotels? What are they?</a:t>
            </a:r>
            <a:endParaRPr lang="en-US" sz="1200" b="1"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11</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To answer the question “How many people with what skills will we need?”, managers have to consider different factors: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 firm’s future staffing needs reflect demand for its products or services, adjusted for changes the firm plans to make in its strategic goals, and for changes in its turnover rate and productivity. Forecasting workforce demand therefore starts with estimating what the demand will be for your products or services.</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12</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Longer term, managers will follow industry publications and economic forecasts closely, to try to get a sense for future demand. Such future predictions won’t be precise, but should help you address the potential changes in demand.</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basic process for forecasting personnel needs is to forecast revenues first. Then estimate the size of the staff required to support this sales volume.</a:t>
            </a:r>
          </a:p>
          <a:p>
            <a:r>
              <a:rPr lang="en-US" sz="1200" b="0" i="0" u="none" strike="noStrike" kern="1200" baseline="0" dirty="0" smtClean="0">
                <a:solidFill>
                  <a:schemeClr val="tx1"/>
                </a:solidFill>
                <a:latin typeface="+mn-lt"/>
                <a:ea typeface="+mn-ea"/>
                <a:cs typeface="+mn-cs"/>
              </a:rPr>
              <a:t>However, managers must also consider other factors. These include projected turnover, decisions to upgrade (or downgrade) products or services, productivity changes, financial resources, and decisions to enter or leave businesses.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basic tools for projecting personnel needs include</a:t>
            </a:r>
            <a:r>
              <a:rPr lang="en-US" sz="1200" b="1" i="0" u="none" strike="noStrike" kern="1200" baseline="0" dirty="0" smtClean="0">
                <a:solidFill>
                  <a:schemeClr val="tx1"/>
                </a:solidFill>
                <a:latin typeface="+mn-lt"/>
                <a:ea typeface="+mn-ea"/>
                <a:cs typeface="+mn-cs"/>
              </a:rPr>
              <a:t> trend analysis, ratio analysis, the scatter plot, and managerial judgment</a:t>
            </a:r>
            <a:r>
              <a:rPr lang="en-US" sz="1200" b="0" i="0" u="none" strike="noStrike" kern="1200" baseline="0" dirty="0" smtClean="0">
                <a:solidFill>
                  <a:schemeClr val="tx1"/>
                </a:solidFill>
                <a:latin typeface="+mn-lt"/>
                <a:ea typeface="+mn-ea"/>
                <a:cs typeface="+mn-cs"/>
              </a:rPr>
              <a:t>. </a:t>
            </a:r>
          </a:p>
          <a:p>
            <a:endParaRPr lang="en-US" sz="1200" b="0" i="0" u="none" strike="noStrike" kern="1200" baseline="0" dirty="0" smtClean="0">
              <a:solidFill>
                <a:schemeClr val="tx1"/>
              </a:solidFill>
              <a:latin typeface="+mn-lt"/>
              <a:ea typeface="+mn-ea"/>
              <a:cs typeface="+mn-cs"/>
            </a:endParaRPr>
          </a:p>
          <a:p>
            <a:pPr marL="228600" indent="-228600">
              <a:buFont typeface="+mj-lt"/>
              <a:buAutoNum type="arabicPeriod"/>
            </a:pPr>
            <a:r>
              <a:rPr lang="en-US" sz="1200" b="1" i="0" u="none" strike="noStrike" kern="1200" baseline="0" dirty="0" smtClean="0">
                <a:solidFill>
                  <a:schemeClr val="tx1"/>
                </a:solidFill>
                <a:latin typeface="+mn-lt"/>
                <a:ea typeface="+mn-ea"/>
                <a:cs typeface="+mn-cs"/>
              </a:rPr>
              <a:t>Trend analysis </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Is a study of a firm’s past employment needs over a period of years to predict future needs.</a:t>
            </a:r>
          </a:p>
          <a:p>
            <a:pPr marL="228600" indent="-228600">
              <a:buAutoNum type="arabicPeriod" startAt="2"/>
            </a:pPr>
            <a:r>
              <a:rPr lang="en-US" sz="1200" b="1" i="0" u="none" strike="noStrike" kern="1200" baseline="0" dirty="0" smtClean="0">
                <a:solidFill>
                  <a:schemeClr val="tx1"/>
                </a:solidFill>
                <a:latin typeface="+mn-lt"/>
                <a:ea typeface="+mn-ea"/>
                <a:cs typeface="+mn-cs"/>
              </a:rPr>
              <a:t>Ratio analysis </a:t>
            </a:r>
            <a:r>
              <a:rPr lang="en-US" sz="1200" b="0" i="0" u="none" strike="noStrike" kern="1200" baseline="0" dirty="0" smtClean="0">
                <a:solidFill>
                  <a:schemeClr val="tx1"/>
                </a:solidFill>
                <a:latin typeface="+mn-lt"/>
                <a:ea typeface="+mn-ea"/>
                <a:cs typeface="+mn-cs"/>
              </a:rPr>
              <a:t>– Is a forecasting technique for determining future staff needs by using ratios between, for example, sales volume and number of employees needed.</a:t>
            </a:r>
          </a:p>
          <a:p>
            <a:r>
              <a:rPr lang="en-US" sz="1200" b="1" i="0" u="none" strike="noStrike" kern="1200" baseline="0" dirty="0" smtClean="0">
                <a:solidFill>
                  <a:schemeClr val="tx1"/>
                </a:solidFill>
                <a:latin typeface="+mn-lt"/>
                <a:ea typeface="+mn-ea"/>
                <a:cs typeface="+mn-cs"/>
              </a:rPr>
              <a:t>3. Scatter plot </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Is a graphical method used to help identify the relationship between two variables.</a:t>
            </a:r>
          </a:p>
          <a:p>
            <a:r>
              <a:rPr lang="en-US" sz="1200" b="1" i="0" u="none" strike="noStrike" kern="1200" baseline="0" dirty="0" smtClean="0">
                <a:solidFill>
                  <a:schemeClr val="tx1"/>
                </a:solidFill>
                <a:latin typeface="+mn-lt"/>
                <a:ea typeface="+mn-ea"/>
                <a:cs typeface="+mn-cs"/>
              </a:rPr>
              <a:t>4. Managerial judgment </a:t>
            </a:r>
            <a:r>
              <a:rPr lang="en-US" sz="1200" b="0" i="0" u="none" strike="noStrike" kern="1200" baseline="0" dirty="0" smtClean="0">
                <a:solidFill>
                  <a:schemeClr val="tx1"/>
                </a:solidFill>
                <a:latin typeface="+mn-lt"/>
                <a:ea typeface="+mn-ea"/>
                <a:cs typeface="+mn-cs"/>
              </a:rPr>
              <a:t>– Few historical trends, ratios, or relationships will continue unchanged into the future so managerial judgment is needed to adjust </a:t>
            </a:r>
          </a:p>
          <a:p>
            <a:r>
              <a:rPr lang="en-US" sz="1200" b="0" i="0" u="none" strike="noStrike" kern="1200" baseline="0" dirty="0" smtClean="0">
                <a:solidFill>
                  <a:schemeClr val="tx1"/>
                </a:solidFill>
                <a:latin typeface="+mn-lt"/>
                <a:ea typeface="+mn-ea"/>
                <a:cs typeface="+mn-cs"/>
              </a:rPr>
              <a:t>    the forecast.</a:t>
            </a:r>
            <a:endParaRPr lang="en-US" sz="1200" b="1" i="0" u="none" strike="noStrike" kern="1200" baseline="0" dirty="0" smtClean="0">
              <a:solidFill>
                <a:schemeClr val="tx1"/>
              </a:solidFill>
              <a:latin typeface="+mn-lt"/>
              <a:ea typeface="+mn-ea"/>
              <a:cs typeface="+mn-cs"/>
            </a:endParaRPr>
          </a:p>
          <a:p>
            <a:endParaRPr lang="en-US" sz="1200" b="1"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6F54D59-8632-4DFD-8C7D-F8F5B8DDA417}" type="slidenum">
              <a:rPr lang="en-US" smtClean="0"/>
              <a:pPr/>
              <a:t>13</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personnel demand forecast provides only half the staffing equation by answering the question: “How many employees in what positions will we need?” Next, the manager must forecast the </a:t>
            </a:r>
            <a:r>
              <a:rPr lang="en-US" sz="1200" b="0" i="1" u="none" strike="noStrike" kern="1200" baseline="0" dirty="0" smtClean="0">
                <a:solidFill>
                  <a:schemeClr val="tx1"/>
                </a:solidFill>
                <a:latin typeface="+mn-lt"/>
                <a:ea typeface="+mn-ea"/>
                <a:cs typeface="+mn-cs"/>
              </a:rPr>
              <a:t>supply </a:t>
            </a:r>
            <a:r>
              <a:rPr lang="en-US" sz="1200" b="0" i="0" u="none" strike="noStrike" kern="1200" baseline="0" dirty="0" smtClean="0">
                <a:solidFill>
                  <a:schemeClr val="tx1"/>
                </a:solidFill>
                <a:latin typeface="+mn-lt"/>
                <a:ea typeface="+mn-ea"/>
                <a:cs typeface="+mn-cs"/>
              </a:rPr>
              <a:t>(availability) of inside and outside candidates.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Most firms start with possible inside candidates. The main task here is determining which current employees are qualified or trainable for the projected openings.</a:t>
            </a:r>
          </a:p>
          <a:p>
            <a:endParaRPr lang="en-US" sz="1200" b="0" i="0" u="none" strike="noStrike"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6F54D59-8632-4DFD-8C7D-F8F5B8DDA417}" type="slidenum">
              <a:rPr lang="en-US" smtClean="0"/>
              <a:pPr/>
              <a:t>14</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personnel demand forecast provides only half the staffing equation, by answering the question: “How many employees in what positions will we need?” Next, the manager must forecast the </a:t>
            </a:r>
            <a:r>
              <a:rPr lang="en-US" sz="1200" b="0" i="1" u="none" strike="noStrike" kern="1200" baseline="0" dirty="0" smtClean="0">
                <a:solidFill>
                  <a:schemeClr val="tx1"/>
                </a:solidFill>
                <a:latin typeface="+mn-lt"/>
                <a:ea typeface="+mn-ea"/>
                <a:cs typeface="+mn-cs"/>
              </a:rPr>
              <a:t>supply </a:t>
            </a:r>
            <a:r>
              <a:rPr lang="en-US" sz="1200" b="0" i="0" u="none" strike="noStrike" kern="1200" baseline="0" dirty="0" smtClean="0">
                <a:solidFill>
                  <a:schemeClr val="tx1"/>
                </a:solidFill>
                <a:latin typeface="+mn-lt"/>
                <a:ea typeface="+mn-ea"/>
                <a:cs typeface="+mn-cs"/>
              </a:rPr>
              <a:t>(availability) of inside and outside candidates.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Most firms start with possible inside candidates. The main task here is determining which current employees are qualified or trainable for the projected openings.</a:t>
            </a:r>
          </a:p>
          <a:p>
            <a:endParaRPr lang="en-US" dirty="0" smtClean="0">
              <a:effectLst/>
            </a:endParaRPr>
          </a:p>
          <a:p>
            <a:pPr defTabSz="931774">
              <a:defRPr/>
            </a:pPr>
            <a:r>
              <a:rPr lang="en-US" dirty="0" smtClean="0">
                <a:effectLst/>
              </a:rPr>
              <a:t>Markov analysis involves creating a matrix that shows the probabilities</a:t>
            </a:r>
            <a:r>
              <a:rPr lang="en-US" baseline="0" dirty="0" smtClean="0">
                <a:effectLst/>
              </a:rPr>
              <a:t> </a:t>
            </a:r>
            <a:r>
              <a:rPr lang="en-US" dirty="0" smtClean="0">
                <a:effectLst/>
              </a:rPr>
              <a:t>that employees in a</a:t>
            </a:r>
            <a:r>
              <a:rPr lang="en-US" baseline="0" dirty="0" smtClean="0">
                <a:effectLst/>
              </a:rPr>
              <a:t> </a:t>
            </a:r>
            <a:r>
              <a:rPr lang="en-US" dirty="0" smtClean="0">
                <a:effectLst/>
              </a:rPr>
              <a:t>chain of feeder positions for a key job.  “Feeder” positions </a:t>
            </a:r>
            <a:r>
              <a:rPr lang="en-US" baseline="0" dirty="0" smtClean="0">
                <a:effectLst/>
              </a:rPr>
              <a:t> are those to which a job incumbent may likely be promoted. For example a </a:t>
            </a:r>
            <a:r>
              <a:rPr lang="en-US" dirty="0" smtClean="0">
                <a:effectLst/>
              </a:rPr>
              <a:t>junior</a:t>
            </a:r>
            <a:r>
              <a:rPr lang="en-US" baseline="0" dirty="0" smtClean="0">
                <a:effectLst/>
              </a:rPr>
              <a:t> </a:t>
            </a:r>
            <a:r>
              <a:rPr lang="en-US" dirty="0" smtClean="0">
                <a:effectLst/>
              </a:rPr>
              <a:t>engineer is a feeder</a:t>
            </a:r>
            <a:r>
              <a:rPr lang="en-US" baseline="0" dirty="0" smtClean="0">
                <a:effectLst/>
              </a:rPr>
              <a:t> position for an</a:t>
            </a:r>
            <a:r>
              <a:rPr lang="en-US" dirty="0" smtClean="0">
                <a:effectLst/>
              </a:rPr>
              <a:t> engineer. An engineer is a feeder position for a senior engineer</a:t>
            </a:r>
            <a:r>
              <a:rPr lang="en-US" baseline="0" dirty="0" smtClean="0">
                <a:effectLst/>
              </a:rPr>
              <a:t> who might be promoted</a:t>
            </a:r>
            <a:r>
              <a:rPr lang="en-US" dirty="0" smtClean="0">
                <a:effectLst/>
              </a:rPr>
              <a:t> to engineering supervisor, and so forth.</a:t>
            </a:r>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15</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Personnel replacement charts </a:t>
            </a:r>
            <a:r>
              <a:rPr lang="en-US" sz="1200" b="0" i="0" u="none" strike="noStrike" kern="1200" baseline="0" dirty="0" smtClean="0">
                <a:solidFill>
                  <a:schemeClr val="tx1"/>
                </a:solidFill>
                <a:latin typeface="+mn-lt"/>
                <a:ea typeface="+mn-ea"/>
                <a:cs typeface="+mn-cs"/>
              </a:rPr>
              <a:t>(illustrated here in Figure 5-3) are another option, particularly for the firm’s top positions. They show the present performance and promote ability for each position’s potential replacement.</a:t>
            </a:r>
            <a:endParaRPr lang="en-US" sz="1200" b="0" i="0" u="none" strike="noStrike" kern="1200" baseline="0" dirty="0" smtClean="0">
              <a:solidFill>
                <a:schemeClr val="tx1"/>
              </a:solidFill>
              <a:effectLst/>
              <a:latin typeface="+mn-lt"/>
              <a:ea typeface="+mn-ea"/>
              <a:cs typeface="+mn-cs"/>
            </a:endParaRPr>
          </a:p>
          <a:p>
            <a:endParaRPr lang="en-US" dirty="0" smtClean="0">
              <a:effectLst/>
            </a:endParaRPr>
          </a:p>
          <a:p>
            <a:r>
              <a:rPr lang="en-US" dirty="0" smtClean="0">
                <a:effectLst/>
              </a:rPr>
              <a:t>Markov analysis is</a:t>
            </a:r>
            <a:r>
              <a:rPr lang="en-US" baseline="0" dirty="0" smtClean="0">
                <a:effectLst/>
              </a:rPr>
              <a:t> also a method that </a:t>
            </a:r>
            <a:r>
              <a:rPr lang="en-US" sz="1200" b="0" i="0" u="none" strike="noStrike" kern="1200" baseline="0" dirty="0" smtClean="0">
                <a:solidFill>
                  <a:schemeClr val="tx1"/>
                </a:solidFill>
                <a:latin typeface="+mn-lt"/>
                <a:ea typeface="+mn-ea"/>
                <a:cs typeface="+mn-cs"/>
              </a:rPr>
              <a:t>involves creating a matrix that shows the probabilities that employees in the chain of feeder positions for a key job (such as from junior engineer, to engineer, to senior engineer, to engineering supervisor, to director of engineering) will move from position to position and therefore be available to fill the key position</a:t>
            </a:r>
            <a:r>
              <a:rPr lang="en-US" dirty="0" smtClean="0">
                <a:effectLst/>
              </a:rPr>
              <a:t>.</a:t>
            </a:r>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16</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Forecasting the Supply of Outside Candidates is done when there is not enough skilled inside candidates to fill the anticipated openings. </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17</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Most employers review their workforce plans every year or so, but this isn’t always sufficient. Workforce planning therefore often involves </a:t>
            </a:r>
            <a:r>
              <a:rPr lang="en-US" sz="1200" b="0" i="1" u="none" strike="noStrike" kern="1200" baseline="0" dirty="0" smtClean="0">
                <a:solidFill>
                  <a:schemeClr val="tx1"/>
                </a:solidFill>
                <a:latin typeface="+mn-lt"/>
                <a:ea typeface="+mn-ea"/>
                <a:cs typeface="+mn-cs"/>
              </a:rPr>
              <a:t>paying continuous attention </a:t>
            </a:r>
            <a:r>
              <a:rPr lang="en-US" sz="1200" b="0" i="0" u="none" strike="noStrike" kern="1200" baseline="0" dirty="0" smtClean="0">
                <a:solidFill>
                  <a:schemeClr val="tx1"/>
                </a:solidFill>
                <a:latin typeface="+mn-lt"/>
                <a:ea typeface="+mn-ea"/>
                <a:cs typeface="+mn-cs"/>
              </a:rPr>
              <a:t>to workforce planning issues. Managers call this </a:t>
            </a:r>
            <a:r>
              <a:rPr lang="en-US" sz="1200" b="1" i="1" u="none" strike="noStrike" kern="1200" baseline="0" dirty="0" smtClean="0">
                <a:solidFill>
                  <a:schemeClr val="tx1"/>
                </a:solidFill>
                <a:latin typeface="+mn-lt"/>
                <a:ea typeface="+mn-ea"/>
                <a:cs typeface="+mn-cs"/>
              </a:rPr>
              <a:t>predictive workforce monitoring.</a:t>
            </a:r>
            <a:endParaRPr lang="en-US" sz="1200" b="0" i="0" u="none" strike="noStrike" kern="1200" baseline="0" dirty="0" smtClean="0">
              <a:solidFill>
                <a:schemeClr val="tx1"/>
              </a:solidFill>
              <a:latin typeface="+mn-lt"/>
              <a:ea typeface="+mn-ea"/>
              <a:cs typeface="+mn-cs"/>
            </a:endParaRP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Let take a look at the next HR as a Profit Center feature which shows an example.</a:t>
            </a:r>
            <a:endParaRPr lang="en-US" sz="1200" b="1"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18</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Performance: </a:t>
            </a:r>
            <a:r>
              <a:rPr lang="en-US" sz="1200" b="1" i="1" u="none" strike="noStrike" kern="1200" baseline="0" dirty="0" smtClean="0">
                <a:solidFill>
                  <a:schemeClr val="tx1"/>
                </a:solidFill>
                <a:latin typeface="+mn-lt"/>
                <a:ea typeface="+mn-ea"/>
                <a:cs typeface="+mn-cs"/>
              </a:rPr>
              <a:t>HR as a Profit Center</a:t>
            </a:r>
          </a:p>
          <a:p>
            <a:endParaRPr lang="en-US" sz="1200" b="1" i="1"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Predicting Labor Needs</a:t>
            </a:r>
          </a:p>
          <a:p>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Valero Energy created a “labor supply chain” for improving the efficiency of its workforce planning, recruiting, and hiring process. It includes an analytic tool that predicts Valero’s labor needs based on past trends. And, it includes computer screen “dashboards” that show how components in the staffing chain, such as ads placed on job boards, are performing according to cost, speed, and quality. Before implementing the labor supply chain system, it took 41 pieces of paper to bring on board an employee and more than 120 days to fill a position; each hire cost about $12,000. The new system eliminated most of the paper forms needed to hire an employee, time to fill fell below 40 days, and cost per hire dropped to $2,300.</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Talk About it (Discussion)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Explain how Valero might use the Towers Watson workforce planning process.</a:t>
            </a:r>
            <a:endParaRPr lang="en-US" sz="1200" b="1"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19</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Workforce planning should logically culminate in a workforce plan. This plan lays out the employer’s projected workforce and skills gaps, as well as staffing plans for filling these gaps.</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20</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Succession planning involves developing workforce plans for the company’s top positions. </a:t>
            </a:r>
            <a:r>
              <a:rPr lang="en-US" sz="1200" b="1" i="0" u="none" strike="noStrike" kern="1200" baseline="0" dirty="0" smtClean="0">
                <a:solidFill>
                  <a:schemeClr val="tx1"/>
                </a:solidFill>
                <a:latin typeface="+mn-lt"/>
                <a:ea typeface="+mn-ea"/>
                <a:cs typeface="+mn-cs"/>
              </a:rPr>
              <a:t>Succession planning </a:t>
            </a:r>
            <a:r>
              <a:rPr lang="en-US" sz="1200" b="0" i="0" u="none" strike="noStrike" kern="1200" baseline="0" dirty="0" smtClean="0">
                <a:solidFill>
                  <a:schemeClr val="tx1"/>
                </a:solidFill>
                <a:latin typeface="+mn-lt"/>
                <a:ea typeface="+mn-ea"/>
                <a:cs typeface="+mn-cs"/>
              </a:rPr>
              <a:t>is the ongoing process of systematically identifying, assessing, and developing organizational leadership to enhance performance.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It entails three steps</a:t>
            </a:r>
            <a:r>
              <a:rPr lang="en-US" sz="1200" b="0" i="0" u="none" strike="noStrike" kern="1200" baseline="0" dirty="0" smtClean="0">
                <a:solidFill>
                  <a:schemeClr val="tx1"/>
                </a:solidFill>
                <a:latin typeface="+mn-lt"/>
                <a:ea typeface="+mn-ea"/>
                <a:cs typeface="+mn-cs"/>
              </a:rPr>
              <a:t>: identify key position needs, develop inside candidates, and assess and choose those who will fill the key positions.</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21</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Assuming the company authorizes you to fill a position, the next step is to build up,</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through recruiting, an applicant pool. Employee recruiting means finding and/or</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attracting applicants for the employer’s open positions.</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22</a:t>
            </a:fld>
            <a:endParaRPr lang="en-US" dirty="0"/>
          </a:p>
        </p:txBody>
      </p:sp>
    </p:spTree>
    <p:extLst>
      <p:ext uri="{BB962C8B-B14F-4D97-AF65-F5344CB8AC3E}">
        <p14:creationId xmlns:p14="http://schemas.microsoft.com/office/powerpoint/2010/main" val="15551302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Recruiting is important. If only two candidates apply for two openings, you may have little choice but to hire them. But if 10 or 20 applicants appear, you can use techniques like interviews and tests to screen out all but the best.</a:t>
            </a:r>
            <a:endParaRPr lang="en-US" dirty="0" smtClean="0">
              <a:effectLst/>
            </a:endParaRPr>
          </a:p>
          <a:p>
            <a:pPr defTabSz="931774">
              <a:defRPr/>
            </a:pPr>
            <a:endParaRPr lang="en-US" dirty="0" smtClean="0">
              <a:effectLst/>
            </a:endParaRPr>
          </a:p>
          <a:p>
            <a:pPr defTabSz="931774">
              <a:defRPr/>
            </a:pPr>
            <a:r>
              <a:rPr lang="en-US" dirty="0" smtClean="0">
                <a:effectLst/>
              </a:rPr>
              <a:t>Effective recruiting</a:t>
            </a:r>
            <a:r>
              <a:rPr lang="en-US" baseline="0" dirty="0" smtClean="0">
                <a:effectLst/>
              </a:rPr>
              <a:t> allows a company to fill open positions while their competitors may have missed solid opportunities. If, for example, you fill open positions 50% faster than industry average, you are more likely to get better talent onboard more quickly. </a:t>
            </a:r>
          </a:p>
          <a:p>
            <a:pPr defTabSz="931774">
              <a:defRPr/>
            </a:pPr>
            <a:endParaRPr lang="en-US" baseline="0" dirty="0" smtClean="0">
              <a:effectLst/>
            </a:endParaRPr>
          </a:p>
          <a:p>
            <a:pPr defTabSz="931774">
              <a:defRPr/>
            </a:pPr>
            <a:r>
              <a:rPr lang="en-US" dirty="0" smtClean="0">
                <a:effectLst/>
              </a:rPr>
              <a:t>Some recruiting methods are superior to others,</a:t>
            </a:r>
            <a:r>
              <a:rPr lang="en-US" baseline="0" dirty="0" smtClean="0">
                <a:effectLst/>
              </a:rPr>
              <a:t> </a:t>
            </a:r>
            <a:r>
              <a:rPr lang="en-US" dirty="0" smtClean="0">
                <a:effectLst/>
              </a:rPr>
              <a:t>depending on the job</a:t>
            </a:r>
            <a:r>
              <a:rPr lang="en-US" baseline="0" dirty="0" smtClean="0">
                <a:effectLst/>
              </a:rPr>
              <a:t> and depending on </a:t>
            </a:r>
            <a:r>
              <a:rPr lang="en-US" dirty="0" smtClean="0">
                <a:effectLst/>
              </a:rPr>
              <a:t>non-recruitment issues and</a:t>
            </a:r>
            <a:r>
              <a:rPr lang="en-US" baseline="0" dirty="0" smtClean="0">
                <a:effectLst/>
              </a:rPr>
              <a:t> </a:t>
            </a:r>
            <a:r>
              <a:rPr lang="en-US" dirty="0" smtClean="0">
                <a:effectLst/>
              </a:rPr>
              <a:t>policies</a:t>
            </a:r>
            <a:r>
              <a:rPr lang="en-US" baseline="0" dirty="0" smtClean="0">
                <a:effectLst/>
              </a:rPr>
              <a:t> such as pay.</a:t>
            </a:r>
          </a:p>
          <a:p>
            <a:r>
              <a:rPr lang="en-US" sz="1200" b="0" i="0" u="none" strike="noStrike" kern="1200" baseline="0" dirty="0" smtClean="0">
                <a:solidFill>
                  <a:schemeClr val="tx1"/>
                </a:solidFill>
                <a:latin typeface="+mn-lt"/>
                <a:ea typeface="+mn-ea"/>
                <a:cs typeface="+mn-cs"/>
              </a:rPr>
              <a:t>Even the employer’s “brand” or reputation will impact recruiting success. Obviously it is futile to recruit if the employer’s reputation is that it’s an awful place to work.</a:t>
            </a:r>
            <a:r>
              <a:rPr lang="en-US" dirty="0" smtClean="0">
                <a:effectLst/>
              </a:rPr>
              <a:t> </a:t>
            </a:r>
          </a:p>
          <a:p>
            <a:pPr defTabSz="931774">
              <a:defRPr/>
            </a:pPr>
            <a:endParaRPr lang="en-US" dirty="0" smtClean="0">
              <a:effectLst/>
            </a:endParaRPr>
          </a:p>
          <a:p>
            <a:pPr defTabSz="931774">
              <a:defRPr/>
            </a:pPr>
            <a:r>
              <a:rPr lang="en-US" dirty="0" smtClean="0">
                <a:effectLst/>
              </a:rPr>
              <a:t>For many firms, it’s simply much easier to recruit centrally now that so</a:t>
            </a:r>
            <a:r>
              <a:rPr lang="en-US" baseline="0" dirty="0" smtClean="0">
                <a:effectLst/>
              </a:rPr>
              <a:t> </a:t>
            </a:r>
            <a:r>
              <a:rPr lang="en-US" dirty="0" smtClean="0">
                <a:effectLst/>
              </a:rPr>
              <a:t>much recruiting is on the Internet. Face-to-face</a:t>
            </a:r>
            <a:r>
              <a:rPr lang="en-US" baseline="0" dirty="0" smtClean="0">
                <a:effectLst/>
              </a:rPr>
              <a:t> interviewing is the usual culmination of the preliminary recruiting done through the internet. </a:t>
            </a:r>
          </a:p>
          <a:p>
            <a:pPr defTabSz="931774">
              <a:defRPr/>
            </a:pPr>
            <a:endParaRPr lang="en-US" baseline="0" dirty="0" smtClean="0">
              <a:effectLst/>
            </a:endParaRPr>
          </a:p>
          <a:p>
            <a:pPr defTabSz="931774">
              <a:defRPr/>
            </a:pPr>
            <a:r>
              <a:rPr lang="en-US" baseline="0" dirty="0" smtClean="0">
                <a:effectLst/>
              </a:rPr>
              <a:t>With respect to the role of the supervisor in recruiting, the HR manager charged with filling an open position is seldom very familiar with the job itself. Someone has to tell this person what the position really entails, and what key things to look or watch out for. Only the position’s supervisor can do this.</a:t>
            </a:r>
            <a:endParaRPr lang="en-US" dirty="0" smtClean="0">
              <a:effectLst/>
            </a:endParaRPr>
          </a:p>
          <a:p>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recruiting yield pyramid is based on experience and solid record-keeping.</a:t>
            </a:r>
            <a:r>
              <a:rPr lang="en-US" baseline="0" dirty="0" smtClean="0"/>
              <a:t> In our example, if a company needs 50 entry-level accountants, using the pyramid, it will need to generate approximately 1,200 leads to fill the new-hire requirement. </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23</a:t>
            </a:fld>
            <a:endParaRPr lang="en-US" dirty="0"/>
          </a:p>
        </p:txBody>
      </p:sp>
    </p:spTree>
    <p:extLst>
      <p:ext uri="{BB962C8B-B14F-4D97-AF65-F5344CB8AC3E}">
        <p14:creationId xmlns:p14="http://schemas.microsoft.com/office/powerpoint/2010/main" val="4503322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recruiting yield pyramid is based on experience and solid record-keeping.</a:t>
            </a:r>
            <a:r>
              <a:rPr lang="en-US" baseline="0" dirty="0" smtClean="0"/>
              <a:t> In our example, if a company needs 50 entry-level accountants, using the pyramid, it will need to generate approximately 1,200 leads to fill the new-hire requirement.  Let’s take a look…</a:t>
            </a:r>
            <a:endParaRPr lang="en-US" dirty="0" smtClean="0"/>
          </a:p>
          <a:p>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Filling a relative handful of positions might require recruiting dozens or hundreds of candidates. Managers therefore use a staffing or </a:t>
            </a:r>
            <a:r>
              <a:rPr lang="en-US" sz="1200" b="1" i="0" u="none" strike="noStrike" kern="1200" baseline="0" dirty="0" smtClean="0">
                <a:solidFill>
                  <a:schemeClr val="tx1"/>
                </a:solidFill>
                <a:latin typeface="+mn-lt"/>
                <a:ea typeface="+mn-ea"/>
                <a:cs typeface="+mn-cs"/>
              </a:rPr>
              <a:t>recruiting yield pyramid</a:t>
            </a:r>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as shown in Figure 5-5</a:t>
            </a:r>
            <a:r>
              <a:rPr lang="en-US" sz="1200" b="0" i="0" u="none" strike="noStrike" kern="1200" baseline="0" dirty="0" smtClean="0">
                <a:solidFill>
                  <a:schemeClr val="tx1"/>
                </a:solidFill>
                <a:latin typeface="+mn-lt"/>
                <a:ea typeface="+mn-ea"/>
                <a:cs typeface="+mn-cs"/>
              </a:rPr>
              <a:t>, to gauge the staffing issues it needs to address. In Figure 5-5, the company knows it needs 50 new entry-level accountants next year. From experience, the firm also knows the following:</a:t>
            </a:r>
          </a:p>
          <a:p>
            <a:r>
              <a:rPr lang="en-US" sz="1200" b="0" i="0" u="none" strike="noStrike" kern="1200" baseline="0" dirty="0" smtClean="0">
                <a:solidFill>
                  <a:schemeClr val="tx1"/>
                </a:solidFill>
                <a:latin typeface="+mn-lt"/>
                <a:ea typeface="+mn-ea"/>
                <a:cs typeface="+mn-cs"/>
              </a:rPr>
              <a:t>● The ratio of offers made to actual new hires is 2 to 1.</a:t>
            </a:r>
          </a:p>
          <a:p>
            <a:r>
              <a:rPr lang="en-US" sz="1200" b="0" i="0" u="none" strike="noStrike" kern="1200" baseline="0" dirty="0" smtClean="0">
                <a:solidFill>
                  <a:schemeClr val="tx1"/>
                </a:solidFill>
                <a:latin typeface="+mn-lt"/>
                <a:ea typeface="+mn-ea"/>
                <a:cs typeface="+mn-cs"/>
              </a:rPr>
              <a:t>● The ratio of candidates interviewed to offers made is 3 to 2.</a:t>
            </a:r>
          </a:p>
          <a:p>
            <a:r>
              <a:rPr lang="en-US" sz="1200" b="0" i="0" u="none" strike="noStrike" kern="1200" baseline="0" dirty="0" smtClean="0">
                <a:solidFill>
                  <a:schemeClr val="tx1"/>
                </a:solidFill>
                <a:latin typeface="+mn-lt"/>
                <a:ea typeface="+mn-ea"/>
                <a:cs typeface="+mn-cs"/>
              </a:rPr>
              <a:t>● The ratio of candidates invited for interviews to candidates interviewed is about 4 to 3.</a:t>
            </a:r>
          </a:p>
          <a:p>
            <a:r>
              <a:rPr lang="en-US" sz="1200" b="0" i="0" u="none" strike="noStrike" kern="1200" baseline="0" dirty="0" smtClean="0">
                <a:solidFill>
                  <a:schemeClr val="tx1"/>
                </a:solidFill>
                <a:latin typeface="+mn-lt"/>
                <a:ea typeface="+mn-ea"/>
                <a:cs typeface="+mn-cs"/>
              </a:rPr>
              <a:t>● Finally, the firm knows that of the six leads that come in from all its recruiting sources, it typically invites only one applicant for an interview—a 6-to-1 ratio.</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Therefore, again the firm must generate about 1,200 leads to be able to invite in 200 viable candidates of which it interviews about 150, and so on.</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24</a:t>
            </a:fld>
            <a:endParaRPr lang="en-US" dirty="0"/>
          </a:p>
        </p:txBody>
      </p:sp>
    </p:spTree>
    <p:extLst>
      <p:ext uri="{BB962C8B-B14F-4D97-AF65-F5344CB8AC3E}">
        <p14:creationId xmlns:p14="http://schemas.microsoft.com/office/powerpoint/2010/main" val="4503322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Know Your Employment Law</a:t>
            </a:r>
          </a:p>
          <a:p>
            <a:endParaRPr lang="en-US" sz="1200" b="1" i="0" u="none" strike="noStrike" kern="1200" baseline="0" dirty="0" smtClean="0">
              <a:solidFill>
                <a:schemeClr val="tx1"/>
              </a:solidFill>
              <a:latin typeface="+mn-lt"/>
              <a:ea typeface="+mn-ea"/>
              <a:cs typeface="+mn-cs"/>
            </a:endParaRPr>
          </a:p>
          <a:p>
            <a:r>
              <a:rPr lang="en-US" sz="1200" b="1" i="1" u="none" strike="noStrike" kern="1200" baseline="0" dirty="0" smtClean="0">
                <a:solidFill>
                  <a:schemeClr val="tx1"/>
                </a:solidFill>
                <a:latin typeface="+mn-lt"/>
                <a:ea typeface="+mn-ea"/>
                <a:cs typeface="+mn-cs"/>
              </a:rPr>
              <a:t>Recruiting Employees</a:t>
            </a:r>
          </a:p>
          <a:p>
            <a:endParaRPr lang="en-US" sz="1200" b="1" i="1"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As we explained in Chapter 2, numerous federal, state, and local laws and court decisions restrict what employers can and cannot do when recruiting job applicants.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Other laws are relevant. For example, it is illegal for employers to conspire not to hire each other’s employees. Yet Apple and Google recently paid over $400 million to settle a claim alleging that they did just that.</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25</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Line and staff cooperation in recruitment is essential. The human resource manager charged with filling an open position is seldom very familiar with the job itself. So, for example, the recruiter will want to know from the supervisor what the job really entails and its job specifications, as well as informal</a:t>
            </a:r>
          </a:p>
          <a:p>
            <a:r>
              <a:rPr lang="en-US" sz="1200" b="0" i="0" u="none" strike="noStrike" kern="1200" baseline="0" dirty="0" smtClean="0">
                <a:solidFill>
                  <a:schemeClr val="tx1"/>
                </a:solidFill>
                <a:latin typeface="+mn-lt"/>
                <a:ea typeface="+mn-ea"/>
                <a:cs typeface="+mn-cs"/>
              </a:rPr>
              <a:t>things like the supervisor’s leadership style and how the team gets along.</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26</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Recruiting typically brings to mind LinkedIn, employment agencies, and classified ads,</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but internal sources—in other words, current employees or “hiring from within”—is</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often the best source of candidates.</a:t>
            </a:r>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27</a:t>
            </a:fld>
            <a:endParaRPr lang="en-US" dirty="0"/>
          </a:p>
        </p:txBody>
      </p:sp>
    </p:spTree>
    <p:extLst>
      <p:ext uri="{BB962C8B-B14F-4D97-AF65-F5344CB8AC3E}">
        <p14:creationId xmlns:p14="http://schemas.microsoft.com/office/powerpoint/2010/main" val="40975599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In a perfect world, the employer will adhere to formal internal-recruitment policies and procedures. These typically rely heavily on job posting and on the firm’s skills inventories.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Job posting </a:t>
            </a:r>
            <a:r>
              <a:rPr lang="en-US" sz="1200" b="0" i="0" u="none" strike="noStrike" kern="1200" baseline="0" dirty="0" smtClean="0">
                <a:solidFill>
                  <a:schemeClr val="tx1"/>
                </a:solidFill>
                <a:latin typeface="+mn-lt"/>
                <a:ea typeface="+mn-ea"/>
                <a:cs typeface="+mn-cs"/>
              </a:rPr>
              <a:t>means publicizing the open job to employees (usually by literally posting it on company intranets or bulletin boards).</a:t>
            </a:r>
          </a:p>
          <a:p>
            <a:endParaRPr lang="en-US" sz="1200" b="0"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28</a:t>
            </a:fld>
            <a:endParaRPr lang="en-US" dirty="0"/>
          </a:p>
        </p:txBody>
      </p:sp>
    </p:spTree>
    <p:extLst>
      <p:ext uri="{BB962C8B-B14F-4D97-AF65-F5344CB8AC3E}">
        <p14:creationId xmlns:p14="http://schemas.microsoft.com/office/powerpoint/2010/main" val="9951275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Firms can’t always get all the employees they need from their current staff, and sometimes</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they just don’t want to. We’ll look at the sources firms use to find outside candidates next.</a:t>
            </a:r>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29</a:t>
            </a:fld>
            <a:endParaRPr lang="en-US" dirty="0"/>
          </a:p>
        </p:txBody>
      </p:sp>
    </p:spTree>
    <p:extLst>
      <p:ext uri="{BB962C8B-B14F-4D97-AF65-F5344CB8AC3E}">
        <p14:creationId xmlns:p14="http://schemas.microsoft.com/office/powerpoint/2010/main" val="37251273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Many employers encourage internal recruiting, on the reasonable assumption that doing so improves employee engagement.</a:t>
            </a:r>
            <a:endParaRPr lang="en-US" sz="1200" b="1"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8A0C001-9BFD-49E2-AAD2-A5601D7F34BD}" type="slidenum">
              <a:rPr lang="en-US" smtClean="0"/>
              <a:pPr/>
              <a:t>30</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 manager interested in fostering his or her employees’ engagement can draw several useful guidelines from FedEx’s promotion-from-within system: show a genuine interest in your employees’ career aspirations; provide career-oriented appraisals; see that your employees have access to the training they need to develop themselves; and balance your desire to keep good employees with the benefits of helping them learn of and apply for other positions in your company.</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31</a:t>
            </a:fld>
            <a:endParaRPr lang="en-US" dirty="0"/>
          </a:p>
        </p:txBody>
      </p:sp>
    </p:spTree>
    <p:extLst>
      <p:ext uri="{BB962C8B-B14F-4D97-AF65-F5344CB8AC3E}">
        <p14:creationId xmlns:p14="http://schemas.microsoft.com/office/powerpoint/2010/main" val="9951275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Next</a:t>
            </a:r>
            <a:r>
              <a:rPr lang="en-US" sz="1200" kern="1200" baseline="0" dirty="0" smtClean="0">
                <a:solidFill>
                  <a:schemeClr val="tx1"/>
                </a:solidFill>
                <a:effectLst/>
                <a:latin typeface="+mn-lt"/>
                <a:ea typeface="+mn-ea"/>
                <a:cs typeface="+mn-cs"/>
              </a:rPr>
              <a:t> we will take at </a:t>
            </a:r>
            <a:r>
              <a:rPr lang="en-US" sz="1200" b="1" kern="1200" dirty="0" smtClean="0">
                <a:solidFill>
                  <a:schemeClr val="tx1"/>
                </a:solidFill>
                <a:effectLst/>
                <a:latin typeface="+mn-lt"/>
                <a:ea typeface="+mn-ea"/>
                <a:cs typeface="+mn-cs"/>
              </a:rPr>
              <a:t>look at the sources firms use to find outside candidates.</a:t>
            </a:r>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32</a:t>
            </a:fld>
            <a:endParaRPr lang="en-US" dirty="0"/>
          </a:p>
        </p:txBody>
      </p:sp>
    </p:spTree>
    <p:extLst>
      <p:ext uri="{BB962C8B-B14F-4D97-AF65-F5344CB8AC3E}">
        <p14:creationId xmlns:p14="http://schemas.microsoft.com/office/powerpoint/2010/main" val="37251273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Employers can’t always get all the employees they need from their current staff, and sometimes they just don’t want to. Next, we look at the sources firms use to find outside candidates.</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33</a:t>
            </a:fld>
            <a:endParaRPr lang="en-US" dirty="0"/>
          </a:p>
        </p:txBody>
      </p:sp>
    </p:spTree>
    <p:extLst>
      <p:ext uri="{BB962C8B-B14F-4D97-AF65-F5344CB8AC3E}">
        <p14:creationId xmlns:p14="http://schemas.microsoft.com/office/powerpoint/2010/main" val="68880488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author of </a:t>
            </a:r>
            <a:r>
              <a:rPr lang="en-US" sz="1200" b="0" i="1" u="none" strike="noStrike" kern="1200" baseline="0" dirty="0" smtClean="0">
                <a:solidFill>
                  <a:schemeClr val="tx1"/>
                </a:solidFill>
                <a:latin typeface="+mn-lt"/>
                <a:ea typeface="+mn-ea"/>
                <a:cs typeface="+mn-cs"/>
              </a:rPr>
              <a:t>Unlock the Hidden Job Market </a:t>
            </a:r>
            <a:r>
              <a:rPr lang="en-US" sz="1200" b="0" i="0" u="none" strike="noStrike" kern="1200" baseline="0" dirty="0" smtClean="0">
                <a:solidFill>
                  <a:schemeClr val="tx1"/>
                </a:solidFill>
                <a:latin typeface="+mn-lt"/>
                <a:ea typeface="+mn-ea"/>
                <a:cs typeface="+mn-cs"/>
              </a:rPr>
              <a:t>estimates that perhaps half of all positions are filled informally (without formal recruiting). Similarly, one survey found that 28% of those surveyed found their most recent job through word-of-mouth. Nineteen percent used online job boards, 16% direct approaches from employers and employment services, 7% print ads, and only 1% social media sites (although 22% used sites like LinkedIn to </a:t>
            </a:r>
            <a:r>
              <a:rPr lang="en-US" sz="1200" b="0" i="1" u="none" strike="noStrike" kern="1200" baseline="0" dirty="0" smtClean="0">
                <a:solidFill>
                  <a:schemeClr val="tx1"/>
                </a:solidFill>
                <a:latin typeface="+mn-lt"/>
                <a:ea typeface="+mn-ea"/>
                <a:cs typeface="+mn-cs"/>
              </a:rPr>
              <a:t>search </a:t>
            </a:r>
            <a:r>
              <a:rPr lang="en-US" sz="1200" b="0" i="0" u="none" strike="noStrike" kern="1200" baseline="0" dirty="0" smtClean="0">
                <a:solidFill>
                  <a:schemeClr val="tx1"/>
                </a:solidFill>
                <a:latin typeface="+mn-lt"/>
                <a:ea typeface="+mn-ea"/>
                <a:cs typeface="+mn-cs"/>
              </a:rPr>
              <a:t>for jobs).</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34</a:t>
            </a:fld>
            <a:endParaRPr lang="en-US" dirty="0"/>
          </a:p>
        </p:txBody>
      </p:sp>
    </p:spTree>
    <p:extLst>
      <p:ext uri="{BB962C8B-B14F-4D97-AF65-F5344CB8AC3E}">
        <p14:creationId xmlns:p14="http://schemas.microsoft.com/office/powerpoint/2010/main" val="6888048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Pros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Online recruiting generates more responses quicker and for a longer time at less cost than just about any other method. And, because they are richer and more comprehensive in describing the jobs, Web-based ads have a stronger effect on applicant attraction than do printed ads.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Cons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effectLst/>
                <a:latin typeface="+mn-lt"/>
                <a:ea typeface="+mn-ea"/>
                <a:cs typeface="+mn-cs"/>
              </a:rPr>
              <a:t>O</a:t>
            </a:r>
            <a:r>
              <a:rPr lang="en-US" sz="1200" b="0" i="0" u="none" strike="noStrike" kern="1200" baseline="0" dirty="0" smtClean="0">
                <a:solidFill>
                  <a:schemeClr val="tx1"/>
                </a:solidFill>
                <a:latin typeface="+mn-lt"/>
                <a:ea typeface="+mn-ea"/>
                <a:cs typeface="+mn-cs"/>
              </a:rPr>
              <a:t>nline recruiting has two potential problems. First, older people and some minorities are less likely to use the Internet, so online recruiting may inadvertently exclude more older applicants (and certain minorities).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second problem is Internet overload: Employers end up deluged with résumés. Self-screening helps: The Cheesecake Factory posts detailed job duties listings, so those not interested needn’t apply.  Another approach is to have job seekers complete a short online prescreening questionnaire, then use </a:t>
            </a:r>
            <a:r>
              <a:rPr lang="en-US" sz="1200" b="0" i="0" u="none" strike="noStrike" kern="1200" baseline="0" dirty="0" err="1" smtClean="0">
                <a:solidFill>
                  <a:schemeClr val="tx1"/>
                </a:solidFill>
                <a:latin typeface="+mn-lt"/>
                <a:ea typeface="+mn-ea"/>
                <a:cs typeface="+mn-cs"/>
              </a:rPr>
              <a:t>itto</a:t>
            </a:r>
            <a:r>
              <a:rPr lang="en-US" sz="1200" b="0" i="0" u="none" strike="noStrike" kern="1200" baseline="0" dirty="0" smtClean="0">
                <a:solidFill>
                  <a:schemeClr val="tx1"/>
                </a:solidFill>
                <a:latin typeface="+mn-lt"/>
                <a:ea typeface="+mn-ea"/>
                <a:cs typeface="+mn-cs"/>
              </a:rPr>
              <a:t> identify those who may proceed in the hiring process.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Most employers also use applicant tracking systems, to which we now turn.</a:t>
            </a:r>
            <a:endParaRPr lang="en-US" dirty="0" smtClean="0">
              <a:effectLst/>
            </a:endParaRPr>
          </a:p>
          <a:p>
            <a:pPr defTabSz="931774">
              <a:defRPr/>
            </a:pPr>
            <a:endParaRPr lang="en-US" dirty="0" smtClean="0">
              <a:effectLst/>
            </a:endParaRPr>
          </a:p>
        </p:txBody>
      </p:sp>
      <p:sp>
        <p:nvSpPr>
          <p:cNvPr id="4" name="Slide Number Placeholder 3"/>
          <p:cNvSpPr>
            <a:spLocks noGrp="1"/>
          </p:cNvSpPr>
          <p:nvPr>
            <p:ph type="sldNum" sz="quarter" idx="10"/>
          </p:nvPr>
        </p:nvSpPr>
        <p:spPr/>
        <p:txBody>
          <a:bodyPr/>
          <a:lstStyle/>
          <a:p>
            <a:fld id="{26F54D59-8632-4DFD-8C7D-F8F5B8DDA417}" type="slidenum">
              <a:rPr lang="en-US" smtClean="0"/>
              <a:pPr/>
              <a:t>35</a:t>
            </a:fld>
            <a:endParaRPr lang="en-US" dirty="0"/>
          </a:p>
        </p:txBody>
      </p:sp>
    </p:spTree>
    <p:extLst>
      <p:ext uri="{BB962C8B-B14F-4D97-AF65-F5344CB8AC3E}">
        <p14:creationId xmlns:p14="http://schemas.microsoft.com/office/powerpoint/2010/main" val="20407502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Performance Through HRIS: Using Applicant Tracking</a:t>
            </a:r>
          </a:p>
          <a:p>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 deluge of applicants means that most employers now use applicant tracking software to screen applications. </a:t>
            </a:r>
            <a:r>
              <a:rPr lang="en-US" sz="1200" b="1" i="0" u="none" strike="noStrike" kern="1200" baseline="0" dirty="0" smtClean="0">
                <a:solidFill>
                  <a:schemeClr val="tx1"/>
                </a:solidFill>
                <a:latin typeface="+mn-lt"/>
                <a:ea typeface="+mn-ea"/>
                <a:cs typeface="+mn-cs"/>
              </a:rPr>
              <a:t>Applicant tracking systems (ATS) </a:t>
            </a:r>
            <a:r>
              <a:rPr lang="en-US" sz="1200" b="0" i="0" u="none" strike="noStrike" kern="1200" baseline="0" dirty="0" smtClean="0">
                <a:solidFill>
                  <a:schemeClr val="tx1"/>
                </a:solidFill>
                <a:latin typeface="+mn-lt"/>
                <a:ea typeface="+mn-ea"/>
                <a:cs typeface="+mn-cs"/>
              </a:rPr>
              <a:t>are online systems that help employers attract, gather, screen, compile, and manage applicants. They also provide other services, including requisitions management (for monitoring the firm’s open jobs), applicant data collection (for scanning applicants’ data into the system) and reporting (to create various recruiting-related reports such as cost per hire and hire by source). Most systems are from </a:t>
            </a:r>
            <a:r>
              <a:rPr lang="en-US" sz="1200" b="0" i="1" u="none" strike="noStrike" kern="1200" baseline="0" dirty="0" smtClean="0">
                <a:solidFill>
                  <a:schemeClr val="tx1"/>
                </a:solidFill>
                <a:latin typeface="+mn-lt"/>
                <a:ea typeface="+mn-ea"/>
                <a:cs typeface="+mn-cs"/>
              </a:rPr>
              <a:t>application service providers </a:t>
            </a:r>
            <a:r>
              <a:rPr lang="en-US" sz="1200" b="0" i="0" u="none" strike="noStrike" kern="1200" baseline="0" dirty="0" smtClean="0">
                <a:solidFill>
                  <a:schemeClr val="tx1"/>
                </a:solidFill>
                <a:latin typeface="+mn-lt"/>
                <a:ea typeface="+mn-ea"/>
                <a:cs typeface="+mn-cs"/>
              </a:rPr>
              <a:t>(ASPs). </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36</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Online Recruiting Effectiveness </a:t>
            </a:r>
          </a:p>
          <a:p>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employer’s online effort needs to be thought out. For example, one survey of Web-based recruiting uncovered these applicant objections: Job openings lacked relevant information (such as job descriptions); and, it was often difficult to format résumés and post them in the form required.</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Employers take several steps for effectiveness</a:t>
            </a:r>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Figure 5-6 illustrates this</a:t>
            </a:r>
            <a:r>
              <a:rPr lang="en-US" sz="1200" b="0" i="0" u="none" strike="noStrike" kern="1200" baseline="0" dirty="0" smtClean="0">
                <a:solidFill>
                  <a:schemeClr val="tx1"/>
                </a:solidFill>
                <a:latin typeface="+mn-lt"/>
                <a:ea typeface="+mn-ea"/>
                <a:cs typeface="+mn-cs"/>
              </a:rPr>
              <a:t>)</a:t>
            </a:r>
          </a:p>
          <a:p>
            <a:pPr marL="171450" indent="-171450">
              <a:buFont typeface="Arial" panose="020B0604020202020204" pitchFamily="34" charset="0"/>
              <a:buChar char="•"/>
            </a:pPr>
            <a:r>
              <a:rPr lang="en-US" sz="1200" b="0" i="0" u="none" strike="noStrike" kern="1200" baseline="0" dirty="0" smtClean="0">
                <a:solidFill>
                  <a:schemeClr val="tx1"/>
                </a:solidFill>
                <a:latin typeface="+mn-lt"/>
                <a:ea typeface="+mn-ea"/>
                <a:cs typeface="+mn-cs"/>
              </a:rPr>
              <a:t> Most place employment information one click away from their home pages.</a:t>
            </a:r>
          </a:p>
          <a:p>
            <a:pPr marL="171450" indent="-171450">
              <a:buFont typeface="Arial" panose="020B0604020202020204" pitchFamily="34" charset="0"/>
              <a:buChar char="•"/>
            </a:pPr>
            <a:r>
              <a:rPr lang="en-US" sz="1200" b="0" i="0" u="none" strike="noStrike" kern="1200" baseline="0" dirty="0" smtClean="0">
                <a:solidFill>
                  <a:schemeClr val="tx1"/>
                </a:solidFill>
                <a:latin typeface="+mn-lt"/>
                <a:ea typeface="+mn-ea"/>
                <a:cs typeface="+mn-cs"/>
              </a:rPr>
              <a:t>Applicants can submit their résumés online at most </a:t>
            </a:r>
            <a:r>
              <a:rPr lang="en-US" sz="1200" b="0" i="1" u="none" strike="noStrike" kern="1200" baseline="0" dirty="0" smtClean="0">
                <a:solidFill>
                  <a:schemeClr val="tx1"/>
                </a:solidFill>
                <a:latin typeface="+mn-lt"/>
                <a:ea typeface="+mn-ea"/>
                <a:cs typeface="+mn-cs"/>
              </a:rPr>
              <a:t>Fortune </a:t>
            </a:r>
            <a:r>
              <a:rPr lang="en-US" sz="1200" b="0" i="0" u="none" strike="noStrike" kern="1200" baseline="0" dirty="0" smtClean="0">
                <a:solidFill>
                  <a:schemeClr val="tx1"/>
                </a:solidFill>
                <a:latin typeface="+mn-lt"/>
                <a:ea typeface="+mn-ea"/>
                <a:cs typeface="+mn-cs"/>
              </a:rPr>
              <a:t>500 firms’ websites. Fewer companies give job seekers the option of completing online applications, although that’s what most applicants prefer. </a:t>
            </a:r>
          </a:p>
          <a:p>
            <a:pPr marL="171450" indent="-171450">
              <a:buFont typeface="Arial" panose="020B0604020202020204" pitchFamily="34" charset="0"/>
              <a:buChar char="•"/>
            </a:pPr>
            <a:r>
              <a:rPr lang="en-US" sz="1200" b="0" i="0" u="none" strike="noStrike" kern="1200" baseline="0" dirty="0" smtClean="0">
                <a:solidFill>
                  <a:schemeClr val="tx1"/>
                </a:solidFill>
                <a:latin typeface="+mn-lt"/>
                <a:ea typeface="+mn-ea"/>
                <a:cs typeface="+mn-cs"/>
              </a:rPr>
              <a:t>Furthermore, the best Web ads don’t just transfer newspaper ads to the Web. As one specialist put it, “Getting recruiters out of the ‘shrunken want ad mentality’ is a big problem.”</a:t>
            </a:r>
          </a:p>
          <a:p>
            <a:pPr marL="0" indent="0">
              <a:buFontTx/>
              <a:buNone/>
            </a:pPr>
            <a:endParaRPr lang="en-US" dirty="0" smtClean="0">
              <a:effectLst/>
            </a:endParaRPr>
          </a:p>
        </p:txBody>
      </p:sp>
      <p:sp>
        <p:nvSpPr>
          <p:cNvPr id="4" name="Slide Number Placeholder 3"/>
          <p:cNvSpPr>
            <a:spLocks noGrp="1"/>
          </p:cNvSpPr>
          <p:nvPr>
            <p:ph type="sldNum" sz="quarter" idx="10"/>
          </p:nvPr>
        </p:nvSpPr>
        <p:spPr/>
        <p:txBody>
          <a:bodyPr/>
          <a:lstStyle/>
          <a:p>
            <a:fld id="{26F54D59-8632-4DFD-8C7D-F8F5B8DDA417}" type="slidenum">
              <a:rPr lang="en-US" smtClean="0"/>
              <a:pPr/>
              <a:t>37</a:t>
            </a:fld>
            <a:endParaRPr lang="en-US" dirty="0"/>
          </a:p>
        </p:txBody>
      </p:sp>
    </p:spTree>
    <p:extLst>
      <p:ext uri="{BB962C8B-B14F-4D97-AF65-F5344CB8AC3E}">
        <p14:creationId xmlns:p14="http://schemas.microsoft.com/office/powerpoint/2010/main" val="20407502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Trends Shaping HR: </a:t>
            </a:r>
            <a:r>
              <a:rPr lang="en-US" sz="1200" b="1" i="1" u="none" strike="noStrike" kern="1200" baseline="0" dirty="0" smtClean="0">
                <a:solidFill>
                  <a:schemeClr val="tx1"/>
                </a:solidFill>
                <a:latin typeface="+mn-lt"/>
                <a:ea typeface="+mn-ea"/>
                <a:cs typeface="+mn-cs"/>
              </a:rPr>
              <a:t>Digital and Social Media</a:t>
            </a:r>
          </a:p>
          <a:p>
            <a:endParaRPr lang="en-US" sz="1200" b="1" i="1"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Anyone seeking a job should probably sign up with LinkedIn. Accenture predicts that about 80% of new recruits will soon come through prospective employees’ social media connections.  </a:t>
            </a:r>
          </a:p>
          <a:p>
            <a:endParaRPr lang="en-US" sz="1200" b="0" i="0" u="none" strike="noStrike" kern="1200" baseline="0" dirty="0" smtClean="0">
              <a:solidFill>
                <a:schemeClr val="tx1"/>
              </a:solidFill>
              <a:latin typeface="+mn-lt"/>
              <a:ea typeface="+mn-ea"/>
              <a:cs typeface="+mn-cs"/>
            </a:endParaRPr>
          </a:p>
          <a:p>
            <a:r>
              <a:rPr lang="en-US" sz="1200" b="1" i="0" u="sng" strike="noStrike" kern="1200" baseline="0" dirty="0" smtClean="0">
                <a:solidFill>
                  <a:schemeClr val="tx1"/>
                </a:solidFill>
                <a:latin typeface="+mn-lt"/>
                <a:ea typeface="+mn-ea"/>
                <a:cs typeface="+mn-cs"/>
              </a:rPr>
              <a:t>Recruiters use social media recruiting in several ways</a:t>
            </a:r>
            <a:r>
              <a:rPr lang="en-US" sz="1200" b="0" i="0" u="none" strike="noStrike" kern="1200" baseline="0" dirty="0" smtClean="0">
                <a:solidFill>
                  <a:schemeClr val="tx1"/>
                </a:solidFill>
                <a:latin typeface="+mn-lt"/>
                <a:ea typeface="+mn-ea"/>
                <a:cs typeface="+mn-cs"/>
              </a:rPr>
              <a:t>:</a:t>
            </a:r>
          </a:p>
          <a:p>
            <a:pPr marL="228600" indent="-228600">
              <a:buFontTx/>
              <a:buAutoNum type="arabicPeriod"/>
            </a:pPr>
            <a:r>
              <a:rPr lang="en-US" sz="1200" b="0" i="0" u="none" strike="noStrike" kern="1200" baseline="0" dirty="0" smtClean="0">
                <a:solidFill>
                  <a:schemeClr val="tx1"/>
                </a:solidFill>
                <a:latin typeface="+mn-lt"/>
                <a:ea typeface="+mn-ea"/>
                <a:cs typeface="+mn-cs"/>
              </a:rPr>
              <a:t>They dig through social websites and competitors’ publications to find applicants who may not even be looking for jobs. </a:t>
            </a:r>
          </a:p>
          <a:p>
            <a:pPr marL="228600" indent="-228600">
              <a:buFontTx/>
              <a:buAutoNum type="arabicPeriod"/>
            </a:pPr>
            <a:r>
              <a:rPr lang="en-US" sz="1200" b="0" i="0" u="none" strike="noStrike" kern="1200" baseline="0" dirty="0" smtClean="0">
                <a:solidFill>
                  <a:schemeClr val="tx1"/>
                </a:solidFill>
                <a:latin typeface="+mn-lt"/>
                <a:ea typeface="+mn-ea"/>
                <a:cs typeface="+mn-cs"/>
              </a:rPr>
              <a:t>They seek passive candidates (people not actively looking for jobs) by using social networking sites such as </a:t>
            </a:r>
            <a:r>
              <a:rPr lang="en-US" sz="1200" b="0" i="1" u="none" strike="noStrike" kern="1200" baseline="0" dirty="0" smtClean="0">
                <a:solidFill>
                  <a:schemeClr val="tx1"/>
                </a:solidFill>
                <a:latin typeface="+mn-lt"/>
                <a:ea typeface="+mn-ea"/>
                <a:cs typeface="+mn-cs"/>
              </a:rPr>
              <a:t>LinkedIn Recruiter Lite </a:t>
            </a:r>
            <a:r>
              <a:rPr lang="en-US" sz="1200" b="0" i="0" u="none" strike="noStrike" kern="1200" baseline="0" dirty="0" smtClean="0">
                <a:solidFill>
                  <a:schemeClr val="tx1"/>
                </a:solidFill>
                <a:latin typeface="+mn-lt"/>
                <a:ea typeface="+mn-ea"/>
                <a:cs typeface="+mn-cs"/>
              </a:rPr>
              <a:t>(a premium service) to browse members’ résumés and to find such candidates. </a:t>
            </a:r>
          </a:p>
          <a:p>
            <a:r>
              <a:rPr lang="en-US" sz="1200" b="0" i="0" u="none" strike="noStrike" kern="1200" baseline="0" dirty="0" smtClean="0">
                <a:solidFill>
                  <a:schemeClr val="tx1"/>
                </a:solidFill>
                <a:latin typeface="+mn-lt"/>
                <a:ea typeface="+mn-ea"/>
                <a:cs typeface="+mn-cs"/>
              </a:rPr>
              <a:t>3.  Many firms use Twitter to announce job openings to job seekers who subscribe to their Twitter feeds.</a:t>
            </a:r>
          </a:p>
          <a:p>
            <a:pPr marL="228600" indent="-228600">
              <a:buAutoNum type="arabicPeriod" startAt="4"/>
            </a:pPr>
            <a:r>
              <a:rPr lang="en-US" sz="1200" b="0" i="0" u="none" strike="noStrike" kern="1200" baseline="0" dirty="0" smtClean="0">
                <a:solidFill>
                  <a:schemeClr val="tx1"/>
                </a:solidFill>
                <a:latin typeface="+mn-lt"/>
                <a:ea typeface="+mn-ea"/>
                <a:cs typeface="+mn-cs"/>
              </a:rPr>
              <a:t>Theladders.com’s Pipeline™ networking tool lets recruiters maintain a dialogue with prospective job seekers even before they’re interested in seeking a job. </a:t>
            </a:r>
          </a:p>
          <a:p>
            <a:pPr marL="228600" indent="-228600">
              <a:buAutoNum type="arabicPeriod" startAt="4"/>
            </a:pPr>
            <a:r>
              <a:rPr lang="en-US" sz="1200" b="0" i="0" u="none" strike="noStrike" kern="1200" baseline="0" dirty="0" smtClean="0">
                <a:solidFill>
                  <a:schemeClr val="tx1"/>
                </a:solidFill>
                <a:latin typeface="+mn-lt"/>
                <a:ea typeface="+mn-ea"/>
                <a:cs typeface="+mn-cs"/>
              </a:rPr>
              <a:t>Others use Facebook’s friendfinding search function, and Twitter, to learn more about prospective and actual candidates.</a:t>
            </a:r>
          </a:p>
          <a:p>
            <a:pPr marL="228600" indent="-228600">
              <a:buAutoNum type="arabicPeriod" startAt="6"/>
            </a:pPr>
            <a:r>
              <a:rPr lang="en-US" sz="1200" b="0" i="0" u="none" strike="noStrike" kern="1200" baseline="0" dirty="0" smtClean="0">
                <a:solidFill>
                  <a:schemeClr val="tx1"/>
                </a:solidFill>
                <a:latin typeface="+mn-lt"/>
                <a:ea typeface="+mn-ea"/>
                <a:cs typeface="+mn-cs"/>
              </a:rPr>
              <a:t>TalentBin searches sites such as Pinterest to find qualified tech workers. </a:t>
            </a:r>
          </a:p>
          <a:p>
            <a:pPr marL="228600" indent="-228600">
              <a:buAutoNum type="arabicPeriod" startAt="6"/>
            </a:pPr>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Many employers have social media strategies and career pages that establish an online presence highlighting the benefits of working for them.  At one diversity conference, consultants of Hewitt Associates displayed posters asking attendees to text message </a:t>
            </a:r>
            <a:r>
              <a:rPr lang="en-US" sz="1200" b="0" i="1" u="none" strike="noStrike" kern="1200" baseline="0" dirty="0" smtClean="0">
                <a:solidFill>
                  <a:schemeClr val="tx1"/>
                </a:solidFill>
                <a:latin typeface="+mn-lt"/>
                <a:ea typeface="+mn-ea"/>
                <a:cs typeface="+mn-cs"/>
              </a:rPr>
              <a:t>hewdiversity </a:t>
            </a:r>
            <a:r>
              <a:rPr lang="en-US" sz="1200" b="0" i="0" u="none" strike="noStrike" kern="1200" baseline="0" dirty="0" smtClean="0">
                <a:solidFill>
                  <a:schemeClr val="tx1"/>
                </a:solidFill>
                <a:latin typeface="+mn-lt"/>
                <a:ea typeface="+mn-ea"/>
                <a:cs typeface="+mn-cs"/>
              </a:rPr>
              <a:t>to a specific 5-digit number. Each person texting then became part of Hewitt’s “mobile recruiting network,” periodically receiving text messages regarding Hewitt openings.  LinkedIn Recruiter Lite not only lets employers post jobs on LinkedIn. The employer can also conduct its own LinkedIn search for talent, by using Recruiter Lite’s search filters to search through LinkedIn’s database to find the most relevant profiles (including names and profiles) Recruiters can then use LinkedIn’s InMail to send short personalized messages to people they’re interested in. And by joining relevant LinkedIn groups, the recruiter can discover other LinkedIn group members who might be potential hires. This not only helps them generate more relevant applicants, but provides a form of “crowdsourcing,” by letting the recruiter mine the applicants’ sites for feedback from the person’s blog comments and his or her likes/dislikes.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Recruiters also post job openings on professional associations and other social networks. Cloud-based applications such as Oracle Talent Acquisition Cloud enable employers to integrate recruiting with related activities including requisitions management, applicant tracking, and interview management.</a:t>
            </a:r>
          </a:p>
          <a:p>
            <a:endParaRPr lang="en-US" sz="1200" b="0"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38</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While Web-based recruiting is replacing traditional help wanted ads, a glance at almost any paper will confirm that print ads are still popular. To use such help wanted ads successfully, employers should address two issues: the advertising medium and the ad’s construction</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Figure 5-7 gives an illustration….Let’ take a look.</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Experienced advertisers use the guide AIDA (attention, interest, desire, action) to construct ads. First, you must attract attention to the ad, or readers may ignore it. Why does the ad in Figure 5-9 attract attention? The phrase “next key player” helps. Next, develop interest in the job. For instance, “are you looking to make an impact?” Create desire by spotlighting words such as </a:t>
            </a:r>
            <a:r>
              <a:rPr lang="en-US" sz="1200" b="0" i="1" u="none" strike="noStrike" kern="1200" baseline="0" dirty="0" smtClean="0">
                <a:solidFill>
                  <a:schemeClr val="tx1"/>
                </a:solidFill>
                <a:latin typeface="+mn-lt"/>
                <a:ea typeface="+mn-ea"/>
                <a:cs typeface="+mn-cs"/>
              </a:rPr>
              <a:t>travel </a:t>
            </a:r>
            <a:r>
              <a:rPr lang="en-US" sz="1200" b="0" i="0" u="none" strike="noStrike" kern="1200" baseline="0" dirty="0" smtClean="0">
                <a:solidFill>
                  <a:schemeClr val="tx1"/>
                </a:solidFill>
                <a:latin typeface="+mn-lt"/>
                <a:ea typeface="+mn-ea"/>
                <a:cs typeface="+mn-cs"/>
              </a:rPr>
              <a:t>or </a:t>
            </a:r>
            <a:r>
              <a:rPr lang="en-US" sz="1200" b="0" i="1" u="none" strike="noStrike" kern="1200" baseline="0" dirty="0" smtClean="0">
                <a:solidFill>
                  <a:schemeClr val="tx1"/>
                </a:solidFill>
                <a:latin typeface="+mn-lt"/>
                <a:ea typeface="+mn-ea"/>
                <a:cs typeface="+mn-cs"/>
              </a:rPr>
              <a:t>challenge</a:t>
            </a:r>
            <a:r>
              <a:rPr lang="en-US" sz="1200" b="0" i="0" u="none" strike="noStrike" kern="1200" baseline="0" dirty="0" smtClean="0">
                <a:solidFill>
                  <a:schemeClr val="tx1"/>
                </a:solidFill>
                <a:latin typeface="+mn-lt"/>
                <a:ea typeface="+mn-ea"/>
                <a:cs typeface="+mn-cs"/>
              </a:rPr>
              <a:t>. As an example, having a graduate school nearby may appeal to engineers and professional people. Finally, the ad should prompt action with a statement like “call today.”</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39</a:t>
            </a:fld>
            <a:endParaRPr lang="en-US" dirty="0"/>
          </a:p>
        </p:txBody>
      </p:sp>
    </p:spTree>
    <p:extLst>
      <p:ext uri="{BB962C8B-B14F-4D97-AF65-F5344CB8AC3E}">
        <p14:creationId xmlns:p14="http://schemas.microsoft.com/office/powerpoint/2010/main" val="203053312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Figure 5-7 gives an illustration</a:t>
            </a:r>
            <a:r>
              <a:rPr lang="en-US" sz="1200" b="0" i="0" u="none" strike="noStrike" kern="1200" baseline="0" dirty="0" smtClean="0">
                <a:solidFill>
                  <a:schemeClr val="tx1"/>
                </a:solidFill>
                <a:latin typeface="+mn-lt"/>
                <a:ea typeface="+mn-ea"/>
                <a:cs typeface="+mn-cs"/>
              </a:rPr>
              <a:t>….</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Experienced advertisers use the guide AIDA (attention, interest, desire, action) to construct ads. First, you must attract attention to the ad, or readers may ignore it. Why does the ad attract attention? The phrase “next key player” helps. Next, develop interest in the job. For instance, “are you looking to make an impact?” Create desire by spotlighting words such as </a:t>
            </a:r>
            <a:r>
              <a:rPr lang="en-US" sz="1200" b="0" i="1" u="none" strike="noStrike" kern="1200" baseline="0" dirty="0" smtClean="0">
                <a:solidFill>
                  <a:schemeClr val="tx1"/>
                </a:solidFill>
                <a:latin typeface="+mn-lt"/>
                <a:ea typeface="+mn-ea"/>
                <a:cs typeface="+mn-cs"/>
              </a:rPr>
              <a:t>travel </a:t>
            </a:r>
            <a:r>
              <a:rPr lang="en-US" sz="1200" b="0" i="0" u="none" strike="noStrike" kern="1200" baseline="0" dirty="0" smtClean="0">
                <a:solidFill>
                  <a:schemeClr val="tx1"/>
                </a:solidFill>
                <a:latin typeface="+mn-lt"/>
                <a:ea typeface="+mn-ea"/>
                <a:cs typeface="+mn-cs"/>
              </a:rPr>
              <a:t>or </a:t>
            </a:r>
            <a:r>
              <a:rPr lang="en-US" sz="1200" b="0" i="1" u="none" strike="noStrike" kern="1200" baseline="0" dirty="0" smtClean="0">
                <a:solidFill>
                  <a:schemeClr val="tx1"/>
                </a:solidFill>
                <a:latin typeface="+mn-lt"/>
                <a:ea typeface="+mn-ea"/>
                <a:cs typeface="+mn-cs"/>
              </a:rPr>
              <a:t>challenge</a:t>
            </a:r>
            <a:r>
              <a:rPr lang="en-US" sz="1200" b="0" i="0" u="none" strike="noStrike" kern="1200" baseline="0" dirty="0" smtClean="0">
                <a:solidFill>
                  <a:schemeClr val="tx1"/>
                </a:solidFill>
                <a:latin typeface="+mn-lt"/>
                <a:ea typeface="+mn-ea"/>
                <a:cs typeface="+mn-cs"/>
              </a:rPr>
              <a:t>. As an example, having a graduate school nearby may appeal to engineers and professional people. Finally, the ad should prompt action with a statement like “call today.”</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41</a:t>
            </a:fld>
            <a:endParaRPr lang="en-US" dirty="0"/>
          </a:p>
        </p:txBody>
      </p:sp>
    </p:spTree>
    <p:extLst>
      <p:ext uri="{BB962C8B-B14F-4D97-AF65-F5344CB8AC3E}">
        <p14:creationId xmlns:p14="http://schemas.microsoft.com/office/powerpoint/2010/main" val="20305331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There are three main types of employment agencies: </a:t>
            </a:r>
          </a:p>
          <a:p>
            <a:pPr marL="228600" indent="-228600">
              <a:buAutoNum type="arabicParenBoth"/>
            </a:pPr>
            <a:r>
              <a:rPr lang="en-US" dirty="0" smtClean="0"/>
              <a:t>public agencies operated by</a:t>
            </a:r>
            <a:r>
              <a:rPr lang="en-US" baseline="0" dirty="0" smtClean="0"/>
              <a:t> </a:t>
            </a:r>
            <a:r>
              <a:rPr lang="en-US" dirty="0" smtClean="0"/>
              <a:t>federal, state, or local governments; </a:t>
            </a:r>
          </a:p>
          <a:p>
            <a:pPr marL="228600" indent="-228600">
              <a:buAutoNum type="arabicParenBoth"/>
            </a:pPr>
            <a:r>
              <a:rPr lang="en-US" dirty="0" smtClean="0"/>
              <a:t>agencies associated with nonprofit organizations; and </a:t>
            </a:r>
          </a:p>
          <a:p>
            <a:pPr marL="228600" indent="-228600">
              <a:buAutoNum type="arabicParenBoth"/>
            </a:pPr>
            <a:r>
              <a:rPr lang="en-US" dirty="0" smtClean="0"/>
              <a:t>privately owned agencies.</a:t>
            </a:r>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42</a:t>
            </a:fld>
            <a:endParaRPr lang="en-US" dirty="0"/>
          </a:p>
        </p:txBody>
      </p:sp>
    </p:spTree>
    <p:extLst>
      <p:ext uri="{BB962C8B-B14F-4D97-AF65-F5344CB8AC3E}">
        <p14:creationId xmlns:p14="http://schemas.microsoft.com/office/powerpoint/2010/main" val="34686908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Recruitment process outsourcers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Are special vendors that handle all or most of an employer’s recruiting needs. They usually sign short-term contracts with the employer, and receive a monthly fee that varies with the amount of actual recruiting the employer needs done.</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43</a:t>
            </a:fld>
            <a:endParaRPr lang="en-US" dirty="0"/>
          </a:p>
        </p:txBody>
      </p:sp>
    </p:spTree>
    <p:extLst>
      <p:ext uri="{BB962C8B-B14F-4D97-AF65-F5344CB8AC3E}">
        <p14:creationId xmlns:p14="http://schemas.microsoft.com/office/powerpoint/2010/main" val="23192392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Employers increasingly supplement their permanent workforces by hiring contingent or temporary workers, often through temporary help employment agencies. Also known as </a:t>
            </a:r>
            <a:r>
              <a:rPr lang="en-US" sz="1200" b="0" i="1" u="none" strike="noStrike" kern="1200" baseline="0" dirty="0" smtClean="0">
                <a:solidFill>
                  <a:schemeClr val="tx1"/>
                </a:solidFill>
                <a:latin typeface="+mn-lt"/>
                <a:ea typeface="+mn-ea"/>
                <a:cs typeface="+mn-cs"/>
              </a:rPr>
              <a:t>part-time </a:t>
            </a:r>
            <a:r>
              <a:rPr lang="en-US" sz="1200" b="0" i="0" u="none" strike="noStrike" kern="1200" baseline="0" dirty="0" smtClean="0">
                <a:solidFill>
                  <a:schemeClr val="tx1"/>
                </a:solidFill>
                <a:latin typeface="+mn-lt"/>
                <a:ea typeface="+mn-ea"/>
                <a:cs typeface="+mn-cs"/>
              </a:rPr>
              <a:t>or </a:t>
            </a:r>
            <a:r>
              <a:rPr lang="en-US" sz="1200" b="0" i="1" u="none" strike="noStrike" kern="1200" baseline="0" dirty="0" smtClean="0">
                <a:solidFill>
                  <a:schemeClr val="tx1"/>
                </a:solidFill>
                <a:latin typeface="+mn-lt"/>
                <a:ea typeface="+mn-ea"/>
                <a:cs typeface="+mn-cs"/>
              </a:rPr>
              <a:t>just-in-time workers</a:t>
            </a:r>
            <a:r>
              <a:rPr lang="en-US" sz="1200" b="0" i="0" u="none" strike="noStrike" kern="1200" baseline="0" dirty="0" smtClean="0">
                <a:solidFill>
                  <a:schemeClr val="tx1"/>
                </a:solidFill>
                <a:latin typeface="+mn-lt"/>
                <a:ea typeface="+mn-ea"/>
                <a:cs typeface="+mn-cs"/>
              </a:rPr>
              <a:t>, the contingent workforce is big and growing.</a:t>
            </a:r>
          </a:p>
          <a:p>
            <a:endParaRPr lang="en-US" sz="1200" b="0" i="0" u="none" strike="noStrike"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smtClean="0">
                <a:solidFill>
                  <a:schemeClr val="tx1"/>
                </a:solidFill>
                <a:latin typeface="+mn-lt"/>
                <a:ea typeface="+mn-ea"/>
                <a:cs typeface="+mn-cs"/>
              </a:rPr>
              <a:t>Temporary employees are examples of </a:t>
            </a:r>
            <a:r>
              <a:rPr lang="en-US" sz="1200" b="1" i="0" u="none" strike="noStrike" kern="1200" baseline="0" dirty="0" smtClean="0">
                <a:solidFill>
                  <a:schemeClr val="tx1"/>
                </a:solidFill>
                <a:latin typeface="+mn-lt"/>
                <a:ea typeface="+mn-ea"/>
                <a:cs typeface="+mn-cs"/>
              </a:rPr>
              <a:t>alternative staffing</a:t>
            </a:r>
            <a:r>
              <a:rPr lang="en-US" sz="1200" b="0" i="0" u="none" strike="noStrike" kern="1200" baseline="0" dirty="0" smtClean="0">
                <a:solidFill>
                  <a:schemeClr val="tx1"/>
                </a:solidFill>
                <a:latin typeface="+mn-lt"/>
                <a:ea typeface="+mn-ea"/>
                <a:cs typeface="+mn-cs"/>
              </a:rPr>
              <a:t>—basically, the use of nontraditional recruitment sources. Other alternative staffing arrangements include “in-house temporary employees” (people employed directly by the company, but on an explicit short-term basis) and “contract technical employees” (highly skilled workers like engineers, who are supplied for long-term projects under contract from an outside technical services firm).</a:t>
            </a:r>
            <a:endParaRPr lang="en-US" dirty="0" smtClean="0"/>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Employers use temps for many reasons. One is continuing weak economic confidence among employers. Another is the trend toward organizing around short-term projects. For example, Makino, which manufactures machine tools, now outsources the installation of large machines to contract firms, who in turn hire temps to do the installations. Flexibility is another concern, with more employers wanting to quickly reduce employment levels if the economic turnaround proves short-lived. Employers have also long used “temps” to fill in for employees who were out sick or on vacation.</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The Temp Agency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Employers can hire temp workers either through direct hires or through temporary staff agencies. Direct hiring involves simply hiring workers and placing them on the job. The employer usually pays these people directly, as it does all its employees, but classifies them separately, as casual, seasonal, or temporary employees, and often pays few, if any, benefits. </a:t>
            </a:r>
          </a:p>
          <a:p>
            <a:r>
              <a:rPr lang="en-US" sz="1200" b="0" i="0" u="none" strike="noStrike" kern="1200" baseline="0" dirty="0" smtClean="0">
                <a:solidFill>
                  <a:schemeClr val="tx1"/>
                </a:solidFill>
                <a:latin typeface="+mn-lt"/>
                <a:ea typeface="+mn-ea"/>
                <a:cs typeface="+mn-cs"/>
              </a:rPr>
              <a:t>The other approach is to use a temp agency. Here the agency handles all the recruiting, screening, and payroll administration for the temps.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Temp Employees’ Concerns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To make temporary relationships successful, those supervising temps should understand their concerns. In one survey, temporary workers said they were:</a:t>
            </a:r>
          </a:p>
          <a:p>
            <a:r>
              <a:rPr lang="en-US" sz="1200" b="1" i="0" u="none" strike="noStrike" kern="1200" baseline="0" dirty="0" smtClean="0">
                <a:solidFill>
                  <a:schemeClr val="tx1"/>
                </a:solidFill>
                <a:latin typeface="+mn-lt"/>
                <a:ea typeface="+mn-ea"/>
                <a:cs typeface="+mn-cs"/>
              </a:rPr>
              <a:t>1. </a:t>
            </a:r>
            <a:r>
              <a:rPr lang="en-US" sz="1200" b="0" i="0" u="none" strike="noStrike" kern="1200" baseline="0" dirty="0" smtClean="0">
                <a:solidFill>
                  <a:schemeClr val="tx1"/>
                </a:solidFill>
                <a:latin typeface="+mn-lt"/>
                <a:ea typeface="+mn-ea"/>
                <a:cs typeface="+mn-cs"/>
              </a:rPr>
              <a:t>Treated by employers in a dehumanizing and ultimately discouraging way.</a:t>
            </a:r>
          </a:p>
          <a:p>
            <a:r>
              <a:rPr lang="en-US" sz="1200" b="1" i="0" u="none" strike="noStrike" kern="1200" baseline="0" dirty="0" smtClean="0">
                <a:solidFill>
                  <a:schemeClr val="tx1"/>
                </a:solidFill>
                <a:latin typeface="+mn-lt"/>
                <a:ea typeface="+mn-ea"/>
                <a:cs typeface="+mn-cs"/>
              </a:rPr>
              <a:t>2. </a:t>
            </a:r>
            <a:r>
              <a:rPr lang="en-US" sz="1200" b="0" i="0" u="none" strike="noStrike" kern="1200" baseline="0" dirty="0" smtClean="0">
                <a:solidFill>
                  <a:schemeClr val="tx1"/>
                </a:solidFill>
                <a:latin typeface="+mn-lt"/>
                <a:ea typeface="+mn-ea"/>
                <a:cs typeface="+mn-cs"/>
              </a:rPr>
              <a:t>Insecure about their employment and pessimistic about the future.</a:t>
            </a:r>
          </a:p>
          <a:p>
            <a:r>
              <a:rPr lang="en-US" sz="1200" b="1" i="0" u="none" strike="noStrike" kern="1200" baseline="0" dirty="0" smtClean="0">
                <a:solidFill>
                  <a:schemeClr val="tx1"/>
                </a:solidFill>
                <a:latin typeface="+mn-lt"/>
                <a:ea typeface="+mn-ea"/>
                <a:cs typeface="+mn-cs"/>
              </a:rPr>
              <a:t>3. </a:t>
            </a:r>
            <a:r>
              <a:rPr lang="en-US" sz="1200" b="0" i="0" u="none" strike="noStrike" kern="1200" baseline="0" dirty="0" smtClean="0">
                <a:solidFill>
                  <a:schemeClr val="tx1"/>
                </a:solidFill>
                <a:latin typeface="+mn-lt"/>
                <a:ea typeface="+mn-ea"/>
                <a:cs typeface="+mn-cs"/>
              </a:rPr>
              <a:t>Worried about their lack of insurance and pension benefits.</a:t>
            </a:r>
          </a:p>
          <a:p>
            <a:r>
              <a:rPr lang="en-US" sz="1200" b="1" i="0" u="none" strike="noStrike" kern="1200" baseline="0" dirty="0" smtClean="0">
                <a:solidFill>
                  <a:schemeClr val="tx1"/>
                </a:solidFill>
                <a:latin typeface="+mn-lt"/>
                <a:ea typeface="+mn-ea"/>
                <a:cs typeface="+mn-cs"/>
              </a:rPr>
              <a:t>4</a:t>
            </a:r>
            <a:r>
              <a:rPr lang="en-US" sz="1200" b="0" i="0" u="none" strike="noStrike" kern="1200" baseline="0" dirty="0" smtClean="0">
                <a:solidFill>
                  <a:schemeClr val="tx1"/>
                </a:solidFill>
                <a:latin typeface="+mn-lt"/>
                <a:ea typeface="+mn-ea"/>
                <a:cs typeface="+mn-cs"/>
              </a:rPr>
              <a:t>. Misled about their job assignments and in particular about whether temporary assignments were likely to become full-time.</a:t>
            </a:r>
          </a:p>
          <a:p>
            <a:r>
              <a:rPr lang="en-US" sz="1200" b="1" i="0" u="none" strike="noStrike" kern="1200" baseline="0" dirty="0" smtClean="0">
                <a:solidFill>
                  <a:schemeClr val="tx1"/>
                </a:solidFill>
                <a:latin typeface="+mn-lt"/>
                <a:ea typeface="+mn-ea"/>
                <a:cs typeface="+mn-cs"/>
              </a:rPr>
              <a:t>5. </a:t>
            </a:r>
            <a:r>
              <a:rPr lang="en-US" sz="1200" b="0" i="0" u="none" strike="noStrike" kern="1200" baseline="0" dirty="0" smtClean="0">
                <a:solidFill>
                  <a:schemeClr val="tx1"/>
                </a:solidFill>
                <a:latin typeface="+mn-lt"/>
                <a:ea typeface="+mn-ea"/>
                <a:cs typeface="+mn-cs"/>
              </a:rPr>
              <a:t>“Underemployed” (particularly those trying to return to the full-time labor market).</a:t>
            </a:r>
          </a:p>
          <a:p>
            <a:endParaRPr lang="en-US"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6F54D59-8632-4DFD-8C7D-F8F5B8DDA417}" type="slidenum">
              <a:rPr lang="en-US" smtClean="0"/>
              <a:pPr/>
              <a:t>44</a:t>
            </a:fld>
            <a:endParaRPr lang="en-US" dirty="0"/>
          </a:p>
        </p:txBody>
      </p:sp>
    </p:spTree>
    <p:extLst>
      <p:ext uri="{BB962C8B-B14F-4D97-AF65-F5344CB8AC3E}">
        <p14:creationId xmlns:p14="http://schemas.microsoft.com/office/powerpoint/2010/main" val="325512148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Know Your Employment Law</a:t>
            </a:r>
          </a:p>
          <a:p>
            <a:endParaRPr lang="en-US" sz="1200" b="1" i="0" u="none" strike="noStrike" kern="1200" baseline="0" dirty="0" smtClean="0">
              <a:solidFill>
                <a:schemeClr val="tx1"/>
              </a:solidFill>
              <a:latin typeface="+mn-lt"/>
              <a:ea typeface="+mn-ea"/>
              <a:cs typeface="+mn-cs"/>
            </a:endParaRPr>
          </a:p>
          <a:p>
            <a:r>
              <a:rPr lang="en-US" sz="1200" b="1" i="1" u="none" strike="noStrike" kern="1200" baseline="0" dirty="0" smtClean="0">
                <a:solidFill>
                  <a:schemeClr val="tx1"/>
                </a:solidFill>
                <a:latin typeface="+mn-lt"/>
                <a:ea typeface="+mn-ea"/>
                <a:cs typeface="+mn-cs"/>
              </a:rPr>
              <a:t>Contract Employees</a:t>
            </a:r>
          </a:p>
          <a:p>
            <a:endParaRPr lang="en-US" sz="1200" b="1" i="1"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Several years ago, federal agents rounded up about 250 illegal “contract” cleaning workers in 60 Walmart stores. The raid underscores the need to understand the status of the contract employees who work on your premises handling activities like security or afterhours store cleaning. The fact that they actually work for another, temp-type company is no excuse. For purposes of most employment laws, with certain limited exceptions, employees of temporary staffing firms working in an employer’s workplace will be considered to be employees both of the agency and of the employer.  The employer’s liability depends on the degree to which its supervisors control the temp employee’s activities.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Therefore, the more the agency does the better. For example, have the agency handle training. Let it negotiate and set the pay rates and vacation/time-off policies. Employers can take other steps. Require the agency to follow the employer’s background checking process, and to assume the legal risks if the employer and agency are found to be jointly responsible. Carefully track how many temporary employees the company actually has. Screen and supervise temporary employees with care if they may have access to your intellectual property and computer systems.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Don’t treat temporary workers as “employees,” for instance, in terms of business cards, employee handbooks, or employee ID badges. </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45</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Executive recruiters (also known as </a:t>
            </a:r>
            <a:r>
              <a:rPr lang="en-US" sz="1200" b="1" i="1" u="none" strike="noStrike" kern="1200" baseline="0" dirty="0" smtClean="0">
                <a:solidFill>
                  <a:schemeClr val="tx1"/>
                </a:solidFill>
                <a:latin typeface="+mn-lt"/>
                <a:ea typeface="+mn-ea"/>
                <a:cs typeface="+mn-cs"/>
              </a:rPr>
              <a:t>headhunters</a:t>
            </a:r>
            <a:r>
              <a:rPr lang="en-US" sz="1200" b="0" i="0" u="none" strike="noStrike" kern="1200" baseline="0" dirty="0" smtClean="0">
                <a:solidFill>
                  <a:schemeClr val="tx1"/>
                </a:solidFill>
                <a:latin typeface="+mn-lt"/>
                <a:ea typeface="+mn-ea"/>
                <a:cs typeface="+mn-cs"/>
              </a:rPr>
              <a:t>) are special employment agencies employers retain to seek out top-management talent for their clients. The percentage of your firm’s positions filled by these services might be small. However, these jobs include key executive and technical positions. For executive positions, headhunters may be your only source of candidates. The employer always pays the fees.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Working with Recruiters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Retaining and working with executive recruiters require some caution. In choosing and working with one, guidelines include:</a:t>
            </a:r>
          </a:p>
          <a:p>
            <a:r>
              <a:rPr lang="en-US" sz="1200" b="1" i="0" u="none" strike="noStrike" kern="1200" baseline="0" dirty="0" smtClean="0">
                <a:solidFill>
                  <a:schemeClr val="tx1"/>
                </a:solidFill>
                <a:latin typeface="+mn-lt"/>
                <a:ea typeface="+mn-ea"/>
                <a:cs typeface="+mn-cs"/>
              </a:rPr>
              <a:t>1. </a:t>
            </a:r>
            <a:r>
              <a:rPr lang="en-US" sz="1200" b="0" i="0" u="none" strike="noStrike" kern="1200" baseline="0" dirty="0" smtClean="0">
                <a:solidFill>
                  <a:schemeClr val="tx1"/>
                </a:solidFill>
                <a:latin typeface="+mn-lt"/>
                <a:ea typeface="+mn-ea"/>
                <a:cs typeface="+mn-cs"/>
              </a:rPr>
              <a:t>Make sure the firm can conduct a thorough search. Under their ethics code, a recruiter can’t approach the executive talent of a former client for a period of 2 years after completing a search for that client. Since former clients are off limits for 2 years, the recruiter must search from a constantly diminishing pool.</a:t>
            </a:r>
          </a:p>
          <a:p>
            <a:r>
              <a:rPr lang="en-US" sz="1200" b="1" i="0" u="none" strike="noStrike" kern="1200" baseline="0" dirty="0" smtClean="0">
                <a:solidFill>
                  <a:schemeClr val="tx1"/>
                </a:solidFill>
                <a:latin typeface="+mn-lt"/>
                <a:ea typeface="+mn-ea"/>
                <a:cs typeface="+mn-cs"/>
              </a:rPr>
              <a:t>2. </a:t>
            </a:r>
            <a:r>
              <a:rPr lang="en-US" sz="1200" b="0" i="0" u="none" strike="noStrike" kern="1200" baseline="0" dirty="0" smtClean="0">
                <a:solidFill>
                  <a:schemeClr val="tx1"/>
                </a:solidFill>
                <a:latin typeface="+mn-lt"/>
                <a:ea typeface="+mn-ea"/>
                <a:cs typeface="+mn-cs"/>
              </a:rPr>
              <a:t>Meet the individual who will actually handle your assignment.</a:t>
            </a:r>
          </a:p>
          <a:p>
            <a:r>
              <a:rPr lang="en-US" sz="1200" b="1" i="0" u="none" strike="noStrike" kern="1200" baseline="0" dirty="0" smtClean="0">
                <a:solidFill>
                  <a:schemeClr val="tx1"/>
                </a:solidFill>
                <a:latin typeface="+mn-lt"/>
                <a:ea typeface="+mn-ea"/>
                <a:cs typeface="+mn-cs"/>
              </a:rPr>
              <a:t>3. </a:t>
            </a:r>
            <a:r>
              <a:rPr lang="en-US" sz="1200" b="0" i="0" u="none" strike="noStrike" kern="1200" baseline="0" dirty="0" smtClean="0">
                <a:solidFill>
                  <a:schemeClr val="tx1"/>
                </a:solidFill>
                <a:latin typeface="+mn-lt"/>
                <a:ea typeface="+mn-ea"/>
                <a:cs typeface="+mn-cs"/>
              </a:rPr>
              <a:t>Make sure to ask how much the search firm charges. Get the agreement in writing.</a:t>
            </a:r>
          </a:p>
          <a:p>
            <a:r>
              <a:rPr lang="en-US" sz="1200" b="1" i="0" u="none" strike="noStrike" kern="1200" baseline="0" dirty="0" smtClean="0">
                <a:solidFill>
                  <a:schemeClr val="tx1"/>
                </a:solidFill>
                <a:latin typeface="+mn-lt"/>
                <a:ea typeface="+mn-ea"/>
                <a:cs typeface="+mn-cs"/>
              </a:rPr>
              <a:t>4. </a:t>
            </a:r>
            <a:r>
              <a:rPr lang="en-US" sz="1200" b="0" i="0" u="none" strike="noStrike" kern="1200" baseline="0" dirty="0" smtClean="0">
                <a:solidFill>
                  <a:schemeClr val="tx1"/>
                </a:solidFill>
                <a:latin typeface="+mn-lt"/>
                <a:ea typeface="+mn-ea"/>
                <a:cs typeface="+mn-cs"/>
              </a:rPr>
              <a:t>Make sure the recruiter and you agree on what sort of individual to hire for the position</a:t>
            </a:r>
          </a:p>
          <a:p>
            <a:r>
              <a:rPr lang="en-US" sz="1200" b="1" i="0" u="none" strike="noStrike" kern="1200" baseline="0" dirty="0" smtClean="0">
                <a:solidFill>
                  <a:schemeClr val="tx1"/>
                </a:solidFill>
                <a:latin typeface="+mn-lt"/>
                <a:ea typeface="+mn-ea"/>
                <a:cs typeface="+mn-cs"/>
              </a:rPr>
              <a:t>5. </a:t>
            </a:r>
            <a:r>
              <a:rPr lang="en-US" sz="1200" b="0" i="0" u="none" strike="noStrike" kern="1200" baseline="0" dirty="0" smtClean="0">
                <a:solidFill>
                  <a:schemeClr val="tx1"/>
                </a:solidFill>
                <a:latin typeface="+mn-lt"/>
                <a:ea typeface="+mn-ea"/>
                <a:cs typeface="+mn-cs"/>
              </a:rPr>
              <a:t>Ask if the recruiter has vetted the final candidates. Do not be surprised if the answer is, “No, I just get candidates—we don’t really screen them.”</a:t>
            </a:r>
          </a:p>
          <a:p>
            <a:r>
              <a:rPr lang="en-US" sz="1200" b="1" i="0" u="none" strike="noStrike" kern="1200" baseline="0" dirty="0" smtClean="0">
                <a:solidFill>
                  <a:schemeClr val="tx1"/>
                </a:solidFill>
                <a:latin typeface="+mn-lt"/>
                <a:ea typeface="+mn-ea"/>
                <a:cs typeface="+mn-cs"/>
              </a:rPr>
              <a:t>6. </a:t>
            </a:r>
            <a:r>
              <a:rPr lang="en-US" sz="1200" b="0" i="1" u="none" strike="noStrike" kern="1200" baseline="0" dirty="0" smtClean="0">
                <a:solidFill>
                  <a:schemeClr val="tx1"/>
                </a:solidFill>
                <a:latin typeface="+mn-lt"/>
                <a:ea typeface="+mn-ea"/>
                <a:cs typeface="+mn-cs"/>
              </a:rPr>
              <a:t>Never </a:t>
            </a:r>
            <a:r>
              <a:rPr lang="en-US" sz="1200" b="0" i="0" u="none" strike="noStrike" kern="1200" baseline="0" dirty="0" smtClean="0">
                <a:solidFill>
                  <a:schemeClr val="tx1"/>
                </a:solidFill>
                <a:latin typeface="+mn-lt"/>
                <a:ea typeface="+mn-ea"/>
                <a:cs typeface="+mn-cs"/>
              </a:rPr>
              <a:t>rely solely on any recruiter do all the reference checking. Let them check the candidates’ references, but get notes of these references in writing from the recruiter (if possible). Recheck at least the final candidates’ references yourself.</a:t>
            </a:r>
          </a:p>
          <a:p>
            <a:r>
              <a:rPr lang="en-US" sz="1200" b="1" i="0" u="none" strike="noStrike" kern="1200" baseline="0" dirty="0" smtClean="0">
                <a:solidFill>
                  <a:schemeClr val="tx1"/>
                </a:solidFill>
                <a:latin typeface="+mn-lt"/>
                <a:ea typeface="+mn-ea"/>
                <a:cs typeface="+mn-cs"/>
              </a:rPr>
              <a:t>7. </a:t>
            </a:r>
            <a:r>
              <a:rPr lang="en-US" sz="1200" b="0" i="0" u="none" strike="noStrike" kern="1200" baseline="0" dirty="0" smtClean="0">
                <a:solidFill>
                  <a:schemeClr val="tx1"/>
                </a:solidFill>
                <a:latin typeface="+mn-lt"/>
                <a:ea typeface="+mn-ea"/>
                <a:cs typeface="+mn-cs"/>
              </a:rPr>
              <a:t>Consider using a recruiter who has a special expertise in your specific industry—he or she may have the best grasp of who’s available.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Internal Recruiting</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More employers are bringing management recruiting in-house. They still use executive recruiters such as Heidrick and Struggles to conduct top officer (CEO and president) and board member placements, and to conduct confidential searches.</a:t>
            </a:r>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46</a:t>
            </a:fld>
            <a:endParaRPr lang="en-US" dirty="0"/>
          </a:p>
        </p:txBody>
      </p:sp>
    </p:spTree>
    <p:extLst>
      <p:ext uri="{BB962C8B-B14F-4D97-AF65-F5344CB8AC3E}">
        <p14:creationId xmlns:p14="http://schemas.microsoft.com/office/powerpoint/2010/main" val="23192392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Referrals and</a:t>
            </a:r>
            <a:r>
              <a:rPr lang="en-US" b="1" baseline="0" dirty="0" smtClean="0"/>
              <a:t> Walk-Ins </a:t>
            </a:r>
            <a:r>
              <a:rPr lang="en-US" sz="1200" kern="1200" dirty="0" smtClean="0">
                <a:solidFill>
                  <a:schemeClr val="tx1"/>
                </a:solidFill>
                <a:effectLst/>
                <a:latin typeface="+mn-lt"/>
                <a:ea typeface="+mn-ea"/>
                <a:cs typeface="+mn-cs"/>
              </a:rPr>
              <a:t>–</a:t>
            </a:r>
            <a:r>
              <a:rPr lang="en-US" dirty="0" smtClean="0">
                <a:effectLst/>
              </a:rPr>
              <a:t> </a:t>
            </a:r>
            <a:r>
              <a:rPr lang="en-US" sz="1200" b="0" i="1" u="none" strike="noStrike" kern="1200" baseline="0" dirty="0" smtClean="0">
                <a:solidFill>
                  <a:schemeClr val="tx1"/>
                </a:solidFill>
                <a:latin typeface="+mn-lt"/>
                <a:ea typeface="+mn-ea"/>
                <a:cs typeface="+mn-cs"/>
              </a:rPr>
              <a:t>Employee referral </a:t>
            </a:r>
            <a:r>
              <a:rPr lang="en-US" sz="1200" b="0" i="0" u="none" strike="noStrike" kern="1200" baseline="0" dirty="0" smtClean="0">
                <a:solidFill>
                  <a:schemeClr val="tx1"/>
                </a:solidFill>
                <a:latin typeface="+mn-lt"/>
                <a:ea typeface="+mn-ea"/>
                <a:cs typeface="+mn-cs"/>
              </a:rPr>
              <a:t>campaigns are a very important recruiting option. Here the employer posts announcements of openings and requests for referrals on its website, bulletin boards, and/or wallboards. It often offers prizes or cash awards for referrals that lead to hiring. </a:t>
            </a:r>
            <a:r>
              <a:rPr lang="en-US" sz="1200" b="1" i="0" u="none" strike="noStrike" kern="1200" baseline="0" dirty="0" smtClean="0">
                <a:solidFill>
                  <a:schemeClr val="tx1"/>
                </a:solidFill>
                <a:latin typeface="+mn-lt"/>
                <a:ea typeface="+mn-ea"/>
                <a:cs typeface="+mn-cs"/>
              </a:rPr>
              <a:t>Walk-Ins </a:t>
            </a:r>
            <a:r>
              <a:rPr lang="en-US" sz="1200" kern="1200" dirty="0" smtClean="0">
                <a:solidFill>
                  <a:schemeClr val="tx1"/>
                </a:solidFill>
                <a:effectLst/>
                <a:latin typeface="+mn-lt"/>
                <a:ea typeface="+mn-ea"/>
                <a:cs typeface="+mn-cs"/>
              </a:rPr>
              <a:t>– </a:t>
            </a:r>
            <a:r>
              <a:rPr lang="en-US" sz="1200" b="0" i="0" u="none" strike="noStrike" kern="1200" baseline="0" dirty="0" smtClean="0">
                <a:solidFill>
                  <a:schemeClr val="tx1"/>
                </a:solidFill>
                <a:latin typeface="+mn-lt"/>
                <a:ea typeface="+mn-ea"/>
                <a:cs typeface="+mn-cs"/>
              </a:rPr>
              <a:t>Particularly for hourly workers, walk-ins—direct applications made at your office—are a big source of applicants. Sometimes, posting a “Help Wanted” sign outside the door may be the most cost-effective way of attracting good local applicants. Treat walk-ins courteously, for both the employer’s community reputation and the applicant’s self-esteem.</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On-demand recruiting services (ODRS) </a:t>
            </a:r>
            <a:r>
              <a:rPr lang="en-US" sz="1200" b="0" i="0" u="none" strike="noStrike" kern="1200" baseline="0" dirty="0" smtClean="0">
                <a:solidFill>
                  <a:schemeClr val="tx1"/>
                </a:solidFill>
                <a:latin typeface="+mn-lt"/>
                <a:ea typeface="+mn-ea"/>
                <a:cs typeface="+mn-cs"/>
              </a:rPr>
              <a:t>are recruiters who are paid by the hour or project, instead of a percentage fee, to support a specific project.</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College recruiting</a:t>
            </a:r>
            <a:r>
              <a:rPr lang="en-US" sz="1200" b="0" i="0" u="none" strike="noStrike" kern="1200" baseline="0" dirty="0" smtClean="0">
                <a:solidFill>
                  <a:schemeClr val="tx1"/>
                </a:solidFill>
                <a:latin typeface="+mn-lt"/>
                <a:ea typeface="+mn-ea"/>
                <a:cs typeface="+mn-cs"/>
              </a:rPr>
              <a:t>—sending an employer’s representatives to college campuses to prescreen applicants and create an applicant pool from the graduating class—is important. One study several years ago concluded, for instance, that new college graduates filled about 38% of all externally filled jobs requiring a college degree.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Internships </a:t>
            </a:r>
            <a:r>
              <a:rPr lang="en-US" sz="1200" kern="1200" dirty="0" smtClean="0">
                <a:solidFill>
                  <a:schemeClr val="tx1"/>
                </a:solidFill>
                <a:effectLst/>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Internships can be win–win situations. For students, they can mean honing business skills, learning more about potential employers, and discovering one’s career likes (and dislikes). And employers can use the interns to make useful contributions while evaluating them as possible full-time employees. A recent study found that about 60% of internships turned into job offers. Unfortunately, some internships turn into nightmares. Many interns, particularly in industries like fashion and media, report long unpaid days doing menial work.</a:t>
            </a:r>
          </a:p>
          <a:p>
            <a:endParaRPr lang="en-US" sz="1200" b="0" i="0" u="none" strike="noStrike" kern="1200" baseline="0" dirty="0" smtClean="0">
              <a:solidFill>
                <a:schemeClr val="tx1"/>
              </a:solidFill>
              <a:latin typeface="+mn-lt"/>
              <a:ea typeface="+mn-ea"/>
              <a:cs typeface="+mn-cs"/>
            </a:endParaRPr>
          </a:p>
          <a:p>
            <a:endParaRPr lang="en-US" b="1"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47</a:t>
            </a:fld>
            <a:endParaRPr lang="en-US" dirty="0"/>
          </a:p>
        </p:txBody>
      </p:sp>
    </p:spTree>
    <p:extLst>
      <p:ext uri="{BB962C8B-B14F-4D97-AF65-F5344CB8AC3E}">
        <p14:creationId xmlns:p14="http://schemas.microsoft.com/office/powerpoint/2010/main" val="231923927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startAt="4"/>
            </a:pPr>
            <a:r>
              <a:rPr lang="en-US" b="1" baseline="0" dirty="0" smtClean="0"/>
              <a:t>Telecommuters </a:t>
            </a:r>
            <a:r>
              <a:rPr lang="en-US" sz="1200" kern="1200" dirty="0" smtClean="0">
                <a:solidFill>
                  <a:schemeClr val="tx1"/>
                </a:solidFill>
                <a:effectLst/>
                <a:latin typeface="+mn-lt"/>
                <a:ea typeface="+mn-ea"/>
                <a:cs typeface="+mn-cs"/>
              </a:rPr>
              <a:t>–</a:t>
            </a:r>
            <a:r>
              <a:rPr lang="en-US" b="1" baseline="0" dirty="0" smtClean="0"/>
              <a:t> </a:t>
            </a:r>
            <a:r>
              <a:rPr lang="en-US" sz="1200" b="0" i="0" u="none" strike="noStrike" kern="1200" baseline="0" dirty="0" smtClean="0">
                <a:solidFill>
                  <a:schemeClr val="tx1"/>
                </a:solidFill>
                <a:latin typeface="+mn-lt"/>
                <a:ea typeface="+mn-ea"/>
                <a:cs typeface="+mn-cs"/>
              </a:rPr>
              <a:t>Telecommuters do all or most of their work remotely, often from home, using information technology. For example, JetBlue Airways </a:t>
            </a:r>
          </a:p>
          <a:p>
            <a:pPr marL="0" indent="0">
              <a:buNone/>
            </a:pPr>
            <a:r>
              <a:rPr lang="en-US" sz="1200" b="0" i="0" u="none" strike="noStrike" kern="1200" baseline="0" dirty="0" smtClean="0">
                <a:solidFill>
                  <a:schemeClr val="tx1"/>
                </a:solidFill>
                <a:latin typeface="+mn-lt"/>
                <a:ea typeface="+mn-ea"/>
                <a:cs typeface="+mn-cs"/>
              </a:rPr>
              <a:t>     uses at-home agents to handle its reservation needs. These JetBlue employee “crewmembers” live in the Salt Lake City area and work out of their</a:t>
            </a:r>
          </a:p>
          <a:p>
            <a:pPr marL="0" indent="0">
              <a:buNone/>
            </a:pPr>
            <a:r>
              <a:rPr lang="en-US" sz="1200" b="0" i="0" u="none" strike="noStrike" kern="1200" baseline="0" dirty="0" smtClean="0">
                <a:solidFill>
                  <a:schemeClr val="tx1"/>
                </a:solidFill>
                <a:latin typeface="+mn-lt"/>
                <a:ea typeface="+mn-ea"/>
                <a:cs typeface="+mn-cs"/>
              </a:rPr>
              <a:t>     homes. They use JetBlue-supplied computers and technology, and receive JetBlue training.</a:t>
            </a:r>
          </a:p>
          <a:p>
            <a:endParaRPr lang="en-US" sz="1200" b="0" i="0" u="none" strike="noStrike" kern="1200" baseline="0" dirty="0" smtClean="0">
              <a:solidFill>
                <a:schemeClr val="tx1"/>
              </a:solidFill>
              <a:latin typeface="+mn-lt"/>
              <a:ea typeface="+mn-ea"/>
              <a:cs typeface="+mn-cs"/>
            </a:endParaRPr>
          </a:p>
          <a:p>
            <a:pPr marL="228600" indent="-228600">
              <a:buAutoNum type="arabicPeriod" startAt="5"/>
            </a:pPr>
            <a:r>
              <a:rPr lang="en-US" sz="1200" b="1" i="0" u="none" strike="noStrike" kern="1200" baseline="0" dirty="0" smtClean="0">
                <a:solidFill>
                  <a:schemeClr val="tx1"/>
                </a:solidFill>
                <a:latin typeface="+mn-lt"/>
                <a:ea typeface="+mn-ea"/>
                <a:cs typeface="+mn-cs"/>
              </a:rPr>
              <a:t>Military Personnel </a:t>
            </a:r>
            <a:r>
              <a:rPr lang="en-US" sz="1200" kern="1200" dirty="0" smtClean="0">
                <a:solidFill>
                  <a:schemeClr val="tx1"/>
                </a:solidFill>
                <a:effectLst/>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Returning and discharged U.S. military personnel provide an excellent source of trained and disciplined recruits. Yet all too often they have trouble getting placed.</a:t>
            </a:r>
          </a:p>
          <a:p>
            <a:pPr marL="0" indent="0">
              <a:buNone/>
            </a:pPr>
            <a:endParaRPr lang="en-US" b="1"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48</a:t>
            </a:fld>
            <a:endParaRPr lang="en-US" dirty="0"/>
          </a:p>
        </p:txBody>
      </p:sp>
    </p:spTree>
    <p:extLst>
      <p:ext uri="{BB962C8B-B14F-4D97-AF65-F5344CB8AC3E}">
        <p14:creationId xmlns:p14="http://schemas.microsoft.com/office/powerpoint/2010/main" val="23192392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PERFORMANCE: </a:t>
            </a:r>
            <a:r>
              <a:rPr lang="en-US" sz="1200" b="1" i="1" u="none" strike="noStrike" kern="1200" baseline="0" dirty="0" smtClean="0">
                <a:solidFill>
                  <a:schemeClr val="tx1"/>
                </a:solidFill>
                <a:latin typeface="+mn-lt"/>
                <a:ea typeface="+mn-ea"/>
                <a:cs typeface="+mn-cs"/>
              </a:rPr>
              <a:t>HR as a Profit Center</a:t>
            </a:r>
          </a:p>
          <a:p>
            <a:endParaRPr lang="en-US" sz="1200" b="1" i="1"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Cutting Recruitment Costs</a:t>
            </a:r>
          </a:p>
          <a:p>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GE Medical hires about 500 technical workers a year to design sophisticated medical devices such as CT scanners. It has cut its hiring costs by 17%, reduced time to fill the positions by 20% to 30%, and cut in half the percentage of new hires who don’t work out. One problem here is that more applicants is not always better. Realistically, the manager looking to hire five engineers probably won’t be twice as selective with 20,000 applicants as with 10,000. Furthermore, the employer needs </a:t>
            </a:r>
            <a:r>
              <a:rPr lang="en-US" sz="1200" b="0" i="1" u="none" strike="noStrike" kern="1200" baseline="0" dirty="0" smtClean="0">
                <a:solidFill>
                  <a:schemeClr val="tx1"/>
                </a:solidFill>
                <a:latin typeface="+mn-lt"/>
                <a:ea typeface="+mn-ea"/>
                <a:cs typeface="+mn-cs"/>
              </a:rPr>
              <a:t>qualified, hirable </a:t>
            </a:r>
            <a:r>
              <a:rPr lang="en-US" sz="1200" b="0" i="0" u="none" strike="noStrike" kern="1200" baseline="0" dirty="0" smtClean="0">
                <a:solidFill>
                  <a:schemeClr val="tx1"/>
                </a:solidFill>
                <a:latin typeface="+mn-lt"/>
                <a:ea typeface="+mn-ea"/>
                <a:cs typeface="+mn-cs"/>
              </a:rPr>
              <a:t>applicants. An Internet ad may generate thousands of nonviable applicants. The applicant tracking system should help compare recruiting sources, as we said, but many lack the tools to do so.</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GE Medical’s HR team accomplished this in part by applying its purchasing techniques to its dealings with recruiters. For example, it called a meeting and told 20 recruiters that it would work with only the 10 best. To measure “best,” the company created measures inspired by manufacturing techniques, such as “percentage of résumés that result in interviews” and “percentage of interviews that lead to offers.” Similarly, GE Medical discovered that current employees are very effective as references. For instance, GE Medical interviews just 1% of applicants whose résumés it receives, while 10% of employee referrals result in actual hires. So GE Medical took steps to double the number of employee referrals. It simplified the referral forms, eliminated bureaucratic submission procedures, and added a small reward like a Sears gift certificate for referring a qualified candidate. GE also upped the incentive—$2,000 if someone referred is hired, and $3,000 if he or she is a software engineer.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Talk About it (Discussion)</a:t>
            </a:r>
            <a:r>
              <a:rPr lang="en-US" sz="1200" b="0" i="0" u="none" strike="noStrike" kern="1200" baseline="0" dirty="0" smtClean="0">
                <a:solidFill>
                  <a:schemeClr val="tx1"/>
                </a:solidFill>
                <a:latin typeface="+mn-lt"/>
                <a:ea typeface="+mn-ea"/>
                <a:cs typeface="+mn-cs"/>
              </a:rPr>
              <a:t>: What other tools described in this chapter could GE Medical use to improve recruiting efficiency?</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49</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b="1" dirty="0" smtClean="0"/>
              <a:t>Women </a:t>
            </a:r>
            <a:r>
              <a:rPr lang="en-US" sz="1200" kern="1200" dirty="0" smtClean="0">
                <a:solidFill>
                  <a:schemeClr val="tx1"/>
                </a:solidFill>
                <a:effectLst/>
                <a:latin typeface="+mn-lt"/>
                <a:ea typeface="+mn-ea"/>
                <a:cs typeface="+mn-cs"/>
              </a:rPr>
              <a:t>–</a:t>
            </a:r>
            <a:r>
              <a:rPr lang="en-US" b="1" baseline="0" dirty="0" smtClean="0"/>
              <a:t> </a:t>
            </a:r>
            <a:r>
              <a:rPr lang="en-US" sz="1200" b="0" i="0" u="none" strike="noStrike" kern="1200" baseline="0" dirty="0" smtClean="0">
                <a:solidFill>
                  <a:schemeClr val="tx1"/>
                </a:solidFill>
                <a:latin typeface="+mn-lt"/>
                <a:ea typeface="+mn-ea"/>
                <a:cs typeface="+mn-cs"/>
              </a:rPr>
              <a:t>Given the progress women have made in getting and excelling in a wide range of professional, managerial, and military occupations, one </a:t>
            </a:r>
          </a:p>
          <a:p>
            <a:pPr marL="0" indent="0">
              <a:buNone/>
            </a:pPr>
            <a:r>
              <a:rPr lang="en-US" sz="1200" b="0" i="0" u="none" strike="noStrike" kern="1200" baseline="0" dirty="0" smtClean="0">
                <a:solidFill>
                  <a:schemeClr val="tx1"/>
                </a:solidFill>
                <a:latin typeface="+mn-lt"/>
                <a:ea typeface="+mn-ea"/>
                <a:cs typeface="+mn-cs"/>
              </a:rPr>
              <a:t>     might assume that employers need no special recruitment efforts to recruit women, but that’s not necessarily the case. For example, women still face   </a:t>
            </a:r>
          </a:p>
          <a:p>
            <a:pPr marL="0" indent="0">
              <a:buNone/>
            </a:pPr>
            <a:r>
              <a:rPr lang="en-US" sz="1200" b="0" i="0" u="none" strike="noStrike" kern="1200" baseline="0" dirty="0" smtClean="0">
                <a:solidFill>
                  <a:schemeClr val="tx1"/>
                </a:solidFill>
                <a:latin typeface="+mn-lt"/>
                <a:ea typeface="+mn-ea"/>
                <a:cs typeface="+mn-cs"/>
              </a:rPr>
              <a:t>     headwinds in certain male-dominated occupations such as engineering. Women also carry the heavier burden of child-rearing, fill proportionately fewer </a:t>
            </a:r>
          </a:p>
          <a:p>
            <a:pPr marL="0" indent="0">
              <a:buNone/>
            </a:pPr>
            <a:r>
              <a:rPr lang="en-US" sz="1200" b="0" i="0" u="none" strike="noStrike" kern="1200" baseline="0" dirty="0" smtClean="0">
                <a:solidFill>
                  <a:schemeClr val="tx1"/>
                </a:solidFill>
                <a:latin typeface="+mn-lt"/>
                <a:ea typeface="+mn-ea"/>
                <a:cs typeface="+mn-cs"/>
              </a:rPr>
              <a:t>     high-level managerial posts, and still earn only about 70% of what men earn for similar jobs. Many employers therefore focus particular efforts on </a:t>
            </a:r>
          </a:p>
          <a:p>
            <a:pPr marL="0" indent="0">
              <a:buNone/>
            </a:pPr>
            <a:r>
              <a:rPr lang="en-US" sz="1200" b="0" i="0" u="none" strike="noStrike" kern="1200" baseline="0" dirty="0" smtClean="0">
                <a:solidFill>
                  <a:schemeClr val="tx1"/>
                </a:solidFill>
                <a:latin typeface="+mn-lt"/>
                <a:ea typeface="+mn-ea"/>
                <a:cs typeface="+mn-cs"/>
              </a:rPr>
              <a:t>     recruiting qualified women.</a:t>
            </a:r>
          </a:p>
          <a:p>
            <a:endParaRPr lang="en-US" sz="1200" b="0" i="0" u="none" strike="noStrike" kern="1200" baseline="0" dirty="0" smtClean="0">
              <a:solidFill>
                <a:schemeClr val="tx1"/>
              </a:solidFill>
              <a:latin typeface="+mn-lt"/>
              <a:ea typeface="+mn-ea"/>
              <a:cs typeface="+mn-cs"/>
            </a:endParaRPr>
          </a:p>
          <a:p>
            <a:pPr marL="228600" indent="-228600">
              <a:buAutoNum type="arabicPeriod" startAt="2"/>
            </a:pPr>
            <a:r>
              <a:rPr lang="en-US" b="1" dirty="0" smtClean="0"/>
              <a:t>Single</a:t>
            </a:r>
            <a:r>
              <a:rPr lang="en-US" b="1" baseline="0" dirty="0" smtClean="0"/>
              <a:t> Parents </a:t>
            </a:r>
            <a:r>
              <a:rPr lang="en-US" sz="1200" kern="1200" dirty="0" smtClean="0">
                <a:solidFill>
                  <a:schemeClr val="tx1"/>
                </a:solidFill>
                <a:effectLst/>
                <a:latin typeface="+mn-lt"/>
                <a:ea typeface="+mn-ea"/>
                <a:cs typeface="+mn-cs"/>
              </a:rPr>
              <a:t>–</a:t>
            </a:r>
            <a:r>
              <a:rPr lang="en-US" b="1" baseline="0" dirty="0" smtClean="0"/>
              <a:t> </a:t>
            </a:r>
            <a:r>
              <a:rPr lang="en-US" sz="1200" b="0" i="0" u="none" strike="noStrike" kern="1200" baseline="0" dirty="0" smtClean="0">
                <a:solidFill>
                  <a:schemeClr val="tx1"/>
                </a:solidFill>
                <a:latin typeface="+mn-lt"/>
                <a:ea typeface="+mn-ea"/>
                <a:cs typeface="+mn-cs"/>
              </a:rPr>
              <a:t>Recently there were about 10 million single parent families with children under 18 maintained by the mother, about two-thirds of whom were employed. There were about 1.25 million single parent families with children under 18 maintained by the father, three-fourths of whom were employed. Being a single parent isn’t easy, and recruiting and keeping them requires understanding the problems they face. (And keep in mind that many of these issues also apply to families in which both parents are struggling to make ends meet.)</a:t>
            </a:r>
          </a:p>
          <a:p>
            <a:pPr marL="228600" indent="-228600">
              <a:buAutoNum type="arabicPeriod" startAt="2"/>
            </a:pPr>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3. Older Workers </a:t>
            </a:r>
            <a:r>
              <a:rPr lang="en-US" sz="1200" kern="1200" dirty="0" smtClean="0">
                <a:solidFill>
                  <a:schemeClr val="tx1"/>
                </a:solidFill>
                <a:effectLst/>
                <a:latin typeface="+mn-lt"/>
                <a:ea typeface="+mn-ea"/>
                <a:cs typeface="+mn-cs"/>
              </a:rPr>
              <a:t>–</a:t>
            </a:r>
            <a:r>
              <a:rPr lang="en-US" sz="1200" b="0" i="0" u="none" strike="noStrike" kern="1200" baseline="0" dirty="0" smtClean="0">
                <a:solidFill>
                  <a:schemeClr val="tx1"/>
                </a:solidFill>
                <a:latin typeface="+mn-lt"/>
                <a:ea typeface="+mn-ea"/>
                <a:cs typeface="+mn-cs"/>
              </a:rPr>
              <a:t> When it comes to hiring older workers, employers don’t have much choice. The fastest-growing labor force segment is those from 45 to </a:t>
            </a:r>
          </a:p>
          <a:p>
            <a:r>
              <a:rPr lang="en-US" sz="1200" b="0" i="0" u="none" strike="noStrike" kern="1200" baseline="0" dirty="0" smtClean="0">
                <a:solidFill>
                  <a:schemeClr val="tx1"/>
                </a:solidFill>
                <a:latin typeface="+mn-lt"/>
                <a:ea typeface="+mn-ea"/>
                <a:cs typeface="+mn-cs"/>
              </a:rPr>
              <a:t>    64 years old. On the positive side, a survey by AARP and SHRM concluded that older workers tend to have lower absenteeism rates, more reliability, and </a:t>
            </a:r>
          </a:p>
          <a:p>
            <a:r>
              <a:rPr lang="en-US" sz="1200" b="0" i="0" u="none" strike="noStrike" kern="1200" baseline="0" dirty="0" smtClean="0">
                <a:solidFill>
                  <a:schemeClr val="tx1"/>
                </a:solidFill>
                <a:latin typeface="+mn-lt"/>
                <a:ea typeface="+mn-ea"/>
                <a:cs typeface="+mn-cs"/>
              </a:rPr>
              <a:t>    better work habits than younger workers. </a:t>
            </a:r>
          </a:p>
          <a:p>
            <a:pPr marL="228600" indent="-228600">
              <a:buAutoNum type="arabicPeriod" startAt="2"/>
            </a:pPr>
            <a:endParaRPr lang="en-US" b="1" dirty="0" smtClean="0"/>
          </a:p>
          <a:p>
            <a:pPr marL="228600" indent="-228600">
              <a:buFont typeface="+mj-lt"/>
              <a:buAutoNum type="arabicPeriod"/>
            </a:pPr>
            <a:endParaRPr lang="en-US" b="1"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50</a:t>
            </a:fld>
            <a:endParaRPr lang="en-US" dirty="0"/>
          </a:p>
        </p:txBody>
      </p:sp>
    </p:spTree>
    <p:extLst>
      <p:ext uri="{BB962C8B-B14F-4D97-AF65-F5344CB8AC3E}">
        <p14:creationId xmlns:p14="http://schemas.microsoft.com/office/powerpoint/2010/main" val="231923927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startAt="4"/>
            </a:pPr>
            <a:r>
              <a:rPr lang="en-US" b="1" baseline="0" dirty="0" smtClean="0"/>
              <a:t>Minorities </a:t>
            </a:r>
            <a:r>
              <a:rPr lang="en-US" sz="1200" kern="1200" dirty="0" smtClean="0">
                <a:solidFill>
                  <a:schemeClr val="tx1"/>
                </a:solidFill>
                <a:effectLst/>
                <a:latin typeface="+mn-lt"/>
                <a:ea typeface="+mn-ea"/>
                <a:cs typeface="+mn-cs"/>
              </a:rPr>
              <a:t>–</a:t>
            </a:r>
            <a:r>
              <a:rPr lang="en-US" b="1" baseline="0" dirty="0" smtClean="0"/>
              <a:t> </a:t>
            </a:r>
            <a:r>
              <a:rPr lang="en-US" sz="1200" b="0" i="1" u="none" strike="noStrike" kern="1200" baseline="0" dirty="0" smtClean="0">
                <a:solidFill>
                  <a:schemeClr val="tx1"/>
                </a:solidFill>
                <a:latin typeface="+mn-lt"/>
                <a:ea typeface="+mn-ea"/>
                <a:cs typeface="+mn-cs"/>
              </a:rPr>
              <a:t>Understand </a:t>
            </a:r>
            <a:r>
              <a:rPr lang="en-US" sz="1200" b="0" i="0" u="none" strike="noStrike" kern="1200" baseline="0" dirty="0" smtClean="0">
                <a:solidFill>
                  <a:schemeClr val="tx1"/>
                </a:solidFill>
                <a:latin typeface="+mn-lt"/>
                <a:ea typeface="+mn-ea"/>
                <a:cs typeface="+mn-cs"/>
              </a:rPr>
              <a:t>the barriers that prevent minorities from applying. For example, some minority applicants won’t meet the educational or </a:t>
            </a:r>
          </a:p>
          <a:p>
            <a:pPr marL="0" indent="0">
              <a:buNone/>
            </a:pPr>
            <a:r>
              <a:rPr lang="en-US" sz="1200" b="0" i="0" u="none" strike="noStrike" kern="1200" baseline="0" dirty="0" smtClean="0">
                <a:solidFill>
                  <a:schemeClr val="tx1"/>
                </a:solidFill>
                <a:latin typeface="+mn-lt"/>
                <a:ea typeface="+mn-ea"/>
                <a:cs typeface="+mn-cs"/>
              </a:rPr>
              <a:t>     experience standards for the job; many employers therefore offer remedial training. In one retail chain, a lack of role models stopped women from</a:t>
            </a:r>
          </a:p>
          <a:p>
            <a:pPr marL="0" indent="0">
              <a:buNone/>
            </a:pPr>
            <a:r>
              <a:rPr lang="en-US" sz="1200" b="0" i="0" u="none" strike="noStrike" kern="1200" baseline="0" dirty="0" smtClean="0">
                <a:solidFill>
                  <a:schemeClr val="tx1"/>
                </a:solidFill>
                <a:latin typeface="+mn-lt"/>
                <a:ea typeface="+mn-ea"/>
                <a:cs typeface="+mn-cs"/>
              </a:rPr>
              <a:t>     applying. Sometimes (as we saw) it’s insufficient schedule flexibility. After recognizing the impediments, one turns to formulating plans for remedying   </a:t>
            </a:r>
          </a:p>
          <a:p>
            <a:pPr marL="0" indent="0">
              <a:buNone/>
            </a:pPr>
            <a:r>
              <a:rPr lang="en-US" sz="1200" b="0" i="0" u="none" strike="noStrike" kern="1200" baseline="0" dirty="0" smtClean="0">
                <a:solidFill>
                  <a:schemeClr val="tx1"/>
                </a:solidFill>
                <a:latin typeface="+mn-lt"/>
                <a:ea typeface="+mn-ea"/>
                <a:cs typeface="+mn-cs"/>
              </a:rPr>
              <a:t>     them and for attracting and retaining minorities and women. This may include, for instance, basic skills training, flexible work options, role models, and </a:t>
            </a:r>
          </a:p>
          <a:p>
            <a:pPr marL="0" indent="0">
              <a:buNone/>
            </a:pPr>
            <a:r>
              <a:rPr lang="en-US" sz="1200" b="0" i="0" u="none" strike="noStrike" kern="1200" baseline="0" dirty="0" smtClean="0">
                <a:solidFill>
                  <a:schemeClr val="tx1"/>
                </a:solidFill>
                <a:latin typeface="+mn-lt"/>
                <a:ea typeface="+mn-ea"/>
                <a:cs typeface="+mn-cs"/>
              </a:rPr>
              <a:t>     redesigned jobs. Finally, implement these plans.</a:t>
            </a:r>
          </a:p>
          <a:p>
            <a:endParaRPr lang="en-US" sz="1200" b="0" i="0" u="none" strike="noStrike" kern="1200" baseline="0" dirty="0" smtClean="0">
              <a:solidFill>
                <a:schemeClr val="tx1"/>
              </a:solidFill>
              <a:latin typeface="+mn-lt"/>
              <a:ea typeface="+mn-ea"/>
              <a:cs typeface="+mn-cs"/>
            </a:endParaRPr>
          </a:p>
          <a:p>
            <a:pPr marL="228600" indent="-228600">
              <a:buAutoNum type="arabicPeriod" startAt="5"/>
            </a:pPr>
            <a:r>
              <a:rPr lang="en-US" sz="1200" b="1" i="0" u="none" strike="noStrike" kern="1200" baseline="0" dirty="0" smtClean="0">
                <a:solidFill>
                  <a:schemeClr val="tx1"/>
                </a:solidFill>
                <a:latin typeface="+mn-lt"/>
                <a:ea typeface="+mn-ea"/>
                <a:cs typeface="+mn-cs"/>
              </a:rPr>
              <a:t>The Disabled </a:t>
            </a:r>
            <a:r>
              <a:rPr lang="en-US" sz="1200" kern="1200" dirty="0" smtClean="0">
                <a:solidFill>
                  <a:schemeClr val="tx1"/>
                </a:solidFill>
                <a:effectLst/>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Employees with disabilities are capable workers. Thousands of employers in the United States and elsewhere have found that disabled employees provide an excellent and largely untapped source of competent, efficient labor for jobs ranging from information technology to creative advertising to receptionist.</a:t>
            </a:r>
            <a:endParaRPr lang="en-US" b="1" dirty="0" smtClean="0"/>
          </a:p>
          <a:p>
            <a:pPr marL="228600" indent="-228600">
              <a:buFont typeface="+mj-lt"/>
              <a:buAutoNum type="arabicPeriod"/>
            </a:pPr>
            <a:endParaRPr lang="en-US" b="1"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52</a:t>
            </a:fld>
            <a:endParaRPr lang="en-US" dirty="0"/>
          </a:p>
        </p:txBody>
      </p:sp>
    </p:spTree>
    <p:extLst>
      <p:ext uri="{BB962C8B-B14F-4D97-AF65-F5344CB8AC3E}">
        <p14:creationId xmlns:p14="http://schemas.microsoft.com/office/powerpoint/2010/main" val="231923927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Next</a:t>
            </a:r>
            <a:r>
              <a:rPr lang="en-US" sz="1200" kern="1200" baseline="0" dirty="0" smtClean="0">
                <a:solidFill>
                  <a:schemeClr val="tx1"/>
                </a:solidFill>
                <a:effectLst/>
                <a:latin typeface="+mn-lt"/>
                <a:ea typeface="+mn-ea"/>
                <a:cs typeface="+mn-cs"/>
              </a:rPr>
              <a:t> we will examine guidelines for obtaining application information.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kern="1200" dirty="0" smtClean="0">
              <a:solidFill>
                <a:schemeClr val="tx1"/>
              </a:solidFill>
              <a:effectLst/>
              <a:latin typeface="+mn-lt"/>
              <a:ea typeface="+mn-ea"/>
              <a:cs typeface="+mn-cs"/>
            </a:endParaRPr>
          </a:p>
          <a:p>
            <a:endParaRPr lang="en-US" dirty="0" smtClean="0"/>
          </a:p>
          <a:p>
            <a:endParaRPr lang="en-US" dirty="0"/>
          </a:p>
        </p:txBody>
      </p:sp>
      <p:sp>
        <p:nvSpPr>
          <p:cNvPr id="4" name="Slide Number Placeholder 3"/>
          <p:cNvSpPr>
            <a:spLocks noGrp="1"/>
          </p:cNvSpPr>
          <p:nvPr>
            <p:ph type="sldNum" sz="quarter" idx="10"/>
          </p:nvPr>
        </p:nvSpPr>
        <p:spPr/>
        <p:txBody>
          <a:bodyPr/>
          <a:lstStyle/>
          <a:p>
            <a:fld id="{26F54D59-8632-4DFD-8C7D-F8F5B8DDA417}" type="slidenum">
              <a:rPr lang="en-US" smtClean="0"/>
              <a:pPr/>
              <a:t>53</a:t>
            </a:fld>
            <a:endParaRPr lang="en-US" dirty="0"/>
          </a:p>
        </p:txBody>
      </p:sp>
    </p:spTree>
    <p:extLst>
      <p:ext uri="{BB962C8B-B14F-4D97-AF65-F5344CB8AC3E}">
        <p14:creationId xmlns:p14="http://schemas.microsoft.com/office/powerpoint/2010/main" val="372512738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Purpose:</a:t>
            </a:r>
            <a:r>
              <a:rPr lang="en-US" sz="1200" b="1" kern="1200" baseline="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Application forms are a good way to quickly collect verifiable and fairly accurate historical data from the job candidate. </a:t>
            </a:r>
            <a:r>
              <a:rPr lang="en-US" sz="1200" b="0" i="0" u="none" strike="noStrike" kern="1200" baseline="0" dirty="0" smtClean="0">
                <a:solidFill>
                  <a:schemeClr val="tx1"/>
                </a:solidFill>
                <a:latin typeface="+mn-lt"/>
                <a:ea typeface="+mn-ea"/>
                <a:cs typeface="+mn-cs"/>
              </a:rPr>
              <a:t>The form provides information on education, prior work record, and skills.</a:t>
            </a:r>
            <a:endParaRPr lang="en-US" dirty="0" smtClean="0"/>
          </a:p>
          <a:p>
            <a:endParaRPr lang="en-US" sz="1200" kern="1200" dirty="0" smtClean="0">
              <a:solidFill>
                <a:schemeClr val="tx1"/>
              </a:solidFill>
              <a:effectLst/>
              <a:latin typeface="+mn-lt"/>
              <a:ea typeface="+mn-ea"/>
              <a:cs typeface="+mn-cs"/>
            </a:endParaRPr>
          </a:p>
          <a:p>
            <a:r>
              <a:rPr lang="en-US" sz="1200" b="1" i="0" u="none" strike="noStrike" kern="1200" baseline="0" dirty="0" smtClean="0">
                <a:solidFill>
                  <a:schemeClr val="tx1"/>
                </a:solidFill>
                <a:latin typeface="+mn-lt"/>
                <a:ea typeface="+mn-ea"/>
                <a:cs typeface="+mn-cs"/>
              </a:rPr>
              <a:t>Application Guidelines:</a:t>
            </a:r>
          </a:p>
          <a:p>
            <a:r>
              <a:rPr lang="en-US" sz="1200" b="0" i="0" u="none" strike="noStrike" kern="1200" baseline="0" dirty="0" smtClean="0">
                <a:solidFill>
                  <a:schemeClr val="tx1"/>
                </a:solidFill>
                <a:latin typeface="+mn-lt"/>
                <a:ea typeface="+mn-ea"/>
                <a:cs typeface="+mn-cs"/>
              </a:rPr>
              <a:t>Ineffective use of the application can cost the employer dearly. </a:t>
            </a:r>
            <a:r>
              <a:rPr lang="en-US" sz="1200" kern="1200" dirty="0" smtClean="0">
                <a:solidFill>
                  <a:schemeClr val="tx1"/>
                </a:solidFill>
                <a:effectLst/>
                <a:latin typeface="+mn-lt"/>
                <a:ea typeface="+mn-ea"/>
                <a:cs typeface="+mn-cs"/>
              </a:rPr>
              <a:t>Employers should carefully review their application forms to ensure they comply with equal employment laws. </a:t>
            </a:r>
          </a:p>
          <a:p>
            <a:r>
              <a:rPr lang="en-US" sz="1200" kern="1200" dirty="0" smtClean="0">
                <a:solidFill>
                  <a:schemeClr val="tx1"/>
                </a:solidFill>
                <a:effectLst/>
                <a:latin typeface="+mn-lt"/>
                <a:ea typeface="+mn-ea"/>
                <a:cs typeface="+mn-cs"/>
              </a:rPr>
              <a:t>Questions to review include those asking about:</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kern="1200" dirty="0" smtClean="0">
                <a:solidFill>
                  <a:schemeClr val="tx1"/>
                </a:solidFill>
                <a:effectLst/>
                <a:latin typeface="+mn-lt"/>
                <a:ea typeface="+mn-ea"/>
                <a:cs typeface="+mn-cs"/>
              </a:rPr>
              <a:t>Employment History</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kern="1200" dirty="0" smtClean="0">
                <a:solidFill>
                  <a:schemeClr val="tx1"/>
                </a:solidFill>
                <a:effectLst/>
                <a:latin typeface="+mn-lt"/>
                <a:ea typeface="+mn-ea"/>
                <a:cs typeface="+mn-cs"/>
              </a:rPr>
              <a:t>Education</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kern="1200" dirty="0" smtClean="0">
                <a:solidFill>
                  <a:schemeClr val="tx1"/>
                </a:solidFill>
                <a:effectLst/>
                <a:latin typeface="+mn-lt"/>
                <a:ea typeface="+mn-ea"/>
                <a:cs typeface="+mn-cs"/>
              </a:rPr>
              <a:t>Job</a:t>
            </a:r>
            <a:r>
              <a:rPr lang="en-US" sz="1200" kern="1200" baseline="0" dirty="0" smtClean="0">
                <a:solidFill>
                  <a:schemeClr val="tx1"/>
                </a:solidFill>
                <a:effectLst/>
                <a:latin typeface="+mn-lt"/>
                <a:ea typeface="+mn-ea"/>
                <a:cs typeface="+mn-cs"/>
              </a:rPr>
              <a:t> Experience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US" sz="1200" kern="1200" baseline="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US" sz="1200" kern="1200" baseline="0" dirty="0" smtClean="0">
                <a:solidFill>
                  <a:schemeClr val="tx1"/>
                </a:solidFill>
                <a:effectLst/>
                <a:latin typeface="+mn-lt"/>
                <a:ea typeface="+mn-ea"/>
                <a:cs typeface="+mn-cs"/>
              </a:rPr>
              <a:t>Ensure each applicant </a:t>
            </a:r>
            <a:r>
              <a:rPr lang="en-US" sz="1200" kern="1200" baseline="0" smtClean="0">
                <a:solidFill>
                  <a:schemeClr val="tx1"/>
                </a:solidFill>
                <a:effectLst/>
                <a:latin typeface="+mn-lt"/>
                <a:ea typeface="+mn-ea"/>
                <a:cs typeface="+mn-cs"/>
              </a:rPr>
              <a:t>signs the application form </a:t>
            </a:r>
            <a:r>
              <a:rPr lang="en-US" sz="1200" kern="1200" baseline="0" dirty="0" smtClean="0">
                <a:solidFill>
                  <a:schemeClr val="tx1"/>
                </a:solidFill>
                <a:effectLst/>
                <a:latin typeface="+mn-lt"/>
                <a:ea typeface="+mn-ea"/>
                <a:cs typeface="+mn-cs"/>
              </a:rPr>
              <a:t>as an indication that information is true and form is completed.</a:t>
            </a:r>
            <a:endParaRPr lang="en-US" sz="1200" kern="1200" dirty="0" smtClean="0">
              <a:solidFill>
                <a:schemeClr val="tx1"/>
              </a:solidFill>
              <a:effectLst/>
              <a:latin typeface="+mn-lt"/>
              <a:ea typeface="+mn-ea"/>
              <a:cs typeface="+mn-cs"/>
            </a:endParaRPr>
          </a:p>
          <a:p>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endParaRPr lang="en-US" dirty="0" smtClean="0"/>
          </a:p>
          <a:p>
            <a:endParaRPr lang="en-US" sz="1200" b="0" i="0" u="none" strike="noStrike" kern="1200" baseline="0" dirty="0" smtClean="0">
              <a:solidFill>
                <a:schemeClr val="tx1"/>
              </a:solidFill>
              <a:latin typeface="+mn-lt"/>
              <a:ea typeface="+mn-ea"/>
              <a:cs typeface="+mn-cs"/>
            </a:endParaRPr>
          </a:p>
          <a:p>
            <a:endParaRPr lang="en-US"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6F54D59-8632-4DFD-8C7D-F8F5B8DDA417}" type="slidenum">
              <a:rPr lang="en-US" smtClean="0"/>
              <a:pPr/>
              <a:t>54</a:t>
            </a:fld>
            <a:endParaRPr lang="en-US" dirty="0"/>
          </a:p>
        </p:txBody>
      </p:sp>
    </p:spTree>
    <p:extLst>
      <p:ext uri="{BB962C8B-B14F-4D97-AF65-F5344CB8AC3E}">
        <p14:creationId xmlns:p14="http://schemas.microsoft.com/office/powerpoint/2010/main" val="12167135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Know Your Employment Law</a:t>
            </a:r>
          </a:p>
          <a:p>
            <a:endParaRPr lang="en-US" sz="1200" b="1" i="0" u="none" strike="noStrike" kern="1200" baseline="0" dirty="0" smtClean="0">
              <a:solidFill>
                <a:schemeClr val="tx1"/>
              </a:solidFill>
              <a:latin typeface="+mn-lt"/>
              <a:ea typeface="+mn-ea"/>
              <a:cs typeface="+mn-cs"/>
            </a:endParaRPr>
          </a:p>
          <a:p>
            <a:r>
              <a:rPr lang="en-US" sz="1200" b="1" i="1" u="none" strike="noStrike" kern="1200" baseline="0" dirty="0" smtClean="0">
                <a:solidFill>
                  <a:schemeClr val="tx1"/>
                </a:solidFill>
                <a:latin typeface="+mn-lt"/>
                <a:ea typeface="+mn-ea"/>
                <a:cs typeface="+mn-cs"/>
              </a:rPr>
              <a:t>Application Forms and EEO Law</a:t>
            </a:r>
          </a:p>
          <a:p>
            <a:endParaRPr lang="en-US" sz="1200" b="1" i="1"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Application forms must comply with equal employment laws. Problematical items include: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Education. </a:t>
            </a:r>
            <a:r>
              <a:rPr lang="en-US" sz="1200" b="0" i="0" u="none" strike="noStrike" kern="1200" baseline="0" dirty="0" smtClean="0">
                <a:solidFill>
                  <a:schemeClr val="tx1"/>
                </a:solidFill>
                <a:latin typeface="+mn-lt"/>
                <a:ea typeface="+mn-ea"/>
                <a:cs typeface="+mn-cs"/>
              </a:rPr>
              <a:t>A question on dates of attendance and graduation is a potential violation, since it may reveal the applicant’s age.</a:t>
            </a:r>
          </a:p>
          <a:p>
            <a:r>
              <a:rPr lang="en-US" sz="1200" b="1" i="0" u="none" strike="noStrike" kern="1200" baseline="0" dirty="0" smtClean="0">
                <a:solidFill>
                  <a:schemeClr val="tx1"/>
                </a:solidFill>
                <a:latin typeface="+mn-lt"/>
                <a:ea typeface="+mn-ea"/>
                <a:cs typeface="+mn-cs"/>
              </a:rPr>
              <a:t>Arrest record. </a:t>
            </a:r>
            <a:r>
              <a:rPr lang="en-US" sz="1200" b="0" i="0" u="none" strike="noStrike" kern="1200" baseline="0" dirty="0" smtClean="0">
                <a:solidFill>
                  <a:schemeClr val="tx1"/>
                </a:solidFill>
                <a:latin typeface="+mn-lt"/>
                <a:ea typeface="+mn-ea"/>
                <a:cs typeface="+mn-cs"/>
              </a:rPr>
              <a:t>The courts have usually held that employers violate Title VII by disqualifying applicants from employment because of an arrest. This item has an adverse impact on minorities, and employers usually can’t show it’s required as a business necessity.</a:t>
            </a:r>
          </a:p>
          <a:p>
            <a:r>
              <a:rPr lang="en-US" sz="1200" b="1" i="0" u="none" strike="noStrike" kern="1200" baseline="0" dirty="0" smtClean="0">
                <a:solidFill>
                  <a:schemeClr val="tx1"/>
                </a:solidFill>
                <a:latin typeface="+mn-lt"/>
                <a:ea typeface="+mn-ea"/>
                <a:cs typeface="+mn-cs"/>
              </a:rPr>
              <a:t>Notify in case of emergency. </a:t>
            </a:r>
            <a:r>
              <a:rPr lang="en-US" sz="1200" b="0" i="0" u="none" strike="noStrike" kern="1200" baseline="0" dirty="0" smtClean="0">
                <a:solidFill>
                  <a:schemeClr val="tx1"/>
                </a:solidFill>
                <a:latin typeface="+mn-lt"/>
                <a:ea typeface="+mn-ea"/>
                <a:cs typeface="+mn-cs"/>
              </a:rPr>
              <a:t>It is generally legal to require the name, address, and phone number of a person to notify in case of emergency. However, asking the relationship of this person could indicate the applicant’s marital status or lineage.</a:t>
            </a:r>
          </a:p>
          <a:p>
            <a:r>
              <a:rPr lang="en-US" sz="1200" b="1" i="0" u="none" strike="noStrike" kern="1200" baseline="0" dirty="0" smtClean="0">
                <a:solidFill>
                  <a:schemeClr val="tx1"/>
                </a:solidFill>
                <a:latin typeface="+mn-lt"/>
                <a:ea typeface="+mn-ea"/>
                <a:cs typeface="+mn-cs"/>
              </a:rPr>
              <a:t>Membership in organizations. </a:t>
            </a:r>
            <a:r>
              <a:rPr lang="en-US" sz="1200" b="0" i="0" u="none" strike="noStrike" kern="1200" baseline="0" dirty="0" smtClean="0">
                <a:solidFill>
                  <a:schemeClr val="tx1"/>
                </a:solidFill>
                <a:latin typeface="+mn-lt"/>
                <a:ea typeface="+mn-ea"/>
                <a:cs typeface="+mn-cs"/>
              </a:rPr>
              <a:t>Some forms ask to list memberships in clubs, organizations, or societies. Employers should include instructions not to include organizations that would reveal race, religion, physical handicaps, marital status, or ancestry.</a:t>
            </a:r>
          </a:p>
          <a:p>
            <a:r>
              <a:rPr lang="en-US" sz="1200" b="1" i="0" u="none" strike="noStrike" kern="1200" baseline="0" dirty="0" smtClean="0">
                <a:solidFill>
                  <a:schemeClr val="tx1"/>
                </a:solidFill>
                <a:latin typeface="+mn-lt"/>
                <a:ea typeface="+mn-ea"/>
                <a:cs typeface="+mn-cs"/>
              </a:rPr>
              <a:t>Physical handicaps. </a:t>
            </a:r>
            <a:r>
              <a:rPr lang="en-US" sz="1200" b="0" i="0" u="none" strike="noStrike" kern="1200" baseline="0" dirty="0" smtClean="0">
                <a:solidFill>
                  <a:schemeClr val="tx1"/>
                </a:solidFill>
                <a:latin typeface="+mn-lt"/>
                <a:ea typeface="+mn-ea"/>
                <a:cs typeface="+mn-cs"/>
              </a:rPr>
              <a:t>It is usually illegal to require the listing of an applicant’s physical handicaps or past illnesses unless the application blank specifically asks only for those that “may interfere with your job performance.” Similarly, it is generally illegal to ask if the applicant has received workers’ compensation.</a:t>
            </a:r>
          </a:p>
          <a:p>
            <a:r>
              <a:rPr lang="en-US" sz="1200" b="1" i="0" u="none" strike="noStrike" kern="1200" baseline="0" dirty="0" smtClean="0">
                <a:solidFill>
                  <a:schemeClr val="tx1"/>
                </a:solidFill>
                <a:latin typeface="+mn-lt"/>
                <a:ea typeface="+mn-ea"/>
                <a:cs typeface="+mn-cs"/>
              </a:rPr>
              <a:t>Marital status. </a:t>
            </a:r>
            <a:r>
              <a:rPr lang="en-US" sz="1200" b="0" i="0" u="none" strike="noStrike" kern="1200" baseline="0" dirty="0" smtClean="0">
                <a:solidFill>
                  <a:schemeClr val="tx1"/>
                </a:solidFill>
                <a:latin typeface="+mn-lt"/>
                <a:ea typeface="+mn-ea"/>
                <a:cs typeface="+mn-cs"/>
              </a:rPr>
              <a:t>In general, the application should not ask whether an applicant is single, married, divorced, separated, or living with anyone, or the names, occupations, and ages of the applicant’s spouse or children.</a:t>
            </a:r>
          </a:p>
          <a:p>
            <a:r>
              <a:rPr lang="en-US" sz="1200" b="1" i="0" u="none" strike="noStrike" kern="1200" baseline="0" dirty="0" smtClean="0">
                <a:solidFill>
                  <a:schemeClr val="tx1"/>
                </a:solidFill>
                <a:latin typeface="+mn-lt"/>
                <a:ea typeface="+mn-ea"/>
                <a:cs typeface="+mn-cs"/>
              </a:rPr>
              <a:t>Housing. </a:t>
            </a:r>
            <a:r>
              <a:rPr lang="en-US" sz="1200" b="0" i="0" u="none" strike="noStrike" kern="1200" baseline="0" dirty="0" smtClean="0">
                <a:solidFill>
                  <a:schemeClr val="tx1"/>
                </a:solidFill>
                <a:latin typeface="+mn-lt"/>
                <a:ea typeface="+mn-ea"/>
                <a:cs typeface="+mn-cs"/>
              </a:rPr>
              <a:t>Asking whether an applicant </a:t>
            </a:r>
            <a:r>
              <a:rPr lang="en-US" sz="1200" b="0" i="1" u="none" strike="noStrike" kern="1200" baseline="0" dirty="0" smtClean="0">
                <a:solidFill>
                  <a:schemeClr val="tx1"/>
                </a:solidFill>
                <a:latin typeface="+mn-lt"/>
                <a:ea typeface="+mn-ea"/>
                <a:cs typeface="+mn-cs"/>
              </a:rPr>
              <a:t>owns, rents</a:t>
            </a:r>
            <a:r>
              <a:rPr lang="en-US" sz="1200" b="0" i="0" u="none" strike="noStrike" kern="1200" baseline="0" dirty="0" smtClean="0">
                <a:solidFill>
                  <a:schemeClr val="tx1"/>
                </a:solidFill>
                <a:latin typeface="+mn-lt"/>
                <a:ea typeface="+mn-ea"/>
                <a:cs typeface="+mn-cs"/>
              </a:rPr>
              <a:t>, or </a:t>
            </a:r>
            <a:r>
              <a:rPr lang="en-US" sz="1200" b="0" i="1" u="none" strike="noStrike" kern="1200" baseline="0" dirty="0" smtClean="0">
                <a:solidFill>
                  <a:schemeClr val="tx1"/>
                </a:solidFill>
                <a:latin typeface="+mn-lt"/>
                <a:ea typeface="+mn-ea"/>
                <a:cs typeface="+mn-cs"/>
              </a:rPr>
              <a:t>leases </a:t>
            </a:r>
            <a:r>
              <a:rPr lang="en-US" sz="1200" b="0" i="0" u="none" strike="noStrike" kern="1200" baseline="0" dirty="0" smtClean="0">
                <a:solidFill>
                  <a:schemeClr val="tx1"/>
                </a:solidFill>
                <a:latin typeface="+mn-lt"/>
                <a:ea typeface="+mn-ea"/>
                <a:cs typeface="+mn-cs"/>
              </a:rPr>
              <a:t>a house may be discriminatory. It can adversely affect minority groups and is difficult to justify on business necessity. </a:t>
            </a:r>
          </a:p>
          <a:p>
            <a:r>
              <a:rPr lang="en-US" sz="1200" b="1" i="0" u="none" strike="noStrike" kern="1200" baseline="0" dirty="0" smtClean="0">
                <a:solidFill>
                  <a:schemeClr val="tx1"/>
                </a:solidFill>
                <a:latin typeface="+mn-lt"/>
                <a:ea typeface="+mn-ea"/>
                <a:cs typeface="+mn-cs"/>
              </a:rPr>
              <a:t>Video résumés. </a:t>
            </a:r>
            <a:r>
              <a:rPr lang="en-US" sz="1200" b="0" i="0" u="none" strike="noStrike" kern="1200" baseline="0" dirty="0" smtClean="0">
                <a:solidFill>
                  <a:schemeClr val="tx1"/>
                </a:solidFill>
                <a:latin typeface="+mn-lt"/>
                <a:ea typeface="+mn-ea"/>
                <a:cs typeface="+mn-cs"/>
              </a:rPr>
              <a:t>More candidates are submitting video résumés, a practice replete with benefits and threats. To facilitate using video résumés, several websites compile multimedia résumés for applicants. The danger is that a video makes it more likely that rejected candidates may claim discrimination.</a:t>
            </a:r>
          </a:p>
          <a:p>
            <a:endParaRPr lang="en-US" sz="1200" b="1"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26F54D59-8632-4DFD-8C7D-F8F5B8DDA417}" type="slidenum">
              <a:rPr lang="en-US" smtClean="0"/>
              <a:pPr/>
              <a:t>55</a:t>
            </a:fld>
            <a:endParaRPr lang="en-US" dirty="0"/>
          </a:p>
        </p:txBody>
      </p:sp>
    </p:spTree>
    <p:extLst>
      <p:ext uri="{BB962C8B-B14F-4D97-AF65-F5344CB8AC3E}">
        <p14:creationId xmlns:p14="http://schemas.microsoft.com/office/powerpoint/2010/main" val="17888316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Using Application Forms to Predict Job Performance</a:t>
            </a:r>
          </a:p>
          <a:p>
            <a:r>
              <a:rPr lang="en-US" sz="1200" b="0" i="0" u="none" strike="noStrike" kern="1200" baseline="0" dirty="0" smtClean="0">
                <a:solidFill>
                  <a:schemeClr val="tx1"/>
                </a:solidFill>
                <a:latin typeface="+mn-lt"/>
                <a:ea typeface="+mn-ea"/>
                <a:cs typeface="+mn-cs"/>
              </a:rPr>
              <a:t>Some employers use analyses of application information (“bio data”) to </a:t>
            </a:r>
            <a:r>
              <a:rPr lang="en-US" sz="1200" b="0" i="1" u="none" strike="noStrike" kern="1200" baseline="0" dirty="0" smtClean="0">
                <a:solidFill>
                  <a:schemeClr val="tx1"/>
                </a:solidFill>
                <a:latin typeface="+mn-lt"/>
                <a:ea typeface="+mn-ea"/>
                <a:cs typeface="+mn-cs"/>
              </a:rPr>
              <a:t>predict </a:t>
            </a:r>
            <a:r>
              <a:rPr lang="en-US" sz="1200" b="0" i="0" u="none" strike="noStrike" kern="1200" baseline="0" dirty="0" smtClean="0">
                <a:solidFill>
                  <a:schemeClr val="tx1"/>
                </a:solidFill>
                <a:latin typeface="+mn-lt"/>
                <a:ea typeface="+mn-ea"/>
                <a:cs typeface="+mn-cs"/>
              </a:rPr>
              <a:t>employee tenure and performance. In one study, the researchers found that applicants who had longer tenure with previous employers were less likely to quit, and also had higher performance within 6 months after hire.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Choose bio data items with three things in mind</a:t>
            </a:r>
            <a:r>
              <a:rPr lang="en-US" sz="1200" b="0" i="0" u="none" strike="noStrike" kern="1200" baseline="0" dirty="0" smtClean="0">
                <a:solidFill>
                  <a:schemeClr val="tx1"/>
                </a:solidFill>
                <a:latin typeface="+mn-lt"/>
                <a:ea typeface="+mn-ea"/>
                <a:cs typeface="+mn-cs"/>
              </a:rPr>
              <a:t>. First, equal employment law limits the items you’ll want to use (avoid age, race, or gender, for instance). And, noninvasive items are best. In one study, subjects perceived items such as “dollar sales achieved” and “grade point average in math” as not invasive. Items such as “birth order” and “frequent dates in high school” were more invasive. Finally, some applicants will fake bio data answers in an effort to impress the employer.</a:t>
            </a:r>
          </a:p>
          <a:p>
            <a:endParaRPr lang="en-US" sz="1200" b="1"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Mandatory Arbitration </a:t>
            </a:r>
            <a:r>
              <a:rPr lang="en-US" sz="1200" kern="1200" dirty="0" smtClean="0">
                <a:solidFill>
                  <a:schemeClr val="tx1"/>
                </a:solidFill>
                <a:effectLst/>
                <a:latin typeface="+mn-lt"/>
                <a:ea typeface="+mn-ea"/>
                <a:cs typeface="+mn-cs"/>
              </a:rPr>
              <a:t>–</a:t>
            </a:r>
            <a:r>
              <a:rPr lang="en-US" sz="1200" b="0" i="0" u="none" strike="noStrike" kern="1200" baseline="0" dirty="0" smtClean="0">
                <a:solidFill>
                  <a:schemeClr val="tx1"/>
                </a:solidFill>
                <a:latin typeface="+mn-lt"/>
                <a:ea typeface="+mn-ea"/>
                <a:cs typeface="+mn-cs"/>
              </a:rPr>
              <a:t> Many employers, aware of the high costs of employment litigation, require applicants to agree on their applications to mandatory arbitration should a dispute arise. Different federal courts have taken different positions on the enforceability of such “mandatory alternative dispute resolution” clauses. They are generally enforceable, with two caveats. First, it must be a fair process. Second, mandatory arbitration clauses turn some candidates off. In one study, 389 MBA students read simulated employment brochures. Mandatory employment arbitration had a significantly negative impact on the attractiveness of the company as a place to work.</a:t>
            </a:r>
          </a:p>
        </p:txBody>
      </p:sp>
      <p:sp>
        <p:nvSpPr>
          <p:cNvPr id="4" name="Slide Number Placeholder 3"/>
          <p:cNvSpPr>
            <a:spLocks noGrp="1"/>
          </p:cNvSpPr>
          <p:nvPr>
            <p:ph type="sldNum" sz="quarter" idx="10"/>
          </p:nvPr>
        </p:nvSpPr>
        <p:spPr/>
        <p:txBody>
          <a:bodyPr/>
          <a:lstStyle/>
          <a:p>
            <a:fld id="{26F54D59-8632-4DFD-8C7D-F8F5B8DDA417}" type="slidenum">
              <a:rPr lang="en-US" smtClean="0"/>
              <a:pPr/>
              <a:t>56</a:t>
            </a:fld>
            <a:endParaRPr lang="en-US" dirty="0"/>
          </a:p>
        </p:txBody>
      </p:sp>
    </p:spTree>
    <p:extLst>
      <p:ext uri="{BB962C8B-B14F-4D97-AF65-F5344CB8AC3E}">
        <p14:creationId xmlns:p14="http://schemas.microsoft.com/office/powerpoint/2010/main" val="121671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r>
              <a:rPr lang="en-US" dirty="0" smtClean="0"/>
              <a:t>10/7/2013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E0926760-F15F-462E-8D64-749C808E0CCD}" type="slidenum">
              <a:rPr lang="en-US" smtClean="0"/>
              <a:pPr/>
              <a:t>‹#›</a:t>
            </a:fld>
            <a:endParaRPr lang="en-US" dirty="0"/>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dirty="0" smtClean="0"/>
              <a:t>10/7/2013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r>
              <a:rPr lang="en-US" dirty="0" smtClean="0"/>
              <a:t>10/7/2013</a:t>
            </a:r>
            <a:endParaRPr lang="en-US" dirty="0"/>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r>
              <a:rPr lang="en-US" dirty="0" smtClean="0"/>
              <a:t>10/7/2013</a:t>
            </a: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r>
              <a:rPr lang="en-US" dirty="0" smtClean="0"/>
              <a:t>10/7/2013</a:t>
            </a:r>
            <a:endParaRPr lang="en-US" dirty="0"/>
          </a:p>
        </p:txBody>
      </p:sp>
      <p:sp>
        <p:nvSpPr>
          <p:cNvPr id="8" name="Footer Placeholder 7"/>
          <p:cNvSpPr>
            <a:spLocks noGrp="1"/>
          </p:cNvSpPr>
          <p:nvPr>
            <p:ph type="ftr" sz="quarter" idx="11"/>
          </p:nvPr>
        </p:nvSpPr>
        <p:spPr/>
        <p:txBody>
          <a:bodyPr/>
          <a:lstStyle/>
          <a:p>
            <a:r>
              <a:rPr lang="en-US" dirty="0" smtClean="0"/>
              <a:t>Copyright © 2017 Pearson Education, Ltd.</a:t>
            </a:r>
            <a:endParaRPr lang="en-US" dirty="0"/>
          </a:p>
        </p:txBody>
      </p:sp>
      <p:sp>
        <p:nvSpPr>
          <p:cNvPr id="9" name="Slide Number Placeholder 8"/>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r>
              <a:rPr lang="en-US" dirty="0" smtClean="0"/>
              <a:t>10/7/2013</a:t>
            </a:r>
            <a:endParaRPr lang="en-US" dirty="0"/>
          </a:p>
        </p:txBody>
      </p:sp>
      <p:sp>
        <p:nvSpPr>
          <p:cNvPr id="4" name="Footer Placeholder 3"/>
          <p:cNvSpPr>
            <a:spLocks noGrp="1"/>
          </p:cNvSpPr>
          <p:nvPr>
            <p:ph type="ftr" sz="quarter" idx="11"/>
          </p:nvPr>
        </p:nvSpPr>
        <p:spPr/>
        <p:txBody>
          <a:bodyPr/>
          <a:lstStyle/>
          <a:p>
            <a:r>
              <a:rPr lang="en-US" dirty="0" smtClean="0"/>
              <a:t>Copyright © 2017 Pearson Education, Ltd.</a:t>
            </a:r>
            <a:endParaRPr lang="en-US" dirty="0"/>
          </a:p>
        </p:txBody>
      </p:sp>
      <p:sp>
        <p:nvSpPr>
          <p:cNvPr id="5" name="Slide Number Placeholder 4"/>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4-</a:t>
            </a:r>
            <a:endParaRPr lang="en-US" dirty="0"/>
          </a:p>
        </p:txBody>
      </p:sp>
      <p:sp>
        <p:nvSpPr>
          <p:cNvPr id="2" name="Date Placeholder 1"/>
          <p:cNvSpPr>
            <a:spLocks noGrp="1"/>
          </p:cNvSpPr>
          <p:nvPr>
            <p:ph type="dt" sz="half" idx="10"/>
          </p:nvPr>
        </p:nvSpPr>
        <p:spPr/>
        <p:txBody>
          <a:bodyPr/>
          <a:lstStyle/>
          <a:p>
            <a:r>
              <a:rPr lang="en-US" dirty="0" smtClean="0"/>
              <a:t>10/7/2013</a:t>
            </a:r>
            <a:endParaRPr lang="en-US" dirty="0"/>
          </a:p>
        </p:txBody>
      </p:sp>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a:t>
            </a:fld>
            <a:endParaRPr lang="en-US" dirty="0"/>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r>
              <a:rPr lang="en-US" dirty="0" smtClean="0"/>
              <a:t>10/7/2013</a:t>
            </a: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5" name="Date Placeholder 4"/>
          <p:cNvSpPr>
            <a:spLocks noGrp="1"/>
          </p:cNvSpPr>
          <p:nvPr>
            <p:ph type="dt" sz="half" idx="10"/>
          </p:nvPr>
        </p:nvSpPr>
        <p:spPr/>
        <p:txBody>
          <a:bodyPr/>
          <a:lstStyle/>
          <a:p>
            <a:r>
              <a:rPr lang="en-US" dirty="0" smtClean="0"/>
              <a:t>10/7/2013</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dirty="0" smtClean="0"/>
              <a:t>10/7/2013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dirty="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r>
              <a:rPr lang="en-US" dirty="0" smtClean="0"/>
              <a:t>10/7/2013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r>
              <a:rPr lang="en-US" dirty="0" smtClean="0"/>
              <a:t>10/7/2013</a:t>
            </a:r>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smtClean="0"/>
              <a:t>Copyright © 2017 Pearson Education, Ltd.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E0926760-F15F-462E-8D64-749C808E0CCD}" type="slidenum">
              <a:rPr lang="en-US" smtClean="0"/>
              <a:pPr/>
              <a:t>‹#›</a:t>
            </a:fld>
            <a:endParaRPr lang="en-US" dirty="0"/>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dirty="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par>
    </p:tnLst>
  </p:timing>
  <p:hf hdr="0" dt="0"/>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a:xfrm>
            <a:off x="3124200" y="6248402"/>
            <a:ext cx="2895600" cy="473074"/>
          </a:xfrm>
        </p:spPr>
        <p:txBody>
          <a:bodyPr/>
          <a:lstStyle/>
          <a:p>
            <a:r>
              <a:rPr lang="en-US" b="1" dirty="0" smtClean="0"/>
              <a:t>Copyright © 2017 Pearson Education, Ltd.</a:t>
            </a:r>
            <a:endParaRPr lang="en-US" dirty="0"/>
          </a:p>
        </p:txBody>
      </p:sp>
      <p:sp>
        <p:nvSpPr>
          <p:cNvPr id="5" name="Slide Number Placeholder 4"/>
          <p:cNvSpPr>
            <a:spLocks noGrp="1"/>
          </p:cNvSpPr>
          <p:nvPr>
            <p:ph type="sldNum" sz="quarter" idx="12"/>
          </p:nvPr>
        </p:nvSpPr>
        <p:spPr/>
        <p:txBody>
          <a:bodyPr/>
          <a:lstStyle/>
          <a:p>
            <a:r>
              <a:rPr lang="en-US" dirty="0" smtClean="0"/>
              <a:t>5-</a:t>
            </a:r>
            <a:fld id="{E0926760-F15F-462E-8D64-749C808E0CCD}" type="slidenum">
              <a:rPr lang="en-US" smtClean="0"/>
              <a:pPr/>
              <a:t>1</a:t>
            </a:fld>
            <a:endParaRPr lang="en-US" dirty="0"/>
          </a:p>
        </p:txBody>
      </p:sp>
      <p:sp>
        <p:nvSpPr>
          <p:cNvPr id="7" name="TextBox 6"/>
          <p:cNvSpPr txBox="1"/>
          <p:nvPr/>
        </p:nvSpPr>
        <p:spPr>
          <a:xfrm>
            <a:off x="1990578" y="228600"/>
            <a:ext cx="5600700" cy="1446550"/>
          </a:xfrm>
          <a:prstGeom prst="rect">
            <a:avLst/>
          </a:prstGeom>
          <a:noFill/>
        </p:spPr>
        <p:txBody>
          <a:bodyPr wrap="square" rtlCol="0">
            <a:spAutoFit/>
          </a:bodyPr>
          <a:lstStyle/>
          <a:p>
            <a:pPr algn="ctr"/>
            <a:r>
              <a:rPr lang="en-US" altLang="zh-HK" sz="4400"/>
              <a:t>BMMB 7007 HRM </a:t>
            </a:r>
            <a:r>
              <a:rPr lang="en-US" sz="4400" b="1"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Recruiting</a:t>
            </a:r>
            <a:endParaRPr 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AutoShape 2" descr="https://owa.wilmu.edu/owa/attachment.ashx?id=RgAAAAA7rr4Bbd67TKBW45jTzTN9BwCJDoYr463bTKYs9a65lJPoAhDLhCYJAACJDoYr463bTKYs9a65lJPoAkXoncClAAAJ&amp;attcnt=1&amp;attid0=EABPZ59%2flaO8R7PlMypQcTO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 name="AutoShape 4" descr="https://owa.wilmu.edu/owa/attachment.ashx?id=RgAAAAA7rr4Bbd67TKBW45jTzTN9BwCJDoYr463bTKYs9a65lJPoAhDLhCYJAACJDoYr463bTKYs9a65lJPoAkXoncClAAAJ&amp;attcnt=1&amp;attid0=EABPZ59%2flaO8R7PlMypQcTO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9" name="AutoShape 6" descr="https://owa.wilmu.edu/owa/attachment.ashx?id=RgAAAAA7rr4Bbd67TKBW45jTzTN9BwCJDoYr463bTKYs9a65lJPoAhDLhCYJAACJDoYr463bTKYs9a65lJPoAkXoncClAAAJ&amp;attcnt=1&amp;attid0=EABPZ59%2flaO8R7PlMypQcTOt"/>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60628" y="2362199"/>
            <a:ext cx="4584469" cy="35478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10"/>
          <p:cNvPicPr>
            <a:picLocks noChangeAspect="1"/>
          </p:cNvPicPr>
          <p:nvPr/>
        </p:nvPicPr>
        <p:blipFill>
          <a:blip r:embed="rId4" cstate="print"/>
          <a:stretch>
            <a:fillRect/>
          </a:stretch>
        </p:blipFill>
        <p:spPr>
          <a:xfrm>
            <a:off x="452903" y="1864166"/>
            <a:ext cx="3091359" cy="3917132"/>
          </a:xfrm>
          <a:prstGeom prst="rect">
            <a:avLst/>
          </a:prstGeom>
        </p:spPr>
      </p:pic>
    </p:spTree>
    <p:extLst>
      <p:ext uri="{BB962C8B-B14F-4D97-AF65-F5344CB8AC3E}">
        <p14:creationId xmlns:p14="http://schemas.microsoft.com/office/powerpoint/2010/main" val="37375100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a:t>
            </a:fld>
            <a:endParaRPr lang="en-US" dirty="0"/>
          </a:p>
        </p:txBody>
      </p:sp>
      <p:sp>
        <p:nvSpPr>
          <p:cNvPr id="5" name="TextBox 4"/>
          <p:cNvSpPr txBox="1"/>
          <p:nvPr/>
        </p:nvSpPr>
        <p:spPr>
          <a:xfrm>
            <a:off x="609600" y="1676400"/>
            <a:ext cx="8077200" cy="3970318"/>
          </a:xfrm>
          <a:prstGeom prst="rect">
            <a:avLst/>
          </a:prstGeom>
          <a:noFill/>
        </p:spPr>
        <p:txBody>
          <a:bodyPr wrap="square" rtlCol="0">
            <a:spAutoFit/>
          </a:bodyPr>
          <a:lstStyle/>
          <a:p>
            <a:pPr>
              <a:lnSpc>
                <a:spcPct val="150000"/>
              </a:lnSpc>
            </a:pPr>
            <a:r>
              <a:rPr lang="en-US" sz="2800" b="1" dirty="0" smtClean="0">
                <a:latin typeface="Arial" panose="020B0604020202020204" pitchFamily="34" charset="0"/>
                <a:cs typeface="Arial" panose="020B0604020202020204" pitchFamily="34" charset="0"/>
              </a:rPr>
              <a:t> 5-1. Explain </a:t>
            </a:r>
            <a:r>
              <a:rPr lang="en-US" sz="2800" b="1" dirty="0">
                <a:latin typeface="Arial" panose="020B0604020202020204" pitchFamily="34" charset="0"/>
                <a:cs typeface="Arial" panose="020B0604020202020204" pitchFamily="34" charset="0"/>
              </a:rPr>
              <a:t>the main techniques used in </a:t>
            </a:r>
            <a:r>
              <a:rPr lang="en-US" sz="2800" b="1" dirty="0" smtClean="0">
                <a:latin typeface="Arial" panose="020B0604020202020204" pitchFamily="34" charset="0"/>
                <a:cs typeface="Arial" panose="020B0604020202020204" pitchFamily="34" charset="0"/>
              </a:rPr>
              <a:t>	employment </a:t>
            </a:r>
            <a:r>
              <a:rPr lang="en-US" sz="2800" b="1" dirty="0">
                <a:latin typeface="Arial" panose="020B0604020202020204" pitchFamily="34" charset="0"/>
                <a:cs typeface="Arial" panose="020B0604020202020204" pitchFamily="34" charset="0"/>
              </a:rPr>
              <a:t>planning and forecasting.</a:t>
            </a:r>
            <a:endParaRPr lang="en-US" sz="2800" b="1" dirty="0" smtClean="0">
              <a:latin typeface="Arial" panose="020B0604020202020204" pitchFamily="34" charset="0"/>
              <a:cs typeface="Arial" panose="020B0604020202020204" pitchFamily="34" charset="0"/>
            </a:endParaRPr>
          </a:p>
          <a:p>
            <a:pPr>
              <a:lnSpc>
                <a:spcPct val="150000"/>
              </a:lnSpc>
            </a:pPr>
            <a:r>
              <a:rPr lang="en-US" sz="2800" b="1" dirty="0" smtClean="0">
                <a:latin typeface="Arial" panose="020B0604020202020204" pitchFamily="34" charset="0"/>
                <a:cs typeface="Arial" panose="020B0604020202020204" pitchFamily="34" charset="0"/>
              </a:rPr>
              <a:t> 5-2. Explain </a:t>
            </a:r>
            <a:r>
              <a:rPr lang="en-US" sz="2800" b="1" dirty="0">
                <a:latin typeface="Arial" panose="020B0604020202020204" pitchFamily="34" charset="0"/>
                <a:cs typeface="Arial" panose="020B0604020202020204" pitchFamily="34" charset="0"/>
              </a:rPr>
              <a:t>and give examples for the need </a:t>
            </a:r>
            <a:r>
              <a:rPr lang="en-US" sz="2800" b="1" dirty="0" smtClean="0">
                <a:latin typeface="Arial" panose="020B0604020202020204" pitchFamily="34" charset="0"/>
                <a:cs typeface="Arial" panose="020B0604020202020204" pitchFamily="34" charset="0"/>
              </a:rPr>
              <a:t>	for </a:t>
            </a:r>
            <a:r>
              <a:rPr lang="en-US" sz="2800" b="1" dirty="0">
                <a:latin typeface="Arial" panose="020B0604020202020204" pitchFamily="34" charset="0"/>
                <a:cs typeface="Arial" panose="020B0604020202020204" pitchFamily="34" charset="0"/>
              </a:rPr>
              <a:t>effective recruiting.</a:t>
            </a:r>
            <a:endParaRPr lang="en-US" sz="2800" b="1" dirty="0" smtClean="0">
              <a:latin typeface="Arial" panose="020B0604020202020204" pitchFamily="34" charset="0"/>
              <a:cs typeface="Arial" panose="020B0604020202020204" pitchFamily="34" charset="0"/>
            </a:endParaRPr>
          </a:p>
          <a:p>
            <a:pPr>
              <a:lnSpc>
                <a:spcPct val="150000"/>
              </a:lnSpc>
            </a:pPr>
            <a:r>
              <a:rPr lang="en-US" sz="2800" b="1" dirty="0" smtClean="0">
                <a:latin typeface="Arial" panose="020B0604020202020204" pitchFamily="34" charset="0"/>
                <a:cs typeface="Arial" panose="020B0604020202020204" pitchFamily="34" charset="0"/>
              </a:rPr>
              <a:t> 5-3. Name </a:t>
            </a:r>
            <a:r>
              <a:rPr lang="en-US" sz="2800" b="1" dirty="0">
                <a:latin typeface="Arial" panose="020B0604020202020204" pitchFamily="34" charset="0"/>
                <a:cs typeface="Arial" panose="020B0604020202020204" pitchFamily="34" charset="0"/>
              </a:rPr>
              <a:t>and describe the main internal </a:t>
            </a:r>
            <a:r>
              <a:rPr lang="en-US" sz="2800" b="1" dirty="0" smtClean="0">
                <a:latin typeface="Arial" panose="020B0604020202020204" pitchFamily="34" charset="0"/>
                <a:cs typeface="Arial" panose="020B0604020202020204" pitchFamily="34" charset="0"/>
              </a:rPr>
              <a:t>	sources </a:t>
            </a:r>
            <a:r>
              <a:rPr lang="en-US" sz="2800" b="1" dirty="0">
                <a:latin typeface="Arial" panose="020B0604020202020204" pitchFamily="34" charset="0"/>
                <a:cs typeface="Arial" panose="020B0604020202020204" pitchFamily="34" charset="0"/>
              </a:rPr>
              <a:t>of candidates.</a:t>
            </a:r>
          </a:p>
        </p:txBody>
      </p:sp>
      <p:sp>
        <p:nvSpPr>
          <p:cNvPr id="6" name="TextBox 5"/>
          <p:cNvSpPr txBox="1"/>
          <p:nvPr/>
        </p:nvSpPr>
        <p:spPr>
          <a:xfrm>
            <a:off x="1600200" y="609600"/>
            <a:ext cx="5257800" cy="584775"/>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endParaRPr lang="en-US" sz="32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48135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3</a:t>
            </a:fld>
            <a:endParaRPr lang="en-US" dirty="0"/>
          </a:p>
        </p:txBody>
      </p:sp>
      <p:sp>
        <p:nvSpPr>
          <p:cNvPr id="5" name="TextBox 4"/>
          <p:cNvSpPr txBox="1"/>
          <p:nvPr/>
        </p:nvSpPr>
        <p:spPr>
          <a:xfrm>
            <a:off x="735106" y="1371600"/>
            <a:ext cx="7239000" cy="4580741"/>
          </a:xfrm>
          <a:prstGeom prst="rect">
            <a:avLst/>
          </a:prstGeom>
          <a:noFill/>
        </p:spPr>
        <p:txBody>
          <a:bodyPr wrap="square" rtlCol="0">
            <a:spAutoFit/>
          </a:bodyPr>
          <a:lstStyle/>
          <a:p>
            <a:pPr>
              <a:lnSpc>
                <a:spcPct val="150000"/>
              </a:lnSpc>
            </a:pPr>
            <a:r>
              <a:rPr lang="en-US" sz="2800" b="1" dirty="0" smtClean="0">
                <a:latin typeface="Arial" panose="020B0604020202020204" pitchFamily="34" charset="0"/>
                <a:cs typeface="Arial" panose="020B0604020202020204" pitchFamily="34" charset="0"/>
              </a:rPr>
              <a:t>5-4. Discuss a workforce planning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method you would use to improve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employee engagement.  </a:t>
            </a:r>
          </a:p>
          <a:p>
            <a:pPr>
              <a:lnSpc>
                <a:spcPct val="150000"/>
              </a:lnSpc>
            </a:pPr>
            <a:r>
              <a:rPr lang="en-US" sz="2800" b="1" dirty="0" smtClean="0">
                <a:latin typeface="Arial" panose="020B0604020202020204" pitchFamily="34" charset="0"/>
                <a:cs typeface="Arial" panose="020B0604020202020204" pitchFamily="34" charset="0"/>
              </a:rPr>
              <a:t>5-5. List </a:t>
            </a:r>
            <a:r>
              <a:rPr lang="en-US" sz="2800" b="1" dirty="0">
                <a:latin typeface="Arial" panose="020B0604020202020204" pitchFamily="34" charset="0"/>
                <a:cs typeface="Arial" panose="020B0604020202020204" pitchFamily="34" charset="0"/>
              </a:rPr>
              <a:t>and discuss the main outside </a:t>
            </a:r>
            <a:endParaRPr lang="en-US" sz="2800" b="1" dirty="0" smtClean="0">
              <a:latin typeface="Arial" panose="020B0604020202020204" pitchFamily="34" charset="0"/>
              <a:cs typeface="Arial" panose="020B0604020202020204" pitchFamily="34" charset="0"/>
            </a:endParaRP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sources </a:t>
            </a:r>
            <a:r>
              <a:rPr lang="en-US" sz="2800" b="1" dirty="0">
                <a:latin typeface="Arial" panose="020B0604020202020204" pitchFamily="34" charset="0"/>
                <a:cs typeface="Arial" panose="020B0604020202020204" pitchFamily="34" charset="0"/>
              </a:rPr>
              <a:t>of </a:t>
            </a:r>
            <a:r>
              <a:rPr lang="en-US" sz="2800" b="1" dirty="0" smtClean="0">
                <a:latin typeface="Arial" panose="020B0604020202020204" pitchFamily="34" charset="0"/>
                <a:cs typeface="Arial" panose="020B0604020202020204" pitchFamily="34" charset="0"/>
              </a:rPr>
              <a:t>candidates.</a:t>
            </a:r>
            <a:endParaRPr lang="en-US" sz="2800" b="1" dirty="0">
              <a:latin typeface="Arial" panose="020B0604020202020204" pitchFamily="34" charset="0"/>
              <a:cs typeface="Arial" panose="020B0604020202020204" pitchFamily="34" charset="0"/>
            </a:endParaRPr>
          </a:p>
          <a:p>
            <a:pPr>
              <a:lnSpc>
                <a:spcPct val="150000"/>
              </a:lnSpc>
            </a:pPr>
            <a:r>
              <a:rPr lang="en-US" sz="2800" b="1" dirty="0" smtClean="0">
                <a:latin typeface="Arial" panose="020B0604020202020204" pitchFamily="34" charset="0"/>
                <a:cs typeface="Arial" panose="020B0604020202020204" pitchFamily="34" charset="0"/>
              </a:rPr>
              <a:t>5-6. Explain how to recruit a more diverse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workforce.</a:t>
            </a:r>
          </a:p>
        </p:txBody>
      </p:sp>
      <p:sp>
        <p:nvSpPr>
          <p:cNvPr id="7" name="TextBox 6"/>
          <p:cNvSpPr txBox="1"/>
          <p:nvPr/>
        </p:nvSpPr>
        <p:spPr>
          <a:xfrm>
            <a:off x="1864658" y="609600"/>
            <a:ext cx="4191000" cy="584775"/>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p>
        </p:txBody>
      </p:sp>
    </p:spTree>
    <p:extLst>
      <p:ext uri="{BB962C8B-B14F-4D97-AF65-F5344CB8AC3E}">
        <p14:creationId xmlns:p14="http://schemas.microsoft.com/office/powerpoint/2010/main" val="1774140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4</a:t>
            </a:fld>
            <a:endParaRPr lang="en-US" dirty="0"/>
          </a:p>
        </p:txBody>
      </p:sp>
      <p:sp>
        <p:nvSpPr>
          <p:cNvPr id="5" name="TextBox 4"/>
          <p:cNvSpPr txBox="1"/>
          <p:nvPr/>
        </p:nvSpPr>
        <p:spPr>
          <a:xfrm>
            <a:off x="735106" y="1371600"/>
            <a:ext cx="7239000" cy="1384995"/>
          </a:xfrm>
          <a:prstGeom prst="rect">
            <a:avLst/>
          </a:prstGeom>
          <a:noFill/>
        </p:spPr>
        <p:txBody>
          <a:bodyPr wrap="square" rtlCol="0">
            <a:spAutoFit/>
          </a:bodyPr>
          <a:lstStyle/>
          <a:p>
            <a:pPr>
              <a:lnSpc>
                <a:spcPct val="150000"/>
              </a:lnSpc>
            </a:pPr>
            <a:r>
              <a:rPr lang="en-US" sz="2800" b="1" dirty="0" smtClean="0">
                <a:latin typeface="Arial" panose="020B0604020202020204" pitchFamily="34" charset="0"/>
                <a:cs typeface="Arial" panose="020B0604020202020204" pitchFamily="34" charset="0"/>
              </a:rPr>
              <a:t>5-7. </a:t>
            </a:r>
            <a:r>
              <a:rPr lang="en-US" sz="2800" b="1" dirty="0">
                <a:latin typeface="Arial" panose="020B0604020202020204" pitchFamily="34" charset="0"/>
                <a:cs typeface="Arial" panose="020B0604020202020204" pitchFamily="34" charset="0"/>
              </a:rPr>
              <a:t>Discuss practical guidelines for  </a:t>
            </a:r>
            <a:r>
              <a:rPr lang="en-US" sz="2800" b="1" dirty="0" smtClean="0">
                <a:latin typeface="Arial" panose="020B0604020202020204" pitchFamily="34" charset="0"/>
                <a:cs typeface="Arial" panose="020B0604020202020204" pitchFamily="34" charset="0"/>
              </a:rPr>
              <a:t>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obtaining </a:t>
            </a:r>
            <a:r>
              <a:rPr lang="en-US" sz="2800" b="1" dirty="0">
                <a:latin typeface="Arial" panose="020B0604020202020204" pitchFamily="34" charset="0"/>
                <a:cs typeface="Arial" panose="020B0604020202020204" pitchFamily="34" charset="0"/>
              </a:rPr>
              <a:t>application information.</a:t>
            </a:r>
            <a:endParaRPr lang="en-US" sz="2800" b="1" dirty="0" smtClean="0">
              <a:latin typeface="Arial" panose="020B0604020202020204" pitchFamily="34" charset="0"/>
              <a:cs typeface="Arial" panose="020B0604020202020204" pitchFamily="34" charset="0"/>
            </a:endParaRPr>
          </a:p>
        </p:txBody>
      </p:sp>
      <p:sp>
        <p:nvSpPr>
          <p:cNvPr id="7" name="TextBox 6"/>
          <p:cNvSpPr txBox="1"/>
          <p:nvPr/>
        </p:nvSpPr>
        <p:spPr>
          <a:xfrm>
            <a:off x="1864658" y="609600"/>
            <a:ext cx="4191000" cy="584775"/>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p>
        </p:txBody>
      </p:sp>
      <p:pic>
        <p:nvPicPr>
          <p:cNvPr id="3074"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81834" y="3124200"/>
            <a:ext cx="3285566" cy="2607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02774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r>
              <a:rPr lang="en-US" b="1" smtClean="0"/>
              <a:t>Copyright © 2017 Pearson Education, Ltd.</a:t>
            </a:r>
            <a:endParaRPr lang="en-US" dirty="0"/>
          </a:p>
        </p:txBody>
      </p:sp>
      <p:sp>
        <p:nvSpPr>
          <p:cNvPr id="4" name="標題 3"/>
          <p:cNvSpPr>
            <a:spLocks noGrp="1"/>
          </p:cNvSpPr>
          <p:nvPr>
            <p:ph type="ctrTitle"/>
          </p:nvPr>
        </p:nvSpPr>
        <p:spPr/>
        <p:txBody>
          <a:bodyPr/>
          <a:lstStyle/>
          <a:p>
            <a:r>
              <a:rPr lang="en-US" altLang="zh-HK" dirty="0" smtClean="0"/>
              <a:t>What are the practical tips of getting right people?</a:t>
            </a:r>
            <a:endParaRPr lang="zh-HK" altLang="en-US" dirty="0"/>
          </a:p>
        </p:txBody>
      </p:sp>
    </p:spTree>
    <p:extLst>
      <p:ext uri="{BB962C8B-B14F-4D97-AF65-F5344CB8AC3E}">
        <p14:creationId xmlns:p14="http://schemas.microsoft.com/office/powerpoint/2010/main" val="28719898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6</a:t>
            </a:fld>
            <a:endParaRPr lang="en-US" dirty="0"/>
          </a:p>
        </p:txBody>
      </p:sp>
      <p:sp>
        <p:nvSpPr>
          <p:cNvPr id="5" name="TextBox 4"/>
          <p:cNvSpPr txBox="1"/>
          <p:nvPr/>
        </p:nvSpPr>
        <p:spPr>
          <a:xfrm>
            <a:off x="457200" y="1676400"/>
            <a:ext cx="8001000" cy="3077766"/>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p>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Explain </a:t>
            </a:r>
            <a:r>
              <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main techniques used in employment planning and forecasting</a:t>
            </a:r>
            <a:r>
              <a:rPr lang="en-US" sz="4400" b="1" dirty="0">
                <a:solidFill>
                  <a:srgbClr val="542478"/>
                </a:solidFill>
                <a:latin typeface="Arial" panose="020B0604020202020204" pitchFamily="34" charset="0"/>
                <a:cs typeface="Arial" panose="020B0604020202020204" pitchFamily="34" charset="0"/>
              </a:rPr>
              <a:t>.</a:t>
            </a:r>
          </a:p>
          <a:p>
            <a:pPr algn="ctr"/>
            <a:endParaRPr lang="en-US" dirty="0"/>
          </a:p>
        </p:txBody>
      </p:sp>
    </p:spTree>
    <p:extLst>
      <p:ext uri="{BB962C8B-B14F-4D97-AF65-F5344CB8AC3E}">
        <p14:creationId xmlns:p14="http://schemas.microsoft.com/office/powerpoint/2010/main" val="32942391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7</a:t>
            </a:fld>
            <a:endParaRPr lang="en-US" dirty="0"/>
          </a:p>
        </p:txBody>
      </p:sp>
      <p:sp>
        <p:nvSpPr>
          <p:cNvPr id="5" name="Rectangle 4"/>
          <p:cNvSpPr/>
          <p:nvPr/>
        </p:nvSpPr>
        <p:spPr>
          <a:xfrm>
            <a:off x="1524000" y="609600"/>
            <a:ext cx="5867400" cy="769441"/>
          </a:xfrm>
          <a:prstGeom prst="rect">
            <a:avLst/>
          </a:prstGeom>
        </p:spPr>
        <p:txBody>
          <a:bodyPr wrap="square">
            <a:spAutoFit/>
          </a:bodyPr>
          <a:lstStyle/>
          <a:p>
            <a:pPr algn="ctr"/>
            <a:r>
              <a:rPr lang="en-US" sz="4400" b="1" dirty="0" smtClean="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endParaRPr lang="en-US" sz="4400" dirty="0">
              <a:solidFill>
                <a:schemeClr val="accent3"/>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400" y="1937266"/>
            <a:ext cx="8001000" cy="30157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16216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8</a:t>
            </a:fld>
            <a:endParaRPr lang="en-US" dirty="0"/>
          </a:p>
        </p:txBody>
      </p:sp>
      <p:sp>
        <p:nvSpPr>
          <p:cNvPr id="5" name="Rectangle 4"/>
          <p:cNvSpPr/>
          <p:nvPr/>
        </p:nvSpPr>
        <p:spPr>
          <a:xfrm>
            <a:off x="2034988" y="559567"/>
            <a:ext cx="4953000" cy="1077218"/>
          </a:xfrm>
          <a:prstGeom prst="rect">
            <a:avLst/>
          </a:prstGeom>
        </p:spPr>
        <p:txBody>
          <a:bodyPr wrap="square">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Workforce Planning and Forecasting</a:t>
            </a:r>
          </a:p>
        </p:txBody>
      </p:sp>
      <p:sp>
        <p:nvSpPr>
          <p:cNvPr id="6" name="Rectangle 5"/>
          <p:cNvSpPr/>
          <p:nvPr/>
        </p:nvSpPr>
        <p:spPr>
          <a:xfrm>
            <a:off x="457200" y="1828800"/>
            <a:ext cx="8153400" cy="954107"/>
          </a:xfrm>
          <a:prstGeom prst="rect">
            <a:avLst/>
          </a:prstGeom>
        </p:spPr>
        <p:txBody>
          <a:bodyPr wrap="square">
            <a:spAutoFit/>
          </a:bodyPr>
          <a:lstStyle/>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is the process of deciding what positions the firm will have to fill, and how to fill them.</a:t>
            </a:r>
            <a:endParaRPr lang="en-US" sz="2800" b="1" dirty="0">
              <a:latin typeface="Arial" panose="020B0604020202020204" pitchFamily="34" charset="0"/>
              <a:cs typeface="Arial" panose="020B0604020202020204" pitchFamily="34" charset="0"/>
            </a:endParaRPr>
          </a:p>
        </p:txBody>
      </p:sp>
      <p:pic>
        <p:nvPicPr>
          <p:cNvPr id="3074"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09334" y="2971800"/>
            <a:ext cx="3943866" cy="3104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4567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9</a:t>
            </a:fld>
            <a:endParaRPr lang="en-US" dirty="0"/>
          </a:p>
        </p:txBody>
      </p:sp>
      <p:sp>
        <p:nvSpPr>
          <p:cNvPr id="5" name="Rectangle 4"/>
          <p:cNvSpPr/>
          <p:nvPr/>
        </p:nvSpPr>
        <p:spPr>
          <a:xfrm>
            <a:off x="2034988" y="559567"/>
            <a:ext cx="4953000" cy="1077218"/>
          </a:xfrm>
          <a:prstGeom prst="rect">
            <a:avLst/>
          </a:prstGeom>
        </p:spPr>
        <p:txBody>
          <a:bodyPr wrap="square">
            <a:spAutoFit/>
          </a:bodyPr>
          <a:lstStyle/>
          <a:p>
            <a:pPr algn="ctr"/>
            <a:r>
              <a:rPr lang="en-US" sz="32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Workforce </a:t>
            </a:r>
            <a:r>
              <a:rPr lang="en-US" sz="32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Planning by Towers Watson MAPS</a:t>
            </a:r>
            <a:endParaRPr lang="en-US" sz="32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79394" y="1981200"/>
            <a:ext cx="7278806"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74960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10</a:t>
            </a:fld>
            <a:endParaRPr lang="en-US" dirty="0"/>
          </a:p>
        </p:txBody>
      </p:sp>
      <p:sp>
        <p:nvSpPr>
          <p:cNvPr id="5" name="TextBox 4"/>
          <p:cNvSpPr txBox="1"/>
          <p:nvPr/>
        </p:nvSpPr>
        <p:spPr>
          <a:xfrm>
            <a:off x="1371600" y="685800"/>
            <a:ext cx="6629400" cy="2554545"/>
          </a:xfrm>
          <a:prstGeom prst="rect">
            <a:avLst/>
          </a:prstGeom>
          <a:noFill/>
        </p:spPr>
        <p:txBody>
          <a:bodyPr wrap="square" rtlCol="0">
            <a:spAutoFit/>
          </a:bodyPr>
          <a:lstStyle/>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Strategy and Workforce Planning</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5156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5</a:t>
            </a:r>
            <a:r>
              <a:rPr lang="en-US" dirty="0" smtClean="0"/>
              <a:t>-</a:t>
            </a:r>
            <a:fld id="{E0926760-F15F-462E-8D64-749C808E0CCD}" type="slidenum">
              <a:rPr lang="en-US" smtClean="0"/>
              <a:pPr/>
              <a:t>11</a:t>
            </a:fld>
            <a:endParaRPr lang="en-US" dirty="0"/>
          </a:p>
        </p:txBody>
      </p:sp>
      <p:sp>
        <p:nvSpPr>
          <p:cNvPr id="4" name="Rectangle 3"/>
          <p:cNvSpPr/>
          <p:nvPr/>
        </p:nvSpPr>
        <p:spPr>
          <a:xfrm>
            <a:off x="1828800" y="2438400"/>
            <a:ext cx="6019800" cy="1631216"/>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Four Seasons</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talk about it…</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Performance: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Strategic Context</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09728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12</a:t>
            </a:fld>
            <a:endParaRPr lang="en-US" dirty="0"/>
          </a:p>
        </p:txBody>
      </p:sp>
      <p:sp>
        <p:nvSpPr>
          <p:cNvPr id="5" name="TextBox 4"/>
          <p:cNvSpPr txBox="1"/>
          <p:nvPr/>
        </p:nvSpPr>
        <p:spPr>
          <a:xfrm>
            <a:off x="1371600" y="685800"/>
            <a:ext cx="6629400" cy="3046988"/>
          </a:xfrm>
          <a:prstGeom prst="rect">
            <a:avLst/>
          </a:prstGeom>
          <a:noFill/>
        </p:spPr>
        <p:txBody>
          <a:bodyPr wrap="square" rtlCol="0">
            <a:spAutoFit/>
          </a:bodyPr>
          <a:lstStyle/>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Forecasting Personnel Needs (Labor Demands)</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83224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13</a:t>
            </a:fld>
            <a:endParaRPr lang="en-US" dirty="0"/>
          </a:p>
        </p:txBody>
      </p:sp>
      <p:sp>
        <p:nvSpPr>
          <p:cNvPr id="5" name="TextBox 4"/>
          <p:cNvSpPr txBox="1"/>
          <p:nvPr/>
        </p:nvSpPr>
        <p:spPr>
          <a:xfrm>
            <a:off x="1371600" y="685800"/>
            <a:ext cx="6629400" cy="1077218"/>
          </a:xfrm>
          <a:prstGeom prst="rect">
            <a:avLst/>
          </a:prstGeom>
          <a:noFill/>
        </p:spPr>
        <p:txBody>
          <a:bodyPr wrap="square" rtlCol="0">
            <a:spAutoFit/>
          </a:bodyPr>
          <a:lstStyle/>
          <a:p>
            <a:pPr algn="ctr"/>
            <a:r>
              <a:rPr lang="en-US" sz="32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Forecasting Personnel Needs (Labor Demands)</a:t>
            </a:r>
            <a:endParaRPr lang="en-US" sz="32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1676400" y="2362200"/>
            <a:ext cx="6553200" cy="2677656"/>
          </a:xfrm>
          <a:prstGeom prst="rect">
            <a:avLst/>
          </a:prstGeom>
          <a:noFill/>
        </p:spPr>
        <p:txBody>
          <a:bodyPr wrap="square" rtlCol="0">
            <a:spAutoFit/>
          </a:bodyPr>
          <a:lstStyle/>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Trend Analysis</a:t>
            </a:r>
          </a:p>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Ratio Analysis</a:t>
            </a:r>
          </a:p>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Scatter Plot</a:t>
            </a:r>
          </a:p>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Managerial Judgment</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69983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14</a:t>
            </a:fld>
            <a:endParaRPr lang="en-US" dirty="0"/>
          </a:p>
        </p:txBody>
      </p:sp>
      <p:sp>
        <p:nvSpPr>
          <p:cNvPr id="5" name="TextBox 4"/>
          <p:cNvSpPr txBox="1"/>
          <p:nvPr/>
        </p:nvSpPr>
        <p:spPr>
          <a:xfrm>
            <a:off x="1371600" y="685800"/>
            <a:ext cx="6629400" cy="3046988"/>
          </a:xfrm>
          <a:prstGeom prst="rect">
            <a:avLst/>
          </a:prstGeom>
          <a:noFill/>
        </p:spPr>
        <p:txBody>
          <a:bodyPr wrap="square" rtlCol="0">
            <a:spAutoFit/>
          </a:bodyPr>
          <a:lstStyle/>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Forecasting the Supply of Inside Candidates</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39643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15</a:t>
            </a:fld>
            <a:endParaRPr lang="en-US" dirty="0"/>
          </a:p>
        </p:txBody>
      </p:sp>
      <p:sp>
        <p:nvSpPr>
          <p:cNvPr id="5" name="TextBox 4"/>
          <p:cNvSpPr txBox="1"/>
          <p:nvPr/>
        </p:nvSpPr>
        <p:spPr>
          <a:xfrm>
            <a:off x="1371600" y="685800"/>
            <a:ext cx="6629400" cy="3046988"/>
          </a:xfrm>
          <a:prstGeom prst="rect">
            <a:avLst/>
          </a:prstGeom>
          <a:noFill/>
        </p:spPr>
        <p:txBody>
          <a:bodyPr wrap="square" rtlCol="0">
            <a:spAutoFit/>
          </a:bodyPr>
          <a:lstStyle/>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Forecasting the Supply of Inside Candidates</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37967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16</a:t>
            </a:fld>
            <a:endParaRPr lang="en-US" dirty="0"/>
          </a:p>
        </p:txBody>
      </p:sp>
      <p:sp>
        <p:nvSpPr>
          <p:cNvPr id="5" name="TextBox 4"/>
          <p:cNvSpPr txBox="1"/>
          <p:nvPr/>
        </p:nvSpPr>
        <p:spPr>
          <a:xfrm>
            <a:off x="1371600" y="685800"/>
            <a:ext cx="6629400" cy="1077218"/>
          </a:xfrm>
          <a:prstGeom prst="rect">
            <a:avLst/>
          </a:prstGeom>
          <a:noFill/>
        </p:spPr>
        <p:txBody>
          <a:bodyPr wrap="square" rtlCol="0">
            <a:spAutoFit/>
          </a:bodyPr>
          <a:lstStyle/>
          <a:p>
            <a:pPr algn="ctr"/>
            <a:r>
              <a:rPr lang="en-US" sz="32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Forecasting the Supply of Inside Candidates</a:t>
            </a:r>
            <a:endParaRPr lang="en-US" sz="32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 name="TextBox 1"/>
          <p:cNvSpPr txBox="1"/>
          <p:nvPr/>
        </p:nvSpPr>
        <p:spPr>
          <a:xfrm>
            <a:off x="838200" y="1981200"/>
            <a:ext cx="3848100" cy="830997"/>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Personnel Replacement Charts</a:t>
            </a:r>
            <a:endParaRPr lang="en-US" sz="2400" b="1" dirty="0">
              <a:latin typeface="Arial" panose="020B0604020202020204" pitchFamily="34" charset="0"/>
              <a:cs typeface="Arial" panose="020B0604020202020204" pitchFamily="34" charset="0"/>
            </a:endParaRPr>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1200" y="2590800"/>
            <a:ext cx="6553200"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144863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17</a:t>
            </a:fld>
            <a:endParaRPr lang="en-US" dirty="0"/>
          </a:p>
        </p:txBody>
      </p:sp>
      <p:sp>
        <p:nvSpPr>
          <p:cNvPr id="5" name="TextBox 4"/>
          <p:cNvSpPr txBox="1"/>
          <p:nvPr/>
        </p:nvSpPr>
        <p:spPr>
          <a:xfrm>
            <a:off x="1371600" y="685800"/>
            <a:ext cx="6629400" cy="3046988"/>
          </a:xfrm>
          <a:prstGeom prst="rect">
            <a:avLst/>
          </a:prstGeom>
          <a:noFill/>
        </p:spPr>
        <p:txBody>
          <a:bodyPr wrap="square" rtlCol="0">
            <a:spAutoFit/>
          </a:bodyPr>
          <a:lstStyle/>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Forecasting the Supply of Outside Candidates</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49647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18</a:t>
            </a:fld>
            <a:endParaRPr lang="en-US" dirty="0"/>
          </a:p>
        </p:txBody>
      </p:sp>
      <p:sp>
        <p:nvSpPr>
          <p:cNvPr id="5" name="TextBox 4"/>
          <p:cNvSpPr txBox="1"/>
          <p:nvPr/>
        </p:nvSpPr>
        <p:spPr>
          <a:xfrm>
            <a:off x="1371600" y="685800"/>
            <a:ext cx="6629400" cy="2554545"/>
          </a:xfrm>
          <a:prstGeom prst="rect">
            <a:avLst/>
          </a:prstGeom>
          <a:noFill/>
        </p:spPr>
        <p:txBody>
          <a:bodyPr wrap="square" rtlCol="0">
            <a:spAutoFit/>
          </a:bodyPr>
          <a:lstStyle/>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Predictive Workforce Monitoring</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717620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5</a:t>
            </a:r>
            <a:r>
              <a:rPr lang="en-US" dirty="0" smtClean="0"/>
              <a:t>-</a:t>
            </a:r>
            <a:fld id="{E0926760-F15F-462E-8D64-749C808E0CCD}" type="slidenum">
              <a:rPr lang="en-US" smtClean="0"/>
              <a:pPr/>
              <a:t>19</a:t>
            </a:fld>
            <a:endParaRPr lang="en-US" dirty="0"/>
          </a:p>
        </p:txBody>
      </p:sp>
      <p:sp>
        <p:nvSpPr>
          <p:cNvPr id="4" name="Rectangle 3"/>
          <p:cNvSpPr/>
          <p:nvPr/>
        </p:nvSpPr>
        <p:spPr>
          <a:xfrm>
            <a:off x="1828800" y="2438400"/>
            <a:ext cx="6019800" cy="1631216"/>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Predicting Labor Needs</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talk about it…</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Performance: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HR as a Profit Center</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73471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20</a:t>
            </a:fld>
            <a:endParaRPr lang="en-US" dirty="0"/>
          </a:p>
        </p:txBody>
      </p:sp>
      <p:sp>
        <p:nvSpPr>
          <p:cNvPr id="5" name="TextBox 4"/>
          <p:cNvSpPr txBox="1"/>
          <p:nvPr/>
        </p:nvSpPr>
        <p:spPr>
          <a:xfrm>
            <a:off x="1371600" y="685800"/>
            <a:ext cx="6629400" cy="3046988"/>
          </a:xfrm>
          <a:prstGeom prst="rect">
            <a:avLst/>
          </a:prstGeom>
          <a:noFill/>
        </p:spPr>
        <p:txBody>
          <a:bodyPr wrap="square" rtlCol="0">
            <a:spAutoFit/>
          </a:bodyPr>
          <a:lstStyle/>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Matching Projected Labor Supply and Labor Demand</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24990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21</a:t>
            </a:fld>
            <a:endParaRPr lang="en-US" dirty="0"/>
          </a:p>
        </p:txBody>
      </p:sp>
      <p:sp>
        <p:nvSpPr>
          <p:cNvPr id="5" name="TextBox 4"/>
          <p:cNvSpPr txBox="1"/>
          <p:nvPr/>
        </p:nvSpPr>
        <p:spPr>
          <a:xfrm>
            <a:off x="1371600" y="685800"/>
            <a:ext cx="6629400" cy="2554545"/>
          </a:xfrm>
          <a:prstGeom prst="rect">
            <a:avLst/>
          </a:prstGeom>
          <a:noFill/>
        </p:spPr>
        <p:txBody>
          <a:bodyPr wrap="square" rtlCol="0">
            <a:spAutoFit/>
          </a:bodyPr>
          <a:lstStyle/>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Succession Planning</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02862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22</a:t>
            </a:fld>
            <a:endParaRPr lang="en-US" dirty="0"/>
          </a:p>
        </p:txBody>
      </p:sp>
      <p:sp>
        <p:nvSpPr>
          <p:cNvPr id="5" name="TextBox 4"/>
          <p:cNvSpPr txBox="1"/>
          <p:nvPr/>
        </p:nvSpPr>
        <p:spPr>
          <a:xfrm>
            <a:off x="533400" y="1752600"/>
            <a:ext cx="8305800" cy="3077766"/>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II.</a:t>
            </a:r>
          </a:p>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Explain </a:t>
            </a:r>
            <a:r>
              <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and give examples for the need for effective recruiting</a:t>
            </a:r>
            <a:r>
              <a:rPr lang="en-US" sz="4400" b="1" dirty="0">
                <a:solidFill>
                  <a:srgbClr val="542478"/>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33122828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23</a:t>
            </a:fld>
            <a:endParaRPr lang="en-US" dirty="0"/>
          </a:p>
        </p:txBody>
      </p:sp>
      <p:sp>
        <p:nvSpPr>
          <p:cNvPr id="5" name="TextBox 4"/>
          <p:cNvSpPr txBox="1"/>
          <p:nvPr/>
        </p:nvSpPr>
        <p:spPr>
          <a:xfrm>
            <a:off x="1380565" y="914400"/>
            <a:ext cx="5257800" cy="1077218"/>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Why Effective Recruiting</a:t>
            </a:r>
            <a:r>
              <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Is </a:t>
            </a: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Important</a:t>
            </a:r>
          </a:p>
        </p:txBody>
      </p:sp>
      <p:sp>
        <p:nvSpPr>
          <p:cNvPr id="6" name="TextBox 5"/>
          <p:cNvSpPr txBox="1"/>
          <p:nvPr/>
        </p:nvSpPr>
        <p:spPr>
          <a:xfrm>
            <a:off x="228600" y="2063336"/>
            <a:ext cx="4800600" cy="2800767"/>
          </a:xfrm>
          <a:prstGeom prst="rect">
            <a:avLst/>
          </a:prstGeom>
          <a:noFill/>
        </p:spPr>
        <p:txBody>
          <a:bodyPr wrap="square" rtlCol="0">
            <a:spAutoFit/>
          </a:bodyPr>
          <a:lstStyle/>
          <a:p>
            <a:pPr marL="285750" indent="-28575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The need for effective </a:t>
            </a:r>
            <a:r>
              <a:rPr lang="en-US" sz="2800" b="1" dirty="0">
                <a:latin typeface="Arial" panose="020B0604020202020204" pitchFamily="34" charset="0"/>
                <a:cs typeface="Arial" panose="020B0604020202020204" pitchFamily="34" charset="0"/>
              </a:rPr>
              <a:t>recruiting </a:t>
            </a:r>
            <a:endParaRPr lang="en-US" sz="2800" b="1" dirty="0" smtClean="0">
              <a:latin typeface="Arial" panose="020B0604020202020204" pitchFamily="34" charset="0"/>
              <a:cs typeface="Arial" panose="020B0604020202020204" pitchFamily="34" charset="0"/>
            </a:endParaRPr>
          </a:p>
          <a:p>
            <a:endParaRPr lang="en-US" sz="28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800" b="1" dirty="0">
                <a:latin typeface="Arial" panose="020B0604020202020204" pitchFamily="34" charset="0"/>
                <a:cs typeface="Arial" panose="020B0604020202020204" pitchFamily="34" charset="0"/>
              </a:rPr>
              <a:t>What makes recruiting a challenge?</a:t>
            </a:r>
          </a:p>
          <a:p>
            <a:pPr lvl="1"/>
            <a:endParaRPr lang="en-US" dirty="0"/>
          </a:p>
          <a:p>
            <a:endParaRPr lang="en-US" dirty="0"/>
          </a:p>
        </p:txBody>
      </p:sp>
      <p:pic>
        <p:nvPicPr>
          <p:cNvPr id="1026"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85107" y="2063336"/>
            <a:ext cx="2996893" cy="2800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2936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24</a:t>
            </a:fld>
            <a:endParaRPr lang="en-US" dirty="0"/>
          </a:p>
        </p:txBody>
      </p:sp>
      <p:sp>
        <p:nvSpPr>
          <p:cNvPr id="5" name="TextBox 4"/>
          <p:cNvSpPr txBox="1"/>
          <p:nvPr/>
        </p:nvSpPr>
        <p:spPr>
          <a:xfrm>
            <a:off x="1380564" y="914400"/>
            <a:ext cx="6772835" cy="584775"/>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Recruiting Yield Pyramid</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228600" y="2063336"/>
            <a:ext cx="4800600" cy="646331"/>
          </a:xfrm>
          <a:prstGeom prst="rect">
            <a:avLst/>
          </a:prstGeom>
          <a:noFill/>
        </p:spPr>
        <p:txBody>
          <a:bodyPr wrap="square" rtlCol="0">
            <a:spAutoFit/>
          </a:bodyPr>
          <a:lstStyle/>
          <a:p>
            <a:pPr lvl="1"/>
            <a:endParaRPr lang="en-US" dirty="0"/>
          </a:p>
          <a:p>
            <a:endParaRPr lang="en-US"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2413" y="2405063"/>
            <a:ext cx="8639175" cy="2047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51619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25</a:t>
            </a:fld>
            <a:endParaRPr lang="en-US" dirty="0"/>
          </a:p>
        </p:txBody>
      </p:sp>
      <p:sp>
        <p:nvSpPr>
          <p:cNvPr id="5" name="TextBox 4"/>
          <p:cNvSpPr txBox="1"/>
          <p:nvPr/>
        </p:nvSpPr>
        <p:spPr>
          <a:xfrm>
            <a:off x="1371600" y="676835"/>
            <a:ext cx="6629400" cy="1646605"/>
          </a:xfrm>
          <a:prstGeom prst="rect">
            <a:avLst/>
          </a:prstGeom>
          <a:noFill/>
        </p:spPr>
        <p:txBody>
          <a:bodyPr wrap="square" rtlCol="0">
            <a:spAutoFit/>
          </a:bodyPr>
          <a:lstStyle/>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700" b="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 Your Employment Law</a:t>
            </a:r>
            <a:endParaRPr lang="en-US" sz="3700" b="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 name="TextBox 1"/>
          <p:cNvSpPr txBox="1"/>
          <p:nvPr/>
        </p:nvSpPr>
        <p:spPr>
          <a:xfrm>
            <a:off x="1828800" y="2590800"/>
            <a:ext cx="5181600" cy="584775"/>
          </a:xfrm>
          <a:prstGeom prst="rect">
            <a:avLst/>
          </a:prstGeom>
          <a:noFill/>
        </p:spPr>
        <p:txBody>
          <a:bodyPr wrap="square" rtlCol="0">
            <a:spAutoFit/>
          </a:bodyPr>
          <a:lstStyle/>
          <a:p>
            <a:pPr algn="ctr"/>
            <a:r>
              <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Recruiting Employees</a:t>
            </a:r>
            <a:endPar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91862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26</a:t>
            </a:fld>
            <a:endParaRPr lang="en-US" dirty="0"/>
          </a:p>
        </p:txBody>
      </p:sp>
      <p:sp>
        <p:nvSpPr>
          <p:cNvPr id="5" name="TextBox 4"/>
          <p:cNvSpPr txBox="1"/>
          <p:nvPr/>
        </p:nvSpPr>
        <p:spPr>
          <a:xfrm>
            <a:off x="1371600" y="672353"/>
            <a:ext cx="6629400" cy="2554545"/>
          </a:xfrm>
          <a:prstGeom prst="rect">
            <a:avLst/>
          </a:prstGeom>
          <a:noFill/>
        </p:spPr>
        <p:txBody>
          <a:bodyPr wrap="square" rtlCol="0">
            <a:spAutoFit/>
          </a:bodyPr>
          <a:lstStyle/>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Supervisor’s Role</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73569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27</a:t>
            </a:fld>
            <a:endParaRPr lang="en-US" dirty="0"/>
          </a:p>
        </p:txBody>
      </p:sp>
      <p:sp>
        <p:nvSpPr>
          <p:cNvPr id="5" name="TextBox 4"/>
          <p:cNvSpPr txBox="1"/>
          <p:nvPr/>
        </p:nvSpPr>
        <p:spPr>
          <a:xfrm>
            <a:off x="1219200" y="1981200"/>
            <a:ext cx="6858000" cy="3077766"/>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III.</a:t>
            </a:r>
          </a:p>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Name </a:t>
            </a:r>
            <a:r>
              <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and describe the main internal sources of candidates</a:t>
            </a:r>
            <a:r>
              <a:rPr lang="en-US" sz="4400"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54891852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28</a:t>
            </a:fld>
            <a:endParaRPr lang="en-US" dirty="0"/>
          </a:p>
        </p:txBody>
      </p:sp>
      <p:sp>
        <p:nvSpPr>
          <p:cNvPr id="6" name="TextBox 5"/>
          <p:cNvSpPr txBox="1"/>
          <p:nvPr/>
        </p:nvSpPr>
        <p:spPr>
          <a:xfrm>
            <a:off x="609600" y="2438400"/>
            <a:ext cx="2895600" cy="2308324"/>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Finding Internal Candidates</a:t>
            </a:r>
            <a:endParaRPr lang="en-US" sz="2800" b="1" dirty="0">
              <a:latin typeface="Arial" panose="020B0604020202020204" pitchFamily="34" charset="0"/>
              <a:cs typeface="Arial" panose="020B0604020202020204" pitchFamily="34" charset="0"/>
            </a:endParaRPr>
          </a:p>
          <a:p>
            <a:endParaRPr lang="en-US" dirty="0"/>
          </a:p>
        </p:txBody>
      </p:sp>
      <p:sp>
        <p:nvSpPr>
          <p:cNvPr id="7" name="TextBox 6"/>
          <p:cNvSpPr txBox="1"/>
          <p:nvPr/>
        </p:nvSpPr>
        <p:spPr>
          <a:xfrm>
            <a:off x="609600" y="1066800"/>
            <a:ext cx="8077200" cy="646331"/>
          </a:xfrm>
          <a:prstGeom prst="rect">
            <a:avLst/>
          </a:prstGeom>
          <a:noFill/>
        </p:spPr>
        <p:txBody>
          <a:bodyPr wrap="square" rtlCol="0">
            <a:spAutoFit/>
          </a:bodyPr>
          <a:lstStyle/>
          <a:p>
            <a:pPr algn="ctr"/>
            <a:r>
              <a:rPr lang="en-US" sz="36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Internal Sources of Candidates</a:t>
            </a:r>
            <a:endPar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3074" name="Picture 2" descr="C:\Users\abosto1\AppData\Local\Microsoft\Windows\Temporary Internet Files\Content.IE5\Z59TMWV9\find_me___public_domain__by_generalblox-d577qba[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62400" y="2286001"/>
            <a:ext cx="4114800" cy="2133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66962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29</a:t>
            </a:fld>
            <a:endParaRPr lang="en-US" dirty="0"/>
          </a:p>
        </p:txBody>
      </p:sp>
      <p:sp>
        <p:nvSpPr>
          <p:cNvPr id="6" name="TextBox 5"/>
          <p:cNvSpPr txBox="1"/>
          <p:nvPr/>
        </p:nvSpPr>
        <p:spPr>
          <a:xfrm>
            <a:off x="533400" y="1981200"/>
            <a:ext cx="8001000" cy="2893100"/>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IV.</a:t>
            </a:r>
          </a:p>
          <a:p>
            <a:pPr algn="ctr"/>
            <a:r>
              <a:rPr lang="en-US" sz="40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Discuss a workforce planning method you would use to improve employee engagement.</a:t>
            </a:r>
            <a:endParaRPr lang="en-US" sz="40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97340628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5</a:t>
            </a:r>
            <a:r>
              <a:rPr lang="en-US" dirty="0" smtClean="0"/>
              <a:t>-</a:t>
            </a:r>
            <a:fld id="{E0926760-F15F-462E-8D64-749C808E0CCD}" type="slidenum">
              <a:rPr lang="en-US" smtClean="0"/>
              <a:pPr/>
              <a:t>30</a:t>
            </a:fld>
            <a:endParaRPr lang="en-US" dirty="0"/>
          </a:p>
        </p:txBody>
      </p:sp>
      <p:sp>
        <p:nvSpPr>
          <p:cNvPr id="5" name="TextBox 4"/>
          <p:cNvSpPr txBox="1"/>
          <p:nvPr/>
        </p:nvSpPr>
        <p:spPr>
          <a:xfrm>
            <a:off x="990600" y="1600200"/>
            <a:ext cx="7391400" cy="1323439"/>
          </a:xfrm>
          <a:prstGeom prst="rect">
            <a:avLst/>
          </a:prstGeom>
          <a:noFill/>
        </p:spPr>
        <p:txBody>
          <a:bodyPr wrap="square" rtlCol="0">
            <a:spAutoFit/>
          </a:bodyPr>
          <a:lstStyle/>
          <a:p>
            <a:pPr algn="ctr"/>
            <a:r>
              <a:rPr lang="en-US" sz="4000" b="1" dirty="0" smtClean="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Employee Engagement Guide for Managers</a:t>
            </a:r>
            <a:endParaRPr lang="en-US" sz="4000" b="1" dirty="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2290"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15270" y="3352799"/>
            <a:ext cx="2985530" cy="2514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36438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31</a:t>
            </a:fld>
            <a:endParaRPr lang="en-US" dirty="0"/>
          </a:p>
        </p:txBody>
      </p:sp>
      <p:sp>
        <p:nvSpPr>
          <p:cNvPr id="7" name="TextBox 6"/>
          <p:cNvSpPr txBox="1"/>
          <p:nvPr/>
        </p:nvSpPr>
        <p:spPr>
          <a:xfrm>
            <a:off x="609600" y="1040341"/>
            <a:ext cx="7620000" cy="646331"/>
          </a:xfrm>
          <a:prstGeom prst="rect">
            <a:avLst/>
          </a:prstGeom>
          <a:noFill/>
        </p:spPr>
        <p:txBody>
          <a:bodyPr wrap="square" rtlCol="0">
            <a:spAutoFit/>
          </a:bodyPr>
          <a:lstStyle/>
          <a:p>
            <a:pPr algn="ctr"/>
            <a:r>
              <a:rPr lang="en-US" sz="36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Promotion from Within</a:t>
            </a:r>
            <a:endParaRPr 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4098" name="Picture 2" descr="C:\Users\abosto1\AppData\Local\Microsoft\Windows\Temporary Internet Files\Content.IE5\BGKCDPIV\ruf_ohne_promotion_0_standard[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28912" y="2590800"/>
            <a:ext cx="3381375" cy="315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722257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32</a:t>
            </a:fld>
            <a:endParaRPr lang="en-US" dirty="0"/>
          </a:p>
        </p:txBody>
      </p:sp>
      <p:sp>
        <p:nvSpPr>
          <p:cNvPr id="6" name="TextBox 5"/>
          <p:cNvSpPr txBox="1"/>
          <p:nvPr/>
        </p:nvSpPr>
        <p:spPr>
          <a:xfrm>
            <a:off x="533400" y="1981200"/>
            <a:ext cx="7391400" cy="3077766"/>
          </a:xfrm>
          <a:prstGeom prst="rect">
            <a:avLst/>
          </a:prstGeom>
          <a:noFill/>
        </p:spPr>
        <p:txBody>
          <a:bodyPr wrap="square" rtlCol="0">
            <a:spAutoFit/>
          </a:bodyPr>
          <a:lstStyle/>
          <a:p>
            <a:pPr algn="ctr"/>
            <a:r>
              <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a:t>
            </a: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List </a:t>
            </a:r>
            <a:r>
              <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and discuss the main outside sources of </a:t>
            </a: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candidates.</a:t>
            </a:r>
            <a:endPar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74955268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33</a:t>
            </a:fld>
            <a:endParaRPr lang="en-US" dirty="0"/>
          </a:p>
        </p:txBody>
      </p:sp>
      <p:sp>
        <p:nvSpPr>
          <p:cNvPr id="6" name="Rectangle 5"/>
          <p:cNvSpPr/>
          <p:nvPr/>
        </p:nvSpPr>
        <p:spPr>
          <a:xfrm>
            <a:off x="229836" y="698212"/>
            <a:ext cx="8380764" cy="2677656"/>
          </a:xfrm>
          <a:prstGeom prst="rect">
            <a:avLst/>
          </a:prstGeom>
        </p:spPr>
        <p:txBody>
          <a:bodyPr wrap="square">
            <a:spAutoFit/>
          </a:bodyPr>
          <a:lstStyle/>
          <a:p>
            <a:pPr algn="ctr"/>
            <a:endPar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40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Outside Sources of Candidates</a:t>
            </a:r>
            <a:endParaRPr lang="en-US" sz="40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359670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34</a:t>
            </a:fld>
            <a:endParaRPr lang="en-US" dirty="0"/>
          </a:p>
        </p:txBody>
      </p:sp>
      <p:sp>
        <p:nvSpPr>
          <p:cNvPr id="5" name="Rectangle 4"/>
          <p:cNvSpPr/>
          <p:nvPr/>
        </p:nvSpPr>
        <p:spPr>
          <a:xfrm>
            <a:off x="838200" y="2333910"/>
            <a:ext cx="7696200" cy="2031325"/>
          </a:xfrm>
          <a:prstGeom prst="rect">
            <a:avLst/>
          </a:prstGeom>
        </p:spPr>
        <p:txBody>
          <a:bodyPr wrap="square">
            <a:spAutoFit/>
          </a:bodyPr>
          <a:lstStyle/>
          <a:p>
            <a:pPr marL="914400" lvl="1" indent="-457200">
              <a:lnSpc>
                <a:spcPct val="150000"/>
              </a:lnSpc>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Job </a:t>
            </a:r>
            <a:r>
              <a:rPr lang="en-US" sz="2800" b="1" dirty="0">
                <a:latin typeface="Arial" panose="020B0604020202020204" pitchFamily="34" charset="0"/>
                <a:cs typeface="Arial" panose="020B0604020202020204" pitchFamily="34" charset="0"/>
              </a:rPr>
              <a:t>openings aren’t publicized </a:t>
            </a:r>
          </a:p>
          <a:p>
            <a:pPr marL="914400" lvl="1" indent="-45720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Jobs </a:t>
            </a:r>
            <a:r>
              <a:rPr lang="en-US" sz="2800" b="1" dirty="0">
                <a:latin typeface="Arial" panose="020B0604020202020204" pitchFamily="34" charset="0"/>
                <a:cs typeface="Arial" panose="020B0604020202020204" pitchFamily="34" charset="0"/>
              </a:rPr>
              <a:t>are created and become </a:t>
            </a:r>
            <a:r>
              <a:rPr lang="en-US" sz="2800" b="1" dirty="0" smtClean="0">
                <a:latin typeface="Arial" panose="020B0604020202020204" pitchFamily="34" charset="0"/>
                <a:cs typeface="Arial" panose="020B0604020202020204" pitchFamily="34" charset="0"/>
              </a:rPr>
              <a:t>available when </a:t>
            </a:r>
            <a:r>
              <a:rPr lang="en-US" sz="2800" b="1" dirty="0">
                <a:latin typeface="Arial" panose="020B0604020202020204" pitchFamily="34" charset="0"/>
                <a:cs typeface="Arial" panose="020B0604020202020204" pitchFamily="34" charset="0"/>
              </a:rPr>
              <a:t>employers </a:t>
            </a:r>
            <a:r>
              <a:rPr lang="en-US" sz="2800" b="1" dirty="0" smtClean="0">
                <a:latin typeface="Arial" panose="020B0604020202020204" pitchFamily="34" charset="0"/>
                <a:cs typeface="Arial" panose="020B0604020202020204" pitchFamily="34" charset="0"/>
              </a:rPr>
              <a:t>come </a:t>
            </a:r>
            <a:r>
              <a:rPr lang="en-US" sz="2800" b="1" dirty="0">
                <a:latin typeface="Arial" panose="020B0604020202020204" pitchFamily="34" charset="0"/>
                <a:cs typeface="Arial" panose="020B0604020202020204" pitchFamily="34" charset="0"/>
              </a:rPr>
              <a:t>across the right candidates</a:t>
            </a:r>
          </a:p>
        </p:txBody>
      </p:sp>
      <p:sp>
        <p:nvSpPr>
          <p:cNvPr id="6" name="Rectangle 5"/>
          <p:cNvSpPr/>
          <p:nvPr/>
        </p:nvSpPr>
        <p:spPr>
          <a:xfrm>
            <a:off x="1066800" y="698212"/>
            <a:ext cx="7239000" cy="1077218"/>
          </a:xfrm>
          <a:prstGeom prst="rect">
            <a:avLst/>
          </a:prstGeom>
        </p:spPr>
        <p:txBody>
          <a:bodyPr wrap="square">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Informal Recruiting and the </a:t>
            </a:r>
          </a:p>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Hidden Job Market</a:t>
            </a:r>
            <a:endParaRPr lang="en-US" sz="3200"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185441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35</a:t>
            </a:fld>
            <a:endParaRPr lang="en-US" dirty="0"/>
          </a:p>
        </p:txBody>
      </p:sp>
      <p:sp>
        <p:nvSpPr>
          <p:cNvPr id="6" name="TextBox 5"/>
          <p:cNvSpPr txBox="1"/>
          <p:nvPr/>
        </p:nvSpPr>
        <p:spPr>
          <a:xfrm>
            <a:off x="685800" y="685800"/>
            <a:ext cx="7696200" cy="584775"/>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Recruiting via the Internet</a:t>
            </a:r>
            <a:endParaRPr lang="en-US" sz="3200"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7" name="TextBox 6"/>
          <p:cNvSpPr txBox="1"/>
          <p:nvPr/>
        </p:nvSpPr>
        <p:spPr>
          <a:xfrm>
            <a:off x="1447800" y="2819401"/>
            <a:ext cx="3505200" cy="800219"/>
          </a:xfrm>
          <a:prstGeom prst="rect">
            <a:avLst/>
          </a:prstGeom>
          <a:noFill/>
        </p:spPr>
        <p:txBody>
          <a:bodyPr wrap="square" rtlCol="0">
            <a:spAutoFit/>
          </a:bodyPr>
          <a:lstStyle/>
          <a:p>
            <a:pPr marL="285750" indent="-28575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Pros and Cons</a:t>
            </a:r>
            <a:endParaRPr lang="en-US" sz="2800" b="1" dirty="0">
              <a:latin typeface="Arial" panose="020B0604020202020204" pitchFamily="34" charset="0"/>
              <a:cs typeface="Arial" panose="020B0604020202020204" pitchFamily="34" charset="0"/>
            </a:endParaRPr>
          </a:p>
          <a:p>
            <a:endParaRPr lang="en-US" dirty="0"/>
          </a:p>
        </p:txBody>
      </p:sp>
      <p:pic>
        <p:nvPicPr>
          <p:cNvPr id="5123" name="Picture 3" descr="C:\Program Files (x86)\Microsoft Office\MEDIA\CAGCAT10\j0300520.gif"/>
          <p:cNvPicPr>
            <a:picLocks noChangeAspect="1" noChangeArrowheads="1" noCrop="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81600" y="2057400"/>
            <a:ext cx="3200400" cy="3233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64408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5</a:t>
            </a:r>
            <a:r>
              <a:rPr lang="en-US" dirty="0" smtClean="0"/>
              <a:t>-</a:t>
            </a:r>
            <a:fld id="{E0926760-F15F-462E-8D64-749C808E0CCD}" type="slidenum">
              <a:rPr lang="en-US" smtClean="0"/>
              <a:pPr/>
              <a:t>36</a:t>
            </a:fld>
            <a:endParaRPr lang="en-US" dirty="0"/>
          </a:p>
        </p:txBody>
      </p:sp>
      <p:sp>
        <p:nvSpPr>
          <p:cNvPr id="4" name="Rectangle 3"/>
          <p:cNvSpPr/>
          <p:nvPr/>
        </p:nvSpPr>
        <p:spPr>
          <a:xfrm>
            <a:off x="1828800" y="2438400"/>
            <a:ext cx="6019800" cy="2185214"/>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Applicant Tracking System (ATS)</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take a look …</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Performance Through HRIS: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Using Applicant Tracking</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985563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37</a:t>
            </a:fld>
            <a:endParaRPr lang="en-US" dirty="0"/>
          </a:p>
        </p:txBody>
      </p:sp>
      <p:sp>
        <p:nvSpPr>
          <p:cNvPr id="6" name="TextBox 5"/>
          <p:cNvSpPr txBox="1"/>
          <p:nvPr/>
        </p:nvSpPr>
        <p:spPr>
          <a:xfrm>
            <a:off x="685800" y="685800"/>
            <a:ext cx="7696200" cy="1077218"/>
          </a:xfrm>
          <a:prstGeom prst="rect">
            <a:avLst/>
          </a:prstGeom>
          <a:noFill/>
        </p:spPr>
        <p:txBody>
          <a:bodyPr wrap="square" rtlCol="0">
            <a:spAutoFit/>
          </a:bodyPr>
          <a:lstStyle/>
          <a:p>
            <a:pPr algn="ctr"/>
            <a:r>
              <a:rPr lang="en-US" sz="32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Online </a:t>
            </a:r>
          </a:p>
          <a:p>
            <a:pPr algn="ctr"/>
            <a:r>
              <a:rPr lang="en-US" sz="32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Recruiting Effectiveness</a:t>
            </a:r>
            <a:endParaRPr lang="en-US" sz="3200"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5799" y="2133600"/>
            <a:ext cx="8001001" cy="3733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489591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5</a:t>
            </a:r>
            <a:r>
              <a:rPr lang="en-US" dirty="0" smtClean="0"/>
              <a:t>-</a:t>
            </a:r>
            <a:fld id="{E0926760-F15F-462E-8D64-749C808E0CCD}" type="slidenum">
              <a:rPr lang="en-US" smtClean="0"/>
              <a:pPr/>
              <a:t>38</a:t>
            </a:fld>
            <a:endParaRPr lang="en-US" dirty="0"/>
          </a:p>
        </p:txBody>
      </p:sp>
      <p:sp>
        <p:nvSpPr>
          <p:cNvPr id="4" name="Rectangle 3"/>
          <p:cNvSpPr/>
          <p:nvPr/>
        </p:nvSpPr>
        <p:spPr>
          <a:xfrm>
            <a:off x="1828800" y="2438400"/>
            <a:ext cx="6019800" cy="2185214"/>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Recruiters Use </a:t>
            </a:r>
          </a:p>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of Social Media</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take a look …</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Trends Shaping HR: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Digital and Social Media</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492096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39</a:t>
            </a:fld>
            <a:endParaRPr lang="en-US" dirty="0"/>
          </a:p>
        </p:txBody>
      </p:sp>
      <p:sp>
        <p:nvSpPr>
          <p:cNvPr id="5" name="TextBox 4"/>
          <p:cNvSpPr txBox="1"/>
          <p:nvPr/>
        </p:nvSpPr>
        <p:spPr>
          <a:xfrm>
            <a:off x="640976" y="1828800"/>
            <a:ext cx="3733800" cy="2523768"/>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smtClean="0">
                <a:solidFill>
                  <a:schemeClr val="accent4"/>
                </a:solidFill>
                <a:latin typeface="Arial" panose="020B0604020202020204" pitchFamily="34" charset="0"/>
                <a:cs typeface="Arial" panose="020B0604020202020204" pitchFamily="34" charset="0"/>
              </a:rPr>
              <a:t>The Media</a:t>
            </a:r>
          </a:p>
          <a:p>
            <a:pPr>
              <a:lnSpc>
                <a:spcPct val="150000"/>
              </a:lnSpc>
            </a:pPr>
            <a:endParaRPr lang="en-US" sz="2800" b="1"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b="1" dirty="0" smtClean="0">
                <a:solidFill>
                  <a:schemeClr val="accent4"/>
                </a:solidFill>
                <a:latin typeface="Arial" panose="020B0604020202020204" pitchFamily="34" charset="0"/>
                <a:cs typeface="Arial" panose="020B0604020202020204" pitchFamily="34" charset="0"/>
              </a:rPr>
              <a:t>Constructing (writing) The Ad </a:t>
            </a:r>
            <a:endParaRPr lang="en-US" sz="2800" b="1" dirty="0">
              <a:solidFill>
                <a:schemeClr val="accent4"/>
              </a:solidFill>
              <a:latin typeface="Arial" panose="020B0604020202020204" pitchFamily="34" charset="0"/>
              <a:cs typeface="Arial" panose="020B0604020202020204" pitchFamily="34" charset="0"/>
            </a:endParaRPr>
          </a:p>
          <a:p>
            <a:endParaRPr lang="en-US" dirty="0"/>
          </a:p>
        </p:txBody>
      </p:sp>
      <p:sp>
        <p:nvSpPr>
          <p:cNvPr id="8" name="TextBox 7"/>
          <p:cNvSpPr txBox="1"/>
          <p:nvPr/>
        </p:nvSpPr>
        <p:spPr>
          <a:xfrm>
            <a:off x="2622176" y="685800"/>
            <a:ext cx="3505200" cy="584775"/>
          </a:xfrm>
          <a:prstGeom prst="rect">
            <a:avLst/>
          </a:prstGeom>
          <a:noFill/>
        </p:spPr>
        <p:txBody>
          <a:bodyPr wrap="square" rtlCol="0">
            <a:spAutoFit/>
          </a:bodyPr>
          <a:lstStyle/>
          <a:p>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Advertising</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7170" name="Picture 2" descr="C:\Users\abosto1\AppData\Local\Microsoft\Windows\Temporary Internet Files\Content.IE5\BGKCDPIV\your_ad_here_336x28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81600" y="1676400"/>
            <a:ext cx="3276600"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126143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r>
              <a:rPr lang="en-US" b="1" smtClean="0"/>
              <a:t>Copyright © 2017 Pearson Education, Ltd.</a:t>
            </a:r>
            <a:endParaRPr lang="en-US" dirty="0"/>
          </a:p>
        </p:txBody>
      </p:sp>
      <p:sp>
        <p:nvSpPr>
          <p:cNvPr id="3" name="投影片編號版面配置區 2"/>
          <p:cNvSpPr>
            <a:spLocks noGrp="1"/>
          </p:cNvSpPr>
          <p:nvPr>
            <p:ph type="sldNum" sz="quarter" idx="12"/>
          </p:nvPr>
        </p:nvSpPr>
        <p:spPr/>
        <p:txBody>
          <a:bodyPr/>
          <a:lstStyle/>
          <a:p>
            <a:r>
              <a:rPr lang="en-US" smtClean="0"/>
              <a:t>5-</a:t>
            </a:r>
            <a:fld id="{E0926760-F15F-462E-8D64-749C808E0CCD}" type="slidenum">
              <a:rPr lang="en-US" smtClean="0"/>
              <a:pPr/>
              <a:t>40</a:t>
            </a:fld>
            <a:endParaRPr lang="en-US" dirty="0"/>
          </a:p>
        </p:txBody>
      </p:sp>
      <p:sp>
        <p:nvSpPr>
          <p:cNvPr id="4" name="標題 3"/>
          <p:cNvSpPr>
            <a:spLocks noGrp="1"/>
          </p:cNvSpPr>
          <p:nvPr>
            <p:ph type="title"/>
          </p:nvPr>
        </p:nvSpPr>
        <p:spPr/>
        <p:txBody>
          <a:bodyPr/>
          <a:lstStyle/>
          <a:p>
            <a:r>
              <a:rPr lang="en-US" altLang="zh-HK" dirty="0" smtClean="0"/>
              <a:t>What do you look for candidate’s job application letter?</a:t>
            </a:r>
            <a:endParaRPr lang="zh-HK" altLang="en-US" dirty="0"/>
          </a:p>
        </p:txBody>
      </p:sp>
      <p:sp>
        <p:nvSpPr>
          <p:cNvPr id="5" name="文字版面配置區 4"/>
          <p:cNvSpPr>
            <a:spLocks noGrp="1"/>
          </p:cNvSpPr>
          <p:nvPr>
            <p:ph type="body" idx="1"/>
          </p:nvPr>
        </p:nvSpPr>
        <p:spPr/>
        <p:txBody>
          <a:bodyPr/>
          <a:lstStyle/>
          <a:p>
            <a:endParaRPr lang="zh-HK" altLang="en-US"/>
          </a:p>
        </p:txBody>
      </p:sp>
    </p:spTree>
    <p:extLst>
      <p:ext uri="{BB962C8B-B14F-4D97-AF65-F5344CB8AC3E}">
        <p14:creationId xmlns:p14="http://schemas.microsoft.com/office/powerpoint/2010/main" val="4229060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41</a:t>
            </a:fld>
            <a:endParaRPr lang="en-US" dirty="0"/>
          </a:p>
        </p:txBody>
      </p:sp>
      <p:sp>
        <p:nvSpPr>
          <p:cNvPr id="8" name="TextBox 7"/>
          <p:cNvSpPr txBox="1"/>
          <p:nvPr/>
        </p:nvSpPr>
        <p:spPr>
          <a:xfrm>
            <a:off x="838200" y="685800"/>
            <a:ext cx="7391400" cy="584775"/>
          </a:xfrm>
          <a:prstGeom prst="rect">
            <a:avLst/>
          </a:prstGeom>
          <a:noFill/>
        </p:spPr>
        <p:txBody>
          <a:bodyPr wrap="square" rtlCol="0">
            <a:spAutoFit/>
          </a:bodyPr>
          <a:lstStyle/>
          <a:p>
            <a:r>
              <a:rPr lang="en-US" sz="32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Constructing  (writing) The  Ad</a:t>
            </a:r>
            <a:endParaRPr lang="en-US" sz="32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6800" y="1517274"/>
            <a:ext cx="7162800" cy="4648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35193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42</a:t>
            </a:fld>
            <a:endParaRPr lang="en-US" dirty="0"/>
          </a:p>
        </p:txBody>
      </p:sp>
      <p:sp>
        <p:nvSpPr>
          <p:cNvPr id="6" name="TextBox 5"/>
          <p:cNvSpPr txBox="1"/>
          <p:nvPr/>
        </p:nvSpPr>
        <p:spPr>
          <a:xfrm>
            <a:off x="1828800" y="855440"/>
            <a:ext cx="4648200" cy="584775"/>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Employment Agencies</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7" name="TextBox 6"/>
          <p:cNvSpPr txBox="1"/>
          <p:nvPr/>
        </p:nvSpPr>
        <p:spPr>
          <a:xfrm>
            <a:off x="1524000" y="1828800"/>
            <a:ext cx="2971800" cy="4247317"/>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Public</a:t>
            </a:r>
          </a:p>
          <a:p>
            <a:pPr>
              <a:lnSpc>
                <a:spcPct val="150000"/>
              </a:lnSpc>
            </a:pPr>
            <a:endParaRPr lang="en-US" sz="28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b="1" dirty="0">
                <a:latin typeface="Arial" panose="020B0604020202020204" pitchFamily="34" charset="0"/>
                <a:cs typeface="Arial" panose="020B0604020202020204" pitchFamily="34" charset="0"/>
              </a:rPr>
              <a:t>Nonprofit </a:t>
            </a:r>
            <a:r>
              <a:rPr lang="en-US" sz="2800" b="1" dirty="0" smtClean="0">
                <a:latin typeface="Arial" panose="020B0604020202020204" pitchFamily="34" charset="0"/>
                <a:cs typeface="Arial" panose="020B0604020202020204" pitchFamily="34" charset="0"/>
              </a:rPr>
              <a:t>agencies</a:t>
            </a:r>
          </a:p>
          <a:p>
            <a:pPr marL="457200" indent="-457200">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Privately owned </a:t>
            </a:r>
            <a:r>
              <a:rPr lang="en-US" sz="2800" b="1" dirty="0">
                <a:latin typeface="Arial" panose="020B0604020202020204" pitchFamily="34" charset="0"/>
                <a:cs typeface="Arial" panose="020B0604020202020204" pitchFamily="34" charset="0"/>
              </a:rPr>
              <a:t>agencies</a:t>
            </a:r>
          </a:p>
          <a:p>
            <a:endParaRPr lang="en-US" dirty="0"/>
          </a:p>
        </p:txBody>
      </p:sp>
      <p:pic>
        <p:nvPicPr>
          <p:cNvPr id="9218" name="Picture 2" descr="C:\Users\abosto1\AppData\Local\Microsoft\Windows\Temporary Internet Files\Content.IE5\XIANQQ85\listening[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2999" y="1981199"/>
            <a:ext cx="2667001" cy="3200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67682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43</a:t>
            </a:fld>
            <a:endParaRPr lang="en-US" dirty="0"/>
          </a:p>
        </p:txBody>
      </p:sp>
      <p:sp>
        <p:nvSpPr>
          <p:cNvPr id="5" name="TextBox 4"/>
          <p:cNvSpPr txBox="1"/>
          <p:nvPr/>
        </p:nvSpPr>
        <p:spPr>
          <a:xfrm>
            <a:off x="1600200" y="609600"/>
            <a:ext cx="5943600" cy="2831544"/>
          </a:xfrm>
          <a:prstGeom prst="rect">
            <a:avLst/>
          </a:prstGeom>
          <a:noFill/>
        </p:spPr>
        <p:txBody>
          <a:bodyPr wrap="square" rtlCol="0">
            <a:spAutoFit/>
          </a:bodyPr>
          <a:lstStyle/>
          <a:p>
            <a:pPr algn="ctr"/>
            <a:endPar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Recruiting Process Outsourcers</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78662309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44</a:t>
            </a:fld>
            <a:endParaRPr lang="en-US" dirty="0"/>
          </a:p>
        </p:txBody>
      </p:sp>
      <p:sp>
        <p:nvSpPr>
          <p:cNvPr id="5" name="TextBox 4"/>
          <p:cNvSpPr txBox="1"/>
          <p:nvPr/>
        </p:nvSpPr>
        <p:spPr>
          <a:xfrm>
            <a:off x="1057835" y="903982"/>
            <a:ext cx="6934200" cy="1077218"/>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Temporary Workers </a:t>
            </a:r>
            <a:r>
              <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and Alternative Staffing</a:t>
            </a:r>
          </a:p>
        </p:txBody>
      </p:sp>
      <p:sp>
        <p:nvSpPr>
          <p:cNvPr id="6" name="TextBox 5"/>
          <p:cNvSpPr txBox="1"/>
          <p:nvPr/>
        </p:nvSpPr>
        <p:spPr>
          <a:xfrm>
            <a:off x="1752599" y="1981200"/>
            <a:ext cx="5896535" cy="3816429"/>
          </a:xfrm>
          <a:prstGeom prst="rect">
            <a:avLst/>
          </a:prstGeom>
          <a:noFill/>
        </p:spPr>
        <p:txBody>
          <a:bodyPr wrap="square" rtlCol="0">
            <a:spAutoFit/>
          </a:bodyPr>
          <a:lstStyle/>
          <a:p>
            <a:pPr marL="457200" indent="-457200">
              <a:lnSpc>
                <a:spcPct val="20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Alternative staffing</a:t>
            </a:r>
          </a:p>
          <a:p>
            <a:pPr marL="457200" indent="-457200">
              <a:lnSpc>
                <a:spcPct val="20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Reason for using</a:t>
            </a:r>
            <a:endParaRPr lang="en-US" sz="2800" b="1" dirty="0">
              <a:latin typeface="Arial" panose="020B0604020202020204" pitchFamily="34" charset="0"/>
              <a:cs typeface="Arial" panose="020B0604020202020204" pitchFamily="34" charset="0"/>
            </a:endParaRPr>
          </a:p>
          <a:p>
            <a:pPr marL="457200" indent="-457200">
              <a:lnSpc>
                <a:spcPct val="20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The Temp Agency</a:t>
            </a:r>
            <a:endParaRPr lang="en-US" sz="2800" b="1" dirty="0">
              <a:latin typeface="Arial" panose="020B0604020202020204" pitchFamily="34" charset="0"/>
              <a:cs typeface="Arial" panose="020B0604020202020204" pitchFamily="34" charset="0"/>
            </a:endParaRPr>
          </a:p>
          <a:p>
            <a:pPr marL="457200" indent="-457200">
              <a:lnSpc>
                <a:spcPct val="20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Temp Employee’s Concern</a:t>
            </a:r>
            <a:endParaRPr lang="en-US" sz="28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48265576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45</a:t>
            </a:fld>
            <a:endParaRPr lang="en-US" dirty="0"/>
          </a:p>
        </p:txBody>
      </p:sp>
      <p:sp>
        <p:nvSpPr>
          <p:cNvPr id="5" name="TextBox 4"/>
          <p:cNvSpPr txBox="1"/>
          <p:nvPr/>
        </p:nvSpPr>
        <p:spPr>
          <a:xfrm>
            <a:off x="1371600" y="676835"/>
            <a:ext cx="6629400" cy="1646605"/>
          </a:xfrm>
          <a:prstGeom prst="rect">
            <a:avLst/>
          </a:prstGeom>
          <a:noFill/>
        </p:spPr>
        <p:txBody>
          <a:bodyPr wrap="square" rtlCol="0">
            <a:spAutoFit/>
          </a:bodyPr>
          <a:lstStyle/>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700" b="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 Your Employment Law</a:t>
            </a:r>
            <a:endParaRPr lang="en-US" sz="3700" b="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 name="TextBox 1"/>
          <p:cNvSpPr txBox="1"/>
          <p:nvPr/>
        </p:nvSpPr>
        <p:spPr>
          <a:xfrm>
            <a:off x="1828800" y="2590800"/>
            <a:ext cx="5181600" cy="1077218"/>
          </a:xfrm>
          <a:prstGeom prst="rect">
            <a:avLst/>
          </a:prstGeom>
          <a:noFill/>
        </p:spPr>
        <p:txBody>
          <a:bodyPr wrap="square" rtlCol="0">
            <a:spAutoFit/>
          </a:bodyPr>
          <a:lstStyle/>
          <a:p>
            <a:pPr algn="ctr"/>
            <a:r>
              <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Contract Employees- Any problems?</a:t>
            </a:r>
            <a:endPar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200151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46</a:t>
            </a:fld>
            <a:endParaRPr lang="en-US" dirty="0"/>
          </a:p>
        </p:txBody>
      </p:sp>
      <p:sp>
        <p:nvSpPr>
          <p:cNvPr id="5" name="TextBox 4"/>
          <p:cNvSpPr txBox="1"/>
          <p:nvPr/>
        </p:nvSpPr>
        <p:spPr>
          <a:xfrm>
            <a:off x="1600200" y="609600"/>
            <a:ext cx="5943600" cy="1354217"/>
          </a:xfrm>
          <a:prstGeom prst="rect">
            <a:avLst/>
          </a:prstGeom>
          <a:noFill/>
        </p:spPr>
        <p:txBody>
          <a:bodyPr wrap="square" rtlCol="0">
            <a:spAutoFit/>
          </a:bodyPr>
          <a:lstStyle/>
          <a:p>
            <a:pPr algn="ctr"/>
            <a:endPar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Executive Recruiters</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
        <p:nvSpPr>
          <p:cNvPr id="2" name="TextBox 1"/>
          <p:cNvSpPr txBox="1"/>
          <p:nvPr/>
        </p:nvSpPr>
        <p:spPr>
          <a:xfrm>
            <a:off x="1066800" y="2133600"/>
            <a:ext cx="3276600" cy="2554545"/>
          </a:xfrm>
          <a:prstGeom prst="rect">
            <a:avLst/>
          </a:prstGeom>
          <a:noFill/>
        </p:spPr>
        <p:txBody>
          <a:bodyPr wrap="square" rtlCol="0">
            <a:spAutoFit/>
          </a:bodyPr>
          <a:lstStyle/>
          <a:p>
            <a:pPr marL="457200" indent="-457200">
              <a:buFont typeface="Arial" panose="020B0604020202020204" pitchFamily="34" charset="0"/>
              <a:buChar char="•"/>
            </a:pPr>
            <a:r>
              <a:rPr lang="en-US" sz="3200" b="1" dirty="0" smtClean="0">
                <a:latin typeface="Arial" panose="020B0604020202020204" pitchFamily="34" charset="0"/>
                <a:cs typeface="Arial" panose="020B0604020202020204" pitchFamily="34" charset="0"/>
              </a:rPr>
              <a:t>Working with Recruiters</a:t>
            </a:r>
          </a:p>
          <a:p>
            <a:endParaRPr lang="en-US" sz="3200" b="1"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3200" b="1" dirty="0" smtClean="0">
                <a:latin typeface="Arial" panose="020B0604020202020204" pitchFamily="34" charset="0"/>
                <a:cs typeface="Arial" panose="020B0604020202020204" pitchFamily="34" charset="0"/>
              </a:rPr>
              <a:t>Internal Recruiting</a:t>
            </a:r>
            <a:endParaRPr lang="en-US" sz="3200" b="1" dirty="0">
              <a:latin typeface="Arial" panose="020B0604020202020204" pitchFamily="34" charset="0"/>
              <a:cs typeface="Arial" panose="020B0604020202020204" pitchFamily="34" charset="0"/>
            </a:endParaRPr>
          </a:p>
        </p:txBody>
      </p:sp>
      <p:pic>
        <p:nvPicPr>
          <p:cNvPr id="1026" name="Picture 2" descr="C:\Users\abosto1\AppData\Local\Microsoft\Windows\Temporary Internet Files\Content.IE5\BGKCDPIV\6a00d8341c05b253ef00e54f1f1fa38834-800wi[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81600" y="2133600"/>
            <a:ext cx="2362200" cy="289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257037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47</a:t>
            </a:fld>
            <a:endParaRPr lang="en-US" dirty="0"/>
          </a:p>
        </p:txBody>
      </p:sp>
      <p:sp>
        <p:nvSpPr>
          <p:cNvPr id="5" name="TextBox 4"/>
          <p:cNvSpPr txBox="1"/>
          <p:nvPr/>
        </p:nvSpPr>
        <p:spPr>
          <a:xfrm>
            <a:off x="1600200" y="609600"/>
            <a:ext cx="5943600" cy="861774"/>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Recruiting</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
        <p:nvSpPr>
          <p:cNvPr id="2" name="TextBox 1"/>
          <p:cNvSpPr txBox="1"/>
          <p:nvPr/>
        </p:nvSpPr>
        <p:spPr>
          <a:xfrm>
            <a:off x="685800" y="1752600"/>
            <a:ext cx="3886200" cy="3539430"/>
          </a:xfrm>
          <a:prstGeom prst="rect">
            <a:avLst/>
          </a:prstGeom>
          <a:noFill/>
        </p:spPr>
        <p:txBody>
          <a:bodyPr wrap="square" rtlCol="0">
            <a:spAutoFit/>
          </a:bodyPr>
          <a:lstStyle/>
          <a:p>
            <a:pPr marL="514350" indent="-514350">
              <a:buFont typeface="+mj-lt"/>
              <a:buAutoNum type="arabicPeriod"/>
            </a:pP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Referrals and Walk-ins</a:t>
            </a:r>
          </a:p>
          <a:p>
            <a:pPr marL="514350" indent="-514350">
              <a:buFont typeface="+mj-lt"/>
              <a:buAutoNum type="arabicPeriod"/>
            </a:pP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On-Demand Recruiting Services</a:t>
            </a:r>
          </a:p>
          <a:p>
            <a:pPr marL="514350" indent="-514350">
              <a:buFont typeface="+mj-lt"/>
              <a:buAutoNum type="arabicPeriod"/>
            </a:pPr>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College </a:t>
            </a:r>
            <a:r>
              <a:rPr lang="en-US"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Recruiting</a:t>
            </a:r>
          </a:p>
          <a:p>
            <a:pPr marL="971550" lvl="1" indent="-514350">
              <a:buFont typeface="Courier New" panose="02070309020205020404" pitchFamily="49" charset="0"/>
              <a:buChar char="o"/>
            </a:pPr>
            <a:r>
              <a:rPr lang="en-US"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Internships</a:t>
            </a:r>
            <a:endPar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050" name="Picture 2" descr="C:\Users\abosto1\AppData\Local\Microsoft\Windows\Temporary Internet Files\Content.IE5\Z59TMWV9\ikea belfat recruitmen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400" y="1752600"/>
            <a:ext cx="2743199"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33414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48</a:t>
            </a:fld>
            <a:endParaRPr lang="en-US" dirty="0"/>
          </a:p>
        </p:txBody>
      </p:sp>
      <p:sp>
        <p:nvSpPr>
          <p:cNvPr id="5" name="TextBox 4"/>
          <p:cNvSpPr txBox="1"/>
          <p:nvPr/>
        </p:nvSpPr>
        <p:spPr>
          <a:xfrm>
            <a:off x="1600200" y="609600"/>
            <a:ext cx="5943600" cy="861774"/>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Recruiting continued</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
        <p:nvSpPr>
          <p:cNvPr id="2" name="TextBox 1"/>
          <p:cNvSpPr txBox="1"/>
          <p:nvPr/>
        </p:nvSpPr>
        <p:spPr>
          <a:xfrm>
            <a:off x="685800" y="1752600"/>
            <a:ext cx="3886200" cy="1815882"/>
          </a:xfrm>
          <a:prstGeom prst="rect">
            <a:avLst/>
          </a:prstGeom>
          <a:noFill/>
        </p:spPr>
        <p:txBody>
          <a:bodyPr wrap="square" rtlCol="0">
            <a:spAutoFit/>
          </a:bodyPr>
          <a:lstStyle/>
          <a:p>
            <a:pPr marL="514350" indent="-514350">
              <a:buAutoNum type="arabicPeriod" startAt="4"/>
            </a:pPr>
            <a:r>
              <a:rPr lang="en-US"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Telecommuters</a:t>
            </a:r>
          </a:p>
          <a:p>
            <a:endParaRPr lang="en-US"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US"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5.  Military Personnel</a:t>
            </a:r>
          </a:p>
          <a:p>
            <a:endPar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050" name="Picture 2" descr="C:\Users\abosto1\AppData\Local\Microsoft\Windows\Temporary Internet Files\Content.IE5\Z59TMWV9\ikea belfat recruitment[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400" y="1752600"/>
            <a:ext cx="2743199" cy="3124200"/>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abosto1\AppData\Local\Microsoft\Windows\Temporary Internet Files\Content.IE5\BGKCDPIV\Uncle_Sam_%28pointing_finger%29[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10535" y="3105150"/>
            <a:ext cx="2636730" cy="354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679503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5</a:t>
            </a:r>
            <a:r>
              <a:rPr lang="en-US" dirty="0" smtClean="0"/>
              <a:t>-</a:t>
            </a:r>
            <a:fld id="{E0926760-F15F-462E-8D64-749C808E0CCD}" type="slidenum">
              <a:rPr lang="en-US" smtClean="0"/>
              <a:pPr/>
              <a:t>49</a:t>
            </a:fld>
            <a:endParaRPr lang="en-US" dirty="0"/>
          </a:p>
        </p:txBody>
      </p:sp>
      <p:sp>
        <p:nvSpPr>
          <p:cNvPr id="4" name="Rectangle 3"/>
          <p:cNvSpPr/>
          <p:nvPr/>
        </p:nvSpPr>
        <p:spPr>
          <a:xfrm>
            <a:off x="1828800" y="2438400"/>
            <a:ext cx="6019800" cy="1631216"/>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Cutting Recruitment Costs</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talk about it…</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Performance: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HR as a Profit Center</a:t>
            </a:r>
            <a:endPar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818858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50</a:t>
            </a:fld>
            <a:endParaRPr lang="en-US" dirty="0"/>
          </a:p>
        </p:txBody>
      </p:sp>
      <p:sp>
        <p:nvSpPr>
          <p:cNvPr id="5" name="TextBox 4"/>
          <p:cNvSpPr txBox="1"/>
          <p:nvPr/>
        </p:nvSpPr>
        <p:spPr>
          <a:xfrm>
            <a:off x="1600200" y="609600"/>
            <a:ext cx="5943600" cy="1354217"/>
          </a:xfrm>
          <a:prstGeom prst="rect">
            <a:avLst/>
          </a:prstGeom>
          <a:noFill/>
        </p:spPr>
        <p:txBody>
          <a:bodyPr wrap="square" rtlCol="0">
            <a:spAutoFit/>
          </a:bodyPr>
          <a:lstStyle/>
          <a:p>
            <a:pPr algn="ctr"/>
            <a:r>
              <a:rPr lang="en-US" sz="3200" b="1" dirty="0" smtClean="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Recruiting a More </a:t>
            </a:r>
          </a:p>
          <a:p>
            <a:pPr algn="ctr"/>
            <a:r>
              <a:rPr lang="en-US" sz="3200" b="1" dirty="0" smtClean="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Diverse Workforce</a:t>
            </a:r>
            <a:endParaRPr lang="en-US" sz="3200" b="1" dirty="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
        <p:nvSpPr>
          <p:cNvPr id="2" name="TextBox 1"/>
          <p:cNvSpPr txBox="1"/>
          <p:nvPr/>
        </p:nvSpPr>
        <p:spPr>
          <a:xfrm>
            <a:off x="990600" y="2209800"/>
            <a:ext cx="3581400" cy="3170099"/>
          </a:xfrm>
          <a:prstGeom prst="rect">
            <a:avLst/>
          </a:prstGeom>
          <a:noFill/>
        </p:spPr>
        <p:txBody>
          <a:bodyPr wrap="square" rtlCol="0">
            <a:spAutoFit/>
          </a:bodyPr>
          <a:lstStyle/>
          <a:p>
            <a:pPr marL="514350" indent="-514350">
              <a:lnSpc>
                <a:spcPct val="150000"/>
              </a:lnSpc>
              <a:buFont typeface="+mj-lt"/>
              <a:buAutoNum type="arabicPeriod"/>
            </a:pPr>
            <a:r>
              <a:rPr lang="en-US" sz="32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Women</a:t>
            </a:r>
          </a:p>
          <a:p>
            <a:pPr marL="514350" indent="-514350">
              <a:lnSpc>
                <a:spcPct val="150000"/>
              </a:lnSpc>
              <a:buFont typeface="+mj-lt"/>
              <a:buAutoNum type="arabicPeriod"/>
            </a:pPr>
            <a:r>
              <a:rPr lang="en-US" sz="32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Single Parents</a:t>
            </a:r>
          </a:p>
          <a:p>
            <a:pPr marL="514350" indent="-514350">
              <a:lnSpc>
                <a:spcPct val="150000"/>
              </a:lnSpc>
              <a:buFont typeface="+mj-lt"/>
              <a:buAutoNum type="arabicPeriod"/>
            </a:pPr>
            <a:r>
              <a:rPr lang="en-US" sz="32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Older Workers</a:t>
            </a:r>
          </a:p>
          <a:p>
            <a:endParaRPr lang="en-US"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81600" y="1963817"/>
            <a:ext cx="3200400" cy="41217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247630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r>
              <a:rPr lang="en-US" b="1" smtClean="0"/>
              <a:t>Copyright © 2017 Pearson Education, Ltd.</a:t>
            </a:r>
            <a:endParaRPr lang="en-US" dirty="0"/>
          </a:p>
        </p:txBody>
      </p:sp>
      <p:sp>
        <p:nvSpPr>
          <p:cNvPr id="3" name="投影片編號版面配置區 2"/>
          <p:cNvSpPr>
            <a:spLocks noGrp="1"/>
          </p:cNvSpPr>
          <p:nvPr>
            <p:ph type="sldNum" sz="quarter" idx="12"/>
          </p:nvPr>
        </p:nvSpPr>
        <p:spPr/>
        <p:txBody>
          <a:bodyPr/>
          <a:lstStyle/>
          <a:p>
            <a:r>
              <a:rPr lang="en-US" smtClean="0"/>
              <a:t>5-</a:t>
            </a:r>
            <a:fld id="{E0926760-F15F-462E-8D64-749C808E0CCD}" type="slidenum">
              <a:rPr lang="en-US" smtClean="0"/>
              <a:pPr/>
              <a:t>51</a:t>
            </a:fld>
            <a:endParaRPr lang="en-US" dirty="0"/>
          </a:p>
        </p:txBody>
      </p:sp>
      <p:sp>
        <p:nvSpPr>
          <p:cNvPr id="4" name="標題 3"/>
          <p:cNvSpPr>
            <a:spLocks noGrp="1"/>
          </p:cNvSpPr>
          <p:nvPr>
            <p:ph type="title"/>
          </p:nvPr>
        </p:nvSpPr>
        <p:spPr/>
        <p:txBody>
          <a:bodyPr/>
          <a:lstStyle/>
          <a:p>
            <a:r>
              <a:rPr lang="en-US" altLang="zh-HK" dirty="0" smtClean="0"/>
              <a:t>Share cases of finding misfit candidates?</a:t>
            </a:r>
            <a:endParaRPr lang="zh-HK" altLang="en-US" dirty="0"/>
          </a:p>
        </p:txBody>
      </p:sp>
      <p:sp>
        <p:nvSpPr>
          <p:cNvPr id="5" name="文字版面配置區 4"/>
          <p:cNvSpPr>
            <a:spLocks noGrp="1"/>
          </p:cNvSpPr>
          <p:nvPr>
            <p:ph type="body" idx="1"/>
          </p:nvPr>
        </p:nvSpPr>
        <p:spPr/>
        <p:txBody>
          <a:bodyPr/>
          <a:lstStyle/>
          <a:p>
            <a:endParaRPr lang="zh-HK" altLang="en-US"/>
          </a:p>
        </p:txBody>
      </p:sp>
    </p:spTree>
    <p:extLst>
      <p:ext uri="{BB962C8B-B14F-4D97-AF65-F5344CB8AC3E}">
        <p14:creationId xmlns:p14="http://schemas.microsoft.com/office/powerpoint/2010/main" val="19850280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52</a:t>
            </a:fld>
            <a:endParaRPr lang="en-US" dirty="0"/>
          </a:p>
        </p:txBody>
      </p:sp>
      <p:sp>
        <p:nvSpPr>
          <p:cNvPr id="5" name="TextBox 4"/>
          <p:cNvSpPr txBox="1"/>
          <p:nvPr/>
        </p:nvSpPr>
        <p:spPr>
          <a:xfrm>
            <a:off x="1600200" y="609600"/>
            <a:ext cx="5943600" cy="1354217"/>
          </a:xfrm>
          <a:prstGeom prst="rect">
            <a:avLst/>
          </a:prstGeom>
          <a:noFill/>
        </p:spPr>
        <p:txBody>
          <a:bodyPr wrap="square" rtlCol="0">
            <a:spAutoFit/>
          </a:bodyPr>
          <a:lstStyle/>
          <a:p>
            <a:pPr algn="ctr"/>
            <a:r>
              <a:rPr lang="en-US" sz="3200" b="1" dirty="0" smtClean="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Recruiting a More </a:t>
            </a:r>
          </a:p>
          <a:p>
            <a:pPr algn="ctr"/>
            <a:r>
              <a:rPr lang="en-US" sz="3200" b="1" dirty="0" smtClean="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Diverse Workforce continued</a:t>
            </a:r>
            <a:endParaRPr lang="en-US" sz="3200" b="1" dirty="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
        <p:nvSpPr>
          <p:cNvPr id="2" name="TextBox 1"/>
          <p:cNvSpPr txBox="1"/>
          <p:nvPr/>
        </p:nvSpPr>
        <p:spPr>
          <a:xfrm>
            <a:off x="990600" y="2209800"/>
            <a:ext cx="3581400" cy="2616101"/>
          </a:xfrm>
          <a:prstGeom prst="rect">
            <a:avLst/>
          </a:prstGeom>
          <a:noFill/>
        </p:spPr>
        <p:txBody>
          <a:bodyPr wrap="square" rtlCol="0">
            <a:spAutoFit/>
          </a:bodyPr>
          <a:lstStyle/>
          <a:p>
            <a:pPr marL="514350" indent="-514350">
              <a:lnSpc>
                <a:spcPct val="150000"/>
              </a:lnSpc>
              <a:buAutoNum type="arabicPeriod" startAt="4"/>
            </a:pPr>
            <a:r>
              <a:rPr 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Minorities</a:t>
            </a:r>
          </a:p>
          <a:p>
            <a:pPr marL="514350" indent="-514350">
              <a:lnSpc>
                <a:spcPct val="150000"/>
              </a:lnSpc>
              <a:buAutoNum type="arabicPeriod" startAt="4"/>
            </a:pPr>
            <a:r>
              <a:rPr 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Disabled</a:t>
            </a:r>
          </a:p>
          <a:p>
            <a:endParaRPr lang="en-US" sz="28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3074" name="Picture 2" descr="C:\Users\abosto1\AppData\Local\Microsoft\Windows\Temporary Internet Files\Content.IE5\Z59TMWV9\kjjjjjjjjjjjjjjjjjjjjjjjjjjjjjjjjjjjjjjjjjjjjjjj[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57800" y="1963817"/>
            <a:ext cx="3048000" cy="2150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05687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53</a:t>
            </a:fld>
            <a:endParaRPr lang="en-US" dirty="0"/>
          </a:p>
        </p:txBody>
      </p:sp>
      <p:sp>
        <p:nvSpPr>
          <p:cNvPr id="6" name="TextBox 5"/>
          <p:cNvSpPr txBox="1"/>
          <p:nvPr/>
        </p:nvSpPr>
        <p:spPr>
          <a:xfrm>
            <a:off x="533400" y="1981200"/>
            <a:ext cx="7391400" cy="3077766"/>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VI.</a:t>
            </a:r>
          </a:p>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Discuss practical guidelines for obtaining application information.</a:t>
            </a:r>
            <a:endPar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11998997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54</a:t>
            </a:fld>
            <a:endParaRPr lang="en-US" dirty="0"/>
          </a:p>
        </p:txBody>
      </p:sp>
      <p:sp>
        <p:nvSpPr>
          <p:cNvPr id="5" name="TextBox 4"/>
          <p:cNvSpPr txBox="1"/>
          <p:nvPr/>
        </p:nvSpPr>
        <p:spPr>
          <a:xfrm>
            <a:off x="1295400" y="1981201"/>
            <a:ext cx="6400800" cy="2031325"/>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Purpose of Application </a:t>
            </a:r>
            <a:r>
              <a:rPr lang="en-US" sz="2800" b="1" dirty="0" smtClean="0">
                <a:latin typeface="Arial" panose="020B0604020202020204" pitchFamily="34" charset="0"/>
                <a:cs typeface="Arial" panose="020B0604020202020204" pitchFamily="34" charset="0"/>
              </a:rPr>
              <a:t>Forms</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Application Guidelines</a:t>
            </a:r>
          </a:p>
          <a:p>
            <a:pPr marL="457200" indent="-457200">
              <a:lnSpc>
                <a:spcPct val="150000"/>
              </a:lnSpc>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p:txBody>
      </p:sp>
      <p:sp>
        <p:nvSpPr>
          <p:cNvPr id="6" name="TextBox 5"/>
          <p:cNvSpPr txBox="1"/>
          <p:nvPr/>
        </p:nvSpPr>
        <p:spPr>
          <a:xfrm>
            <a:off x="1295400" y="533401"/>
            <a:ext cx="6781800" cy="1200329"/>
          </a:xfrm>
          <a:prstGeom prst="rect">
            <a:avLst/>
          </a:prstGeom>
          <a:noFill/>
        </p:spPr>
        <p:txBody>
          <a:bodyPr wrap="square" rtlCol="0">
            <a:spAutoFit/>
          </a:bodyPr>
          <a:lstStyle/>
          <a:p>
            <a:pPr algn="ctr"/>
            <a:r>
              <a:rPr lang="en-US" sz="36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Developing and Using Application Forms</a:t>
            </a:r>
            <a:endPar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026" name="Picture 2" descr="C:\Users\abosto1\AppData\Local\Microsoft\Windows\Temporary Internet Files\Content.IE5\Z59TMWV9\LOA_form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48000" y="3429001"/>
            <a:ext cx="3276600" cy="251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621459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55</a:t>
            </a:fld>
            <a:endParaRPr lang="en-US" dirty="0"/>
          </a:p>
        </p:txBody>
      </p:sp>
      <p:sp>
        <p:nvSpPr>
          <p:cNvPr id="5" name="TextBox 4"/>
          <p:cNvSpPr txBox="1"/>
          <p:nvPr/>
        </p:nvSpPr>
        <p:spPr>
          <a:xfrm>
            <a:off x="1371600" y="676835"/>
            <a:ext cx="6629400" cy="1646605"/>
          </a:xfrm>
          <a:prstGeom prst="rect">
            <a:avLst/>
          </a:prstGeom>
          <a:noFill/>
        </p:spPr>
        <p:txBody>
          <a:bodyPr wrap="square" rtlCol="0">
            <a:spAutoFit/>
          </a:bodyPr>
          <a:lstStyle/>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700" b="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 Your Employment Law</a:t>
            </a:r>
            <a:endParaRPr lang="en-US" sz="3700" b="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 name="TextBox 1"/>
          <p:cNvSpPr txBox="1"/>
          <p:nvPr/>
        </p:nvSpPr>
        <p:spPr>
          <a:xfrm>
            <a:off x="1797424" y="2605281"/>
            <a:ext cx="5181600" cy="1077218"/>
          </a:xfrm>
          <a:prstGeom prst="rect">
            <a:avLst/>
          </a:prstGeom>
          <a:noFill/>
        </p:spPr>
        <p:txBody>
          <a:bodyPr wrap="square" rtlCol="0">
            <a:spAutoFit/>
          </a:bodyPr>
          <a:lstStyle/>
          <a:p>
            <a:pPr algn="ctr"/>
            <a:r>
              <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Application Forms and EEO Law</a:t>
            </a:r>
            <a:endPar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052" name="Picture 4" descr="C:\Users\abosto1\AppData\Local\Microsoft\Windows\Temporary Internet Files\Content.IE5\Z59TMWV9\Gavel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28999" y="4147066"/>
            <a:ext cx="2362201" cy="1771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35942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5-</a:t>
            </a:r>
            <a:fld id="{E0926760-F15F-462E-8D64-749C808E0CCD}" type="slidenum">
              <a:rPr lang="en-US" smtClean="0"/>
              <a:pPr/>
              <a:t>56</a:t>
            </a:fld>
            <a:endParaRPr lang="en-US" dirty="0"/>
          </a:p>
        </p:txBody>
      </p:sp>
      <p:sp>
        <p:nvSpPr>
          <p:cNvPr id="5" name="TextBox 4"/>
          <p:cNvSpPr txBox="1"/>
          <p:nvPr/>
        </p:nvSpPr>
        <p:spPr>
          <a:xfrm>
            <a:off x="1828800" y="2749393"/>
            <a:ext cx="6172200" cy="2031325"/>
          </a:xfrm>
          <a:prstGeom prst="rect">
            <a:avLst/>
          </a:prstGeom>
          <a:noFill/>
        </p:spPr>
        <p:txBody>
          <a:bodyPr wrap="square" rtlCol="0">
            <a:spAutoFit/>
          </a:bodyPr>
          <a:lstStyle/>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Using Application </a:t>
            </a:r>
            <a:r>
              <a:rPr lang="en-US" sz="2800" b="1" dirty="0">
                <a:latin typeface="Arial" panose="020B0604020202020204" pitchFamily="34" charset="0"/>
                <a:cs typeface="Arial" panose="020B0604020202020204" pitchFamily="34" charset="0"/>
              </a:rPr>
              <a:t>Forms </a:t>
            </a:r>
            <a:r>
              <a:rPr lang="en-US" sz="2800" b="1" dirty="0" smtClean="0">
                <a:latin typeface="Arial" panose="020B0604020202020204" pitchFamily="34" charset="0"/>
                <a:cs typeface="Arial" panose="020B0604020202020204" pitchFamily="34" charset="0"/>
              </a:rPr>
              <a:t>to Predict </a:t>
            </a:r>
            <a:r>
              <a:rPr lang="en-US" sz="2800" b="1" dirty="0">
                <a:latin typeface="Arial" panose="020B0604020202020204" pitchFamily="34" charset="0"/>
                <a:cs typeface="Arial" panose="020B0604020202020204" pitchFamily="34" charset="0"/>
              </a:rPr>
              <a:t>Job </a:t>
            </a:r>
            <a:r>
              <a:rPr lang="en-US" sz="2800" b="1" dirty="0" smtClean="0">
                <a:latin typeface="Arial" panose="020B0604020202020204" pitchFamily="34" charset="0"/>
                <a:cs typeface="Arial" panose="020B0604020202020204" pitchFamily="34" charset="0"/>
              </a:rPr>
              <a:t>Performance</a:t>
            </a:r>
          </a:p>
          <a:p>
            <a:pPr marL="457200" indent="-457200">
              <a:buFont typeface="Arial" panose="020B0604020202020204" pitchFamily="34" charset="0"/>
              <a:buChar char="•"/>
            </a:pPr>
            <a:endParaRPr lang="en-US" sz="2800" b="1" dirty="0" smtClean="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Mandatory Arbitration</a:t>
            </a:r>
            <a:endParaRPr lang="en-US" sz="2800" b="1" dirty="0">
              <a:latin typeface="Arial" panose="020B0604020202020204" pitchFamily="34" charset="0"/>
              <a:cs typeface="Arial" panose="020B0604020202020204" pitchFamily="34" charset="0"/>
            </a:endParaRPr>
          </a:p>
        </p:txBody>
      </p:sp>
      <p:sp>
        <p:nvSpPr>
          <p:cNvPr id="6" name="TextBox 5"/>
          <p:cNvSpPr txBox="1"/>
          <p:nvPr/>
        </p:nvSpPr>
        <p:spPr>
          <a:xfrm>
            <a:off x="1295400" y="533401"/>
            <a:ext cx="6781800" cy="1200329"/>
          </a:xfrm>
          <a:prstGeom prst="rect">
            <a:avLst/>
          </a:prstGeom>
          <a:noFill/>
        </p:spPr>
        <p:txBody>
          <a:bodyPr wrap="square" rtlCol="0">
            <a:spAutoFit/>
          </a:bodyPr>
          <a:lstStyle/>
          <a:p>
            <a:pPr algn="ctr"/>
            <a:r>
              <a:rPr lang="en-US" sz="36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Developing and Using Application Forms</a:t>
            </a:r>
            <a:endPar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216216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Custom 3">
      <a:dk1>
        <a:sysClr val="windowText" lastClr="000000"/>
      </a:dk1>
      <a:lt1>
        <a:sysClr val="window" lastClr="FFFFFF"/>
      </a:lt1>
      <a:dk2>
        <a:srgbClr val="564B3C"/>
      </a:dk2>
      <a:lt2>
        <a:srgbClr val="FAF0DB"/>
      </a:lt2>
      <a:accent1>
        <a:srgbClr val="7030A0"/>
      </a:accent1>
      <a:accent2>
        <a:srgbClr val="CF543F"/>
      </a:accent2>
      <a:accent3>
        <a:srgbClr val="FF6600"/>
      </a:accent3>
      <a:accent4>
        <a:srgbClr val="FF6600"/>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2083</TotalTime>
  <Words>8059</Words>
  <Application>Microsoft Office PowerPoint</Application>
  <PresentationFormat>如螢幕大小 (4:3)</PresentationFormat>
  <Paragraphs>651</Paragraphs>
  <Slides>56</Slides>
  <Notes>53</Notes>
  <HiddenSlides>0</HiddenSlides>
  <MMClips>0</MMClips>
  <ScaleCrop>false</ScaleCrop>
  <HeadingPairs>
    <vt:vector size="4" baseType="variant">
      <vt:variant>
        <vt:lpstr>佈景主題</vt:lpstr>
      </vt:variant>
      <vt:variant>
        <vt:i4>1</vt:i4>
      </vt:variant>
      <vt:variant>
        <vt:lpstr>投影片標題</vt:lpstr>
      </vt:variant>
      <vt:variant>
        <vt:i4>56</vt:i4>
      </vt:variant>
    </vt:vector>
  </HeadingPairs>
  <TitlesOfParts>
    <vt:vector size="57" baseType="lpstr">
      <vt:lpstr>Apothecary</vt:lpstr>
      <vt:lpstr>PowerPoint 簡報</vt:lpstr>
      <vt:lpstr>PowerPoint 簡報</vt:lpstr>
      <vt:lpstr>PowerPoint 簡報</vt:lpstr>
      <vt:lpstr>PowerPoint 簡報</vt:lpstr>
      <vt:lpstr>What are the practical tips of getting right people?</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What do you look for candidate’s job application letter?</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Share cases of finding misfit candidates?</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KIRKWOOD PUBLIC</dc:creator>
  <cp:lastModifiedBy>STEPHANIELEUNG</cp:lastModifiedBy>
  <cp:revision>271</cp:revision>
  <dcterms:created xsi:type="dcterms:W3CDTF">2013-12-11T00:45:34Z</dcterms:created>
  <dcterms:modified xsi:type="dcterms:W3CDTF">2019-10-25T09:11:38Z</dcterms:modified>
</cp:coreProperties>
</file>