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1pPr>
    <a:lvl2pPr marL="0" marR="0" indent="2286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2pPr>
    <a:lvl3pPr marL="0" marR="0" indent="4572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3pPr>
    <a:lvl4pPr marL="0" marR="0" indent="6858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4pPr>
    <a:lvl5pPr marL="0" marR="0" indent="9144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5pPr>
    <a:lvl6pPr marL="0" marR="0" indent="11430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6pPr>
    <a:lvl7pPr marL="0" marR="0" indent="13716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7pPr>
    <a:lvl8pPr marL="0" marR="0" indent="16002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8pPr>
    <a:lvl9pPr marL="0" marR="0" indent="182880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标题与副标题">
    <p:spTree>
      <p:nvGrpSpPr>
        <p:cNvPr id="1" name=""/>
        <p:cNvGrpSpPr/>
        <p:nvPr/>
      </p:nvGrpSpPr>
      <p:grpSpPr>
        <a:xfrm>
          <a:off x="0" y="0"/>
          <a:ext cx="0" cy="0"/>
          <a:chOff x="0" y="0"/>
          <a:chExt cx="0" cy="0"/>
        </a:xfrm>
      </p:grpSpPr>
      <p:sp>
        <p:nvSpPr>
          <p:cNvPr id="11" name="标题文本"/>
          <p:cNvSpPr txBox="1"/>
          <p:nvPr>
            <p:ph type="title"/>
          </p:nvPr>
        </p:nvSpPr>
        <p:spPr>
          <a:xfrm>
            <a:off x="1778000" y="2298700"/>
            <a:ext cx="20828000" cy="4648200"/>
          </a:xfrm>
          <a:prstGeom prst="rect">
            <a:avLst/>
          </a:prstGeom>
        </p:spPr>
        <p:txBody>
          <a:bodyPr anchor="b"/>
          <a:lstStyle/>
          <a:p>
            <a:pPr/>
            <a:r>
              <a:t>标题文本</a:t>
            </a:r>
          </a:p>
        </p:txBody>
      </p:sp>
      <p:sp>
        <p:nvSpPr>
          <p:cNvPr id="12" name="正文级别 1…"/>
          <p:cNvSpPr txBox="1"/>
          <p:nvPr>
            <p:ph type="body" sz="quarter" idx="1"/>
          </p:nvPr>
        </p:nvSpPr>
        <p:spPr>
          <a:xfrm>
            <a:off x="1778000" y="7073900"/>
            <a:ext cx="20828000" cy="15875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正文级别 1</a:t>
            </a:r>
          </a:p>
          <a:p>
            <a:pPr lvl="1"/>
            <a:r>
              <a:t>正文级别 2</a:t>
            </a:r>
          </a:p>
          <a:p>
            <a:pPr lvl="2"/>
            <a:r>
              <a:t>正文级别 3</a:t>
            </a:r>
          </a:p>
          <a:p>
            <a:pPr lvl="3"/>
            <a:r>
              <a:t>正文级别 4</a:t>
            </a:r>
          </a:p>
          <a:p>
            <a:pPr lvl="4"/>
            <a:r>
              <a:t>正文级别 5</a:t>
            </a:r>
          </a:p>
        </p:txBody>
      </p:sp>
      <p:sp>
        <p:nvSpPr>
          <p:cNvPr id="1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照片 - 水平">
    <p:spTree>
      <p:nvGrpSpPr>
        <p:cNvPr id="1" name=""/>
        <p:cNvGrpSpPr/>
        <p:nvPr/>
      </p:nvGrpSpPr>
      <p:grpSpPr>
        <a:xfrm>
          <a:off x="0" y="0"/>
          <a:ext cx="0" cy="0"/>
          <a:chOff x="0" y="0"/>
          <a:chExt cx="0" cy="0"/>
        </a:xfrm>
      </p:grpSpPr>
      <p:sp>
        <p:nvSpPr>
          <p:cNvPr id="20" name="图像"/>
          <p:cNvSpPr/>
          <p:nvPr>
            <p:ph type="pic" idx="13"/>
          </p:nvPr>
        </p:nvSpPr>
        <p:spPr>
          <a:xfrm>
            <a:off x="3125968" y="673100"/>
            <a:ext cx="18135601" cy="8737600"/>
          </a:xfrm>
          <a:prstGeom prst="rect">
            <a:avLst/>
          </a:prstGeom>
        </p:spPr>
        <p:txBody>
          <a:bodyPr lIns="91439" tIns="45719" rIns="91439" bIns="45719" anchor="t">
            <a:noAutofit/>
          </a:bodyPr>
          <a:lstStyle/>
          <a:p>
            <a:pPr/>
          </a:p>
        </p:txBody>
      </p:sp>
      <p:sp>
        <p:nvSpPr>
          <p:cNvPr id="21" name="标题文本"/>
          <p:cNvSpPr txBox="1"/>
          <p:nvPr>
            <p:ph type="title"/>
          </p:nvPr>
        </p:nvSpPr>
        <p:spPr>
          <a:xfrm>
            <a:off x="635000" y="9512300"/>
            <a:ext cx="23114000" cy="2006600"/>
          </a:xfrm>
          <a:prstGeom prst="rect">
            <a:avLst/>
          </a:prstGeom>
        </p:spPr>
        <p:txBody>
          <a:bodyPr anchor="b"/>
          <a:lstStyle/>
          <a:p>
            <a:pPr/>
            <a:r>
              <a:t>标题文本</a:t>
            </a:r>
          </a:p>
        </p:txBody>
      </p:sp>
      <p:sp>
        <p:nvSpPr>
          <p:cNvPr id="22" name="正文级别 1…"/>
          <p:cNvSpPr txBox="1"/>
          <p:nvPr>
            <p:ph type="body" sz="quarter" idx="1"/>
          </p:nvPr>
        </p:nvSpPr>
        <p:spPr>
          <a:xfrm>
            <a:off x="635000" y="11442700"/>
            <a:ext cx="23114000" cy="15875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正文级别 1</a:t>
            </a:r>
          </a:p>
          <a:p>
            <a:pPr lvl="1"/>
            <a:r>
              <a:t>正文级别 2</a:t>
            </a:r>
          </a:p>
          <a:p>
            <a:pPr lvl="2"/>
            <a:r>
              <a:t>正文级别 3</a:t>
            </a:r>
          </a:p>
          <a:p>
            <a:pPr lvl="3"/>
            <a:r>
              <a:t>正文级别 4</a:t>
            </a:r>
          </a:p>
          <a:p>
            <a:pPr lvl="4"/>
            <a:r>
              <a:t>正文级别 5</a:t>
            </a:r>
          </a:p>
        </p:txBody>
      </p:sp>
      <p:sp>
        <p:nvSpPr>
          <p:cNvPr id="2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标题 - 居中">
    <p:spTree>
      <p:nvGrpSpPr>
        <p:cNvPr id="1" name=""/>
        <p:cNvGrpSpPr/>
        <p:nvPr/>
      </p:nvGrpSpPr>
      <p:grpSpPr>
        <a:xfrm>
          <a:off x="0" y="0"/>
          <a:ext cx="0" cy="0"/>
          <a:chOff x="0" y="0"/>
          <a:chExt cx="0" cy="0"/>
        </a:xfrm>
      </p:grpSpPr>
      <p:sp>
        <p:nvSpPr>
          <p:cNvPr id="30" name="标题文本"/>
          <p:cNvSpPr txBox="1"/>
          <p:nvPr>
            <p:ph type="title"/>
          </p:nvPr>
        </p:nvSpPr>
        <p:spPr>
          <a:xfrm>
            <a:off x="1778000" y="4533900"/>
            <a:ext cx="20828000" cy="4648200"/>
          </a:xfrm>
          <a:prstGeom prst="rect">
            <a:avLst/>
          </a:prstGeom>
        </p:spPr>
        <p:txBody>
          <a:bodyPr/>
          <a:lstStyle/>
          <a:p>
            <a:pPr/>
            <a:r>
              <a:t>标题文本</a:t>
            </a:r>
          </a:p>
        </p:txBody>
      </p:sp>
      <p:sp>
        <p:nvSpPr>
          <p:cNvPr id="3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照片 - 垂直">
    <p:spTree>
      <p:nvGrpSpPr>
        <p:cNvPr id="1" name=""/>
        <p:cNvGrpSpPr/>
        <p:nvPr/>
      </p:nvGrpSpPr>
      <p:grpSpPr>
        <a:xfrm>
          <a:off x="0" y="0"/>
          <a:ext cx="0" cy="0"/>
          <a:chOff x="0" y="0"/>
          <a:chExt cx="0" cy="0"/>
        </a:xfrm>
      </p:grpSpPr>
      <p:sp>
        <p:nvSpPr>
          <p:cNvPr id="38" name="图像"/>
          <p:cNvSpPr/>
          <p:nvPr>
            <p:ph type="pic" sz="half" idx="13"/>
          </p:nvPr>
        </p:nvSpPr>
        <p:spPr>
          <a:xfrm>
            <a:off x="13165980" y="952500"/>
            <a:ext cx="9525001" cy="11468100"/>
          </a:xfrm>
          <a:prstGeom prst="rect">
            <a:avLst/>
          </a:prstGeom>
        </p:spPr>
        <p:txBody>
          <a:bodyPr lIns="91439" tIns="45719" rIns="91439" bIns="45719" anchor="t">
            <a:noAutofit/>
          </a:bodyPr>
          <a:lstStyle/>
          <a:p>
            <a:pPr/>
          </a:p>
        </p:txBody>
      </p:sp>
      <p:sp>
        <p:nvSpPr>
          <p:cNvPr id="39" name="标题文本"/>
          <p:cNvSpPr txBox="1"/>
          <p:nvPr>
            <p:ph type="title"/>
          </p:nvPr>
        </p:nvSpPr>
        <p:spPr>
          <a:xfrm>
            <a:off x="1651000" y="952500"/>
            <a:ext cx="10223500" cy="5549900"/>
          </a:xfrm>
          <a:prstGeom prst="rect">
            <a:avLst/>
          </a:prstGeom>
        </p:spPr>
        <p:txBody>
          <a:bodyPr anchor="b"/>
          <a:lstStyle>
            <a:lvl1pPr>
              <a:defRPr sz="8400"/>
            </a:lvl1pPr>
          </a:lstStyle>
          <a:p>
            <a:pPr/>
            <a:r>
              <a:t>标题文本</a:t>
            </a:r>
          </a:p>
        </p:txBody>
      </p:sp>
      <p:sp>
        <p:nvSpPr>
          <p:cNvPr id="40" name="正文级别 1…"/>
          <p:cNvSpPr txBox="1"/>
          <p:nvPr>
            <p:ph type="body" sz="quarter" idx="1"/>
          </p:nvPr>
        </p:nvSpPr>
        <p:spPr>
          <a:xfrm>
            <a:off x="1651000" y="6527800"/>
            <a:ext cx="10223500" cy="5727700"/>
          </a:xfrm>
          <a:prstGeom prst="rect">
            <a:avLst/>
          </a:prstGeom>
        </p:spPr>
        <p:txBody>
          <a:bodyPr anchor="t"/>
          <a:lstStyle>
            <a:lvl1pPr marL="0" indent="0" algn="ctr">
              <a:spcBef>
                <a:spcPts val="0"/>
              </a:spcBef>
              <a:buSzTx/>
              <a:buNone/>
              <a:defRPr sz="5400"/>
            </a:lvl1pPr>
            <a:lvl2pPr marL="0" indent="0" algn="ctr">
              <a:spcBef>
                <a:spcPts val="0"/>
              </a:spcBef>
              <a:buSzTx/>
              <a:buNone/>
              <a:defRPr sz="5400"/>
            </a:lvl2pPr>
            <a:lvl3pPr marL="0" indent="0" algn="ctr">
              <a:spcBef>
                <a:spcPts val="0"/>
              </a:spcBef>
              <a:buSzTx/>
              <a:buNone/>
              <a:defRPr sz="5400"/>
            </a:lvl3pPr>
            <a:lvl4pPr marL="0" indent="0" algn="ctr">
              <a:spcBef>
                <a:spcPts val="0"/>
              </a:spcBef>
              <a:buSzTx/>
              <a:buNone/>
              <a:defRPr sz="5400"/>
            </a:lvl4pPr>
            <a:lvl5pPr marL="0" indent="0" algn="ctr">
              <a:spcBef>
                <a:spcPts val="0"/>
              </a:spcBef>
              <a:buSzTx/>
              <a:buNone/>
              <a:defRPr sz="5400"/>
            </a:lvl5pPr>
          </a:lstStyle>
          <a:p>
            <a:pPr/>
            <a:r>
              <a:t>正文级别 1</a:t>
            </a:r>
          </a:p>
          <a:p>
            <a:pPr lvl="1"/>
            <a:r>
              <a:t>正文级别 2</a:t>
            </a:r>
          </a:p>
          <a:p>
            <a:pPr lvl="2"/>
            <a:r>
              <a:t>正文级别 3</a:t>
            </a:r>
          </a:p>
          <a:p>
            <a:pPr lvl="3"/>
            <a:r>
              <a:t>正文级别 4</a:t>
            </a:r>
          </a:p>
          <a:p>
            <a:pPr lvl="4"/>
            <a:r>
              <a:t>正文级别 5</a:t>
            </a:r>
          </a:p>
        </p:txBody>
      </p:sp>
      <p:sp>
        <p:nvSpPr>
          <p:cNvPr id="4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标题 - 顶部对齐">
    <p:spTree>
      <p:nvGrpSpPr>
        <p:cNvPr id="1" name=""/>
        <p:cNvGrpSpPr/>
        <p:nvPr/>
      </p:nvGrpSpPr>
      <p:grpSpPr>
        <a:xfrm>
          <a:off x="0" y="0"/>
          <a:ext cx="0" cy="0"/>
          <a:chOff x="0" y="0"/>
          <a:chExt cx="0" cy="0"/>
        </a:xfrm>
      </p:grpSpPr>
      <p:sp>
        <p:nvSpPr>
          <p:cNvPr id="48" name="标题文本"/>
          <p:cNvSpPr txBox="1"/>
          <p:nvPr>
            <p:ph type="title"/>
          </p:nvPr>
        </p:nvSpPr>
        <p:spPr>
          <a:prstGeom prst="rect">
            <a:avLst/>
          </a:prstGeom>
        </p:spPr>
        <p:txBody>
          <a:bodyPr/>
          <a:lstStyle/>
          <a:p>
            <a:pPr/>
            <a:r>
              <a:t>标题文本</a:t>
            </a:r>
          </a:p>
        </p:txBody>
      </p:sp>
      <p:sp>
        <p:nvSpPr>
          <p:cNvPr id="49"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标题与项目符号">
    <p:spTree>
      <p:nvGrpSpPr>
        <p:cNvPr id="1" name=""/>
        <p:cNvGrpSpPr/>
        <p:nvPr/>
      </p:nvGrpSpPr>
      <p:grpSpPr>
        <a:xfrm>
          <a:off x="0" y="0"/>
          <a:ext cx="0" cy="0"/>
          <a:chOff x="0" y="0"/>
          <a:chExt cx="0" cy="0"/>
        </a:xfrm>
      </p:grpSpPr>
      <p:sp>
        <p:nvSpPr>
          <p:cNvPr id="56" name="标题文本"/>
          <p:cNvSpPr txBox="1"/>
          <p:nvPr>
            <p:ph type="title"/>
          </p:nvPr>
        </p:nvSpPr>
        <p:spPr>
          <a:prstGeom prst="rect">
            <a:avLst/>
          </a:prstGeom>
        </p:spPr>
        <p:txBody>
          <a:bodyPr/>
          <a:lstStyle/>
          <a:p>
            <a:pPr/>
            <a:r>
              <a:t>标题文本</a:t>
            </a:r>
          </a:p>
        </p:txBody>
      </p:sp>
      <p:sp>
        <p:nvSpPr>
          <p:cNvPr id="57" name="正文级别 1…"/>
          <p:cNvSpPr txBox="1"/>
          <p:nvPr>
            <p:ph type="body" idx="1"/>
          </p:nvPr>
        </p:nvSpPr>
        <p:spPr>
          <a:prstGeom prst="rect">
            <a:avLst/>
          </a:prstGeom>
        </p:spPr>
        <p:txBody>
          <a:bodyPr/>
          <a:lstStyle>
            <a:lvl1pPr>
              <a:defRPr sz="4800"/>
            </a:lvl1pPr>
            <a:lvl2pPr>
              <a:defRPr sz="4800"/>
            </a:lvl2pPr>
            <a:lvl3pPr>
              <a:defRPr sz="4800"/>
            </a:lvl3pPr>
            <a:lvl4pPr>
              <a:defRPr sz="4800"/>
            </a:lvl4pPr>
            <a:lvl5pPr>
              <a:defRPr sz="4800"/>
            </a:lvl5pPr>
          </a:lstStyle>
          <a:p>
            <a:pPr/>
            <a:r>
              <a:t>正文级别 1</a:t>
            </a:r>
          </a:p>
          <a:p>
            <a:pPr lvl="1"/>
            <a:r>
              <a:t>正文级别 2</a:t>
            </a:r>
          </a:p>
          <a:p>
            <a:pPr lvl="2"/>
            <a:r>
              <a:t>正文级别 3</a:t>
            </a:r>
          </a:p>
          <a:p>
            <a:pPr lvl="3"/>
            <a:r>
              <a:t>正文级别 4</a:t>
            </a:r>
          </a:p>
          <a:p>
            <a:pPr lvl="4"/>
            <a:r>
              <a:t>正文级别 5</a:t>
            </a:r>
          </a:p>
        </p:txBody>
      </p:sp>
      <p:sp>
        <p:nvSpPr>
          <p:cNvPr id="58"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标题、项目符号与照片">
    <p:spTree>
      <p:nvGrpSpPr>
        <p:cNvPr id="1" name=""/>
        <p:cNvGrpSpPr/>
        <p:nvPr/>
      </p:nvGrpSpPr>
      <p:grpSpPr>
        <a:xfrm>
          <a:off x="0" y="0"/>
          <a:ext cx="0" cy="0"/>
          <a:chOff x="0" y="0"/>
          <a:chExt cx="0" cy="0"/>
        </a:xfrm>
      </p:grpSpPr>
      <p:sp>
        <p:nvSpPr>
          <p:cNvPr id="65" name="图像"/>
          <p:cNvSpPr/>
          <p:nvPr>
            <p:ph type="pic" sz="half" idx="13"/>
          </p:nvPr>
        </p:nvSpPr>
        <p:spPr>
          <a:xfrm>
            <a:off x="13169900" y="3149600"/>
            <a:ext cx="9525000" cy="9296400"/>
          </a:xfrm>
          <a:prstGeom prst="rect">
            <a:avLst/>
          </a:prstGeom>
        </p:spPr>
        <p:txBody>
          <a:bodyPr lIns="91439" tIns="45719" rIns="91439" bIns="45719" anchor="t">
            <a:noAutofit/>
          </a:bodyPr>
          <a:lstStyle/>
          <a:p>
            <a:pPr/>
          </a:p>
        </p:txBody>
      </p:sp>
      <p:sp>
        <p:nvSpPr>
          <p:cNvPr id="66" name="标题文本"/>
          <p:cNvSpPr txBox="1"/>
          <p:nvPr>
            <p:ph type="title"/>
          </p:nvPr>
        </p:nvSpPr>
        <p:spPr>
          <a:prstGeom prst="rect">
            <a:avLst/>
          </a:prstGeom>
        </p:spPr>
        <p:txBody>
          <a:bodyPr/>
          <a:lstStyle/>
          <a:p>
            <a:pPr/>
            <a:r>
              <a:t>标题文本</a:t>
            </a:r>
          </a:p>
        </p:txBody>
      </p:sp>
      <p:sp>
        <p:nvSpPr>
          <p:cNvPr id="67" name="正文级别 1…"/>
          <p:cNvSpPr txBox="1"/>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pPr/>
            <a:r>
              <a:t>正文级别 1</a:t>
            </a:r>
          </a:p>
          <a:p>
            <a:pPr lvl="1"/>
            <a:r>
              <a:t>正文级别 2</a:t>
            </a:r>
          </a:p>
          <a:p>
            <a:pPr lvl="2"/>
            <a:r>
              <a:t>正文级别 3</a:t>
            </a:r>
          </a:p>
          <a:p>
            <a:pPr lvl="3"/>
            <a:r>
              <a:t>正文级别 4</a:t>
            </a:r>
          </a:p>
          <a:p>
            <a:pPr lvl="4"/>
            <a:r>
              <a:t>正文级别 5</a:t>
            </a:r>
          </a:p>
        </p:txBody>
      </p:sp>
      <p:sp>
        <p:nvSpPr>
          <p:cNvPr id="68"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项目符号">
    <p:spTree>
      <p:nvGrpSpPr>
        <p:cNvPr id="1" name=""/>
        <p:cNvGrpSpPr/>
        <p:nvPr/>
      </p:nvGrpSpPr>
      <p:grpSpPr>
        <a:xfrm>
          <a:off x="0" y="0"/>
          <a:ext cx="0" cy="0"/>
          <a:chOff x="0" y="0"/>
          <a:chExt cx="0" cy="0"/>
        </a:xfrm>
      </p:grpSpPr>
      <p:sp>
        <p:nvSpPr>
          <p:cNvPr id="75" name="正文级别 1…"/>
          <p:cNvSpPr txBox="1"/>
          <p:nvPr>
            <p:ph type="body" idx="1"/>
          </p:nvPr>
        </p:nvSpPr>
        <p:spPr>
          <a:xfrm>
            <a:off x="1689100" y="1778000"/>
            <a:ext cx="21005800" cy="10160000"/>
          </a:xfrm>
          <a:prstGeom prst="rect">
            <a:avLst/>
          </a:prstGeom>
        </p:spPr>
        <p:txBody>
          <a:bodyPr/>
          <a:lstStyle>
            <a:lvl1pPr>
              <a:defRPr sz="4800"/>
            </a:lvl1pPr>
            <a:lvl2pPr>
              <a:defRPr sz="4800"/>
            </a:lvl2pPr>
            <a:lvl3pPr>
              <a:defRPr sz="4800"/>
            </a:lvl3pPr>
            <a:lvl4pPr>
              <a:defRPr sz="4800"/>
            </a:lvl4pPr>
            <a:lvl5pPr>
              <a:defRPr sz="4800"/>
            </a:lvl5pPr>
          </a:lstStyle>
          <a:p>
            <a:pPr/>
            <a:r>
              <a:t>正文级别 1</a:t>
            </a:r>
          </a:p>
          <a:p>
            <a:pPr lvl="1"/>
            <a:r>
              <a:t>正文级别 2</a:t>
            </a:r>
          </a:p>
          <a:p>
            <a:pPr lvl="2"/>
            <a:r>
              <a:t>正文级别 3</a:t>
            </a:r>
          </a:p>
          <a:p>
            <a:pPr lvl="3"/>
            <a:r>
              <a:t>正文级别 4</a:t>
            </a:r>
          </a:p>
          <a:p>
            <a:pPr lvl="4"/>
            <a:r>
              <a:t>正文级别 5</a:t>
            </a:r>
          </a:p>
        </p:txBody>
      </p:sp>
      <p:sp>
        <p:nvSpPr>
          <p:cNvPr id="76"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照片 - 3 联">
    <p:spTree>
      <p:nvGrpSpPr>
        <p:cNvPr id="1" name=""/>
        <p:cNvGrpSpPr/>
        <p:nvPr/>
      </p:nvGrpSpPr>
      <p:grpSpPr>
        <a:xfrm>
          <a:off x="0" y="0"/>
          <a:ext cx="0" cy="0"/>
          <a:chOff x="0" y="0"/>
          <a:chExt cx="0" cy="0"/>
        </a:xfrm>
      </p:grpSpPr>
      <p:sp>
        <p:nvSpPr>
          <p:cNvPr id="83" name="图像"/>
          <p:cNvSpPr/>
          <p:nvPr>
            <p:ph type="pic" sz="quarter" idx="13"/>
          </p:nvPr>
        </p:nvSpPr>
        <p:spPr>
          <a:xfrm>
            <a:off x="15760700" y="7048500"/>
            <a:ext cx="7404100" cy="5549900"/>
          </a:xfrm>
          <a:prstGeom prst="rect">
            <a:avLst/>
          </a:prstGeom>
        </p:spPr>
        <p:txBody>
          <a:bodyPr lIns="91439" tIns="45719" rIns="91439" bIns="45719" anchor="t">
            <a:noAutofit/>
          </a:bodyPr>
          <a:lstStyle/>
          <a:p>
            <a:pPr/>
          </a:p>
        </p:txBody>
      </p:sp>
      <p:sp>
        <p:nvSpPr>
          <p:cNvPr id="84" name="图像"/>
          <p:cNvSpPr/>
          <p:nvPr>
            <p:ph type="pic" sz="quarter" idx="14"/>
          </p:nvPr>
        </p:nvSpPr>
        <p:spPr>
          <a:xfrm>
            <a:off x="15760700" y="1130300"/>
            <a:ext cx="7404100" cy="5549900"/>
          </a:xfrm>
          <a:prstGeom prst="rect">
            <a:avLst/>
          </a:prstGeom>
        </p:spPr>
        <p:txBody>
          <a:bodyPr lIns="91439" tIns="45719" rIns="91439" bIns="45719" anchor="t">
            <a:noAutofit/>
          </a:bodyPr>
          <a:lstStyle/>
          <a:p>
            <a:pPr/>
          </a:p>
        </p:txBody>
      </p:sp>
      <p:sp>
        <p:nvSpPr>
          <p:cNvPr id="85" name="图像"/>
          <p:cNvSpPr/>
          <p:nvPr>
            <p:ph type="pic" idx="15"/>
          </p:nvPr>
        </p:nvSpPr>
        <p:spPr>
          <a:xfrm>
            <a:off x="1206500" y="1130300"/>
            <a:ext cx="14173200" cy="11468100"/>
          </a:xfrm>
          <a:prstGeom prst="rect">
            <a:avLst/>
          </a:prstGeom>
        </p:spPr>
        <p:txBody>
          <a:bodyPr lIns="91439" tIns="45719" rIns="91439" bIns="45719" anchor="t">
            <a:noAutofit/>
          </a:bodyPr>
          <a:lstStyle/>
          <a:p>
            <a:pPr/>
          </a:p>
        </p:txBody>
      </p:sp>
      <p:sp>
        <p:nvSpPr>
          <p:cNvPr id="86"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引文">
    <p:spTree>
      <p:nvGrpSpPr>
        <p:cNvPr id="1" name=""/>
        <p:cNvGrpSpPr/>
        <p:nvPr/>
      </p:nvGrpSpPr>
      <p:grpSpPr>
        <a:xfrm>
          <a:off x="0" y="0"/>
          <a:ext cx="0" cy="0"/>
          <a:chOff x="0" y="0"/>
          <a:chExt cx="0" cy="0"/>
        </a:xfrm>
      </p:grpSpPr>
      <p:sp>
        <p:nvSpPr>
          <p:cNvPr id="93" name="–Johnny Appleseed"/>
          <p:cNvSpPr txBox="1"/>
          <p:nvPr>
            <p:ph type="body" sz="quarter" idx="13"/>
          </p:nvPr>
        </p:nvSpPr>
        <p:spPr>
          <a:xfrm>
            <a:off x="2387600" y="8953500"/>
            <a:ext cx="19621500" cy="585521"/>
          </a:xfrm>
          <a:prstGeom prst="rect">
            <a:avLst/>
          </a:prstGeom>
        </p:spPr>
        <p:txBody>
          <a:bodyPr anchor="t">
            <a:spAutoFit/>
          </a:bodyPr>
          <a:lstStyle>
            <a:lvl1pPr marL="0" indent="0" algn="ctr">
              <a:spcBef>
                <a:spcPts val="0"/>
              </a:spcBef>
              <a:buSzTx/>
              <a:buNone/>
              <a:defRPr i="1" sz="3200"/>
            </a:lvl1pPr>
          </a:lstStyle>
          <a:p>
            <a:pPr/>
            <a:r>
              <a:t>–Johnny Appleseed</a:t>
            </a:r>
          </a:p>
        </p:txBody>
      </p:sp>
      <p:sp>
        <p:nvSpPr>
          <p:cNvPr id="94" name="“在此键入引文。”"/>
          <p:cNvSpPr txBox="1"/>
          <p:nvPr>
            <p:ph type="body" sz="quarter" idx="14"/>
          </p:nvPr>
        </p:nvSpPr>
        <p:spPr>
          <a:xfrm>
            <a:off x="2387600" y="6013450"/>
            <a:ext cx="19621500" cy="952501"/>
          </a:xfrm>
          <a:prstGeom prst="rect">
            <a:avLst/>
          </a:prstGeom>
        </p:spPr>
        <p:txBody>
          <a:bodyPr>
            <a:spAutoFit/>
          </a:bodyPr>
          <a:lstStyle>
            <a:lvl1pPr marL="0" indent="0" algn="ctr">
              <a:spcBef>
                <a:spcPts val="0"/>
              </a:spcBef>
              <a:buSzTx/>
              <a:buNone/>
              <a:defRPr sz="4800">
                <a:latin typeface="+mn-lt"/>
                <a:ea typeface="+mn-ea"/>
                <a:cs typeface="+mn-cs"/>
                <a:sym typeface="Helvetica Neue Medium"/>
              </a:defRPr>
            </a:lvl1pPr>
          </a:lstStyle>
          <a:p>
            <a:pPr/>
            <a:r>
              <a:t>“在此键入引文。”</a:t>
            </a:r>
          </a:p>
        </p:txBody>
      </p:sp>
      <p:sp>
        <p:nvSpPr>
          <p:cNvPr id="9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照片">
    <p:spTree>
      <p:nvGrpSpPr>
        <p:cNvPr id="1" name=""/>
        <p:cNvGrpSpPr/>
        <p:nvPr/>
      </p:nvGrpSpPr>
      <p:grpSpPr>
        <a:xfrm>
          <a:off x="0" y="0"/>
          <a:ext cx="0" cy="0"/>
          <a:chOff x="0" y="0"/>
          <a:chExt cx="0" cy="0"/>
        </a:xfrm>
      </p:grpSpPr>
      <p:sp>
        <p:nvSpPr>
          <p:cNvPr id="102" name="图像"/>
          <p:cNvSpPr/>
          <p:nvPr>
            <p:ph type="pic" idx="13"/>
          </p:nvPr>
        </p:nvSpPr>
        <p:spPr>
          <a:xfrm>
            <a:off x="0" y="0"/>
            <a:ext cx="24384000" cy="13716000"/>
          </a:xfrm>
          <a:prstGeom prst="rect">
            <a:avLst/>
          </a:prstGeom>
        </p:spPr>
        <p:txBody>
          <a:bodyPr lIns="91439" tIns="45719" rIns="91439" bIns="45719" anchor="t">
            <a:noAutofit/>
          </a:bodyPr>
          <a:lstStyle/>
          <a:p>
            <a:pPr/>
          </a:p>
        </p:txBody>
      </p:sp>
      <p:sp>
        <p:nvSpPr>
          <p:cNvPr id="10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空白">
    <p:spTree>
      <p:nvGrpSpPr>
        <p:cNvPr id="1" name=""/>
        <p:cNvGrpSpPr/>
        <p:nvPr/>
      </p:nvGrpSpPr>
      <p:grpSpPr>
        <a:xfrm>
          <a:off x="0" y="0"/>
          <a:ext cx="0" cy="0"/>
          <a:chOff x="0" y="0"/>
          <a:chExt cx="0" cy="0"/>
        </a:xfrm>
      </p:grpSpPr>
      <p:sp>
        <p:nvSpPr>
          <p:cNvPr id="110"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sp>
        <p:nvSpPr>
          <p:cNvPr id="2" name="标题文本"/>
          <p:cNvSpPr txBox="1"/>
          <p:nvPr>
            <p:ph type="title"/>
          </p:nvPr>
        </p:nvSpPr>
        <p:spPr>
          <a:xfrm>
            <a:off x="1689100" y="355600"/>
            <a:ext cx="21005800" cy="2286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标题文本</a:t>
            </a:r>
          </a:p>
        </p:txBody>
      </p:sp>
      <p:sp>
        <p:nvSpPr>
          <p:cNvPr id="3" name="正文级别 1…"/>
          <p:cNvSpPr txBox="1"/>
          <p:nvPr>
            <p:ph type="body" idx="1"/>
          </p:nvPr>
        </p:nvSpPr>
        <p:spPr>
          <a:xfrm>
            <a:off x="1689100" y="3149600"/>
            <a:ext cx="21005800" cy="9296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正文级别 1</a:t>
            </a:r>
          </a:p>
          <a:p>
            <a:pPr lvl="1"/>
            <a:r>
              <a:t>正文级别 2</a:t>
            </a:r>
          </a:p>
          <a:p>
            <a:pPr lvl="2"/>
            <a:r>
              <a:t>正文级别 3</a:t>
            </a:r>
          </a:p>
          <a:p>
            <a:pPr lvl="3"/>
            <a:r>
              <a:t>正文级别 4</a:t>
            </a:r>
          </a:p>
          <a:p>
            <a:pPr lvl="4"/>
            <a:r>
              <a:t>正文级别 5</a:t>
            </a:r>
          </a:p>
        </p:txBody>
      </p:sp>
      <p:sp>
        <p:nvSpPr>
          <p:cNvPr id="4" name="幻灯片编号"/>
          <p:cNvSpPr txBox="1"/>
          <p:nvPr>
            <p:ph type="sldNum" sz="quarter" idx="2"/>
          </p:nvPr>
        </p:nvSpPr>
        <p:spPr>
          <a:xfrm>
            <a:off x="11959031" y="13081000"/>
            <a:ext cx="453238" cy="461059"/>
          </a:xfrm>
          <a:prstGeom prst="rect">
            <a:avLst/>
          </a:prstGeom>
          <a:ln w="12700">
            <a:miter lim="400000"/>
          </a:ln>
        </p:spPr>
        <p:txBody>
          <a:bodyPr wrap="none" lIns="50800" tIns="50800" rIns="50800" bIns="50800">
            <a:spAutoFit/>
          </a:bodyPr>
          <a:lstStyle>
            <a:lvl1pPr>
              <a:defRPr b="0" sz="2400">
                <a:latin typeface="Helvetica Neue Light"/>
                <a:ea typeface="Helvetica Neue Light"/>
                <a:cs typeface="Helvetica Neue Light"/>
                <a:sym typeface="Helvetica Neue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1pPr>
      <a:lvl2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2pPr>
      <a:lvl3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3pPr>
      <a:lvl4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4pPr>
      <a:lvl5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5pPr>
      <a:lvl6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6pPr>
      <a:lvl7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7pPr>
      <a:lvl8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8pPr>
      <a:lvl9pPr marL="0" marR="0" indent="0" algn="ctr" defTabSz="825500" rtl="0" latinLnBrk="0">
        <a:lnSpc>
          <a:spcPct val="100000"/>
        </a:lnSpc>
        <a:spcBef>
          <a:spcPts val="0"/>
        </a:spcBef>
        <a:spcAft>
          <a:spcPts val="0"/>
        </a:spcAft>
        <a:buClrTx/>
        <a:buSzTx/>
        <a:buFontTx/>
        <a:buNone/>
        <a:tabLst/>
        <a:defRPr b="0" baseline="0" cap="none" i="0" spc="0" strike="noStrike" sz="11200" u="none">
          <a:ln>
            <a:noFill/>
          </a:ln>
          <a:solidFill>
            <a:srgbClr val="000000"/>
          </a:solidFill>
          <a:uFillTx/>
          <a:latin typeface="+mn-lt"/>
          <a:ea typeface="+mn-ea"/>
          <a:cs typeface="+mn-cs"/>
          <a:sym typeface="Helvetica Neue Medium"/>
        </a:defRPr>
      </a:lvl9pPr>
    </p:titleStyle>
    <p:bodyStyle>
      <a:lvl1pPr marL="635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b="0" baseline="0" cap="none" i="0" spc="0" strike="noStrike" sz="5200" u="none">
          <a:ln>
            <a:noFill/>
          </a:ln>
          <a:solidFill>
            <a:srgbClr val="000000"/>
          </a:solidFill>
          <a:uFillTx/>
          <a:latin typeface="Helvetica Neue"/>
          <a:ea typeface="Helvetica Neue"/>
          <a:cs typeface="Helvetica Neue"/>
          <a:sym typeface="Helvetica Neue"/>
        </a:defRPr>
      </a:lvl9pPr>
    </p:bodyStyle>
    <p:otherStyle>
      <a:lvl1pPr marL="0" marR="0" indent="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1pPr>
      <a:lvl2pPr marL="0" marR="0" indent="2286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2pPr>
      <a:lvl3pPr marL="0" marR="0" indent="4572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3pPr>
      <a:lvl4pPr marL="0" marR="0" indent="6858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4pPr>
      <a:lvl5pPr marL="0" marR="0" indent="9144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5pPr>
      <a:lvl6pPr marL="0" marR="0" indent="11430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6pPr>
      <a:lvl7pPr marL="0" marR="0" indent="13716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7pPr>
      <a:lvl8pPr marL="0" marR="0" indent="16002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8pPr>
      <a:lvl9pPr marL="0" marR="0" indent="1828800" algn="ctr" defTabSz="825500" latinLnBrk="0">
        <a:lnSpc>
          <a:spcPct val="10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Helvetica Neue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4.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5.png"/><Relationship Id="rId3" Type="http://schemas.openxmlformats.org/officeDocument/2006/relationships/image" Target="../media/image6.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19" name="矩形"/>
          <p:cNvSpPr/>
          <p:nvPr/>
        </p:nvSpPr>
        <p:spPr>
          <a:xfrm>
            <a:off x="1405058" y="3947314"/>
            <a:ext cx="5674434" cy="665964"/>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20" name="Culture and Entrepreneurship:…"/>
          <p:cNvSpPr txBox="1"/>
          <p:nvPr/>
        </p:nvSpPr>
        <p:spPr>
          <a:xfrm>
            <a:off x="1342812" y="4650328"/>
            <a:ext cx="15540882" cy="172933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l">
              <a:defRPr sz="5600">
                <a:latin typeface="Arial"/>
                <a:ea typeface="Arial"/>
                <a:cs typeface="Arial"/>
                <a:sym typeface="Arial"/>
              </a:defRPr>
            </a:pPr>
            <a:r>
              <a:t>Culture and Entrepreneurship:</a:t>
            </a:r>
          </a:p>
          <a:p>
            <a:pPr algn="l">
              <a:defRPr sz="5600">
                <a:latin typeface="Arial"/>
                <a:ea typeface="Arial"/>
                <a:cs typeface="Arial"/>
                <a:sym typeface="Arial"/>
              </a:defRPr>
            </a:pPr>
            <a:r>
              <a:t>Comparison between Chinese and Americans</a:t>
            </a:r>
          </a:p>
        </p:txBody>
      </p:sp>
      <p:sp>
        <p:nvSpPr>
          <p:cNvPr id="121" name="矩形"/>
          <p:cNvSpPr/>
          <p:nvPr/>
        </p:nvSpPr>
        <p:spPr>
          <a:xfrm>
            <a:off x="1340074" y="9365788"/>
            <a:ext cx="74645" cy="573060"/>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22" name="By Zhaokun Sheng"/>
          <p:cNvSpPr txBox="1"/>
          <p:nvPr/>
        </p:nvSpPr>
        <p:spPr>
          <a:xfrm>
            <a:off x="1543789" y="9378251"/>
            <a:ext cx="3360802" cy="54813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a:lvl1pPr>
          </a:lstStyle>
          <a:p>
            <a:pPr/>
            <a:r>
              <a:t>By Zhaokun Sheng</a:t>
            </a:r>
          </a:p>
        </p:txBody>
      </p:sp>
      <p:sp>
        <p:nvSpPr>
          <p:cNvPr id="123" name="International Entrepreneurship"/>
          <p:cNvSpPr txBox="1"/>
          <p:nvPr/>
        </p:nvSpPr>
        <p:spPr>
          <a:xfrm>
            <a:off x="1412587" y="4000071"/>
            <a:ext cx="5659375" cy="56045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FFF"/>
                </a:solidFill>
              </a:defRPr>
            </a:lvl1pPr>
          </a:lstStyle>
          <a:p>
            <a:pPr/>
            <a:r>
              <a:t>International Entrepreneurship</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5" name="Culture and Personality Traits"/>
          <p:cNvSpPr txBox="1"/>
          <p:nvPr/>
        </p:nvSpPr>
        <p:spPr>
          <a:xfrm>
            <a:off x="2755987" y="4174755"/>
            <a:ext cx="6540247" cy="64713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vl1pPr>
          </a:lstStyle>
          <a:p>
            <a:pPr/>
            <a:r>
              <a:t>Culture and Personality Traits</a:t>
            </a:r>
          </a:p>
        </p:txBody>
      </p:sp>
      <p:sp>
        <p:nvSpPr>
          <p:cNvPr id="126" name="Culture and Gender Equity"/>
          <p:cNvSpPr txBox="1"/>
          <p:nvPr/>
        </p:nvSpPr>
        <p:spPr>
          <a:xfrm>
            <a:off x="2755987" y="5983205"/>
            <a:ext cx="5863591" cy="64713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vl1pPr>
          </a:lstStyle>
          <a:p>
            <a:pPr/>
            <a:r>
              <a:t>Culture and Gender Equity</a:t>
            </a:r>
          </a:p>
        </p:txBody>
      </p:sp>
      <p:sp>
        <p:nvSpPr>
          <p:cNvPr id="127" name="Culture and entrepreneurial experience of families"/>
          <p:cNvSpPr txBox="1"/>
          <p:nvPr/>
        </p:nvSpPr>
        <p:spPr>
          <a:xfrm>
            <a:off x="2755987" y="7858165"/>
            <a:ext cx="11126877" cy="64713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vl1pPr>
          </a:lstStyle>
          <a:p>
            <a:pPr/>
            <a:r>
              <a:t>Culture and entrepreneurial experience of families </a:t>
            </a:r>
          </a:p>
        </p:txBody>
      </p:sp>
      <p:sp>
        <p:nvSpPr>
          <p:cNvPr id="128" name="Culture and institutional environment"/>
          <p:cNvSpPr txBox="1"/>
          <p:nvPr/>
        </p:nvSpPr>
        <p:spPr>
          <a:xfrm>
            <a:off x="2755987" y="9733124"/>
            <a:ext cx="8300924" cy="64713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vl1pPr>
          </a:lstStyle>
          <a:p>
            <a:pPr/>
            <a:r>
              <a:t>Culture and institutional environment </a:t>
            </a:r>
          </a:p>
        </p:txBody>
      </p:sp>
      <p:grpSp>
        <p:nvGrpSpPr>
          <p:cNvPr id="131" name="成组"/>
          <p:cNvGrpSpPr/>
          <p:nvPr/>
        </p:nvGrpSpPr>
        <p:grpSpPr>
          <a:xfrm>
            <a:off x="1481491" y="4108245"/>
            <a:ext cx="768405" cy="780158"/>
            <a:chOff x="0" y="0"/>
            <a:chExt cx="768403" cy="780156"/>
          </a:xfrm>
        </p:grpSpPr>
        <p:sp>
          <p:nvSpPr>
            <p:cNvPr id="129"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30" name="1"/>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1</a:t>
              </a:r>
            </a:p>
          </p:txBody>
        </p:sp>
      </p:grpSp>
      <p:grpSp>
        <p:nvGrpSpPr>
          <p:cNvPr id="134" name="成组"/>
          <p:cNvGrpSpPr/>
          <p:nvPr/>
        </p:nvGrpSpPr>
        <p:grpSpPr>
          <a:xfrm>
            <a:off x="1481491" y="5916696"/>
            <a:ext cx="768405" cy="780158"/>
            <a:chOff x="0" y="0"/>
            <a:chExt cx="768403" cy="780156"/>
          </a:xfrm>
        </p:grpSpPr>
        <p:sp>
          <p:nvSpPr>
            <p:cNvPr id="132"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33" name="2"/>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2</a:t>
              </a:r>
            </a:p>
          </p:txBody>
        </p:sp>
      </p:grpSp>
      <p:grpSp>
        <p:nvGrpSpPr>
          <p:cNvPr id="137" name="成组"/>
          <p:cNvGrpSpPr/>
          <p:nvPr/>
        </p:nvGrpSpPr>
        <p:grpSpPr>
          <a:xfrm>
            <a:off x="1481491" y="7791656"/>
            <a:ext cx="768405" cy="780158"/>
            <a:chOff x="0" y="0"/>
            <a:chExt cx="768403" cy="780156"/>
          </a:xfrm>
        </p:grpSpPr>
        <p:sp>
          <p:nvSpPr>
            <p:cNvPr id="135"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36" name="3"/>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3</a:t>
              </a:r>
            </a:p>
          </p:txBody>
        </p:sp>
      </p:grpSp>
      <p:grpSp>
        <p:nvGrpSpPr>
          <p:cNvPr id="140" name="成组"/>
          <p:cNvGrpSpPr/>
          <p:nvPr/>
        </p:nvGrpSpPr>
        <p:grpSpPr>
          <a:xfrm>
            <a:off x="1481491" y="9666615"/>
            <a:ext cx="768405" cy="780158"/>
            <a:chOff x="0" y="0"/>
            <a:chExt cx="768403" cy="780156"/>
          </a:xfrm>
        </p:grpSpPr>
        <p:sp>
          <p:nvSpPr>
            <p:cNvPr id="138"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39" name="4"/>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4</a:t>
              </a:r>
            </a:p>
          </p:txBody>
        </p:sp>
      </p:grpSp>
      <p:sp>
        <p:nvSpPr>
          <p:cNvPr id="141" name="Agenda"/>
          <p:cNvSpPr txBox="1"/>
          <p:nvPr/>
        </p:nvSpPr>
        <p:spPr>
          <a:xfrm>
            <a:off x="1420903" y="2333744"/>
            <a:ext cx="2566344" cy="90383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sz="5600">
                <a:latin typeface="Arial"/>
                <a:ea typeface="Arial"/>
                <a:cs typeface="Arial"/>
                <a:sym typeface="Arial"/>
              </a:defRPr>
            </a:lvl1pPr>
          </a:lstStyle>
          <a:p>
            <a:pPr/>
            <a:r>
              <a:t>Agenda</a:t>
            </a:r>
          </a:p>
        </p:txBody>
      </p:sp>
      <p:sp>
        <p:nvSpPr>
          <p:cNvPr id="142" name="形状"/>
          <p:cNvSpPr/>
          <p:nvPr/>
        </p:nvSpPr>
        <p:spPr>
          <a:xfrm>
            <a:off x="16302524" y="-43347"/>
            <a:ext cx="8110107" cy="1380269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054" y="0"/>
                </a:moveTo>
                <a:lnTo>
                  <a:pt x="21589" y="0"/>
                </a:lnTo>
                <a:lnTo>
                  <a:pt x="21600" y="21569"/>
                </a:lnTo>
                <a:lnTo>
                  <a:pt x="0" y="21600"/>
                </a:lnTo>
                <a:lnTo>
                  <a:pt x="5054" y="0"/>
                </a:lnTo>
                <a:close/>
              </a:path>
            </a:pathLst>
          </a:custGeom>
          <a:blipFill>
            <a:blip r:embed="rId2">
              <a:alphaModFix amt="62060"/>
            </a:blip>
            <a:stretch>
              <a:fillRect/>
            </a:stretch>
          </a:blip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4" name="Culture influences the development of individual’s personalities."/>
          <p:cNvSpPr txBox="1"/>
          <p:nvPr/>
        </p:nvSpPr>
        <p:spPr>
          <a:xfrm>
            <a:off x="1135942" y="953668"/>
            <a:ext cx="14120739"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defTabSz="457200">
              <a:defRPr sz="3600">
                <a:latin typeface="Arial"/>
                <a:ea typeface="Arial"/>
                <a:cs typeface="Arial"/>
                <a:sym typeface="Arial"/>
              </a:defRPr>
            </a:lvl1pPr>
          </a:lstStyle>
          <a:p>
            <a:pPr/>
            <a:r>
              <a:t>Culture influences the development of individual’s personalities.</a:t>
            </a:r>
          </a:p>
        </p:txBody>
      </p:sp>
      <p:sp>
        <p:nvSpPr>
          <p:cNvPr id="145" name="矩形"/>
          <p:cNvSpPr/>
          <p:nvPr/>
        </p:nvSpPr>
        <p:spPr>
          <a:xfrm>
            <a:off x="1101798" y="2325840"/>
            <a:ext cx="10393678" cy="1111630"/>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46" name="Broad personality traits—Big Five Personalities"/>
          <p:cNvSpPr txBox="1"/>
          <p:nvPr/>
        </p:nvSpPr>
        <p:spPr>
          <a:xfrm>
            <a:off x="1280397" y="2564205"/>
            <a:ext cx="9689898" cy="63489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sz="3600">
                <a:solidFill>
                  <a:srgbClr val="FFFFFF"/>
                </a:solidFill>
              </a:defRPr>
            </a:lvl1pPr>
          </a:lstStyle>
          <a:p>
            <a:pPr/>
            <a:r>
              <a:t>Broad personality traits—Big Five Personalities</a:t>
            </a:r>
          </a:p>
        </p:txBody>
      </p:sp>
      <p:sp>
        <p:nvSpPr>
          <p:cNvPr id="147"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48" name="It is believed by many psychologists that there are five basic dimensions of personality, often referred to as the &quot;Big 5&quot; personality traits.…"/>
          <p:cNvSpPr txBox="1"/>
          <p:nvPr/>
        </p:nvSpPr>
        <p:spPr>
          <a:xfrm>
            <a:off x="1043929" y="4584700"/>
            <a:ext cx="10509416" cy="4470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just" defTabSz="457200">
              <a:defRPr b="0" sz="3600">
                <a:solidFill>
                  <a:srgbClr val="222222"/>
                </a:solidFill>
                <a:latin typeface="Helvetica"/>
                <a:ea typeface="Helvetica"/>
                <a:cs typeface="Helvetica"/>
                <a:sym typeface="Helvetica"/>
              </a:defRPr>
            </a:pPr>
            <a:r>
              <a:t>It is believed by many psychologists that there are five basic dimensions of personality, often referred to as the "Big 5" personality traits. </a:t>
            </a:r>
          </a:p>
          <a:p>
            <a:pPr algn="just" defTabSz="457200">
              <a:defRPr b="0" sz="3600">
                <a:solidFill>
                  <a:srgbClr val="222222"/>
                </a:solidFill>
                <a:latin typeface="Helvetica"/>
                <a:ea typeface="Helvetica"/>
                <a:cs typeface="Helvetica"/>
                <a:sym typeface="Helvetica"/>
              </a:defRPr>
            </a:pPr>
          </a:p>
          <a:p>
            <a:pPr algn="just" defTabSz="457200">
              <a:defRPr b="0" sz="3600">
                <a:solidFill>
                  <a:srgbClr val="222222"/>
                </a:solidFill>
                <a:latin typeface="Helvetica"/>
                <a:ea typeface="Helvetica"/>
                <a:cs typeface="Helvetica"/>
                <a:sym typeface="Helvetica"/>
              </a:defRPr>
            </a:pPr>
            <a:r>
              <a:t>The five</a:t>
            </a:r>
            <a:r>
              <a:rPr b="1"/>
              <a:t> </a:t>
            </a:r>
            <a:r>
              <a:t>broad personality traits described by the theory are </a:t>
            </a:r>
            <a:r>
              <a:rPr b="1"/>
              <a:t>extraversion</a:t>
            </a:r>
            <a:r>
              <a:t>,</a:t>
            </a:r>
            <a:r>
              <a:rPr b="1"/>
              <a:t> agreeableness</a:t>
            </a:r>
            <a:r>
              <a:t>, </a:t>
            </a:r>
            <a:r>
              <a:rPr b="1"/>
              <a:t>openness</a:t>
            </a:r>
            <a:r>
              <a:t>, </a:t>
            </a:r>
            <a:r>
              <a:rPr b="1"/>
              <a:t>conscientiousness</a:t>
            </a:r>
            <a:r>
              <a:t>, and </a:t>
            </a:r>
            <a:r>
              <a:rPr b="1"/>
              <a:t>neuroticism</a:t>
            </a:r>
            <a:r>
              <a:t>.</a:t>
            </a:r>
          </a:p>
          <a:p>
            <a:pPr algn="just" defTabSz="457200">
              <a:defRPr b="0" sz="3600">
                <a:solidFill>
                  <a:srgbClr val="222222"/>
                </a:solidFill>
                <a:latin typeface="Helvetica"/>
                <a:ea typeface="Helvetica"/>
                <a:cs typeface="Helvetica"/>
                <a:sym typeface="Helvetica"/>
              </a:defRPr>
            </a:pPr>
            <a:r>
              <a:t>(Cherry, 2018)</a:t>
            </a:r>
          </a:p>
        </p:txBody>
      </p:sp>
      <p:grpSp>
        <p:nvGrpSpPr>
          <p:cNvPr id="151" name="成组"/>
          <p:cNvGrpSpPr/>
          <p:nvPr/>
        </p:nvGrpSpPr>
        <p:grpSpPr>
          <a:xfrm>
            <a:off x="160147" y="873611"/>
            <a:ext cx="768405" cy="780158"/>
            <a:chOff x="0" y="0"/>
            <a:chExt cx="768403" cy="780156"/>
          </a:xfrm>
        </p:grpSpPr>
        <p:sp>
          <p:nvSpPr>
            <p:cNvPr id="149"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50" name="1"/>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1</a:t>
              </a:r>
            </a:p>
          </p:txBody>
        </p:sp>
      </p:grpSp>
      <p:sp>
        <p:nvSpPr>
          <p:cNvPr id="152" name="People from different cultures have different propensity  in these five dimensions."/>
          <p:cNvSpPr txBox="1"/>
          <p:nvPr/>
        </p:nvSpPr>
        <p:spPr>
          <a:xfrm>
            <a:off x="1151686" y="9850894"/>
            <a:ext cx="10293903" cy="1193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just" defTabSz="457200">
              <a:defRPr b="0" sz="3600">
                <a:solidFill>
                  <a:srgbClr val="222222"/>
                </a:solidFill>
                <a:latin typeface="Helvetica"/>
                <a:ea typeface="Helvetica"/>
                <a:cs typeface="Helvetica"/>
                <a:sym typeface="Helvetica"/>
              </a:defRPr>
            </a:lvl1pPr>
          </a:lstStyle>
          <a:p>
            <a:pPr/>
            <a:r>
              <a:t>People from different cultures have different propensity  in these five dimensions. </a:t>
            </a:r>
          </a:p>
        </p:txBody>
      </p:sp>
      <p:pic>
        <p:nvPicPr>
          <p:cNvPr id="153" name="2795422-article-the-big-five-personality-dimensions-5a9083fb6edd650036603137.png" descr="2795422-article-the-big-five-personality-dimensions-5a9083fb6edd650036603137.png"/>
          <p:cNvPicPr>
            <a:picLocks noChangeAspect="1"/>
          </p:cNvPicPr>
          <p:nvPr/>
        </p:nvPicPr>
        <p:blipFill>
          <a:blip r:embed="rId2">
            <a:extLst/>
          </a:blip>
          <a:srcRect l="0" t="1819" r="0" b="6299"/>
          <a:stretch>
            <a:fillRect/>
          </a:stretch>
        </p:blipFill>
        <p:spPr>
          <a:xfrm>
            <a:off x="12282295" y="4574322"/>
            <a:ext cx="10979354" cy="6725331"/>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5" name="箭头"/>
          <p:cNvSpPr/>
          <p:nvPr/>
        </p:nvSpPr>
        <p:spPr>
          <a:xfrm>
            <a:off x="1142924" y="2511823"/>
            <a:ext cx="9175453" cy="2220243"/>
          </a:xfrm>
          <a:prstGeom prst="rightArrow">
            <a:avLst>
              <a:gd name="adj1" fmla="val 100000"/>
              <a:gd name="adj2" fmla="val 24206"/>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56" name="矩形"/>
          <p:cNvSpPr/>
          <p:nvPr/>
        </p:nvSpPr>
        <p:spPr>
          <a:xfrm>
            <a:off x="10896051" y="2511823"/>
            <a:ext cx="12386923" cy="2220243"/>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57" name="Cultures influence entrepreneurship through effect on the development of personalities"/>
          <p:cNvSpPr txBox="1"/>
          <p:nvPr/>
        </p:nvSpPr>
        <p:spPr>
          <a:xfrm>
            <a:off x="1135942" y="953668"/>
            <a:ext cx="19141455"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defTabSz="457200">
              <a:defRPr sz="3600">
                <a:latin typeface="Arial"/>
                <a:ea typeface="Arial"/>
                <a:cs typeface="Arial"/>
                <a:sym typeface="Arial"/>
              </a:defRPr>
            </a:lvl1pPr>
          </a:lstStyle>
          <a:p>
            <a:pPr/>
            <a:r>
              <a:t>Cultures influence entrepreneurship through effect on the development of personalities</a:t>
            </a:r>
          </a:p>
        </p:txBody>
      </p:sp>
      <p:sp>
        <p:nvSpPr>
          <p:cNvPr id="158" name="Americans are more open,…"/>
          <p:cNvSpPr txBox="1"/>
          <p:nvPr/>
        </p:nvSpPr>
        <p:spPr>
          <a:xfrm>
            <a:off x="1430660" y="2641358"/>
            <a:ext cx="8367756" cy="183924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457200">
              <a:lnSpc>
                <a:spcPts val="5300"/>
              </a:lnSpc>
              <a:spcBef>
                <a:spcPts val="1200"/>
              </a:spcBef>
              <a:defRPr b="0" sz="3600">
                <a:solidFill>
                  <a:srgbClr val="FFFFFF"/>
                </a:solidFill>
                <a:latin typeface="Arial"/>
                <a:ea typeface="Arial"/>
                <a:cs typeface="Arial"/>
                <a:sym typeface="Arial"/>
              </a:defRPr>
            </a:pPr>
            <a:r>
              <a:t>Americans are more open,</a:t>
            </a:r>
          </a:p>
          <a:p>
            <a:pPr algn="l" defTabSz="457200">
              <a:lnSpc>
                <a:spcPts val="5300"/>
              </a:lnSpc>
              <a:spcBef>
                <a:spcPts val="1200"/>
              </a:spcBef>
              <a:defRPr b="0" sz="3600">
                <a:solidFill>
                  <a:srgbClr val="FFFFFF"/>
                </a:solidFill>
                <a:latin typeface="Arial"/>
                <a:ea typeface="Arial"/>
                <a:cs typeface="Arial"/>
                <a:sym typeface="Arial"/>
              </a:defRPr>
            </a:pPr>
            <a:r>
              <a:t>Chineses are more conscientious (Sun, 2015).</a:t>
            </a:r>
          </a:p>
        </p:txBody>
      </p:sp>
      <p:sp>
        <p:nvSpPr>
          <p:cNvPr id="159"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60" name="Entrepreneurs are more open to experience, more conscientious, similar for extraversion, less agreeable, and less neurotic (Zhao and Seibert, 2006)"/>
          <p:cNvSpPr txBox="1"/>
          <p:nvPr/>
        </p:nvSpPr>
        <p:spPr>
          <a:xfrm>
            <a:off x="11068529" y="2726678"/>
            <a:ext cx="12041966" cy="179053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lnSpc>
                <a:spcPct val="110000"/>
              </a:lnSpc>
              <a:spcBef>
                <a:spcPts val="5900"/>
              </a:spcBef>
              <a:defRPr b="0" sz="3600">
                <a:solidFill>
                  <a:srgbClr val="FFFFFF"/>
                </a:solidFill>
                <a:latin typeface="Arial"/>
                <a:ea typeface="Arial"/>
                <a:cs typeface="Arial"/>
                <a:sym typeface="Arial"/>
              </a:defRPr>
            </a:lvl1pPr>
          </a:lstStyle>
          <a:p>
            <a:pPr/>
            <a:r>
              <a:t>Entrepreneurs are more open to experience, more conscientious, similar for extraversion, less agreeable, and less neurotic (Zhao and Seibert, 2006)</a:t>
            </a:r>
          </a:p>
        </p:txBody>
      </p:sp>
      <p:grpSp>
        <p:nvGrpSpPr>
          <p:cNvPr id="163" name="成组"/>
          <p:cNvGrpSpPr/>
          <p:nvPr/>
        </p:nvGrpSpPr>
        <p:grpSpPr>
          <a:xfrm>
            <a:off x="160147" y="873611"/>
            <a:ext cx="768405" cy="780158"/>
            <a:chOff x="0" y="0"/>
            <a:chExt cx="768403" cy="780156"/>
          </a:xfrm>
        </p:grpSpPr>
        <p:sp>
          <p:nvSpPr>
            <p:cNvPr id="161"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62" name="1"/>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1</a:t>
              </a:r>
            </a:p>
          </p:txBody>
        </p:sp>
      </p:grpSp>
      <p:pic>
        <p:nvPicPr>
          <p:cNvPr id="164" name="Unknown.png" descr="Unknown.png"/>
          <p:cNvPicPr>
            <a:picLocks noChangeAspect="1"/>
          </p:cNvPicPr>
          <p:nvPr/>
        </p:nvPicPr>
        <p:blipFill>
          <a:blip r:embed="rId2">
            <a:extLst/>
          </a:blip>
          <a:srcRect l="1068" t="13102" r="1068" b="6688"/>
          <a:stretch>
            <a:fillRect/>
          </a:stretch>
        </p:blipFill>
        <p:spPr>
          <a:xfrm>
            <a:off x="1224857" y="5532210"/>
            <a:ext cx="8367816" cy="6858380"/>
          </a:xfrm>
          <a:prstGeom prst="rect">
            <a:avLst/>
          </a:prstGeom>
          <a:ln w="12700">
            <a:miter lim="400000"/>
          </a:ln>
        </p:spPr>
      </p:pic>
      <p:sp>
        <p:nvSpPr>
          <p:cNvPr id="165" name="Personalities of Chinese and American"/>
          <p:cNvSpPr txBox="1"/>
          <p:nvPr/>
        </p:nvSpPr>
        <p:spPr>
          <a:xfrm>
            <a:off x="2285308" y="12532749"/>
            <a:ext cx="6658460" cy="52093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a:latin typeface="Arial"/>
                <a:ea typeface="Arial"/>
                <a:cs typeface="Arial"/>
                <a:sym typeface="Arial"/>
              </a:defRPr>
            </a:lvl1pPr>
          </a:lstStyle>
          <a:p>
            <a:pPr/>
            <a:r>
              <a:t>Personalities of Chinese and American</a:t>
            </a:r>
          </a:p>
        </p:txBody>
      </p:sp>
      <p:sp>
        <p:nvSpPr>
          <p:cNvPr id="166" name="多边形"/>
          <p:cNvSpPr/>
          <p:nvPr/>
        </p:nvSpPr>
        <p:spPr>
          <a:xfrm>
            <a:off x="15367982" y="6906801"/>
            <a:ext cx="4177788" cy="3546020"/>
          </a:xfrm>
          <a:prstGeom prst="pentagon">
            <a:avLst/>
          </a:prstGeom>
          <a:solidFill>
            <a:schemeClr val="accent1">
              <a:lumOff val="-13575"/>
            </a:schemeClr>
          </a:solidFill>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67" name="Openness"/>
          <p:cNvSpPr txBox="1"/>
          <p:nvPr/>
        </p:nvSpPr>
        <p:spPr>
          <a:xfrm>
            <a:off x="16531314" y="6191937"/>
            <a:ext cx="1851126" cy="52093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a:latin typeface="Arial"/>
                <a:ea typeface="Arial"/>
                <a:cs typeface="Arial"/>
                <a:sym typeface="Arial"/>
              </a:defRPr>
            </a:lvl1pPr>
          </a:lstStyle>
          <a:p>
            <a:pPr/>
            <a:r>
              <a:t>Openness</a:t>
            </a:r>
          </a:p>
        </p:txBody>
      </p:sp>
      <p:sp>
        <p:nvSpPr>
          <p:cNvPr id="168" name="Extraversion"/>
          <p:cNvSpPr txBox="1"/>
          <p:nvPr/>
        </p:nvSpPr>
        <p:spPr>
          <a:xfrm>
            <a:off x="19741692" y="7975106"/>
            <a:ext cx="2231753" cy="52093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a:latin typeface="Arial"/>
                <a:ea typeface="Arial"/>
                <a:cs typeface="Arial"/>
                <a:sym typeface="Arial"/>
              </a:defRPr>
            </a:lvl1pPr>
          </a:lstStyle>
          <a:p>
            <a:pPr/>
            <a:r>
              <a:t>Extraversion</a:t>
            </a:r>
          </a:p>
        </p:txBody>
      </p:sp>
      <p:sp>
        <p:nvSpPr>
          <p:cNvPr id="169" name="Conscientiousness"/>
          <p:cNvSpPr txBox="1"/>
          <p:nvPr/>
        </p:nvSpPr>
        <p:spPr>
          <a:xfrm>
            <a:off x="12703033" y="10473458"/>
            <a:ext cx="3312246" cy="52093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a:latin typeface="Arial"/>
                <a:ea typeface="Arial"/>
                <a:cs typeface="Arial"/>
                <a:sym typeface="Arial"/>
              </a:defRPr>
            </a:lvl1pPr>
          </a:lstStyle>
          <a:p>
            <a:pPr/>
            <a:r>
              <a:t>Conscientiousness</a:t>
            </a:r>
          </a:p>
        </p:txBody>
      </p:sp>
      <p:sp>
        <p:nvSpPr>
          <p:cNvPr id="170" name="Neuroticism"/>
          <p:cNvSpPr txBox="1"/>
          <p:nvPr/>
        </p:nvSpPr>
        <p:spPr>
          <a:xfrm>
            <a:off x="13046535" y="7975106"/>
            <a:ext cx="2125527" cy="52093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a:latin typeface="Arial"/>
                <a:ea typeface="Arial"/>
                <a:cs typeface="Arial"/>
                <a:sym typeface="Arial"/>
              </a:defRPr>
            </a:lvl1pPr>
          </a:lstStyle>
          <a:p>
            <a:pPr/>
            <a:r>
              <a:t>Neuroticism</a:t>
            </a:r>
          </a:p>
        </p:txBody>
      </p:sp>
      <p:sp>
        <p:nvSpPr>
          <p:cNvPr id="171" name="Agreeableness"/>
          <p:cNvSpPr txBox="1"/>
          <p:nvPr/>
        </p:nvSpPr>
        <p:spPr>
          <a:xfrm>
            <a:off x="18923001" y="10473458"/>
            <a:ext cx="2656099" cy="52093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a:latin typeface="Arial"/>
                <a:ea typeface="Arial"/>
                <a:cs typeface="Arial"/>
                <a:sym typeface="Arial"/>
              </a:defRPr>
            </a:lvl1pPr>
          </a:lstStyle>
          <a:p>
            <a:pPr/>
            <a:r>
              <a:t>Agreeableness</a:t>
            </a:r>
          </a:p>
        </p:txBody>
      </p:sp>
      <p:sp>
        <p:nvSpPr>
          <p:cNvPr id="172" name="+"/>
          <p:cNvSpPr txBox="1"/>
          <p:nvPr/>
        </p:nvSpPr>
        <p:spPr>
          <a:xfrm>
            <a:off x="18380248" y="6099678"/>
            <a:ext cx="470298" cy="78015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spcBef>
                <a:spcPts val="5900"/>
              </a:spcBef>
              <a:defRPr sz="4800">
                <a:solidFill>
                  <a:schemeClr val="accent1">
                    <a:lumOff val="-13575"/>
                  </a:schemeClr>
                </a:solidFill>
                <a:latin typeface="Arial"/>
                <a:ea typeface="Arial"/>
                <a:cs typeface="Arial"/>
                <a:sym typeface="Arial"/>
              </a:defRPr>
            </a:lvl1pPr>
          </a:lstStyle>
          <a:p>
            <a:pPr/>
            <a:r>
              <a:t>+</a:t>
            </a:r>
          </a:p>
        </p:txBody>
      </p:sp>
      <p:sp>
        <p:nvSpPr>
          <p:cNvPr id="173" name="+"/>
          <p:cNvSpPr txBox="1"/>
          <p:nvPr/>
        </p:nvSpPr>
        <p:spPr>
          <a:xfrm>
            <a:off x="12205579" y="10343847"/>
            <a:ext cx="470297" cy="78015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spcBef>
                <a:spcPts val="5900"/>
              </a:spcBef>
              <a:defRPr sz="4800">
                <a:solidFill>
                  <a:schemeClr val="accent1">
                    <a:lumOff val="-13575"/>
                  </a:schemeClr>
                </a:solidFill>
                <a:latin typeface="Arial"/>
                <a:ea typeface="Arial"/>
                <a:cs typeface="Arial"/>
                <a:sym typeface="Arial"/>
              </a:defRPr>
            </a:lvl1pPr>
          </a:lstStyle>
          <a:p>
            <a:pPr/>
            <a:r>
              <a:t>+</a:t>
            </a:r>
          </a:p>
        </p:txBody>
      </p:sp>
      <p:sp>
        <p:nvSpPr>
          <p:cNvPr id="174" name="-"/>
          <p:cNvSpPr txBox="1"/>
          <p:nvPr/>
        </p:nvSpPr>
        <p:spPr>
          <a:xfrm>
            <a:off x="12675695" y="7695527"/>
            <a:ext cx="351136" cy="903835"/>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spcBef>
                <a:spcPts val="5900"/>
              </a:spcBef>
              <a:defRPr b="0" sz="5600">
                <a:solidFill>
                  <a:schemeClr val="accent1">
                    <a:lumOff val="-13575"/>
                  </a:schemeClr>
                </a:solidFill>
                <a:latin typeface="Arial"/>
                <a:ea typeface="Arial"/>
                <a:cs typeface="Arial"/>
                <a:sym typeface="Arial"/>
              </a:defRPr>
            </a:lvl1pPr>
          </a:lstStyle>
          <a:p>
            <a:pPr/>
            <a:r>
              <a:t>-</a:t>
            </a:r>
          </a:p>
        </p:txBody>
      </p:sp>
      <p:sp>
        <p:nvSpPr>
          <p:cNvPr id="175" name="-"/>
          <p:cNvSpPr txBox="1"/>
          <p:nvPr/>
        </p:nvSpPr>
        <p:spPr>
          <a:xfrm>
            <a:off x="21591984" y="10243909"/>
            <a:ext cx="351136" cy="90383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spcBef>
                <a:spcPts val="5900"/>
              </a:spcBef>
              <a:defRPr b="0" sz="5600">
                <a:solidFill>
                  <a:schemeClr val="accent1">
                    <a:lumOff val="-13575"/>
                  </a:schemeClr>
                </a:solidFill>
                <a:latin typeface="Arial"/>
                <a:ea typeface="Arial"/>
                <a:cs typeface="Arial"/>
                <a:sym typeface="Arial"/>
              </a:defRPr>
            </a:lvl1pPr>
          </a:lstStyle>
          <a:p>
            <a:pPr/>
            <a:r>
              <a:t>-</a:t>
            </a:r>
          </a:p>
        </p:txBody>
      </p:sp>
      <p:sp>
        <p:nvSpPr>
          <p:cNvPr id="176" name="Entrepreneurs"/>
          <p:cNvSpPr txBox="1"/>
          <p:nvPr/>
        </p:nvSpPr>
        <p:spPr>
          <a:xfrm>
            <a:off x="16108137" y="8467639"/>
            <a:ext cx="2697481" cy="56044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FFF"/>
                </a:solidFill>
              </a:defRPr>
            </a:lvl1pPr>
          </a:lstStyle>
          <a:p>
            <a:pPr/>
            <a:r>
              <a:t>Entrepreneurs</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78" name="Narrow personalities traits are important predictors of entrepreneurship behavior."/>
          <p:cNvSpPr txBox="1"/>
          <p:nvPr/>
        </p:nvSpPr>
        <p:spPr>
          <a:xfrm>
            <a:off x="1135942" y="902868"/>
            <a:ext cx="21954202"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sz="3600">
                <a:latin typeface="Arial"/>
                <a:ea typeface="Arial"/>
                <a:cs typeface="Arial"/>
                <a:sym typeface="Arial"/>
              </a:defRPr>
            </a:lvl1pPr>
          </a:lstStyle>
          <a:p>
            <a:pPr/>
            <a:r>
              <a:t>Narrow personalities traits are important predictors of entrepreneurship behavior.</a:t>
            </a:r>
          </a:p>
        </p:txBody>
      </p:sp>
      <p:sp>
        <p:nvSpPr>
          <p:cNvPr id="179"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80" name="Need for achievement, innovativeness, proactive personality, self- efficacy, stress tolerance, need for autonomy, internal locus of control, and risk taking predict entrepreneurial behaviour (business creation, business success) more strongly  (Rauch &amp; Frese, 2007)."/>
          <p:cNvSpPr txBox="1"/>
          <p:nvPr/>
        </p:nvSpPr>
        <p:spPr>
          <a:xfrm>
            <a:off x="1098668" y="3531975"/>
            <a:ext cx="21105768" cy="16868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just" defTabSz="457200">
              <a:lnSpc>
                <a:spcPts val="5800"/>
              </a:lnSpc>
              <a:spcBef>
                <a:spcPts val="1200"/>
              </a:spcBef>
              <a:defRPr b="0" sz="3600">
                <a:latin typeface="Arial"/>
                <a:ea typeface="Arial"/>
                <a:cs typeface="Arial"/>
                <a:sym typeface="Arial"/>
              </a:defRPr>
            </a:lvl1pPr>
          </a:lstStyle>
          <a:p>
            <a:pPr/>
            <a:r>
              <a:t>Need for achievement, innovativeness, proactive personality, self- efficacy, stress tolerance, need for autonomy, internal locus of control, and risk taking predict entrepreneurial behaviour (business creation, business success) more strongly  (Rauch &amp; Frese, 2007).</a:t>
            </a:r>
          </a:p>
        </p:txBody>
      </p:sp>
      <p:grpSp>
        <p:nvGrpSpPr>
          <p:cNvPr id="183" name="成组"/>
          <p:cNvGrpSpPr/>
          <p:nvPr/>
        </p:nvGrpSpPr>
        <p:grpSpPr>
          <a:xfrm>
            <a:off x="160147" y="873611"/>
            <a:ext cx="768405" cy="780158"/>
            <a:chOff x="0" y="0"/>
            <a:chExt cx="768403" cy="780156"/>
          </a:xfrm>
        </p:grpSpPr>
        <p:sp>
          <p:nvSpPr>
            <p:cNvPr id="181"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82" name="1"/>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1</a:t>
              </a:r>
            </a:p>
          </p:txBody>
        </p:sp>
      </p:grpSp>
      <p:sp>
        <p:nvSpPr>
          <p:cNvPr id="184" name="矩形"/>
          <p:cNvSpPr/>
          <p:nvPr/>
        </p:nvSpPr>
        <p:spPr>
          <a:xfrm>
            <a:off x="2994633" y="5732200"/>
            <a:ext cx="5123678" cy="7223936"/>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85" name="Need for achievement…"/>
          <p:cNvSpPr txBox="1"/>
          <p:nvPr/>
        </p:nvSpPr>
        <p:spPr>
          <a:xfrm>
            <a:off x="3174627" y="6100447"/>
            <a:ext cx="4996587" cy="648744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Need for achievement</a:t>
            </a:r>
          </a:p>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Innovativeness</a:t>
            </a:r>
          </a:p>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Proactive personality</a:t>
            </a:r>
          </a:p>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Self- efficacy</a:t>
            </a:r>
          </a:p>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Stress tolerance</a:t>
            </a:r>
          </a:p>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Need for autonomy</a:t>
            </a:r>
          </a:p>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Internal locus of control </a:t>
            </a:r>
          </a:p>
          <a:p>
            <a:pPr marL="476250" indent="-476250" algn="l" defTabSz="457200">
              <a:lnSpc>
                <a:spcPts val="5800"/>
              </a:lnSpc>
              <a:spcBef>
                <a:spcPts val="1200"/>
              </a:spcBef>
              <a:buSzPct val="50000"/>
              <a:buBlip>
                <a:blip r:embed="rId2"/>
              </a:buBlip>
              <a:defRPr b="0" sz="3600">
                <a:solidFill>
                  <a:srgbClr val="FFFFFF"/>
                </a:solidFill>
                <a:latin typeface="Arial"/>
                <a:ea typeface="Arial"/>
                <a:cs typeface="Arial"/>
                <a:sym typeface="Arial"/>
              </a:defRPr>
            </a:pPr>
            <a:r>
              <a:t>Risk taking</a:t>
            </a:r>
          </a:p>
        </p:txBody>
      </p:sp>
      <p:sp>
        <p:nvSpPr>
          <p:cNvPr id="186" name="箭头"/>
          <p:cNvSpPr/>
          <p:nvPr/>
        </p:nvSpPr>
        <p:spPr>
          <a:xfrm>
            <a:off x="8765187" y="7353005"/>
            <a:ext cx="3271817" cy="3332486"/>
          </a:xfrm>
          <a:prstGeom prst="rightArrow">
            <a:avLst>
              <a:gd name="adj1" fmla="val 54268"/>
              <a:gd name="adj2" fmla="val 40692"/>
            </a:avLst>
          </a:prstGeom>
          <a:ln w="25400">
            <a:solidFill>
              <a:schemeClr val="accent1">
                <a:lumOff val="-13575"/>
              </a:schemeClr>
            </a:solidFill>
            <a:miter lim="400000"/>
          </a:ln>
        </p:spPr>
        <p:txBody>
          <a:bodyPr lIns="0" tIns="0" rIns="0" bIns="0" anchor="ctr"/>
          <a:lstStyle/>
          <a:p>
            <a:pPr>
              <a:defRPr b="0" sz="3200">
                <a:solidFill>
                  <a:schemeClr val="accent1">
                    <a:lumOff val="-13575"/>
                  </a:schemeClr>
                </a:solidFill>
                <a:latin typeface="+mn-lt"/>
                <a:ea typeface="+mn-ea"/>
                <a:cs typeface="+mn-cs"/>
                <a:sym typeface="Helvetica Neue Medium"/>
              </a:defRPr>
            </a:pPr>
          </a:p>
        </p:txBody>
      </p:sp>
      <p:sp>
        <p:nvSpPr>
          <p:cNvPr id="187" name="矩形"/>
          <p:cNvSpPr/>
          <p:nvPr/>
        </p:nvSpPr>
        <p:spPr>
          <a:xfrm>
            <a:off x="12630978" y="7449753"/>
            <a:ext cx="8485507" cy="3138990"/>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88" name="Predict"/>
          <p:cNvSpPr txBox="1"/>
          <p:nvPr/>
        </p:nvSpPr>
        <p:spPr>
          <a:xfrm>
            <a:off x="9328680" y="8709225"/>
            <a:ext cx="1664271"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atin typeface="Arial"/>
                <a:ea typeface="Arial"/>
                <a:cs typeface="Arial"/>
                <a:sym typeface="Arial"/>
              </a:defRPr>
            </a:lvl1pPr>
          </a:lstStyle>
          <a:p>
            <a:pPr/>
            <a:r>
              <a:t>Predict</a:t>
            </a:r>
          </a:p>
        </p:txBody>
      </p:sp>
      <p:sp>
        <p:nvSpPr>
          <p:cNvPr id="189" name="Entrepreneurial behaviour…"/>
          <p:cNvSpPr txBox="1"/>
          <p:nvPr/>
        </p:nvSpPr>
        <p:spPr>
          <a:xfrm>
            <a:off x="12961003" y="8366325"/>
            <a:ext cx="7825457" cy="13058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457200">
              <a:lnSpc>
                <a:spcPts val="5800"/>
              </a:lnSpc>
              <a:spcBef>
                <a:spcPts val="1200"/>
              </a:spcBef>
              <a:defRPr b="0" sz="3600">
                <a:solidFill>
                  <a:srgbClr val="FFFFFF"/>
                </a:solidFill>
                <a:latin typeface="Arial"/>
                <a:ea typeface="Arial"/>
                <a:cs typeface="Arial"/>
                <a:sym typeface="Arial"/>
              </a:defRPr>
            </a:pPr>
            <a:r>
              <a:t>Entrepreneurial behaviour </a:t>
            </a:r>
          </a:p>
          <a:p>
            <a:pPr algn="l" defTabSz="457200">
              <a:lnSpc>
                <a:spcPts val="5800"/>
              </a:lnSpc>
              <a:spcBef>
                <a:spcPts val="1200"/>
              </a:spcBef>
              <a:defRPr b="0" sz="3600">
                <a:solidFill>
                  <a:srgbClr val="FFFFFF"/>
                </a:solidFill>
                <a:latin typeface="Arial"/>
                <a:ea typeface="Arial"/>
                <a:cs typeface="Arial"/>
                <a:sym typeface="Arial"/>
              </a:defRPr>
            </a:pPr>
            <a:r>
              <a:t>(business creation, business success)</a:t>
            </a:r>
          </a:p>
        </p:txBody>
      </p:sp>
      <p:sp>
        <p:nvSpPr>
          <p:cNvPr id="190" name="Narrow personality traits predict entrepreneurship behaviour and outcomes better than Big Five broad personalities (Leutner et al., 2014 )."/>
          <p:cNvSpPr txBox="1"/>
          <p:nvPr/>
        </p:nvSpPr>
        <p:spPr>
          <a:xfrm>
            <a:off x="1098668" y="2110904"/>
            <a:ext cx="21105770"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b="0" sz="3600">
                <a:latin typeface="Arial"/>
                <a:ea typeface="Arial"/>
                <a:cs typeface="Arial"/>
                <a:sym typeface="Arial"/>
              </a:defRPr>
            </a:lvl1pPr>
          </a:lstStyle>
          <a:p>
            <a:pPr/>
            <a:r>
              <a:t>Narrow personality traits predict entrepreneurship behaviour and outcomes better than Big Five broad personalities (Leutner et al., 2014 ).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92" name="Some traits are considered to be culturally dependent."/>
          <p:cNvSpPr txBox="1"/>
          <p:nvPr/>
        </p:nvSpPr>
        <p:spPr>
          <a:xfrm>
            <a:off x="1214899" y="953668"/>
            <a:ext cx="21954202"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sz="3600">
                <a:latin typeface="Arial"/>
                <a:ea typeface="Arial"/>
                <a:cs typeface="Arial"/>
                <a:sym typeface="Arial"/>
              </a:defRPr>
            </a:lvl1pPr>
          </a:lstStyle>
          <a:p>
            <a:pPr/>
            <a:r>
              <a:t>Some traits are considered to be culturally dependent.</a:t>
            </a:r>
          </a:p>
        </p:txBody>
      </p:sp>
      <p:sp>
        <p:nvSpPr>
          <p:cNvPr id="193"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194" name="Innovativeness and internal locus of control were prevalent in cultures high in individualism and low in uncertainty avoidance. (Mueller and Thomas, 2001)"/>
          <p:cNvSpPr txBox="1"/>
          <p:nvPr/>
        </p:nvSpPr>
        <p:spPr>
          <a:xfrm>
            <a:off x="1200844" y="2403098"/>
            <a:ext cx="20379370" cy="20466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marL="476250" indent="-476250" algn="just" defTabSz="457200">
              <a:lnSpc>
                <a:spcPct val="120000"/>
              </a:lnSpc>
              <a:spcBef>
                <a:spcPts val="1200"/>
              </a:spcBef>
              <a:buSzPct val="50000"/>
              <a:buBlip>
                <a:blip r:embed="rId2"/>
              </a:buBlip>
              <a:defRPr b="0" sz="3600">
                <a:latin typeface="Arial"/>
                <a:ea typeface="Arial"/>
                <a:cs typeface="Arial"/>
                <a:sym typeface="Arial"/>
              </a:defRPr>
            </a:pPr>
            <a:r>
              <a:t>I</a:t>
            </a:r>
            <a:r>
              <a:rPr b="1"/>
              <a:t>nnovativeness and internal locus of control</a:t>
            </a:r>
            <a:r>
              <a:t> were prevalent in cultures high in individualism and low in uncertainty avoidance. (Mueller and Thomas, 2001)</a:t>
            </a:r>
          </a:p>
        </p:txBody>
      </p:sp>
      <p:sp>
        <p:nvSpPr>
          <p:cNvPr id="195" name="As cultural distance from America increased, internal locus of control, risk taking, and energy levels decreased (Thomas and Mueller, 2000).…"/>
          <p:cNvSpPr txBox="1"/>
          <p:nvPr/>
        </p:nvSpPr>
        <p:spPr>
          <a:xfrm>
            <a:off x="1116896" y="4251392"/>
            <a:ext cx="20547268" cy="21990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marL="476250" indent="-476250" algn="just" defTabSz="457200">
              <a:lnSpc>
                <a:spcPct val="120000"/>
              </a:lnSpc>
              <a:spcBef>
                <a:spcPts val="2400"/>
              </a:spcBef>
              <a:buSzPct val="50000"/>
              <a:buBlip>
                <a:blip r:embed="rId2"/>
              </a:buBlip>
              <a:defRPr b="0" sz="3600">
                <a:latin typeface="Arial"/>
                <a:ea typeface="Arial"/>
                <a:cs typeface="Arial"/>
                <a:sym typeface="Arial"/>
              </a:defRPr>
            </a:pPr>
            <a:r>
              <a:t>As</a:t>
            </a:r>
            <a:r>
              <a:rPr b="1"/>
              <a:t> </a:t>
            </a:r>
            <a:r>
              <a:t>cultural distance from America increased, </a:t>
            </a:r>
            <a:r>
              <a:rPr b="1"/>
              <a:t>internal locus of control</a:t>
            </a:r>
            <a:r>
              <a:t>, </a:t>
            </a:r>
            <a:r>
              <a:rPr b="1"/>
              <a:t>risk taking</a:t>
            </a:r>
            <a:r>
              <a:t>, and </a:t>
            </a:r>
            <a:r>
              <a:rPr b="1"/>
              <a:t>energy levels</a:t>
            </a:r>
            <a:r>
              <a:t> decreased (Thomas and Mueller, 2000). </a:t>
            </a:r>
          </a:p>
          <a:p>
            <a:pPr marL="476250" indent="-476250" algn="just" defTabSz="457200">
              <a:lnSpc>
                <a:spcPct val="120000"/>
              </a:lnSpc>
              <a:spcBef>
                <a:spcPts val="2400"/>
              </a:spcBef>
              <a:buSzPct val="50000"/>
              <a:buBlip>
                <a:blip r:embed="rId2"/>
              </a:buBlip>
              <a:defRPr b="0" sz="3600">
                <a:latin typeface="Arial"/>
                <a:ea typeface="Arial"/>
                <a:cs typeface="Arial"/>
                <a:sym typeface="Arial"/>
              </a:defRPr>
            </a:pPr>
            <a:r>
              <a:t>Cultural distance: Germany 31; Belgium 57; </a:t>
            </a:r>
            <a:r>
              <a:rPr b="1"/>
              <a:t>China 78</a:t>
            </a:r>
            <a:r>
              <a:t>; Singapore 88.</a:t>
            </a:r>
          </a:p>
        </p:txBody>
      </p:sp>
      <p:grpSp>
        <p:nvGrpSpPr>
          <p:cNvPr id="198" name="成组"/>
          <p:cNvGrpSpPr/>
          <p:nvPr/>
        </p:nvGrpSpPr>
        <p:grpSpPr>
          <a:xfrm>
            <a:off x="160147" y="873611"/>
            <a:ext cx="768405" cy="780158"/>
            <a:chOff x="0" y="0"/>
            <a:chExt cx="768403" cy="780156"/>
          </a:xfrm>
        </p:grpSpPr>
        <p:sp>
          <p:nvSpPr>
            <p:cNvPr id="196"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197" name="1"/>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1</a:t>
              </a:r>
            </a:p>
          </p:txBody>
        </p:sp>
      </p:grpSp>
      <p:sp>
        <p:nvSpPr>
          <p:cNvPr id="199" name="矩形"/>
          <p:cNvSpPr/>
          <p:nvPr/>
        </p:nvSpPr>
        <p:spPr>
          <a:xfrm>
            <a:off x="13526575" y="7812899"/>
            <a:ext cx="5123678" cy="4238306"/>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00" name="矩形"/>
          <p:cNvSpPr/>
          <p:nvPr/>
        </p:nvSpPr>
        <p:spPr>
          <a:xfrm>
            <a:off x="2710068" y="8362557"/>
            <a:ext cx="5493444" cy="3138991"/>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01" name="National Cultures"/>
          <p:cNvSpPr txBox="1"/>
          <p:nvPr/>
        </p:nvSpPr>
        <p:spPr>
          <a:xfrm>
            <a:off x="3114535" y="9153493"/>
            <a:ext cx="4164637" cy="155711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4800">
                <a:solidFill>
                  <a:srgbClr val="FFFFFF"/>
                </a:solidFill>
              </a:defRPr>
            </a:lvl1pPr>
          </a:lstStyle>
          <a:p>
            <a:pPr/>
            <a:r>
              <a:t>National Cultures</a:t>
            </a:r>
          </a:p>
        </p:txBody>
      </p:sp>
      <p:sp>
        <p:nvSpPr>
          <p:cNvPr id="202" name="箭头"/>
          <p:cNvSpPr/>
          <p:nvPr/>
        </p:nvSpPr>
        <p:spPr>
          <a:xfrm>
            <a:off x="8765187" y="7873705"/>
            <a:ext cx="3271817" cy="3332486"/>
          </a:xfrm>
          <a:prstGeom prst="rightArrow">
            <a:avLst>
              <a:gd name="adj1" fmla="val 54268"/>
              <a:gd name="adj2" fmla="val 40692"/>
            </a:avLst>
          </a:prstGeom>
          <a:ln w="25400">
            <a:solidFill>
              <a:schemeClr val="accent1">
                <a:lumOff val="-13575"/>
              </a:schemeClr>
            </a:solidFill>
            <a:miter lim="400000"/>
          </a:ln>
        </p:spPr>
        <p:txBody>
          <a:bodyPr lIns="0" tIns="0" rIns="0" bIns="0" anchor="ctr"/>
          <a:lstStyle/>
          <a:p>
            <a:pPr>
              <a:defRPr b="0" sz="3200">
                <a:solidFill>
                  <a:schemeClr val="accent1">
                    <a:lumOff val="-13575"/>
                  </a:schemeClr>
                </a:solidFill>
                <a:latin typeface="+mn-lt"/>
                <a:ea typeface="+mn-ea"/>
                <a:cs typeface="+mn-cs"/>
                <a:sym typeface="Helvetica Neue Medium"/>
              </a:defRPr>
            </a:pPr>
          </a:p>
        </p:txBody>
      </p:sp>
      <p:sp>
        <p:nvSpPr>
          <p:cNvPr id="203" name="Shape"/>
          <p:cNvSpPr txBox="1"/>
          <p:nvPr/>
        </p:nvSpPr>
        <p:spPr>
          <a:xfrm>
            <a:off x="9417642" y="9229925"/>
            <a:ext cx="1486347"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atin typeface="Arial"/>
                <a:ea typeface="Arial"/>
                <a:cs typeface="Arial"/>
                <a:sym typeface="Arial"/>
              </a:defRPr>
            </a:lvl1pPr>
          </a:lstStyle>
          <a:p>
            <a:pPr/>
            <a:r>
              <a:t>Shape</a:t>
            </a:r>
          </a:p>
        </p:txBody>
      </p:sp>
      <p:sp>
        <p:nvSpPr>
          <p:cNvPr id="204" name="Internal LOC…"/>
          <p:cNvSpPr txBox="1"/>
          <p:nvPr/>
        </p:nvSpPr>
        <p:spPr>
          <a:xfrm>
            <a:off x="13636778" y="8944771"/>
            <a:ext cx="3544640" cy="26774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lgn="just" defTabSz="457200">
              <a:lnSpc>
                <a:spcPts val="6000"/>
              </a:lnSpc>
              <a:spcBef>
                <a:spcPts val="1200"/>
              </a:spcBef>
              <a:defRPr b="0" sz="3600">
                <a:solidFill>
                  <a:srgbClr val="FFFFFF"/>
                </a:solidFill>
                <a:latin typeface="Arial"/>
                <a:ea typeface="Arial"/>
                <a:cs typeface="Arial"/>
                <a:sym typeface="Arial"/>
              </a:defRPr>
            </a:pPr>
            <a:r>
              <a:rPr b="1"/>
              <a:t>Internal LOC</a:t>
            </a:r>
            <a:endParaRPr b="1"/>
          </a:p>
          <a:p>
            <a:pPr algn="just" defTabSz="457200">
              <a:lnSpc>
                <a:spcPts val="6000"/>
              </a:lnSpc>
              <a:spcBef>
                <a:spcPts val="1200"/>
              </a:spcBef>
              <a:defRPr b="0" sz="3600">
                <a:solidFill>
                  <a:srgbClr val="FFFFFF"/>
                </a:solidFill>
                <a:latin typeface="Arial"/>
                <a:ea typeface="Arial"/>
                <a:cs typeface="Arial"/>
                <a:sym typeface="Arial"/>
              </a:defRPr>
            </a:pPr>
            <a:r>
              <a:rPr b="1"/>
              <a:t>Innovativeness</a:t>
            </a:r>
            <a:endParaRPr b="1"/>
          </a:p>
          <a:p>
            <a:pPr algn="just" defTabSz="457200">
              <a:lnSpc>
                <a:spcPts val="6000"/>
              </a:lnSpc>
              <a:spcBef>
                <a:spcPts val="1200"/>
              </a:spcBef>
              <a:defRPr b="0" sz="3600">
                <a:solidFill>
                  <a:srgbClr val="FFFFFF"/>
                </a:solidFill>
                <a:latin typeface="Arial"/>
                <a:ea typeface="Arial"/>
                <a:cs typeface="Arial"/>
                <a:sym typeface="Arial"/>
              </a:defRPr>
            </a:pPr>
            <a:r>
              <a:rPr b="1"/>
              <a:t>Risk taking</a:t>
            </a:r>
            <a:endParaRPr b="1"/>
          </a:p>
          <a:p>
            <a:pPr algn="just" defTabSz="457200">
              <a:lnSpc>
                <a:spcPts val="6000"/>
              </a:lnSpc>
              <a:spcBef>
                <a:spcPts val="1200"/>
              </a:spcBef>
              <a:defRPr b="0" sz="3600">
                <a:solidFill>
                  <a:srgbClr val="FFFFFF"/>
                </a:solidFill>
                <a:latin typeface="Arial"/>
                <a:ea typeface="Arial"/>
                <a:cs typeface="Arial"/>
                <a:sym typeface="Arial"/>
              </a:defRPr>
            </a:pPr>
            <a:r>
              <a:rPr b="1"/>
              <a:t>        …..</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06" name="China VS America.png" descr="China VS America.png"/>
          <p:cNvPicPr>
            <a:picLocks noChangeAspect="1"/>
          </p:cNvPicPr>
          <p:nvPr/>
        </p:nvPicPr>
        <p:blipFill>
          <a:blip r:embed="rId2">
            <a:extLst/>
          </a:blip>
          <a:stretch>
            <a:fillRect/>
          </a:stretch>
        </p:blipFill>
        <p:spPr>
          <a:xfrm>
            <a:off x="1182417" y="3613095"/>
            <a:ext cx="20892774" cy="9096854"/>
          </a:xfrm>
          <a:prstGeom prst="rect">
            <a:avLst/>
          </a:prstGeom>
          <a:ln w="12700">
            <a:miter lim="400000"/>
          </a:ln>
        </p:spPr>
      </p:pic>
      <p:sp>
        <p:nvSpPr>
          <p:cNvPr id="207" name="Cultures comparison using Hofstede’s six cultural dimensions"/>
          <p:cNvSpPr txBox="1"/>
          <p:nvPr/>
        </p:nvSpPr>
        <p:spPr>
          <a:xfrm>
            <a:off x="1214899" y="953668"/>
            <a:ext cx="21954202"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sz="3600">
                <a:latin typeface="Arial"/>
                <a:ea typeface="Arial"/>
                <a:cs typeface="Arial"/>
                <a:sym typeface="Arial"/>
              </a:defRPr>
            </a:lvl1pPr>
          </a:lstStyle>
          <a:p>
            <a:pPr/>
            <a:r>
              <a:t>Cultures comparison using Hofstede’s six cultural dimensions</a:t>
            </a:r>
          </a:p>
        </p:txBody>
      </p:sp>
      <p:sp>
        <p:nvSpPr>
          <p:cNvPr id="208"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grpSp>
        <p:nvGrpSpPr>
          <p:cNvPr id="211" name="成组"/>
          <p:cNvGrpSpPr/>
          <p:nvPr/>
        </p:nvGrpSpPr>
        <p:grpSpPr>
          <a:xfrm>
            <a:off x="160147" y="873611"/>
            <a:ext cx="768405" cy="780158"/>
            <a:chOff x="0" y="0"/>
            <a:chExt cx="768403" cy="780156"/>
          </a:xfrm>
        </p:grpSpPr>
        <p:sp>
          <p:nvSpPr>
            <p:cNvPr id="209"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210" name="1"/>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1</a:t>
              </a:r>
            </a:p>
          </p:txBody>
        </p:sp>
      </p:grpSp>
      <p:sp>
        <p:nvSpPr>
          <p:cNvPr id="212" name="Mueller and Thomas (2000) to conclude that cultures high in individualism and uncertainty avoidance are supportive of entrepreneurship."/>
          <p:cNvSpPr txBox="1"/>
          <p:nvPr/>
        </p:nvSpPr>
        <p:spPr>
          <a:xfrm>
            <a:off x="1251912" y="2131285"/>
            <a:ext cx="21784404" cy="1193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lnSpc>
                <a:spcPts val="6000"/>
              </a:lnSpc>
              <a:spcBef>
                <a:spcPts val="1200"/>
              </a:spcBef>
              <a:defRPr b="0" sz="3600">
                <a:latin typeface="Times"/>
                <a:ea typeface="Times"/>
                <a:cs typeface="Times"/>
                <a:sym typeface="Times"/>
              </a:defRPr>
            </a:lvl1pPr>
          </a:lstStyle>
          <a:p>
            <a:pPr/>
            <a:r>
              <a:t>Mueller and Thomas (2000) to conclude that cultures high in individualism and uncertainty avoidance are supportive of entrepreneurship.</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14" name="Culture has correlation with gender differences in entrepreneurial intention."/>
          <p:cNvSpPr txBox="1"/>
          <p:nvPr/>
        </p:nvSpPr>
        <p:spPr>
          <a:xfrm>
            <a:off x="1214899" y="944692"/>
            <a:ext cx="21954202" cy="62004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sz="3600">
                <a:latin typeface="Arial"/>
                <a:ea typeface="Arial"/>
                <a:cs typeface="Arial"/>
                <a:sym typeface="Arial"/>
              </a:defRPr>
            </a:lvl1pPr>
          </a:lstStyle>
          <a:p>
            <a:pPr/>
            <a:r>
              <a:t>Culture has correlation with gender differences in entrepreneurial intention.</a:t>
            </a:r>
          </a:p>
        </p:txBody>
      </p:sp>
      <p:sp>
        <p:nvSpPr>
          <p:cNvPr id="215" name="矩形"/>
          <p:cNvSpPr/>
          <p:nvPr/>
        </p:nvSpPr>
        <p:spPr>
          <a:xfrm>
            <a:off x="1101798" y="2325840"/>
            <a:ext cx="22180404" cy="1550225"/>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16" name="There are significant gender differences in entrepreneurial intentions in China, but not in America."/>
          <p:cNvSpPr txBox="1"/>
          <p:nvPr/>
        </p:nvSpPr>
        <p:spPr>
          <a:xfrm>
            <a:off x="1227221" y="2783503"/>
            <a:ext cx="21771642" cy="63489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defRPr b="0" sz="3600">
                <a:solidFill>
                  <a:srgbClr val="FFFFFF"/>
                </a:solidFill>
              </a:defRPr>
            </a:lvl1pPr>
          </a:lstStyle>
          <a:p>
            <a:pPr/>
            <a:r>
              <a:t>There are significant gender differences in entrepreneurial intentions in China, but not in America.</a:t>
            </a:r>
          </a:p>
        </p:txBody>
      </p:sp>
      <p:sp>
        <p:nvSpPr>
          <p:cNvPr id="217"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18" name="American: There is no significant gender differences in entrepreneurial intention.…"/>
          <p:cNvSpPr txBox="1"/>
          <p:nvPr/>
        </p:nvSpPr>
        <p:spPr>
          <a:xfrm>
            <a:off x="1147244" y="4599705"/>
            <a:ext cx="17882212" cy="144653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just" defTabSz="457200">
              <a:lnSpc>
                <a:spcPct val="130000"/>
              </a:lnSpc>
              <a:defRPr b="0" sz="3600">
                <a:solidFill>
                  <a:srgbClr val="222222"/>
                </a:solidFill>
                <a:latin typeface="Helvetica"/>
                <a:ea typeface="Helvetica"/>
                <a:cs typeface="Helvetica"/>
                <a:sym typeface="Helvetica"/>
              </a:defRPr>
            </a:pPr>
            <a:r>
              <a:t>American: There is no significant gender differences in entrepreneurial intention.</a:t>
            </a:r>
          </a:p>
          <a:p>
            <a:pPr algn="just" defTabSz="457200">
              <a:lnSpc>
                <a:spcPct val="130000"/>
              </a:lnSpc>
              <a:defRPr b="0" sz="3600">
                <a:solidFill>
                  <a:srgbClr val="222222"/>
                </a:solidFill>
                <a:latin typeface="Helvetica"/>
                <a:ea typeface="Helvetica"/>
                <a:cs typeface="Helvetica"/>
                <a:sym typeface="Helvetica"/>
              </a:defRPr>
            </a:pPr>
            <a:r>
              <a:t>China：Male’s entrepreneurial intention is significantly higher than female’s.</a:t>
            </a:r>
          </a:p>
        </p:txBody>
      </p:sp>
      <p:sp>
        <p:nvSpPr>
          <p:cNvPr id="219" name="矩形"/>
          <p:cNvSpPr/>
          <p:nvPr/>
        </p:nvSpPr>
        <p:spPr>
          <a:xfrm>
            <a:off x="1101798" y="6769875"/>
            <a:ext cx="22180404" cy="1550225"/>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20" name="Culture is one of the important causes of gender differences in entrepreneurial intentions."/>
          <p:cNvSpPr txBox="1"/>
          <p:nvPr/>
        </p:nvSpPr>
        <p:spPr>
          <a:xfrm>
            <a:off x="1227220" y="7227538"/>
            <a:ext cx="21771643" cy="63489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defRPr b="0" sz="3600">
                <a:solidFill>
                  <a:srgbClr val="FFFFFF"/>
                </a:solidFill>
              </a:defRPr>
            </a:lvl1pPr>
          </a:lstStyle>
          <a:p>
            <a:pPr/>
            <a:r>
              <a:t>Culture is one of the important causes of gender differences in entrepreneurial intentions.</a:t>
            </a:r>
          </a:p>
        </p:txBody>
      </p:sp>
      <p:sp>
        <p:nvSpPr>
          <p:cNvPr id="221" name="Success at family is considered to be women's the greatest success.…"/>
          <p:cNvSpPr txBox="1"/>
          <p:nvPr/>
        </p:nvSpPr>
        <p:spPr>
          <a:xfrm>
            <a:off x="1212228" y="9319693"/>
            <a:ext cx="14023272" cy="23952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just" defTabSz="457200">
              <a:lnSpc>
                <a:spcPct val="80000"/>
              </a:lnSpc>
              <a:defRPr b="0" sz="3600">
                <a:solidFill>
                  <a:srgbClr val="222222"/>
                </a:solidFill>
                <a:latin typeface="Helvetica"/>
                <a:ea typeface="Helvetica"/>
                <a:cs typeface="Helvetica"/>
                <a:sym typeface="Helvetica"/>
              </a:defRPr>
            </a:pPr>
            <a:r>
              <a:t>Success at family is considered to be women's the greatest success.</a:t>
            </a:r>
          </a:p>
          <a:p>
            <a:pPr algn="just" defTabSz="457200">
              <a:lnSpc>
                <a:spcPct val="80000"/>
              </a:lnSpc>
              <a:defRPr b="0" sz="3600">
                <a:solidFill>
                  <a:srgbClr val="222222"/>
                </a:solidFill>
                <a:latin typeface="Helvetica"/>
                <a:ea typeface="Helvetica"/>
                <a:cs typeface="Helvetica"/>
                <a:sym typeface="Helvetica"/>
              </a:defRPr>
            </a:pPr>
          </a:p>
          <a:p>
            <a:pPr algn="just" defTabSz="457200">
              <a:lnSpc>
                <a:spcPct val="80000"/>
              </a:lnSpc>
              <a:defRPr b="0" sz="3600">
                <a:solidFill>
                  <a:srgbClr val="222222"/>
                </a:solidFill>
                <a:latin typeface="Helvetica"/>
                <a:ea typeface="Helvetica"/>
                <a:cs typeface="Helvetica"/>
                <a:sym typeface="Helvetica"/>
              </a:defRPr>
            </a:pPr>
            <a:r>
              <a:t>When choosing a career, women tend to choose their own stable and free work, so that they can take more care of their family while working (Sun, 2015).</a:t>
            </a:r>
          </a:p>
        </p:txBody>
      </p:sp>
      <p:grpSp>
        <p:nvGrpSpPr>
          <p:cNvPr id="224" name="成组"/>
          <p:cNvGrpSpPr/>
          <p:nvPr/>
        </p:nvGrpSpPr>
        <p:grpSpPr>
          <a:xfrm>
            <a:off x="311777" y="822811"/>
            <a:ext cx="768404" cy="780158"/>
            <a:chOff x="0" y="0"/>
            <a:chExt cx="768403" cy="780156"/>
          </a:xfrm>
        </p:grpSpPr>
        <p:sp>
          <p:nvSpPr>
            <p:cNvPr id="222"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223" name="2"/>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2</a:t>
              </a:r>
            </a:p>
          </p:txBody>
        </p:sp>
      </p:gr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26" name="屏幕快照 2018-05-08 下午7.24.40.png" descr="屏幕快照 2018-05-08 下午7.24.40.png"/>
          <p:cNvPicPr>
            <a:picLocks noChangeAspect="1"/>
          </p:cNvPicPr>
          <p:nvPr/>
        </p:nvPicPr>
        <p:blipFill>
          <a:blip r:embed="rId2">
            <a:extLst/>
          </a:blip>
          <a:stretch>
            <a:fillRect/>
          </a:stretch>
        </p:blipFill>
        <p:spPr>
          <a:xfrm>
            <a:off x="11046907" y="2457524"/>
            <a:ext cx="10417853" cy="1922055"/>
          </a:xfrm>
          <a:prstGeom prst="rect">
            <a:avLst/>
          </a:prstGeom>
          <a:ln w="12700">
            <a:miter lim="400000"/>
          </a:ln>
        </p:spPr>
      </p:pic>
      <p:sp>
        <p:nvSpPr>
          <p:cNvPr id="227" name="Level of gender equity of TEA in China is higher than America (GEM, 2018)."/>
          <p:cNvSpPr txBox="1"/>
          <p:nvPr/>
        </p:nvSpPr>
        <p:spPr>
          <a:xfrm>
            <a:off x="1135941" y="924530"/>
            <a:ext cx="21954202" cy="62004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b="0" sz="3600">
                <a:latin typeface="Arial"/>
                <a:ea typeface="Arial"/>
                <a:cs typeface="Arial"/>
                <a:sym typeface="Arial"/>
              </a:defRPr>
            </a:lvl1pPr>
          </a:lstStyle>
          <a:p>
            <a:pPr/>
            <a:r>
              <a:t>Level of gender equity of TEA in China is higher than America (GEM, 2018).</a:t>
            </a:r>
          </a:p>
        </p:txBody>
      </p:sp>
      <p:sp>
        <p:nvSpPr>
          <p:cNvPr id="228"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29" name="Females in China often engage in entrepreneurship in the informal sector, where average income is lower.…"/>
          <p:cNvSpPr txBox="1"/>
          <p:nvPr/>
        </p:nvSpPr>
        <p:spPr>
          <a:xfrm>
            <a:off x="981640" y="7216318"/>
            <a:ext cx="9136827" cy="48872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marL="476250" indent="-476250" algn="just">
              <a:buSzPct val="125000"/>
              <a:buChar char="•"/>
              <a:defRPr b="0" sz="3600">
                <a:latin typeface="Arial"/>
                <a:ea typeface="Arial"/>
                <a:cs typeface="Arial"/>
                <a:sym typeface="Arial"/>
              </a:defRPr>
            </a:pPr>
            <a:r>
              <a:t>Females in China often engage in entrepreneurship in the informal sector, where average income is lower. </a:t>
            </a:r>
          </a:p>
          <a:p>
            <a:pPr algn="just">
              <a:defRPr b="0" sz="3600">
                <a:latin typeface="Arial"/>
                <a:ea typeface="Arial"/>
                <a:cs typeface="Arial"/>
                <a:sym typeface="Arial"/>
              </a:defRPr>
            </a:pPr>
          </a:p>
          <a:p>
            <a:pPr marL="476250" indent="-476250" algn="just">
              <a:buSzPct val="125000"/>
              <a:buChar char="•"/>
              <a:defRPr b="0" sz="3600">
                <a:latin typeface="Arial"/>
                <a:ea typeface="Arial"/>
                <a:cs typeface="Arial"/>
                <a:sym typeface="Arial"/>
              </a:defRPr>
            </a:pPr>
            <a:r>
              <a:t>Females are more likely than men to engage in necessity-based  entrepreneurship rather than opportunity-based entrepreneurship in China (Warnecke et al., 2012).</a:t>
            </a:r>
          </a:p>
        </p:txBody>
      </p:sp>
      <p:sp>
        <p:nvSpPr>
          <p:cNvPr id="230" name="箭头"/>
          <p:cNvSpPr/>
          <p:nvPr/>
        </p:nvSpPr>
        <p:spPr>
          <a:xfrm>
            <a:off x="968052" y="4736405"/>
            <a:ext cx="9412078" cy="1550225"/>
          </a:xfrm>
          <a:prstGeom prst="rightArrow">
            <a:avLst>
              <a:gd name="adj1" fmla="val 100000"/>
              <a:gd name="adj2" fmla="val 34716"/>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31" name="矩形"/>
          <p:cNvSpPr/>
          <p:nvPr/>
        </p:nvSpPr>
        <p:spPr>
          <a:xfrm>
            <a:off x="11109430" y="4736405"/>
            <a:ext cx="12159817" cy="1550225"/>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32" name="Women’s start-up companies are mainly small businesses."/>
          <p:cNvSpPr txBox="1"/>
          <p:nvPr/>
        </p:nvSpPr>
        <p:spPr>
          <a:xfrm>
            <a:off x="11172930" y="5201496"/>
            <a:ext cx="12159818"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spcBef>
                <a:spcPts val="5900"/>
              </a:spcBef>
              <a:defRPr b="0" sz="3600">
                <a:solidFill>
                  <a:srgbClr val="FFFFFF"/>
                </a:solidFill>
                <a:latin typeface="Arial"/>
                <a:ea typeface="Arial"/>
                <a:cs typeface="Arial"/>
                <a:sym typeface="Arial"/>
              </a:defRPr>
            </a:lvl1pPr>
          </a:lstStyle>
          <a:p>
            <a:pPr/>
            <a:r>
              <a:t>Women’s start-up companies are mainly small businesses.</a:t>
            </a:r>
          </a:p>
        </p:txBody>
      </p:sp>
      <p:sp>
        <p:nvSpPr>
          <p:cNvPr id="233" name="Females are more likely to engage in necessity-based  entrepreneurship."/>
          <p:cNvSpPr txBox="1"/>
          <p:nvPr/>
        </p:nvSpPr>
        <p:spPr>
          <a:xfrm>
            <a:off x="1259085" y="4923861"/>
            <a:ext cx="9136826"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spcBef>
                <a:spcPts val="5900"/>
              </a:spcBef>
              <a:defRPr b="0" sz="3600">
                <a:solidFill>
                  <a:srgbClr val="FFFFFF"/>
                </a:solidFill>
                <a:latin typeface="Arial"/>
                <a:ea typeface="Arial"/>
                <a:cs typeface="Arial"/>
                <a:sym typeface="Arial"/>
              </a:defRPr>
            </a:lvl1pPr>
          </a:lstStyle>
          <a:p>
            <a:pPr/>
            <a:r>
              <a:t>Females are more likely to engage in necessity-based  entrepreneurship.</a:t>
            </a:r>
          </a:p>
        </p:txBody>
      </p:sp>
      <p:sp>
        <p:nvSpPr>
          <p:cNvPr id="234" name="Women’s start-ups are mainly small-size enterprises, of which 53.8% are with less than 10 employees (Ju and Mei, 2014)."/>
          <p:cNvSpPr txBox="1"/>
          <p:nvPr/>
        </p:nvSpPr>
        <p:spPr>
          <a:xfrm>
            <a:off x="11332588" y="7426587"/>
            <a:ext cx="10497768" cy="168684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marL="476250" indent="-476250" algn="just">
              <a:buSzPct val="125000"/>
              <a:buChar char="•"/>
              <a:defRPr b="0" sz="3600">
                <a:latin typeface="Arial"/>
                <a:ea typeface="Arial"/>
                <a:cs typeface="Arial"/>
                <a:sym typeface="Arial"/>
              </a:defRPr>
            </a:lvl1pPr>
          </a:lstStyle>
          <a:p>
            <a:pPr/>
            <a:r>
              <a:t>Women’s start-ups are mainly small-size enterprises, of which 53.8% are with less than 10 employees (Ju and Mei, 2014).</a:t>
            </a:r>
          </a:p>
        </p:txBody>
      </p:sp>
      <p:grpSp>
        <p:nvGrpSpPr>
          <p:cNvPr id="237" name="成组"/>
          <p:cNvGrpSpPr/>
          <p:nvPr/>
        </p:nvGrpSpPr>
        <p:grpSpPr>
          <a:xfrm>
            <a:off x="311777" y="822811"/>
            <a:ext cx="768404" cy="780158"/>
            <a:chOff x="0" y="0"/>
            <a:chExt cx="768403" cy="780156"/>
          </a:xfrm>
        </p:grpSpPr>
        <p:sp>
          <p:nvSpPr>
            <p:cNvPr id="235"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236" name="2"/>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2</a:t>
              </a:r>
            </a:p>
          </p:txBody>
        </p:sp>
      </p:grpSp>
      <p:pic>
        <p:nvPicPr>
          <p:cNvPr id="238" name="屏幕快照 2018-05-08 下午7.24.11.png" descr="屏幕快照 2018-05-08 下午7.24.11.png"/>
          <p:cNvPicPr>
            <a:picLocks noChangeAspect="1"/>
          </p:cNvPicPr>
          <p:nvPr/>
        </p:nvPicPr>
        <p:blipFill>
          <a:blip r:embed="rId3">
            <a:extLst/>
          </a:blip>
          <a:srcRect l="0" t="0" r="4256" b="0"/>
          <a:stretch>
            <a:fillRect/>
          </a:stretch>
        </p:blipFill>
        <p:spPr>
          <a:xfrm>
            <a:off x="812126" y="2488546"/>
            <a:ext cx="9739786" cy="1940659"/>
          </a:xfrm>
          <a:prstGeom prst="rect">
            <a:avLst/>
          </a:prstGeom>
          <a:ln w="12700">
            <a:miter lim="400000"/>
          </a:ln>
        </p:spPr>
      </p:pic>
      <p:sp>
        <p:nvSpPr>
          <p:cNvPr id="239" name="China"/>
          <p:cNvSpPr txBox="1"/>
          <p:nvPr/>
        </p:nvSpPr>
        <p:spPr>
          <a:xfrm>
            <a:off x="9095424" y="1926841"/>
            <a:ext cx="1384326"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atin typeface="Arial"/>
                <a:ea typeface="Arial"/>
                <a:cs typeface="Arial"/>
                <a:sym typeface="Arial"/>
              </a:defRPr>
            </a:lvl1pPr>
          </a:lstStyle>
          <a:p>
            <a:pPr/>
            <a:r>
              <a:t>China</a:t>
            </a:r>
          </a:p>
        </p:txBody>
      </p:sp>
      <p:sp>
        <p:nvSpPr>
          <p:cNvPr id="240" name="America"/>
          <p:cNvSpPr txBox="1"/>
          <p:nvPr/>
        </p:nvSpPr>
        <p:spPr>
          <a:xfrm>
            <a:off x="18944066" y="1926841"/>
            <a:ext cx="1918768"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3600">
                <a:latin typeface="Arial"/>
                <a:ea typeface="Arial"/>
                <a:cs typeface="Arial"/>
                <a:sym typeface="Arial"/>
              </a:defRPr>
            </a:lvl1pPr>
          </a:lstStyle>
          <a:p>
            <a:pPr/>
            <a:r>
              <a:t>America</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42" name="Whether family members have entrepreneurial behavior has a stronger influence on entrepreneurial intention of Chinese college students than American college students."/>
          <p:cNvSpPr txBox="1"/>
          <p:nvPr/>
        </p:nvSpPr>
        <p:spPr>
          <a:xfrm>
            <a:off x="1135942" y="636168"/>
            <a:ext cx="21771641"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sz="3600">
                <a:latin typeface="Arial"/>
                <a:ea typeface="Arial"/>
                <a:cs typeface="Arial"/>
                <a:sym typeface="Arial"/>
              </a:defRPr>
            </a:lvl1pPr>
          </a:lstStyle>
          <a:p>
            <a:pPr/>
            <a:r>
              <a:t>Whether family members have entrepreneurial behavior has a stronger influence on entrepreneurial intention of Chinese college students than American college students.</a:t>
            </a:r>
          </a:p>
        </p:txBody>
      </p:sp>
      <p:sp>
        <p:nvSpPr>
          <p:cNvPr id="243" name="矩形"/>
          <p:cNvSpPr/>
          <p:nvPr/>
        </p:nvSpPr>
        <p:spPr>
          <a:xfrm>
            <a:off x="1101798" y="2325840"/>
            <a:ext cx="22180404" cy="1550225"/>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44" name="Chineses and Americans have different values on family."/>
          <p:cNvSpPr txBox="1"/>
          <p:nvPr/>
        </p:nvSpPr>
        <p:spPr>
          <a:xfrm>
            <a:off x="1227221" y="2783503"/>
            <a:ext cx="21771642" cy="63489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defRPr b="0" sz="3600">
                <a:solidFill>
                  <a:srgbClr val="FFFFFF"/>
                </a:solidFill>
              </a:defRPr>
            </a:lvl1pPr>
          </a:lstStyle>
          <a:p>
            <a:pPr/>
            <a:r>
              <a:t>Chineses and Americans have different values on family.</a:t>
            </a:r>
          </a:p>
        </p:txBody>
      </p:sp>
      <p:sp>
        <p:nvSpPr>
          <p:cNvPr id="245"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46" name="Chinese-style family structure family members are closely linked with each other, and there is a strong mutual aid and dependence between them. The influence of the family is very important for a person's growth.…"/>
          <p:cNvSpPr txBox="1"/>
          <p:nvPr/>
        </p:nvSpPr>
        <p:spPr>
          <a:xfrm>
            <a:off x="1212228" y="4630992"/>
            <a:ext cx="18594922" cy="48872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just" defTabSz="457200">
              <a:defRPr b="0" sz="3600">
                <a:solidFill>
                  <a:srgbClr val="222222"/>
                </a:solidFill>
                <a:latin typeface="Arial"/>
                <a:ea typeface="Arial"/>
                <a:cs typeface="Arial"/>
                <a:sym typeface="Arial"/>
              </a:defRPr>
            </a:pPr>
            <a:r>
              <a:t>Chinese-style family structure family members are closely linked with each other, and there is a strong mutual aid and dependence between them. The influence of the family is very important for a person's growth.</a:t>
            </a:r>
          </a:p>
          <a:p>
            <a:pPr algn="just" defTabSz="457200">
              <a:defRPr b="0" sz="3600">
                <a:solidFill>
                  <a:srgbClr val="222222"/>
                </a:solidFill>
                <a:latin typeface="Arial"/>
                <a:ea typeface="Arial"/>
                <a:cs typeface="Arial"/>
                <a:sym typeface="Arial"/>
              </a:defRPr>
            </a:pPr>
          </a:p>
          <a:p>
            <a:pPr algn="just" defTabSz="457200">
              <a:defRPr b="0" sz="3600">
                <a:solidFill>
                  <a:srgbClr val="222222"/>
                </a:solidFill>
                <a:latin typeface="Arial"/>
                <a:ea typeface="Arial"/>
                <a:cs typeface="Arial"/>
                <a:sym typeface="Arial"/>
              </a:defRPr>
            </a:pPr>
          </a:p>
          <a:p>
            <a:pPr algn="just" defTabSz="457200">
              <a:defRPr b="0" sz="3600">
                <a:solidFill>
                  <a:srgbClr val="222222"/>
                </a:solidFill>
                <a:latin typeface="Arial"/>
                <a:ea typeface="Arial"/>
                <a:cs typeface="Arial"/>
                <a:sym typeface="Arial"/>
              </a:defRPr>
            </a:pPr>
            <a:r>
              <a:t>For American families, Parents and children have more independent awareness and independent space. After the children's adulthood, the parents only love them spiritually. Without more intervention and support, their families are far less connected than Chinese family.</a:t>
            </a:r>
          </a:p>
        </p:txBody>
      </p:sp>
      <p:grpSp>
        <p:nvGrpSpPr>
          <p:cNvPr id="249" name="成组"/>
          <p:cNvGrpSpPr/>
          <p:nvPr/>
        </p:nvGrpSpPr>
        <p:grpSpPr>
          <a:xfrm>
            <a:off x="225131" y="822811"/>
            <a:ext cx="768405" cy="780158"/>
            <a:chOff x="0" y="0"/>
            <a:chExt cx="768403" cy="780156"/>
          </a:xfrm>
        </p:grpSpPr>
        <p:sp>
          <p:nvSpPr>
            <p:cNvPr id="247"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248" name="3"/>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3</a:t>
              </a:r>
            </a:p>
          </p:txBody>
        </p:sp>
      </p:gr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51" name="矩形"/>
          <p:cNvSpPr/>
          <p:nvPr/>
        </p:nvSpPr>
        <p:spPr>
          <a:xfrm>
            <a:off x="1022840" y="7469377"/>
            <a:ext cx="22180404" cy="1060813"/>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52" name="Chinese “cultural variables” provide base for corruption."/>
          <p:cNvSpPr txBox="1"/>
          <p:nvPr/>
        </p:nvSpPr>
        <p:spPr>
          <a:xfrm>
            <a:off x="1135942" y="902868"/>
            <a:ext cx="21954202"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sz="3600">
                <a:latin typeface="Arial"/>
                <a:ea typeface="Arial"/>
                <a:cs typeface="Arial"/>
                <a:sym typeface="Arial"/>
              </a:defRPr>
            </a:lvl1pPr>
          </a:lstStyle>
          <a:p>
            <a:pPr/>
            <a:r>
              <a:t>Chinese “cultural variables” provide base for corruption.</a:t>
            </a:r>
          </a:p>
        </p:txBody>
      </p:sp>
      <p:sp>
        <p:nvSpPr>
          <p:cNvPr id="253" name="矩形"/>
          <p:cNvSpPr/>
          <p:nvPr/>
        </p:nvSpPr>
        <p:spPr>
          <a:xfrm>
            <a:off x="1101798" y="2325840"/>
            <a:ext cx="22180404" cy="1435937"/>
          </a:xfrm>
          <a:prstGeom prst="rect">
            <a:avLst/>
          </a:prstGeom>
          <a:solidFill>
            <a:schemeClr val="accent1">
              <a:lumOff val="-13575"/>
            </a:schemeClr>
          </a:solidFill>
          <a:ln w="12700">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54" name="Measures of corruption are strongly correlated with “cultural variables”."/>
          <p:cNvSpPr txBox="1"/>
          <p:nvPr/>
        </p:nvSpPr>
        <p:spPr>
          <a:xfrm>
            <a:off x="1227221" y="2733786"/>
            <a:ext cx="21771642"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defRPr b="0" sz="3600">
                <a:solidFill>
                  <a:srgbClr val="FFFFFF"/>
                </a:solidFill>
                <a:latin typeface="Arial"/>
                <a:ea typeface="Arial"/>
                <a:cs typeface="Arial"/>
                <a:sym typeface="Arial"/>
              </a:defRPr>
            </a:lvl1pPr>
          </a:lstStyle>
          <a:p>
            <a:pPr/>
            <a:r>
              <a:t>Measures of corruption are strongly correlated with “cultural variables”.</a:t>
            </a:r>
          </a:p>
        </p:txBody>
      </p:sp>
      <p:sp>
        <p:nvSpPr>
          <p:cNvPr id="255"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56" name="More Power Distance, More Corruption…"/>
          <p:cNvSpPr txBox="1"/>
          <p:nvPr/>
        </p:nvSpPr>
        <p:spPr>
          <a:xfrm>
            <a:off x="1147244" y="4166574"/>
            <a:ext cx="22089511" cy="268684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just" defTabSz="457200">
              <a:lnSpc>
                <a:spcPct val="130000"/>
              </a:lnSpc>
              <a:defRPr b="0" sz="3600">
                <a:solidFill>
                  <a:srgbClr val="222222"/>
                </a:solidFill>
                <a:latin typeface="Arial"/>
                <a:ea typeface="Arial"/>
                <a:cs typeface="Arial"/>
                <a:sym typeface="Arial"/>
              </a:defRPr>
            </a:pPr>
            <a:r>
              <a:t>More Power Distance, More Corruption </a:t>
            </a:r>
          </a:p>
          <a:p>
            <a:pPr algn="just" defTabSz="457200">
              <a:lnSpc>
                <a:spcPct val="130000"/>
              </a:lnSpc>
              <a:defRPr b="0" sz="3600">
                <a:solidFill>
                  <a:srgbClr val="222222"/>
                </a:solidFill>
                <a:latin typeface="Arial"/>
                <a:ea typeface="Arial"/>
                <a:cs typeface="Arial"/>
                <a:sym typeface="Arial"/>
              </a:defRPr>
            </a:pPr>
            <a:r>
              <a:t>More Individualism, Less Corruption </a:t>
            </a:r>
          </a:p>
          <a:p>
            <a:pPr algn="just" defTabSz="457200">
              <a:lnSpc>
                <a:spcPct val="130000"/>
              </a:lnSpc>
              <a:defRPr b="0" sz="3600">
                <a:solidFill>
                  <a:srgbClr val="222222"/>
                </a:solidFill>
                <a:latin typeface="Arial"/>
                <a:ea typeface="Arial"/>
                <a:cs typeface="Arial"/>
                <a:sym typeface="Arial"/>
              </a:defRPr>
            </a:pPr>
            <a:r>
              <a:t>Stronger family ties, More Corruption </a:t>
            </a:r>
          </a:p>
          <a:p>
            <a:pPr algn="just" defTabSz="457200">
              <a:lnSpc>
                <a:spcPct val="130000"/>
              </a:lnSpc>
              <a:defRPr b="0" sz="3600">
                <a:solidFill>
                  <a:srgbClr val="222222"/>
                </a:solidFill>
                <a:latin typeface="Arial"/>
                <a:ea typeface="Arial"/>
                <a:cs typeface="Arial"/>
                <a:sym typeface="Arial"/>
              </a:defRPr>
            </a:pPr>
            <a:r>
              <a:t>More Cultural Diversity, More Corruption (Klitgaard, 2017).</a:t>
            </a:r>
          </a:p>
        </p:txBody>
      </p:sp>
      <p:sp>
        <p:nvSpPr>
          <p:cNvPr id="257" name="CORRUPTION PERCEPTIONS INDEX 2017"/>
          <p:cNvSpPr txBox="1"/>
          <p:nvPr/>
        </p:nvSpPr>
        <p:spPr>
          <a:xfrm>
            <a:off x="1068286" y="7689762"/>
            <a:ext cx="22089511"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a:spcBef>
                <a:spcPts val="5900"/>
              </a:spcBef>
              <a:defRPr b="0" sz="3600">
                <a:solidFill>
                  <a:srgbClr val="FFFFFF"/>
                </a:solidFill>
                <a:latin typeface="Arial"/>
                <a:ea typeface="Arial"/>
                <a:cs typeface="Arial"/>
                <a:sym typeface="Arial"/>
              </a:defRPr>
            </a:lvl1pPr>
          </a:lstStyle>
          <a:p>
            <a:pPr/>
            <a:r>
              <a:t>CORRUPTION PERCEPTIONS INDEX 2017</a:t>
            </a:r>
          </a:p>
        </p:txBody>
      </p:sp>
      <p:sp>
        <p:nvSpPr>
          <p:cNvPr id="258" name="Transparency Rank"/>
          <p:cNvSpPr txBox="1"/>
          <p:nvPr/>
        </p:nvSpPr>
        <p:spPr>
          <a:xfrm>
            <a:off x="1109885" y="9651733"/>
            <a:ext cx="4167623" cy="6200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b="0" sz="3600">
                <a:latin typeface="Arial"/>
                <a:ea typeface="Arial"/>
                <a:cs typeface="Arial"/>
                <a:sym typeface="Arial"/>
              </a:defRPr>
            </a:lvl1pPr>
          </a:lstStyle>
          <a:p>
            <a:pPr/>
            <a:r>
              <a:t>Transparency Rank</a:t>
            </a:r>
          </a:p>
        </p:txBody>
      </p:sp>
      <p:grpSp>
        <p:nvGrpSpPr>
          <p:cNvPr id="261" name="成组"/>
          <p:cNvGrpSpPr/>
          <p:nvPr/>
        </p:nvGrpSpPr>
        <p:grpSpPr>
          <a:xfrm>
            <a:off x="268454" y="822811"/>
            <a:ext cx="768405" cy="780158"/>
            <a:chOff x="0" y="0"/>
            <a:chExt cx="768403" cy="780156"/>
          </a:xfrm>
        </p:grpSpPr>
        <p:sp>
          <p:nvSpPr>
            <p:cNvPr id="259" name="圆形"/>
            <p:cNvSpPr/>
            <p:nvPr/>
          </p:nvSpPr>
          <p:spPr>
            <a:xfrm>
              <a:off x="0" y="0"/>
              <a:ext cx="768404" cy="780157"/>
            </a:xfrm>
            <a:prstGeom prst="ellipse">
              <a:avLst/>
            </a:prstGeom>
            <a:solidFill>
              <a:schemeClr val="accent1">
                <a:lumOff val="-13575"/>
              </a:schemeClr>
            </a:solidFill>
            <a:ln w="12700" cap="flat">
              <a:noFill/>
              <a:miter lim="400000"/>
            </a:ln>
            <a:effectLst/>
          </p:spPr>
          <p:txBody>
            <a:bodyPr wrap="square" lIns="0" tIns="0" rIns="0" bIns="0" numCol="1" anchor="ctr">
              <a:noAutofit/>
            </a:bodyPr>
            <a:lstStyle/>
            <a:p>
              <a:pPr>
                <a:defRPr b="0" sz="3200">
                  <a:solidFill>
                    <a:srgbClr val="FFFFFF"/>
                  </a:solidFill>
                  <a:latin typeface="+mn-lt"/>
                  <a:ea typeface="+mn-ea"/>
                  <a:cs typeface="+mn-cs"/>
                  <a:sym typeface="Helvetica Neue Medium"/>
                </a:defRPr>
              </a:pPr>
            </a:p>
          </p:txBody>
        </p:sp>
        <p:sp>
          <p:nvSpPr>
            <p:cNvPr id="260" name="4"/>
            <p:cNvSpPr txBox="1"/>
            <p:nvPr/>
          </p:nvSpPr>
          <p:spPr>
            <a:xfrm>
              <a:off x="199950" y="66509"/>
              <a:ext cx="368504" cy="6471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50800" tIns="50800" rIns="50800" bIns="50800" numCol="1" anchor="ctr">
              <a:spAutoFit/>
            </a:bodyPr>
            <a:lstStyle>
              <a:lvl1pPr>
                <a:defRPr sz="3600">
                  <a:solidFill>
                    <a:srgbClr val="FFFFFF"/>
                  </a:solidFill>
                </a:defRPr>
              </a:lvl1pPr>
            </a:lstStyle>
            <a:p>
              <a:pPr/>
              <a:r>
                <a:t>4</a:t>
              </a:r>
            </a:p>
          </p:txBody>
        </p:sp>
      </p:grpSp>
      <p:sp>
        <p:nvSpPr>
          <p:cNvPr id="262" name="America: 16／180"/>
          <p:cNvSpPr txBox="1"/>
          <p:nvPr/>
        </p:nvSpPr>
        <p:spPr>
          <a:xfrm>
            <a:off x="5768578" y="9636777"/>
            <a:ext cx="4249937" cy="736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marL="476250" indent="-476250" algn="l" defTabSz="457200">
              <a:buClr>
                <a:srgbClr val="FFFB00"/>
              </a:buClr>
              <a:buSzPct val="140000"/>
              <a:buChar char="•"/>
              <a:defRPr b="0" sz="3600">
                <a:latin typeface="Arial"/>
                <a:ea typeface="Arial"/>
                <a:cs typeface="Arial"/>
                <a:sym typeface="Arial"/>
              </a:defRPr>
            </a:lvl1pPr>
          </a:lstStyle>
          <a:p>
            <a:pPr/>
            <a:r>
              <a:t>America: 16／180</a:t>
            </a:r>
          </a:p>
        </p:txBody>
      </p:sp>
      <p:sp>
        <p:nvSpPr>
          <p:cNvPr id="263" name="China:     77／180"/>
          <p:cNvSpPr txBox="1"/>
          <p:nvPr/>
        </p:nvSpPr>
        <p:spPr>
          <a:xfrm>
            <a:off x="5768578" y="10654862"/>
            <a:ext cx="4275833" cy="736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marL="476250" indent="-476250" algn="l" defTabSz="457200">
              <a:buClr>
                <a:srgbClr val="FF2600"/>
              </a:buClr>
              <a:buSzPct val="140000"/>
              <a:buChar char="•"/>
              <a:defRPr b="0" sz="3600">
                <a:latin typeface="Arial"/>
                <a:ea typeface="Arial"/>
                <a:cs typeface="Arial"/>
                <a:sym typeface="Arial"/>
              </a:defRPr>
            </a:lvl1pPr>
          </a:lstStyle>
          <a:p>
            <a:pPr/>
            <a:r>
              <a:t>China:     77／180</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65" name="References"/>
          <p:cNvSpPr txBox="1"/>
          <p:nvPr/>
        </p:nvSpPr>
        <p:spPr>
          <a:xfrm>
            <a:off x="1131577" y="1132634"/>
            <a:ext cx="2452316"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sz="3600">
                <a:latin typeface="Arial"/>
                <a:ea typeface="Arial"/>
                <a:cs typeface="Arial"/>
                <a:sym typeface="Arial"/>
              </a:defRPr>
            </a:lvl1pPr>
          </a:lstStyle>
          <a:p>
            <a:pPr/>
            <a:r>
              <a:t>References</a:t>
            </a:r>
          </a:p>
        </p:txBody>
      </p:sp>
      <p:sp>
        <p:nvSpPr>
          <p:cNvPr id="266"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67" name="Leutner, F., Ahmetoglu, G., Akhtar, R. and Chamorro-Premuzic, T., 2014. The relationship between the entrepreneurial personality and the Big Five personality traits. Personality and individual differences, 63, pp.58-63."/>
          <p:cNvSpPr txBox="1"/>
          <p:nvPr/>
        </p:nvSpPr>
        <p:spPr>
          <a:xfrm>
            <a:off x="1041878" y="8902040"/>
            <a:ext cx="21422546" cy="16868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457200">
              <a:defRPr b="0" sz="3600">
                <a:latin typeface="Arial"/>
                <a:ea typeface="Arial"/>
                <a:cs typeface="Arial"/>
                <a:sym typeface="Arial"/>
              </a:defRPr>
            </a:pPr>
            <a:r>
              <a:t>Leutner, F., Ahmetoglu, G., Akhtar, R. and Chamorro-Premuzic, T., 2014. The relationship between the entrepreneurial personality and the Big Five personality traits. </a:t>
            </a:r>
            <a:r>
              <a:rPr i="1"/>
              <a:t>Personality and individual differences</a:t>
            </a:r>
            <a:r>
              <a:t>, </a:t>
            </a:r>
            <a:r>
              <a:rPr i="1"/>
              <a:t>63</a:t>
            </a:r>
            <a:r>
              <a:t>, pp.58-63.</a:t>
            </a:r>
          </a:p>
        </p:txBody>
      </p:sp>
      <p:sp>
        <p:nvSpPr>
          <p:cNvPr id="268" name="Ju L.Y. and Mei Q., 2014. An Analysis of the Status Quo and Demand of Female Entrepreneurship. Soft Science, 28 (4) :78-82."/>
          <p:cNvSpPr txBox="1"/>
          <p:nvPr/>
        </p:nvSpPr>
        <p:spPr>
          <a:xfrm>
            <a:off x="1041878" y="6281278"/>
            <a:ext cx="22089511"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b="0" sz="3600">
                <a:latin typeface="Arial"/>
                <a:ea typeface="Arial"/>
                <a:cs typeface="Arial"/>
                <a:sym typeface="Arial"/>
              </a:defRPr>
            </a:lvl1pPr>
          </a:lstStyle>
          <a:p>
            <a:pPr/>
            <a:r>
              <a:t>Ju L.Y. and Mei Q., 2014. An Analysis of the Status Quo and Demand of Female Entrepreneurship. Soft Science, 28 (4) :78-82.</a:t>
            </a:r>
          </a:p>
        </p:txBody>
      </p:sp>
      <p:sp>
        <p:nvSpPr>
          <p:cNvPr id="269" name="Cherry, K. (2018). What Are the Big 5 Personality Traits?. [online] Verywell Mind. Available at: https://www.verywellmind.com/the-big-five-personality-dimensions-2795422 [Accessed 9 May 2018]."/>
          <p:cNvSpPr txBox="1"/>
          <p:nvPr/>
        </p:nvSpPr>
        <p:spPr>
          <a:xfrm>
            <a:off x="1041878" y="2175174"/>
            <a:ext cx="21285809"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just">
              <a:defRPr b="0" sz="3600">
                <a:latin typeface="Arial"/>
                <a:ea typeface="Arial"/>
                <a:cs typeface="Arial"/>
                <a:sym typeface="Arial"/>
              </a:defRPr>
            </a:lvl1pPr>
          </a:lstStyle>
          <a:p>
            <a:pPr/>
            <a:r>
              <a:t>Cherry, K. (2018). What Are the Big 5 Personality Traits?. [online] Verywell Mind. Available at: https://www.verywellmind.com/the-big-five-personality-dimensions-2795422 [Accessed 9 May 2018].</a:t>
            </a:r>
          </a:p>
        </p:txBody>
      </p:sp>
      <p:sp>
        <p:nvSpPr>
          <p:cNvPr id="270" name="Global Entrepreneurship Research Association (GERA) (2018). Global Entrepreneurship Monitor (GEM) Global Report 2017/18."/>
          <p:cNvSpPr txBox="1"/>
          <p:nvPr/>
        </p:nvSpPr>
        <p:spPr>
          <a:xfrm>
            <a:off x="1041878" y="3660516"/>
            <a:ext cx="21422546"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just">
              <a:defRPr b="0" sz="3600">
                <a:latin typeface="Arial"/>
                <a:ea typeface="Arial"/>
                <a:cs typeface="Arial"/>
                <a:sym typeface="Arial"/>
              </a:defRPr>
            </a:lvl1pPr>
          </a:lstStyle>
          <a:p>
            <a:pPr/>
            <a:r>
              <a:t>Global Entrepreneurship Research Association (GERA) (2018). Global Entrepreneurship Monitor (GEM) Global Report 2017/18.</a:t>
            </a:r>
          </a:p>
        </p:txBody>
      </p:sp>
      <p:sp>
        <p:nvSpPr>
          <p:cNvPr id="271" name="Hofstede Insights. (2018). Compare countries - Hofstede Insights. [online] Available at: https://www.hofstede-insights.com/product/compare-countries/ [Accessed 9 May 2018]."/>
          <p:cNvSpPr txBox="1"/>
          <p:nvPr/>
        </p:nvSpPr>
        <p:spPr>
          <a:xfrm>
            <a:off x="1041878" y="4896808"/>
            <a:ext cx="21422544" cy="115344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just">
              <a:defRPr b="0" sz="3600">
                <a:latin typeface="Arial"/>
                <a:ea typeface="Arial"/>
                <a:cs typeface="Arial"/>
                <a:sym typeface="Arial"/>
              </a:defRPr>
            </a:lvl1pPr>
          </a:lstStyle>
          <a:p>
            <a:pPr/>
            <a:r>
              <a:t>Hofstede Insights. (2018). Compare countries - Hofstede Insights. [online] Available at: https://www.hofstede-insights.com/product/compare-countries/ [Accessed 9 May 2018].</a:t>
            </a:r>
          </a:p>
        </p:txBody>
      </p:sp>
      <p:sp>
        <p:nvSpPr>
          <p:cNvPr id="272" name="Klitgaard, R., 2017. On culture and corruption."/>
          <p:cNvSpPr txBox="1"/>
          <p:nvPr/>
        </p:nvSpPr>
        <p:spPr>
          <a:xfrm>
            <a:off x="1041878" y="7720565"/>
            <a:ext cx="9441359" cy="620043"/>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just">
              <a:defRPr b="0" sz="3600">
                <a:latin typeface="Arial"/>
                <a:ea typeface="Arial"/>
                <a:cs typeface="Arial"/>
                <a:sym typeface="Arial"/>
              </a:defRPr>
            </a:lvl1pPr>
          </a:lstStyle>
          <a:p>
            <a:pPr/>
            <a:r>
              <a:t>Klitgaard, R., 2017. On culture and corruption.</a:t>
            </a:r>
          </a:p>
        </p:txBody>
      </p:sp>
      <p:sp>
        <p:nvSpPr>
          <p:cNvPr id="273" name="Mueller, S.L. &amp; A.S. Thomas. (2001). Culture and entrepreneurial potential: A nine country study of locus of control and innovativeness. Journal of Business Venturing, 16(1), 51-75."/>
          <p:cNvSpPr txBox="1"/>
          <p:nvPr/>
        </p:nvSpPr>
        <p:spPr>
          <a:xfrm>
            <a:off x="1041878" y="10971625"/>
            <a:ext cx="21707144"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just">
              <a:defRPr b="0" sz="3600">
                <a:latin typeface="Arial"/>
                <a:ea typeface="Arial"/>
                <a:cs typeface="Arial"/>
                <a:sym typeface="Arial"/>
              </a:defRPr>
            </a:lvl1pPr>
          </a:lstStyle>
          <a:p>
            <a:pPr/>
            <a:r>
              <a:t>Mueller, S.L. &amp; A.S. Thomas. (2001). Culture and entrepreneurial potential: A nine country study of locus of control and innovativeness. Journal of Business Venturing, 16(1), 51-75.</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75" name="References"/>
          <p:cNvSpPr txBox="1"/>
          <p:nvPr/>
        </p:nvSpPr>
        <p:spPr>
          <a:xfrm>
            <a:off x="1131577" y="1132634"/>
            <a:ext cx="2452316" cy="620044"/>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0" sz="3600">
                <a:latin typeface="Arial"/>
                <a:ea typeface="Arial"/>
                <a:cs typeface="Arial"/>
                <a:sym typeface="Arial"/>
              </a:defRPr>
            </a:lvl1pPr>
          </a:lstStyle>
          <a:p>
            <a:pPr/>
            <a:r>
              <a:t>References</a:t>
            </a:r>
          </a:p>
        </p:txBody>
      </p:sp>
      <p:sp>
        <p:nvSpPr>
          <p:cNvPr id="276" name="线条"/>
          <p:cNvSpPr/>
          <p:nvPr/>
        </p:nvSpPr>
        <p:spPr>
          <a:xfrm>
            <a:off x="1147245" y="1830576"/>
            <a:ext cx="22089511" cy="1"/>
          </a:xfrm>
          <a:prstGeom prst="line">
            <a:avLst/>
          </a:prstGeom>
          <a:ln w="25400">
            <a:solidFill>
              <a:schemeClr val="accent1">
                <a:lumOff val="-13575"/>
              </a:schemeClr>
            </a:solidFill>
            <a:miter lim="400000"/>
          </a:ln>
        </p:spPr>
        <p:txBody>
          <a:bodyPr lIns="0" tIns="0" rIns="0" bIns="0" anchor="ctr"/>
          <a:lstStyle/>
          <a:p>
            <a:pPr>
              <a:defRPr b="0" sz="3200">
                <a:solidFill>
                  <a:srgbClr val="FFFFFF"/>
                </a:solidFill>
                <a:latin typeface="+mn-lt"/>
                <a:ea typeface="+mn-ea"/>
                <a:cs typeface="+mn-cs"/>
                <a:sym typeface="Helvetica Neue Medium"/>
              </a:defRPr>
            </a:pPr>
          </a:p>
        </p:txBody>
      </p:sp>
      <p:sp>
        <p:nvSpPr>
          <p:cNvPr id="277" name="Zhao, H. and Seibert, S.E., 2006. The Big Five personality dimensions and entrepreneurial status: A meta-analytical review. Journal of applied psychology, 91(2), p.259."/>
          <p:cNvSpPr txBox="1"/>
          <p:nvPr/>
        </p:nvSpPr>
        <p:spPr>
          <a:xfrm>
            <a:off x="1063539" y="10483287"/>
            <a:ext cx="18494125"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457200">
              <a:defRPr b="0" sz="3600">
                <a:latin typeface="Arial"/>
                <a:ea typeface="Arial"/>
                <a:cs typeface="Arial"/>
                <a:sym typeface="Arial"/>
              </a:defRPr>
            </a:pPr>
            <a:r>
              <a:t>Zhao, H. and Seibert, S.E., 2006. The Big Five personality dimensions and entrepreneurial status: A meta-analytical review. </a:t>
            </a:r>
            <a:r>
              <a:rPr i="1"/>
              <a:t>Journal of applied psychology</a:t>
            </a:r>
            <a:r>
              <a:t>, </a:t>
            </a:r>
            <a:r>
              <a:rPr i="1"/>
              <a:t>91</a:t>
            </a:r>
            <a:r>
              <a:t>(2), p.259.</a:t>
            </a:r>
          </a:p>
        </p:txBody>
      </p:sp>
      <p:sp>
        <p:nvSpPr>
          <p:cNvPr id="278" name="Sun Y., 2015 Relationship among Entrepreneurial Intention and Personality, Entrepreneurial Education between students’ of Chinese and American—as the role of Mediating Effect of Entrepreneurial Self-efficacy. Northeast Normal University."/>
          <p:cNvSpPr txBox="1"/>
          <p:nvPr/>
        </p:nvSpPr>
        <p:spPr>
          <a:xfrm>
            <a:off x="1150185" y="4844112"/>
            <a:ext cx="22360410" cy="16868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457200">
              <a:defRPr b="0" sz="3600">
                <a:latin typeface="Arial"/>
                <a:ea typeface="Arial"/>
                <a:cs typeface="Arial"/>
                <a:sym typeface="Arial"/>
              </a:defRPr>
            </a:pPr>
            <a:r>
              <a:t>Sun Y., 2015 Relationship among Entrepreneurial Intention and Personality, Entrepreneurial Education between students’ of Chinese and American—as the role of Mediating Effect of Entrepreneurial Self-efficacy. </a:t>
            </a:r>
            <a:r>
              <a:rPr i="1"/>
              <a:t>Northeast Normal University.</a:t>
            </a:r>
          </a:p>
        </p:txBody>
      </p:sp>
      <p:sp>
        <p:nvSpPr>
          <p:cNvPr id="279" name="Warnecke, T., Hernandez, L. and Nunn, N., 2012. Female Entrepreneurship in China: Opportunity-or Necessity-Based?."/>
          <p:cNvSpPr txBox="1"/>
          <p:nvPr/>
        </p:nvSpPr>
        <p:spPr>
          <a:xfrm>
            <a:off x="1087558" y="9008017"/>
            <a:ext cx="22485664"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b="0" sz="3600">
                <a:latin typeface="Arial"/>
                <a:ea typeface="Arial"/>
                <a:cs typeface="Arial"/>
                <a:sym typeface="Arial"/>
              </a:defRPr>
            </a:lvl1pPr>
          </a:lstStyle>
          <a:p>
            <a:pPr/>
            <a:r>
              <a:t>Warnecke, T., Hernandez, L. and Nunn, N., 2012. Female Entrepreneurship in China: Opportunity-or Necessity-Based?.</a:t>
            </a:r>
          </a:p>
        </p:txBody>
      </p:sp>
      <p:sp>
        <p:nvSpPr>
          <p:cNvPr id="280" name="Thomas, A.S. and Mueller, S.L., 2000. A case for comparative entrepreneurship: Assessing the relevance of culture. Journal of international business studies, 31(2), pp.287-301."/>
          <p:cNvSpPr txBox="1"/>
          <p:nvPr/>
        </p:nvSpPr>
        <p:spPr>
          <a:xfrm>
            <a:off x="1150185" y="7154664"/>
            <a:ext cx="22360410" cy="11534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457200">
              <a:defRPr b="0" sz="3600">
                <a:latin typeface="Arial"/>
                <a:ea typeface="Arial"/>
                <a:cs typeface="Arial"/>
                <a:sym typeface="Arial"/>
              </a:defRPr>
            </a:pPr>
            <a:r>
              <a:t>Thomas, A.S. and Mueller, S.L., 2000. A case for comparative entrepreneurship: Assessing the relevance of culture. </a:t>
            </a:r>
            <a:r>
              <a:rPr i="1"/>
              <a:t>Journal of international business studies</a:t>
            </a:r>
            <a:r>
              <a:t>, </a:t>
            </a:r>
            <a:r>
              <a:rPr i="1"/>
              <a:t>31</a:t>
            </a:r>
            <a:r>
              <a:t>(2), pp.287-301.</a:t>
            </a:r>
          </a:p>
        </p:txBody>
      </p:sp>
      <p:sp>
        <p:nvSpPr>
          <p:cNvPr id="281" name="Rauch, A. and Frese, M., 2007. Let's put the person back into entrepreneurship research: A meta-analysis on the relationship between business owners' personality traits, business creation, and success. European Journal of work and organizational psychology, 16(4), pp.353-385."/>
          <p:cNvSpPr txBox="1"/>
          <p:nvPr/>
        </p:nvSpPr>
        <p:spPr>
          <a:xfrm>
            <a:off x="1150185" y="2545710"/>
            <a:ext cx="22184158" cy="1686844"/>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457200">
              <a:defRPr b="0" sz="3600">
                <a:latin typeface="Arial"/>
                <a:ea typeface="Arial"/>
                <a:cs typeface="Arial"/>
                <a:sym typeface="Arial"/>
              </a:defRPr>
            </a:pPr>
            <a:r>
              <a:t>Rauch, A. and Frese, M., 2007. Let's put the person back into entrepreneurship research: A meta-analysis on the relationship between business owners' personality traits, business creation, and success. </a:t>
            </a:r>
            <a:r>
              <a:rPr i="1"/>
              <a:t>European Journal of work and organizational psychology</a:t>
            </a:r>
            <a:r>
              <a:t>, </a:t>
            </a:r>
            <a:r>
              <a:rPr i="1"/>
              <a:t>16</a:t>
            </a:r>
            <a:r>
              <a:t>(4), pp.353-385.</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1" baseline="0" cap="none" i="0" spc="0" strike="noStrike" sz="30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