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9" r:id="rId4"/>
  </p:sldMasterIdLst>
  <p:notesMasterIdLst>
    <p:notesMasterId r:id="rId53"/>
  </p:notesMasterIdLst>
  <p:sldIdLst>
    <p:sldId id="256" r:id="rId5"/>
    <p:sldId id="262" r:id="rId6"/>
    <p:sldId id="257" r:id="rId7"/>
    <p:sldId id="275" r:id="rId8"/>
    <p:sldId id="276" r:id="rId9"/>
    <p:sldId id="277" r:id="rId10"/>
    <p:sldId id="278" r:id="rId11"/>
    <p:sldId id="279" r:id="rId12"/>
    <p:sldId id="280" r:id="rId13"/>
    <p:sldId id="281" r:id="rId14"/>
    <p:sldId id="282" r:id="rId15"/>
    <p:sldId id="283" r:id="rId16"/>
    <p:sldId id="258" r:id="rId17"/>
    <p:sldId id="263" r:id="rId18"/>
    <p:sldId id="266" r:id="rId19"/>
    <p:sldId id="264" r:id="rId20"/>
    <p:sldId id="265" r:id="rId21"/>
    <p:sldId id="267" r:id="rId22"/>
    <p:sldId id="268" r:id="rId23"/>
    <p:sldId id="269" r:id="rId24"/>
    <p:sldId id="270" r:id="rId25"/>
    <p:sldId id="271" r:id="rId26"/>
    <p:sldId id="272" r:id="rId27"/>
    <p:sldId id="273" r:id="rId28"/>
    <p:sldId id="274" r:id="rId29"/>
    <p:sldId id="259" r:id="rId30"/>
    <p:sldId id="294" r:id="rId31"/>
    <p:sldId id="295" r:id="rId32"/>
    <p:sldId id="296" r:id="rId33"/>
    <p:sldId id="297" r:id="rId34"/>
    <p:sldId id="298" r:id="rId35"/>
    <p:sldId id="299" r:id="rId36"/>
    <p:sldId id="300" r:id="rId37"/>
    <p:sldId id="301" r:id="rId38"/>
    <p:sldId id="303" r:id="rId39"/>
    <p:sldId id="302" r:id="rId40"/>
    <p:sldId id="260" r:id="rId41"/>
    <p:sldId id="292" r:id="rId42"/>
    <p:sldId id="284" r:id="rId43"/>
    <p:sldId id="285" r:id="rId44"/>
    <p:sldId id="286" r:id="rId45"/>
    <p:sldId id="287" r:id="rId46"/>
    <p:sldId id="288" r:id="rId47"/>
    <p:sldId id="289" r:id="rId48"/>
    <p:sldId id="290" r:id="rId49"/>
    <p:sldId id="291" r:id="rId50"/>
    <p:sldId id="293" r:id="rId51"/>
    <p:sldId id="26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728512-C518-4269-AD6E-AA340E058C02}" v="18" dt="2021-05-09T13:48:43.027"/>
    <p1510:client id="{1FBD3DFE-62F5-4A93-9B92-E4846F56DDDE}" v="948" dt="2021-05-09T13:46:40.522"/>
    <p1510:client id="{306B8584-BEED-4843-82A4-0A7983F22CF2}" v="102" dt="2021-05-09T13:22:21.943"/>
    <p1510:client id="{44E5332D-54A2-44CF-8794-81C5C4C18D67}" v="605" dt="2021-05-09T14:14:07.957"/>
    <p1510:client id="{4CD609F8-46C6-4E74-8C36-F504CD294793}" v="774" dt="2021-05-09T14:07:49.873"/>
    <p1510:client id="{51F28D25-F7F8-4828-BE6B-F32570FC9C68}" v="43" dt="2021-05-10T19:11:41.296"/>
    <p1510:client id="{55548DDD-B377-4243-B1CF-942F97D0ED26}" v="60" dt="2021-05-09T14:21:39.614"/>
    <p1510:client id="{A077F0F4-07EB-4AF0-AB3F-6B75EE1EF3F5}" v="30" dt="2021-05-09T12:39:15.860"/>
    <p1510:client id="{B0F80844-271E-4750-8F07-F727BCF14735}" v="3540" dt="2021-05-09T13:18:11.052"/>
    <p1510:client id="{B18A74FA-9AA0-471F-966D-9D552F99A27D}" v="783" dt="2021-05-09T14:15:56.360"/>
    <p1510:client id="{B46771ED-94E6-4001-94F9-AADEFD840016}" v="10" dt="2021-05-10T19:05:43.838"/>
    <p1510:client id="{BAC39AC8-BB74-46A0-A9E1-2A3E185A9182}" v="86" dt="2021-05-09T13:52:47.563"/>
    <p1510:client id="{BFF8533A-1694-41E9-88A3-B941E4B237EE}" v="60" dt="2021-05-09T12:08:21.689"/>
    <p1510:client id="{CE9DBE9E-13CF-4573-BB63-45C0F8163A15}" v="10" dt="2021-05-09T14:18:52.2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2"/>
  </p:normalViewPr>
  <p:slideViewPr>
    <p:cSldViewPr snapToGrid="0">
      <p:cViewPr varScale="1">
        <p:scale>
          <a:sx n="109" d="100"/>
          <a:sy n="109" d="100"/>
        </p:scale>
        <p:origin x="6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F252F3-06D4-4342-AB57-DC5AEA628178}"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6CAA5BA5-CEE6-48AD-82D6-259EC743EBCF}">
      <dgm:prSet/>
      <dgm:spPr/>
      <dgm:t>
        <a:bodyPr/>
        <a:lstStyle/>
        <a:p>
          <a:r>
            <a:rPr lang="en-US"/>
            <a:t>Step One</a:t>
          </a:r>
        </a:p>
      </dgm:t>
    </dgm:pt>
    <dgm:pt modelId="{6B14191E-F08A-46DB-A44E-9617965085EA}" type="parTrans" cxnId="{84AFA0B9-E32C-40DE-BEC4-DB19CDCA80EC}">
      <dgm:prSet/>
      <dgm:spPr/>
      <dgm:t>
        <a:bodyPr/>
        <a:lstStyle/>
        <a:p>
          <a:endParaRPr lang="en-US"/>
        </a:p>
      </dgm:t>
    </dgm:pt>
    <dgm:pt modelId="{94CE34E7-E04B-46D0-8D89-39910FE3A6CE}" type="sibTrans" cxnId="{84AFA0B9-E32C-40DE-BEC4-DB19CDCA80EC}">
      <dgm:prSet/>
      <dgm:spPr/>
      <dgm:t>
        <a:bodyPr/>
        <a:lstStyle/>
        <a:p>
          <a:endParaRPr lang="en-US"/>
        </a:p>
      </dgm:t>
    </dgm:pt>
    <dgm:pt modelId="{0D9BC217-8FCB-4241-916A-318C5CB46A04}">
      <dgm:prSet/>
      <dgm:spPr/>
      <dgm:t>
        <a:bodyPr/>
        <a:lstStyle/>
        <a:p>
          <a:r>
            <a:rPr lang="en-US"/>
            <a:t>Step One</a:t>
          </a:r>
        </a:p>
      </dgm:t>
    </dgm:pt>
    <dgm:pt modelId="{72ADFBC8-950D-4B74-BC5A-6BBC1A2E8C9F}" type="parTrans" cxnId="{B166722D-36CA-4073-B702-6E9A7ACEC9C7}">
      <dgm:prSet/>
      <dgm:spPr/>
      <dgm:t>
        <a:bodyPr/>
        <a:lstStyle/>
        <a:p>
          <a:endParaRPr lang="en-US"/>
        </a:p>
      </dgm:t>
    </dgm:pt>
    <dgm:pt modelId="{D193D09D-5EC6-493A-96B8-37DF0F382AA8}" type="sibTrans" cxnId="{B166722D-36CA-4073-B702-6E9A7ACEC9C7}">
      <dgm:prSet/>
      <dgm:spPr/>
      <dgm:t>
        <a:bodyPr/>
        <a:lstStyle/>
        <a:p>
          <a:endParaRPr lang="en-US"/>
        </a:p>
      </dgm:t>
    </dgm:pt>
    <dgm:pt modelId="{3BB3606B-4C66-4E89-B3A5-BBA861CDDBAD}">
      <dgm:prSet/>
      <dgm:spPr/>
      <dgm:t>
        <a:bodyPr/>
        <a:lstStyle/>
        <a:p>
          <a:r>
            <a:rPr lang="en-US"/>
            <a:t>Visit GP. "watchful waiting" (Attention deficit hyperactivity disorder (ADHD) - Diagnosis, n.d.) which is a 10-week assessment to see if symptoms remain the same or get worse. </a:t>
          </a:r>
        </a:p>
      </dgm:t>
    </dgm:pt>
    <dgm:pt modelId="{BB834ACE-B128-4843-9968-DAD8C358B39D}" type="parTrans" cxnId="{EDA4842F-E846-4458-831B-FBB4AB1A6972}">
      <dgm:prSet/>
      <dgm:spPr/>
      <dgm:t>
        <a:bodyPr/>
        <a:lstStyle/>
        <a:p>
          <a:endParaRPr lang="en-US"/>
        </a:p>
      </dgm:t>
    </dgm:pt>
    <dgm:pt modelId="{450D135F-C460-457D-86DF-C476FC55B81E}" type="sibTrans" cxnId="{EDA4842F-E846-4458-831B-FBB4AB1A6972}">
      <dgm:prSet/>
      <dgm:spPr/>
      <dgm:t>
        <a:bodyPr/>
        <a:lstStyle/>
        <a:p>
          <a:endParaRPr lang="en-US"/>
        </a:p>
      </dgm:t>
    </dgm:pt>
    <dgm:pt modelId="{CBE33302-FCE1-4762-972B-3B49C9D6A277}">
      <dgm:prSet/>
      <dgm:spPr/>
      <dgm:t>
        <a:bodyPr/>
        <a:lstStyle/>
        <a:p>
          <a:r>
            <a:rPr lang="en-US"/>
            <a:t>Step Two</a:t>
          </a:r>
        </a:p>
      </dgm:t>
    </dgm:pt>
    <dgm:pt modelId="{DB8D3799-D05A-4FD5-AFA3-CE9763B08883}" type="parTrans" cxnId="{0291FACB-933A-446C-93E3-2568D1BD015E}">
      <dgm:prSet/>
      <dgm:spPr/>
      <dgm:t>
        <a:bodyPr/>
        <a:lstStyle/>
        <a:p>
          <a:endParaRPr lang="en-US"/>
        </a:p>
      </dgm:t>
    </dgm:pt>
    <dgm:pt modelId="{5B366E57-D1D9-4AEE-A11E-C48E1127BA02}" type="sibTrans" cxnId="{0291FACB-933A-446C-93E3-2568D1BD015E}">
      <dgm:prSet/>
      <dgm:spPr/>
      <dgm:t>
        <a:bodyPr/>
        <a:lstStyle/>
        <a:p>
          <a:endParaRPr lang="en-US"/>
        </a:p>
      </dgm:t>
    </dgm:pt>
    <dgm:pt modelId="{F4EAB81F-77E0-4DA1-9BC3-DD5B746812A5}">
      <dgm:prSet/>
      <dgm:spPr/>
      <dgm:t>
        <a:bodyPr/>
        <a:lstStyle/>
        <a:p>
          <a:r>
            <a:rPr lang="en-US"/>
            <a:t>Step Two</a:t>
          </a:r>
        </a:p>
      </dgm:t>
    </dgm:pt>
    <dgm:pt modelId="{28C41EC8-8DEA-4CA1-82CD-7478F4E10CEC}" type="parTrans" cxnId="{6E08562C-C710-4438-9B9A-8DB365AC9292}">
      <dgm:prSet/>
      <dgm:spPr/>
      <dgm:t>
        <a:bodyPr/>
        <a:lstStyle/>
        <a:p>
          <a:endParaRPr lang="en-US"/>
        </a:p>
      </dgm:t>
    </dgm:pt>
    <dgm:pt modelId="{6E33142A-0340-4A31-83D1-1F1E396DFD71}" type="sibTrans" cxnId="{6E08562C-C710-4438-9B9A-8DB365AC9292}">
      <dgm:prSet/>
      <dgm:spPr/>
      <dgm:t>
        <a:bodyPr/>
        <a:lstStyle/>
        <a:p>
          <a:endParaRPr lang="en-US"/>
        </a:p>
      </dgm:t>
    </dgm:pt>
    <dgm:pt modelId="{79FDB23F-FCAF-4DDA-AA2A-324F146D0D1A}">
      <dgm:prSet/>
      <dgm:spPr/>
      <dgm:t>
        <a:bodyPr/>
        <a:lstStyle/>
        <a:p>
          <a:r>
            <a:rPr lang="en-US"/>
            <a:t>Formal Assesment if necessary.</a:t>
          </a:r>
        </a:p>
      </dgm:t>
    </dgm:pt>
    <dgm:pt modelId="{5024523B-628A-42CE-884F-A3C8CF5221D5}" type="parTrans" cxnId="{DAF6A80F-FB1A-4501-8723-A50B615CF848}">
      <dgm:prSet/>
      <dgm:spPr/>
      <dgm:t>
        <a:bodyPr/>
        <a:lstStyle/>
        <a:p>
          <a:endParaRPr lang="en-US"/>
        </a:p>
      </dgm:t>
    </dgm:pt>
    <dgm:pt modelId="{6D9D996B-B4EF-4495-820A-CBA5F083749E}" type="sibTrans" cxnId="{DAF6A80F-FB1A-4501-8723-A50B615CF848}">
      <dgm:prSet/>
      <dgm:spPr/>
      <dgm:t>
        <a:bodyPr/>
        <a:lstStyle/>
        <a:p>
          <a:endParaRPr lang="en-US"/>
        </a:p>
      </dgm:t>
    </dgm:pt>
    <dgm:pt modelId="{F67749CF-42F3-405A-983C-7C4D34C1434E}">
      <dgm:prSet/>
      <dgm:spPr/>
      <dgm:t>
        <a:bodyPr/>
        <a:lstStyle/>
        <a:p>
          <a:r>
            <a:rPr lang="en-US"/>
            <a:t>Step Three</a:t>
          </a:r>
        </a:p>
      </dgm:t>
    </dgm:pt>
    <dgm:pt modelId="{D7703D9F-0A46-4EB4-96BB-9447505DC160}" type="parTrans" cxnId="{617F87C0-600F-420A-A91E-2CE0F4F5B1F4}">
      <dgm:prSet/>
      <dgm:spPr/>
      <dgm:t>
        <a:bodyPr/>
        <a:lstStyle/>
        <a:p>
          <a:endParaRPr lang="en-US"/>
        </a:p>
      </dgm:t>
    </dgm:pt>
    <dgm:pt modelId="{B5D1B99C-4982-4362-85FA-BE8B00184DAB}" type="sibTrans" cxnId="{617F87C0-600F-420A-A91E-2CE0F4F5B1F4}">
      <dgm:prSet/>
      <dgm:spPr/>
      <dgm:t>
        <a:bodyPr/>
        <a:lstStyle/>
        <a:p>
          <a:endParaRPr lang="en-US"/>
        </a:p>
      </dgm:t>
    </dgm:pt>
    <dgm:pt modelId="{B77A371E-154B-44A8-9B4B-69163D0B5DFB}">
      <dgm:prSet/>
      <dgm:spPr/>
      <dgm:t>
        <a:bodyPr/>
        <a:lstStyle/>
        <a:p>
          <a:r>
            <a:rPr lang="en-US"/>
            <a:t>Step Three</a:t>
          </a:r>
        </a:p>
      </dgm:t>
    </dgm:pt>
    <dgm:pt modelId="{8D3FA191-4544-4A0A-BCC7-88EA308D5AB7}" type="parTrans" cxnId="{F3B6AA98-086B-48F4-95AD-B274EB870FC0}">
      <dgm:prSet/>
      <dgm:spPr/>
      <dgm:t>
        <a:bodyPr/>
        <a:lstStyle/>
        <a:p>
          <a:endParaRPr lang="en-US"/>
        </a:p>
      </dgm:t>
    </dgm:pt>
    <dgm:pt modelId="{6814F3A6-D09B-45EF-8EB6-CF28A0276343}" type="sibTrans" cxnId="{F3B6AA98-086B-48F4-95AD-B274EB870FC0}">
      <dgm:prSet/>
      <dgm:spPr/>
      <dgm:t>
        <a:bodyPr/>
        <a:lstStyle/>
        <a:p>
          <a:endParaRPr lang="en-US"/>
        </a:p>
      </dgm:t>
    </dgm:pt>
    <dgm:pt modelId="{A4811D1F-A28E-4735-9D91-F943C4733C7E}">
      <dgm:prSet/>
      <dgm:spPr/>
      <dgm:t>
        <a:bodyPr/>
        <a:lstStyle/>
        <a:p>
          <a:r>
            <a:rPr lang="en-US"/>
            <a:t>Sent to right professional e.g Psychiatrist, Paediatician.</a:t>
          </a:r>
        </a:p>
      </dgm:t>
    </dgm:pt>
    <dgm:pt modelId="{967CEC6F-B66A-4558-A660-DF0397039828}" type="parTrans" cxnId="{9B5935BC-DE18-4B7C-B1C0-4DAE33ADBDD0}">
      <dgm:prSet/>
      <dgm:spPr/>
      <dgm:t>
        <a:bodyPr/>
        <a:lstStyle/>
        <a:p>
          <a:endParaRPr lang="en-US"/>
        </a:p>
      </dgm:t>
    </dgm:pt>
    <dgm:pt modelId="{6F8D3ECE-2A30-48C4-914C-68116264649B}" type="sibTrans" cxnId="{9B5935BC-DE18-4B7C-B1C0-4DAE33ADBDD0}">
      <dgm:prSet/>
      <dgm:spPr/>
      <dgm:t>
        <a:bodyPr/>
        <a:lstStyle/>
        <a:p>
          <a:endParaRPr lang="en-US"/>
        </a:p>
      </dgm:t>
    </dgm:pt>
    <dgm:pt modelId="{6A76FE0D-E15A-417A-A5F1-8E949EABEDA7}">
      <dgm:prSet/>
      <dgm:spPr/>
      <dgm:t>
        <a:bodyPr/>
        <a:lstStyle/>
        <a:p>
          <a:r>
            <a:rPr lang="en-US"/>
            <a:t>Step Four</a:t>
          </a:r>
        </a:p>
      </dgm:t>
    </dgm:pt>
    <dgm:pt modelId="{FA6F6620-091A-4714-9793-AC2FE233B013}" type="parTrans" cxnId="{8EBF5DA6-3FF0-452C-BC5C-BC325E30EB6D}">
      <dgm:prSet/>
      <dgm:spPr/>
      <dgm:t>
        <a:bodyPr/>
        <a:lstStyle/>
        <a:p>
          <a:endParaRPr lang="en-US"/>
        </a:p>
      </dgm:t>
    </dgm:pt>
    <dgm:pt modelId="{0DF04A06-D7A9-49BB-8044-E3D2C2BDFE9A}" type="sibTrans" cxnId="{8EBF5DA6-3FF0-452C-BC5C-BC325E30EB6D}">
      <dgm:prSet/>
      <dgm:spPr/>
      <dgm:t>
        <a:bodyPr/>
        <a:lstStyle/>
        <a:p>
          <a:endParaRPr lang="en-US"/>
        </a:p>
      </dgm:t>
    </dgm:pt>
    <dgm:pt modelId="{DE309E53-EE17-4B7B-9C4A-CBC401C9B95B}">
      <dgm:prSet/>
      <dgm:spPr/>
      <dgm:t>
        <a:bodyPr/>
        <a:lstStyle/>
        <a:p>
          <a:r>
            <a:rPr lang="en-US"/>
            <a:t>Step Four</a:t>
          </a:r>
        </a:p>
      </dgm:t>
    </dgm:pt>
    <dgm:pt modelId="{9CC3A941-9BF4-48F7-9724-549226298CE1}" type="parTrans" cxnId="{7B3D954D-4696-4541-AE84-518C633DFC67}">
      <dgm:prSet/>
      <dgm:spPr/>
      <dgm:t>
        <a:bodyPr/>
        <a:lstStyle/>
        <a:p>
          <a:endParaRPr lang="en-US"/>
        </a:p>
      </dgm:t>
    </dgm:pt>
    <dgm:pt modelId="{8479ECD3-E3B3-42F3-AEC3-68479790FE3A}" type="sibTrans" cxnId="{7B3D954D-4696-4541-AE84-518C633DFC67}">
      <dgm:prSet/>
      <dgm:spPr/>
      <dgm:t>
        <a:bodyPr/>
        <a:lstStyle/>
        <a:p>
          <a:endParaRPr lang="en-US"/>
        </a:p>
      </dgm:t>
    </dgm:pt>
    <dgm:pt modelId="{E0699092-0CE5-4800-98D4-0EA58F0DD555}">
      <dgm:prSet/>
      <dgm:spPr/>
      <dgm:t>
        <a:bodyPr/>
        <a:lstStyle/>
        <a:p>
          <a:r>
            <a:rPr lang="en-US"/>
            <a:t>Diagnosis.</a:t>
          </a:r>
        </a:p>
      </dgm:t>
    </dgm:pt>
    <dgm:pt modelId="{BE09FEE6-8A9F-42DE-95B2-C4871DCE150F}" type="parTrans" cxnId="{4DB5DF8B-43D8-4390-9056-6968D749F59F}">
      <dgm:prSet/>
      <dgm:spPr/>
      <dgm:t>
        <a:bodyPr/>
        <a:lstStyle/>
        <a:p>
          <a:endParaRPr lang="en-US"/>
        </a:p>
      </dgm:t>
    </dgm:pt>
    <dgm:pt modelId="{0DDF5372-E0AA-4026-97D4-A3F80FB1EAE6}" type="sibTrans" cxnId="{4DB5DF8B-43D8-4390-9056-6968D749F59F}">
      <dgm:prSet/>
      <dgm:spPr/>
      <dgm:t>
        <a:bodyPr/>
        <a:lstStyle/>
        <a:p>
          <a:endParaRPr lang="en-US"/>
        </a:p>
      </dgm:t>
    </dgm:pt>
    <dgm:pt modelId="{40F86FC8-DC84-4543-A1B8-EECDDAD1FDDC}" type="pres">
      <dgm:prSet presAssocID="{D2F252F3-06D4-4342-AB57-DC5AEA628178}" presName="Name0" presStyleCnt="0">
        <dgm:presLayoutVars>
          <dgm:dir/>
          <dgm:animLvl val="lvl"/>
          <dgm:resizeHandles val="exact"/>
        </dgm:presLayoutVars>
      </dgm:prSet>
      <dgm:spPr/>
    </dgm:pt>
    <dgm:pt modelId="{23C282F4-5A42-4B3F-825B-7FD3C39A71E5}" type="pres">
      <dgm:prSet presAssocID="{6A76FE0D-E15A-417A-A5F1-8E949EABEDA7}" presName="boxAndChildren" presStyleCnt="0"/>
      <dgm:spPr/>
    </dgm:pt>
    <dgm:pt modelId="{E345A553-1D95-41A0-B5A0-DDE4EFEC817C}" type="pres">
      <dgm:prSet presAssocID="{6A76FE0D-E15A-417A-A5F1-8E949EABEDA7}" presName="parentTextBox" presStyleLbl="alignNode1" presStyleIdx="0" presStyleCnt="4"/>
      <dgm:spPr/>
    </dgm:pt>
    <dgm:pt modelId="{58C2C3B1-5FB6-4C3E-9089-5619DAB3D837}" type="pres">
      <dgm:prSet presAssocID="{6A76FE0D-E15A-417A-A5F1-8E949EABEDA7}" presName="descendantBox" presStyleLbl="bgAccFollowNode1" presStyleIdx="0" presStyleCnt="4"/>
      <dgm:spPr/>
    </dgm:pt>
    <dgm:pt modelId="{686DA6EC-5470-4081-808E-DA3B2C83A663}" type="pres">
      <dgm:prSet presAssocID="{B5D1B99C-4982-4362-85FA-BE8B00184DAB}" presName="sp" presStyleCnt="0"/>
      <dgm:spPr/>
    </dgm:pt>
    <dgm:pt modelId="{14B177DB-2969-4C85-9766-00431DE0F725}" type="pres">
      <dgm:prSet presAssocID="{F67749CF-42F3-405A-983C-7C4D34C1434E}" presName="arrowAndChildren" presStyleCnt="0"/>
      <dgm:spPr/>
    </dgm:pt>
    <dgm:pt modelId="{10083905-1A5D-48B9-968B-CB255170D1AC}" type="pres">
      <dgm:prSet presAssocID="{F67749CF-42F3-405A-983C-7C4D34C1434E}" presName="parentTextArrow" presStyleLbl="node1" presStyleIdx="0" presStyleCnt="0"/>
      <dgm:spPr/>
    </dgm:pt>
    <dgm:pt modelId="{E77A291A-943C-436B-A864-4F89E76E9194}" type="pres">
      <dgm:prSet presAssocID="{F67749CF-42F3-405A-983C-7C4D34C1434E}" presName="arrow" presStyleLbl="alignNode1" presStyleIdx="1" presStyleCnt="4"/>
      <dgm:spPr/>
    </dgm:pt>
    <dgm:pt modelId="{F7D8E31E-8736-4FD1-8994-E2F6B47AD5F7}" type="pres">
      <dgm:prSet presAssocID="{F67749CF-42F3-405A-983C-7C4D34C1434E}" presName="descendantArrow" presStyleLbl="bgAccFollowNode1" presStyleIdx="1" presStyleCnt="4"/>
      <dgm:spPr/>
    </dgm:pt>
    <dgm:pt modelId="{1715E2FF-BB24-428D-AD43-756715ADD090}" type="pres">
      <dgm:prSet presAssocID="{5B366E57-D1D9-4AEE-A11E-C48E1127BA02}" presName="sp" presStyleCnt="0"/>
      <dgm:spPr/>
    </dgm:pt>
    <dgm:pt modelId="{21D66967-08F7-4F50-AF87-B34BA65CF9C4}" type="pres">
      <dgm:prSet presAssocID="{CBE33302-FCE1-4762-972B-3B49C9D6A277}" presName="arrowAndChildren" presStyleCnt="0"/>
      <dgm:spPr/>
    </dgm:pt>
    <dgm:pt modelId="{4A8AD690-4138-433C-BE8D-2A71E7FF1165}" type="pres">
      <dgm:prSet presAssocID="{CBE33302-FCE1-4762-972B-3B49C9D6A277}" presName="parentTextArrow" presStyleLbl="node1" presStyleIdx="0" presStyleCnt="0"/>
      <dgm:spPr/>
    </dgm:pt>
    <dgm:pt modelId="{D1C6B4AE-0E0A-4E3A-9B77-8A38C2888807}" type="pres">
      <dgm:prSet presAssocID="{CBE33302-FCE1-4762-972B-3B49C9D6A277}" presName="arrow" presStyleLbl="alignNode1" presStyleIdx="2" presStyleCnt="4"/>
      <dgm:spPr/>
    </dgm:pt>
    <dgm:pt modelId="{B2E2FDBE-F490-4A17-8677-405BBF752F21}" type="pres">
      <dgm:prSet presAssocID="{CBE33302-FCE1-4762-972B-3B49C9D6A277}" presName="descendantArrow" presStyleLbl="bgAccFollowNode1" presStyleIdx="2" presStyleCnt="4"/>
      <dgm:spPr/>
    </dgm:pt>
    <dgm:pt modelId="{EF9BA124-B6B7-4E50-A204-FD94C89DBF4A}" type="pres">
      <dgm:prSet presAssocID="{94CE34E7-E04B-46D0-8D89-39910FE3A6CE}" presName="sp" presStyleCnt="0"/>
      <dgm:spPr/>
    </dgm:pt>
    <dgm:pt modelId="{BD5D50BA-BCF1-48FF-ABD8-2BA71BCF9C5C}" type="pres">
      <dgm:prSet presAssocID="{6CAA5BA5-CEE6-48AD-82D6-259EC743EBCF}" presName="arrowAndChildren" presStyleCnt="0"/>
      <dgm:spPr/>
    </dgm:pt>
    <dgm:pt modelId="{D0EA2FCD-BA50-4C28-A532-ADA0464E3A75}" type="pres">
      <dgm:prSet presAssocID="{6CAA5BA5-CEE6-48AD-82D6-259EC743EBCF}" presName="parentTextArrow" presStyleLbl="node1" presStyleIdx="0" presStyleCnt="0"/>
      <dgm:spPr/>
    </dgm:pt>
    <dgm:pt modelId="{656100D8-1BC3-4B49-A0BB-86AD5DD3AD39}" type="pres">
      <dgm:prSet presAssocID="{6CAA5BA5-CEE6-48AD-82D6-259EC743EBCF}" presName="arrow" presStyleLbl="alignNode1" presStyleIdx="3" presStyleCnt="4"/>
      <dgm:spPr/>
    </dgm:pt>
    <dgm:pt modelId="{040A0BC6-9E8E-4806-A835-7FEC3E15E0CE}" type="pres">
      <dgm:prSet presAssocID="{6CAA5BA5-CEE6-48AD-82D6-259EC743EBCF}" presName="descendantArrow" presStyleLbl="bgAccFollowNode1" presStyleIdx="3" presStyleCnt="4"/>
      <dgm:spPr/>
    </dgm:pt>
  </dgm:ptLst>
  <dgm:cxnLst>
    <dgm:cxn modelId="{DAF6A80F-FB1A-4501-8723-A50B615CF848}" srcId="{F4EAB81F-77E0-4DA1-9BC3-DD5B746812A5}" destId="{79FDB23F-FCAF-4DDA-AA2A-324F146D0D1A}" srcOrd="0" destOrd="0" parTransId="{5024523B-628A-42CE-884F-A3C8CF5221D5}" sibTransId="{6D9D996B-B4EF-4495-820A-CBA5F083749E}"/>
    <dgm:cxn modelId="{21F34116-EE12-416E-93EC-EF30D97D462F}" type="presOf" srcId="{B77A371E-154B-44A8-9B4B-69163D0B5DFB}" destId="{F7D8E31E-8736-4FD1-8994-E2F6B47AD5F7}" srcOrd="0" destOrd="0" presId="urn:microsoft.com/office/officeart/2016/7/layout/VerticalDownArrowProcess"/>
    <dgm:cxn modelId="{6E08562C-C710-4438-9B9A-8DB365AC9292}" srcId="{CBE33302-FCE1-4762-972B-3B49C9D6A277}" destId="{F4EAB81F-77E0-4DA1-9BC3-DD5B746812A5}" srcOrd="0" destOrd="0" parTransId="{28C41EC8-8DEA-4CA1-82CD-7478F4E10CEC}" sibTransId="{6E33142A-0340-4A31-83D1-1F1E396DFD71}"/>
    <dgm:cxn modelId="{B166722D-36CA-4073-B702-6E9A7ACEC9C7}" srcId="{6CAA5BA5-CEE6-48AD-82D6-259EC743EBCF}" destId="{0D9BC217-8FCB-4241-916A-318C5CB46A04}" srcOrd="0" destOrd="0" parTransId="{72ADFBC8-950D-4B74-BC5A-6BBC1A2E8C9F}" sibTransId="{D193D09D-5EC6-493A-96B8-37DF0F382AA8}"/>
    <dgm:cxn modelId="{D58F692E-B0FF-4BBC-93E9-06218269AB40}" type="presOf" srcId="{DE309E53-EE17-4B7B-9C4A-CBC401C9B95B}" destId="{58C2C3B1-5FB6-4C3E-9089-5619DAB3D837}" srcOrd="0" destOrd="0" presId="urn:microsoft.com/office/officeart/2016/7/layout/VerticalDownArrowProcess"/>
    <dgm:cxn modelId="{FE12702E-45C0-4D97-8DED-4C47059041D5}" type="presOf" srcId="{6CAA5BA5-CEE6-48AD-82D6-259EC743EBCF}" destId="{656100D8-1BC3-4B49-A0BB-86AD5DD3AD39}" srcOrd="1" destOrd="0" presId="urn:microsoft.com/office/officeart/2016/7/layout/VerticalDownArrowProcess"/>
    <dgm:cxn modelId="{950DB52E-3E38-4AA9-930A-F7757A69C13B}" type="presOf" srcId="{D2F252F3-06D4-4342-AB57-DC5AEA628178}" destId="{40F86FC8-DC84-4543-A1B8-EECDDAD1FDDC}" srcOrd="0" destOrd="0" presId="urn:microsoft.com/office/officeart/2016/7/layout/VerticalDownArrowProcess"/>
    <dgm:cxn modelId="{EDA4842F-E846-4458-831B-FBB4AB1A6972}" srcId="{0D9BC217-8FCB-4241-916A-318C5CB46A04}" destId="{3BB3606B-4C66-4E89-B3A5-BBA861CDDBAD}" srcOrd="0" destOrd="0" parTransId="{BB834ACE-B128-4843-9968-DAD8C358B39D}" sibTransId="{450D135F-C460-457D-86DF-C476FC55B81E}"/>
    <dgm:cxn modelId="{DC2DE844-2025-4D76-9857-1C13D0ED5AF3}" type="presOf" srcId="{0D9BC217-8FCB-4241-916A-318C5CB46A04}" destId="{040A0BC6-9E8E-4806-A835-7FEC3E15E0CE}" srcOrd="0" destOrd="0" presId="urn:microsoft.com/office/officeart/2016/7/layout/VerticalDownArrowProcess"/>
    <dgm:cxn modelId="{7B3D954D-4696-4541-AE84-518C633DFC67}" srcId="{6A76FE0D-E15A-417A-A5F1-8E949EABEDA7}" destId="{DE309E53-EE17-4B7B-9C4A-CBC401C9B95B}" srcOrd="0" destOrd="0" parTransId="{9CC3A941-9BF4-48F7-9724-549226298CE1}" sibTransId="{8479ECD3-E3B3-42F3-AEC3-68479790FE3A}"/>
    <dgm:cxn modelId="{DBEB2F53-2F8C-404E-AC72-05C492D05965}" type="presOf" srcId="{E0699092-0CE5-4800-98D4-0EA58F0DD555}" destId="{58C2C3B1-5FB6-4C3E-9089-5619DAB3D837}" srcOrd="0" destOrd="1" presId="urn:microsoft.com/office/officeart/2016/7/layout/VerticalDownArrowProcess"/>
    <dgm:cxn modelId="{A636DE5D-D479-4CC2-ABCE-75DD5B458F35}" type="presOf" srcId="{F67749CF-42F3-405A-983C-7C4D34C1434E}" destId="{E77A291A-943C-436B-A864-4F89E76E9194}" srcOrd="1" destOrd="0" presId="urn:microsoft.com/office/officeart/2016/7/layout/VerticalDownArrowProcess"/>
    <dgm:cxn modelId="{771FB271-8917-4B73-A173-5947674C886E}" type="presOf" srcId="{6A76FE0D-E15A-417A-A5F1-8E949EABEDA7}" destId="{E345A553-1D95-41A0-B5A0-DDE4EFEC817C}" srcOrd="0" destOrd="0" presId="urn:microsoft.com/office/officeart/2016/7/layout/VerticalDownArrowProcess"/>
    <dgm:cxn modelId="{4A477780-92CB-494F-9CD8-85A0E8151C3B}" type="presOf" srcId="{A4811D1F-A28E-4735-9D91-F943C4733C7E}" destId="{F7D8E31E-8736-4FD1-8994-E2F6B47AD5F7}" srcOrd="0" destOrd="1" presId="urn:microsoft.com/office/officeart/2016/7/layout/VerticalDownArrowProcess"/>
    <dgm:cxn modelId="{1390348A-5EF2-4ED6-AB2D-B7DB8F2383B8}" type="presOf" srcId="{CBE33302-FCE1-4762-972B-3B49C9D6A277}" destId="{D1C6B4AE-0E0A-4E3A-9B77-8A38C2888807}" srcOrd="1" destOrd="0" presId="urn:microsoft.com/office/officeart/2016/7/layout/VerticalDownArrowProcess"/>
    <dgm:cxn modelId="{4DB5DF8B-43D8-4390-9056-6968D749F59F}" srcId="{DE309E53-EE17-4B7B-9C4A-CBC401C9B95B}" destId="{E0699092-0CE5-4800-98D4-0EA58F0DD555}" srcOrd="0" destOrd="0" parTransId="{BE09FEE6-8A9F-42DE-95B2-C4871DCE150F}" sibTransId="{0DDF5372-E0AA-4026-97D4-A3F80FB1EAE6}"/>
    <dgm:cxn modelId="{5706B090-2AB2-44CA-818F-9ADD4C13642D}" type="presOf" srcId="{F4EAB81F-77E0-4DA1-9BC3-DD5B746812A5}" destId="{B2E2FDBE-F490-4A17-8677-405BBF752F21}" srcOrd="0" destOrd="0" presId="urn:microsoft.com/office/officeart/2016/7/layout/VerticalDownArrowProcess"/>
    <dgm:cxn modelId="{F3B6AA98-086B-48F4-95AD-B274EB870FC0}" srcId="{F67749CF-42F3-405A-983C-7C4D34C1434E}" destId="{B77A371E-154B-44A8-9B4B-69163D0B5DFB}" srcOrd="0" destOrd="0" parTransId="{8D3FA191-4544-4A0A-BCC7-88EA308D5AB7}" sibTransId="{6814F3A6-D09B-45EF-8EB6-CF28A0276343}"/>
    <dgm:cxn modelId="{8EBF5DA6-3FF0-452C-BC5C-BC325E30EB6D}" srcId="{D2F252F3-06D4-4342-AB57-DC5AEA628178}" destId="{6A76FE0D-E15A-417A-A5F1-8E949EABEDA7}" srcOrd="3" destOrd="0" parTransId="{FA6F6620-091A-4714-9793-AC2FE233B013}" sibTransId="{0DF04A06-D7A9-49BB-8044-E3D2C2BDFE9A}"/>
    <dgm:cxn modelId="{84AFA0B9-E32C-40DE-BEC4-DB19CDCA80EC}" srcId="{D2F252F3-06D4-4342-AB57-DC5AEA628178}" destId="{6CAA5BA5-CEE6-48AD-82D6-259EC743EBCF}" srcOrd="0" destOrd="0" parTransId="{6B14191E-F08A-46DB-A44E-9617965085EA}" sibTransId="{94CE34E7-E04B-46D0-8D89-39910FE3A6CE}"/>
    <dgm:cxn modelId="{9B5935BC-DE18-4B7C-B1C0-4DAE33ADBDD0}" srcId="{B77A371E-154B-44A8-9B4B-69163D0B5DFB}" destId="{A4811D1F-A28E-4735-9D91-F943C4733C7E}" srcOrd="0" destOrd="0" parTransId="{967CEC6F-B66A-4558-A660-DF0397039828}" sibTransId="{6F8D3ECE-2A30-48C4-914C-68116264649B}"/>
    <dgm:cxn modelId="{617F87C0-600F-420A-A91E-2CE0F4F5B1F4}" srcId="{D2F252F3-06D4-4342-AB57-DC5AEA628178}" destId="{F67749CF-42F3-405A-983C-7C4D34C1434E}" srcOrd="2" destOrd="0" parTransId="{D7703D9F-0A46-4EB4-96BB-9447505DC160}" sibTransId="{B5D1B99C-4982-4362-85FA-BE8B00184DAB}"/>
    <dgm:cxn modelId="{21EBC0C6-0128-4E76-AF7C-95F4EF9BF678}" type="presOf" srcId="{79FDB23F-FCAF-4DDA-AA2A-324F146D0D1A}" destId="{B2E2FDBE-F490-4A17-8677-405BBF752F21}" srcOrd="0" destOrd="1" presId="urn:microsoft.com/office/officeart/2016/7/layout/VerticalDownArrowProcess"/>
    <dgm:cxn modelId="{0291FACB-933A-446C-93E3-2568D1BD015E}" srcId="{D2F252F3-06D4-4342-AB57-DC5AEA628178}" destId="{CBE33302-FCE1-4762-972B-3B49C9D6A277}" srcOrd="1" destOrd="0" parTransId="{DB8D3799-D05A-4FD5-AFA3-CE9763B08883}" sibTransId="{5B366E57-D1D9-4AEE-A11E-C48E1127BA02}"/>
    <dgm:cxn modelId="{8479A3D2-9A27-4879-ADB4-B3F0C66F1D02}" type="presOf" srcId="{6CAA5BA5-CEE6-48AD-82D6-259EC743EBCF}" destId="{D0EA2FCD-BA50-4C28-A532-ADA0464E3A75}" srcOrd="0" destOrd="0" presId="urn:microsoft.com/office/officeart/2016/7/layout/VerticalDownArrowProcess"/>
    <dgm:cxn modelId="{C172D4E3-6E9B-4F65-BDFC-E278721727F3}" type="presOf" srcId="{F67749CF-42F3-405A-983C-7C4D34C1434E}" destId="{10083905-1A5D-48B9-968B-CB255170D1AC}" srcOrd="0" destOrd="0" presId="urn:microsoft.com/office/officeart/2016/7/layout/VerticalDownArrowProcess"/>
    <dgm:cxn modelId="{E3F65DF6-247D-41BB-BBFE-F73E7A6C8084}" type="presOf" srcId="{3BB3606B-4C66-4E89-B3A5-BBA861CDDBAD}" destId="{040A0BC6-9E8E-4806-A835-7FEC3E15E0CE}" srcOrd="0" destOrd="1" presId="urn:microsoft.com/office/officeart/2016/7/layout/VerticalDownArrowProcess"/>
    <dgm:cxn modelId="{3CB11CFD-2245-41A1-8D4A-45C3A53CD8E0}" type="presOf" srcId="{CBE33302-FCE1-4762-972B-3B49C9D6A277}" destId="{4A8AD690-4138-433C-BE8D-2A71E7FF1165}" srcOrd="0" destOrd="0" presId="urn:microsoft.com/office/officeart/2016/7/layout/VerticalDownArrowProcess"/>
    <dgm:cxn modelId="{F9A0BCF7-C49B-4767-80D0-6FBDDBE3010A}" type="presParOf" srcId="{40F86FC8-DC84-4543-A1B8-EECDDAD1FDDC}" destId="{23C282F4-5A42-4B3F-825B-7FD3C39A71E5}" srcOrd="0" destOrd="0" presId="urn:microsoft.com/office/officeart/2016/7/layout/VerticalDownArrowProcess"/>
    <dgm:cxn modelId="{288DE7A6-4828-4765-A468-FF83A3594A57}" type="presParOf" srcId="{23C282F4-5A42-4B3F-825B-7FD3C39A71E5}" destId="{E345A553-1D95-41A0-B5A0-DDE4EFEC817C}" srcOrd="0" destOrd="0" presId="urn:microsoft.com/office/officeart/2016/7/layout/VerticalDownArrowProcess"/>
    <dgm:cxn modelId="{34EDAA90-AAFF-4C2D-9826-E5A6471D0D93}" type="presParOf" srcId="{23C282F4-5A42-4B3F-825B-7FD3C39A71E5}" destId="{58C2C3B1-5FB6-4C3E-9089-5619DAB3D837}" srcOrd="1" destOrd="0" presId="urn:microsoft.com/office/officeart/2016/7/layout/VerticalDownArrowProcess"/>
    <dgm:cxn modelId="{5F1B314D-7420-4673-8177-E162D1630FD6}" type="presParOf" srcId="{40F86FC8-DC84-4543-A1B8-EECDDAD1FDDC}" destId="{686DA6EC-5470-4081-808E-DA3B2C83A663}" srcOrd="1" destOrd="0" presId="urn:microsoft.com/office/officeart/2016/7/layout/VerticalDownArrowProcess"/>
    <dgm:cxn modelId="{A9C8F3A1-EA05-4BBD-9C3E-2F568B9DE943}" type="presParOf" srcId="{40F86FC8-DC84-4543-A1B8-EECDDAD1FDDC}" destId="{14B177DB-2969-4C85-9766-00431DE0F725}" srcOrd="2" destOrd="0" presId="urn:microsoft.com/office/officeart/2016/7/layout/VerticalDownArrowProcess"/>
    <dgm:cxn modelId="{BD000F6F-38B4-4B9C-AF97-3DC27C9AA1F6}" type="presParOf" srcId="{14B177DB-2969-4C85-9766-00431DE0F725}" destId="{10083905-1A5D-48B9-968B-CB255170D1AC}" srcOrd="0" destOrd="0" presId="urn:microsoft.com/office/officeart/2016/7/layout/VerticalDownArrowProcess"/>
    <dgm:cxn modelId="{0886A473-E2D4-4FB7-926D-6A4439E0BB3E}" type="presParOf" srcId="{14B177DB-2969-4C85-9766-00431DE0F725}" destId="{E77A291A-943C-436B-A864-4F89E76E9194}" srcOrd="1" destOrd="0" presId="urn:microsoft.com/office/officeart/2016/7/layout/VerticalDownArrowProcess"/>
    <dgm:cxn modelId="{4D1E5E99-7E7D-404B-9AF6-2F22FCB851E0}" type="presParOf" srcId="{14B177DB-2969-4C85-9766-00431DE0F725}" destId="{F7D8E31E-8736-4FD1-8994-E2F6B47AD5F7}" srcOrd="2" destOrd="0" presId="urn:microsoft.com/office/officeart/2016/7/layout/VerticalDownArrowProcess"/>
    <dgm:cxn modelId="{E1B286EB-1473-403A-AB3D-58DCEF23C1D5}" type="presParOf" srcId="{40F86FC8-DC84-4543-A1B8-EECDDAD1FDDC}" destId="{1715E2FF-BB24-428D-AD43-756715ADD090}" srcOrd="3" destOrd="0" presId="urn:microsoft.com/office/officeart/2016/7/layout/VerticalDownArrowProcess"/>
    <dgm:cxn modelId="{1D719EFC-909A-40D2-8B3B-B30234171627}" type="presParOf" srcId="{40F86FC8-DC84-4543-A1B8-EECDDAD1FDDC}" destId="{21D66967-08F7-4F50-AF87-B34BA65CF9C4}" srcOrd="4" destOrd="0" presId="urn:microsoft.com/office/officeart/2016/7/layout/VerticalDownArrowProcess"/>
    <dgm:cxn modelId="{AD219E02-FF4D-4A46-9B4A-4BF389DCC04D}" type="presParOf" srcId="{21D66967-08F7-4F50-AF87-B34BA65CF9C4}" destId="{4A8AD690-4138-433C-BE8D-2A71E7FF1165}" srcOrd="0" destOrd="0" presId="urn:microsoft.com/office/officeart/2016/7/layout/VerticalDownArrowProcess"/>
    <dgm:cxn modelId="{04986E0B-F8CE-43FB-954C-B25278BE9402}" type="presParOf" srcId="{21D66967-08F7-4F50-AF87-B34BA65CF9C4}" destId="{D1C6B4AE-0E0A-4E3A-9B77-8A38C2888807}" srcOrd="1" destOrd="0" presId="urn:microsoft.com/office/officeart/2016/7/layout/VerticalDownArrowProcess"/>
    <dgm:cxn modelId="{3ECF9959-3022-4E18-B14B-C81BFF122E86}" type="presParOf" srcId="{21D66967-08F7-4F50-AF87-B34BA65CF9C4}" destId="{B2E2FDBE-F490-4A17-8677-405BBF752F21}" srcOrd="2" destOrd="0" presId="urn:microsoft.com/office/officeart/2016/7/layout/VerticalDownArrowProcess"/>
    <dgm:cxn modelId="{8B188499-53CF-4696-8358-D22BCD3E6ED8}" type="presParOf" srcId="{40F86FC8-DC84-4543-A1B8-EECDDAD1FDDC}" destId="{EF9BA124-B6B7-4E50-A204-FD94C89DBF4A}" srcOrd="5" destOrd="0" presId="urn:microsoft.com/office/officeart/2016/7/layout/VerticalDownArrowProcess"/>
    <dgm:cxn modelId="{D8586C98-F522-458E-B4E7-3BDE3F057F1D}" type="presParOf" srcId="{40F86FC8-DC84-4543-A1B8-EECDDAD1FDDC}" destId="{BD5D50BA-BCF1-48FF-ABD8-2BA71BCF9C5C}" srcOrd="6" destOrd="0" presId="urn:microsoft.com/office/officeart/2016/7/layout/VerticalDownArrowProcess"/>
    <dgm:cxn modelId="{95EB849C-B89F-4D02-929A-AC63A9846E55}" type="presParOf" srcId="{BD5D50BA-BCF1-48FF-ABD8-2BA71BCF9C5C}" destId="{D0EA2FCD-BA50-4C28-A532-ADA0464E3A75}" srcOrd="0" destOrd="0" presId="urn:microsoft.com/office/officeart/2016/7/layout/VerticalDownArrowProcess"/>
    <dgm:cxn modelId="{690F8215-347B-4B99-8AB4-C7855B45EAA3}" type="presParOf" srcId="{BD5D50BA-BCF1-48FF-ABD8-2BA71BCF9C5C}" destId="{656100D8-1BC3-4B49-A0BB-86AD5DD3AD39}" srcOrd="1" destOrd="0" presId="urn:microsoft.com/office/officeart/2016/7/layout/VerticalDownArrowProcess"/>
    <dgm:cxn modelId="{7399A2A3-16E0-4D1B-8E48-714D52420221}" type="presParOf" srcId="{BD5D50BA-BCF1-48FF-ABD8-2BA71BCF9C5C}" destId="{040A0BC6-9E8E-4806-A835-7FEC3E15E0CE}"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4323BF-2FD8-4C9B-A0E7-112E1D3A68C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BA1B762-2F5F-4655-BFED-F374BDD56572}">
      <dgm:prSet/>
      <dgm:spPr/>
      <dgm:t>
        <a:bodyPr/>
        <a:lstStyle/>
        <a:p>
          <a:r>
            <a:rPr lang="en-GB"/>
            <a:t>1. Stimulates the child.</a:t>
          </a:r>
          <a:endParaRPr lang="en-US"/>
        </a:p>
      </dgm:t>
    </dgm:pt>
    <dgm:pt modelId="{32E10873-4F24-4958-BBAB-02325DC2CCFA}" type="parTrans" cxnId="{3F3ACEBE-1AE4-419D-948B-9A89C4DCFC49}">
      <dgm:prSet/>
      <dgm:spPr/>
      <dgm:t>
        <a:bodyPr/>
        <a:lstStyle/>
        <a:p>
          <a:endParaRPr lang="en-US"/>
        </a:p>
      </dgm:t>
    </dgm:pt>
    <dgm:pt modelId="{15859E43-0989-40E7-BF34-B3E84A841D83}" type="sibTrans" cxnId="{3F3ACEBE-1AE4-419D-948B-9A89C4DCFC49}">
      <dgm:prSet/>
      <dgm:spPr/>
      <dgm:t>
        <a:bodyPr/>
        <a:lstStyle/>
        <a:p>
          <a:endParaRPr lang="en-US"/>
        </a:p>
      </dgm:t>
    </dgm:pt>
    <dgm:pt modelId="{0CFEE09D-3903-426E-8934-66EAA8CF7182}">
      <dgm:prSet/>
      <dgm:spPr/>
      <dgm:t>
        <a:bodyPr/>
        <a:lstStyle/>
        <a:p>
          <a:r>
            <a:rPr lang="en-GB"/>
            <a:t>2. Participation.</a:t>
          </a:r>
          <a:endParaRPr lang="en-US"/>
        </a:p>
      </dgm:t>
    </dgm:pt>
    <dgm:pt modelId="{51BF2BD7-4C47-4CC4-84D4-9CED7BBE6D64}" type="parTrans" cxnId="{B61A99ED-2AEE-4315-8022-F3928580E6B1}">
      <dgm:prSet/>
      <dgm:spPr/>
      <dgm:t>
        <a:bodyPr/>
        <a:lstStyle/>
        <a:p>
          <a:endParaRPr lang="en-US"/>
        </a:p>
      </dgm:t>
    </dgm:pt>
    <dgm:pt modelId="{D0DA0241-ACEB-484A-AB49-D917959E36FC}" type="sibTrans" cxnId="{B61A99ED-2AEE-4315-8022-F3928580E6B1}">
      <dgm:prSet/>
      <dgm:spPr/>
      <dgm:t>
        <a:bodyPr/>
        <a:lstStyle/>
        <a:p>
          <a:endParaRPr lang="en-US"/>
        </a:p>
      </dgm:t>
    </dgm:pt>
    <dgm:pt modelId="{93BEA984-893E-44CD-B95E-82B81E4650DD}">
      <dgm:prSet/>
      <dgm:spPr/>
      <dgm:t>
        <a:bodyPr/>
        <a:lstStyle/>
        <a:p>
          <a:r>
            <a:rPr lang="en-GB"/>
            <a:t>3. Ongoing task. </a:t>
          </a:r>
          <a:endParaRPr lang="en-US"/>
        </a:p>
      </dgm:t>
    </dgm:pt>
    <dgm:pt modelId="{01BAA41B-0B1B-471B-B102-AD9076D486DA}" type="parTrans" cxnId="{59C4D0FE-E594-4E99-B676-A68C3E1BEBA1}">
      <dgm:prSet/>
      <dgm:spPr/>
      <dgm:t>
        <a:bodyPr/>
        <a:lstStyle/>
        <a:p>
          <a:endParaRPr lang="en-US"/>
        </a:p>
      </dgm:t>
    </dgm:pt>
    <dgm:pt modelId="{32A2E9D7-2D23-4369-8C84-215D6A2DBAE2}" type="sibTrans" cxnId="{59C4D0FE-E594-4E99-B676-A68C3E1BEBA1}">
      <dgm:prSet/>
      <dgm:spPr/>
      <dgm:t>
        <a:bodyPr/>
        <a:lstStyle/>
        <a:p>
          <a:endParaRPr lang="en-US"/>
        </a:p>
      </dgm:t>
    </dgm:pt>
    <dgm:pt modelId="{1AB94CC4-32D5-46F9-AA04-6C4B0CDAC2AF}" type="pres">
      <dgm:prSet presAssocID="{D34323BF-2FD8-4C9B-A0E7-112E1D3A68C8}" presName="hierChild1" presStyleCnt="0">
        <dgm:presLayoutVars>
          <dgm:chPref val="1"/>
          <dgm:dir/>
          <dgm:animOne val="branch"/>
          <dgm:animLvl val="lvl"/>
          <dgm:resizeHandles/>
        </dgm:presLayoutVars>
      </dgm:prSet>
      <dgm:spPr/>
    </dgm:pt>
    <dgm:pt modelId="{40D417C8-A2F5-482B-BB5F-B68314E9D2CE}" type="pres">
      <dgm:prSet presAssocID="{CBA1B762-2F5F-4655-BFED-F374BDD56572}" presName="hierRoot1" presStyleCnt="0"/>
      <dgm:spPr/>
    </dgm:pt>
    <dgm:pt modelId="{550322FB-5C88-44F8-8299-9525846FF751}" type="pres">
      <dgm:prSet presAssocID="{CBA1B762-2F5F-4655-BFED-F374BDD56572}" presName="composite" presStyleCnt="0"/>
      <dgm:spPr/>
    </dgm:pt>
    <dgm:pt modelId="{DD48481F-1CD2-4BEF-9D9F-B1A499309EF9}" type="pres">
      <dgm:prSet presAssocID="{CBA1B762-2F5F-4655-BFED-F374BDD56572}" presName="background" presStyleLbl="node0" presStyleIdx="0" presStyleCnt="3"/>
      <dgm:spPr/>
    </dgm:pt>
    <dgm:pt modelId="{720B1FED-6288-4BAC-ADBD-F3663C86D043}" type="pres">
      <dgm:prSet presAssocID="{CBA1B762-2F5F-4655-BFED-F374BDD56572}" presName="text" presStyleLbl="fgAcc0" presStyleIdx="0" presStyleCnt="3">
        <dgm:presLayoutVars>
          <dgm:chPref val="3"/>
        </dgm:presLayoutVars>
      </dgm:prSet>
      <dgm:spPr/>
    </dgm:pt>
    <dgm:pt modelId="{B96CB7D5-0E99-4424-82C8-65BBC9F612EC}" type="pres">
      <dgm:prSet presAssocID="{CBA1B762-2F5F-4655-BFED-F374BDD56572}" presName="hierChild2" presStyleCnt="0"/>
      <dgm:spPr/>
    </dgm:pt>
    <dgm:pt modelId="{81DF3D51-D969-49C5-B04C-7523B0C83DBE}" type="pres">
      <dgm:prSet presAssocID="{0CFEE09D-3903-426E-8934-66EAA8CF7182}" presName="hierRoot1" presStyleCnt="0"/>
      <dgm:spPr/>
    </dgm:pt>
    <dgm:pt modelId="{67FBD3B3-0034-427D-BBA8-F47E4C08A2C1}" type="pres">
      <dgm:prSet presAssocID="{0CFEE09D-3903-426E-8934-66EAA8CF7182}" presName="composite" presStyleCnt="0"/>
      <dgm:spPr/>
    </dgm:pt>
    <dgm:pt modelId="{95A00067-1189-4B7A-8DDB-164C0089B145}" type="pres">
      <dgm:prSet presAssocID="{0CFEE09D-3903-426E-8934-66EAA8CF7182}" presName="background" presStyleLbl="node0" presStyleIdx="1" presStyleCnt="3"/>
      <dgm:spPr/>
    </dgm:pt>
    <dgm:pt modelId="{35128F77-3DB4-4311-9537-171BE1302F25}" type="pres">
      <dgm:prSet presAssocID="{0CFEE09D-3903-426E-8934-66EAA8CF7182}" presName="text" presStyleLbl="fgAcc0" presStyleIdx="1" presStyleCnt="3">
        <dgm:presLayoutVars>
          <dgm:chPref val="3"/>
        </dgm:presLayoutVars>
      </dgm:prSet>
      <dgm:spPr/>
    </dgm:pt>
    <dgm:pt modelId="{801064DD-B56F-47F3-A4E8-97FCEAC0979E}" type="pres">
      <dgm:prSet presAssocID="{0CFEE09D-3903-426E-8934-66EAA8CF7182}" presName="hierChild2" presStyleCnt="0"/>
      <dgm:spPr/>
    </dgm:pt>
    <dgm:pt modelId="{23CA5762-F55E-4708-81AD-3B92835FC714}" type="pres">
      <dgm:prSet presAssocID="{93BEA984-893E-44CD-B95E-82B81E4650DD}" presName="hierRoot1" presStyleCnt="0"/>
      <dgm:spPr/>
    </dgm:pt>
    <dgm:pt modelId="{4BEC06A3-FD64-4F30-82E6-CB65DF424132}" type="pres">
      <dgm:prSet presAssocID="{93BEA984-893E-44CD-B95E-82B81E4650DD}" presName="composite" presStyleCnt="0"/>
      <dgm:spPr/>
    </dgm:pt>
    <dgm:pt modelId="{F5869E19-320F-478A-B099-7A8D14525026}" type="pres">
      <dgm:prSet presAssocID="{93BEA984-893E-44CD-B95E-82B81E4650DD}" presName="background" presStyleLbl="node0" presStyleIdx="2" presStyleCnt="3"/>
      <dgm:spPr/>
    </dgm:pt>
    <dgm:pt modelId="{9922F2A6-4FDA-4AB3-AA3B-79699AD37DF6}" type="pres">
      <dgm:prSet presAssocID="{93BEA984-893E-44CD-B95E-82B81E4650DD}" presName="text" presStyleLbl="fgAcc0" presStyleIdx="2" presStyleCnt="3">
        <dgm:presLayoutVars>
          <dgm:chPref val="3"/>
        </dgm:presLayoutVars>
      </dgm:prSet>
      <dgm:spPr/>
    </dgm:pt>
    <dgm:pt modelId="{2B4054B8-7E9B-4E7E-ABA8-0317C4FED8CC}" type="pres">
      <dgm:prSet presAssocID="{93BEA984-893E-44CD-B95E-82B81E4650DD}" presName="hierChild2" presStyleCnt="0"/>
      <dgm:spPr/>
    </dgm:pt>
  </dgm:ptLst>
  <dgm:cxnLst>
    <dgm:cxn modelId="{02469625-B49A-438D-B240-E355E98D9B91}" type="presOf" srcId="{93BEA984-893E-44CD-B95E-82B81E4650DD}" destId="{9922F2A6-4FDA-4AB3-AA3B-79699AD37DF6}" srcOrd="0" destOrd="0" presId="urn:microsoft.com/office/officeart/2005/8/layout/hierarchy1"/>
    <dgm:cxn modelId="{45AEC12D-4BFA-45CF-9FD2-7D93A34178AE}" type="presOf" srcId="{D34323BF-2FD8-4C9B-A0E7-112E1D3A68C8}" destId="{1AB94CC4-32D5-46F9-AA04-6C4B0CDAC2AF}" srcOrd="0" destOrd="0" presId="urn:microsoft.com/office/officeart/2005/8/layout/hierarchy1"/>
    <dgm:cxn modelId="{1A6E7C3F-9BA0-4414-8EEE-9505D0722EDA}" type="presOf" srcId="{0CFEE09D-3903-426E-8934-66EAA8CF7182}" destId="{35128F77-3DB4-4311-9537-171BE1302F25}" srcOrd="0" destOrd="0" presId="urn:microsoft.com/office/officeart/2005/8/layout/hierarchy1"/>
    <dgm:cxn modelId="{0B941888-A06E-4F46-B1EA-44D5DDCD2062}" type="presOf" srcId="{CBA1B762-2F5F-4655-BFED-F374BDD56572}" destId="{720B1FED-6288-4BAC-ADBD-F3663C86D043}" srcOrd="0" destOrd="0" presId="urn:microsoft.com/office/officeart/2005/8/layout/hierarchy1"/>
    <dgm:cxn modelId="{3F3ACEBE-1AE4-419D-948B-9A89C4DCFC49}" srcId="{D34323BF-2FD8-4C9B-A0E7-112E1D3A68C8}" destId="{CBA1B762-2F5F-4655-BFED-F374BDD56572}" srcOrd="0" destOrd="0" parTransId="{32E10873-4F24-4958-BBAB-02325DC2CCFA}" sibTransId="{15859E43-0989-40E7-BF34-B3E84A841D83}"/>
    <dgm:cxn modelId="{B61A99ED-2AEE-4315-8022-F3928580E6B1}" srcId="{D34323BF-2FD8-4C9B-A0E7-112E1D3A68C8}" destId="{0CFEE09D-3903-426E-8934-66EAA8CF7182}" srcOrd="1" destOrd="0" parTransId="{51BF2BD7-4C47-4CC4-84D4-9CED7BBE6D64}" sibTransId="{D0DA0241-ACEB-484A-AB49-D917959E36FC}"/>
    <dgm:cxn modelId="{59C4D0FE-E594-4E99-B676-A68C3E1BEBA1}" srcId="{D34323BF-2FD8-4C9B-A0E7-112E1D3A68C8}" destId="{93BEA984-893E-44CD-B95E-82B81E4650DD}" srcOrd="2" destOrd="0" parTransId="{01BAA41B-0B1B-471B-B102-AD9076D486DA}" sibTransId="{32A2E9D7-2D23-4369-8C84-215D6A2DBAE2}"/>
    <dgm:cxn modelId="{127ACFBF-1208-4A2C-BF21-9C3D13BFFA77}" type="presParOf" srcId="{1AB94CC4-32D5-46F9-AA04-6C4B0CDAC2AF}" destId="{40D417C8-A2F5-482B-BB5F-B68314E9D2CE}" srcOrd="0" destOrd="0" presId="urn:microsoft.com/office/officeart/2005/8/layout/hierarchy1"/>
    <dgm:cxn modelId="{37C751F7-26EF-4B80-BFCA-3B4010F60DBD}" type="presParOf" srcId="{40D417C8-A2F5-482B-BB5F-B68314E9D2CE}" destId="{550322FB-5C88-44F8-8299-9525846FF751}" srcOrd="0" destOrd="0" presId="urn:microsoft.com/office/officeart/2005/8/layout/hierarchy1"/>
    <dgm:cxn modelId="{CE7CB1E1-F4AB-4463-B01D-0C34F5CABF80}" type="presParOf" srcId="{550322FB-5C88-44F8-8299-9525846FF751}" destId="{DD48481F-1CD2-4BEF-9D9F-B1A499309EF9}" srcOrd="0" destOrd="0" presId="urn:microsoft.com/office/officeart/2005/8/layout/hierarchy1"/>
    <dgm:cxn modelId="{F9EEBED8-4CAF-4456-BA36-6C6A8D3918B7}" type="presParOf" srcId="{550322FB-5C88-44F8-8299-9525846FF751}" destId="{720B1FED-6288-4BAC-ADBD-F3663C86D043}" srcOrd="1" destOrd="0" presId="urn:microsoft.com/office/officeart/2005/8/layout/hierarchy1"/>
    <dgm:cxn modelId="{C6F85619-6E90-4A00-B4C2-F462D2DFA560}" type="presParOf" srcId="{40D417C8-A2F5-482B-BB5F-B68314E9D2CE}" destId="{B96CB7D5-0E99-4424-82C8-65BBC9F612EC}" srcOrd="1" destOrd="0" presId="urn:microsoft.com/office/officeart/2005/8/layout/hierarchy1"/>
    <dgm:cxn modelId="{90B17A3C-F49F-443B-B1D0-76D4430425F1}" type="presParOf" srcId="{1AB94CC4-32D5-46F9-AA04-6C4B0CDAC2AF}" destId="{81DF3D51-D969-49C5-B04C-7523B0C83DBE}" srcOrd="1" destOrd="0" presId="urn:microsoft.com/office/officeart/2005/8/layout/hierarchy1"/>
    <dgm:cxn modelId="{C7795774-0EF5-4674-9F1F-75A695E271CE}" type="presParOf" srcId="{81DF3D51-D969-49C5-B04C-7523B0C83DBE}" destId="{67FBD3B3-0034-427D-BBA8-F47E4C08A2C1}" srcOrd="0" destOrd="0" presId="urn:microsoft.com/office/officeart/2005/8/layout/hierarchy1"/>
    <dgm:cxn modelId="{61CB5C5D-7AC1-46D0-9BAA-E9FDF8989EB3}" type="presParOf" srcId="{67FBD3B3-0034-427D-BBA8-F47E4C08A2C1}" destId="{95A00067-1189-4B7A-8DDB-164C0089B145}" srcOrd="0" destOrd="0" presId="urn:microsoft.com/office/officeart/2005/8/layout/hierarchy1"/>
    <dgm:cxn modelId="{A3C14E73-C6A7-4F4F-982C-9D744883CFE8}" type="presParOf" srcId="{67FBD3B3-0034-427D-BBA8-F47E4C08A2C1}" destId="{35128F77-3DB4-4311-9537-171BE1302F25}" srcOrd="1" destOrd="0" presId="urn:microsoft.com/office/officeart/2005/8/layout/hierarchy1"/>
    <dgm:cxn modelId="{239CECDE-8D42-4DE4-A6B5-F4DED08092AA}" type="presParOf" srcId="{81DF3D51-D969-49C5-B04C-7523B0C83DBE}" destId="{801064DD-B56F-47F3-A4E8-97FCEAC0979E}" srcOrd="1" destOrd="0" presId="urn:microsoft.com/office/officeart/2005/8/layout/hierarchy1"/>
    <dgm:cxn modelId="{2227BBCF-8E0C-40CA-9304-9FB0A9308647}" type="presParOf" srcId="{1AB94CC4-32D5-46F9-AA04-6C4B0CDAC2AF}" destId="{23CA5762-F55E-4708-81AD-3B92835FC714}" srcOrd="2" destOrd="0" presId="urn:microsoft.com/office/officeart/2005/8/layout/hierarchy1"/>
    <dgm:cxn modelId="{6D063F8A-5A82-4272-ADCD-2EAB7D3208E1}" type="presParOf" srcId="{23CA5762-F55E-4708-81AD-3B92835FC714}" destId="{4BEC06A3-FD64-4F30-82E6-CB65DF424132}" srcOrd="0" destOrd="0" presId="urn:microsoft.com/office/officeart/2005/8/layout/hierarchy1"/>
    <dgm:cxn modelId="{A9327930-5283-46F7-94E3-23844172E6E2}" type="presParOf" srcId="{4BEC06A3-FD64-4F30-82E6-CB65DF424132}" destId="{F5869E19-320F-478A-B099-7A8D14525026}" srcOrd="0" destOrd="0" presId="urn:microsoft.com/office/officeart/2005/8/layout/hierarchy1"/>
    <dgm:cxn modelId="{021AE28F-E454-4CD1-9B02-90DDDE1DDF8C}" type="presParOf" srcId="{4BEC06A3-FD64-4F30-82E6-CB65DF424132}" destId="{9922F2A6-4FDA-4AB3-AA3B-79699AD37DF6}" srcOrd="1" destOrd="0" presId="urn:microsoft.com/office/officeart/2005/8/layout/hierarchy1"/>
    <dgm:cxn modelId="{A4E7D708-FA80-4AD9-8637-F454D5ECF1B9}" type="presParOf" srcId="{23CA5762-F55E-4708-81AD-3B92835FC714}" destId="{2B4054B8-7E9B-4E7E-ABA8-0317C4FED8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5A553-1D95-41A0-B5A0-DDE4EFEC817C}">
      <dsp:nvSpPr>
        <dsp:cNvPr id="0" name=""/>
        <dsp:cNvSpPr/>
      </dsp:nvSpPr>
      <dsp:spPr>
        <a:xfrm>
          <a:off x="0" y="3447884"/>
          <a:ext cx="2541440" cy="754312"/>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747" tIns="192024" rIns="180747" bIns="192024" numCol="1" spcCol="1270" anchor="ctr" anchorCtr="0">
          <a:noAutofit/>
        </a:bodyPr>
        <a:lstStyle/>
        <a:p>
          <a:pPr marL="0" lvl="0" indent="0" algn="ctr" defTabSz="1200150">
            <a:lnSpc>
              <a:spcPct val="90000"/>
            </a:lnSpc>
            <a:spcBef>
              <a:spcPct val="0"/>
            </a:spcBef>
            <a:spcAft>
              <a:spcPct val="35000"/>
            </a:spcAft>
            <a:buNone/>
          </a:pPr>
          <a:r>
            <a:rPr lang="en-US" sz="2700" kern="1200"/>
            <a:t>Step Four</a:t>
          </a:r>
        </a:p>
      </dsp:txBody>
      <dsp:txXfrm>
        <a:off x="0" y="3447884"/>
        <a:ext cx="2541440" cy="754312"/>
      </dsp:txXfrm>
    </dsp:sp>
    <dsp:sp modelId="{58C2C3B1-5FB6-4C3E-9089-5619DAB3D837}">
      <dsp:nvSpPr>
        <dsp:cNvPr id="0" name=""/>
        <dsp:cNvSpPr/>
      </dsp:nvSpPr>
      <dsp:spPr>
        <a:xfrm>
          <a:off x="2541440" y="3447884"/>
          <a:ext cx="7624322" cy="754312"/>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57" tIns="139700" rIns="154657" bIns="139700" numCol="1" spcCol="1270" anchor="t" anchorCtr="0">
          <a:noAutofit/>
        </a:bodyPr>
        <a:lstStyle/>
        <a:p>
          <a:pPr marL="0" lvl="0" indent="0" algn="l" defTabSz="488950">
            <a:lnSpc>
              <a:spcPct val="90000"/>
            </a:lnSpc>
            <a:spcBef>
              <a:spcPct val="0"/>
            </a:spcBef>
            <a:spcAft>
              <a:spcPct val="35000"/>
            </a:spcAft>
            <a:buNone/>
          </a:pPr>
          <a:r>
            <a:rPr lang="en-US" sz="1100" kern="1200"/>
            <a:t>Step Four</a:t>
          </a:r>
        </a:p>
        <a:p>
          <a:pPr marL="57150" lvl="1" indent="-57150" algn="l" defTabSz="400050">
            <a:lnSpc>
              <a:spcPct val="90000"/>
            </a:lnSpc>
            <a:spcBef>
              <a:spcPct val="0"/>
            </a:spcBef>
            <a:spcAft>
              <a:spcPct val="15000"/>
            </a:spcAft>
            <a:buChar char="•"/>
          </a:pPr>
          <a:r>
            <a:rPr lang="en-US" sz="900" kern="1200"/>
            <a:t>Diagnosis.</a:t>
          </a:r>
        </a:p>
      </dsp:txBody>
      <dsp:txXfrm>
        <a:off x="2541440" y="3447884"/>
        <a:ext cx="7624322" cy="754312"/>
      </dsp:txXfrm>
    </dsp:sp>
    <dsp:sp modelId="{E77A291A-943C-436B-A864-4F89E76E9194}">
      <dsp:nvSpPr>
        <dsp:cNvPr id="0" name=""/>
        <dsp:cNvSpPr/>
      </dsp:nvSpPr>
      <dsp:spPr>
        <a:xfrm rot="10800000">
          <a:off x="0" y="2299065"/>
          <a:ext cx="2541440" cy="116013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747" tIns="192024" rIns="180747" bIns="192024" numCol="1" spcCol="1270" anchor="ctr" anchorCtr="0">
          <a:noAutofit/>
        </a:bodyPr>
        <a:lstStyle/>
        <a:p>
          <a:pPr marL="0" lvl="0" indent="0" algn="ctr" defTabSz="1200150">
            <a:lnSpc>
              <a:spcPct val="90000"/>
            </a:lnSpc>
            <a:spcBef>
              <a:spcPct val="0"/>
            </a:spcBef>
            <a:spcAft>
              <a:spcPct val="35000"/>
            </a:spcAft>
            <a:buNone/>
          </a:pPr>
          <a:r>
            <a:rPr lang="en-US" sz="2700" kern="1200"/>
            <a:t>Step Three</a:t>
          </a:r>
        </a:p>
      </dsp:txBody>
      <dsp:txXfrm rot="-10800000">
        <a:off x="0" y="2299065"/>
        <a:ext cx="2541440" cy="754086"/>
      </dsp:txXfrm>
    </dsp:sp>
    <dsp:sp modelId="{F7D8E31E-8736-4FD1-8994-E2F6B47AD5F7}">
      <dsp:nvSpPr>
        <dsp:cNvPr id="0" name=""/>
        <dsp:cNvSpPr/>
      </dsp:nvSpPr>
      <dsp:spPr>
        <a:xfrm>
          <a:off x="2541440" y="2299065"/>
          <a:ext cx="7624322" cy="75408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57" tIns="139700" rIns="154657" bIns="139700" numCol="1" spcCol="1270" anchor="t" anchorCtr="0">
          <a:noAutofit/>
        </a:bodyPr>
        <a:lstStyle/>
        <a:p>
          <a:pPr marL="0" lvl="0" indent="0" algn="l" defTabSz="488950">
            <a:lnSpc>
              <a:spcPct val="90000"/>
            </a:lnSpc>
            <a:spcBef>
              <a:spcPct val="0"/>
            </a:spcBef>
            <a:spcAft>
              <a:spcPct val="35000"/>
            </a:spcAft>
            <a:buNone/>
          </a:pPr>
          <a:r>
            <a:rPr lang="en-US" sz="1100" kern="1200"/>
            <a:t>Step Three</a:t>
          </a:r>
        </a:p>
        <a:p>
          <a:pPr marL="57150" lvl="1" indent="-57150" algn="l" defTabSz="400050">
            <a:lnSpc>
              <a:spcPct val="90000"/>
            </a:lnSpc>
            <a:spcBef>
              <a:spcPct val="0"/>
            </a:spcBef>
            <a:spcAft>
              <a:spcPct val="15000"/>
            </a:spcAft>
            <a:buChar char="•"/>
          </a:pPr>
          <a:r>
            <a:rPr lang="en-US" sz="900" kern="1200"/>
            <a:t>Sent to right professional e.g Psychiatrist, Paediatician.</a:t>
          </a:r>
        </a:p>
      </dsp:txBody>
      <dsp:txXfrm>
        <a:off x="2541440" y="2299065"/>
        <a:ext cx="7624322" cy="754086"/>
      </dsp:txXfrm>
    </dsp:sp>
    <dsp:sp modelId="{D1C6B4AE-0E0A-4E3A-9B77-8A38C2888807}">
      <dsp:nvSpPr>
        <dsp:cNvPr id="0" name=""/>
        <dsp:cNvSpPr/>
      </dsp:nvSpPr>
      <dsp:spPr>
        <a:xfrm rot="10800000">
          <a:off x="0" y="1150247"/>
          <a:ext cx="2541440" cy="116013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747" tIns="192024" rIns="180747" bIns="192024" numCol="1" spcCol="1270" anchor="ctr" anchorCtr="0">
          <a:noAutofit/>
        </a:bodyPr>
        <a:lstStyle/>
        <a:p>
          <a:pPr marL="0" lvl="0" indent="0" algn="ctr" defTabSz="1200150">
            <a:lnSpc>
              <a:spcPct val="90000"/>
            </a:lnSpc>
            <a:spcBef>
              <a:spcPct val="0"/>
            </a:spcBef>
            <a:spcAft>
              <a:spcPct val="35000"/>
            </a:spcAft>
            <a:buNone/>
          </a:pPr>
          <a:r>
            <a:rPr lang="en-US" sz="2700" kern="1200"/>
            <a:t>Step Two</a:t>
          </a:r>
        </a:p>
      </dsp:txBody>
      <dsp:txXfrm rot="-10800000">
        <a:off x="0" y="1150247"/>
        <a:ext cx="2541440" cy="754086"/>
      </dsp:txXfrm>
    </dsp:sp>
    <dsp:sp modelId="{B2E2FDBE-F490-4A17-8677-405BBF752F21}">
      <dsp:nvSpPr>
        <dsp:cNvPr id="0" name=""/>
        <dsp:cNvSpPr/>
      </dsp:nvSpPr>
      <dsp:spPr>
        <a:xfrm>
          <a:off x="2541440" y="1150247"/>
          <a:ext cx="7624322" cy="75408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57" tIns="139700" rIns="154657" bIns="139700" numCol="1" spcCol="1270" anchor="t" anchorCtr="0">
          <a:noAutofit/>
        </a:bodyPr>
        <a:lstStyle/>
        <a:p>
          <a:pPr marL="0" lvl="0" indent="0" algn="l" defTabSz="488950">
            <a:lnSpc>
              <a:spcPct val="90000"/>
            </a:lnSpc>
            <a:spcBef>
              <a:spcPct val="0"/>
            </a:spcBef>
            <a:spcAft>
              <a:spcPct val="35000"/>
            </a:spcAft>
            <a:buNone/>
          </a:pPr>
          <a:r>
            <a:rPr lang="en-US" sz="1100" kern="1200"/>
            <a:t>Step Two</a:t>
          </a:r>
        </a:p>
        <a:p>
          <a:pPr marL="57150" lvl="1" indent="-57150" algn="l" defTabSz="400050">
            <a:lnSpc>
              <a:spcPct val="90000"/>
            </a:lnSpc>
            <a:spcBef>
              <a:spcPct val="0"/>
            </a:spcBef>
            <a:spcAft>
              <a:spcPct val="15000"/>
            </a:spcAft>
            <a:buChar char="•"/>
          </a:pPr>
          <a:r>
            <a:rPr lang="en-US" sz="900" kern="1200"/>
            <a:t>Formal Assesment if necessary.</a:t>
          </a:r>
        </a:p>
      </dsp:txBody>
      <dsp:txXfrm>
        <a:off x="2541440" y="1150247"/>
        <a:ext cx="7624322" cy="754086"/>
      </dsp:txXfrm>
    </dsp:sp>
    <dsp:sp modelId="{656100D8-1BC3-4B49-A0BB-86AD5DD3AD39}">
      <dsp:nvSpPr>
        <dsp:cNvPr id="0" name=""/>
        <dsp:cNvSpPr/>
      </dsp:nvSpPr>
      <dsp:spPr>
        <a:xfrm rot="10800000">
          <a:off x="0" y="1429"/>
          <a:ext cx="2541440" cy="116013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0747" tIns="192024" rIns="180747" bIns="192024" numCol="1" spcCol="1270" anchor="ctr" anchorCtr="0">
          <a:noAutofit/>
        </a:bodyPr>
        <a:lstStyle/>
        <a:p>
          <a:pPr marL="0" lvl="0" indent="0" algn="ctr" defTabSz="1200150">
            <a:lnSpc>
              <a:spcPct val="90000"/>
            </a:lnSpc>
            <a:spcBef>
              <a:spcPct val="0"/>
            </a:spcBef>
            <a:spcAft>
              <a:spcPct val="35000"/>
            </a:spcAft>
            <a:buNone/>
          </a:pPr>
          <a:r>
            <a:rPr lang="en-US" sz="2700" kern="1200"/>
            <a:t>Step One</a:t>
          </a:r>
        </a:p>
      </dsp:txBody>
      <dsp:txXfrm rot="-10800000">
        <a:off x="0" y="1429"/>
        <a:ext cx="2541440" cy="754086"/>
      </dsp:txXfrm>
    </dsp:sp>
    <dsp:sp modelId="{040A0BC6-9E8E-4806-A835-7FEC3E15E0CE}">
      <dsp:nvSpPr>
        <dsp:cNvPr id="0" name=""/>
        <dsp:cNvSpPr/>
      </dsp:nvSpPr>
      <dsp:spPr>
        <a:xfrm>
          <a:off x="2541440" y="1429"/>
          <a:ext cx="7624322" cy="75408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4657" tIns="139700" rIns="154657" bIns="139700" numCol="1" spcCol="1270" anchor="t" anchorCtr="0">
          <a:noAutofit/>
        </a:bodyPr>
        <a:lstStyle/>
        <a:p>
          <a:pPr marL="0" lvl="0" indent="0" algn="l" defTabSz="488950">
            <a:lnSpc>
              <a:spcPct val="90000"/>
            </a:lnSpc>
            <a:spcBef>
              <a:spcPct val="0"/>
            </a:spcBef>
            <a:spcAft>
              <a:spcPct val="35000"/>
            </a:spcAft>
            <a:buNone/>
          </a:pPr>
          <a:r>
            <a:rPr lang="en-US" sz="1100" kern="1200"/>
            <a:t>Step One</a:t>
          </a:r>
        </a:p>
        <a:p>
          <a:pPr marL="57150" lvl="1" indent="-57150" algn="l" defTabSz="400050">
            <a:lnSpc>
              <a:spcPct val="90000"/>
            </a:lnSpc>
            <a:spcBef>
              <a:spcPct val="0"/>
            </a:spcBef>
            <a:spcAft>
              <a:spcPct val="15000"/>
            </a:spcAft>
            <a:buChar char="•"/>
          </a:pPr>
          <a:r>
            <a:rPr lang="en-US" sz="900" kern="1200"/>
            <a:t>Visit GP. "watchful waiting" (Attention deficit hyperactivity disorder (ADHD) - Diagnosis, n.d.) which is a 10-week assessment to see if symptoms remain the same or get worse. </a:t>
          </a:r>
        </a:p>
      </dsp:txBody>
      <dsp:txXfrm>
        <a:off x="2541440" y="1429"/>
        <a:ext cx="7624322" cy="754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8481F-1CD2-4BEF-9D9F-B1A499309EF9}">
      <dsp:nvSpPr>
        <dsp:cNvPr id="0" name=""/>
        <dsp:cNvSpPr/>
      </dsp:nvSpPr>
      <dsp:spPr>
        <a:xfrm>
          <a:off x="0" y="524862"/>
          <a:ext cx="2073574" cy="13167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B1FED-6288-4BAC-ADBD-F3663C86D043}">
      <dsp:nvSpPr>
        <dsp:cNvPr id="0" name=""/>
        <dsp:cNvSpPr/>
      </dsp:nvSpPr>
      <dsp:spPr>
        <a:xfrm>
          <a:off x="230397" y="743740"/>
          <a:ext cx="2073574" cy="131671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1. Stimulates the child.</a:t>
          </a:r>
          <a:endParaRPr lang="en-US" sz="2300" kern="1200"/>
        </a:p>
      </dsp:txBody>
      <dsp:txXfrm>
        <a:off x="268962" y="782305"/>
        <a:ext cx="1996444" cy="1239589"/>
      </dsp:txXfrm>
    </dsp:sp>
    <dsp:sp modelId="{95A00067-1189-4B7A-8DDB-164C0089B145}">
      <dsp:nvSpPr>
        <dsp:cNvPr id="0" name=""/>
        <dsp:cNvSpPr/>
      </dsp:nvSpPr>
      <dsp:spPr>
        <a:xfrm>
          <a:off x="2534368" y="524862"/>
          <a:ext cx="2073574" cy="13167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128F77-3DB4-4311-9537-171BE1302F25}">
      <dsp:nvSpPr>
        <dsp:cNvPr id="0" name=""/>
        <dsp:cNvSpPr/>
      </dsp:nvSpPr>
      <dsp:spPr>
        <a:xfrm>
          <a:off x="2764765" y="743740"/>
          <a:ext cx="2073574" cy="131671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2. Participation.</a:t>
          </a:r>
          <a:endParaRPr lang="en-US" sz="2300" kern="1200"/>
        </a:p>
      </dsp:txBody>
      <dsp:txXfrm>
        <a:off x="2803330" y="782305"/>
        <a:ext cx="1996444" cy="1239589"/>
      </dsp:txXfrm>
    </dsp:sp>
    <dsp:sp modelId="{F5869E19-320F-478A-B099-7A8D14525026}">
      <dsp:nvSpPr>
        <dsp:cNvPr id="0" name=""/>
        <dsp:cNvSpPr/>
      </dsp:nvSpPr>
      <dsp:spPr>
        <a:xfrm>
          <a:off x="5068737" y="524862"/>
          <a:ext cx="2073574" cy="131671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22F2A6-4FDA-4AB3-AA3B-79699AD37DF6}">
      <dsp:nvSpPr>
        <dsp:cNvPr id="0" name=""/>
        <dsp:cNvSpPr/>
      </dsp:nvSpPr>
      <dsp:spPr>
        <a:xfrm>
          <a:off x="5299134" y="743740"/>
          <a:ext cx="2073574" cy="131671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3. Ongoing task. </a:t>
          </a:r>
          <a:endParaRPr lang="en-US" sz="2300" kern="1200"/>
        </a:p>
      </dsp:txBody>
      <dsp:txXfrm>
        <a:off x="5337699" y="782305"/>
        <a:ext cx="1996444" cy="1239589"/>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81B65-EC31-4326-A77E-653483AE21C0}" type="datetimeFigureOut">
              <a:rPr lang="en-GB"/>
              <a:t>10/05/2021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F1139-DD2C-49B9-9B44-A76C52B43D12}" type="slidenum">
              <a:rPr lang="en-GB"/>
              <a:t>‹#›</a:t>
            </a:fld>
            <a:endParaRPr lang="en-GB"/>
          </a:p>
        </p:txBody>
      </p:sp>
    </p:spTree>
    <p:extLst>
      <p:ext uri="{BB962C8B-B14F-4D97-AF65-F5344CB8AC3E}">
        <p14:creationId xmlns:p14="http://schemas.microsoft.com/office/powerpoint/2010/main" val="3738098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ltwell.com/resources/about-dyslexia-and-other-specific-learning-differences/"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dyslexia.uk.net/specific-learning-difficult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Cosgrove, R (2020) Inclusive Teaching in a Nutshell. 1st </a:t>
            </a:r>
            <a:r>
              <a:rPr lang="en-US" dirty="0" err="1">
                <a:cs typeface="Calibri"/>
              </a:rPr>
              <a:t>edn</a:t>
            </a:r>
            <a:r>
              <a:rPr lang="en-US" dirty="0">
                <a:cs typeface="Calibri"/>
              </a:rPr>
              <a:t>. Routledge: Taylor &amp; Francis Ltd</a:t>
            </a:r>
          </a:p>
          <a:p>
            <a:r>
              <a:rPr lang="en-US" dirty="0">
                <a:cs typeface="Calibri"/>
              </a:rPr>
              <a:t>ELT Well (2021) About Dyslexia an Other Specific Learning Differences (</a:t>
            </a:r>
            <a:r>
              <a:rPr lang="en-US" dirty="0" err="1">
                <a:cs typeface="Calibri"/>
              </a:rPr>
              <a:t>SpLDs</a:t>
            </a:r>
            <a:r>
              <a:rPr lang="en-US" dirty="0">
                <a:cs typeface="Calibri"/>
              </a:rPr>
              <a:t>). Available at: </a:t>
            </a:r>
            <a:r>
              <a:rPr lang="en-US" dirty="0">
                <a:hlinkClick r:id="rId3"/>
              </a:rPr>
              <a:t>http://eltwell.com/resources/about-dyslexia-and-other-specific-learning-differences/</a:t>
            </a:r>
            <a:r>
              <a:rPr lang="en-US" dirty="0"/>
              <a:t> (Accessed: May 10 2021) </a:t>
            </a:r>
            <a:endParaRPr lang="en-US" dirty="0">
              <a:cs typeface="Calibri"/>
            </a:endParaRPr>
          </a:p>
          <a:p>
            <a:r>
              <a:rPr lang="en-US" dirty="0">
                <a:cs typeface="Calibri"/>
              </a:rPr>
              <a:t>The Dyslexia Association (2021) </a:t>
            </a:r>
            <a:r>
              <a:rPr lang="en-US" i="1" dirty="0">
                <a:cs typeface="Calibri"/>
              </a:rPr>
              <a:t>Specific Learning Difficulties (</a:t>
            </a:r>
            <a:r>
              <a:rPr lang="en-US" i="1" dirty="0" err="1">
                <a:cs typeface="Calibri"/>
              </a:rPr>
              <a:t>Splds</a:t>
            </a:r>
            <a:r>
              <a:rPr lang="en-US" i="1" dirty="0">
                <a:cs typeface="Calibri"/>
              </a:rPr>
              <a:t>).</a:t>
            </a:r>
            <a:r>
              <a:rPr lang="en-US" dirty="0">
                <a:cs typeface="Calibri"/>
              </a:rPr>
              <a:t> Available at</a:t>
            </a:r>
            <a:r>
              <a:rPr lang="en-US" dirty="0"/>
              <a:t>:  </a:t>
            </a:r>
            <a:r>
              <a:rPr lang="en-US" dirty="0">
                <a:hlinkClick r:id="rId4"/>
              </a:rPr>
              <a:t>https://www.dyslexia.uk.net/specific-learning-difficulties/</a:t>
            </a:r>
            <a:r>
              <a:rPr lang="en-US" dirty="0"/>
              <a:t> (Accessed: 6 May 2021) </a:t>
            </a:r>
            <a:endParaRPr lang="en-US" dirty="0">
              <a:cs typeface="Calibri"/>
            </a:endParaRPr>
          </a:p>
        </p:txBody>
      </p:sp>
      <p:sp>
        <p:nvSpPr>
          <p:cNvPr id="4" name="Slide Number Placeholder 3"/>
          <p:cNvSpPr>
            <a:spLocks noGrp="1"/>
          </p:cNvSpPr>
          <p:nvPr>
            <p:ph type="sldNum" sz="quarter" idx="5"/>
          </p:nvPr>
        </p:nvSpPr>
        <p:spPr/>
        <p:txBody>
          <a:bodyPr/>
          <a:lstStyle/>
          <a:p>
            <a:fld id="{6C0F1139-DD2C-49B9-9B44-A76C52B43D12}" type="slidenum">
              <a:rPr lang="en-GB"/>
              <a:t>2</a:t>
            </a:fld>
            <a:endParaRPr lang="en-GB"/>
          </a:p>
        </p:txBody>
      </p:sp>
    </p:spTree>
    <p:extLst>
      <p:ext uri="{BB962C8B-B14F-4D97-AF65-F5344CB8AC3E}">
        <p14:creationId xmlns:p14="http://schemas.microsoft.com/office/powerpoint/2010/main" val="891748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638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15346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973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485277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26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1248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813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167915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836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6278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8763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2938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28743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292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187074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2052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7429124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heconversation.com/adhd-is-real-and-saying-otherwise-is-damaging-25124" TargetMode="External"/><Relationship Id="rId2" Type="http://schemas.openxmlformats.org/officeDocument/2006/relationships/image" Target="../media/image3.jpeg"/><Relationship Id="rId1" Type="http://schemas.openxmlformats.org/officeDocument/2006/relationships/slideLayout" Target="../slideLayouts/slideLayout6.xml"/><Relationship Id="rId4" Type="http://schemas.openxmlformats.org/officeDocument/2006/relationships/hyperlink" Target="https://creativecommons.org/licenses/by-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George_Frederic_Stil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hs.uk/conditions/attention-deficit-hyperactivity-disorder-adhd/symptoms/"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darrelbirkett/9853953493/"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englishmilagrosa.blogspot.com/2014/01/workouts-for-kids.html"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clamorworld.com/two-weeks-old-and-already-the-star-of-the-show-newborn-appears-as-infant-jesus-in-pre-school-nativity-play/"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game-icons.net/1x1/delapouite/extra-time.html" TargetMode="External"/><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www.pngall.com/fidget-spinner-png" TargetMode="Externa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62e528761d0685343e1c-f3d1b99a743ffa4142d9d7f1978d9686.ssl.cf2.rackcdn.com/files/45674/width1356x668/kq89p83m-1396632502.jpg" TargetMode="External"/><Relationship Id="rId2" Type="http://schemas.openxmlformats.org/officeDocument/2006/relationships/hyperlink" Target="https://www.nhs.uk/conditions/attention-deficit-hyperactivity-disorder-adhd/symptoms/" TargetMode="External"/><Relationship Id="rId1" Type="http://schemas.openxmlformats.org/officeDocument/2006/relationships/slideLayout" Target="../slideLayouts/slideLayout2.xml"/><Relationship Id="rId6" Type="http://schemas.openxmlformats.org/officeDocument/2006/relationships/hyperlink" Target="https://live.staticflickr.com/2812/9853953493_ce87e8a7ea_b.jpg" TargetMode="External"/><Relationship Id="rId5" Type="http://schemas.openxmlformats.org/officeDocument/2006/relationships/hyperlink" Target="https://upload.wikimedia.org/wikipedia/commons/thumb/e/e8/Portrait_of_George_Frederic_Still_Wellcome_M0010755.jpg/1200px-Portrait_of_George_Frederic_Still_Wellcome_M0010755.jpg" TargetMode="External"/><Relationship Id="rId4" Type="http://schemas.openxmlformats.org/officeDocument/2006/relationships/hyperlink" Target="https://2.bp.blogspot.com/-h_TfJ0v2duA/WOQfjC8XEGI/AAAAAAAAJkk/zjFAi5DKiagRaivZi9yMhzE9bUWgnGklwCLcB/s1600/Renowned%2BHarvard%2BPsychologist%2BSays%2BADHD%2BIs%2BLargely%2BA%2BFraud.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bin.ddai.us/dys/docs/Helping_dyslexic_children.pdf" TargetMode="External"/><Relationship Id="rId13" Type="http://schemas.openxmlformats.org/officeDocument/2006/relationships/hyperlink" Target="https://files.eric.ed.gov/fulltext/EJ1230072.pdf" TargetMode="External"/><Relationship Id="rId3" Type="http://schemas.openxmlformats.org/officeDocument/2006/relationships/hyperlink" Target="https://www.bdadyslexia.org.uk/shop/assured/nessy-nessy-reading-spelling" TargetMode="External"/><Relationship Id="rId7" Type="http://schemas.openxmlformats.org/officeDocument/2006/relationships/hyperlink" Target="https://www.eastsussex.gov.uk/media/6200/class-dyslexia-handbook-forteachers-2016.pdf" TargetMode="External"/><Relationship Id="rId12" Type="http://schemas.openxmlformats.org/officeDocument/2006/relationships/hyperlink" Target="https://scanmarker.com/2019/07/02/how-can-i-help-my-child-with-dyslexia/" TargetMode="External"/><Relationship Id="rId2" Type="http://schemas.openxmlformats.org/officeDocument/2006/relationships/hyperlink" Target="https://www.thoughtco.com/lesson-plan-for-students-with-dyslexia-3111181" TargetMode="External"/><Relationship Id="rId1" Type="http://schemas.openxmlformats.org/officeDocument/2006/relationships/slideLayout" Target="../slideLayouts/slideLayout2.xml"/><Relationship Id="rId6" Type="http://schemas.openxmlformats.org/officeDocument/2006/relationships/hyperlink" Target="https://ddl-resources.s3-ap-southeast-1.amazonaws.com/resources/an_introduction_to_dyslexia_and_inclusive_practice_printable.pdf" TargetMode="External"/><Relationship Id="rId11" Type="http://schemas.openxmlformats.org/officeDocument/2006/relationships/hyperlink" Target="https://time.com/4608060/dyslexia-reading-disorder/" TargetMode="External"/><Relationship Id="rId5" Type="http://schemas.openxmlformats.org/officeDocument/2006/relationships/hyperlink" Target="http://www.specialworld.net/2016/10/07/classroom-strategies-to-support-dyslexic-students/" TargetMode="External"/><Relationship Id="rId10" Type="http://schemas.openxmlformats.org/officeDocument/2006/relationships/hyperlink" Target="https://www.peirsoncenter.com/uploads/6/0/5/5/6055321/iif_kgpm_mense_ready_set_remember.pdf.pdf" TargetMode="External"/><Relationship Id="rId4" Type="http://schemas.openxmlformats.org/officeDocument/2006/relationships/hyperlink" Target="https://www.bdadyslexia.org.uk/advice/educators/what-do-i-need-to-know/reasonable-adjustments" TargetMode="External"/><Relationship Id="rId9" Type="http://schemas.openxmlformats.org/officeDocument/2006/relationships/hyperlink" Target="http://edudownloads.azureedge.net/msdownloads/Learning_Tools_research_study_BSD.pdf" TargetMode="External"/><Relationship Id="rId14" Type="http://schemas.openxmlformats.org/officeDocument/2006/relationships/hyperlink" Target="https://www.goodplayguide.com/2016/05/13/helping-children-with-dyslexia-improving-visual-tracking/"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hyperlink" Target="https://www.additudemag.com/what-is-dyscalculia-overview-and-symptom" TargetMode="Externa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hyperlink" Target="https://www.cognifit.com/pathology/dyscalculia" TargetMode="Externa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www.additudemag.com/what-is-dyscalculia-overview-and-symptom" TargetMode="External"/><Relationship Id="rId7" Type="http://schemas.openxmlformats.org/officeDocument/2006/relationships/hyperlink" Target="https://www.highspeedtraining.co.uk/hub/what-is-safeguarding/" TargetMode="External"/><Relationship Id="rId2" Type="http://schemas.openxmlformats.org/officeDocument/2006/relationships/hyperlink" Target="https://www.soas.ac.uk/studentadviceandwellbeing/" TargetMode="External"/><Relationship Id="rId1" Type="http://schemas.openxmlformats.org/officeDocument/2006/relationships/slideLayout" Target="../slideLayouts/slideLayout6.xml"/><Relationship Id="rId6" Type="http://schemas.openxmlformats.org/officeDocument/2006/relationships/hyperlink" Target="https://planbee.com/blogs/news/how-to-create-an-inclusive-classroom-12-tips-for-teachers" TargetMode="External"/><Relationship Id="rId5" Type="http://schemas.openxmlformats.org/officeDocument/2006/relationships/hyperlink" Target="https://academicpositions.com/career-advice/10-tips-for-first-time-teaching-assistants" TargetMode="External"/><Relationship Id="rId4" Type="http://schemas.openxmlformats.org/officeDocument/2006/relationships/hyperlink" Target="https://www.cognifit.com/pathology/dyscalculia"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s://wordart.com/create" TargetMode="External"/><Relationship Id="rId3" Type="http://schemas.openxmlformats.org/officeDocument/2006/relationships/hyperlink" Target="https://dyspraxiafoundation.org.uk/dyspraxia-children/" TargetMode="External"/><Relationship Id="rId7" Type="http://schemas.openxmlformats.org/officeDocument/2006/relationships/hyperlink" Target="https://www.inclusive.tki.org.nz/assets/inclusive-education/MOE-publications/MOESE0043DevelopmentalDyspraxia-booklet.pdf" TargetMode="External"/><Relationship Id="rId2" Type="http://schemas.openxmlformats.org/officeDocument/2006/relationships/hyperlink" Target="https://dyspraxiafoundation.org.uk/wp-content/uploads/2013/10/handwriting_and_dyspraxia.pdf" TargetMode="External"/><Relationship Id="rId1" Type="http://schemas.openxmlformats.org/officeDocument/2006/relationships/slideLayout" Target="../slideLayouts/slideLayout2.xml"/><Relationship Id="rId6" Type="http://schemas.openxmlformats.org/officeDocument/2006/relationships/hyperlink" Target="https://www.canchild.ca/en/resources/122-encouraging-participation-in-physical-activities-for-children-with-developmental-coordination-disorder" TargetMode="External"/><Relationship Id="rId5" Type="http://schemas.openxmlformats.org/officeDocument/2006/relationships/hyperlink" Target="http://www.dyspraxialifemagazine.co.uk/2019/10/15/my-dyspraxic-ness/" TargetMode="External"/><Relationship Id="rId4" Type="http://schemas.openxmlformats.org/officeDocument/2006/relationships/hyperlink" Target="https://dyspraxiafoundation.org.uk/pr-children_falling_under_radar/"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3" descr="Background pattern&#10;&#10;Description automatically generated">
            <a:extLst>
              <a:ext uri="{FF2B5EF4-FFF2-40B4-BE49-F238E27FC236}">
                <a16:creationId xmlns:a16="http://schemas.microsoft.com/office/drawing/2014/main" id="{FDC6233A-3B98-4CAB-BD32-3DBF494F52A1}"/>
              </a:ext>
            </a:extLst>
          </p:cNvPr>
          <p:cNvPicPr>
            <a:picLocks noChangeAspect="1"/>
          </p:cNvPicPr>
          <p:nvPr/>
        </p:nvPicPr>
        <p:blipFill rotWithShape="1">
          <a:blip r:embed="rId2"/>
          <a:srcRect t="6619" b="12153"/>
          <a:stretch/>
        </p:blipFill>
        <p:spPr>
          <a:xfrm>
            <a:off x="20" y="10"/>
            <a:ext cx="12191979" cy="6857990"/>
          </a:xfrm>
          <a:prstGeom prst="rect">
            <a:avLst/>
          </a:prstGeom>
        </p:spPr>
      </p:pic>
      <p:sp>
        <p:nvSpPr>
          <p:cNvPr id="2" name="Title 1">
            <a:extLst>
              <a:ext uri="{FF2B5EF4-FFF2-40B4-BE49-F238E27FC236}">
                <a16:creationId xmlns:a16="http://schemas.microsoft.com/office/drawing/2014/main" id="{4AB8E756-AFC3-8A41-B357-624042B5CA41}"/>
              </a:ext>
            </a:extLst>
          </p:cNvPr>
          <p:cNvSpPr>
            <a:spLocks noGrp="1"/>
          </p:cNvSpPr>
          <p:nvPr>
            <p:ph type="ctrTitle"/>
          </p:nvPr>
        </p:nvSpPr>
        <p:spPr>
          <a:xfrm>
            <a:off x="2187677" y="2030361"/>
            <a:ext cx="7816645" cy="1768430"/>
          </a:xfrm>
        </p:spPr>
        <p:txBody>
          <a:bodyPr>
            <a:normAutofit fontScale="90000"/>
          </a:bodyPr>
          <a:lstStyle/>
          <a:p>
            <a:pPr algn="ctr"/>
            <a:r>
              <a:rPr lang="en-US">
                <a:solidFill>
                  <a:srgbClr val="FFFFFF"/>
                </a:solidFill>
              </a:rPr>
              <a:t>Best Practice for the Inclusivity of </a:t>
            </a:r>
            <a:r>
              <a:rPr lang="en-US" err="1">
                <a:solidFill>
                  <a:srgbClr val="FFFFFF"/>
                </a:solidFill>
              </a:rPr>
              <a:t>SpLD</a:t>
            </a:r>
            <a:r>
              <a:rPr lang="en-US">
                <a:solidFill>
                  <a:srgbClr val="FFFFFF"/>
                </a:solidFill>
              </a:rPr>
              <a:t> in Education Training Workshop</a:t>
            </a:r>
          </a:p>
        </p:txBody>
      </p:sp>
      <p:sp>
        <p:nvSpPr>
          <p:cNvPr id="3" name="Subtitle 2">
            <a:extLst>
              <a:ext uri="{FF2B5EF4-FFF2-40B4-BE49-F238E27FC236}">
                <a16:creationId xmlns:a16="http://schemas.microsoft.com/office/drawing/2014/main" id="{B4D77BC7-553E-3F4F-8488-1EFE117ACA42}"/>
              </a:ext>
            </a:extLst>
          </p:cNvPr>
          <p:cNvSpPr>
            <a:spLocks noGrp="1"/>
          </p:cNvSpPr>
          <p:nvPr>
            <p:ph type="subTitle" idx="1"/>
          </p:nvPr>
        </p:nvSpPr>
        <p:spPr>
          <a:xfrm>
            <a:off x="2187677" y="3892309"/>
            <a:ext cx="7816645" cy="802594"/>
          </a:xfrm>
        </p:spPr>
        <p:txBody>
          <a:bodyPr>
            <a:normAutofit/>
          </a:bodyPr>
          <a:lstStyle/>
          <a:p>
            <a:pPr algn="ctr"/>
            <a:r>
              <a:rPr lang="en-US">
                <a:solidFill>
                  <a:srgbClr val="FFFFFF"/>
                </a:solidFill>
              </a:rPr>
              <a:t>By Imogen Fish, Nia Bowen, Holli Perry &amp; Jada Lynch</a:t>
            </a:r>
          </a:p>
        </p:txBody>
      </p:sp>
    </p:spTree>
    <p:extLst>
      <p:ext uri="{BB962C8B-B14F-4D97-AF65-F5344CB8AC3E}">
        <p14:creationId xmlns:p14="http://schemas.microsoft.com/office/powerpoint/2010/main" val="244632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28"/>
                                        </p:tgtEl>
                                        <p:attrNameLst>
                                          <p:attrName>style.visibility</p:attrName>
                                        </p:attrNameLst>
                                      </p:cBhvr>
                                      <p:to>
                                        <p:strVal val="visible"/>
                                      </p:to>
                                    </p:set>
                                    <p:animEffect transition="in" filter="fade">
                                      <p:cBhvr>
                                        <p:cTn id="13" dur="7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FFB83-45ED-1449-B179-48C7DAF6D55F}"/>
              </a:ext>
            </a:extLst>
          </p:cNvPr>
          <p:cNvSpPr>
            <a:spLocks noGrp="1"/>
          </p:cNvSpPr>
          <p:nvPr>
            <p:ph type="title"/>
          </p:nvPr>
        </p:nvSpPr>
        <p:spPr/>
        <p:txBody>
          <a:bodyPr/>
          <a:lstStyle/>
          <a:p>
            <a:pPr algn="ctr"/>
            <a:r>
              <a:rPr lang="en-US"/>
              <a:t>Introduction </a:t>
            </a:r>
          </a:p>
        </p:txBody>
      </p:sp>
      <p:sp>
        <p:nvSpPr>
          <p:cNvPr id="3" name="Content Placeholder 2">
            <a:extLst>
              <a:ext uri="{FF2B5EF4-FFF2-40B4-BE49-F238E27FC236}">
                <a16:creationId xmlns:a16="http://schemas.microsoft.com/office/drawing/2014/main" id="{A3E8D2CF-8FF1-FB49-BE8C-DCDE0BD7BD3D}"/>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dirty="0" err="1"/>
              <a:t>SpLD</a:t>
            </a:r>
            <a:r>
              <a:rPr lang="en-US" dirty="0"/>
              <a:t> is an umbrella term used to describe Specific Learning Difficulties which affect how information is learned and processed and are often co-</a:t>
            </a:r>
            <a:r>
              <a:rPr lang="en-US" dirty="0" err="1"/>
              <a:t>curring</a:t>
            </a:r>
            <a:r>
              <a:rPr lang="en-US" dirty="0"/>
              <a:t> (The Dyslexia Association, 2021).  The specific learning difficulties we will be covering in today's workshop include:</a:t>
            </a:r>
          </a:p>
          <a:p>
            <a:r>
              <a:rPr lang="en-US" dirty="0"/>
              <a:t>Attention deficit Hyperactivity Disorder (ADHD)</a:t>
            </a:r>
          </a:p>
          <a:p>
            <a:r>
              <a:rPr lang="en-US" dirty="0"/>
              <a:t>Dyslexia</a:t>
            </a:r>
          </a:p>
          <a:p>
            <a:r>
              <a:rPr lang="en-US" dirty="0"/>
              <a:t>Dyspraxia</a:t>
            </a:r>
          </a:p>
          <a:p>
            <a:r>
              <a:rPr lang="en-US" dirty="0"/>
              <a:t>Dyscalculia</a:t>
            </a:r>
          </a:p>
          <a:p>
            <a:pPr marL="0" indent="0">
              <a:buNone/>
            </a:pPr>
            <a:r>
              <a:rPr lang="en-US" dirty="0"/>
              <a:t>We will be sharing with you the best practice for the inclusivity of Specific Learning Difficulties in primary education.</a:t>
            </a:r>
          </a:p>
          <a:p>
            <a:pPr marL="0" indent="0">
              <a:buNone/>
            </a:pPr>
            <a:r>
              <a:rPr lang="en-US" dirty="0"/>
              <a:t>The most important intervention takes place in the classroom through inclusive teaching that is of a high standard. Our aim today is to share with you useful interventions and activities to support you in providing an inclusive, engaging and positive experience for learners with Specific Learning Difficulties (Cosgrove, 2020). </a:t>
            </a:r>
          </a:p>
        </p:txBody>
      </p:sp>
      <p:pic>
        <p:nvPicPr>
          <p:cNvPr id="5" name="Picture 5" descr="Graphical user interface, text, application, Word&#10;&#10;Description automatically generated">
            <a:extLst>
              <a:ext uri="{FF2B5EF4-FFF2-40B4-BE49-F238E27FC236}">
                <a16:creationId xmlns:a16="http://schemas.microsoft.com/office/drawing/2014/main" id="{7287F1A5-7113-4FEA-9CB1-4DABBC45A195}"/>
              </a:ext>
            </a:extLst>
          </p:cNvPr>
          <p:cNvPicPr>
            <a:picLocks noChangeAspect="1"/>
          </p:cNvPicPr>
          <p:nvPr/>
        </p:nvPicPr>
        <p:blipFill rotWithShape="1">
          <a:blip r:embed="rId3"/>
          <a:srcRect t="45872" r="74212" b="9404"/>
          <a:stretch/>
        </p:blipFill>
        <p:spPr>
          <a:xfrm>
            <a:off x="9634193" y="3718678"/>
            <a:ext cx="2349252" cy="2546163"/>
          </a:xfrm>
          <a:prstGeom prst="rect">
            <a:avLst/>
          </a:prstGeom>
        </p:spPr>
      </p:pic>
    </p:spTree>
    <p:extLst>
      <p:ext uri="{BB962C8B-B14F-4D97-AF65-F5344CB8AC3E}">
        <p14:creationId xmlns:p14="http://schemas.microsoft.com/office/powerpoint/2010/main" val="4259586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2E7A9-97BD-354B-B253-AB1FF28722E0}"/>
              </a:ext>
            </a:extLst>
          </p:cNvPr>
          <p:cNvSpPr>
            <a:spLocks noGrp="1"/>
          </p:cNvSpPr>
          <p:nvPr>
            <p:ph type="title"/>
          </p:nvPr>
        </p:nvSpPr>
        <p:spPr>
          <a:xfrm>
            <a:off x="1743828" y="4111201"/>
            <a:ext cx="8654267" cy="1124073"/>
          </a:xfrm>
        </p:spPr>
        <p:txBody>
          <a:bodyPr vert="horz" lIns="91440" tIns="45720" rIns="91440" bIns="45720" rtlCol="0" anchor="b">
            <a:normAutofit fontScale="90000"/>
          </a:bodyPr>
          <a:lstStyle/>
          <a:p>
            <a:pPr>
              <a:lnSpc>
                <a:spcPct val="100000"/>
              </a:lnSpc>
            </a:pPr>
            <a:r>
              <a:rPr lang="en-US" b="1" u="sng" kern="1200">
                <a:solidFill>
                  <a:schemeClr val="tx1"/>
                </a:solidFill>
                <a:effectLst/>
                <a:latin typeface="+mj-lt"/>
                <a:ea typeface="+mj-ea"/>
                <a:cs typeface="+mj-cs"/>
              </a:rPr>
              <a:t>ADHD support in Primary Schools.</a:t>
            </a:r>
          </a:p>
          <a:p>
            <a:pPr>
              <a:lnSpc>
                <a:spcPct val="100000"/>
              </a:lnSpc>
            </a:pPr>
            <a:r>
              <a:rPr lang="en-US" b="1" kern="1200">
                <a:solidFill>
                  <a:schemeClr val="tx1"/>
                </a:solidFill>
                <a:effectLst/>
                <a:latin typeface="+mj-lt"/>
                <a:ea typeface="+mj-ea"/>
                <a:cs typeface="+mj-cs"/>
              </a:rPr>
              <a:t>Nia Bowen 1910105</a:t>
            </a:r>
          </a:p>
        </p:txBody>
      </p:sp>
      <p:pic>
        <p:nvPicPr>
          <p:cNvPr id="6" name="Picture 6" descr="A picture containing ground, toy&#10;&#10;Description automatically generated">
            <a:extLst>
              <a:ext uri="{FF2B5EF4-FFF2-40B4-BE49-F238E27FC236}">
                <a16:creationId xmlns:a16="http://schemas.microsoft.com/office/drawing/2014/main" id="{A6860EA1-3326-410C-B67E-FC56AD9902E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637" r="1" b="15739"/>
          <a:stretch/>
        </p:blipFill>
        <p:spPr>
          <a:xfrm>
            <a:off x="-1" y="10"/>
            <a:ext cx="8707925" cy="3414814"/>
          </a:xfrm>
          <a:custGeom>
            <a:avLst/>
            <a:gdLst/>
            <a:ahLst/>
            <a:cxnLst/>
            <a:rect l="l" t="t" r="r" b="b"/>
            <a:pathLst>
              <a:path w="8724646" h="3414824">
                <a:moveTo>
                  <a:pt x="3488733" y="0"/>
                </a:moveTo>
                <a:lnTo>
                  <a:pt x="8724646" y="0"/>
                </a:lnTo>
                <a:lnTo>
                  <a:pt x="8724646" y="3414822"/>
                </a:lnTo>
                <a:lnTo>
                  <a:pt x="3488733" y="3414822"/>
                </a:lnTo>
                <a:close/>
                <a:moveTo>
                  <a:pt x="3488732" y="0"/>
                </a:moveTo>
                <a:lnTo>
                  <a:pt x="3488732" y="3414824"/>
                </a:lnTo>
                <a:lnTo>
                  <a:pt x="0" y="3414824"/>
                </a:lnTo>
                <a:cubicBezTo>
                  <a:pt x="0" y="1528869"/>
                  <a:pt x="1561959" y="0"/>
                  <a:pt x="3488732" y="0"/>
                </a:cubicBezTo>
                <a:close/>
              </a:path>
            </a:pathLst>
          </a:custGeom>
        </p:spPr>
      </p:pic>
      <p:sp>
        <p:nvSpPr>
          <p:cNvPr id="3" name="TextBox 2">
            <a:extLst>
              <a:ext uri="{FF2B5EF4-FFF2-40B4-BE49-F238E27FC236}">
                <a16:creationId xmlns:a16="http://schemas.microsoft.com/office/drawing/2014/main" id="{A26C1646-7D56-4C02-B65C-07EA1528BAF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7" name="TextBox 6">
            <a:extLst>
              <a:ext uri="{FF2B5EF4-FFF2-40B4-BE49-F238E27FC236}">
                <a16:creationId xmlns:a16="http://schemas.microsoft.com/office/drawing/2014/main" id="{5CF5BA71-5559-4E2A-8E7F-C43EC973CFB3}"/>
              </a:ext>
            </a:extLst>
          </p:cNvPr>
          <p:cNvSpPr txBox="1"/>
          <p:nvPr/>
        </p:nvSpPr>
        <p:spPr>
          <a:xfrm>
            <a:off x="9591609" y="6657945"/>
            <a:ext cx="260039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23511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19DE21-5477-4CDE-9A0F-82C43AECC009}"/>
              </a:ext>
            </a:extLst>
          </p:cNvPr>
          <p:cNvSpPr txBox="1"/>
          <p:nvPr/>
        </p:nvSpPr>
        <p:spPr>
          <a:xfrm>
            <a:off x="1077364" y="2427316"/>
            <a:ext cx="4140096" cy="351351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pPr>
            <a:r>
              <a:rPr lang="en-US"/>
              <a:t>Attention deficit hyperactivity disorder also known as ADHD was introduced in 1902 by a British paediatrician Sir George Still who went on to describe the disorder as “an abnormal defect of moral control in children.” </a:t>
            </a:r>
          </a:p>
          <a:p>
            <a:pPr>
              <a:lnSpc>
                <a:spcPct val="120000"/>
              </a:lnSpc>
              <a:spcAft>
                <a:spcPts val="600"/>
              </a:spcAft>
            </a:pPr>
            <a:endParaRPr lang="en-US"/>
          </a:p>
          <a:p>
            <a:pPr>
              <a:lnSpc>
                <a:spcPct val="120000"/>
              </a:lnSpc>
              <a:spcAft>
                <a:spcPts val="600"/>
              </a:spcAft>
            </a:pPr>
            <a:r>
              <a:rPr lang="en-US"/>
              <a:t>(A Brief History of ADHD - Edge Foundation, n.d.)</a:t>
            </a:r>
          </a:p>
        </p:txBody>
      </p:sp>
      <p:pic>
        <p:nvPicPr>
          <p:cNvPr id="6" name="Picture 6">
            <a:extLst>
              <a:ext uri="{FF2B5EF4-FFF2-40B4-BE49-F238E27FC236}">
                <a16:creationId xmlns:a16="http://schemas.microsoft.com/office/drawing/2014/main" id="{F50A8615-A2CD-4B46-A4DA-0BB71219E73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80659" y="1197092"/>
            <a:ext cx="1720466" cy="2164109"/>
          </a:xfrm>
          <a:prstGeom prst="rect">
            <a:avLst/>
          </a:prstGeom>
        </p:spPr>
      </p:pic>
      <p:pic>
        <p:nvPicPr>
          <p:cNvPr id="4" name="Picture 4" descr="A picture containing person, wearing, necktie&#10;&#10;Description automatically generated">
            <a:extLst>
              <a:ext uri="{FF2B5EF4-FFF2-40B4-BE49-F238E27FC236}">
                <a16:creationId xmlns:a16="http://schemas.microsoft.com/office/drawing/2014/main" id="{1B335C64-6061-48E9-8DDC-D811E65D0BCE}"/>
              </a:ext>
            </a:extLst>
          </p:cNvPr>
          <p:cNvPicPr>
            <a:picLocks noGrp="1" noChangeAspect="1"/>
          </p:cNvPicPr>
          <p:nvPr>
            <p:ph idx="1"/>
          </p:nvPr>
        </p:nvPicPr>
        <p:blipFill>
          <a:blip r:embed="rId4"/>
          <a:stretch>
            <a:fillRect/>
          </a:stretch>
        </p:blipFill>
        <p:spPr>
          <a:xfrm>
            <a:off x="7589791" y="4387337"/>
            <a:ext cx="1809750" cy="1019175"/>
          </a:xfrm>
          <a:prstGeom prst="rect">
            <a:avLst/>
          </a:prstGeom>
        </p:spPr>
      </p:pic>
      <p:sp>
        <p:nvSpPr>
          <p:cNvPr id="7" name="TextBox 6">
            <a:extLst>
              <a:ext uri="{FF2B5EF4-FFF2-40B4-BE49-F238E27FC236}">
                <a16:creationId xmlns:a16="http://schemas.microsoft.com/office/drawing/2014/main" id="{74E5BAB1-9E0D-4635-948E-3FE2E9353AAA}"/>
              </a:ext>
            </a:extLst>
          </p:cNvPr>
          <p:cNvSpPr txBox="1"/>
          <p:nvPr/>
        </p:nvSpPr>
        <p:spPr>
          <a:xfrm>
            <a:off x="5658928" y="6950195"/>
            <a:ext cx="2743200"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338871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CE23-DA71-4C29-95A1-8D9919316347}"/>
              </a:ext>
            </a:extLst>
          </p:cNvPr>
          <p:cNvSpPr>
            <a:spLocks noGrp="1"/>
          </p:cNvSpPr>
          <p:nvPr>
            <p:ph type="title"/>
          </p:nvPr>
        </p:nvSpPr>
        <p:spPr>
          <a:xfrm>
            <a:off x="1077364" y="720435"/>
            <a:ext cx="4140096" cy="1507375"/>
          </a:xfrm>
        </p:spPr>
        <p:txBody>
          <a:bodyPr>
            <a:normAutofit/>
          </a:bodyPr>
          <a:lstStyle/>
          <a:p>
            <a:r>
              <a:rPr lang="en-GB"/>
              <a:t>Signs of ADHD-</a:t>
            </a:r>
          </a:p>
        </p:txBody>
      </p:sp>
      <p:sp>
        <p:nvSpPr>
          <p:cNvPr id="3" name="Content Placeholder 2">
            <a:extLst>
              <a:ext uri="{FF2B5EF4-FFF2-40B4-BE49-F238E27FC236}">
                <a16:creationId xmlns:a16="http://schemas.microsoft.com/office/drawing/2014/main" id="{F48D611F-B66C-4701-BDEA-F51EA015C5F9}"/>
              </a:ext>
            </a:extLst>
          </p:cNvPr>
          <p:cNvSpPr>
            <a:spLocks noGrp="1"/>
          </p:cNvSpPr>
          <p:nvPr>
            <p:ph idx="1"/>
          </p:nvPr>
        </p:nvSpPr>
        <p:spPr>
          <a:xfrm>
            <a:off x="1077364" y="2427316"/>
            <a:ext cx="4140096" cy="3513514"/>
          </a:xfrm>
        </p:spPr>
        <p:txBody>
          <a:bodyPr vert="horz" lIns="91440" tIns="45720" rIns="91440" bIns="45720" rtlCol="0">
            <a:normAutofit/>
          </a:bodyPr>
          <a:lstStyle/>
          <a:p>
            <a:pPr>
              <a:lnSpc>
                <a:spcPct val="110000"/>
              </a:lnSpc>
            </a:pPr>
            <a:r>
              <a:rPr lang="en-GB" sz="1300">
                <a:ea typeface="+mn-lt"/>
                <a:cs typeface="+mn-lt"/>
              </a:rPr>
              <a:t>Being unable to sit still, especially in calm or quiet surroundings.</a:t>
            </a:r>
            <a:endParaRPr lang="en-GB" sz="1300"/>
          </a:p>
          <a:p>
            <a:pPr>
              <a:lnSpc>
                <a:spcPct val="110000"/>
              </a:lnSpc>
            </a:pPr>
            <a:r>
              <a:rPr lang="en-GB" sz="1300">
                <a:ea typeface="+mn-lt"/>
                <a:cs typeface="+mn-lt"/>
              </a:rPr>
              <a:t>Constantly fidgeting.</a:t>
            </a:r>
            <a:endParaRPr lang="en-GB" sz="1300"/>
          </a:p>
          <a:p>
            <a:pPr>
              <a:lnSpc>
                <a:spcPct val="110000"/>
              </a:lnSpc>
            </a:pPr>
            <a:r>
              <a:rPr lang="en-GB" sz="1300">
                <a:ea typeface="+mn-lt"/>
                <a:cs typeface="+mn-lt"/>
              </a:rPr>
              <a:t>Being unable to concentrate on tasks.</a:t>
            </a:r>
            <a:endParaRPr lang="en-GB" sz="1300"/>
          </a:p>
          <a:p>
            <a:pPr>
              <a:lnSpc>
                <a:spcPct val="110000"/>
              </a:lnSpc>
            </a:pPr>
            <a:r>
              <a:rPr lang="en-GB" sz="1300">
                <a:ea typeface="+mn-lt"/>
                <a:cs typeface="+mn-lt"/>
              </a:rPr>
              <a:t>Excessive physical movement.</a:t>
            </a:r>
            <a:endParaRPr lang="en-GB" sz="1300"/>
          </a:p>
          <a:p>
            <a:pPr>
              <a:lnSpc>
                <a:spcPct val="110000"/>
              </a:lnSpc>
            </a:pPr>
            <a:r>
              <a:rPr lang="en-GB" sz="1300">
                <a:ea typeface="+mn-lt"/>
                <a:cs typeface="+mn-lt"/>
              </a:rPr>
              <a:t>Excessive talking.</a:t>
            </a:r>
            <a:endParaRPr lang="en-GB" sz="1300"/>
          </a:p>
          <a:p>
            <a:pPr>
              <a:lnSpc>
                <a:spcPct val="110000"/>
              </a:lnSpc>
            </a:pPr>
            <a:r>
              <a:rPr lang="en-GB" sz="1300">
                <a:ea typeface="+mn-lt"/>
                <a:cs typeface="+mn-lt"/>
              </a:rPr>
              <a:t>Being unable to wait their turn.</a:t>
            </a:r>
            <a:endParaRPr lang="en-GB" sz="1300"/>
          </a:p>
          <a:p>
            <a:pPr>
              <a:lnSpc>
                <a:spcPct val="110000"/>
              </a:lnSpc>
            </a:pPr>
            <a:r>
              <a:rPr lang="en-GB" sz="1300">
                <a:ea typeface="+mn-lt"/>
                <a:cs typeface="+mn-lt"/>
              </a:rPr>
              <a:t>Acting without thinking.</a:t>
            </a:r>
            <a:endParaRPr lang="en-GB" sz="1300"/>
          </a:p>
          <a:p>
            <a:pPr>
              <a:lnSpc>
                <a:spcPct val="110000"/>
              </a:lnSpc>
            </a:pPr>
            <a:r>
              <a:rPr lang="en-GB" sz="1300">
                <a:ea typeface="+mn-lt"/>
                <a:cs typeface="+mn-lt"/>
              </a:rPr>
              <a:t>Interrupting conversations.</a:t>
            </a:r>
            <a:endParaRPr lang="en-GB" sz="1300" b="1"/>
          </a:p>
          <a:p>
            <a:pPr marL="0" indent="0">
              <a:lnSpc>
                <a:spcPct val="110000"/>
              </a:lnSpc>
              <a:buNone/>
            </a:pPr>
            <a:r>
              <a:rPr lang="en-GB" sz="1300">
                <a:ea typeface="+mn-lt"/>
                <a:cs typeface="+mn-lt"/>
                <a:hlinkClick r:id="rId2"/>
              </a:rPr>
              <a:t>https://www.nhs.uk/conditions/attention-deficit-hyperactivity-disorder-adhd/symptoms/</a:t>
            </a:r>
            <a:endParaRPr lang="en-GB" sz="1300"/>
          </a:p>
        </p:txBody>
      </p:sp>
      <p:pic>
        <p:nvPicPr>
          <p:cNvPr id="25" name="Picture 25">
            <a:extLst>
              <a:ext uri="{FF2B5EF4-FFF2-40B4-BE49-F238E27FC236}">
                <a16:creationId xmlns:a16="http://schemas.microsoft.com/office/drawing/2014/main" id="{AA982B76-A656-4642-A399-0F9A83E855E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46464" y="1830717"/>
            <a:ext cx="4788861" cy="3196564"/>
          </a:xfrm>
          <a:prstGeom prst="rect">
            <a:avLst/>
          </a:prstGeom>
        </p:spPr>
      </p:pic>
      <p:sp>
        <p:nvSpPr>
          <p:cNvPr id="26" name="TextBox 25">
            <a:extLst>
              <a:ext uri="{FF2B5EF4-FFF2-40B4-BE49-F238E27FC236}">
                <a16:creationId xmlns:a16="http://schemas.microsoft.com/office/drawing/2014/main" id="{F31C3F47-22B6-45F4-AE05-F8C63EACD7FE}"/>
              </a:ext>
            </a:extLst>
          </p:cNvPr>
          <p:cNvSpPr txBox="1"/>
          <p:nvPr/>
        </p:nvSpPr>
        <p:spPr>
          <a:xfrm>
            <a:off x="8173030" y="4827226"/>
            <a:ext cx="276229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060213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055EA-9F33-4ADD-9BA2-9DFCAE9273B8}"/>
              </a:ext>
            </a:extLst>
          </p:cNvPr>
          <p:cNvSpPr>
            <a:spLocks noGrp="1"/>
          </p:cNvSpPr>
          <p:nvPr>
            <p:ph type="title"/>
          </p:nvPr>
        </p:nvSpPr>
        <p:spPr>
          <a:xfrm>
            <a:off x="789815" y="-170962"/>
            <a:ext cx="9950103" cy="1507376"/>
          </a:xfrm>
        </p:spPr>
        <p:txBody>
          <a:bodyPr/>
          <a:lstStyle/>
          <a:p>
            <a:r>
              <a:rPr lang="en-GB"/>
              <a:t>Diagnosis of ADHD- </a:t>
            </a:r>
          </a:p>
        </p:txBody>
      </p:sp>
      <p:sp>
        <p:nvSpPr>
          <p:cNvPr id="5" name="TextBox 4">
            <a:extLst>
              <a:ext uri="{FF2B5EF4-FFF2-40B4-BE49-F238E27FC236}">
                <a16:creationId xmlns:a16="http://schemas.microsoft.com/office/drawing/2014/main" id="{DAC895EB-BCD0-429F-A60B-D47DDBF3FCDC}"/>
              </a:ext>
            </a:extLst>
          </p:cNvPr>
          <p:cNvSpPr txBox="1"/>
          <p:nvPr/>
        </p:nvSpPr>
        <p:spPr>
          <a:xfrm>
            <a:off x="8001539" y="565803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(Attention deficit hyperactivity disorder (ADHD) - Diagnosis, n.d.) </a:t>
            </a:r>
            <a:endParaRPr lang="en-GB"/>
          </a:p>
        </p:txBody>
      </p:sp>
      <p:graphicFrame>
        <p:nvGraphicFramePr>
          <p:cNvPr id="9" name="Content Placeholder 2">
            <a:extLst>
              <a:ext uri="{FF2B5EF4-FFF2-40B4-BE49-F238E27FC236}">
                <a16:creationId xmlns:a16="http://schemas.microsoft.com/office/drawing/2014/main" id="{9648F38C-A994-44A3-934C-F500631044FA}"/>
              </a:ext>
            </a:extLst>
          </p:cNvPr>
          <p:cNvGraphicFramePr/>
          <p:nvPr>
            <p:extLst>
              <p:ext uri="{D42A27DB-BD31-4B8C-83A1-F6EECF244321}">
                <p14:modId xmlns:p14="http://schemas.microsoft.com/office/powerpoint/2010/main" val="2818243673"/>
              </p:ext>
            </p:extLst>
          </p:nvPr>
        </p:nvGraphicFramePr>
        <p:xfrm>
          <a:off x="789815" y="1464033"/>
          <a:ext cx="10165763" cy="4203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8236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6514-9C1B-401D-9B06-445B2FF1050F}"/>
              </a:ext>
            </a:extLst>
          </p:cNvPr>
          <p:cNvSpPr>
            <a:spLocks noGrp="1"/>
          </p:cNvSpPr>
          <p:nvPr>
            <p:ph type="title"/>
          </p:nvPr>
        </p:nvSpPr>
        <p:spPr>
          <a:xfrm>
            <a:off x="1077364" y="720435"/>
            <a:ext cx="5813507" cy="1507375"/>
          </a:xfrm>
        </p:spPr>
        <p:txBody>
          <a:bodyPr>
            <a:normAutofit/>
          </a:bodyPr>
          <a:lstStyle/>
          <a:p>
            <a:r>
              <a:rPr lang="en-GB"/>
              <a:t>Stimulation-</a:t>
            </a:r>
          </a:p>
        </p:txBody>
      </p:sp>
      <p:sp>
        <p:nvSpPr>
          <p:cNvPr id="3" name="Content Placeholder 2">
            <a:extLst>
              <a:ext uri="{FF2B5EF4-FFF2-40B4-BE49-F238E27FC236}">
                <a16:creationId xmlns:a16="http://schemas.microsoft.com/office/drawing/2014/main" id="{0CC78FA9-B8BD-441F-9D3C-FA120FBB21DD}"/>
              </a:ext>
            </a:extLst>
          </p:cNvPr>
          <p:cNvSpPr>
            <a:spLocks noGrp="1"/>
          </p:cNvSpPr>
          <p:nvPr>
            <p:ph idx="1"/>
          </p:nvPr>
        </p:nvSpPr>
        <p:spPr>
          <a:xfrm>
            <a:off x="1077363" y="2427316"/>
            <a:ext cx="5813507" cy="3513514"/>
          </a:xfrm>
        </p:spPr>
        <p:txBody>
          <a:bodyPr vert="horz" lIns="91440" tIns="45720" rIns="91440" bIns="45720" rtlCol="0">
            <a:normAutofit/>
          </a:bodyPr>
          <a:lstStyle/>
          <a:p>
            <a:r>
              <a:rPr lang="en-GB"/>
              <a:t>Routine.</a:t>
            </a:r>
            <a:endParaRPr lang="en-US"/>
          </a:p>
          <a:p>
            <a:r>
              <a:rPr lang="en-GB"/>
              <a:t>Sleep Pattern.</a:t>
            </a:r>
          </a:p>
          <a:p>
            <a:r>
              <a:rPr lang="en-GB"/>
              <a:t>Limit distractions. </a:t>
            </a:r>
          </a:p>
          <a:p>
            <a:r>
              <a:rPr lang="en-GB"/>
              <a:t>Break tasks down. </a:t>
            </a:r>
          </a:p>
        </p:txBody>
      </p:sp>
      <p:pic>
        <p:nvPicPr>
          <p:cNvPr id="5" name="Picture 5" descr="Free Images : game, classroom, kids, study, kindergarten ...">
            <a:extLst>
              <a:ext uri="{FF2B5EF4-FFF2-40B4-BE49-F238E27FC236}">
                <a16:creationId xmlns:a16="http://schemas.microsoft.com/office/drawing/2014/main" id="{7030F18A-A3A8-4460-8CE2-89A675F9BAC6}"/>
              </a:ext>
            </a:extLst>
          </p:cNvPr>
          <p:cNvPicPr>
            <a:picLocks noChangeAspect="1"/>
          </p:cNvPicPr>
          <p:nvPr/>
        </p:nvPicPr>
        <p:blipFill>
          <a:blip r:embed="rId2"/>
          <a:stretch>
            <a:fillRect/>
          </a:stretch>
        </p:blipFill>
        <p:spPr>
          <a:xfrm>
            <a:off x="7922436" y="717901"/>
            <a:ext cx="2401564" cy="1603044"/>
          </a:xfrm>
          <a:prstGeom prst="rect">
            <a:avLst/>
          </a:prstGeom>
        </p:spPr>
      </p:pic>
      <p:pic>
        <p:nvPicPr>
          <p:cNvPr id="4" name="Picture 4" descr="Free Images : person, male, sitting, child, blue, face ...">
            <a:extLst>
              <a:ext uri="{FF2B5EF4-FFF2-40B4-BE49-F238E27FC236}">
                <a16:creationId xmlns:a16="http://schemas.microsoft.com/office/drawing/2014/main" id="{54FEDE38-BE38-4ACE-92FD-DD3FC630A10F}"/>
              </a:ext>
            </a:extLst>
          </p:cNvPr>
          <p:cNvPicPr>
            <a:picLocks noChangeAspect="1"/>
          </p:cNvPicPr>
          <p:nvPr/>
        </p:nvPicPr>
        <p:blipFill>
          <a:blip r:embed="rId3"/>
          <a:stretch>
            <a:fillRect/>
          </a:stretch>
        </p:blipFill>
        <p:spPr>
          <a:xfrm>
            <a:off x="7917922" y="2625037"/>
            <a:ext cx="2410592" cy="1603044"/>
          </a:xfrm>
          <a:prstGeom prst="rect">
            <a:avLst/>
          </a:prstGeom>
        </p:spPr>
      </p:pic>
      <p:pic>
        <p:nvPicPr>
          <p:cNvPr id="6" name="Picture 6">
            <a:extLst>
              <a:ext uri="{FF2B5EF4-FFF2-40B4-BE49-F238E27FC236}">
                <a16:creationId xmlns:a16="http://schemas.microsoft.com/office/drawing/2014/main" id="{AAEF58D1-E559-42AD-AB35-600A1809885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741284" y="4532174"/>
            <a:ext cx="2763869" cy="1603044"/>
          </a:xfrm>
          <a:prstGeom prst="rect">
            <a:avLst/>
          </a:prstGeom>
        </p:spPr>
      </p:pic>
      <p:sp>
        <p:nvSpPr>
          <p:cNvPr id="7" name="TextBox 6">
            <a:extLst>
              <a:ext uri="{FF2B5EF4-FFF2-40B4-BE49-F238E27FC236}">
                <a16:creationId xmlns:a16="http://schemas.microsoft.com/office/drawing/2014/main" id="{9700A055-E395-4A77-AACA-57B3803AD3B4}"/>
              </a:ext>
            </a:extLst>
          </p:cNvPr>
          <p:cNvSpPr txBox="1"/>
          <p:nvPr/>
        </p:nvSpPr>
        <p:spPr>
          <a:xfrm>
            <a:off x="7766904" y="5935163"/>
            <a:ext cx="273824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2877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B44EE-EED1-410A-B664-667CA7CD2699}"/>
              </a:ext>
            </a:extLst>
          </p:cNvPr>
          <p:cNvSpPr>
            <a:spLocks noGrp="1"/>
          </p:cNvSpPr>
          <p:nvPr>
            <p:ph type="title"/>
          </p:nvPr>
        </p:nvSpPr>
        <p:spPr>
          <a:xfrm>
            <a:off x="1077364" y="720435"/>
            <a:ext cx="4140096" cy="1507375"/>
          </a:xfrm>
        </p:spPr>
        <p:txBody>
          <a:bodyPr>
            <a:normAutofit/>
          </a:bodyPr>
          <a:lstStyle/>
          <a:p>
            <a:r>
              <a:rPr lang="en-GB"/>
              <a:t>Activity One- </a:t>
            </a:r>
          </a:p>
        </p:txBody>
      </p:sp>
      <p:sp>
        <p:nvSpPr>
          <p:cNvPr id="3" name="Content Placeholder 2">
            <a:extLst>
              <a:ext uri="{FF2B5EF4-FFF2-40B4-BE49-F238E27FC236}">
                <a16:creationId xmlns:a16="http://schemas.microsoft.com/office/drawing/2014/main" id="{6757B233-8E91-4C61-8D68-5B630D4CB499}"/>
              </a:ext>
            </a:extLst>
          </p:cNvPr>
          <p:cNvSpPr>
            <a:spLocks noGrp="1"/>
          </p:cNvSpPr>
          <p:nvPr>
            <p:ph idx="1"/>
          </p:nvPr>
        </p:nvSpPr>
        <p:spPr>
          <a:xfrm>
            <a:off x="1077364" y="2427316"/>
            <a:ext cx="4140096" cy="3513514"/>
          </a:xfrm>
        </p:spPr>
        <p:txBody>
          <a:bodyPr vert="horz" lIns="91440" tIns="45720" rIns="91440" bIns="45720" rtlCol="0" anchor="t">
            <a:normAutofit/>
          </a:bodyPr>
          <a:lstStyle/>
          <a:p>
            <a:pPr marL="0" indent="0">
              <a:buNone/>
            </a:pPr>
            <a:r>
              <a:rPr lang="en-GB" sz="2000" b="1" u="sng"/>
              <a:t>Roleplay-</a:t>
            </a:r>
          </a:p>
          <a:p>
            <a:pPr marL="0" indent="0">
              <a:buNone/>
            </a:pPr>
            <a:r>
              <a:rPr lang="en-GB"/>
              <a:t>1. Helps child build rellationships.</a:t>
            </a:r>
          </a:p>
          <a:p>
            <a:pPr marL="0" indent="0">
              <a:buNone/>
            </a:pPr>
            <a:r>
              <a:rPr lang="en-GB"/>
              <a:t>2. Stimulates child.</a:t>
            </a:r>
          </a:p>
          <a:p>
            <a:pPr marL="0" indent="0">
              <a:buNone/>
            </a:pPr>
            <a:r>
              <a:rPr lang="en-GB"/>
              <a:t>3. Develop new skills.</a:t>
            </a:r>
          </a:p>
        </p:txBody>
      </p:sp>
      <p:pic>
        <p:nvPicPr>
          <p:cNvPr id="4" name="Picture 4" descr="A picture containing person&#10;&#10;Description automatically generated">
            <a:extLst>
              <a:ext uri="{FF2B5EF4-FFF2-40B4-BE49-F238E27FC236}">
                <a16:creationId xmlns:a16="http://schemas.microsoft.com/office/drawing/2014/main" id="{ECED829C-BD3C-450A-892F-C14AABD2FB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46464" y="1878606"/>
            <a:ext cx="4788861" cy="3100787"/>
          </a:xfrm>
          <a:prstGeom prst="rect">
            <a:avLst/>
          </a:prstGeom>
        </p:spPr>
      </p:pic>
    </p:spTree>
    <p:extLst>
      <p:ext uri="{BB962C8B-B14F-4D97-AF65-F5344CB8AC3E}">
        <p14:creationId xmlns:p14="http://schemas.microsoft.com/office/powerpoint/2010/main" val="2330155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2BF2F-840B-47CA-A909-21A8A6F5B7BC}"/>
              </a:ext>
            </a:extLst>
          </p:cNvPr>
          <p:cNvSpPr>
            <a:spLocks noGrp="1"/>
          </p:cNvSpPr>
          <p:nvPr>
            <p:ph type="title"/>
          </p:nvPr>
        </p:nvSpPr>
        <p:spPr/>
        <p:txBody>
          <a:bodyPr/>
          <a:lstStyle/>
          <a:p>
            <a:r>
              <a:rPr lang="en-GB"/>
              <a:t>Activity Two-</a:t>
            </a:r>
          </a:p>
        </p:txBody>
      </p:sp>
      <p:sp>
        <p:nvSpPr>
          <p:cNvPr id="3" name="Content Placeholder 2">
            <a:extLst>
              <a:ext uri="{FF2B5EF4-FFF2-40B4-BE49-F238E27FC236}">
                <a16:creationId xmlns:a16="http://schemas.microsoft.com/office/drawing/2014/main" id="{3394D1BF-9AD4-4FF4-BBD3-1E633D50BFF4}"/>
              </a:ext>
            </a:extLst>
          </p:cNvPr>
          <p:cNvSpPr>
            <a:spLocks noGrp="1"/>
          </p:cNvSpPr>
          <p:nvPr>
            <p:ph idx="1"/>
          </p:nvPr>
        </p:nvSpPr>
        <p:spPr>
          <a:xfrm>
            <a:off x="1077362" y="2427316"/>
            <a:ext cx="9950103" cy="623665"/>
          </a:xfrm>
        </p:spPr>
        <p:txBody>
          <a:bodyPr vert="horz" lIns="91440" tIns="45720" rIns="91440" bIns="45720" rtlCol="0" anchor="t">
            <a:normAutofit/>
          </a:bodyPr>
          <a:lstStyle/>
          <a:p>
            <a:pPr marL="0" indent="0">
              <a:buNone/>
            </a:pPr>
            <a:r>
              <a:rPr lang="en-GB" sz="2000" b="1" u="sng"/>
              <a:t>Class Project(SCIENCE)-</a:t>
            </a:r>
          </a:p>
        </p:txBody>
      </p:sp>
      <p:sp>
        <p:nvSpPr>
          <p:cNvPr id="5" name="TextBox 4">
            <a:extLst>
              <a:ext uri="{FF2B5EF4-FFF2-40B4-BE49-F238E27FC236}">
                <a16:creationId xmlns:a16="http://schemas.microsoft.com/office/drawing/2014/main" id="{108F3872-FD85-42F4-8AC7-55B449A620F6}"/>
              </a:ext>
            </a:extLst>
          </p:cNvPr>
          <p:cNvSpPr txBox="1"/>
          <p:nvPr/>
        </p:nvSpPr>
        <p:spPr>
          <a:xfrm>
            <a:off x="7872143" y="726595"/>
            <a:ext cx="33039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‘The lack of motion and stimulation taxed my patience’ </a:t>
            </a:r>
            <a:endParaRPr lang="en-US">
              <a:ea typeface="+mn-lt"/>
              <a:cs typeface="+mn-lt"/>
            </a:endParaRPr>
          </a:p>
          <a:p>
            <a:endParaRPr lang="en-GB">
              <a:ea typeface="+mn-lt"/>
              <a:cs typeface="+mn-lt"/>
            </a:endParaRPr>
          </a:p>
          <a:p>
            <a:endParaRPr lang="en-GB">
              <a:ea typeface="+mn-lt"/>
              <a:cs typeface="+mn-lt"/>
            </a:endParaRPr>
          </a:p>
          <a:p>
            <a:r>
              <a:rPr lang="en-GB">
                <a:ea typeface="+mn-lt"/>
                <a:cs typeface="+mn-lt"/>
              </a:rPr>
              <a:t>(Morpus, 2017)</a:t>
            </a:r>
            <a:endParaRPr lang="en-US"/>
          </a:p>
        </p:txBody>
      </p:sp>
      <p:graphicFrame>
        <p:nvGraphicFramePr>
          <p:cNvPr id="10" name="TextBox 5">
            <a:extLst>
              <a:ext uri="{FF2B5EF4-FFF2-40B4-BE49-F238E27FC236}">
                <a16:creationId xmlns:a16="http://schemas.microsoft.com/office/drawing/2014/main" id="{8716779A-E42F-455F-AC83-B94CED0371C6}"/>
              </a:ext>
            </a:extLst>
          </p:cNvPr>
          <p:cNvGraphicFramePr/>
          <p:nvPr/>
        </p:nvGraphicFramePr>
        <p:xfrm>
          <a:off x="1142641" y="3112339"/>
          <a:ext cx="7372709"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9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257F-A11C-4149-B300-1ED20918F6EA}"/>
              </a:ext>
            </a:extLst>
          </p:cNvPr>
          <p:cNvSpPr>
            <a:spLocks noGrp="1"/>
          </p:cNvSpPr>
          <p:nvPr>
            <p:ph type="title"/>
          </p:nvPr>
        </p:nvSpPr>
        <p:spPr>
          <a:xfrm>
            <a:off x="1077364" y="720435"/>
            <a:ext cx="4140096" cy="1507375"/>
          </a:xfrm>
        </p:spPr>
        <p:txBody>
          <a:bodyPr>
            <a:normAutofit/>
          </a:bodyPr>
          <a:lstStyle/>
          <a:p>
            <a:pPr>
              <a:lnSpc>
                <a:spcPct val="100000"/>
              </a:lnSpc>
            </a:pPr>
            <a:r>
              <a:rPr lang="en-GB" sz="2700"/>
              <a:t>Different ways to support a child within the classroom. </a:t>
            </a:r>
          </a:p>
        </p:txBody>
      </p:sp>
      <p:sp>
        <p:nvSpPr>
          <p:cNvPr id="3" name="Content Placeholder 2">
            <a:extLst>
              <a:ext uri="{FF2B5EF4-FFF2-40B4-BE49-F238E27FC236}">
                <a16:creationId xmlns:a16="http://schemas.microsoft.com/office/drawing/2014/main" id="{A5F42A13-428D-48D4-8F1B-2EF5C76BDA6C}"/>
              </a:ext>
            </a:extLst>
          </p:cNvPr>
          <p:cNvSpPr>
            <a:spLocks noGrp="1"/>
          </p:cNvSpPr>
          <p:nvPr>
            <p:ph idx="1"/>
          </p:nvPr>
        </p:nvSpPr>
        <p:spPr>
          <a:xfrm>
            <a:off x="1077364" y="2427316"/>
            <a:ext cx="4140096" cy="3513514"/>
          </a:xfrm>
        </p:spPr>
        <p:txBody>
          <a:bodyPr vert="horz" lIns="91440" tIns="45720" rIns="91440" bIns="45720" rtlCol="0">
            <a:normAutofit/>
          </a:bodyPr>
          <a:lstStyle/>
          <a:p>
            <a:r>
              <a:rPr lang="en-GB"/>
              <a:t>Fidget </a:t>
            </a:r>
          </a:p>
          <a:p>
            <a:endParaRPr lang="en-GB"/>
          </a:p>
          <a:p>
            <a:r>
              <a:rPr lang="en-GB"/>
              <a:t>Shortened assignments.</a:t>
            </a:r>
          </a:p>
          <a:p>
            <a:endParaRPr lang="en-GB"/>
          </a:p>
          <a:p>
            <a:r>
              <a:rPr lang="en-GB"/>
              <a:t>Instructions. </a:t>
            </a:r>
          </a:p>
          <a:p>
            <a:endParaRPr lang="en-GB"/>
          </a:p>
          <a:p>
            <a:r>
              <a:rPr lang="en-GB"/>
              <a:t>Extra time.</a:t>
            </a:r>
          </a:p>
        </p:txBody>
      </p:sp>
      <p:pic>
        <p:nvPicPr>
          <p:cNvPr id="7" name="Picture 7">
            <a:extLst>
              <a:ext uri="{FF2B5EF4-FFF2-40B4-BE49-F238E27FC236}">
                <a16:creationId xmlns:a16="http://schemas.microsoft.com/office/drawing/2014/main" id="{9C269388-CAC0-4B6F-830A-8DE9E0DFD2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58838" y="1197092"/>
            <a:ext cx="2164109" cy="2164109"/>
          </a:xfrm>
          <a:prstGeom prst="rect">
            <a:avLst/>
          </a:prstGeom>
        </p:spPr>
      </p:pic>
      <p:pic>
        <p:nvPicPr>
          <p:cNvPr id="4" name="Picture 4" descr="A picture containing background pattern&#10;&#10;Description automatically generated">
            <a:extLst>
              <a:ext uri="{FF2B5EF4-FFF2-40B4-BE49-F238E27FC236}">
                <a16:creationId xmlns:a16="http://schemas.microsoft.com/office/drawing/2014/main" id="{703ED767-4F04-46AC-85AF-6F79D192EDE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458839" y="3776721"/>
            <a:ext cx="2164109" cy="2164109"/>
          </a:xfrm>
          <a:prstGeom prst="rect">
            <a:avLst/>
          </a:prstGeom>
        </p:spPr>
      </p:pic>
    </p:spTree>
    <p:extLst>
      <p:ext uri="{BB962C8B-B14F-4D97-AF65-F5344CB8AC3E}">
        <p14:creationId xmlns:p14="http://schemas.microsoft.com/office/powerpoint/2010/main" val="2540512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930A-04AB-4A3E-BADC-4FAADF1195F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AAA60E66-2FBA-43C9-A29E-8725C6165579}"/>
              </a:ext>
            </a:extLst>
          </p:cNvPr>
          <p:cNvSpPr>
            <a:spLocks noGrp="1"/>
          </p:cNvSpPr>
          <p:nvPr>
            <p:ph idx="1"/>
          </p:nvPr>
        </p:nvSpPr>
        <p:spPr>
          <a:xfrm>
            <a:off x="856628" y="1521854"/>
            <a:ext cx="8596668" cy="3880773"/>
          </a:xfrm>
        </p:spPr>
        <p:txBody>
          <a:bodyPr vert="horz" lIns="91440" tIns="45720" rIns="91440" bIns="45720" rtlCol="0" anchor="t">
            <a:normAutofit/>
          </a:bodyPr>
          <a:lstStyle/>
          <a:p>
            <a:pPr marL="0" indent="0">
              <a:buNone/>
            </a:pPr>
            <a:r>
              <a:rPr lang="en-GB">
                <a:ea typeface="+mn-lt"/>
                <a:cs typeface="+mn-lt"/>
              </a:rPr>
              <a:t>Whilst doing my research on this specific SPLD I came across  the ADHDFoundation and one thing which stood out for me was that they are trying to help everyone not just one age group because as a child gets older, they will start to look at employment and other aspects of their life and they may still need support further down the line. The foundation stated that they ‘The Foundation promotes a neurodiverse paradigm in health, education and employment’                </a:t>
            </a:r>
            <a:endParaRPr lang="en-US">
              <a:ea typeface="+mn-lt"/>
              <a:cs typeface="+mn-lt"/>
            </a:endParaRPr>
          </a:p>
          <a:p>
            <a:pPr marL="0" indent="0">
              <a:buNone/>
            </a:pPr>
            <a:endParaRPr lang="en-GB">
              <a:ea typeface="+mn-lt"/>
              <a:cs typeface="+mn-lt"/>
            </a:endParaRPr>
          </a:p>
          <a:p>
            <a:pPr marL="0" indent="0">
              <a:buNone/>
            </a:pPr>
            <a:endParaRPr lang="en-GB">
              <a:ea typeface="+mn-lt"/>
              <a:cs typeface="+mn-lt"/>
            </a:endParaRPr>
          </a:p>
          <a:p>
            <a:pPr marL="0" indent="0">
              <a:buNone/>
            </a:pPr>
            <a:endParaRPr lang="en-GB">
              <a:ea typeface="+mn-lt"/>
              <a:cs typeface="+mn-lt"/>
            </a:endParaRPr>
          </a:p>
          <a:p>
            <a:pPr marL="0" indent="0">
              <a:buNone/>
            </a:pPr>
            <a:r>
              <a:rPr lang="en-GB">
                <a:ea typeface="+mn-lt"/>
                <a:cs typeface="+mn-lt"/>
              </a:rPr>
              <a:t>(ADHD Foundation,n.d)</a:t>
            </a:r>
            <a:endParaRPr lang="en-US"/>
          </a:p>
        </p:txBody>
      </p:sp>
    </p:spTree>
    <p:extLst>
      <p:ext uri="{BB962C8B-B14F-4D97-AF65-F5344CB8AC3E}">
        <p14:creationId xmlns:p14="http://schemas.microsoft.com/office/powerpoint/2010/main" val="2518669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862FB-B2CC-47C2-9947-053F7B0ABAC1}"/>
              </a:ext>
            </a:extLst>
          </p:cNvPr>
          <p:cNvSpPr>
            <a:spLocks noGrp="1"/>
          </p:cNvSpPr>
          <p:nvPr>
            <p:ph type="title"/>
          </p:nvPr>
        </p:nvSpPr>
        <p:spPr>
          <a:xfrm>
            <a:off x="517068" y="-120007"/>
            <a:ext cx="9950103" cy="1507376"/>
          </a:xfrm>
        </p:spPr>
        <p:txBody>
          <a:bodyPr/>
          <a:lstStyle/>
          <a:p>
            <a:r>
              <a:rPr lang="en-GB"/>
              <a:t>References- </a:t>
            </a:r>
          </a:p>
        </p:txBody>
      </p:sp>
      <p:sp>
        <p:nvSpPr>
          <p:cNvPr id="3" name="Content Placeholder 2">
            <a:extLst>
              <a:ext uri="{FF2B5EF4-FFF2-40B4-BE49-F238E27FC236}">
                <a16:creationId xmlns:a16="http://schemas.microsoft.com/office/drawing/2014/main" id="{A6DBAAB5-836E-4F74-9947-870C6886AAF5}"/>
              </a:ext>
            </a:extLst>
          </p:cNvPr>
          <p:cNvSpPr>
            <a:spLocks noGrp="1"/>
          </p:cNvSpPr>
          <p:nvPr>
            <p:ph idx="1"/>
          </p:nvPr>
        </p:nvSpPr>
        <p:spPr>
          <a:xfrm>
            <a:off x="371392" y="1564464"/>
            <a:ext cx="10532809" cy="4645307"/>
          </a:xfrm>
        </p:spPr>
        <p:txBody>
          <a:bodyPr vert="horz" lIns="91440" tIns="45720" rIns="91440" bIns="45720" rtlCol="0" anchor="t">
            <a:normAutofit fontScale="47500" lnSpcReduction="20000"/>
          </a:bodyPr>
          <a:lstStyle/>
          <a:p>
            <a:pPr>
              <a:buNone/>
            </a:pPr>
            <a:r>
              <a:rPr lang="en-GB">
                <a:ea typeface="+mn-lt"/>
                <a:cs typeface="+mn-lt"/>
              </a:rPr>
              <a:t>   Holland, K., 2018. </a:t>
            </a:r>
            <a:r>
              <a:rPr lang="en-GB" i="1">
                <a:ea typeface="+mn-lt"/>
                <a:cs typeface="+mn-lt"/>
              </a:rPr>
              <a:t>The History of ADHD: A Timeline</a:t>
            </a:r>
            <a:r>
              <a:rPr lang="en-GB">
                <a:ea typeface="+mn-lt"/>
                <a:cs typeface="+mn-lt"/>
              </a:rPr>
              <a:t>. [online] Healthline. Available at: &lt;https://www.healthline.com/health/adhd/history&gt; [Accessed 2 May 2021].</a:t>
            </a:r>
            <a:endParaRPr lang="en-GB"/>
          </a:p>
          <a:p>
            <a:pPr>
              <a:buNone/>
            </a:pPr>
            <a:r>
              <a:rPr lang="en-GB">
                <a:ea typeface="+mn-lt"/>
                <a:cs typeface="+mn-lt"/>
              </a:rPr>
              <a:t>     Edge Foundation. n.d. </a:t>
            </a:r>
            <a:r>
              <a:rPr lang="en-GB" i="1">
                <a:ea typeface="+mn-lt"/>
                <a:cs typeface="+mn-lt"/>
              </a:rPr>
              <a:t>A Brief History of ADHD - Edge Foundation</a:t>
            </a:r>
            <a:r>
              <a:rPr lang="en-GB">
                <a:ea typeface="+mn-lt"/>
                <a:cs typeface="+mn-lt"/>
              </a:rPr>
              <a:t>. [online] Available at: &lt;https://edgefoundation.org/a-brief-history-of-adhd/&gt; [Accessed 2 May 2021].</a:t>
            </a:r>
            <a:endParaRPr lang="en-GB"/>
          </a:p>
          <a:p>
            <a:pPr>
              <a:buNone/>
            </a:pPr>
            <a:r>
              <a:rPr lang="en-GB">
                <a:ea typeface="+mn-lt"/>
                <a:cs typeface="+mn-lt"/>
              </a:rPr>
              <a:t>   </a:t>
            </a:r>
            <a:r>
              <a:rPr lang="en-GB">
                <a:ea typeface="+mn-lt"/>
                <a:cs typeface="+mn-lt"/>
                <a:hlinkClick r:id="rId2"/>
              </a:rPr>
              <a:t>https://www.nhs.uk/conditions/attention-deficit-hyperactivity-disorder-adhd/symptoms/</a:t>
            </a:r>
            <a:endParaRPr lang="en-GB"/>
          </a:p>
          <a:p>
            <a:pPr>
              <a:buNone/>
            </a:pPr>
            <a:r>
              <a:rPr lang="en-GB">
                <a:ea typeface="+mn-lt"/>
                <a:cs typeface="+mn-lt"/>
              </a:rPr>
              <a:t>   </a:t>
            </a:r>
            <a:r>
              <a:rPr lang="en-GB">
                <a:ea typeface="+mn-lt"/>
                <a:cs typeface="+mn-lt"/>
                <a:hlinkClick r:id="rId3"/>
              </a:rPr>
              <a:t>https://62e528761d0685343e1c-f3d1b99a743ffa4142d9d7f1978d9686.ssl.cf2.rackcdn.com/files/45674/width1356x668/kq89p83m-1396632502.jpg</a:t>
            </a:r>
            <a:endParaRPr lang="en-GB"/>
          </a:p>
          <a:p>
            <a:pPr>
              <a:buNone/>
            </a:pPr>
            <a:r>
              <a:rPr lang="en-GB">
                <a:ea typeface="+mn-lt"/>
                <a:cs typeface="+mn-lt"/>
              </a:rPr>
              <a:t>    </a:t>
            </a:r>
            <a:r>
              <a:rPr lang="en-GB">
                <a:ea typeface="+mn-lt"/>
                <a:cs typeface="+mn-lt"/>
                <a:hlinkClick r:id="rId4"/>
              </a:rPr>
              <a:t>https://2.bp.blogspot.com/-h_TfJ0v2duA/WOQfjC8XEGI/AAAAAAAAJkk/zjFAi5DKiagRaivZi9yMhzE9bUWgnGklwCLcB/s1600/Renowned%2BHarvard%2BPsychologist%2BSays%2BADHD%2BIs%2BLargely%2BA%2BFraud.jpg</a:t>
            </a:r>
            <a:endParaRPr lang="en-GB"/>
          </a:p>
          <a:p>
            <a:pPr>
              <a:buNone/>
            </a:pPr>
            <a:endParaRPr lang="en-GB"/>
          </a:p>
          <a:p>
            <a:pPr>
              <a:buNone/>
            </a:pPr>
            <a:r>
              <a:rPr lang="en-GB">
                <a:ea typeface="+mn-lt"/>
                <a:cs typeface="+mn-lt"/>
              </a:rPr>
              <a:t> </a:t>
            </a:r>
            <a:r>
              <a:rPr lang="en-GB">
                <a:ea typeface="+mn-lt"/>
                <a:cs typeface="+mn-lt"/>
                <a:hlinkClick r:id="rId5"/>
              </a:rPr>
              <a:t>https://upload.wikimedia.org/wikipedia/commons/thumb/e/e8/Portrait_of_George_Frederic_Still_Wellcome_M0010755.jpg/1200px-Portrait_of_George_Frederic_Still_Wellcome_M0010755.jpg</a:t>
            </a:r>
            <a:endParaRPr lang="en-GB">
              <a:ea typeface="+mn-lt"/>
              <a:cs typeface="+mn-lt"/>
            </a:endParaRPr>
          </a:p>
          <a:p>
            <a:pPr>
              <a:buNone/>
            </a:pPr>
            <a:r>
              <a:rPr lang="en-GB">
                <a:ea typeface="+mn-lt"/>
                <a:cs typeface="+mn-lt"/>
              </a:rPr>
              <a:t>    </a:t>
            </a:r>
            <a:r>
              <a:rPr lang="en-GB">
                <a:ea typeface="+mn-lt"/>
                <a:cs typeface="+mn-lt"/>
                <a:hlinkClick r:id="rId6"/>
              </a:rPr>
              <a:t>https://live.staticflickr.com/2812/9853953493_ce87e8a7ea_b.jpg</a:t>
            </a:r>
            <a:endParaRPr lang="en-GB"/>
          </a:p>
          <a:p>
            <a:pPr>
              <a:buNone/>
            </a:pPr>
            <a:r>
              <a:rPr lang="en-GB">
                <a:ea typeface="+mn-lt"/>
                <a:cs typeface="+mn-lt"/>
              </a:rPr>
              <a:t>nhs.uk. n.d. </a:t>
            </a:r>
            <a:r>
              <a:rPr lang="en-GB" i="1">
                <a:ea typeface="+mn-lt"/>
                <a:cs typeface="+mn-lt"/>
              </a:rPr>
              <a:t>Attention deficit hyperactivity disorder (ADHD) - Diagnosis</a:t>
            </a:r>
            <a:r>
              <a:rPr lang="en-GB">
                <a:ea typeface="+mn-lt"/>
                <a:cs typeface="+mn-lt"/>
              </a:rPr>
              <a:t>. [online] Available at: &lt;https://www.nhs.uk/conditions/attention-deficit-hyperactivity-disorder-adhd/diagnosis/&gt; [Accessed 3 May 2021].</a:t>
            </a:r>
          </a:p>
          <a:p>
            <a:pPr>
              <a:buNone/>
            </a:pPr>
            <a:r>
              <a:rPr lang="en-GB">
                <a:ea typeface="+mn-lt"/>
                <a:cs typeface="+mn-lt"/>
              </a:rPr>
              <a:t>  </a:t>
            </a:r>
            <a:r>
              <a:rPr lang="en-GB" b="1">
                <a:ea typeface="+mn-lt"/>
                <a:cs typeface="+mn-lt"/>
              </a:rPr>
              <a:t> </a:t>
            </a:r>
            <a:r>
              <a:rPr lang="en-GB">
                <a:ea typeface="+mn-lt"/>
                <a:cs typeface="+mn-lt"/>
              </a:rPr>
              <a:t>Sleepfoundation.org. 2021. </a:t>
            </a:r>
            <a:r>
              <a:rPr lang="en-GB" i="1">
                <a:ea typeface="+mn-lt"/>
                <a:cs typeface="+mn-lt"/>
              </a:rPr>
              <a:t>ADHD and Sleep Problems: How Are They Related? | Sleep Foundation</a:t>
            </a:r>
            <a:r>
              <a:rPr lang="en-GB">
                <a:ea typeface="+mn-lt"/>
                <a:cs typeface="+mn-lt"/>
              </a:rPr>
              <a:t>. [online] Available at: &lt;https://www.sleepfoundation.org/mental-health/adhd-and-sleep&gt; [Accessed 3 May 2021].</a:t>
            </a:r>
          </a:p>
          <a:p>
            <a:pPr>
              <a:buNone/>
            </a:pPr>
            <a:r>
              <a:rPr lang="en-GB">
                <a:ea typeface="+mn-lt"/>
                <a:cs typeface="+mn-lt"/>
              </a:rPr>
              <a:t>Morpus, N., 2017. </a:t>
            </a:r>
            <a:r>
              <a:rPr lang="en-GB" i="1">
                <a:ea typeface="+mn-lt"/>
                <a:cs typeface="+mn-lt"/>
              </a:rPr>
              <a:t>5 Effective Lesson Ideas for Teaching Students With ADHD</a:t>
            </a:r>
            <a:r>
              <a:rPr lang="en-GB">
                <a:ea typeface="+mn-lt"/>
                <a:cs typeface="+mn-lt"/>
              </a:rPr>
              <a:t>. [online] Blog.capterra.com. Available at: &lt;https://blog.capterra.com/5-effective-lesson-ideas-for-teaching-students-with-adhd/&gt; [Accessed 3 May 2021].</a:t>
            </a:r>
            <a:endParaRPr lang="en-GB"/>
          </a:p>
          <a:p>
            <a:pPr>
              <a:buNone/>
            </a:pPr>
            <a:r>
              <a:rPr lang="en-GB">
                <a:ea typeface="+mn-lt"/>
                <a:cs typeface="+mn-lt"/>
              </a:rPr>
              <a:t>Broadbent, E., n.d. </a:t>
            </a:r>
            <a:r>
              <a:rPr lang="en-GB" i="1">
                <a:ea typeface="+mn-lt"/>
                <a:cs typeface="+mn-lt"/>
              </a:rPr>
              <a:t>Our Kids’ 10 Favorite Classroom Fidgets</a:t>
            </a:r>
            <a:r>
              <a:rPr lang="en-GB">
                <a:ea typeface="+mn-lt"/>
                <a:cs typeface="+mn-lt"/>
              </a:rPr>
              <a:t>. [online] ADDitude. Available at: &lt;https://www.additudemag.com/slideshows/fidget-spinner-alternatives-adhd-kids/&gt; [Accessed 3 May 2021].</a:t>
            </a:r>
            <a:endParaRPr lang="en-GB"/>
          </a:p>
          <a:p>
            <a:pPr marL="0" indent="0">
              <a:buNone/>
            </a:pPr>
            <a:r>
              <a:rPr lang="en-GB">
                <a:ea typeface="+mn-lt"/>
                <a:cs typeface="+mn-lt"/>
              </a:rPr>
              <a:t> Adhdfoundation.org.uk. n.d. </a:t>
            </a:r>
            <a:r>
              <a:rPr lang="en-GB" i="1">
                <a:ea typeface="+mn-lt"/>
                <a:cs typeface="+mn-lt"/>
              </a:rPr>
              <a:t>About Us : ADHD Foundation</a:t>
            </a:r>
            <a:r>
              <a:rPr lang="en-GB">
                <a:ea typeface="+mn-lt"/>
                <a:cs typeface="+mn-lt"/>
              </a:rPr>
              <a:t>. [online] Available at: &lt;https://adhdfoundation.org.uk/about-us/&gt; [Accessed 5 May 2021].</a:t>
            </a:r>
            <a:endParaRPr lang="en-GB"/>
          </a:p>
        </p:txBody>
      </p:sp>
    </p:spTree>
    <p:extLst>
      <p:ext uri="{BB962C8B-B14F-4D97-AF65-F5344CB8AC3E}">
        <p14:creationId xmlns:p14="http://schemas.microsoft.com/office/powerpoint/2010/main" val="2091293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7CFB-BDFA-004D-8206-762F5742EB1A}"/>
              </a:ext>
            </a:extLst>
          </p:cNvPr>
          <p:cNvSpPr>
            <a:spLocks noGrp="1"/>
          </p:cNvSpPr>
          <p:nvPr>
            <p:ph type="title"/>
          </p:nvPr>
        </p:nvSpPr>
        <p:spPr>
          <a:xfrm>
            <a:off x="2454336" y="2241915"/>
            <a:ext cx="7218405" cy="1740981"/>
          </a:xfrm>
        </p:spPr>
        <p:style>
          <a:lnRef idx="1">
            <a:schemeClr val="accent1"/>
          </a:lnRef>
          <a:fillRef idx="2">
            <a:schemeClr val="accent1"/>
          </a:fillRef>
          <a:effectRef idx="1">
            <a:schemeClr val="accent1"/>
          </a:effectRef>
          <a:fontRef idx="minor">
            <a:schemeClr val="dk1"/>
          </a:fontRef>
        </p:style>
        <p:txBody>
          <a:bodyPr/>
          <a:lstStyle/>
          <a:p>
            <a:pPr algn="ctr"/>
            <a:r>
              <a:rPr lang="en-US" u="sng">
                <a:ea typeface="+mj-lt"/>
                <a:cs typeface="+mj-lt"/>
              </a:rPr>
              <a:t>Dyslexia Support in Primary School</a:t>
            </a:r>
            <a:br>
              <a:rPr lang="en-US" u="sng">
                <a:ea typeface="+mj-lt"/>
                <a:cs typeface="+mj-lt"/>
              </a:rPr>
            </a:br>
            <a:r>
              <a:rPr lang="en-US" b="0">
                <a:ea typeface="+mj-lt"/>
                <a:cs typeface="+mj-lt"/>
              </a:rPr>
              <a:t>Imogen Fish 1900833</a:t>
            </a:r>
            <a:endParaRPr lang="en-US"/>
          </a:p>
          <a:p>
            <a:endParaRPr lang="en-US" u="sng">
              <a:ea typeface="+mj-lt"/>
              <a:cs typeface="+mj-lt"/>
            </a:endParaRPr>
          </a:p>
        </p:txBody>
      </p:sp>
      <p:pic>
        <p:nvPicPr>
          <p:cNvPr id="3" name="Picture 3" descr="A picture containing text, person&#10;&#10;Description automatically generated">
            <a:extLst>
              <a:ext uri="{FF2B5EF4-FFF2-40B4-BE49-F238E27FC236}">
                <a16:creationId xmlns:a16="http://schemas.microsoft.com/office/drawing/2014/main" id="{9868F5BE-68E9-499E-B508-19E1C47A6E2B}"/>
              </a:ext>
            </a:extLst>
          </p:cNvPr>
          <p:cNvPicPr>
            <a:picLocks noChangeAspect="1"/>
          </p:cNvPicPr>
          <p:nvPr/>
        </p:nvPicPr>
        <p:blipFill>
          <a:blip r:embed="rId2"/>
          <a:stretch>
            <a:fillRect/>
          </a:stretch>
        </p:blipFill>
        <p:spPr>
          <a:xfrm>
            <a:off x="8202251" y="372306"/>
            <a:ext cx="3950898" cy="1869971"/>
          </a:xfrm>
          <a:prstGeom prst="rect">
            <a:avLst/>
          </a:prstGeom>
        </p:spPr>
      </p:pic>
      <p:pic>
        <p:nvPicPr>
          <p:cNvPr id="4" name="Picture 4" descr="Diagram, text&#10;&#10;Description automatically generated">
            <a:extLst>
              <a:ext uri="{FF2B5EF4-FFF2-40B4-BE49-F238E27FC236}">
                <a16:creationId xmlns:a16="http://schemas.microsoft.com/office/drawing/2014/main" id="{C657E6DC-E7F2-4A74-8C1C-9F2042246F03}"/>
              </a:ext>
            </a:extLst>
          </p:cNvPr>
          <p:cNvPicPr>
            <a:picLocks noChangeAspect="1"/>
          </p:cNvPicPr>
          <p:nvPr/>
        </p:nvPicPr>
        <p:blipFill>
          <a:blip r:embed="rId3"/>
          <a:stretch>
            <a:fillRect/>
          </a:stretch>
        </p:blipFill>
        <p:spPr>
          <a:xfrm>
            <a:off x="267419" y="4018312"/>
            <a:ext cx="3735237" cy="2473225"/>
          </a:xfrm>
          <a:prstGeom prst="rect">
            <a:avLst/>
          </a:prstGeom>
        </p:spPr>
      </p:pic>
      <p:sp>
        <p:nvSpPr>
          <p:cNvPr id="5" name="TextBox 4">
            <a:extLst>
              <a:ext uri="{FF2B5EF4-FFF2-40B4-BE49-F238E27FC236}">
                <a16:creationId xmlns:a16="http://schemas.microsoft.com/office/drawing/2014/main" id="{1C679F3B-E2CB-47A1-BA04-FC921B553B6E}"/>
              </a:ext>
            </a:extLst>
          </p:cNvPr>
          <p:cNvSpPr txBox="1"/>
          <p:nvPr/>
        </p:nvSpPr>
        <p:spPr>
          <a:xfrm>
            <a:off x="1561381"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kern="1200">
                <a:solidFill>
                  <a:schemeClr val="tx1"/>
                </a:solidFill>
                <a:latin typeface="Calibri"/>
                <a:ea typeface="+mn-ea"/>
                <a:cs typeface="+mn-cs"/>
              </a:rPr>
              <a:t>(Park, 2016)</a:t>
            </a:r>
            <a:endParaRPr lang="en-US">
              <a:latin typeface="Calibri"/>
            </a:endParaRPr>
          </a:p>
        </p:txBody>
      </p:sp>
      <p:sp>
        <p:nvSpPr>
          <p:cNvPr id="6" name="TextBox 5">
            <a:extLst>
              <a:ext uri="{FF2B5EF4-FFF2-40B4-BE49-F238E27FC236}">
                <a16:creationId xmlns:a16="http://schemas.microsoft.com/office/drawing/2014/main" id="{8CFA8B9A-D958-41B8-B341-4F1A05AEE10E}"/>
              </a:ext>
            </a:extLst>
          </p:cNvPr>
          <p:cNvSpPr txBox="1"/>
          <p:nvPr/>
        </p:nvSpPr>
        <p:spPr>
          <a:xfrm>
            <a:off x="8951343"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(Scanmarker, 2019)</a:t>
            </a:r>
          </a:p>
        </p:txBody>
      </p:sp>
    </p:spTree>
    <p:extLst>
      <p:ext uri="{BB962C8B-B14F-4D97-AF65-F5344CB8AC3E}">
        <p14:creationId xmlns:p14="http://schemas.microsoft.com/office/powerpoint/2010/main" val="2643765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0FD24-FC1B-488E-99C8-CDC5D5EFF50B}"/>
              </a:ext>
            </a:extLst>
          </p:cNvPr>
          <p:cNvSpPr>
            <a:spLocks noGrp="1"/>
          </p:cNvSpPr>
          <p:nvPr>
            <p:ph type="ctrTitle"/>
          </p:nvPr>
        </p:nvSpPr>
        <p:spPr>
          <a:xfrm>
            <a:off x="1095851" y="1264239"/>
            <a:ext cx="9144000" cy="3785248"/>
          </a:xfrm>
        </p:spPr>
        <p:style>
          <a:lnRef idx="1">
            <a:schemeClr val="accent1"/>
          </a:lnRef>
          <a:fillRef idx="2">
            <a:schemeClr val="accent1"/>
          </a:fillRef>
          <a:effectRef idx="1">
            <a:schemeClr val="accent1"/>
          </a:effectRef>
          <a:fontRef idx="minor">
            <a:schemeClr val="dk1"/>
          </a:fontRef>
        </p:style>
        <p:txBody>
          <a:bodyPr>
            <a:normAutofit/>
          </a:bodyPr>
          <a:lstStyle/>
          <a:p>
            <a:r>
              <a:rPr lang="en-GB" sz="3200" b="0">
                <a:solidFill>
                  <a:schemeClr val="tx1"/>
                </a:solidFill>
                <a:latin typeface="Angsana New"/>
                <a:ea typeface="+mj-lt"/>
                <a:cs typeface="+mj-lt"/>
              </a:rPr>
              <a:t>As you would be aware, children who have dyslexia don’t only have problems with reading and writing, but according to East Sussex Government (2016), they may also have problems with “organisation, poor fine moto control, poor spoken</a:t>
            </a:r>
            <a:r>
              <a:rPr lang="en-GB" sz="3200">
                <a:solidFill>
                  <a:schemeClr val="tx1"/>
                </a:solidFill>
                <a:latin typeface="Angsana New"/>
                <a:ea typeface="+mj-lt"/>
                <a:cs typeface="+mj-lt"/>
              </a:rPr>
              <a:t>  </a:t>
            </a:r>
            <a:r>
              <a:rPr lang="en-GB" sz="3200" b="0">
                <a:solidFill>
                  <a:schemeClr val="tx1"/>
                </a:solidFill>
                <a:latin typeface="Angsana New"/>
                <a:ea typeface="+mj-lt"/>
                <a:cs typeface="+mj-lt"/>
              </a:rPr>
              <a:t>and/or </a:t>
            </a:r>
            <a:r>
              <a:rPr lang="en-GB" sz="3200">
                <a:solidFill>
                  <a:schemeClr val="tx1"/>
                </a:solidFill>
                <a:latin typeface="Angsana New"/>
                <a:ea typeface="+mj-lt"/>
                <a:cs typeface="+mj-lt"/>
              </a:rPr>
              <a:t>written language</a:t>
            </a:r>
            <a:r>
              <a:rPr lang="en-GB" sz="3200" b="0">
                <a:solidFill>
                  <a:schemeClr val="tx1"/>
                </a:solidFill>
                <a:latin typeface="Angsana New"/>
                <a:ea typeface="+mj-lt"/>
                <a:cs typeface="+mj-lt"/>
              </a:rPr>
              <a:t> and poor concentration.”</a:t>
            </a:r>
            <a:r>
              <a:rPr lang="en-GB" sz="8000" b="0">
                <a:solidFill>
                  <a:schemeClr val="tx1"/>
                </a:solidFill>
                <a:latin typeface="Angsana New"/>
                <a:ea typeface="+mj-lt"/>
                <a:cs typeface="+mj-lt"/>
              </a:rPr>
              <a:t> </a:t>
            </a:r>
            <a:r>
              <a:rPr lang="en-GB" b="0">
                <a:solidFill>
                  <a:schemeClr val="tx1"/>
                </a:solidFill>
                <a:ea typeface="+mj-lt"/>
                <a:cs typeface="+mj-lt"/>
              </a:rPr>
              <a:t> </a:t>
            </a:r>
            <a:endParaRPr lang="en-US">
              <a:solidFill>
                <a:schemeClr val="tx1"/>
              </a:solidFill>
            </a:endParaRPr>
          </a:p>
          <a:p>
            <a:endParaRPr lang="en-GB"/>
          </a:p>
        </p:txBody>
      </p:sp>
      <p:pic>
        <p:nvPicPr>
          <p:cNvPr id="4" name="Picture 4" descr="Graphical user interface, application&#10;&#10;Description automatically generated">
            <a:extLst>
              <a:ext uri="{FF2B5EF4-FFF2-40B4-BE49-F238E27FC236}">
                <a16:creationId xmlns:a16="http://schemas.microsoft.com/office/drawing/2014/main" id="{31321726-C493-456E-B3F0-B9A176AE0338}"/>
              </a:ext>
            </a:extLst>
          </p:cNvPr>
          <p:cNvPicPr>
            <a:picLocks noChangeAspect="1"/>
          </p:cNvPicPr>
          <p:nvPr/>
        </p:nvPicPr>
        <p:blipFill rotWithShape="1">
          <a:blip r:embed="rId2"/>
          <a:srcRect l="2262" t="35443" r="53733" b="35081"/>
          <a:stretch/>
        </p:blipFill>
        <p:spPr>
          <a:xfrm>
            <a:off x="6915846" y="4096204"/>
            <a:ext cx="3566988" cy="1491028"/>
          </a:xfrm>
          <a:prstGeom prst="rect">
            <a:avLst/>
          </a:prstGeom>
        </p:spPr>
      </p:pic>
      <p:sp>
        <p:nvSpPr>
          <p:cNvPr id="3" name="TextBox 2">
            <a:extLst>
              <a:ext uri="{FF2B5EF4-FFF2-40B4-BE49-F238E27FC236}">
                <a16:creationId xmlns:a16="http://schemas.microsoft.com/office/drawing/2014/main" id="{BF0B4CBB-6179-4822-ADA3-C647F831A00F}"/>
              </a:ext>
            </a:extLst>
          </p:cNvPr>
          <p:cNvSpPr txBox="1"/>
          <p:nvPr/>
        </p:nvSpPr>
        <p:spPr>
          <a:xfrm>
            <a:off x="8169509" y="56532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err="1"/>
              <a:t>Doehren</a:t>
            </a:r>
            <a:r>
              <a:rPr lang="en-GB"/>
              <a:t>, 2016)</a:t>
            </a:r>
          </a:p>
        </p:txBody>
      </p:sp>
    </p:spTree>
    <p:extLst>
      <p:ext uri="{BB962C8B-B14F-4D97-AF65-F5344CB8AC3E}">
        <p14:creationId xmlns:p14="http://schemas.microsoft.com/office/powerpoint/2010/main" val="78668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B9CB-7FF8-4466-A1AC-990023CD1112}"/>
              </a:ext>
            </a:extLst>
          </p:cNvPr>
          <p:cNvSpPr>
            <a:spLocks noGrp="1"/>
          </p:cNvSpPr>
          <p:nvPr>
            <p:ph type="title"/>
          </p:nvPr>
        </p:nvSpPr>
        <p:spPr/>
        <p:txBody>
          <a:bodyPr/>
          <a:lstStyle/>
          <a:p>
            <a:r>
              <a:rPr lang="en-GB" u="sng">
                <a:ea typeface="+mj-lt"/>
                <a:cs typeface="+mj-lt"/>
              </a:rPr>
              <a:t>Supporting Children with Dyslexia in the Classroom</a:t>
            </a:r>
            <a:endParaRPr lang="en-US"/>
          </a:p>
        </p:txBody>
      </p:sp>
      <p:sp>
        <p:nvSpPr>
          <p:cNvPr id="3" name="Content Placeholder 2">
            <a:extLst>
              <a:ext uri="{FF2B5EF4-FFF2-40B4-BE49-F238E27FC236}">
                <a16:creationId xmlns:a16="http://schemas.microsoft.com/office/drawing/2014/main" id="{0B74F82F-F236-4ED2-B4EE-F7F90B82C59D}"/>
              </a:ext>
            </a:extLst>
          </p:cNvPr>
          <p:cNvSpPr>
            <a:spLocks noGrp="1"/>
          </p:cNvSpPr>
          <p:nvPr>
            <p:ph idx="1"/>
          </p:nvPr>
        </p:nvSpPr>
        <p:spPr>
          <a:xfrm>
            <a:off x="1077362" y="2427316"/>
            <a:ext cx="7031499" cy="3513514"/>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77500" lnSpcReduction="20000"/>
          </a:bodyPr>
          <a:lstStyle/>
          <a:p>
            <a:pPr marL="0" indent="0">
              <a:buNone/>
            </a:pPr>
            <a:r>
              <a:rPr lang="en-GB" sz="2600" kern="1200">
                <a:latin typeface="Avenir Next LT Pro"/>
              </a:rPr>
              <a:t>Primary school aged children who have dyslexia would be supported in a number of different ways dependant on the individual.  </a:t>
            </a:r>
            <a:endParaRPr lang="en-US">
              <a:latin typeface="Avenir Next LT Pro"/>
            </a:endParaRPr>
          </a:p>
          <a:p>
            <a:pPr marL="0" indent="0" algn="l" rtl="0">
              <a:buNone/>
            </a:pPr>
            <a:r>
              <a:rPr lang="en-GB" sz="2600" kern="1200">
                <a:latin typeface="Avenir Next LT Pro"/>
              </a:rPr>
              <a:t>What I’ve found out is not all children find the same resources as helpful as others, such as one child might find overlays a huge help, whereas another might find larger fonts more beneficial. </a:t>
            </a:r>
            <a:endParaRPr lang="en-GB" sz="2600" kern="1200">
              <a:latin typeface="Avenir Next LT Pro"/>
              <a:cs typeface="Calibri"/>
            </a:endParaRPr>
          </a:p>
          <a:p>
            <a:pPr marL="0" indent="0" algn="l" rtl="0">
              <a:buNone/>
            </a:pPr>
            <a:r>
              <a:rPr lang="en-GB" sz="2600">
                <a:latin typeface="Avenir Next LT Pro"/>
              </a:rPr>
              <a:t>Stuart</a:t>
            </a:r>
            <a:r>
              <a:rPr lang="en-GB" sz="2600" kern="1200">
                <a:latin typeface="Avenir Next LT Pro"/>
              </a:rPr>
              <a:t> (2018) states that when doing their experiment </a:t>
            </a:r>
            <a:r>
              <a:rPr lang="en-GB" sz="2600" kern="1200" err="1">
                <a:latin typeface="Avenir Next LT Pro"/>
              </a:rPr>
              <a:t>Exeley</a:t>
            </a:r>
            <a:r>
              <a:rPr lang="en-GB" sz="2600" kern="1200">
                <a:latin typeface="Avenir Next LT Pro"/>
              </a:rPr>
              <a:t> (2003) noticed that when he worked with “a group of seven dyslexic students” that the majority of their preferred learning style was “visual learning, closely followed by kinaesthetic learning.”</a:t>
            </a:r>
            <a:endParaRPr lang="en-GB">
              <a:latin typeface="Avenir Next LT Pro"/>
            </a:endParaRPr>
          </a:p>
        </p:txBody>
      </p:sp>
      <p:pic>
        <p:nvPicPr>
          <p:cNvPr id="4" name="Picture 4">
            <a:extLst>
              <a:ext uri="{FF2B5EF4-FFF2-40B4-BE49-F238E27FC236}">
                <a16:creationId xmlns:a16="http://schemas.microsoft.com/office/drawing/2014/main" id="{597B6738-2D4D-4B07-A7AE-716AFE863970}"/>
              </a:ext>
            </a:extLst>
          </p:cNvPr>
          <p:cNvPicPr>
            <a:picLocks noChangeAspect="1"/>
          </p:cNvPicPr>
          <p:nvPr/>
        </p:nvPicPr>
        <p:blipFill>
          <a:blip r:embed="rId2"/>
          <a:stretch>
            <a:fillRect/>
          </a:stretch>
        </p:blipFill>
        <p:spPr>
          <a:xfrm>
            <a:off x="8480485" y="2230917"/>
            <a:ext cx="2362200" cy="3057525"/>
          </a:xfrm>
          <a:prstGeom prst="rect">
            <a:avLst/>
          </a:prstGeom>
        </p:spPr>
      </p:pic>
      <p:sp>
        <p:nvSpPr>
          <p:cNvPr id="5" name="TextBox 4">
            <a:extLst>
              <a:ext uri="{FF2B5EF4-FFF2-40B4-BE49-F238E27FC236}">
                <a16:creationId xmlns:a16="http://schemas.microsoft.com/office/drawing/2014/main" id="{FD6685D8-E50A-4196-ADC3-4C6DF54DAA38}"/>
              </a:ext>
            </a:extLst>
          </p:cNvPr>
          <p:cNvSpPr txBox="1"/>
          <p:nvPr/>
        </p:nvSpPr>
        <p:spPr>
          <a:xfrm>
            <a:off x="8922589" y="529949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rPr>
              <a:t>(Hodge, 2000)</a:t>
            </a:r>
          </a:p>
        </p:txBody>
      </p:sp>
    </p:spTree>
    <p:extLst>
      <p:ext uri="{BB962C8B-B14F-4D97-AF65-F5344CB8AC3E}">
        <p14:creationId xmlns:p14="http://schemas.microsoft.com/office/powerpoint/2010/main" val="3759551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6164-7DE7-4DF4-9D5E-A42C41BBCDBC}"/>
              </a:ext>
            </a:extLst>
          </p:cNvPr>
          <p:cNvSpPr>
            <a:spLocks noGrp="1"/>
          </p:cNvSpPr>
          <p:nvPr>
            <p:ph type="title"/>
          </p:nvPr>
        </p:nvSpPr>
        <p:spPr/>
        <p:txBody>
          <a:bodyPr/>
          <a:lstStyle/>
          <a:p>
            <a:r>
              <a:rPr lang="en-GB" u="sng">
                <a:ea typeface="+mj-lt"/>
                <a:cs typeface="+mj-lt"/>
              </a:rPr>
              <a:t>Discreet Additional Support </a:t>
            </a:r>
            <a:endParaRPr lang="en-US"/>
          </a:p>
        </p:txBody>
      </p:sp>
      <p:sp>
        <p:nvSpPr>
          <p:cNvPr id="3" name="Content Placeholder 2">
            <a:extLst>
              <a:ext uri="{FF2B5EF4-FFF2-40B4-BE49-F238E27FC236}">
                <a16:creationId xmlns:a16="http://schemas.microsoft.com/office/drawing/2014/main" id="{BB8F535B-9AC9-497D-AE4F-D5E469D2890F}"/>
              </a:ext>
            </a:extLst>
          </p:cNvPr>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fontScale="92500" lnSpcReduction="20000"/>
          </a:bodyPr>
          <a:lstStyle/>
          <a:p>
            <a:pPr>
              <a:buNone/>
            </a:pPr>
            <a:r>
              <a:rPr lang="en-GB">
                <a:ea typeface="+mn-lt"/>
                <a:cs typeface="+mn-lt"/>
              </a:rPr>
              <a:t>- Have larger font when teaching, on the board on handouts etc </a:t>
            </a:r>
            <a:endParaRPr lang="en-US">
              <a:ea typeface="+mn-lt"/>
              <a:cs typeface="+mn-lt"/>
            </a:endParaRPr>
          </a:p>
          <a:p>
            <a:pPr>
              <a:buNone/>
            </a:pPr>
            <a:r>
              <a:rPr lang="en-GB">
                <a:ea typeface="+mn-lt"/>
                <a:cs typeface="+mn-lt"/>
              </a:rPr>
              <a:t>- Write in a certain colour pen that the dyslexia pupil finds easier to read and understand </a:t>
            </a:r>
          </a:p>
          <a:p>
            <a:pPr>
              <a:buNone/>
            </a:pPr>
            <a:r>
              <a:rPr lang="en-GB">
                <a:ea typeface="+mn-lt"/>
                <a:cs typeface="+mn-lt"/>
              </a:rPr>
              <a:t>- When having the children copy from the class whiteboard, give the individual their own whiteboard with the writing on it to copy from </a:t>
            </a:r>
          </a:p>
          <a:p>
            <a:pPr>
              <a:buNone/>
            </a:pPr>
            <a:r>
              <a:rPr lang="en-GB">
                <a:ea typeface="+mn-lt"/>
                <a:cs typeface="+mn-lt"/>
              </a:rPr>
              <a:t>- Use certain coloured paper hand outs </a:t>
            </a:r>
          </a:p>
          <a:p>
            <a:pPr>
              <a:buNone/>
            </a:pPr>
            <a:r>
              <a:rPr lang="en-GB">
                <a:ea typeface="+mn-lt"/>
                <a:cs typeface="+mn-lt"/>
              </a:rPr>
              <a:t>-Use certain coloured backgrounds when </a:t>
            </a:r>
          </a:p>
          <a:p>
            <a:pPr>
              <a:buNone/>
            </a:pPr>
            <a:r>
              <a:rPr lang="en-GB">
                <a:ea typeface="+mn-lt"/>
                <a:cs typeface="+mn-lt"/>
              </a:rPr>
              <a:t>doing classwork on the interactive whiteboard</a:t>
            </a:r>
          </a:p>
          <a:p>
            <a:pPr>
              <a:buNone/>
            </a:pPr>
            <a:r>
              <a:rPr lang="en-GB">
                <a:ea typeface="+mn-lt"/>
                <a:cs typeface="+mn-lt"/>
              </a:rPr>
              <a:t> (Hodge, 2000)</a:t>
            </a:r>
          </a:p>
          <a:p>
            <a:pPr>
              <a:buNone/>
            </a:pPr>
            <a:r>
              <a:rPr lang="en-GB">
                <a:ea typeface="+mn-lt"/>
                <a:cs typeface="+mn-lt"/>
              </a:rPr>
              <a:t>- Allow extra time on tasks </a:t>
            </a:r>
          </a:p>
          <a:p>
            <a:pPr>
              <a:buNone/>
            </a:pPr>
            <a:r>
              <a:rPr lang="en-GB">
                <a:ea typeface="+mn-lt"/>
                <a:cs typeface="+mn-lt"/>
              </a:rPr>
              <a:t>- Don’t force the child to read things out in class </a:t>
            </a:r>
          </a:p>
          <a:p>
            <a:pPr marL="0" indent="0">
              <a:buNone/>
            </a:pPr>
            <a:r>
              <a:rPr lang="en-GB">
                <a:ea typeface="+mn-lt"/>
                <a:cs typeface="+mn-lt"/>
              </a:rPr>
              <a:t>- Don’t penalise their spelling, sentence structures </a:t>
            </a:r>
          </a:p>
        </p:txBody>
      </p:sp>
      <p:pic>
        <p:nvPicPr>
          <p:cNvPr id="4" name="Picture 4">
            <a:extLst>
              <a:ext uri="{FF2B5EF4-FFF2-40B4-BE49-F238E27FC236}">
                <a16:creationId xmlns:a16="http://schemas.microsoft.com/office/drawing/2014/main" id="{5C1F0D59-4768-4149-BF27-0227E046FA73}"/>
              </a:ext>
            </a:extLst>
          </p:cNvPr>
          <p:cNvPicPr>
            <a:picLocks noChangeAspect="1"/>
          </p:cNvPicPr>
          <p:nvPr/>
        </p:nvPicPr>
        <p:blipFill>
          <a:blip r:embed="rId2"/>
          <a:stretch>
            <a:fillRect/>
          </a:stretch>
        </p:blipFill>
        <p:spPr>
          <a:xfrm>
            <a:off x="6277155" y="3434483"/>
            <a:ext cx="4641011" cy="2275034"/>
          </a:xfrm>
          <a:prstGeom prst="rect">
            <a:avLst/>
          </a:prstGeom>
        </p:spPr>
      </p:pic>
      <p:sp>
        <p:nvSpPr>
          <p:cNvPr id="5" name="TextBox 4">
            <a:extLst>
              <a:ext uri="{FF2B5EF4-FFF2-40B4-BE49-F238E27FC236}">
                <a16:creationId xmlns:a16="http://schemas.microsoft.com/office/drawing/2014/main" id="{90222503-3974-4CCE-9D4E-D48C7259D277}"/>
              </a:ext>
            </a:extLst>
          </p:cNvPr>
          <p:cNvSpPr txBox="1"/>
          <p:nvPr/>
        </p:nvSpPr>
        <p:spPr>
          <a:xfrm>
            <a:off x="7944928" y="57020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(Law, 2019)</a:t>
            </a:r>
          </a:p>
        </p:txBody>
      </p:sp>
    </p:spTree>
    <p:extLst>
      <p:ext uri="{BB962C8B-B14F-4D97-AF65-F5344CB8AC3E}">
        <p14:creationId xmlns:p14="http://schemas.microsoft.com/office/powerpoint/2010/main" val="2937814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78BA-E861-4175-8F43-A967C7D16456}"/>
              </a:ext>
            </a:extLst>
          </p:cNvPr>
          <p:cNvSpPr>
            <a:spLocks noGrp="1"/>
          </p:cNvSpPr>
          <p:nvPr>
            <p:ph type="title"/>
          </p:nvPr>
        </p:nvSpPr>
        <p:spPr/>
        <p:txBody>
          <a:bodyPr/>
          <a:lstStyle/>
          <a:p>
            <a:r>
              <a:rPr lang="en-GB" u="sng">
                <a:ea typeface="+mj-lt"/>
                <a:cs typeface="+mj-lt"/>
              </a:rPr>
              <a:t>Signs of Dyslexia that are not Literacy Related</a:t>
            </a:r>
            <a:endParaRPr lang="en-US"/>
          </a:p>
        </p:txBody>
      </p:sp>
      <p:sp>
        <p:nvSpPr>
          <p:cNvPr id="3" name="Content Placeholder 2">
            <a:extLst>
              <a:ext uri="{FF2B5EF4-FFF2-40B4-BE49-F238E27FC236}">
                <a16:creationId xmlns:a16="http://schemas.microsoft.com/office/drawing/2014/main" id="{C1150ECF-4CDE-4881-8BDE-FE8BDC0A13D3}"/>
              </a:ext>
            </a:extLst>
          </p:cNvPr>
          <p:cNvSpPr>
            <a:spLocks noGrp="1"/>
          </p:cNvSpPr>
          <p:nvPr>
            <p:ph idx="1"/>
          </p:nvPr>
        </p:nvSpPr>
        <p:spPr>
          <a:xfrm>
            <a:off x="1077362" y="2427316"/>
            <a:ext cx="9950103" cy="2690332"/>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a:buNone/>
            </a:pPr>
            <a:r>
              <a:rPr lang="en-GB">
                <a:ea typeface="+mn-lt"/>
                <a:cs typeface="+mn-lt"/>
              </a:rPr>
              <a:t>The Welsh Assembly Government handbook for additional learning needs  states that there are a number of signs that teachers/ parents may notice that are a sign that a child may have dyslexia, which are: </a:t>
            </a:r>
            <a:endParaRPr lang="en-US">
              <a:ea typeface="+mn-lt"/>
              <a:cs typeface="+mn-lt"/>
            </a:endParaRPr>
          </a:p>
          <a:p>
            <a:pPr>
              <a:buNone/>
            </a:pPr>
            <a:r>
              <a:rPr lang="en-GB">
                <a:ea typeface="+mn-lt"/>
                <a:cs typeface="+mn-lt"/>
              </a:rPr>
              <a:t>•Difficulty remembering auditory and visual information </a:t>
            </a:r>
          </a:p>
          <a:p>
            <a:pPr>
              <a:buNone/>
            </a:pPr>
            <a:r>
              <a:rPr lang="en-GB">
                <a:ea typeface="+mn-lt"/>
                <a:cs typeface="+mn-lt"/>
              </a:rPr>
              <a:t>• Struggle throwing, kicking or catching </a:t>
            </a:r>
          </a:p>
          <a:p>
            <a:pPr>
              <a:buNone/>
            </a:pPr>
            <a:r>
              <a:rPr lang="en-GB">
                <a:ea typeface="+mn-lt"/>
                <a:cs typeface="+mn-lt"/>
              </a:rPr>
              <a:t>•Struggle with nursery rhymes</a:t>
            </a:r>
          </a:p>
          <a:p>
            <a:pPr marL="0" indent="0">
              <a:buNone/>
            </a:pPr>
            <a:endParaRPr lang="en-GB"/>
          </a:p>
        </p:txBody>
      </p:sp>
    </p:spTree>
    <p:extLst>
      <p:ext uri="{BB962C8B-B14F-4D97-AF65-F5344CB8AC3E}">
        <p14:creationId xmlns:p14="http://schemas.microsoft.com/office/powerpoint/2010/main" val="2473047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E842C-85D2-458C-9AEB-CD80889EDE1D}"/>
              </a:ext>
            </a:extLst>
          </p:cNvPr>
          <p:cNvSpPr>
            <a:spLocks noGrp="1"/>
          </p:cNvSpPr>
          <p:nvPr>
            <p:ph type="title"/>
          </p:nvPr>
        </p:nvSpPr>
        <p:spPr/>
        <p:txBody>
          <a:bodyPr/>
          <a:lstStyle/>
          <a:p>
            <a:r>
              <a:rPr lang="en-GB" u="sng">
                <a:ea typeface="+mj-lt"/>
                <a:cs typeface="+mj-lt"/>
              </a:rPr>
              <a:t>Letter Blend Bingo</a:t>
            </a:r>
            <a:endParaRPr lang="en-US"/>
          </a:p>
        </p:txBody>
      </p:sp>
      <p:sp>
        <p:nvSpPr>
          <p:cNvPr id="3" name="Content Placeholder 2">
            <a:extLst>
              <a:ext uri="{FF2B5EF4-FFF2-40B4-BE49-F238E27FC236}">
                <a16:creationId xmlns:a16="http://schemas.microsoft.com/office/drawing/2014/main" id="{D0F7E06F-D12B-4083-9791-2E75354D438F}"/>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Bailey (2019), states that during Letter Blended Bingo “students will hear words that begin with consonant blends and correctly match them to the letters on a bingo card.”  </a:t>
            </a:r>
            <a:endParaRPr lang="en-US"/>
          </a:p>
          <a:p>
            <a:pPr>
              <a:buNone/>
            </a:pPr>
            <a:r>
              <a:rPr lang="en-GB">
                <a:ea typeface="+mn-lt"/>
                <a:cs typeface="+mn-lt"/>
              </a:rPr>
              <a:t>For example: </a:t>
            </a:r>
            <a:endParaRPr lang="en-GB"/>
          </a:p>
          <a:p>
            <a:pPr algn="ctr">
              <a:buNone/>
            </a:pPr>
            <a:endParaRPr lang="en-GB"/>
          </a:p>
          <a:p>
            <a:pPr marL="0" indent="0">
              <a:buNone/>
            </a:pPr>
            <a:endParaRPr lang="en-GB"/>
          </a:p>
        </p:txBody>
      </p:sp>
      <p:sp>
        <p:nvSpPr>
          <p:cNvPr id="4" name="Rectangle: Rounded Corners 3">
            <a:extLst>
              <a:ext uri="{FF2B5EF4-FFF2-40B4-BE49-F238E27FC236}">
                <a16:creationId xmlns:a16="http://schemas.microsoft.com/office/drawing/2014/main" id="{A6C3C8AF-41DB-4335-9B78-0DF7BE1832A1}"/>
              </a:ext>
            </a:extLst>
          </p:cNvPr>
          <p:cNvSpPr/>
          <p:nvPr/>
        </p:nvSpPr>
        <p:spPr>
          <a:xfrm>
            <a:off x="4125923" y="3772734"/>
            <a:ext cx="3570831" cy="9121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Br’ for bread, or ‘gr’ for grape.</a:t>
            </a:r>
            <a:endParaRPr lang="en-US"/>
          </a:p>
        </p:txBody>
      </p:sp>
    </p:spTree>
    <p:extLst>
      <p:ext uri="{BB962C8B-B14F-4D97-AF65-F5344CB8AC3E}">
        <p14:creationId xmlns:p14="http://schemas.microsoft.com/office/powerpoint/2010/main" val="2227605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3A51-0B2C-4A22-9CED-CA24369E4248}"/>
              </a:ext>
            </a:extLst>
          </p:cNvPr>
          <p:cNvSpPr>
            <a:spLocks noGrp="1"/>
          </p:cNvSpPr>
          <p:nvPr>
            <p:ph type="title"/>
          </p:nvPr>
        </p:nvSpPr>
        <p:spPr/>
        <p:txBody>
          <a:bodyPr/>
          <a:lstStyle/>
          <a:p>
            <a:r>
              <a:rPr lang="en-GB" u="sng">
                <a:ea typeface="+mj-lt"/>
                <a:cs typeface="+mj-lt"/>
              </a:rPr>
              <a:t>Auditory Memory Game</a:t>
            </a:r>
            <a:endParaRPr lang="en-US"/>
          </a:p>
        </p:txBody>
      </p:sp>
      <p:sp>
        <p:nvSpPr>
          <p:cNvPr id="3" name="Content Placeholder 2">
            <a:extLst>
              <a:ext uri="{FF2B5EF4-FFF2-40B4-BE49-F238E27FC236}">
                <a16:creationId xmlns:a16="http://schemas.microsoft.com/office/drawing/2014/main" id="{02551C89-18FA-40A7-AF46-8045E873EF3B}"/>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This game helps to improve memory, listening and recognition. </a:t>
            </a:r>
            <a:endParaRPr lang="en-US"/>
          </a:p>
          <a:p>
            <a:pPr>
              <a:buNone/>
            </a:pPr>
            <a:r>
              <a:rPr lang="en-GB">
                <a:ea typeface="+mn-lt"/>
                <a:cs typeface="+mn-lt"/>
              </a:rPr>
              <a:t>For example:</a:t>
            </a:r>
            <a:endParaRPr lang="en-GB"/>
          </a:p>
          <a:p>
            <a:pPr algn="ctr">
              <a:buNone/>
            </a:pPr>
            <a:endParaRPr lang="en-GB"/>
          </a:p>
          <a:p>
            <a:pPr marL="0" indent="0">
              <a:buNone/>
            </a:pPr>
            <a:endParaRPr lang="en-GB"/>
          </a:p>
        </p:txBody>
      </p:sp>
      <p:sp>
        <p:nvSpPr>
          <p:cNvPr id="4" name="Rectangle: Rounded Corners 3">
            <a:extLst>
              <a:ext uri="{FF2B5EF4-FFF2-40B4-BE49-F238E27FC236}">
                <a16:creationId xmlns:a16="http://schemas.microsoft.com/office/drawing/2014/main" id="{0EE0AF2D-B0B8-4041-A214-701C045CAAE3}"/>
              </a:ext>
            </a:extLst>
          </p:cNvPr>
          <p:cNvSpPr/>
          <p:nvPr/>
        </p:nvSpPr>
        <p:spPr>
          <a:xfrm>
            <a:off x="2802158" y="3661492"/>
            <a:ext cx="5784524" cy="9121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Hills shows a good example of</a:t>
            </a:r>
            <a:r>
              <a:rPr lang="en-GB">
                <a:ea typeface="+mn-lt"/>
                <a:cs typeface="+mn-lt"/>
              </a:rPr>
              <a:t>, “Jack </a:t>
            </a:r>
            <a:r>
              <a:rPr lang="en-GB" dirty="0">
                <a:ea typeface="+mn-lt"/>
                <a:cs typeface="+mn-lt"/>
              </a:rPr>
              <a:t>travelled down the river and saw a boat, trees and a duck. What did Jack see on his trip down the river?”</a:t>
            </a:r>
            <a:endParaRPr lang="en-US" dirty="0"/>
          </a:p>
        </p:txBody>
      </p:sp>
    </p:spTree>
    <p:extLst>
      <p:ext uri="{BB962C8B-B14F-4D97-AF65-F5344CB8AC3E}">
        <p14:creationId xmlns:p14="http://schemas.microsoft.com/office/powerpoint/2010/main" val="4153273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6643D-405C-431D-B107-E416779737D7}"/>
              </a:ext>
            </a:extLst>
          </p:cNvPr>
          <p:cNvSpPr>
            <a:spLocks noGrp="1"/>
          </p:cNvSpPr>
          <p:nvPr>
            <p:ph type="title"/>
          </p:nvPr>
        </p:nvSpPr>
        <p:spPr/>
        <p:txBody>
          <a:bodyPr/>
          <a:lstStyle/>
          <a:p>
            <a:r>
              <a:rPr lang="en-GB" u="sng">
                <a:ea typeface="+mj-lt"/>
                <a:cs typeface="+mj-lt"/>
              </a:rPr>
              <a:t>Matching Word to Picture </a:t>
            </a:r>
            <a:endParaRPr lang="en-US"/>
          </a:p>
        </p:txBody>
      </p:sp>
      <p:sp>
        <p:nvSpPr>
          <p:cNvPr id="3" name="Content Placeholder 2">
            <a:extLst>
              <a:ext uri="{FF2B5EF4-FFF2-40B4-BE49-F238E27FC236}">
                <a16:creationId xmlns:a16="http://schemas.microsoft.com/office/drawing/2014/main" id="{EEAB7B0E-E99E-4145-8A2F-1A8904FF54B6}"/>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This helps with spellings, visualising words and being able to associate words with pictures.  </a:t>
            </a:r>
            <a:endParaRPr lang="en-US"/>
          </a:p>
          <a:p>
            <a:pPr>
              <a:buNone/>
            </a:pPr>
            <a:r>
              <a:rPr lang="en-GB">
                <a:ea typeface="+mn-lt"/>
                <a:cs typeface="+mn-lt"/>
              </a:rPr>
              <a:t>For example:</a:t>
            </a:r>
            <a:endParaRPr lang="en-GB"/>
          </a:p>
          <a:p>
            <a:pPr algn="ctr">
              <a:buNone/>
            </a:pPr>
            <a:endParaRPr lang="en-GB"/>
          </a:p>
          <a:p>
            <a:pPr marL="0" indent="0">
              <a:buNone/>
            </a:pPr>
            <a:endParaRPr lang="en-GB"/>
          </a:p>
        </p:txBody>
      </p:sp>
      <p:sp>
        <p:nvSpPr>
          <p:cNvPr id="4" name="Rectangle: Rounded Corners 3">
            <a:extLst>
              <a:ext uri="{FF2B5EF4-FFF2-40B4-BE49-F238E27FC236}">
                <a16:creationId xmlns:a16="http://schemas.microsoft.com/office/drawing/2014/main" id="{32916F39-D325-4DA1-A4A7-834475076A84}"/>
              </a:ext>
            </a:extLst>
          </p:cNvPr>
          <p:cNvSpPr/>
          <p:nvPr/>
        </p:nvSpPr>
        <p:spPr>
          <a:xfrm>
            <a:off x="3447355" y="3105288"/>
            <a:ext cx="5295064" cy="15684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The picture of bread, the child would then have to find the word bread to match with the image and when done so would be correct.</a:t>
            </a:r>
          </a:p>
          <a:p>
            <a:pPr algn="ctr"/>
            <a:endParaRPr lang="en-GB"/>
          </a:p>
        </p:txBody>
      </p:sp>
    </p:spTree>
    <p:extLst>
      <p:ext uri="{BB962C8B-B14F-4D97-AF65-F5344CB8AC3E}">
        <p14:creationId xmlns:p14="http://schemas.microsoft.com/office/powerpoint/2010/main" val="872078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49A0D-7F87-4423-AC96-0E72612A78A7}"/>
              </a:ext>
            </a:extLst>
          </p:cNvPr>
          <p:cNvSpPr>
            <a:spLocks noGrp="1"/>
          </p:cNvSpPr>
          <p:nvPr>
            <p:ph type="title"/>
          </p:nvPr>
        </p:nvSpPr>
        <p:spPr/>
        <p:txBody>
          <a:bodyPr/>
          <a:lstStyle/>
          <a:p>
            <a:r>
              <a:rPr lang="en-GB" u="sng">
                <a:ea typeface="+mj-lt"/>
                <a:cs typeface="+mj-lt"/>
              </a:rPr>
              <a:t>Tracking Games</a:t>
            </a:r>
            <a:endParaRPr lang="en-US">
              <a:ea typeface="+mj-lt"/>
              <a:cs typeface="+mj-lt"/>
            </a:endParaRPr>
          </a:p>
        </p:txBody>
      </p:sp>
      <p:sp>
        <p:nvSpPr>
          <p:cNvPr id="3" name="Content Placeholder 2">
            <a:extLst>
              <a:ext uri="{FF2B5EF4-FFF2-40B4-BE49-F238E27FC236}">
                <a16:creationId xmlns:a16="http://schemas.microsoft.com/office/drawing/2014/main" id="{72579BC4-75BF-4107-BDEA-2D5A897B0507}"/>
              </a:ext>
            </a:extLst>
          </p:cNvPr>
          <p:cNvSpPr>
            <a:spLocks noGrp="1"/>
          </p:cNvSpPr>
          <p:nvPr>
            <p:ph idx="1"/>
          </p:nvPr>
        </p:nvSpPr>
        <p:spPr>
          <a:xfrm>
            <a:off x="1077362" y="2427316"/>
            <a:ext cx="9950103" cy="2245369"/>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a:buNone/>
            </a:pPr>
            <a:r>
              <a:rPr lang="en-GB">
                <a:ea typeface="+mn-lt"/>
                <a:cs typeface="+mn-lt"/>
              </a:rPr>
              <a:t>In this game there are a number of pictures or letters on a page with a sequence at the top.</a:t>
            </a:r>
            <a:endParaRPr lang="en-US"/>
          </a:p>
          <a:p>
            <a:pPr>
              <a:buNone/>
            </a:pPr>
            <a:r>
              <a:rPr lang="en-GB">
                <a:ea typeface="+mn-lt"/>
                <a:cs typeface="+mn-lt"/>
              </a:rPr>
              <a:t>  </a:t>
            </a:r>
            <a:endParaRPr lang="en-GB"/>
          </a:p>
          <a:p>
            <a:pPr>
              <a:buNone/>
            </a:pPr>
            <a:r>
              <a:rPr lang="en-GB">
                <a:ea typeface="+mn-lt"/>
                <a:cs typeface="+mn-lt"/>
              </a:rPr>
              <a:t>When the child is tracking (following) the line of pictures or letters and notice the sequence has changed then they would underline or colour in that image or letter</a:t>
            </a:r>
            <a:endParaRPr lang="en-GB"/>
          </a:p>
          <a:p>
            <a:pPr marL="0" indent="0">
              <a:buNone/>
            </a:pPr>
            <a:endParaRPr lang="en-GB"/>
          </a:p>
        </p:txBody>
      </p:sp>
    </p:spTree>
    <p:extLst>
      <p:ext uri="{BB962C8B-B14F-4D97-AF65-F5344CB8AC3E}">
        <p14:creationId xmlns:p14="http://schemas.microsoft.com/office/powerpoint/2010/main" val="3305047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7AA73-1515-4299-9747-F9A709794B00}"/>
              </a:ext>
            </a:extLst>
          </p:cNvPr>
          <p:cNvSpPr>
            <a:spLocks noGrp="1"/>
          </p:cNvSpPr>
          <p:nvPr>
            <p:ph type="title"/>
          </p:nvPr>
        </p:nvSpPr>
        <p:spPr/>
        <p:txBody>
          <a:bodyPr/>
          <a:lstStyle/>
          <a:p>
            <a:r>
              <a:rPr lang="en-GB" u="sng">
                <a:ea typeface="+mj-lt"/>
                <a:cs typeface="+mj-lt"/>
              </a:rPr>
              <a:t>Visual Support</a:t>
            </a:r>
            <a:endParaRPr lang="en-US"/>
          </a:p>
        </p:txBody>
      </p:sp>
      <p:sp>
        <p:nvSpPr>
          <p:cNvPr id="3" name="Content Placeholder 2">
            <a:extLst>
              <a:ext uri="{FF2B5EF4-FFF2-40B4-BE49-F238E27FC236}">
                <a16:creationId xmlns:a16="http://schemas.microsoft.com/office/drawing/2014/main" id="{56D29DED-3B79-48E3-B019-084811F82CCD}"/>
              </a:ext>
            </a:extLst>
          </p:cNvPr>
          <p:cNvSpPr>
            <a:spLocks noGrp="1"/>
          </p:cNvSpPr>
          <p:nvPr>
            <p:ph idx="1"/>
          </p:nvPr>
        </p:nvSpPr>
        <p:spPr>
          <a:xfrm>
            <a:off x="1077362" y="2427316"/>
            <a:ext cx="9950103" cy="3719309"/>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a:buNone/>
            </a:pPr>
            <a:r>
              <a:rPr lang="en-GB" err="1">
                <a:ea typeface="+mn-lt"/>
                <a:cs typeface="+mn-lt"/>
              </a:rPr>
              <a:t>Doehren</a:t>
            </a:r>
            <a:r>
              <a:rPr lang="en-GB">
                <a:ea typeface="+mn-lt"/>
                <a:cs typeface="+mn-lt"/>
              </a:rPr>
              <a:t> (2016) states that “removing the need to process unnecessarily heavy text is paramount for students with dyslexia.”  </a:t>
            </a:r>
            <a:endParaRPr lang="en-US"/>
          </a:p>
          <a:p>
            <a:pPr>
              <a:buNone/>
            </a:pPr>
            <a:r>
              <a:rPr lang="en-GB">
                <a:ea typeface="+mn-lt"/>
                <a:cs typeface="+mn-lt"/>
              </a:rPr>
              <a:t>Using visual aid for children with dyslexia makes it much easier and enjoyable for them. For example, using colourful, pictures and video clips to help with their learning is much more engaging for these students. </a:t>
            </a:r>
            <a:endParaRPr lang="en-GB"/>
          </a:p>
          <a:p>
            <a:pPr marL="0" indent="0">
              <a:buNone/>
            </a:pPr>
            <a:endParaRPr lang="en-GB"/>
          </a:p>
        </p:txBody>
      </p:sp>
      <p:pic>
        <p:nvPicPr>
          <p:cNvPr id="5" name="Picture 3" descr="A picture containing text, person&#10;&#10;Description automatically generated">
            <a:extLst>
              <a:ext uri="{FF2B5EF4-FFF2-40B4-BE49-F238E27FC236}">
                <a16:creationId xmlns:a16="http://schemas.microsoft.com/office/drawing/2014/main" id="{5D7FB0FA-E86D-4152-BE80-5A12A4DB5805}"/>
              </a:ext>
            </a:extLst>
          </p:cNvPr>
          <p:cNvPicPr>
            <a:picLocks noChangeAspect="1"/>
          </p:cNvPicPr>
          <p:nvPr/>
        </p:nvPicPr>
        <p:blipFill>
          <a:blip r:embed="rId2"/>
          <a:stretch>
            <a:fillRect/>
          </a:stretch>
        </p:blipFill>
        <p:spPr>
          <a:xfrm>
            <a:off x="6534498" y="4102087"/>
            <a:ext cx="3950898" cy="1869971"/>
          </a:xfrm>
          <a:prstGeom prst="rect">
            <a:avLst/>
          </a:prstGeom>
        </p:spPr>
      </p:pic>
    </p:spTree>
    <p:extLst>
      <p:ext uri="{BB962C8B-B14F-4D97-AF65-F5344CB8AC3E}">
        <p14:creationId xmlns:p14="http://schemas.microsoft.com/office/powerpoint/2010/main" val="1181669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0793B-4770-4712-B54A-50876A087B64}"/>
              </a:ext>
            </a:extLst>
          </p:cNvPr>
          <p:cNvSpPr>
            <a:spLocks noGrp="1"/>
          </p:cNvSpPr>
          <p:nvPr>
            <p:ph type="title"/>
          </p:nvPr>
        </p:nvSpPr>
        <p:spPr/>
        <p:txBody>
          <a:bodyPr/>
          <a:lstStyle/>
          <a:p>
            <a:r>
              <a:rPr lang="en-GB" u="sng">
                <a:ea typeface="+mj-lt"/>
                <a:cs typeface="+mj-lt"/>
              </a:rPr>
              <a:t>Technological Support</a:t>
            </a:r>
            <a:endParaRPr lang="en-US"/>
          </a:p>
        </p:txBody>
      </p:sp>
      <p:sp>
        <p:nvSpPr>
          <p:cNvPr id="3" name="Content Placeholder 2">
            <a:extLst>
              <a:ext uri="{FF2B5EF4-FFF2-40B4-BE49-F238E27FC236}">
                <a16:creationId xmlns:a16="http://schemas.microsoft.com/office/drawing/2014/main" id="{489D647B-7240-423F-802C-3E05DBD80F18}"/>
              </a:ext>
            </a:extLst>
          </p:cNvPr>
          <p:cNvSpPr>
            <a:spLocks noGrp="1"/>
          </p:cNvSpPr>
          <p:nvPr>
            <p:ph idx="1"/>
          </p:nvPr>
        </p:nvSpPr>
        <p:spPr>
          <a:xfrm>
            <a:off x="1077362" y="2427316"/>
            <a:ext cx="9950103" cy="2968434"/>
          </a:xfr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a:buNone/>
            </a:pPr>
            <a:r>
              <a:rPr lang="en-GB">
                <a:ea typeface="+mn-lt"/>
                <a:cs typeface="+mn-lt"/>
              </a:rPr>
              <a:t>For the older primary pupils there are a number of Microsoft Software support available to assist them and make their learning so much easier and inclusive.  </a:t>
            </a:r>
            <a:endParaRPr lang="en-US"/>
          </a:p>
          <a:p>
            <a:pPr>
              <a:buNone/>
            </a:pPr>
            <a:endParaRPr lang="en-GB"/>
          </a:p>
          <a:p>
            <a:pPr>
              <a:buNone/>
            </a:pPr>
            <a:r>
              <a:rPr lang="en-GB">
                <a:ea typeface="+mn-lt"/>
                <a:cs typeface="+mn-lt"/>
              </a:rPr>
              <a:t>For example, McKnight (2021) states that Microsoft have software built into all Microsoft programmes called “Immersive Reader,” which “displays text in a format that helps the reader to follow along as it reads the text aloud, word by word. Each word is highlighted as it is read aloud.”   </a:t>
            </a:r>
            <a:endParaRPr lang="en-GB"/>
          </a:p>
          <a:p>
            <a:pPr marL="0" indent="0">
              <a:buNone/>
            </a:pPr>
            <a:endParaRPr lang="en-GB"/>
          </a:p>
        </p:txBody>
      </p:sp>
    </p:spTree>
    <p:extLst>
      <p:ext uri="{BB962C8B-B14F-4D97-AF65-F5344CB8AC3E}">
        <p14:creationId xmlns:p14="http://schemas.microsoft.com/office/powerpoint/2010/main" val="1665967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4603D-B587-401A-8173-EC3BCF0AF22D}"/>
              </a:ext>
            </a:extLst>
          </p:cNvPr>
          <p:cNvSpPr>
            <a:spLocks noGrp="1"/>
          </p:cNvSpPr>
          <p:nvPr>
            <p:ph type="title"/>
          </p:nvPr>
        </p:nvSpPr>
        <p:spPr/>
        <p:txBody>
          <a:bodyPr/>
          <a:lstStyle/>
          <a:p>
            <a:r>
              <a:rPr lang="en-GB" b="0" u="sng">
                <a:ea typeface="+mj-lt"/>
                <a:cs typeface="+mj-lt"/>
              </a:rPr>
              <a:t>Summary</a:t>
            </a:r>
            <a:endParaRPr lang="en-US"/>
          </a:p>
        </p:txBody>
      </p:sp>
      <p:sp>
        <p:nvSpPr>
          <p:cNvPr id="3" name="Content Placeholder 2">
            <a:extLst>
              <a:ext uri="{FF2B5EF4-FFF2-40B4-BE49-F238E27FC236}">
                <a16:creationId xmlns:a16="http://schemas.microsoft.com/office/drawing/2014/main" id="{8733E109-9661-4D0E-B68C-E356CD353573}"/>
              </a:ext>
            </a:extLst>
          </p:cNvPr>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t">
            <a:normAutofit/>
          </a:bodyPr>
          <a:lstStyle/>
          <a:p>
            <a:pPr>
              <a:buNone/>
            </a:pPr>
            <a:r>
              <a:rPr lang="en-GB">
                <a:ea typeface="+mn-lt"/>
                <a:cs typeface="+mn-lt"/>
              </a:rPr>
              <a:t>To summarise, there are a number of ways in which we can support and help students with dyslexia. The varying methods demonstrate that all children can benefit via means of tailored learning and the most appropriate approach for them as an individual, whilst ensuring inclusivity.   </a:t>
            </a:r>
            <a:endParaRPr lang="en-US"/>
          </a:p>
          <a:p>
            <a:pPr marL="0" indent="0">
              <a:buNone/>
            </a:pPr>
            <a:endParaRPr lang="en-GB"/>
          </a:p>
        </p:txBody>
      </p:sp>
      <p:pic>
        <p:nvPicPr>
          <p:cNvPr id="5" name="Picture 4" descr="Diagram, text&#10;&#10;Description automatically generated">
            <a:extLst>
              <a:ext uri="{FF2B5EF4-FFF2-40B4-BE49-F238E27FC236}">
                <a16:creationId xmlns:a16="http://schemas.microsoft.com/office/drawing/2014/main" id="{103A9A54-180A-4A92-A71C-85664E598AE5}"/>
              </a:ext>
            </a:extLst>
          </p:cNvPr>
          <p:cNvPicPr>
            <a:picLocks noChangeAspect="1"/>
          </p:cNvPicPr>
          <p:nvPr/>
        </p:nvPicPr>
        <p:blipFill>
          <a:blip r:embed="rId2"/>
          <a:stretch>
            <a:fillRect/>
          </a:stretch>
        </p:blipFill>
        <p:spPr>
          <a:xfrm>
            <a:off x="4299901" y="3484356"/>
            <a:ext cx="3590624" cy="2389795"/>
          </a:xfrm>
          <a:prstGeom prst="rect">
            <a:avLst/>
          </a:prstGeom>
        </p:spPr>
      </p:pic>
    </p:spTree>
    <p:extLst>
      <p:ext uri="{BB962C8B-B14F-4D97-AF65-F5344CB8AC3E}">
        <p14:creationId xmlns:p14="http://schemas.microsoft.com/office/powerpoint/2010/main" val="41641552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52EF0-7CA7-4B26-9817-B8EA3252F4A0}"/>
              </a:ext>
            </a:extLst>
          </p:cNvPr>
          <p:cNvSpPr>
            <a:spLocks noGrp="1"/>
          </p:cNvSpPr>
          <p:nvPr>
            <p:ph type="title"/>
          </p:nvPr>
        </p:nvSpPr>
        <p:spPr>
          <a:xfrm>
            <a:off x="327142" y="44482"/>
            <a:ext cx="3035418" cy="1507376"/>
          </a:xfrm>
        </p:spPr>
        <p:txBody>
          <a:bodyPr/>
          <a:lstStyle/>
          <a:p>
            <a:r>
              <a:rPr lang="en-GB"/>
              <a:t>References </a:t>
            </a:r>
          </a:p>
        </p:txBody>
      </p:sp>
      <p:sp>
        <p:nvSpPr>
          <p:cNvPr id="3" name="Content Placeholder 2">
            <a:extLst>
              <a:ext uri="{FF2B5EF4-FFF2-40B4-BE49-F238E27FC236}">
                <a16:creationId xmlns:a16="http://schemas.microsoft.com/office/drawing/2014/main" id="{E7183B4C-9534-4CA4-9B9E-15C98E2463F0}"/>
              </a:ext>
            </a:extLst>
          </p:cNvPr>
          <p:cNvSpPr>
            <a:spLocks noGrp="1"/>
          </p:cNvSpPr>
          <p:nvPr>
            <p:ph idx="1"/>
          </p:nvPr>
        </p:nvSpPr>
        <p:spPr>
          <a:xfrm>
            <a:off x="-1674" y="536221"/>
            <a:ext cx="12108176" cy="6183295"/>
          </a:xfrm>
        </p:spPr>
        <p:txBody>
          <a:bodyPr vert="horz" lIns="91440" tIns="45720" rIns="91440" bIns="45720" rtlCol="0" anchor="t">
            <a:noAutofit/>
          </a:bodyPr>
          <a:lstStyle/>
          <a:p>
            <a:pPr>
              <a:buNone/>
            </a:pPr>
            <a:r>
              <a:rPr lang="en-GB" sz="900">
                <a:ea typeface="+mn-lt"/>
                <a:cs typeface="+mn-lt"/>
              </a:rPr>
              <a:t>Bailey. E (2019), Letter Blends- A Lesson Plan for Student with Dyslexia [Blog] Available at: </a:t>
            </a:r>
            <a:r>
              <a:rPr lang="en-GB" sz="900">
                <a:ea typeface="+mn-lt"/>
                <a:cs typeface="+mn-lt"/>
                <a:hlinkClick r:id="rId2"/>
              </a:rPr>
              <a:t>https://www.thoughtco.com/lesson-plan-for-students-with-dyslexia-3111181</a:t>
            </a:r>
            <a:r>
              <a:rPr lang="en-GB" sz="900">
                <a:ea typeface="+mn-lt"/>
                <a:cs typeface="+mn-lt"/>
              </a:rPr>
              <a:t> [Accessed on 30/4/21] </a:t>
            </a:r>
            <a:endParaRPr lang="en-US" sz="900">
              <a:ea typeface="+mn-lt"/>
              <a:cs typeface="+mn-lt"/>
            </a:endParaRPr>
          </a:p>
          <a:p>
            <a:pPr>
              <a:buNone/>
            </a:pPr>
            <a:r>
              <a:rPr lang="en-GB" sz="900">
                <a:ea typeface="+mn-lt"/>
                <a:cs typeface="+mn-lt"/>
              </a:rPr>
              <a:t>British Dyslexia Association (2021) Nessy- Reading &amp; Spelling [Online] Available at: </a:t>
            </a:r>
            <a:r>
              <a:rPr lang="en-GB" sz="900">
                <a:ea typeface="+mn-lt"/>
                <a:cs typeface="+mn-lt"/>
                <a:hlinkClick r:id="rId3"/>
              </a:rPr>
              <a:t>https://www.bdadyslexia.org.uk/shop/assured/nessy-nessy-reading-spelling</a:t>
            </a:r>
            <a:r>
              <a:rPr lang="en-GB" sz="900">
                <a:ea typeface="+mn-lt"/>
                <a:cs typeface="+mn-lt"/>
              </a:rPr>
              <a:t> [Accessed on 2/5/21] </a:t>
            </a:r>
          </a:p>
          <a:p>
            <a:pPr>
              <a:buNone/>
            </a:pPr>
            <a:r>
              <a:rPr lang="en-GB" sz="900">
                <a:ea typeface="+mn-lt"/>
                <a:cs typeface="+mn-lt"/>
              </a:rPr>
              <a:t>British Dyslexia Association (2021), What I need to know as a teacher, Reasonable Adjustments [Online] Available at: </a:t>
            </a:r>
            <a:r>
              <a:rPr lang="en-GB" sz="900">
                <a:ea typeface="+mn-lt"/>
                <a:cs typeface="+mn-lt"/>
                <a:hlinkClick r:id="rId4"/>
              </a:rPr>
              <a:t>https://www.bdadyslexia.org.uk/advice/educators/what-do-i-need-to-know/reasonable-adjustments</a:t>
            </a:r>
            <a:r>
              <a:rPr lang="en-GB" sz="900">
                <a:ea typeface="+mn-lt"/>
                <a:cs typeface="+mn-lt"/>
              </a:rPr>
              <a:t> [Accessed on 27/04/21]  </a:t>
            </a:r>
          </a:p>
          <a:p>
            <a:pPr>
              <a:buNone/>
            </a:pPr>
            <a:r>
              <a:rPr lang="en-GB" sz="900">
                <a:ea typeface="+mn-lt"/>
                <a:cs typeface="+mn-lt"/>
              </a:rPr>
              <a:t>Chisom. S. E (2016), Understanding Dyslexia, Page 1 [Journal]  </a:t>
            </a:r>
            <a:endParaRPr lang="en-GB" sz="900"/>
          </a:p>
          <a:p>
            <a:pPr>
              <a:buNone/>
            </a:pPr>
            <a:r>
              <a:rPr lang="en-GB" sz="900" err="1">
                <a:ea typeface="+mn-lt"/>
                <a:cs typeface="+mn-lt"/>
              </a:rPr>
              <a:t>Doehren</a:t>
            </a:r>
            <a:r>
              <a:rPr lang="en-GB" sz="900">
                <a:ea typeface="+mn-lt"/>
                <a:cs typeface="+mn-lt"/>
              </a:rPr>
              <a:t>. K (2016), Classroom Strategies to Support Dyslexic Students [Blog] Available at: </a:t>
            </a:r>
            <a:r>
              <a:rPr lang="en-GB" sz="900">
                <a:ea typeface="+mn-lt"/>
                <a:cs typeface="+mn-lt"/>
                <a:hlinkClick r:id="rId5"/>
              </a:rPr>
              <a:t>http://www.specialworld.net/2016/10/07/classroom-strategies-to-support-dyslexic-students/</a:t>
            </a:r>
            <a:r>
              <a:rPr lang="en-GB" sz="900">
                <a:ea typeface="+mn-lt"/>
                <a:cs typeface="+mn-lt"/>
              </a:rPr>
              <a:t> [Accessed on 30/4/21]  </a:t>
            </a:r>
          </a:p>
          <a:p>
            <a:pPr>
              <a:buNone/>
            </a:pPr>
            <a:r>
              <a:rPr lang="en-GB" sz="900">
                <a:ea typeface="+mn-lt"/>
                <a:cs typeface="+mn-lt"/>
              </a:rPr>
              <a:t> Dyslexia Scotland (2017), An Introduction to Dyslexia and Inclusive Practice, Page 24 [Online Document] Available at: </a:t>
            </a:r>
            <a:r>
              <a:rPr lang="en-GB" sz="900">
                <a:ea typeface="+mn-lt"/>
                <a:cs typeface="+mn-lt"/>
                <a:hlinkClick r:id="rId6"/>
              </a:rPr>
              <a:t>https://ddl-resources.s3-ap-southeast-1.amazonaws.com/resources/an_introduction_to_dyslexia_and_inclusive_practice_printable.pdf</a:t>
            </a:r>
            <a:r>
              <a:rPr lang="en-GB" sz="900">
                <a:ea typeface="+mn-lt"/>
                <a:cs typeface="+mn-lt"/>
              </a:rPr>
              <a:t> [Accessed on 28/4/21] </a:t>
            </a:r>
          </a:p>
          <a:p>
            <a:pPr>
              <a:buNone/>
            </a:pPr>
            <a:r>
              <a:rPr lang="en-GB" sz="900">
                <a:ea typeface="+mn-lt"/>
                <a:cs typeface="+mn-lt"/>
              </a:rPr>
              <a:t>East Sussex Government (2016), Supporting Children with Dyslexia, Strategies for Schools [Online Article] Available at: </a:t>
            </a:r>
            <a:r>
              <a:rPr lang="en-GB" sz="900">
                <a:ea typeface="+mn-lt"/>
                <a:cs typeface="+mn-lt"/>
                <a:hlinkClick r:id="rId7"/>
              </a:rPr>
              <a:t>https://www.eastsussex.gov.uk/media/6200/class-dyslexia-handbook-forteachers-2016.pdf</a:t>
            </a:r>
            <a:r>
              <a:rPr lang="en-GB" sz="900">
                <a:ea typeface="+mn-lt"/>
                <a:cs typeface="+mn-lt"/>
              </a:rPr>
              <a:t> [Accessed on 27/4/21]  </a:t>
            </a:r>
            <a:endParaRPr lang="en-GB" sz="900"/>
          </a:p>
          <a:p>
            <a:pPr>
              <a:buNone/>
            </a:pPr>
            <a:r>
              <a:rPr lang="en-GB" sz="900">
                <a:ea typeface="+mn-lt"/>
                <a:cs typeface="+mn-lt"/>
              </a:rPr>
              <a:t>East Sussex Government (2016), Supporting Children with Dyslexia, Strategies for Schools, Page 7 [Article] Available at: </a:t>
            </a:r>
            <a:r>
              <a:rPr lang="en-GB" sz="900">
                <a:ea typeface="+mn-lt"/>
                <a:cs typeface="+mn-lt"/>
                <a:hlinkClick r:id="rId7"/>
              </a:rPr>
              <a:t>https://www.eastsussex.gov.uk/media/6200/class-dyslexia-handbook-forteachers-2016.pdf</a:t>
            </a:r>
            <a:r>
              <a:rPr lang="en-GB" sz="900">
                <a:ea typeface="+mn-lt"/>
                <a:cs typeface="+mn-lt"/>
              </a:rPr>
              <a:t> [Accessed on 6/5/21]  </a:t>
            </a:r>
          </a:p>
          <a:p>
            <a:pPr>
              <a:buNone/>
            </a:pPr>
            <a:r>
              <a:rPr lang="en-GB" sz="900" err="1">
                <a:ea typeface="+mn-lt"/>
                <a:cs typeface="+mn-lt"/>
              </a:rPr>
              <a:t>Exeley</a:t>
            </a:r>
            <a:r>
              <a:rPr lang="en-GB" sz="900">
                <a:ea typeface="+mn-lt"/>
                <a:cs typeface="+mn-lt"/>
              </a:rPr>
              <a:t>, S. (2003). The effectiveness of teaching strategies for students with dyslexia based on their preferred learning styles. The British Journal of Special Education, Pages 213-220 </a:t>
            </a:r>
            <a:endParaRPr lang="en-GB" sz="900"/>
          </a:p>
          <a:p>
            <a:pPr>
              <a:buNone/>
            </a:pPr>
            <a:r>
              <a:rPr lang="en-GB" sz="900">
                <a:ea typeface="+mn-lt"/>
                <a:cs typeface="+mn-lt"/>
              </a:rPr>
              <a:t>Hill. M, Hill. K, Auditory Memory Skills, Pages 46-47 [Book] </a:t>
            </a:r>
            <a:endParaRPr lang="en-GB" sz="900"/>
          </a:p>
          <a:p>
            <a:pPr>
              <a:buNone/>
            </a:pPr>
            <a:r>
              <a:rPr lang="en-GB" sz="900">
                <a:ea typeface="+mn-lt"/>
                <a:cs typeface="+mn-lt"/>
              </a:rPr>
              <a:t>Hodge. P (2000), A Dyslexic Child in the Classroom, A Guide for Teachers and Parents [Journal] Available at: </a:t>
            </a:r>
            <a:r>
              <a:rPr lang="en-GB" sz="900">
                <a:ea typeface="+mn-lt"/>
                <a:cs typeface="+mn-lt"/>
                <a:hlinkClick r:id="rId8"/>
              </a:rPr>
              <a:t>https://bin.ddai.us/dys/docs/Helping_dyslexic_children.pdf</a:t>
            </a:r>
            <a:r>
              <a:rPr lang="en-GB" sz="900">
                <a:ea typeface="+mn-lt"/>
                <a:cs typeface="+mn-lt"/>
              </a:rPr>
              <a:t> [Accessed on 5/5/21] </a:t>
            </a:r>
          </a:p>
          <a:p>
            <a:pPr>
              <a:buNone/>
            </a:pPr>
            <a:r>
              <a:rPr lang="en-US" sz="900">
                <a:ea typeface="+mn-lt"/>
                <a:cs typeface="+mn-lt"/>
              </a:rPr>
              <a:t>Law. J (2019), A Rose-Tinted Cure: The Myth of Colored Overlays and Dyslexia [Image from News Article] Available at: </a:t>
            </a:r>
            <a:r>
              <a:rPr lang="en-US" sz="900">
                <a:ea typeface="+mn-lt"/>
                <a:cs typeface="+mn-lt"/>
                <a:hlinkClick r:id="rId8"/>
              </a:rPr>
              <a:t>https://bin.ddai.us/dys/docs/Helping_dyslexic_children.pdf</a:t>
            </a:r>
            <a:r>
              <a:rPr lang="en-US" sz="900">
                <a:ea typeface="+mn-lt"/>
                <a:cs typeface="+mn-lt"/>
              </a:rPr>
              <a:t>  [Accessed on 5/5/21]</a:t>
            </a:r>
            <a:endParaRPr lang="en-GB" sz="900"/>
          </a:p>
          <a:p>
            <a:pPr>
              <a:buNone/>
            </a:pPr>
            <a:r>
              <a:rPr lang="en-GB" sz="900">
                <a:ea typeface="+mn-lt"/>
                <a:cs typeface="+mn-lt"/>
              </a:rPr>
              <a:t>McKnight. K (2021), Levelling the Playing Field with Microsoft Learning Tools, Page 10 [Journal] Available at: </a:t>
            </a:r>
            <a:r>
              <a:rPr lang="en-GB" sz="900">
                <a:ea typeface="+mn-lt"/>
                <a:cs typeface="+mn-lt"/>
                <a:hlinkClick r:id="rId9"/>
              </a:rPr>
              <a:t>http://edudownloads.azureedge.net/msdownloads/Learning_Tools_research_study_BSD.pdf</a:t>
            </a:r>
            <a:r>
              <a:rPr lang="en-GB" sz="900">
                <a:ea typeface="+mn-lt"/>
                <a:cs typeface="+mn-lt"/>
              </a:rPr>
              <a:t> [Accessed on 30/4/21]  </a:t>
            </a:r>
          </a:p>
          <a:p>
            <a:pPr>
              <a:buNone/>
            </a:pPr>
            <a:r>
              <a:rPr lang="en-GB" sz="900">
                <a:ea typeface="+mn-lt"/>
                <a:cs typeface="+mn-lt"/>
              </a:rPr>
              <a:t>Mense. B, </a:t>
            </a:r>
            <a:r>
              <a:rPr lang="en-GB" sz="900" err="1">
                <a:ea typeface="+mn-lt"/>
                <a:cs typeface="+mn-lt"/>
              </a:rPr>
              <a:t>Debney</a:t>
            </a:r>
            <a:r>
              <a:rPr lang="en-GB" sz="900">
                <a:ea typeface="+mn-lt"/>
                <a:cs typeface="+mn-lt"/>
              </a:rPr>
              <a:t>. S, Druce. T (2006), Short Term Auditory Memory Activities- Ready Set Remember, Page 4 [Journal] Available at: </a:t>
            </a:r>
            <a:r>
              <a:rPr lang="en-GB" sz="900">
                <a:ea typeface="+mn-lt"/>
                <a:cs typeface="+mn-lt"/>
                <a:hlinkClick r:id="rId10"/>
              </a:rPr>
              <a:t>https://www.peirsoncenter.com/uploads/6/0/5/5/6055321/iif_kgpm_mense_ready_set_remember.pdf.pdf</a:t>
            </a:r>
            <a:r>
              <a:rPr lang="en-GB" sz="900">
                <a:ea typeface="+mn-lt"/>
                <a:cs typeface="+mn-lt"/>
              </a:rPr>
              <a:t> [Accessed on 6/5/21] </a:t>
            </a:r>
          </a:p>
          <a:p>
            <a:pPr>
              <a:buNone/>
            </a:pPr>
            <a:r>
              <a:rPr lang="en-US" sz="900">
                <a:ea typeface="+mn-lt"/>
                <a:cs typeface="+mn-lt"/>
              </a:rPr>
              <a:t>Park. A (2016), Why Dyslexia is More Than a Reading Disorder [Online Image] Available at: </a:t>
            </a:r>
            <a:r>
              <a:rPr lang="en-US" sz="900">
                <a:ea typeface="+mn-lt"/>
                <a:cs typeface="+mn-lt"/>
                <a:hlinkClick r:id="rId11"/>
              </a:rPr>
              <a:t>https://time.com/4608060/dyslexia-reading-disorder/</a:t>
            </a:r>
            <a:r>
              <a:rPr lang="en-US" sz="900">
                <a:ea typeface="+mn-lt"/>
                <a:cs typeface="+mn-lt"/>
              </a:rPr>
              <a:t> [Accessed on 5/5/21]</a:t>
            </a:r>
            <a:endParaRPr lang="en-GB" sz="900"/>
          </a:p>
          <a:p>
            <a:pPr>
              <a:buNone/>
            </a:pPr>
            <a:r>
              <a:rPr lang="en-US" sz="900" err="1">
                <a:ea typeface="+mn-lt"/>
                <a:cs typeface="+mn-lt"/>
              </a:rPr>
              <a:t>Scanmarker</a:t>
            </a:r>
            <a:r>
              <a:rPr lang="en-US" sz="900">
                <a:ea typeface="+mn-lt"/>
                <a:cs typeface="+mn-lt"/>
              </a:rPr>
              <a:t> (2019), How Can I Help my Child With Dyslexia? [Online Image] Available at: </a:t>
            </a:r>
            <a:r>
              <a:rPr lang="en-US" sz="900">
                <a:ea typeface="+mn-lt"/>
                <a:cs typeface="+mn-lt"/>
                <a:hlinkClick r:id="rId12"/>
              </a:rPr>
              <a:t>https://scanmarker.com/2019/07/02/how-can-i-help-my-child-with-dyslexia/</a:t>
            </a:r>
            <a:r>
              <a:rPr lang="en-US" sz="900">
                <a:ea typeface="+mn-lt"/>
                <a:cs typeface="+mn-lt"/>
              </a:rPr>
              <a:t> [Accessed on 5/5/21]</a:t>
            </a:r>
            <a:endParaRPr lang="en-GB" sz="900"/>
          </a:p>
          <a:p>
            <a:pPr>
              <a:buNone/>
            </a:pPr>
            <a:r>
              <a:rPr lang="en-GB" sz="900">
                <a:ea typeface="+mn-lt"/>
                <a:cs typeface="+mn-lt"/>
              </a:rPr>
              <a:t>Stuart. A, Yates. A (2018), Inclusive Classroom Strategies for Raising the Achievement of Students with Dyslexia, Pages 100- 101 [Journal] Available at: </a:t>
            </a:r>
            <a:r>
              <a:rPr lang="en-GB" sz="900">
                <a:ea typeface="+mn-lt"/>
                <a:cs typeface="+mn-lt"/>
                <a:hlinkClick r:id="rId13"/>
              </a:rPr>
              <a:t>https://files.eric.ed.gov/fulltext/EJ1230072.pdf</a:t>
            </a:r>
            <a:r>
              <a:rPr lang="en-GB" sz="900">
                <a:ea typeface="+mn-lt"/>
                <a:cs typeface="+mn-lt"/>
              </a:rPr>
              <a:t> [Accessed on 28/4/21]  </a:t>
            </a:r>
          </a:p>
          <a:p>
            <a:pPr>
              <a:buNone/>
            </a:pPr>
            <a:r>
              <a:rPr lang="en-GB" sz="900">
                <a:ea typeface="+mn-lt"/>
                <a:cs typeface="+mn-lt"/>
              </a:rPr>
              <a:t>Taylor. A (2016), Helping Children with Dyslexia: Improving Visual Tracking [Blog] Available at: </a:t>
            </a:r>
            <a:r>
              <a:rPr lang="en-GB" sz="900">
                <a:ea typeface="+mn-lt"/>
                <a:cs typeface="+mn-lt"/>
                <a:hlinkClick r:id="rId14"/>
              </a:rPr>
              <a:t>https://www.goodplayguide.com/2016/05/13/helping-children-with-dyslexia-improving-visual-tracking/</a:t>
            </a:r>
            <a:r>
              <a:rPr lang="en-GB" sz="900">
                <a:ea typeface="+mn-lt"/>
                <a:cs typeface="+mn-lt"/>
              </a:rPr>
              <a:t> [Accessed on 7/5/21] </a:t>
            </a:r>
            <a:endParaRPr lang="en-GB" sz="900"/>
          </a:p>
          <a:p>
            <a:pPr marL="0" indent="0">
              <a:buNone/>
            </a:pPr>
            <a:r>
              <a:rPr lang="en-GB" sz="900">
                <a:ea typeface="+mn-lt"/>
                <a:cs typeface="+mn-lt"/>
              </a:rPr>
              <a:t>Welsh Assembly Government, Foundation Phase National Training Pack, Module 5 Handbook, Additional Learning Needs, Pages 70-72 [Document]  </a:t>
            </a:r>
            <a:endParaRPr lang="en-GB" sz="900"/>
          </a:p>
        </p:txBody>
      </p:sp>
    </p:spTree>
    <p:extLst>
      <p:ext uri="{BB962C8B-B14F-4D97-AF65-F5344CB8AC3E}">
        <p14:creationId xmlns:p14="http://schemas.microsoft.com/office/powerpoint/2010/main" val="3661671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4" descr="Map&#10;&#10;Description automatically generated">
            <a:extLst>
              <a:ext uri="{FF2B5EF4-FFF2-40B4-BE49-F238E27FC236}">
                <a16:creationId xmlns:a16="http://schemas.microsoft.com/office/drawing/2014/main" id="{90868324-E2F9-40E3-B6BF-407A4DE7965B}"/>
              </a:ext>
            </a:extLst>
          </p:cNvPr>
          <p:cNvPicPr>
            <a:picLocks noChangeAspect="1"/>
          </p:cNvPicPr>
          <p:nvPr/>
        </p:nvPicPr>
        <p:blipFill rotWithShape="1">
          <a:blip r:embed="rId2"/>
          <a:srcRect l="15507" t="3052" r="22057"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7BC426C-6049-5343-ADF8-C07EDBD32E64}"/>
              </a:ext>
            </a:extLst>
          </p:cNvPr>
          <p:cNvSpPr>
            <a:spLocks noGrp="1"/>
          </p:cNvSpPr>
          <p:nvPr>
            <p:ph type="title"/>
          </p:nvPr>
        </p:nvSpPr>
        <p:spPr>
          <a:xfrm>
            <a:off x="668867" y="1678666"/>
            <a:ext cx="4088190" cy="2369093"/>
          </a:xfrm>
        </p:spPr>
        <p:txBody>
          <a:bodyPr vert="horz" lIns="91440" tIns="45720" rIns="91440" bIns="45720" rtlCol="0" anchor="b">
            <a:normAutofit fontScale="90000"/>
          </a:bodyPr>
          <a:lstStyle/>
          <a:p>
            <a:pPr algn="r">
              <a:lnSpc>
                <a:spcPct val="90000"/>
              </a:lnSpc>
            </a:pPr>
            <a:r>
              <a:rPr lang="en-US" sz="2600" u="sng" err="1"/>
              <a:t>SpLD</a:t>
            </a:r>
            <a:r>
              <a:rPr lang="en-US" sz="2600" u="sng"/>
              <a:t>- Dyscalculia </a:t>
            </a:r>
            <a:br>
              <a:rPr lang="en-US" sz="2600"/>
            </a:br>
            <a:r>
              <a:rPr lang="en-US" sz="2600"/>
              <a:t>What can be done within a primary school setting to make education more inclusive for children with Dyscalculia</a:t>
            </a:r>
            <a:br>
              <a:rPr lang="en-US" sz="2600"/>
            </a:br>
            <a:br>
              <a:rPr lang="en-US" sz="2600"/>
            </a:br>
            <a:r>
              <a:rPr lang="en-US" sz="2600"/>
              <a:t>Holli Perry</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35404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9D18-6CD7-4665-B51B-BDD2BF6D61A8}"/>
              </a:ext>
            </a:extLst>
          </p:cNvPr>
          <p:cNvSpPr>
            <a:spLocks noGrp="1"/>
          </p:cNvSpPr>
          <p:nvPr>
            <p:ph type="title"/>
          </p:nvPr>
        </p:nvSpPr>
        <p:spPr>
          <a:xfrm>
            <a:off x="159748" y="92015"/>
            <a:ext cx="11601536" cy="6237855"/>
          </a:xfrm>
        </p:spPr>
        <p:txBody>
          <a:bodyPr>
            <a:normAutofit fontScale="90000"/>
          </a:bodyPr>
          <a:lstStyle/>
          <a:p>
            <a:r>
              <a:rPr lang="en-US" b="1" u="sng">
                <a:ea typeface="+mj-lt"/>
                <a:cs typeface="+mj-lt"/>
              </a:rPr>
              <a:t>What is dyscalculia?</a:t>
            </a:r>
            <a:br>
              <a:rPr lang="en-US" b="1" u="sng">
                <a:ea typeface="+mj-lt"/>
                <a:cs typeface="+mj-lt"/>
              </a:rPr>
            </a:br>
            <a:r>
              <a:rPr lang="en-US" sz="2700">
                <a:solidFill>
                  <a:schemeClr val="tx1"/>
                </a:solidFill>
                <a:ea typeface="+mj-lt"/>
                <a:cs typeface="+mj-lt"/>
              </a:rPr>
              <a:t>Dyscalculia is an additional learning need that is commonly known to be a part of SPLD (Specific Learning Difference), this refers to an individual with a difficulty to a particular aspect of learning.</a:t>
            </a:r>
            <a:endParaRPr lang="en-US" sz="2700">
              <a:solidFill>
                <a:schemeClr val="tx1"/>
              </a:solidFill>
            </a:endParaRPr>
          </a:p>
          <a:p>
            <a:br>
              <a:rPr lang="en-US" sz="2700">
                <a:solidFill>
                  <a:schemeClr val="tx1"/>
                </a:solidFill>
                <a:ea typeface="+mj-lt"/>
                <a:cs typeface="+mj-lt"/>
              </a:rPr>
            </a:br>
            <a:r>
              <a:rPr lang="en-US" sz="2700">
                <a:solidFill>
                  <a:schemeClr val="tx1"/>
                </a:solidFill>
                <a:ea typeface="+mj-lt"/>
                <a:cs typeface="+mj-lt"/>
              </a:rPr>
              <a:t>Dyscalculia is a learning disability that relates to math, it impairs an individual ability to process numbers and forms a barrier towards their education. Number related aspects, math calculation, problem solving, and any other basic math skills would be specified under Dyscalculia, a common name for this would also be “number dyslexia” or “math dyslexia”</a:t>
            </a:r>
            <a:endParaRPr lang="en-US" sz="2700">
              <a:solidFill>
                <a:schemeClr val="tx1"/>
              </a:solidFill>
            </a:endParaRPr>
          </a:p>
          <a:p>
            <a:br>
              <a:rPr lang="en-US" sz="2700">
                <a:solidFill>
                  <a:schemeClr val="tx1"/>
                </a:solidFill>
                <a:ea typeface="+mj-lt"/>
                <a:cs typeface="+mj-lt"/>
              </a:rPr>
            </a:br>
            <a:r>
              <a:rPr lang="en-US" sz="2700">
                <a:solidFill>
                  <a:schemeClr val="tx1"/>
                </a:solidFill>
                <a:ea typeface="+mj-lt"/>
                <a:cs typeface="+mj-lt"/>
              </a:rPr>
              <a:t>However, it is not just mathematical problem that cause a barrier towards their education, Intellectual disabilities such as focusing to read and write numbers and letters is another form of this learning need. “The learning disorder complicates and derails everyday aspects of life involving mathematical concepts- like telling the time, counting money and preforming mental calculations”. </a:t>
            </a:r>
            <a:r>
              <a:rPr lang="en-US" sz="2700">
                <a:solidFill>
                  <a:schemeClr val="tx1"/>
                </a:solidFill>
                <a:ea typeface="+mj-lt"/>
                <a:cs typeface="+mj-lt"/>
                <a:hlinkClick r:id="rId2">
                  <a:extLst>
                    <a:ext uri="{A12FA001-AC4F-418D-AE19-62706E023703}">
                      <ahyp:hlinkClr xmlns:ahyp="http://schemas.microsoft.com/office/drawing/2018/hyperlinkcolor" val="tx"/>
                    </a:ext>
                  </a:extLst>
                </a:hlinkClick>
              </a:rPr>
              <a:t>https://www.additudemag.com/what-is-dyscalculia-overview-and-symptom</a:t>
            </a:r>
            <a:r>
              <a:rPr lang="en-US" sz="2700">
                <a:solidFill>
                  <a:schemeClr val="tx1"/>
                </a:solidFill>
                <a:ea typeface="+mj-lt"/>
                <a:cs typeface="+mj-lt"/>
              </a:rPr>
              <a:t> </a:t>
            </a:r>
            <a:r>
              <a:rPr lang="en-US" sz="2700">
                <a:ea typeface="+mj-lt"/>
                <a:cs typeface="+mj-lt"/>
              </a:rPr>
              <a:t> </a:t>
            </a:r>
            <a:endParaRPr lang="en-US" sz="2700"/>
          </a:p>
          <a:p>
            <a:endParaRPr lang="en-US" b="1" u="sng">
              <a:ea typeface="+mj-lt"/>
              <a:cs typeface="+mj-lt"/>
            </a:endParaRPr>
          </a:p>
        </p:txBody>
      </p:sp>
    </p:spTree>
    <p:extLst>
      <p:ext uri="{BB962C8B-B14F-4D97-AF65-F5344CB8AC3E}">
        <p14:creationId xmlns:p14="http://schemas.microsoft.com/office/powerpoint/2010/main" val="1350954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FE24-EB46-4B3E-9668-9E068B490678}"/>
              </a:ext>
            </a:extLst>
          </p:cNvPr>
          <p:cNvSpPr>
            <a:spLocks noGrp="1"/>
          </p:cNvSpPr>
          <p:nvPr>
            <p:ph type="title"/>
          </p:nvPr>
        </p:nvSpPr>
        <p:spPr>
          <a:xfrm>
            <a:off x="677334" y="609600"/>
            <a:ext cx="11745309" cy="6165969"/>
          </a:xfrm>
        </p:spPr>
        <p:txBody>
          <a:bodyPr>
            <a:normAutofit/>
          </a:bodyPr>
          <a:lstStyle/>
          <a:p>
            <a:r>
              <a:rPr lang="en-US" b="1" u="sng">
                <a:ea typeface="+mj-lt"/>
                <a:cs typeface="+mj-lt"/>
              </a:rPr>
              <a:t>Symptoms of dyscalculia in primary school education</a:t>
            </a:r>
            <a:br>
              <a:rPr lang="en-US" b="1" u="sng">
                <a:ea typeface="+mj-lt"/>
                <a:cs typeface="+mj-lt"/>
              </a:rPr>
            </a:br>
            <a:r>
              <a:rPr lang="en-US" sz="2800">
                <a:solidFill>
                  <a:schemeClr val="tx1"/>
                </a:solidFill>
                <a:ea typeface="+mj-lt"/>
                <a:cs typeface="+mj-lt"/>
              </a:rPr>
              <a:t>•Unable to recognize words such as “less than” or “more than” </a:t>
            </a:r>
            <a:endParaRPr lang="en-US" sz="2800">
              <a:solidFill>
                <a:schemeClr val="tx1"/>
              </a:solidFill>
            </a:endParaRPr>
          </a:p>
          <a:p>
            <a:r>
              <a:rPr lang="en-US" sz="2800">
                <a:solidFill>
                  <a:schemeClr val="tx1"/>
                </a:solidFill>
                <a:ea typeface="+mj-lt"/>
                <a:cs typeface="+mj-lt"/>
              </a:rPr>
              <a:t>•Using fingers to count. </a:t>
            </a:r>
            <a:endParaRPr lang="en-US" sz="2800">
              <a:solidFill>
                <a:schemeClr val="tx1"/>
              </a:solidFill>
            </a:endParaRPr>
          </a:p>
          <a:p>
            <a:r>
              <a:rPr lang="en-US" sz="2800">
                <a:solidFill>
                  <a:schemeClr val="tx1"/>
                </a:solidFill>
                <a:ea typeface="+mj-lt"/>
                <a:cs typeface="+mj-lt"/>
              </a:rPr>
              <a:t>•Starting sentences or equations from the right instead of the left. </a:t>
            </a:r>
            <a:endParaRPr lang="en-US" sz="2800">
              <a:solidFill>
                <a:schemeClr val="tx1"/>
              </a:solidFill>
            </a:endParaRPr>
          </a:p>
          <a:p>
            <a:r>
              <a:rPr lang="en-US" sz="2800">
                <a:solidFill>
                  <a:schemeClr val="tx1"/>
                </a:solidFill>
                <a:ea typeface="+mj-lt"/>
                <a:cs typeface="+mj-lt"/>
              </a:rPr>
              <a:t>•Unable to recognize mathematical symbols. </a:t>
            </a:r>
            <a:endParaRPr lang="en-US" sz="2800">
              <a:solidFill>
                <a:schemeClr val="tx1"/>
              </a:solidFill>
            </a:endParaRPr>
          </a:p>
          <a:p>
            <a:r>
              <a:rPr lang="en-US" sz="2800">
                <a:solidFill>
                  <a:schemeClr val="tx1"/>
                </a:solidFill>
                <a:ea typeface="+mj-lt"/>
                <a:cs typeface="+mj-lt"/>
              </a:rPr>
              <a:t>•Unable to-do math's in their heads.</a:t>
            </a:r>
            <a:endParaRPr lang="en-US" sz="2800">
              <a:solidFill>
                <a:schemeClr val="tx1"/>
              </a:solidFill>
            </a:endParaRPr>
          </a:p>
          <a:p>
            <a:r>
              <a:rPr lang="en-US" sz="2800">
                <a:solidFill>
                  <a:schemeClr val="tx1"/>
                </a:solidFill>
                <a:ea typeface="+mj-lt"/>
                <a:cs typeface="+mj-lt"/>
              </a:rPr>
              <a:t>•Unable to understand spoken problems. </a:t>
            </a:r>
            <a:endParaRPr lang="en-US" sz="2800">
              <a:solidFill>
                <a:schemeClr val="tx1"/>
              </a:solidFill>
            </a:endParaRPr>
          </a:p>
          <a:p>
            <a:r>
              <a:rPr lang="en-US" sz="2800">
                <a:solidFill>
                  <a:schemeClr val="tx1"/>
                </a:solidFill>
                <a:ea typeface="+mj-lt"/>
                <a:cs typeface="+mj-lt"/>
              </a:rPr>
              <a:t>•Getting emotional or distressed when doing basic math's </a:t>
            </a:r>
            <a:endParaRPr lang="en-US" sz="2800">
              <a:solidFill>
                <a:schemeClr val="tx1"/>
              </a:solidFill>
            </a:endParaRPr>
          </a:p>
          <a:p>
            <a:r>
              <a:rPr lang="en-US" sz="2800">
                <a:solidFill>
                  <a:schemeClr val="tx1"/>
                </a:solidFill>
                <a:ea typeface="+mj-lt"/>
                <a:cs typeface="+mj-lt"/>
                <a:hlinkClick r:id="rId2">
                  <a:extLst>
                    <a:ext uri="{A12FA001-AC4F-418D-AE19-62706E023703}">
                      <ahyp:hlinkClr xmlns:ahyp="http://schemas.microsoft.com/office/drawing/2018/hyperlinkcolor" val="tx"/>
                    </a:ext>
                  </a:extLst>
                </a:hlinkClick>
              </a:rPr>
              <a:t>https://www.cognifit.com/pathology/dyscalculia</a:t>
            </a:r>
            <a:r>
              <a:rPr lang="en-US" sz="2800">
                <a:solidFill>
                  <a:schemeClr val="tx1"/>
                </a:solidFill>
                <a:ea typeface="+mj-lt"/>
                <a:cs typeface="+mj-lt"/>
              </a:rPr>
              <a:t> </a:t>
            </a:r>
            <a:endParaRPr lang="en-US" sz="2800">
              <a:solidFill>
                <a:schemeClr val="tx1"/>
              </a:solidFill>
            </a:endParaRPr>
          </a:p>
          <a:p>
            <a:endParaRPr lang="en-US" b="1" u="sng">
              <a:ea typeface="+mj-lt"/>
              <a:cs typeface="+mj-lt"/>
            </a:endParaRPr>
          </a:p>
        </p:txBody>
      </p:sp>
    </p:spTree>
    <p:extLst>
      <p:ext uri="{BB962C8B-B14F-4D97-AF65-F5344CB8AC3E}">
        <p14:creationId xmlns:p14="http://schemas.microsoft.com/office/powerpoint/2010/main" val="3935982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3" descr="Chart, sunburst chart&#10;&#10;Description automatically generated">
            <a:extLst>
              <a:ext uri="{FF2B5EF4-FFF2-40B4-BE49-F238E27FC236}">
                <a16:creationId xmlns:a16="http://schemas.microsoft.com/office/drawing/2014/main" id="{DBB02B6A-085E-4C25-9512-494131F17FBE}"/>
              </a:ext>
            </a:extLst>
          </p:cNvPr>
          <p:cNvPicPr>
            <a:picLocks noChangeAspect="1"/>
          </p:cNvPicPr>
          <p:nvPr/>
        </p:nvPicPr>
        <p:blipFill rotWithShape="1">
          <a:blip r:embed="rId2"/>
          <a:srcRect l="10446" r="1088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5750A1EC-CCFF-469C-8DAA-70EA9D8A72A4}"/>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lnSpc>
                <a:spcPct val="90000"/>
              </a:lnSpc>
            </a:pPr>
            <a:r>
              <a:rPr lang="en-US" sz="1400" b="1" u="sng"/>
              <a:t>Leader of time (Clockwork)</a:t>
            </a:r>
            <a:br>
              <a:rPr lang="en-US" sz="1400" b="1" u="sng"/>
            </a:br>
            <a:r>
              <a:rPr lang="en-US" sz="1400">
                <a:solidFill>
                  <a:schemeClr val="tx1"/>
                </a:solidFill>
              </a:rPr>
              <a:t>Primary school education is an important aspect of a child’s life and being inclusive within education is also something that needs to be valued. With the help of these task and this workshop, children with dyscalculia and </a:t>
            </a:r>
            <a:r>
              <a:rPr lang="en-US" sz="1400" err="1">
                <a:solidFill>
                  <a:schemeClr val="tx1"/>
                </a:solidFill>
              </a:rPr>
              <a:t>SpLd</a:t>
            </a:r>
            <a:r>
              <a:rPr lang="en-US" sz="1400">
                <a:solidFill>
                  <a:schemeClr val="tx1"/>
                </a:solidFill>
              </a:rPr>
              <a:t> will thrive, and cognitive skills will enhance making them more inclusive within an educational setting.</a:t>
            </a:r>
            <a:r>
              <a:rPr lang="en-US" sz="1400"/>
              <a:t> </a:t>
            </a:r>
          </a:p>
          <a:p>
            <a:pPr algn="r">
              <a:lnSpc>
                <a:spcPct val="90000"/>
              </a:lnSpc>
            </a:pPr>
            <a:endParaRPr lang="en-US" sz="1400"/>
          </a:p>
          <a:p>
            <a:pPr algn="r">
              <a:lnSpc>
                <a:spcPct val="90000"/>
              </a:lnSpc>
            </a:pPr>
            <a:endParaRPr lang="en-US" sz="1400" b="1" u="sng"/>
          </a:p>
          <a:p>
            <a:pPr algn="r">
              <a:lnSpc>
                <a:spcPct val="90000"/>
              </a:lnSpc>
            </a:pPr>
            <a:endParaRPr lang="en-US" sz="1400"/>
          </a:p>
        </p:txBody>
      </p:sp>
    </p:spTree>
    <p:extLst>
      <p:ext uri="{BB962C8B-B14F-4D97-AF65-F5344CB8AC3E}">
        <p14:creationId xmlns:p14="http://schemas.microsoft.com/office/powerpoint/2010/main" val="363999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067096-D064-475F-9794-51AFAC6A725F}"/>
              </a:ext>
            </a:extLst>
          </p:cNvPr>
          <p:cNvSpPr txBox="1"/>
          <p:nvPr/>
        </p:nvSpPr>
        <p:spPr>
          <a:xfrm>
            <a:off x="182479" y="332874"/>
            <a:ext cx="11827041"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US" sz="1600"/>
              <a:t>Referring to the activity's pack task N.1. This task allows them to decide what the time is, instead of finding out what the actual time is and causing them confusion or stress. Telling the child, they oversee the time gives them the opportunity to think of whatever number comes to mind, whereas if you were directly asking them what the time was, they would become distressed as the number formation in their heads wouldn’t match. This being due to a block of working memory and cognitive skills to temporary store numbers in their heads, these difficulties cause them to be forgetful with simple task.  Dyscalculia is highly effective on the brain and presents itself as a Neuronal Dysfunction in the intraparietal sulcus of the brain. Making the child have barriers towards:</a:t>
            </a:r>
            <a:endParaRPr lang="en-US" sz="1600">
              <a:ea typeface="+mn-lt"/>
              <a:cs typeface="+mn-lt"/>
            </a:endParaRPr>
          </a:p>
          <a:p>
            <a:pPr>
              <a:spcBef>
                <a:spcPct val="0"/>
              </a:spcBef>
            </a:pPr>
            <a:r>
              <a:rPr lang="en-US" sz="1600"/>
              <a:t>•Concentration </a:t>
            </a:r>
            <a:endParaRPr lang="en-US" sz="1600">
              <a:ea typeface="+mn-lt"/>
              <a:cs typeface="+mn-lt"/>
            </a:endParaRPr>
          </a:p>
          <a:p>
            <a:pPr>
              <a:spcBef>
                <a:spcPct val="0"/>
              </a:spcBef>
            </a:pPr>
            <a:r>
              <a:rPr lang="en-US" sz="1600"/>
              <a:t>•Divided attention</a:t>
            </a:r>
            <a:endParaRPr lang="en-US" sz="1600">
              <a:ea typeface="+mn-lt"/>
              <a:cs typeface="+mn-lt"/>
            </a:endParaRPr>
          </a:p>
          <a:p>
            <a:pPr>
              <a:spcBef>
                <a:spcPct val="0"/>
              </a:spcBef>
            </a:pPr>
            <a:r>
              <a:rPr lang="en-US" sz="1600"/>
              <a:t>•Working memory </a:t>
            </a:r>
            <a:endParaRPr lang="en-US" sz="1600">
              <a:ea typeface="+mn-lt"/>
              <a:cs typeface="+mn-lt"/>
            </a:endParaRPr>
          </a:p>
          <a:p>
            <a:pPr>
              <a:spcBef>
                <a:spcPct val="0"/>
              </a:spcBef>
            </a:pPr>
            <a:r>
              <a:rPr lang="en-US" sz="1600"/>
              <a:t>•Short-term memory </a:t>
            </a:r>
            <a:endParaRPr lang="en-US" sz="1600">
              <a:ea typeface="+mn-lt"/>
              <a:cs typeface="+mn-lt"/>
            </a:endParaRPr>
          </a:p>
          <a:p>
            <a:pPr>
              <a:spcBef>
                <a:spcPct val="0"/>
              </a:spcBef>
            </a:pPr>
            <a:r>
              <a:rPr lang="en-US" sz="1600"/>
              <a:t>•Naming </a:t>
            </a:r>
            <a:endParaRPr lang="en-US" sz="1600">
              <a:ea typeface="+mn-lt"/>
              <a:cs typeface="+mn-lt"/>
            </a:endParaRPr>
          </a:p>
          <a:p>
            <a:pPr>
              <a:spcBef>
                <a:spcPct val="0"/>
              </a:spcBef>
            </a:pPr>
            <a:r>
              <a:rPr lang="en-US" sz="1600"/>
              <a:t>•Planning </a:t>
            </a:r>
            <a:endParaRPr lang="en-US" sz="1600">
              <a:ea typeface="+mn-lt"/>
              <a:cs typeface="+mn-lt"/>
            </a:endParaRPr>
          </a:p>
          <a:p>
            <a:pPr>
              <a:spcBef>
                <a:spcPct val="0"/>
              </a:spcBef>
            </a:pPr>
            <a:r>
              <a:rPr lang="en-US" sz="1600"/>
              <a:t>•Processing speed</a:t>
            </a:r>
            <a:br>
              <a:rPr lang="en-US" sz="1600"/>
            </a:br>
            <a:endParaRPr lang="en-US" sz="1600">
              <a:ea typeface="+mn-lt"/>
              <a:cs typeface="+mn-lt"/>
            </a:endParaRPr>
          </a:p>
          <a:p>
            <a:pPr>
              <a:spcBef>
                <a:spcPct val="0"/>
              </a:spcBef>
            </a:pPr>
            <a:r>
              <a:rPr lang="en-US" sz="1600"/>
              <a:t>Which is why this task would give the child an opportunity to become more inclusive by shortly remembering any number they can think of. This programming their brain to think of numbers and enhancing their memory as their neural connection starts to use alternative routes. The more comfortable a child is with numbers the easier it will be for them to tell the time and complete basic math's, therefore working with the clock is an important task for children within primary school education. Creating a learning environment that works for all pupils, weather they have an additional learning need or are disabled is something that partitioners should focus on massively. </a:t>
            </a:r>
          </a:p>
        </p:txBody>
      </p:sp>
    </p:spTree>
    <p:extLst>
      <p:ext uri="{BB962C8B-B14F-4D97-AF65-F5344CB8AC3E}">
        <p14:creationId xmlns:p14="http://schemas.microsoft.com/office/powerpoint/2010/main" val="3669556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C63F1A6-088E-489C-959B-4C25C9FC6917}"/>
              </a:ext>
            </a:extLst>
          </p:cNvPr>
          <p:cNvSpPr>
            <a:spLocks noGrp="1"/>
          </p:cNvSpPr>
          <p:nvPr>
            <p:ph type="title"/>
          </p:nvPr>
        </p:nvSpPr>
        <p:spPr>
          <a:xfrm>
            <a:off x="5086396" y="2710873"/>
            <a:ext cx="4299666" cy="3249131"/>
          </a:xfrm>
        </p:spPr>
        <p:txBody>
          <a:bodyPr vert="horz" lIns="91440" tIns="45720" rIns="91440" bIns="45720" rtlCol="0" anchor="b">
            <a:normAutofit fontScale="90000"/>
          </a:bodyPr>
          <a:lstStyle/>
          <a:p>
            <a:pPr>
              <a:lnSpc>
                <a:spcPct val="90000"/>
              </a:lnSpc>
            </a:pPr>
            <a:r>
              <a:rPr lang="en-US" sz="1400" b="1" u="sng" kern="1200">
                <a:latin typeface="+mj-lt"/>
                <a:ea typeface="+mj-ea"/>
                <a:cs typeface="+mj-cs"/>
              </a:rPr>
              <a:t>Finding numbers </a:t>
            </a:r>
            <a:br>
              <a:rPr lang="en-US" sz="1400" b="1" u="sng" kern="1200">
                <a:solidFill>
                  <a:schemeClr val="accent1"/>
                </a:solidFill>
                <a:latin typeface="+mj-lt"/>
                <a:ea typeface="+mj-ea"/>
                <a:cs typeface="+mj-cs"/>
              </a:rPr>
            </a:br>
            <a:r>
              <a:rPr lang="en-US" sz="1400" kern="1200">
                <a:solidFill>
                  <a:schemeClr val="tx2"/>
                </a:solidFill>
                <a:latin typeface="+mj-lt"/>
                <a:ea typeface="+mj-ea"/>
                <a:cs typeface="+mj-cs"/>
              </a:rPr>
              <a:t>When a child has Dyscalculia there are several ways that a school setting can make them feel secluded from the rest, they do this by not acknowledging the diagnosis and poor practice. The next task is referring to the activities booklet task N.2 and consist of the child finding numbers around the classroom, this is also something teachers can advise parents/caregivers to-do whilst home. </a:t>
            </a:r>
            <a:br>
              <a:rPr lang="en-US" sz="1400" kern="1200">
                <a:solidFill>
                  <a:schemeClr val="tx2"/>
                </a:solidFill>
              </a:rPr>
            </a:br>
            <a:r>
              <a:rPr lang="en-US" sz="1400" kern="1200">
                <a:solidFill>
                  <a:schemeClr val="tx2"/>
                </a:solidFill>
                <a:latin typeface="+mj-lt"/>
                <a:ea typeface="+mj-ea"/>
                <a:cs typeface="+mj-cs"/>
              </a:rPr>
              <a:t>The teacher/partitioner will ask the child to find numbers from 0-100 that have been scattered around the classroom in different colors and once found  the child receive an achievement, however the child will still be praised if the wrong number is found as they could find this task complicated due to the dyscalculia diagnose. </a:t>
            </a:r>
            <a:endParaRPr lang="en-US" sz="1400" kern="1200">
              <a:solidFill>
                <a:schemeClr val="tx2"/>
              </a:solidFill>
              <a:latin typeface="+mj-lt"/>
            </a:endParaRPr>
          </a:p>
          <a:p>
            <a:pPr>
              <a:lnSpc>
                <a:spcPct val="90000"/>
              </a:lnSpc>
            </a:pPr>
            <a:r>
              <a:rPr lang="en-US" sz="1400" kern="1200">
                <a:solidFill>
                  <a:schemeClr val="tx2"/>
                </a:solidFill>
                <a:latin typeface="+mj-lt"/>
                <a:ea typeface="+mj-ea"/>
                <a:cs typeface="+mj-cs"/>
              </a:rPr>
              <a:t> When task like this are put in place for the children with dyscalculia, they are made more inclusive as their need is being seen to and their education will be highly benefited. Supporting and celebrating a child with dyscalculia is also something that should be valued within a primary school setting as this gives them self-esteem and confidence which is something these children struggle with due to their diagnosis and the inclusivity within schools. </a:t>
            </a:r>
            <a:endParaRPr lang="en-US" sz="1400" kern="1200">
              <a:solidFill>
                <a:schemeClr val="tx2"/>
              </a:solidFill>
              <a:latin typeface="+mj-lt"/>
            </a:endParaRPr>
          </a:p>
          <a:p>
            <a:pPr>
              <a:lnSpc>
                <a:spcPct val="90000"/>
              </a:lnSpc>
            </a:pPr>
            <a:endParaRPr lang="en-US" sz="1400" b="1" u="sng" kern="1200">
              <a:solidFill>
                <a:schemeClr val="accent1"/>
              </a:solidFill>
              <a:latin typeface="+mj-lt"/>
              <a:ea typeface="+mj-ea"/>
              <a:cs typeface="+mj-cs"/>
            </a:endParaRPr>
          </a:p>
          <a:p>
            <a:pPr>
              <a:lnSpc>
                <a:spcPct val="90000"/>
              </a:lnSpc>
            </a:pPr>
            <a:endParaRPr lang="en-US" sz="1400" b="1" u="sng" kern="1200">
              <a:solidFill>
                <a:schemeClr val="accent1"/>
              </a:solidFill>
              <a:latin typeface="+mj-lt"/>
              <a:ea typeface="+mj-ea"/>
              <a:cs typeface="+mj-cs"/>
            </a:endParaRPr>
          </a:p>
        </p:txBody>
      </p:sp>
      <p:sp>
        <p:nvSpPr>
          <p:cNvPr id="20" name="Isosceles Triangle 1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3" descr="A picture containing text, sign&#10;&#10;Description automatically generated">
            <a:extLst>
              <a:ext uri="{FF2B5EF4-FFF2-40B4-BE49-F238E27FC236}">
                <a16:creationId xmlns:a16="http://schemas.microsoft.com/office/drawing/2014/main" id="{161C45C6-932E-4718-A4A7-B76C587A2E55}"/>
              </a:ext>
            </a:extLst>
          </p:cNvPr>
          <p:cNvPicPr>
            <a:picLocks noChangeAspect="1"/>
          </p:cNvPicPr>
          <p:nvPr/>
        </p:nvPicPr>
        <p:blipFill>
          <a:blip r:embed="rId2"/>
          <a:stretch>
            <a:fillRect/>
          </a:stretch>
        </p:blipFill>
        <p:spPr>
          <a:xfrm>
            <a:off x="888604" y="1829079"/>
            <a:ext cx="3765692" cy="3207811"/>
          </a:xfrm>
          <a:prstGeom prst="rect">
            <a:avLst/>
          </a:prstGeom>
        </p:spPr>
      </p:pic>
    </p:spTree>
    <p:extLst>
      <p:ext uri="{BB962C8B-B14F-4D97-AF65-F5344CB8AC3E}">
        <p14:creationId xmlns:p14="http://schemas.microsoft.com/office/powerpoint/2010/main" val="3517596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819C6-0923-446B-8F9D-EDA72BD570DA}"/>
              </a:ext>
            </a:extLst>
          </p:cNvPr>
          <p:cNvSpPr>
            <a:spLocks noGrp="1"/>
          </p:cNvSpPr>
          <p:nvPr>
            <p:ph type="title"/>
          </p:nvPr>
        </p:nvSpPr>
        <p:spPr>
          <a:xfrm>
            <a:off x="389787" y="393940"/>
            <a:ext cx="11342743" cy="5015781"/>
          </a:xfrm>
        </p:spPr>
        <p:txBody>
          <a:bodyPr>
            <a:normAutofit fontScale="90000"/>
          </a:bodyPr>
          <a:lstStyle/>
          <a:p>
            <a:r>
              <a:rPr lang="en-US" b="1" u="sng">
                <a:ea typeface="+mj-lt"/>
                <a:cs typeface="+mj-lt"/>
              </a:rPr>
              <a:t>Shop keeper </a:t>
            </a:r>
            <a:endParaRPr lang="en-US"/>
          </a:p>
          <a:p>
            <a:r>
              <a:rPr lang="en-US" sz="2000">
                <a:solidFill>
                  <a:schemeClr val="tx1"/>
                </a:solidFill>
                <a:ea typeface="+mj-lt"/>
                <a:cs typeface="+mj-lt"/>
              </a:rPr>
              <a:t>Role play is always good for the imagination of primary school children as it unlocks their passions and attributes. It is especially good for children when learning about money and numbers. For a child with dyscalculia this task will seem more complex as their divided attention skills for multitasking become weaker than others. However, If more task like this are put in place for children with dyscalculia their ability to remember numbers will strengthen and so will aspects like self-esteem and confidence, this making them inclusive within an educational setting. With this task the individuals will practice how to manage money, quantity and subtraction. </a:t>
            </a:r>
            <a:br>
              <a:rPr lang="en-US" sz="2000">
                <a:ea typeface="+mj-lt"/>
                <a:cs typeface="+mj-lt"/>
              </a:rPr>
            </a:br>
            <a:br>
              <a:rPr lang="en-US" sz="2000">
                <a:ea typeface="+mj-lt"/>
                <a:cs typeface="+mj-lt"/>
              </a:rPr>
            </a:br>
            <a:r>
              <a:rPr lang="en-US" sz="2000">
                <a:solidFill>
                  <a:schemeClr val="tx1"/>
                </a:solidFill>
                <a:ea typeface="+mj-lt"/>
                <a:cs typeface="+mj-lt"/>
              </a:rPr>
              <a:t>This is also a task that children can do at home to enhance the ability of remembering numbers. Referring to the activity's pack task number three, this activity would be highly benefitable the concentration of the child as their focus and intimate attention is off put by the cognitive deuteriation which is linked to dyslexia. </a:t>
            </a:r>
            <a:endParaRPr lang="en-US" sz="2000">
              <a:solidFill>
                <a:schemeClr val="tx1"/>
              </a:solidFill>
            </a:endParaRPr>
          </a:p>
          <a:p>
            <a:r>
              <a:rPr lang="en-US" sz="2000">
                <a:solidFill>
                  <a:schemeClr val="tx1"/>
                </a:solidFill>
                <a:ea typeface="+mj-lt"/>
                <a:cs typeface="+mj-lt"/>
              </a:rPr>
              <a:t>The main elements of this task relate to child's ability to learn and remember numbers as they tell other members of the class how much a specific item is, adding the money up and taking it away is also assonated with this game to enhance the importance of this. These aspects make education more inclusive for children with Dyscalculia as their needs are being met by practitioners. </a:t>
            </a:r>
            <a:endParaRPr lang="en-US" sz="2000">
              <a:solidFill>
                <a:schemeClr val="tx1"/>
              </a:solidFill>
            </a:endParaRPr>
          </a:p>
          <a:p>
            <a:endParaRPr lang="en-US" b="1" u="sng"/>
          </a:p>
          <a:p>
            <a:endParaRPr lang="en-US"/>
          </a:p>
        </p:txBody>
      </p:sp>
    </p:spTree>
    <p:extLst>
      <p:ext uri="{BB962C8B-B14F-4D97-AF65-F5344CB8AC3E}">
        <p14:creationId xmlns:p14="http://schemas.microsoft.com/office/powerpoint/2010/main" val="928796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D518262-18B6-4899-995F-D7771118F3AB}"/>
              </a:ext>
            </a:extLst>
          </p:cNvPr>
          <p:cNvSpPr>
            <a:spLocks noGrp="1"/>
          </p:cNvSpPr>
          <p:nvPr>
            <p:ph type="title"/>
          </p:nvPr>
        </p:nvSpPr>
        <p:spPr>
          <a:xfrm>
            <a:off x="4974337" y="1265314"/>
            <a:ext cx="4299666" cy="3249131"/>
          </a:xfrm>
        </p:spPr>
        <p:txBody>
          <a:bodyPr vert="horz" lIns="91440" tIns="45720" rIns="91440" bIns="45720" rtlCol="0" anchor="b">
            <a:normAutofit fontScale="90000"/>
          </a:bodyPr>
          <a:lstStyle/>
          <a:p>
            <a:pPr>
              <a:lnSpc>
                <a:spcPct val="90000"/>
              </a:lnSpc>
            </a:pPr>
            <a:r>
              <a:rPr lang="en-US" sz="1400" b="1" u="sng" kern="1200">
                <a:solidFill>
                  <a:schemeClr val="accent1"/>
                </a:solidFill>
                <a:latin typeface="+mj-lt"/>
                <a:ea typeface="+mj-ea"/>
                <a:cs typeface="+mj-cs"/>
              </a:rPr>
              <a:t>Estimation Game </a:t>
            </a:r>
            <a:endParaRPr lang="en-US" sz="1400" kern="1200">
              <a:solidFill>
                <a:schemeClr val="accent1"/>
              </a:solidFill>
              <a:latin typeface="+mj-lt"/>
              <a:ea typeface="+mj-ea"/>
              <a:cs typeface="+mj-cs"/>
            </a:endParaRPr>
          </a:p>
          <a:p>
            <a:pPr>
              <a:lnSpc>
                <a:spcPct val="90000"/>
              </a:lnSpc>
            </a:pPr>
            <a:r>
              <a:rPr lang="en-US" sz="1400" kern="1200">
                <a:solidFill>
                  <a:schemeClr val="tx2"/>
                </a:solidFill>
                <a:latin typeface="+mj-lt"/>
                <a:ea typeface="+mj-ea"/>
                <a:cs typeface="+mj-cs"/>
              </a:rPr>
              <a:t>Another task that can be used to make education more inclusive for children with dyscalculia is an estimation game.</a:t>
            </a:r>
            <a:br>
              <a:rPr lang="en-US" sz="1400" kern="1200">
                <a:solidFill>
                  <a:schemeClr val="tx2"/>
                </a:solidFill>
              </a:rPr>
            </a:br>
            <a:r>
              <a:rPr lang="en-US" sz="1400" kern="1200">
                <a:solidFill>
                  <a:schemeClr val="tx2"/>
                </a:solidFill>
                <a:latin typeface="+mj-lt"/>
                <a:ea typeface="+mj-ea"/>
                <a:cs typeface="+mj-cs"/>
              </a:rPr>
              <a:t> Referring to the activity's booklet task N.4. This game allows the children to use their visualization and is another key skill for them to develop. It requires putting different things such as buttons/pins/balls/ into a box and another individual shaking it, so whatever item is in the box gives off enough sound so that the person analyzing the sound can guess how much of what is in the box. </a:t>
            </a:r>
            <a:br>
              <a:rPr lang="en-US" sz="1400" kern="1200">
                <a:solidFill>
                  <a:schemeClr val="tx2"/>
                </a:solidFill>
              </a:rPr>
            </a:br>
            <a:r>
              <a:rPr lang="en-US" sz="1400" kern="1200">
                <a:solidFill>
                  <a:schemeClr val="tx2"/>
                </a:solidFill>
                <a:latin typeface="+mj-lt"/>
                <a:ea typeface="+mj-ea"/>
                <a:cs typeface="+mj-cs"/>
              </a:rPr>
              <a:t>This triggering their visualization and guessing how many item are in the box; the child can shake the box themselves and have a feel of how heavy the item is. Taking this game slowly and being patient with them is important when doing these sort of task as they will become confused. Confusion can make them feel excluded from the rest of the class and putting their well-being first is also essential. </a:t>
            </a:r>
            <a:endParaRPr lang="en-US" sz="1400" kern="1200">
              <a:solidFill>
                <a:schemeClr val="tx2"/>
              </a:solidFill>
              <a:latin typeface="+mj-lt"/>
            </a:endParaRPr>
          </a:p>
          <a:p>
            <a:pPr>
              <a:lnSpc>
                <a:spcPct val="90000"/>
              </a:lnSpc>
            </a:pPr>
            <a:endParaRPr lang="en-US" sz="1400" kern="1200">
              <a:solidFill>
                <a:schemeClr val="accent1"/>
              </a:solidFill>
              <a:latin typeface="+mj-lt"/>
              <a:ea typeface="+mj-ea"/>
              <a:cs typeface="+mj-cs"/>
            </a:endParaRPr>
          </a:p>
        </p:txBody>
      </p:sp>
      <p:sp>
        <p:nvSpPr>
          <p:cNvPr id="20" name="Isosceles Triangle 1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3" descr="A picture containing grass, child, little, toy&#10;&#10;Description automatically generated">
            <a:extLst>
              <a:ext uri="{FF2B5EF4-FFF2-40B4-BE49-F238E27FC236}">
                <a16:creationId xmlns:a16="http://schemas.microsoft.com/office/drawing/2014/main" id="{911F1BCA-C3BD-422E-AA92-B6914D290654}"/>
              </a:ext>
            </a:extLst>
          </p:cNvPr>
          <p:cNvPicPr>
            <a:picLocks noChangeAspect="1"/>
          </p:cNvPicPr>
          <p:nvPr/>
        </p:nvPicPr>
        <p:blipFill>
          <a:blip r:embed="rId2"/>
          <a:stretch>
            <a:fillRect/>
          </a:stretch>
        </p:blipFill>
        <p:spPr>
          <a:xfrm>
            <a:off x="888604" y="2180037"/>
            <a:ext cx="3765692" cy="2505896"/>
          </a:xfrm>
          <a:prstGeom prst="rect">
            <a:avLst/>
          </a:prstGeom>
        </p:spPr>
      </p:pic>
    </p:spTree>
    <p:extLst>
      <p:ext uri="{BB962C8B-B14F-4D97-AF65-F5344CB8AC3E}">
        <p14:creationId xmlns:p14="http://schemas.microsoft.com/office/powerpoint/2010/main" val="11156108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020F2-C02C-4415-9EA5-909968BA0415}"/>
              </a:ext>
            </a:extLst>
          </p:cNvPr>
          <p:cNvSpPr>
            <a:spLocks noGrp="1"/>
          </p:cNvSpPr>
          <p:nvPr>
            <p:ph type="title"/>
          </p:nvPr>
        </p:nvSpPr>
        <p:spPr>
          <a:xfrm>
            <a:off x="677334" y="609600"/>
            <a:ext cx="11227724" cy="6252233"/>
          </a:xfrm>
        </p:spPr>
        <p:txBody>
          <a:bodyPr vert="horz" lIns="91440" tIns="45720" rIns="91440" bIns="45720" rtlCol="0" anchor="t">
            <a:noAutofit/>
          </a:bodyPr>
          <a:lstStyle/>
          <a:p>
            <a:r>
              <a:rPr lang="en-US" sz="2800" b="1" u="sng">
                <a:ea typeface="+mj-lt"/>
                <a:cs typeface="+mj-lt"/>
              </a:rPr>
              <a:t>Poor practice/inclusivity </a:t>
            </a:r>
            <a:endParaRPr lang="en-US" sz="2800"/>
          </a:p>
          <a:p>
            <a:r>
              <a:rPr lang="en-US" sz="1800">
                <a:solidFill>
                  <a:schemeClr val="tx1"/>
                </a:solidFill>
                <a:ea typeface="+mj-lt"/>
                <a:cs typeface="+mj-lt"/>
              </a:rPr>
              <a:t>Poor practice within primary school setting is highly common as individuals struggle to understand this learning need. When the right practice is put in place for children with dyscalculia, they will see the child thrive in all aspects of their education. Practitioners can make sure they are making education inclusive for children with dyscalculia by:</a:t>
            </a:r>
            <a:endParaRPr lang="en-US" sz="1800">
              <a:solidFill>
                <a:schemeClr val="tx1"/>
              </a:solidFill>
            </a:endParaRPr>
          </a:p>
          <a:p>
            <a:r>
              <a:rPr lang="en-US" sz="1800">
                <a:solidFill>
                  <a:schemeClr val="tx1"/>
                </a:solidFill>
                <a:ea typeface="+mj-lt"/>
                <a:cs typeface="+mj-lt"/>
              </a:rPr>
              <a:t>•Being Patience</a:t>
            </a:r>
            <a:endParaRPr lang="en-US" sz="1800">
              <a:solidFill>
                <a:schemeClr val="tx1"/>
              </a:solidFill>
            </a:endParaRPr>
          </a:p>
          <a:p>
            <a:r>
              <a:rPr lang="en-US" sz="1800">
                <a:solidFill>
                  <a:schemeClr val="tx1"/>
                </a:solidFill>
                <a:ea typeface="+mj-lt"/>
                <a:cs typeface="+mj-lt"/>
              </a:rPr>
              <a:t>Accepting that these children are just like the rest and understanding that will have bad days too is important for the well-being of the child. Giving children time to answer questions so that they can work things out in their heads will make them feel valued by you as you have offered them more time to analyze academic work </a:t>
            </a:r>
          </a:p>
          <a:p>
            <a:r>
              <a:rPr lang="en-US" sz="1800">
                <a:solidFill>
                  <a:schemeClr val="tx1"/>
                </a:solidFill>
                <a:ea typeface="+mj-lt"/>
                <a:cs typeface="+mj-lt"/>
              </a:rPr>
              <a:t>•Using group work </a:t>
            </a:r>
            <a:endParaRPr lang="en-US" sz="1800">
              <a:solidFill>
                <a:schemeClr val="tx1"/>
              </a:solidFill>
            </a:endParaRPr>
          </a:p>
          <a:p>
            <a:r>
              <a:rPr lang="en-US" sz="1800">
                <a:solidFill>
                  <a:schemeClr val="tx1"/>
                </a:solidFill>
                <a:ea typeface="+mj-lt"/>
                <a:cs typeface="+mj-lt"/>
              </a:rPr>
              <a:t>Teachers/practitioners including the task ‘finding numbers’ ‘clockwork’ and ‘shop keeper’  with group work will allow the child to be inclusive as they are learning with other members of their class. Making sure that the child is associated with other children and their learning styles is important as they can learn different techniques and feel more involved with task. This will also help their dyscalculia as they become more familiar with numbers and cognitive skill.  </a:t>
            </a:r>
            <a:endParaRPr lang="en-US" sz="1800">
              <a:solidFill>
                <a:schemeClr val="tx1"/>
              </a:solidFill>
            </a:endParaRPr>
          </a:p>
          <a:p>
            <a:r>
              <a:rPr lang="en-US" sz="1800">
                <a:solidFill>
                  <a:schemeClr val="tx1"/>
                </a:solidFill>
                <a:ea typeface="+mj-lt"/>
                <a:cs typeface="+mj-lt"/>
              </a:rPr>
              <a:t>•Safeguarding </a:t>
            </a:r>
            <a:endParaRPr lang="en-US" sz="1800">
              <a:solidFill>
                <a:schemeClr val="tx1"/>
              </a:solidFill>
            </a:endParaRPr>
          </a:p>
          <a:p>
            <a:r>
              <a:rPr lang="en-US" sz="1800">
                <a:solidFill>
                  <a:schemeClr val="tx1"/>
                </a:solidFill>
                <a:ea typeface="+mj-lt"/>
                <a:cs typeface="+mj-lt"/>
              </a:rPr>
              <a:t>If you are a  practitioner or teacher then safeguarding of a child should be one of your top priorities, regardless of age, gender, religion or ethnicity. It important to always put the child’s health and safety first. </a:t>
            </a:r>
            <a:endParaRPr lang="en-US" sz="1800">
              <a:solidFill>
                <a:schemeClr val="tx1"/>
              </a:solidFill>
            </a:endParaRPr>
          </a:p>
          <a:p>
            <a:endParaRPr lang="en-US"/>
          </a:p>
        </p:txBody>
      </p:sp>
    </p:spTree>
    <p:extLst>
      <p:ext uri="{BB962C8B-B14F-4D97-AF65-F5344CB8AC3E}">
        <p14:creationId xmlns:p14="http://schemas.microsoft.com/office/powerpoint/2010/main" val="5417532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E746-1BCB-4B2E-A59D-12AF2973D443}"/>
              </a:ext>
            </a:extLst>
          </p:cNvPr>
          <p:cNvSpPr>
            <a:spLocks noGrp="1"/>
          </p:cNvSpPr>
          <p:nvPr>
            <p:ph type="title"/>
          </p:nvPr>
        </p:nvSpPr>
        <p:spPr>
          <a:xfrm>
            <a:off x="1028255" y="2193758"/>
            <a:ext cx="8596668" cy="1320800"/>
          </a:xfrm>
        </p:spPr>
        <p:txBody>
          <a:bodyPr>
            <a:normAutofit fontScale="90000"/>
          </a:bodyPr>
          <a:lstStyle/>
          <a:p>
            <a:r>
              <a:rPr lang="en-US"/>
              <a:t>Summary </a:t>
            </a:r>
            <a:br>
              <a:rPr lang="en-US"/>
            </a:br>
            <a:r>
              <a:rPr lang="en-US" sz="1800">
                <a:solidFill>
                  <a:schemeClr val="tx2"/>
                </a:solidFill>
              </a:rPr>
              <a:t>Summarizing the task that I have implied, I believe that the best thing for practitioner's to-do is to always make sure the child is being safeguarded whilst making sure you are being patient with them. By doing these things, their inclusivity within education is being met. </a:t>
            </a:r>
            <a:endParaRPr lang="en-US">
              <a:solidFill>
                <a:schemeClr val="tx2"/>
              </a:solidFill>
            </a:endParaRPr>
          </a:p>
        </p:txBody>
      </p:sp>
    </p:spTree>
    <p:extLst>
      <p:ext uri="{BB962C8B-B14F-4D97-AF65-F5344CB8AC3E}">
        <p14:creationId xmlns:p14="http://schemas.microsoft.com/office/powerpoint/2010/main" val="4646111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FD53F-449F-4022-8DF0-5D571BB2178E}"/>
              </a:ext>
            </a:extLst>
          </p:cNvPr>
          <p:cNvSpPr>
            <a:spLocks noGrp="1"/>
          </p:cNvSpPr>
          <p:nvPr>
            <p:ph type="title"/>
          </p:nvPr>
        </p:nvSpPr>
        <p:spPr>
          <a:xfrm>
            <a:off x="677334" y="1385977"/>
            <a:ext cx="11371498" cy="5820913"/>
          </a:xfrm>
        </p:spPr>
        <p:txBody>
          <a:bodyPr vert="horz" lIns="91440" tIns="45720" rIns="91440" bIns="45720" rtlCol="0" anchor="t">
            <a:noAutofit/>
          </a:bodyPr>
          <a:lstStyle/>
          <a:p>
            <a:pPr marL="342900" indent="-342900">
              <a:buFont typeface="Arial"/>
              <a:buChar char="•"/>
            </a:pPr>
            <a:r>
              <a:rPr lang="en-US" sz="2000">
                <a:solidFill>
                  <a:schemeClr val="tx2"/>
                </a:solidFill>
                <a:ea typeface="+mj-lt"/>
                <a:cs typeface="+mj-lt"/>
              </a:rPr>
              <a:t>Specific Learning Differences, SPLD, Student Advice and Wellbeing, How to Support Disabled Students, SOAS University of London. </a:t>
            </a:r>
            <a:r>
              <a:rPr lang="en-US" sz="2000">
                <a:solidFill>
                  <a:schemeClr val="tx2"/>
                </a:solidFill>
                <a:ea typeface="+mj-lt"/>
                <a:cs typeface="+mj-lt"/>
                <a:hlinkClick r:id="rId2">
                  <a:extLst>
                    <a:ext uri="{A12FA001-AC4F-418D-AE19-62706E023703}">
                      <ahyp:hlinkClr xmlns:ahyp="http://schemas.microsoft.com/office/drawing/2018/hyperlinkcolor" val="tx"/>
                    </a:ext>
                  </a:extLst>
                </a:hlinkClick>
              </a:rPr>
              <a:t>https://www.soas.ac.uk/studentadviceandwellbeing/</a:t>
            </a:r>
            <a:r>
              <a:rPr lang="en-US" sz="2000">
                <a:solidFill>
                  <a:schemeClr val="tx2"/>
                </a:solidFill>
                <a:ea typeface="+mj-lt"/>
                <a:cs typeface="+mj-lt"/>
              </a:rPr>
              <a:t> </a:t>
            </a:r>
            <a:endParaRPr lang="en-US" sz="2000">
              <a:solidFill>
                <a:schemeClr val="tx2"/>
              </a:solidFill>
            </a:endParaRPr>
          </a:p>
          <a:p>
            <a:r>
              <a:rPr lang="en-US" sz="2000">
                <a:solidFill>
                  <a:schemeClr val="tx2"/>
                </a:solidFill>
                <a:ea typeface="+mj-lt"/>
                <a:cs typeface="+mj-lt"/>
              </a:rPr>
              <a:t>•Devon. F, reviewed August (2020) Attitude’s ADHD Medical, What is Dyscalculia? Math Learning Disability Overview, </a:t>
            </a:r>
            <a:r>
              <a:rPr lang="en-US" sz="2000">
                <a:solidFill>
                  <a:schemeClr val="tx2"/>
                </a:solidFill>
                <a:ea typeface="+mj-lt"/>
                <a:cs typeface="+mj-lt"/>
                <a:hlinkClick r:id="rId3">
                  <a:extLst>
                    <a:ext uri="{A12FA001-AC4F-418D-AE19-62706E023703}">
                      <ahyp:hlinkClr xmlns:ahyp="http://schemas.microsoft.com/office/drawing/2018/hyperlinkcolor" val="tx"/>
                    </a:ext>
                  </a:extLst>
                </a:hlinkClick>
              </a:rPr>
              <a:t>https://www.additudemag.com/what-is-dyscalculia-overview-and-symptom</a:t>
            </a:r>
            <a:endParaRPr lang="en-US" sz="2000">
              <a:solidFill>
                <a:schemeClr val="tx2"/>
              </a:solidFill>
            </a:endParaRPr>
          </a:p>
          <a:p>
            <a:r>
              <a:rPr lang="en-US" sz="2000">
                <a:solidFill>
                  <a:schemeClr val="tx2"/>
                </a:solidFill>
                <a:ea typeface="+mj-lt"/>
                <a:cs typeface="+mj-lt"/>
              </a:rPr>
              <a:t>•Dyscalculia in children, What is Dyscalculia definition, </a:t>
            </a:r>
            <a:r>
              <a:rPr lang="en-US" sz="2000" err="1">
                <a:solidFill>
                  <a:schemeClr val="tx2"/>
                </a:solidFill>
                <a:ea typeface="+mj-lt"/>
                <a:cs typeface="+mj-lt"/>
              </a:rPr>
              <a:t>CogniFit</a:t>
            </a:r>
            <a:r>
              <a:rPr lang="en-US" sz="2000">
                <a:solidFill>
                  <a:schemeClr val="tx2"/>
                </a:solidFill>
                <a:ea typeface="+mj-lt"/>
                <a:cs typeface="+mj-lt"/>
              </a:rPr>
              <a:t> Research, P. 1, 3, 5. </a:t>
            </a:r>
            <a:r>
              <a:rPr lang="en-US" sz="2000">
                <a:solidFill>
                  <a:schemeClr val="tx2"/>
                </a:solidFill>
                <a:ea typeface="+mj-lt"/>
                <a:cs typeface="+mj-lt"/>
                <a:hlinkClick r:id="rId4">
                  <a:extLst>
                    <a:ext uri="{A12FA001-AC4F-418D-AE19-62706E023703}">
                      <ahyp:hlinkClr xmlns:ahyp="http://schemas.microsoft.com/office/drawing/2018/hyperlinkcolor" val="tx"/>
                    </a:ext>
                  </a:extLst>
                </a:hlinkClick>
              </a:rPr>
              <a:t>https://www.cognifit.com/pathology/dyscalculia</a:t>
            </a:r>
            <a:r>
              <a:rPr lang="en-US" sz="2000">
                <a:solidFill>
                  <a:schemeClr val="tx2"/>
                </a:solidFill>
                <a:ea typeface="+mj-lt"/>
                <a:cs typeface="+mj-lt"/>
              </a:rPr>
              <a:t> </a:t>
            </a:r>
            <a:endParaRPr lang="en-US" sz="2000">
              <a:solidFill>
                <a:schemeClr val="tx2"/>
              </a:solidFill>
            </a:endParaRPr>
          </a:p>
          <a:p>
            <a:r>
              <a:rPr lang="en-US" sz="2000">
                <a:solidFill>
                  <a:schemeClr val="tx2"/>
                </a:solidFill>
                <a:ea typeface="+mj-lt"/>
                <a:cs typeface="+mj-lt"/>
              </a:rPr>
              <a:t>•Career advice, Academic positions, (2020) 10 tips for teaching </a:t>
            </a:r>
            <a:r>
              <a:rPr lang="en-US" sz="2000" err="1">
                <a:solidFill>
                  <a:schemeClr val="tx2"/>
                </a:solidFill>
                <a:ea typeface="+mj-lt"/>
                <a:cs typeface="+mj-lt"/>
              </a:rPr>
              <a:t>assistancts</a:t>
            </a:r>
            <a:r>
              <a:rPr lang="en-US" sz="2000">
                <a:solidFill>
                  <a:schemeClr val="tx2"/>
                </a:solidFill>
                <a:ea typeface="+mj-lt"/>
                <a:cs typeface="+mj-lt"/>
              </a:rPr>
              <a:t>, P.1  </a:t>
            </a:r>
            <a:r>
              <a:rPr lang="en-US" sz="2000">
                <a:solidFill>
                  <a:schemeClr val="tx2"/>
                </a:solidFill>
                <a:ea typeface="+mj-lt"/>
                <a:cs typeface="+mj-lt"/>
                <a:hlinkClick r:id="rId5">
                  <a:extLst>
                    <a:ext uri="{A12FA001-AC4F-418D-AE19-62706E023703}">
                      <ahyp:hlinkClr xmlns:ahyp="http://schemas.microsoft.com/office/drawing/2018/hyperlinkcolor" val="tx"/>
                    </a:ext>
                  </a:extLst>
                </a:hlinkClick>
              </a:rPr>
              <a:t>https://academicpositions.com/career-advice/10-tips-for-first-time-teaching-assistants</a:t>
            </a:r>
            <a:r>
              <a:rPr lang="en-US" sz="2000">
                <a:solidFill>
                  <a:schemeClr val="tx2"/>
                </a:solidFill>
                <a:ea typeface="+mj-lt"/>
                <a:cs typeface="+mj-lt"/>
              </a:rPr>
              <a:t> </a:t>
            </a:r>
            <a:endParaRPr lang="en-US" sz="2000">
              <a:solidFill>
                <a:schemeClr val="tx2"/>
              </a:solidFill>
            </a:endParaRPr>
          </a:p>
          <a:p>
            <a:r>
              <a:rPr lang="en-US" sz="2000">
                <a:solidFill>
                  <a:schemeClr val="tx2"/>
                </a:solidFill>
                <a:ea typeface="+mj-lt"/>
                <a:cs typeface="+mj-lt"/>
              </a:rPr>
              <a:t>•July (2019) Oli. R, How to create an Inclusive Classroom:12 tips, </a:t>
            </a:r>
            <a:r>
              <a:rPr lang="en-US" sz="2000" err="1">
                <a:solidFill>
                  <a:schemeClr val="tx2"/>
                </a:solidFill>
                <a:ea typeface="+mj-lt"/>
                <a:cs typeface="+mj-lt"/>
              </a:rPr>
              <a:t>PlanBee</a:t>
            </a:r>
            <a:r>
              <a:rPr lang="en-US" sz="2000">
                <a:solidFill>
                  <a:schemeClr val="tx2"/>
                </a:solidFill>
                <a:ea typeface="+mj-lt"/>
                <a:cs typeface="+mj-lt"/>
              </a:rPr>
              <a:t>, P.1,2  </a:t>
            </a:r>
            <a:r>
              <a:rPr lang="en-US" sz="2000">
                <a:solidFill>
                  <a:schemeClr val="tx2"/>
                </a:solidFill>
                <a:ea typeface="+mj-lt"/>
                <a:cs typeface="+mj-lt"/>
                <a:hlinkClick r:id="rId6">
                  <a:extLst>
                    <a:ext uri="{A12FA001-AC4F-418D-AE19-62706E023703}">
                      <ahyp:hlinkClr xmlns:ahyp="http://schemas.microsoft.com/office/drawing/2018/hyperlinkcolor" val="tx"/>
                    </a:ext>
                  </a:extLst>
                </a:hlinkClick>
              </a:rPr>
              <a:t>https://planbee.com/blogs/news/how-to-create-an-inclusive-classroom-12-tips-for-teachers</a:t>
            </a:r>
            <a:r>
              <a:rPr lang="en-US" sz="2000">
                <a:solidFill>
                  <a:schemeClr val="tx2"/>
                </a:solidFill>
                <a:ea typeface="+mj-lt"/>
                <a:cs typeface="+mj-lt"/>
              </a:rPr>
              <a:t> </a:t>
            </a:r>
            <a:endParaRPr lang="en-US" sz="2000">
              <a:solidFill>
                <a:schemeClr val="tx2"/>
              </a:solidFill>
            </a:endParaRPr>
          </a:p>
          <a:p>
            <a:r>
              <a:rPr lang="en-US" sz="2000">
                <a:solidFill>
                  <a:schemeClr val="tx2"/>
                </a:solidFill>
                <a:ea typeface="+mj-lt"/>
                <a:cs typeface="+mj-lt"/>
              </a:rPr>
              <a:t>•Katie .M, Aprill (2018), What is safeguarding Training and Why is it so Important? Hub from Hugh Speed Training, </a:t>
            </a:r>
            <a:r>
              <a:rPr lang="en-US" sz="2000">
                <a:solidFill>
                  <a:schemeClr val="tx2"/>
                </a:solidFill>
                <a:ea typeface="+mj-lt"/>
                <a:cs typeface="+mj-lt"/>
                <a:hlinkClick r:id="rId7">
                  <a:extLst>
                    <a:ext uri="{A12FA001-AC4F-418D-AE19-62706E023703}">
                      <ahyp:hlinkClr xmlns:ahyp="http://schemas.microsoft.com/office/drawing/2018/hyperlinkcolor" val="tx"/>
                    </a:ext>
                  </a:extLst>
                </a:hlinkClick>
              </a:rPr>
              <a:t>https://www.highspeedtraining.co.uk/hub/what-is-safeguarding/#:~:text=When%20safeguarding%20a%20vulnerable%20adult%20you%3A&amp;text=Empower%20them%20by%20encouraging%20them,feelings%20and%20beliefs%20into%20account</a:t>
            </a:r>
            <a:r>
              <a:rPr lang="en-US" sz="2000">
                <a:solidFill>
                  <a:schemeClr val="tx2"/>
                </a:solidFill>
                <a:ea typeface="+mj-lt"/>
                <a:cs typeface="+mj-lt"/>
              </a:rPr>
              <a:t>. </a:t>
            </a:r>
            <a:endParaRPr lang="en-US" sz="2000">
              <a:solidFill>
                <a:schemeClr val="tx2"/>
              </a:solidFill>
            </a:endParaRPr>
          </a:p>
          <a:p>
            <a:endParaRPr lang="en-US"/>
          </a:p>
        </p:txBody>
      </p:sp>
      <p:sp>
        <p:nvSpPr>
          <p:cNvPr id="3" name="TextBox 2">
            <a:extLst>
              <a:ext uri="{FF2B5EF4-FFF2-40B4-BE49-F238E27FC236}">
                <a16:creationId xmlns:a16="http://schemas.microsoft.com/office/drawing/2014/main" id="{74AC24DA-796D-4426-8E59-EB15AF59E1FB}"/>
              </a:ext>
            </a:extLst>
          </p:cNvPr>
          <p:cNvSpPr txBox="1"/>
          <p:nvPr/>
        </p:nvSpPr>
        <p:spPr>
          <a:xfrm>
            <a:off x="924426" y="5133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solidFill>
                  <a:schemeClr val="accent2"/>
                </a:solidFill>
              </a:rPr>
              <a:t>References </a:t>
            </a:r>
          </a:p>
        </p:txBody>
      </p:sp>
    </p:spTree>
    <p:extLst>
      <p:ext uri="{BB962C8B-B14F-4D97-AF65-F5344CB8AC3E}">
        <p14:creationId xmlns:p14="http://schemas.microsoft.com/office/powerpoint/2010/main" val="19057036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EE95-FF9E-8948-9C71-AAA33514E895}"/>
              </a:ext>
            </a:extLst>
          </p:cNvPr>
          <p:cNvSpPr>
            <a:spLocks noGrp="1"/>
          </p:cNvSpPr>
          <p:nvPr>
            <p:ph type="ctrTitle"/>
          </p:nvPr>
        </p:nvSpPr>
        <p:spPr>
          <a:xfrm>
            <a:off x="911903" y="2474961"/>
            <a:ext cx="4272646" cy="1916084"/>
          </a:xfrm>
        </p:spPr>
        <p:txBody>
          <a:bodyPr>
            <a:normAutofit/>
          </a:bodyPr>
          <a:lstStyle/>
          <a:p>
            <a:pPr algn="ctr"/>
            <a:r>
              <a:rPr lang="en-US"/>
              <a:t>Inclusivity of Dyspraxia in Primary Education</a:t>
            </a:r>
          </a:p>
        </p:txBody>
      </p:sp>
      <p:sp>
        <p:nvSpPr>
          <p:cNvPr id="4" name="TextBox 3">
            <a:extLst>
              <a:ext uri="{FF2B5EF4-FFF2-40B4-BE49-F238E27FC236}">
                <a16:creationId xmlns:a16="http://schemas.microsoft.com/office/drawing/2014/main" id="{DF92913C-B4DC-412D-AD05-E911D6E8A130}"/>
              </a:ext>
            </a:extLst>
          </p:cNvPr>
          <p:cNvSpPr txBox="1"/>
          <p:nvPr/>
        </p:nvSpPr>
        <p:spPr>
          <a:xfrm>
            <a:off x="2296997" y="4740111"/>
            <a:ext cx="15020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Jada Lynch </a:t>
            </a:r>
            <a:endParaRPr lang="en-US"/>
          </a:p>
          <a:p>
            <a:pPr algn="ctr"/>
            <a:r>
              <a:rPr lang="en-GB"/>
              <a:t>1901096</a:t>
            </a:r>
          </a:p>
        </p:txBody>
      </p:sp>
    </p:spTree>
    <p:extLst>
      <p:ext uri="{BB962C8B-B14F-4D97-AF65-F5344CB8AC3E}">
        <p14:creationId xmlns:p14="http://schemas.microsoft.com/office/powerpoint/2010/main" val="41853912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C5BFBD-B671-438C-97A6-250C49287D43}"/>
              </a:ext>
            </a:extLst>
          </p:cNvPr>
          <p:cNvSpPr>
            <a:spLocks noGrp="1"/>
          </p:cNvSpPr>
          <p:nvPr>
            <p:ph type="title"/>
          </p:nvPr>
        </p:nvSpPr>
        <p:spPr>
          <a:xfrm>
            <a:off x="1077361" y="561771"/>
            <a:ext cx="4733938" cy="1507376"/>
          </a:xfrm>
        </p:spPr>
        <p:txBody>
          <a:bodyPr>
            <a:normAutofit/>
          </a:bodyPr>
          <a:lstStyle/>
          <a:p>
            <a:r>
              <a:rPr lang="en-GB" sz="3600"/>
              <a:t>What is Dyspraxia?</a:t>
            </a:r>
            <a:endParaRPr lang="en-US"/>
          </a:p>
        </p:txBody>
      </p:sp>
      <p:sp>
        <p:nvSpPr>
          <p:cNvPr id="3" name="Content Placeholder 2">
            <a:extLst>
              <a:ext uri="{FF2B5EF4-FFF2-40B4-BE49-F238E27FC236}">
                <a16:creationId xmlns:a16="http://schemas.microsoft.com/office/drawing/2014/main" id="{AC92B505-25E9-4810-A890-B2B459E0384C}"/>
              </a:ext>
            </a:extLst>
          </p:cNvPr>
          <p:cNvSpPr>
            <a:spLocks noGrp="1"/>
          </p:cNvSpPr>
          <p:nvPr>
            <p:ph idx="1"/>
          </p:nvPr>
        </p:nvSpPr>
        <p:spPr>
          <a:xfrm>
            <a:off x="1077362" y="2183593"/>
            <a:ext cx="6484670" cy="3505855"/>
          </a:xfrm>
        </p:spPr>
        <p:txBody>
          <a:bodyPr vert="horz" lIns="91440" tIns="45720" rIns="91440" bIns="45720" rtlCol="0" anchor="t">
            <a:normAutofit/>
          </a:bodyPr>
          <a:lstStyle/>
          <a:p>
            <a:pPr marL="0" indent="0">
              <a:lnSpc>
                <a:spcPct val="110000"/>
              </a:lnSpc>
              <a:buNone/>
            </a:pPr>
            <a:r>
              <a:rPr lang="en-GB" b="1">
                <a:ea typeface="+mn-lt"/>
                <a:cs typeface="+mn-lt"/>
              </a:rPr>
              <a:t>Dyspraxia is recognised as a chronic condition, which presents itself from childhood. The condition is characterised by motor deficits which causes issues with the acquisition an execution of motor skills as-a-result of a dysfunction between the senses to the brain and the brain to the body.  Dyspraxia is a form of developmental coordination disorder (DCD) which also affects a learner's ability to plan, organise and execute movements in the correct order in everyday tasks as well as perception, thought and speech. (Peer and Reid; 2020; Dyspraxia Foundation, 2021;</a:t>
            </a:r>
            <a:r>
              <a:rPr lang="en-GB">
                <a:ea typeface="+mn-lt"/>
                <a:cs typeface="+mn-lt"/>
              </a:rPr>
              <a:t>Patrick, 2015; Gatting 2019).</a:t>
            </a:r>
            <a:r>
              <a:rPr lang="en-GB" b="1">
                <a:ea typeface="+mn-lt"/>
                <a:cs typeface="+mn-lt"/>
              </a:rPr>
              <a:t> </a:t>
            </a:r>
            <a:endParaRPr lang="en-GB"/>
          </a:p>
        </p:txBody>
      </p:sp>
    </p:spTree>
    <p:extLst>
      <p:ext uri="{BB962C8B-B14F-4D97-AF65-F5344CB8AC3E}">
        <p14:creationId xmlns:p14="http://schemas.microsoft.com/office/powerpoint/2010/main" val="10003831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42322-F2EB-408C-A132-657110E22C15}"/>
              </a:ext>
            </a:extLst>
          </p:cNvPr>
          <p:cNvSpPr>
            <a:spLocks noGrp="1"/>
          </p:cNvSpPr>
          <p:nvPr>
            <p:ph type="title"/>
          </p:nvPr>
        </p:nvSpPr>
        <p:spPr>
          <a:xfrm>
            <a:off x="238756" y="431552"/>
            <a:ext cx="11584136" cy="1507376"/>
          </a:xfrm>
        </p:spPr>
        <p:txBody>
          <a:bodyPr>
            <a:normAutofit/>
          </a:bodyPr>
          <a:lstStyle/>
          <a:p>
            <a:pPr algn="ctr"/>
            <a:r>
              <a:rPr lang="en-GB" sz="3600">
                <a:solidFill>
                  <a:schemeClr val="accent4"/>
                </a:solidFill>
              </a:rPr>
              <a:t>How Does Dyspraxia Affect a Learner in Education?</a:t>
            </a:r>
            <a:endParaRPr lang="en-US">
              <a:solidFill>
                <a:schemeClr val="accent4"/>
              </a:solidFill>
            </a:endParaRPr>
          </a:p>
        </p:txBody>
      </p:sp>
      <p:pic>
        <p:nvPicPr>
          <p:cNvPr id="4" name="Picture 4" descr="Text&#10;&#10;Description automatically generated">
            <a:extLst>
              <a:ext uri="{FF2B5EF4-FFF2-40B4-BE49-F238E27FC236}">
                <a16:creationId xmlns:a16="http://schemas.microsoft.com/office/drawing/2014/main" id="{8AF4CAD5-EEC4-44F0-A6C1-E0E13611F7C7}"/>
              </a:ext>
            </a:extLst>
          </p:cNvPr>
          <p:cNvPicPr>
            <a:picLocks noChangeAspect="1"/>
          </p:cNvPicPr>
          <p:nvPr/>
        </p:nvPicPr>
        <p:blipFill>
          <a:blip r:embed="rId2"/>
          <a:stretch>
            <a:fillRect/>
          </a:stretch>
        </p:blipFill>
        <p:spPr>
          <a:xfrm>
            <a:off x="2856873" y="1416325"/>
            <a:ext cx="5872278" cy="4390035"/>
          </a:xfrm>
          <a:prstGeom prst="rect">
            <a:avLst/>
          </a:prstGeom>
        </p:spPr>
      </p:pic>
      <p:pic>
        <p:nvPicPr>
          <p:cNvPr id="5" name="Picture 5" descr="A picture containing text, outdoor object&#10;&#10;Description automatically generated">
            <a:extLst>
              <a:ext uri="{FF2B5EF4-FFF2-40B4-BE49-F238E27FC236}">
                <a16:creationId xmlns:a16="http://schemas.microsoft.com/office/drawing/2014/main" id="{472A3CC7-F3AF-40D1-A7DF-DD33C9BCD0AE}"/>
              </a:ext>
            </a:extLst>
          </p:cNvPr>
          <p:cNvPicPr>
            <a:picLocks noChangeAspect="1"/>
          </p:cNvPicPr>
          <p:nvPr/>
        </p:nvPicPr>
        <p:blipFill>
          <a:blip r:embed="rId3"/>
          <a:stretch>
            <a:fillRect/>
          </a:stretch>
        </p:blipFill>
        <p:spPr>
          <a:xfrm>
            <a:off x="206734" y="2326886"/>
            <a:ext cx="2000250" cy="1571625"/>
          </a:xfrm>
          <a:prstGeom prst="rect">
            <a:avLst/>
          </a:prstGeom>
        </p:spPr>
      </p:pic>
      <p:pic>
        <p:nvPicPr>
          <p:cNvPr id="6" name="Picture 6">
            <a:extLst>
              <a:ext uri="{FF2B5EF4-FFF2-40B4-BE49-F238E27FC236}">
                <a16:creationId xmlns:a16="http://schemas.microsoft.com/office/drawing/2014/main" id="{7F3B2AE5-8623-4E1D-B635-5A71FA17B7D6}"/>
              </a:ext>
            </a:extLst>
          </p:cNvPr>
          <p:cNvPicPr>
            <a:picLocks noChangeAspect="1"/>
          </p:cNvPicPr>
          <p:nvPr/>
        </p:nvPicPr>
        <p:blipFill>
          <a:blip r:embed="rId4"/>
          <a:stretch>
            <a:fillRect/>
          </a:stretch>
        </p:blipFill>
        <p:spPr>
          <a:xfrm>
            <a:off x="623033" y="3899895"/>
            <a:ext cx="1828800" cy="1571625"/>
          </a:xfrm>
          <a:prstGeom prst="rect">
            <a:avLst/>
          </a:prstGeom>
        </p:spPr>
      </p:pic>
      <p:pic>
        <p:nvPicPr>
          <p:cNvPr id="7" name="Picture 7">
            <a:extLst>
              <a:ext uri="{FF2B5EF4-FFF2-40B4-BE49-F238E27FC236}">
                <a16:creationId xmlns:a16="http://schemas.microsoft.com/office/drawing/2014/main" id="{B9212D93-D4E1-4465-8AEA-11911BBEFD54}"/>
              </a:ext>
            </a:extLst>
          </p:cNvPr>
          <p:cNvPicPr>
            <a:picLocks noChangeAspect="1"/>
          </p:cNvPicPr>
          <p:nvPr/>
        </p:nvPicPr>
        <p:blipFill>
          <a:blip r:embed="rId5"/>
          <a:stretch>
            <a:fillRect/>
          </a:stretch>
        </p:blipFill>
        <p:spPr>
          <a:xfrm>
            <a:off x="1536322" y="5216735"/>
            <a:ext cx="1838325" cy="1571625"/>
          </a:xfrm>
          <a:prstGeom prst="rect">
            <a:avLst/>
          </a:prstGeom>
        </p:spPr>
      </p:pic>
      <p:pic>
        <p:nvPicPr>
          <p:cNvPr id="8" name="Picture 8" descr="A picture containing text, outdoor object&#10;&#10;Description automatically generated">
            <a:extLst>
              <a:ext uri="{FF2B5EF4-FFF2-40B4-BE49-F238E27FC236}">
                <a16:creationId xmlns:a16="http://schemas.microsoft.com/office/drawing/2014/main" id="{7B6A441A-78BC-4AA5-8503-B4D0504CA840}"/>
              </a:ext>
            </a:extLst>
          </p:cNvPr>
          <p:cNvPicPr>
            <a:picLocks noChangeAspect="1"/>
          </p:cNvPicPr>
          <p:nvPr/>
        </p:nvPicPr>
        <p:blipFill>
          <a:blip r:embed="rId6"/>
          <a:stretch>
            <a:fillRect/>
          </a:stretch>
        </p:blipFill>
        <p:spPr>
          <a:xfrm>
            <a:off x="10246253" y="2326886"/>
            <a:ext cx="1943100" cy="1571625"/>
          </a:xfrm>
          <a:prstGeom prst="rect">
            <a:avLst/>
          </a:prstGeom>
        </p:spPr>
      </p:pic>
      <p:pic>
        <p:nvPicPr>
          <p:cNvPr id="9" name="Picture 9">
            <a:extLst>
              <a:ext uri="{FF2B5EF4-FFF2-40B4-BE49-F238E27FC236}">
                <a16:creationId xmlns:a16="http://schemas.microsoft.com/office/drawing/2014/main" id="{41E171FF-5A99-48B7-BFAC-93E2143613B8}"/>
              </a:ext>
            </a:extLst>
          </p:cNvPr>
          <p:cNvPicPr>
            <a:picLocks noChangeAspect="1"/>
          </p:cNvPicPr>
          <p:nvPr/>
        </p:nvPicPr>
        <p:blipFill>
          <a:blip r:embed="rId7"/>
          <a:stretch>
            <a:fillRect/>
          </a:stretch>
        </p:blipFill>
        <p:spPr>
          <a:xfrm>
            <a:off x="9883901" y="3899580"/>
            <a:ext cx="1838325" cy="1571625"/>
          </a:xfrm>
          <a:prstGeom prst="rect">
            <a:avLst/>
          </a:prstGeom>
        </p:spPr>
      </p:pic>
      <p:pic>
        <p:nvPicPr>
          <p:cNvPr id="10" name="Picture 10" descr="A picture containing shape&#10;&#10;Description automatically generated">
            <a:extLst>
              <a:ext uri="{FF2B5EF4-FFF2-40B4-BE49-F238E27FC236}">
                <a16:creationId xmlns:a16="http://schemas.microsoft.com/office/drawing/2014/main" id="{CE666743-D38D-45BC-B011-11B8BC0578D7}"/>
              </a:ext>
            </a:extLst>
          </p:cNvPr>
          <p:cNvPicPr>
            <a:picLocks noChangeAspect="1"/>
          </p:cNvPicPr>
          <p:nvPr/>
        </p:nvPicPr>
        <p:blipFill>
          <a:blip r:embed="rId8"/>
          <a:stretch>
            <a:fillRect/>
          </a:stretch>
        </p:blipFill>
        <p:spPr>
          <a:xfrm>
            <a:off x="8424482" y="5216735"/>
            <a:ext cx="1828800" cy="1571625"/>
          </a:xfrm>
          <a:prstGeom prst="rect">
            <a:avLst/>
          </a:prstGeom>
        </p:spPr>
      </p:pic>
      <p:pic>
        <p:nvPicPr>
          <p:cNvPr id="3" name="Picture 10">
            <a:extLst>
              <a:ext uri="{FF2B5EF4-FFF2-40B4-BE49-F238E27FC236}">
                <a16:creationId xmlns:a16="http://schemas.microsoft.com/office/drawing/2014/main" id="{879406AA-C1A5-418C-BB65-2676BADBA141}"/>
              </a:ext>
            </a:extLst>
          </p:cNvPr>
          <p:cNvPicPr>
            <a:picLocks noChangeAspect="1"/>
          </p:cNvPicPr>
          <p:nvPr/>
        </p:nvPicPr>
        <p:blipFill>
          <a:blip r:embed="rId9"/>
          <a:stretch>
            <a:fillRect/>
          </a:stretch>
        </p:blipFill>
        <p:spPr>
          <a:xfrm>
            <a:off x="3797432" y="6439513"/>
            <a:ext cx="4361467" cy="420622"/>
          </a:xfrm>
          <a:prstGeom prst="rect">
            <a:avLst/>
          </a:prstGeom>
        </p:spPr>
      </p:pic>
    </p:spTree>
    <p:extLst>
      <p:ext uri="{BB962C8B-B14F-4D97-AF65-F5344CB8AC3E}">
        <p14:creationId xmlns:p14="http://schemas.microsoft.com/office/powerpoint/2010/main" val="357444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D8900-89E2-4D08-9EF4-D0070BCC9DE0}"/>
              </a:ext>
            </a:extLst>
          </p:cNvPr>
          <p:cNvSpPr>
            <a:spLocks noGrp="1"/>
          </p:cNvSpPr>
          <p:nvPr>
            <p:ph type="title"/>
          </p:nvPr>
        </p:nvSpPr>
        <p:spPr>
          <a:xfrm>
            <a:off x="1077362" y="-2288"/>
            <a:ext cx="9950103" cy="1507376"/>
          </a:xfrm>
        </p:spPr>
        <p:txBody>
          <a:bodyPr>
            <a:normAutofit/>
          </a:bodyPr>
          <a:lstStyle/>
          <a:p>
            <a:pPr algn="ctr"/>
            <a:r>
              <a:rPr lang="en-GB" sz="3600"/>
              <a:t>Awareness of Dyspraxia</a:t>
            </a:r>
            <a:endParaRPr lang="en-US"/>
          </a:p>
        </p:txBody>
      </p:sp>
      <p:sp>
        <p:nvSpPr>
          <p:cNvPr id="5" name="Rectangle: Rounded Corners 4">
            <a:extLst>
              <a:ext uri="{FF2B5EF4-FFF2-40B4-BE49-F238E27FC236}">
                <a16:creationId xmlns:a16="http://schemas.microsoft.com/office/drawing/2014/main" id="{792E0548-28EF-44F1-BD66-1F95E4667DB0}"/>
              </a:ext>
            </a:extLst>
          </p:cNvPr>
          <p:cNvSpPr/>
          <p:nvPr/>
        </p:nvSpPr>
        <p:spPr>
          <a:xfrm>
            <a:off x="139831" y="3281841"/>
            <a:ext cx="7274347" cy="344496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r>
              <a:rPr lang="en-US" sz="1700" kern="1200">
                <a:ea typeface="+mn-lt"/>
                <a:cs typeface="+mn-lt"/>
              </a:rPr>
              <a:t>According to the Dyspraxia Foundation (2017):</a:t>
            </a:r>
          </a:p>
          <a:p>
            <a:pPr algn="l" rtl="0"/>
            <a:endParaRPr lang="en-GB">
              <a:ea typeface="+mn-lt"/>
              <a:cs typeface="+mn-lt"/>
            </a:endParaRPr>
          </a:p>
          <a:p>
            <a:pPr algn="l" rtl="0"/>
            <a:r>
              <a:rPr lang="en-US" sz="1700" kern="1200">
                <a:ea typeface="+mn-lt"/>
                <a:cs typeface="+mn-lt"/>
              </a:rPr>
              <a:t>A nationwide poll of teachers found:</a:t>
            </a:r>
          </a:p>
          <a:p>
            <a:pPr marL="285750" indent="-285750" algn="l" rtl="0">
              <a:buFont typeface="Arial"/>
              <a:buChar char="•"/>
            </a:pPr>
            <a:endParaRPr lang="en-GB">
              <a:ea typeface="+mn-lt"/>
              <a:cs typeface="+mn-lt"/>
            </a:endParaRPr>
          </a:p>
          <a:p>
            <a:pPr marL="285750" indent="-285750" algn="l" rtl="0">
              <a:buFont typeface="Arial"/>
              <a:buChar char="•"/>
            </a:pPr>
            <a:r>
              <a:rPr lang="en-US" sz="1700" b="1" kern="1200">
                <a:ea typeface="+mn-lt"/>
                <a:cs typeface="+mn-lt"/>
              </a:rPr>
              <a:t>65% </a:t>
            </a:r>
            <a:r>
              <a:rPr lang="en-US" sz="1700" kern="1200">
                <a:ea typeface="+mn-lt"/>
                <a:cs typeface="+mn-lt"/>
              </a:rPr>
              <a:t>said that awareness of dyspraxia in their schools was poor or very poor.</a:t>
            </a:r>
          </a:p>
          <a:p>
            <a:pPr marL="285750" indent="-285750" algn="l" rtl="0">
              <a:buFont typeface="Arial"/>
              <a:buChar char="•"/>
            </a:pPr>
            <a:r>
              <a:rPr lang="en-US" sz="1700" b="1" kern="1200">
                <a:ea typeface="+mn-lt"/>
                <a:cs typeface="+mn-lt"/>
              </a:rPr>
              <a:t>71% </a:t>
            </a:r>
            <a:r>
              <a:rPr lang="en-US" sz="1700" kern="1200">
                <a:ea typeface="+mn-lt"/>
                <a:cs typeface="+mn-lt"/>
              </a:rPr>
              <a:t>saying that lack of awareness and understanding affected children’s opportunities and achievement.</a:t>
            </a:r>
          </a:p>
          <a:p>
            <a:pPr marL="285750" indent="-285750" algn="l" rtl="0">
              <a:buFont typeface="Arial"/>
              <a:buChar char="•"/>
            </a:pPr>
            <a:r>
              <a:rPr lang="en-US" sz="1700" b="1" kern="1200">
                <a:ea typeface="+mn-lt"/>
                <a:cs typeface="+mn-lt"/>
              </a:rPr>
              <a:t>69% </a:t>
            </a:r>
            <a:r>
              <a:rPr lang="en-US" sz="1700" kern="1200">
                <a:ea typeface="+mn-lt"/>
                <a:cs typeface="+mn-lt"/>
              </a:rPr>
              <a:t>of teachers had not received any specific training to help them identify and support learners with Dyspraxia.</a:t>
            </a:r>
          </a:p>
          <a:p>
            <a:pPr algn="r" rtl="0"/>
            <a:endParaRPr lang="en-GB">
              <a:ea typeface="+mn-lt"/>
              <a:cs typeface="+mn-lt"/>
            </a:endParaRPr>
          </a:p>
          <a:p>
            <a:pPr algn="r"/>
            <a:r>
              <a:rPr lang="en-US" sz="1800" kern="1200">
                <a:ea typeface="+mn-lt"/>
                <a:cs typeface="+mn-lt"/>
              </a:rPr>
              <a:t>(Dyspraxia Foundation, 2017)</a:t>
            </a:r>
            <a:r>
              <a:rPr lang="en-US">
                <a:ea typeface="+mn-lt"/>
                <a:cs typeface="+mn-lt"/>
              </a:rPr>
              <a:t>  </a:t>
            </a:r>
            <a:endParaRPr lang="en-GB"/>
          </a:p>
        </p:txBody>
      </p:sp>
      <p:sp>
        <p:nvSpPr>
          <p:cNvPr id="6" name="Rectangle: Rounded Corners 5">
            <a:extLst>
              <a:ext uri="{FF2B5EF4-FFF2-40B4-BE49-F238E27FC236}">
                <a16:creationId xmlns:a16="http://schemas.microsoft.com/office/drawing/2014/main" id="{7ADAA74A-9EB4-49F3-81FE-BE3135F4A6A3}"/>
              </a:ext>
            </a:extLst>
          </p:cNvPr>
          <p:cNvSpPr/>
          <p:nvPr/>
        </p:nvSpPr>
        <p:spPr>
          <a:xfrm>
            <a:off x="7604189" y="3283313"/>
            <a:ext cx="4493442" cy="628453"/>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t>Instruction: Refer to activity booklet</a:t>
            </a:r>
          </a:p>
        </p:txBody>
      </p:sp>
      <p:sp>
        <p:nvSpPr>
          <p:cNvPr id="7" name="Rectangle: Rounded Corners 6">
            <a:extLst>
              <a:ext uri="{FF2B5EF4-FFF2-40B4-BE49-F238E27FC236}">
                <a16:creationId xmlns:a16="http://schemas.microsoft.com/office/drawing/2014/main" id="{F9246C00-57D3-4E23-BD7E-93D6284AF520}"/>
              </a:ext>
            </a:extLst>
          </p:cNvPr>
          <p:cNvSpPr/>
          <p:nvPr/>
        </p:nvSpPr>
        <p:spPr>
          <a:xfrm>
            <a:off x="7605662" y="3980272"/>
            <a:ext cx="4493442" cy="2749482"/>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u="sng">
                <a:ea typeface="+mn-lt"/>
                <a:cs typeface="+mn-lt"/>
              </a:rPr>
              <a:t>Responses</a:t>
            </a:r>
            <a:endParaRPr lang="en-US" sz="1600"/>
          </a:p>
          <a:p>
            <a:r>
              <a:rPr lang="en-GB" sz="1600">
                <a:ea typeface="+mn-lt"/>
                <a:cs typeface="+mn-lt"/>
              </a:rPr>
              <a:t>•Varied response</a:t>
            </a:r>
            <a:endParaRPr lang="en-GB" sz="1600"/>
          </a:p>
          <a:p>
            <a:r>
              <a:rPr lang="en-GB" sz="1600">
                <a:ea typeface="+mn-lt"/>
                <a:cs typeface="+mn-lt"/>
              </a:rPr>
              <a:t>•The audience will possess different levels of knowledge</a:t>
            </a:r>
            <a:endParaRPr lang="en-GB" sz="1600"/>
          </a:p>
          <a:p>
            <a:r>
              <a:rPr lang="en-GB" sz="1600">
                <a:ea typeface="+mn-lt"/>
                <a:cs typeface="+mn-lt"/>
              </a:rPr>
              <a:t>•For some this will be new, for others this workshop will be a refresher to consolidate existing knowledge</a:t>
            </a:r>
            <a:endParaRPr lang="en-GB" sz="1600"/>
          </a:p>
          <a:p>
            <a:r>
              <a:rPr lang="en-GB" sz="1600">
                <a:ea typeface="+mn-lt"/>
                <a:cs typeface="+mn-lt"/>
              </a:rPr>
              <a:t>•Useful for all</a:t>
            </a:r>
            <a:endParaRPr lang="en-GB" sz="1600"/>
          </a:p>
          <a:p>
            <a:pPr algn="ctr"/>
            <a:endParaRPr lang="en-GB"/>
          </a:p>
        </p:txBody>
      </p:sp>
      <p:sp>
        <p:nvSpPr>
          <p:cNvPr id="8" name="TextBox 7">
            <a:extLst>
              <a:ext uri="{FF2B5EF4-FFF2-40B4-BE49-F238E27FC236}">
                <a16:creationId xmlns:a16="http://schemas.microsoft.com/office/drawing/2014/main" id="{F34F3825-0E00-4EBB-A896-FDC797BDE6BB}"/>
              </a:ext>
            </a:extLst>
          </p:cNvPr>
          <p:cNvSpPr txBox="1"/>
          <p:nvPr/>
        </p:nvSpPr>
        <p:spPr>
          <a:xfrm>
            <a:off x="1409307" y="1582132"/>
            <a:ext cx="927911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ea typeface="+mn-lt"/>
                <a:cs typeface="+mn-lt"/>
              </a:rPr>
              <a:t>Being aware of the difficulties associated with Dyspraxia is highly important, this will equip you with the knowledge to be able to recognize the signs at the earliest stage. This is significant, as it means the primary education setting can implement early intervention, so that the learning environment can be made accessible for learners with dyspraxia enabling them to engage and participate in it (Dyspraxia Foundation, 2021). </a:t>
            </a:r>
            <a:endParaRPr lang="en-US"/>
          </a:p>
          <a:p>
            <a:pPr algn="l"/>
            <a:endParaRPr lang="en-GB"/>
          </a:p>
        </p:txBody>
      </p:sp>
    </p:spTree>
    <p:extLst>
      <p:ext uri="{BB962C8B-B14F-4D97-AF65-F5344CB8AC3E}">
        <p14:creationId xmlns:p14="http://schemas.microsoft.com/office/powerpoint/2010/main" val="2442317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C845-E3DD-435A-9A1B-34BAB83D2E8D}"/>
              </a:ext>
            </a:extLst>
          </p:cNvPr>
          <p:cNvSpPr>
            <a:spLocks noGrp="1"/>
          </p:cNvSpPr>
          <p:nvPr>
            <p:ph type="title"/>
          </p:nvPr>
        </p:nvSpPr>
        <p:spPr>
          <a:xfrm>
            <a:off x="1116640" y="-2288"/>
            <a:ext cx="9950103" cy="1507376"/>
          </a:xfrm>
        </p:spPr>
        <p:txBody>
          <a:bodyPr>
            <a:normAutofit/>
          </a:bodyPr>
          <a:lstStyle/>
          <a:p>
            <a:pPr algn="ctr"/>
            <a:r>
              <a:rPr lang="en-GB" sz="3600"/>
              <a:t>Physical Environment </a:t>
            </a:r>
            <a:endParaRPr lang="en-US" sz="3600"/>
          </a:p>
        </p:txBody>
      </p:sp>
      <p:sp>
        <p:nvSpPr>
          <p:cNvPr id="4" name="Rectangle: Rounded Corners 3">
            <a:extLst>
              <a:ext uri="{FF2B5EF4-FFF2-40B4-BE49-F238E27FC236}">
                <a16:creationId xmlns:a16="http://schemas.microsoft.com/office/drawing/2014/main" id="{2D093A30-BFE6-46F3-B084-241346314384}"/>
              </a:ext>
            </a:extLst>
          </p:cNvPr>
          <p:cNvSpPr/>
          <p:nvPr/>
        </p:nvSpPr>
        <p:spPr>
          <a:xfrm>
            <a:off x="7257068" y="1714893"/>
            <a:ext cx="4776245" cy="5004059"/>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a:ea typeface="+mn-lt"/>
                <a:cs typeface="+mn-lt"/>
              </a:rPr>
              <a:t>Question</a:t>
            </a:r>
            <a:endParaRPr lang="en-US"/>
          </a:p>
          <a:p>
            <a:pPr algn="ctr"/>
            <a:endParaRPr lang="en-GB" u="sng">
              <a:ea typeface="+mn-lt"/>
              <a:cs typeface="+mn-lt"/>
            </a:endParaRPr>
          </a:p>
          <a:p>
            <a:pPr algn="ctr"/>
            <a:r>
              <a:rPr lang="en-GB" b="1" i="1">
                <a:ea typeface="+mn-lt"/>
                <a:cs typeface="+mn-lt"/>
              </a:rPr>
              <a:t>Are there any challenges within your physical environment that would not be inclusive for a learner with dyspraxia? And as a group discuss how these challenges could be overcome? </a:t>
            </a:r>
            <a:endParaRPr lang="en-GB"/>
          </a:p>
          <a:p>
            <a:pPr algn="ctr"/>
            <a:endParaRPr lang="en-GB" u="sng">
              <a:ea typeface="+mn-lt"/>
              <a:cs typeface="+mn-lt"/>
            </a:endParaRPr>
          </a:p>
          <a:p>
            <a:pPr algn="ctr"/>
            <a:r>
              <a:rPr lang="en-GB" u="sng">
                <a:ea typeface="+mn-lt"/>
                <a:cs typeface="+mn-lt"/>
              </a:rPr>
              <a:t>From this I am hoping to:</a:t>
            </a:r>
            <a:endParaRPr lang="en-GB"/>
          </a:p>
          <a:p>
            <a:pPr algn="ctr"/>
            <a:r>
              <a:rPr lang="en-GB">
                <a:ea typeface="+mn-lt"/>
                <a:cs typeface="+mn-lt"/>
              </a:rPr>
              <a:t>Build discussion among the audience</a:t>
            </a:r>
            <a:endParaRPr lang="en-GB"/>
          </a:p>
          <a:p>
            <a:pPr algn="ctr"/>
            <a:r>
              <a:rPr lang="en-GB">
                <a:ea typeface="+mn-lt"/>
                <a:cs typeface="+mn-lt"/>
              </a:rPr>
              <a:t>Generate and share ideas to overcome barriers to inclusion - in-regards-to the the physical environment - which could be implemented in the classroom.</a:t>
            </a:r>
            <a:endParaRPr lang="en-GB"/>
          </a:p>
          <a:p>
            <a:pPr algn="ctr"/>
            <a:r>
              <a:rPr lang="en-GB">
                <a:ea typeface="+mn-lt"/>
                <a:cs typeface="+mn-lt"/>
              </a:rPr>
              <a:t>Share personal experience</a:t>
            </a:r>
            <a:endParaRPr lang="en-GB"/>
          </a:p>
          <a:p>
            <a:pPr algn="ctr"/>
            <a:endParaRPr lang="en-GB"/>
          </a:p>
        </p:txBody>
      </p:sp>
      <p:sp>
        <p:nvSpPr>
          <p:cNvPr id="5" name="Rectangle: Rounded Corners 4">
            <a:extLst>
              <a:ext uri="{FF2B5EF4-FFF2-40B4-BE49-F238E27FC236}">
                <a16:creationId xmlns:a16="http://schemas.microsoft.com/office/drawing/2014/main" id="{0A5132AE-D549-4820-8E42-0590D60227DA}"/>
              </a:ext>
            </a:extLst>
          </p:cNvPr>
          <p:cNvSpPr/>
          <p:nvPr/>
        </p:nvSpPr>
        <p:spPr>
          <a:xfrm>
            <a:off x="494808" y="4214467"/>
            <a:ext cx="6567339" cy="2443112"/>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US" sz="1800" u="sng" kern="1200">
                <a:solidFill>
                  <a:schemeClr val="lt1"/>
                </a:solidFill>
                <a:latin typeface="Calibri"/>
                <a:ea typeface="+mn-ea"/>
                <a:cs typeface="+mn-cs"/>
              </a:rPr>
              <a:t>Responses</a:t>
            </a:r>
          </a:p>
          <a:p>
            <a:pPr rtl="0"/>
            <a:endParaRPr lang="en-GB"/>
          </a:p>
          <a:p>
            <a:pPr marL="285750" indent="-285750" rtl="0">
              <a:buFont typeface="Arial"/>
              <a:buChar char="•"/>
            </a:pPr>
            <a:r>
              <a:rPr lang="en-US" sz="1800" kern="1200">
                <a:solidFill>
                  <a:schemeClr val="lt1"/>
                </a:solidFill>
                <a:latin typeface="Calibri"/>
                <a:ea typeface="+mn-ea"/>
                <a:cs typeface="+mn-cs"/>
              </a:rPr>
              <a:t>Most of these elements are likely to have already been implemented in the classroom.</a:t>
            </a:r>
            <a:endParaRPr lang="en-US" sz="1800" kern="1200">
              <a:solidFill>
                <a:schemeClr val="lt1"/>
              </a:solidFill>
              <a:latin typeface="Calibri"/>
              <a:cs typeface="Calibri"/>
            </a:endParaRPr>
          </a:p>
          <a:p>
            <a:pPr marL="285750" indent="-285750" rtl="0">
              <a:buFont typeface="Arial"/>
              <a:buChar char="•"/>
            </a:pPr>
            <a:r>
              <a:rPr lang="en-US" sz="1800" kern="1200">
                <a:solidFill>
                  <a:schemeClr val="lt1"/>
                </a:solidFill>
                <a:latin typeface="Calibri"/>
                <a:ea typeface="+mn-ea"/>
                <a:cs typeface="+mn-cs"/>
              </a:rPr>
              <a:t>Raise awareness of how the physical environment can significantly affect those with dyspraxia. </a:t>
            </a:r>
            <a:endParaRPr lang="en-GB"/>
          </a:p>
        </p:txBody>
      </p:sp>
      <p:sp>
        <p:nvSpPr>
          <p:cNvPr id="6" name="TextBox 5">
            <a:extLst>
              <a:ext uri="{FF2B5EF4-FFF2-40B4-BE49-F238E27FC236}">
                <a16:creationId xmlns:a16="http://schemas.microsoft.com/office/drawing/2014/main" id="{FC43AFB7-51CB-4E6B-8A5D-98020364180C}"/>
              </a:ext>
            </a:extLst>
          </p:cNvPr>
          <p:cNvSpPr txBox="1"/>
          <p:nvPr/>
        </p:nvSpPr>
        <p:spPr>
          <a:xfrm>
            <a:off x="827988" y="1982772"/>
            <a:ext cx="5744065"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ea typeface="+mn-lt"/>
                <a:cs typeface="+mn-lt"/>
              </a:rPr>
              <a:t>•Organised &amp; tidy classroom</a:t>
            </a:r>
            <a:endParaRPr lang="en-US" sz="1600"/>
          </a:p>
          <a:p>
            <a:r>
              <a:rPr lang="en-GB" sz="1600">
                <a:ea typeface="+mn-lt"/>
                <a:cs typeface="+mn-lt"/>
              </a:rPr>
              <a:t>•Designated place for all classroom equipment &amp; personal belongings</a:t>
            </a:r>
            <a:endParaRPr lang="en-GB" sz="1600"/>
          </a:p>
          <a:p>
            <a:r>
              <a:rPr lang="en-GB" sz="1600">
                <a:ea typeface="+mn-lt"/>
                <a:cs typeface="+mn-lt"/>
              </a:rPr>
              <a:t>•Seating plan: clear view of the teacher &amp; correct position</a:t>
            </a:r>
            <a:endParaRPr lang="en-GB" sz="1600"/>
          </a:p>
          <a:p>
            <a:r>
              <a:rPr lang="en-GB" sz="1600">
                <a:ea typeface="+mn-lt"/>
                <a:cs typeface="+mn-lt"/>
              </a:rPr>
              <a:t>•Noise levels</a:t>
            </a:r>
            <a:endParaRPr lang="en-GB" sz="1600"/>
          </a:p>
          <a:p>
            <a:r>
              <a:rPr lang="en-GB" sz="1600">
                <a:ea typeface="+mn-lt"/>
                <a:cs typeface="+mn-lt"/>
              </a:rPr>
              <a:t>•Classroom rules</a:t>
            </a:r>
            <a:endParaRPr lang="en-GB" sz="1600"/>
          </a:p>
          <a:p>
            <a:pPr algn="r"/>
            <a:r>
              <a:rPr lang="en-GB" sz="1600">
                <a:ea typeface="+mn-lt"/>
                <a:cs typeface="+mn-lt"/>
              </a:rPr>
              <a:t>(Nekeneke and Hoki, 2015)</a:t>
            </a:r>
            <a:endParaRPr lang="en-GB" sz="1600"/>
          </a:p>
          <a:p>
            <a:pPr algn="l"/>
            <a:endParaRPr lang="en-GB"/>
          </a:p>
        </p:txBody>
      </p:sp>
    </p:spTree>
    <p:extLst>
      <p:ext uri="{BB962C8B-B14F-4D97-AF65-F5344CB8AC3E}">
        <p14:creationId xmlns:p14="http://schemas.microsoft.com/office/powerpoint/2010/main" val="6363681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F69B-1676-474B-BFDC-9A6E060376AD}"/>
              </a:ext>
            </a:extLst>
          </p:cNvPr>
          <p:cNvSpPr>
            <a:spLocks noGrp="1"/>
          </p:cNvSpPr>
          <p:nvPr>
            <p:ph type="title"/>
          </p:nvPr>
        </p:nvSpPr>
        <p:spPr>
          <a:xfrm>
            <a:off x="794041" y="303624"/>
            <a:ext cx="9950103" cy="1507376"/>
          </a:xfrm>
        </p:spPr>
        <p:txBody>
          <a:bodyPr>
            <a:normAutofit/>
          </a:bodyPr>
          <a:lstStyle/>
          <a:p>
            <a:pPr algn="ctr"/>
            <a:r>
              <a:rPr lang="en-GB" sz="3600"/>
              <a:t>Physical Activity</a:t>
            </a:r>
            <a:endParaRPr lang="en-US" sz="3600"/>
          </a:p>
        </p:txBody>
      </p:sp>
      <p:sp>
        <p:nvSpPr>
          <p:cNvPr id="3" name="TextBox 2">
            <a:extLst>
              <a:ext uri="{FF2B5EF4-FFF2-40B4-BE49-F238E27FC236}">
                <a16:creationId xmlns:a16="http://schemas.microsoft.com/office/drawing/2014/main" id="{74012AD7-E689-4770-9D20-5A98DF00A029}"/>
              </a:ext>
            </a:extLst>
          </p:cNvPr>
          <p:cNvSpPr txBox="1"/>
          <p:nvPr/>
        </p:nvSpPr>
        <p:spPr>
          <a:xfrm>
            <a:off x="786860" y="2093998"/>
            <a:ext cx="562697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We need to ensure the learner with dyspraxia is </a:t>
            </a:r>
            <a:r>
              <a:rPr lang="en-GB" b="1">
                <a:ea typeface="+mn-lt"/>
                <a:cs typeface="+mn-lt"/>
              </a:rPr>
              <a:t>encouraged and supported to participate in physical activity. </a:t>
            </a:r>
            <a:endParaRPr lang="en-US"/>
          </a:p>
          <a:p>
            <a:endParaRPr lang="en-GB" b="1">
              <a:ea typeface="+mn-lt"/>
              <a:cs typeface="+mn-lt"/>
            </a:endParaRPr>
          </a:p>
          <a:p>
            <a:r>
              <a:rPr lang="en-GB" b="1">
                <a:ea typeface="+mn-lt"/>
                <a:cs typeface="+mn-lt"/>
              </a:rPr>
              <a:t>In order to improve motor skills and physical and mental health and wellbeing. (Missiuna and Rivard, 2021).  </a:t>
            </a:r>
            <a:endParaRPr lang="en-GB" b="1"/>
          </a:p>
        </p:txBody>
      </p:sp>
      <p:sp>
        <p:nvSpPr>
          <p:cNvPr id="4" name="Rectangle: Rounded Corners 3">
            <a:extLst>
              <a:ext uri="{FF2B5EF4-FFF2-40B4-BE49-F238E27FC236}">
                <a16:creationId xmlns:a16="http://schemas.microsoft.com/office/drawing/2014/main" id="{0839DE59-DE0F-4A0A-BDA9-4DC2C049675F}"/>
              </a:ext>
            </a:extLst>
          </p:cNvPr>
          <p:cNvSpPr/>
          <p:nvPr/>
        </p:nvSpPr>
        <p:spPr>
          <a:xfrm>
            <a:off x="6740798" y="1716831"/>
            <a:ext cx="5076243" cy="482338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a:ea typeface="+mn-lt"/>
                <a:cs typeface="+mn-lt"/>
              </a:rPr>
              <a:t>Individuals with dyspraxia often present weaknesses in their muscles due to low muscle tone. Physical activities that can strengthen muscles include:</a:t>
            </a:r>
            <a:endParaRPr lang="en-US"/>
          </a:p>
          <a:p>
            <a:pPr marL="285750" indent="-285750">
              <a:buFont typeface="Arial"/>
              <a:buChar char="•"/>
            </a:pPr>
            <a:endParaRPr lang="en-GB" b="1">
              <a:ea typeface="+mn-lt"/>
              <a:cs typeface="+mn-lt"/>
            </a:endParaRPr>
          </a:p>
          <a:p>
            <a:pPr marL="285750" indent="-285750">
              <a:buFont typeface="Arial"/>
              <a:buChar char="•"/>
            </a:pPr>
            <a:r>
              <a:rPr lang="en-GB" b="1">
                <a:ea typeface="+mn-lt"/>
                <a:cs typeface="+mn-lt"/>
              </a:rPr>
              <a:t>Catching and throwing balls/beanbags</a:t>
            </a:r>
            <a:endParaRPr lang="en-GB"/>
          </a:p>
          <a:p>
            <a:pPr marL="285750" indent="-285750">
              <a:buFont typeface="Arial"/>
              <a:buChar char="•"/>
            </a:pPr>
            <a:r>
              <a:rPr lang="en-GB" b="1">
                <a:ea typeface="+mn-lt"/>
                <a:cs typeface="+mn-lt"/>
              </a:rPr>
              <a:t>Short circuits: of running, jumping, hopping and crawling</a:t>
            </a:r>
            <a:endParaRPr lang="en-GB"/>
          </a:p>
          <a:p>
            <a:pPr marL="285750" indent="-285750">
              <a:buFont typeface="Arial"/>
              <a:buChar char="•"/>
            </a:pPr>
            <a:r>
              <a:rPr lang="en-GB" b="1">
                <a:ea typeface="+mn-lt"/>
                <a:cs typeface="+mn-lt"/>
              </a:rPr>
              <a:t>Balancing: one leg, wobble board</a:t>
            </a:r>
            <a:endParaRPr lang="en-GB"/>
          </a:p>
          <a:p>
            <a:pPr marL="285750" indent="-285750">
              <a:buFont typeface="Arial"/>
              <a:buChar char="•"/>
            </a:pPr>
            <a:r>
              <a:rPr lang="en-GB" b="1">
                <a:ea typeface="+mn-lt"/>
                <a:cs typeface="+mn-lt"/>
              </a:rPr>
              <a:t>Stretching</a:t>
            </a:r>
            <a:endParaRPr lang="en-GB"/>
          </a:p>
          <a:p>
            <a:endParaRPr lang="en-GB" b="1">
              <a:ea typeface="+mn-lt"/>
              <a:cs typeface="+mn-lt"/>
            </a:endParaRPr>
          </a:p>
          <a:p>
            <a:pPr algn="r"/>
            <a:r>
              <a:rPr lang="en-GB" b="1">
                <a:ea typeface="+mn-lt"/>
                <a:cs typeface="+mn-lt"/>
              </a:rPr>
              <a:t>(Patrick, 2015)</a:t>
            </a:r>
            <a:endParaRPr lang="en-GB"/>
          </a:p>
        </p:txBody>
      </p:sp>
      <p:sp>
        <p:nvSpPr>
          <p:cNvPr id="9" name="Rectangle: Rounded Corners 8">
            <a:extLst>
              <a:ext uri="{FF2B5EF4-FFF2-40B4-BE49-F238E27FC236}">
                <a16:creationId xmlns:a16="http://schemas.microsoft.com/office/drawing/2014/main" id="{7F719D32-AB57-4940-9DEE-F16DDC1C6282}"/>
              </a:ext>
            </a:extLst>
          </p:cNvPr>
          <p:cNvSpPr/>
          <p:nvPr/>
        </p:nvSpPr>
        <p:spPr>
          <a:xfrm>
            <a:off x="1211586" y="4830522"/>
            <a:ext cx="4493442" cy="911257"/>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Instruction: Refer to activity booklet</a:t>
            </a:r>
          </a:p>
        </p:txBody>
      </p:sp>
    </p:spTree>
    <p:extLst>
      <p:ext uri="{BB962C8B-B14F-4D97-AF65-F5344CB8AC3E}">
        <p14:creationId xmlns:p14="http://schemas.microsoft.com/office/powerpoint/2010/main" val="8374938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36C8C-6784-4D0E-A4F0-68F73F4673B0}"/>
              </a:ext>
            </a:extLst>
          </p:cNvPr>
          <p:cNvSpPr>
            <a:spLocks noGrp="1"/>
          </p:cNvSpPr>
          <p:nvPr>
            <p:ph type="title"/>
          </p:nvPr>
        </p:nvSpPr>
        <p:spPr>
          <a:xfrm>
            <a:off x="1080533" y="100620"/>
            <a:ext cx="9950103" cy="1507376"/>
          </a:xfrm>
        </p:spPr>
        <p:txBody>
          <a:bodyPr>
            <a:normAutofit/>
          </a:bodyPr>
          <a:lstStyle/>
          <a:p>
            <a:pPr algn="ctr"/>
            <a:r>
              <a:rPr lang="en-GB" sz="3600"/>
              <a:t>Physical Activity</a:t>
            </a:r>
            <a:endParaRPr lang="en-US" sz="3600"/>
          </a:p>
        </p:txBody>
      </p:sp>
      <p:sp>
        <p:nvSpPr>
          <p:cNvPr id="3" name="Rectangle: Rounded Corners 2">
            <a:extLst>
              <a:ext uri="{FF2B5EF4-FFF2-40B4-BE49-F238E27FC236}">
                <a16:creationId xmlns:a16="http://schemas.microsoft.com/office/drawing/2014/main" id="{140390D8-64B1-4055-A22F-BA3CB51CBE01}"/>
              </a:ext>
            </a:extLst>
          </p:cNvPr>
          <p:cNvSpPr/>
          <p:nvPr/>
        </p:nvSpPr>
        <p:spPr>
          <a:xfrm>
            <a:off x="2063985" y="3047060"/>
            <a:ext cx="1571037" cy="14863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Challenging Skills</a:t>
            </a:r>
          </a:p>
        </p:txBody>
      </p:sp>
      <p:sp>
        <p:nvSpPr>
          <p:cNvPr id="4" name="TextBox 3">
            <a:extLst>
              <a:ext uri="{FF2B5EF4-FFF2-40B4-BE49-F238E27FC236}">
                <a16:creationId xmlns:a16="http://schemas.microsoft.com/office/drawing/2014/main" id="{F1B0BC89-AC53-4B90-B39F-E73ADA6DEE9F}"/>
              </a:ext>
            </a:extLst>
          </p:cNvPr>
          <p:cNvSpPr txBox="1"/>
          <p:nvPr/>
        </p:nvSpPr>
        <p:spPr>
          <a:xfrm>
            <a:off x="3846263" y="2264719"/>
            <a:ext cx="1251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Ball Skills</a:t>
            </a:r>
          </a:p>
        </p:txBody>
      </p:sp>
      <p:sp>
        <p:nvSpPr>
          <p:cNvPr id="5" name="TextBox 4">
            <a:extLst>
              <a:ext uri="{FF2B5EF4-FFF2-40B4-BE49-F238E27FC236}">
                <a16:creationId xmlns:a16="http://schemas.microsoft.com/office/drawing/2014/main" id="{43E8A004-CB4F-4DF9-8B02-DE833D262EC1}"/>
              </a:ext>
            </a:extLst>
          </p:cNvPr>
          <p:cNvSpPr txBox="1"/>
          <p:nvPr/>
        </p:nvSpPr>
        <p:spPr>
          <a:xfrm>
            <a:off x="4038530" y="4329476"/>
            <a:ext cx="16707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Co-ordination</a:t>
            </a:r>
          </a:p>
        </p:txBody>
      </p:sp>
      <p:sp>
        <p:nvSpPr>
          <p:cNvPr id="6" name="TextBox 5">
            <a:extLst>
              <a:ext uri="{FF2B5EF4-FFF2-40B4-BE49-F238E27FC236}">
                <a16:creationId xmlns:a16="http://schemas.microsoft.com/office/drawing/2014/main" id="{5FFE748B-B633-47BD-8B1A-ED1CFBE9097E}"/>
              </a:ext>
            </a:extLst>
          </p:cNvPr>
          <p:cNvSpPr txBox="1"/>
          <p:nvPr/>
        </p:nvSpPr>
        <p:spPr>
          <a:xfrm>
            <a:off x="306330" y="2314779"/>
            <a:ext cx="21959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Spatial Awareness </a:t>
            </a:r>
            <a:endParaRPr lang="en-GB"/>
          </a:p>
        </p:txBody>
      </p:sp>
      <p:sp>
        <p:nvSpPr>
          <p:cNvPr id="7" name="TextBox 6">
            <a:extLst>
              <a:ext uri="{FF2B5EF4-FFF2-40B4-BE49-F238E27FC236}">
                <a16:creationId xmlns:a16="http://schemas.microsoft.com/office/drawing/2014/main" id="{13F096EE-FB79-44F7-BA52-5620225754E7}"/>
              </a:ext>
            </a:extLst>
          </p:cNvPr>
          <p:cNvSpPr txBox="1"/>
          <p:nvPr/>
        </p:nvSpPr>
        <p:spPr>
          <a:xfrm>
            <a:off x="1856904" y="5148674"/>
            <a:ext cx="19906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The use of both sides of the body</a:t>
            </a:r>
          </a:p>
        </p:txBody>
      </p:sp>
      <p:sp>
        <p:nvSpPr>
          <p:cNvPr id="8" name="TextBox 7">
            <a:extLst>
              <a:ext uri="{FF2B5EF4-FFF2-40B4-BE49-F238E27FC236}">
                <a16:creationId xmlns:a16="http://schemas.microsoft.com/office/drawing/2014/main" id="{F57540DD-D136-4B8E-B94A-D7A9D4D6680F}"/>
              </a:ext>
            </a:extLst>
          </p:cNvPr>
          <p:cNvSpPr txBox="1"/>
          <p:nvPr/>
        </p:nvSpPr>
        <p:spPr>
          <a:xfrm>
            <a:off x="195982" y="4194750"/>
            <a:ext cx="13685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Execution</a:t>
            </a:r>
            <a:r>
              <a:rPr lang="en-GB"/>
              <a:t> </a:t>
            </a:r>
            <a:r>
              <a:rPr lang="en-GB" b="1"/>
              <a:t>of</a:t>
            </a:r>
            <a:r>
              <a:rPr lang="en-GB"/>
              <a:t> </a:t>
            </a:r>
            <a:r>
              <a:rPr lang="en-GB" b="1"/>
              <a:t>running</a:t>
            </a:r>
          </a:p>
        </p:txBody>
      </p:sp>
      <p:cxnSp>
        <p:nvCxnSpPr>
          <p:cNvPr id="10" name="Straight Arrow Connector 9">
            <a:extLst>
              <a:ext uri="{FF2B5EF4-FFF2-40B4-BE49-F238E27FC236}">
                <a16:creationId xmlns:a16="http://schemas.microsoft.com/office/drawing/2014/main" id="{DB9792A1-9D38-44DB-8587-11757216862D}"/>
              </a:ext>
            </a:extLst>
          </p:cNvPr>
          <p:cNvCxnSpPr/>
          <p:nvPr/>
        </p:nvCxnSpPr>
        <p:spPr>
          <a:xfrm flipH="1" flipV="1">
            <a:off x="1581080" y="2790825"/>
            <a:ext cx="503922" cy="3926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89AB5A0-8E0A-4282-9041-E6C8AAAB7633}"/>
              </a:ext>
            </a:extLst>
          </p:cNvPr>
          <p:cNvCxnSpPr>
            <a:cxnSpLocks/>
          </p:cNvCxnSpPr>
          <p:nvPr/>
        </p:nvCxnSpPr>
        <p:spPr>
          <a:xfrm flipV="1">
            <a:off x="3575627" y="2707394"/>
            <a:ext cx="480561" cy="4038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1C5C52E-5130-4071-9AD1-90B214730FE6}"/>
              </a:ext>
            </a:extLst>
          </p:cNvPr>
          <p:cNvCxnSpPr>
            <a:cxnSpLocks/>
          </p:cNvCxnSpPr>
          <p:nvPr/>
        </p:nvCxnSpPr>
        <p:spPr>
          <a:xfrm flipH="1">
            <a:off x="1569955" y="4040060"/>
            <a:ext cx="492798" cy="3748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1CFAED8-5CEB-46EB-8A40-4D16F7E7DBA7}"/>
              </a:ext>
            </a:extLst>
          </p:cNvPr>
          <p:cNvCxnSpPr>
            <a:cxnSpLocks/>
          </p:cNvCxnSpPr>
          <p:nvPr/>
        </p:nvCxnSpPr>
        <p:spPr>
          <a:xfrm>
            <a:off x="3653497" y="4012249"/>
            <a:ext cx="491685" cy="3581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5EF25CF-B60F-4D96-A009-58BC62B7BD53}"/>
              </a:ext>
            </a:extLst>
          </p:cNvPr>
          <p:cNvCxnSpPr>
            <a:cxnSpLocks/>
          </p:cNvCxnSpPr>
          <p:nvPr/>
        </p:nvCxnSpPr>
        <p:spPr>
          <a:xfrm flipH="1">
            <a:off x="2843665" y="4540642"/>
            <a:ext cx="8898" cy="6029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DE705FC8-39E1-4300-83C8-28BF8265184F}"/>
              </a:ext>
            </a:extLst>
          </p:cNvPr>
          <p:cNvSpPr/>
          <p:nvPr/>
        </p:nvSpPr>
        <p:spPr>
          <a:xfrm>
            <a:off x="5843206" y="1260110"/>
            <a:ext cx="6251736" cy="5498049"/>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t>Inclusive Interventions:</a:t>
            </a:r>
          </a:p>
          <a:p>
            <a:pPr algn="ctr"/>
            <a:endParaRPr lang="en-GB" sz="1600"/>
          </a:p>
          <a:p>
            <a:pPr marL="285750" indent="-285750">
              <a:buFont typeface="Arial"/>
              <a:buChar char="•"/>
            </a:pPr>
            <a:r>
              <a:rPr lang="en-GB" sz="1600"/>
              <a:t>Appropriate equipment: big and small foam balls, hedgehog balls, wobble boards, non-slip spots and gym mats. </a:t>
            </a:r>
          </a:p>
          <a:p>
            <a:endParaRPr lang="en-GB" sz="1600"/>
          </a:p>
          <a:p>
            <a:pPr marL="285750" indent="-285750">
              <a:buFont typeface="Arial"/>
              <a:buChar char="•"/>
            </a:pPr>
            <a:r>
              <a:rPr lang="en-GB" sz="1600"/>
              <a:t>Different levels of difficulty available for every activity.</a:t>
            </a:r>
          </a:p>
          <a:p>
            <a:endParaRPr lang="en-GB" sz="1600"/>
          </a:p>
          <a:p>
            <a:pPr marL="285750" indent="-285750">
              <a:buFont typeface="Arial"/>
              <a:buChar char="•"/>
            </a:pPr>
            <a:r>
              <a:rPr lang="en-GB" sz="1600"/>
              <a:t>Trampolining: to support balance</a:t>
            </a:r>
          </a:p>
          <a:p>
            <a:endParaRPr lang="en-GB" sz="1600"/>
          </a:p>
          <a:p>
            <a:pPr marL="285750" indent="-285750">
              <a:buFont typeface="Arial"/>
              <a:buChar char="•"/>
            </a:pPr>
            <a:r>
              <a:rPr lang="en-GB" sz="1600"/>
              <a:t>Swimming (the water support them to make physical movements as well as help with sequencing and co-ordination.</a:t>
            </a:r>
          </a:p>
          <a:p>
            <a:endParaRPr lang="en-GB" sz="1600"/>
          </a:p>
          <a:p>
            <a:pPr marL="285750" indent="-285750">
              <a:buFont typeface="Arial"/>
              <a:buChar char="•"/>
            </a:pPr>
            <a:r>
              <a:rPr lang="en-GB" sz="1600"/>
              <a:t>Avoid peers choosing teams.</a:t>
            </a:r>
          </a:p>
          <a:p>
            <a:endParaRPr lang="en-GB" sz="1600"/>
          </a:p>
          <a:p>
            <a:pPr marL="285750" indent="-285750">
              <a:buFont typeface="Arial"/>
              <a:buChar char="•"/>
            </a:pPr>
            <a:r>
              <a:rPr lang="en-GB" sz="1600"/>
              <a:t>Break activities down into their simplest form.</a:t>
            </a:r>
          </a:p>
          <a:p>
            <a:endParaRPr lang="en-GB" sz="1600"/>
          </a:p>
          <a:p>
            <a:pPr algn="ctr"/>
            <a:r>
              <a:rPr lang="en-GB" sz="1600"/>
              <a:t>(Brookes, 2007; Boon, 2010) </a:t>
            </a:r>
          </a:p>
        </p:txBody>
      </p:sp>
      <p:sp>
        <p:nvSpPr>
          <p:cNvPr id="17" name="TextBox 16">
            <a:extLst>
              <a:ext uri="{FF2B5EF4-FFF2-40B4-BE49-F238E27FC236}">
                <a16:creationId xmlns:a16="http://schemas.microsoft.com/office/drawing/2014/main" id="{E7AF3ED4-92A7-4B49-974C-AD7282959CB3}"/>
              </a:ext>
            </a:extLst>
          </p:cNvPr>
          <p:cNvSpPr txBox="1"/>
          <p:nvPr/>
        </p:nvSpPr>
        <p:spPr>
          <a:xfrm>
            <a:off x="349505" y="6240676"/>
            <a:ext cx="562941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(Patrick, 2015; Missiuna and Rivard, 2021; Brookes, 2007)</a:t>
            </a:r>
          </a:p>
        </p:txBody>
      </p:sp>
    </p:spTree>
    <p:extLst>
      <p:ext uri="{BB962C8B-B14F-4D97-AF65-F5344CB8AC3E}">
        <p14:creationId xmlns:p14="http://schemas.microsoft.com/office/powerpoint/2010/main" val="880735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5FEE-ACE3-4FC5-830D-47B06C256BA6}"/>
              </a:ext>
            </a:extLst>
          </p:cNvPr>
          <p:cNvSpPr>
            <a:spLocks noGrp="1"/>
          </p:cNvSpPr>
          <p:nvPr>
            <p:ph type="title"/>
          </p:nvPr>
        </p:nvSpPr>
        <p:spPr>
          <a:xfrm>
            <a:off x="1119622" y="174608"/>
            <a:ext cx="9950103" cy="1507376"/>
          </a:xfrm>
        </p:spPr>
        <p:txBody>
          <a:bodyPr>
            <a:normAutofit/>
          </a:bodyPr>
          <a:lstStyle/>
          <a:p>
            <a:pPr algn="ctr"/>
            <a:r>
              <a:rPr lang="en-GB" sz="3600"/>
              <a:t>Self–Help Skills</a:t>
            </a:r>
            <a:endParaRPr lang="en-US" sz="3600"/>
          </a:p>
        </p:txBody>
      </p:sp>
      <p:sp>
        <p:nvSpPr>
          <p:cNvPr id="3" name="Rectangle: Rounded Corners 2">
            <a:extLst>
              <a:ext uri="{FF2B5EF4-FFF2-40B4-BE49-F238E27FC236}">
                <a16:creationId xmlns:a16="http://schemas.microsoft.com/office/drawing/2014/main" id="{9CB483E4-3523-44BB-B13E-7500F0383001}"/>
              </a:ext>
            </a:extLst>
          </p:cNvPr>
          <p:cNvSpPr/>
          <p:nvPr/>
        </p:nvSpPr>
        <p:spPr>
          <a:xfrm>
            <a:off x="976436" y="1638521"/>
            <a:ext cx="4862675" cy="22334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t>Self-help skills that learners with dyspraxia will have to perform in education independently include</a:t>
            </a:r>
            <a:r>
              <a:rPr lang="en-GB" b="1"/>
              <a:t> </a:t>
            </a:r>
            <a:r>
              <a:rPr lang="en-GB" b="1">
                <a:solidFill>
                  <a:schemeClr val="tx2"/>
                </a:solidFill>
              </a:rPr>
              <a:t>toileting</a:t>
            </a:r>
            <a:r>
              <a:rPr lang="en-GB" b="1"/>
              <a:t>, c</a:t>
            </a:r>
            <a:r>
              <a:rPr lang="en-GB" b="1">
                <a:solidFill>
                  <a:srgbClr val="FFFFFF"/>
                </a:solidFill>
              </a:rPr>
              <a:t>hanging for PE</a:t>
            </a:r>
            <a:r>
              <a:rPr lang="en-GB" b="1"/>
              <a:t>, </a:t>
            </a:r>
            <a:r>
              <a:rPr lang="en-GB" b="1">
                <a:solidFill>
                  <a:schemeClr val="tx2"/>
                </a:solidFill>
              </a:rPr>
              <a:t>brushing teeth</a:t>
            </a:r>
            <a:r>
              <a:rPr lang="en-GB" b="1"/>
              <a:t>, checking appearance,</a:t>
            </a:r>
            <a:r>
              <a:rPr lang="en-GB" b="1">
                <a:solidFill>
                  <a:schemeClr val="tx2"/>
                </a:solidFill>
              </a:rPr>
              <a:t> eating </a:t>
            </a:r>
            <a:r>
              <a:rPr lang="en-GB" b="1"/>
              <a:t>and care of personal belonging. </a:t>
            </a:r>
          </a:p>
          <a:p>
            <a:pPr algn="r"/>
            <a:r>
              <a:rPr lang="en-GB" b="1"/>
              <a:t>(Brookes, 2007)</a:t>
            </a:r>
          </a:p>
        </p:txBody>
      </p:sp>
      <p:sp>
        <p:nvSpPr>
          <p:cNvPr id="6" name="Rectangle: Rounded Corners 5">
            <a:extLst>
              <a:ext uri="{FF2B5EF4-FFF2-40B4-BE49-F238E27FC236}">
                <a16:creationId xmlns:a16="http://schemas.microsoft.com/office/drawing/2014/main" id="{051BBE70-E1E1-47C8-B575-862B34D85E51}"/>
              </a:ext>
            </a:extLst>
          </p:cNvPr>
          <p:cNvSpPr/>
          <p:nvPr/>
        </p:nvSpPr>
        <p:spPr>
          <a:xfrm>
            <a:off x="465694" y="4059219"/>
            <a:ext cx="5878837" cy="242295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Toileting Interventions:</a:t>
            </a:r>
          </a:p>
          <a:p>
            <a:pPr algn="ctr"/>
            <a:endParaRPr lang="en-GB"/>
          </a:p>
          <a:p>
            <a:pPr marL="342900" indent="-342900">
              <a:buAutoNum type="arabicPeriod"/>
            </a:pPr>
            <a:r>
              <a:rPr lang="en-GB"/>
              <a:t>Quick and easy access to toilets nearby</a:t>
            </a:r>
          </a:p>
          <a:p>
            <a:pPr marL="342900" indent="-342900">
              <a:buAutoNum type="arabicPeriod"/>
            </a:pPr>
            <a:r>
              <a:rPr lang="en-GB"/>
              <a:t>Ensure plastic bags to dispose of clothes, wet wipes and spare uniform are available</a:t>
            </a:r>
          </a:p>
          <a:p>
            <a:pPr marL="342900" indent="-342900">
              <a:buAutoNum type="arabicPeriod"/>
            </a:pPr>
            <a:r>
              <a:rPr lang="en-GB"/>
              <a:t>Toileting routine</a:t>
            </a:r>
          </a:p>
          <a:p>
            <a:pPr algn="r"/>
            <a:r>
              <a:rPr lang="en-GB"/>
              <a:t>(Brookes, 2007)</a:t>
            </a:r>
          </a:p>
        </p:txBody>
      </p:sp>
      <p:sp>
        <p:nvSpPr>
          <p:cNvPr id="10" name="Rectangle: Rounded Corners 9">
            <a:extLst>
              <a:ext uri="{FF2B5EF4-FFF2-40B4-BE49-F238E27FC236}">
                <a16:creationId xmlns:a16="http://schemas.microsoft.com/office/drawing/2014/main" id="{26FB5571-D04A-43EF-80EC-196507D71518}"/>
              </a:ext>
            </a:extLst>
          </p:cNvPr>
          <p:cNvSpPr/>
          <p:nvPr/>
        </p:nvSpPr>
        <p:spPr>
          <a:xfrm>
            <a:off x="6648834" y="1357999"/>
            <a:ext cx="5078226" cy="3190513"/>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Changing: </a:t>
            </a:r>
          </a:p>
          <a:p>
            <a:pPr algn="ctr"/>
            <a:endParaRPr lang="en-GB"/>
          </a:p>
          <a:p>
            <a:pPr marL="342900" indent="-342900">
              <a:buAutoNum type="arabicPeriod"/>
            </a:pPr>
            <a:r>
              <a:rPr lang="en-GB"/>
              <a:t>Elasticated waistbands and school ties</a:t>
            </a:r>
          </a:p>
          <a:p>
            <a:pPr marL="342900" indent="-342900">
              <a:buAutoNum type="arabicPeriod"/>
            </a:pPr>
            <a:r>
              <a:rPr lang="en-GB"/>
              <a:t>Velcro straps instead of laces (learners can still acquire the associated motor skills using equipment such as busy boards)</a:t>
            </a:r>
          </a:p>
          <a:p>
            <a:pPr marL="342900" indent="-342900">
              <a:buAutoNum type="arabicPeriod"/>
            </a:pPr>
            <a:r>
              <a:rPr lang="en-GB"/>
              <a:t>Backward Chaining</a:t>
            </a:r>
          </a:p>
          <a:p>
            <a:pPr marL="342900" indent="-342900">
              <a:buAutoNum type="arabicPeriod"/>
            </a:pPr>
            <a:r>
              <a:rPr lang="en-GB"/>
              <a:t>Cue Cards</a:t>
            </a:r>
          </a:p>
          <a:p>
            <a:pPr algn="r"/>
            <a:r>
              <a:rPr lang="en-GB"/>
              <a:t>(Coulter et al, 2015) </a:t>
            </a:r>
          </a:p>
        </p:txBody>
      </p:sp>
      <p:sp>
        <p:nvSpPr>
          <p:cNvPr id="12" name="Rectangle: Rounded Corners 11">
            <a:extLst>
              <a:ext uri="{FF2B5EF4-FFF2-40B4-BE49-F238E27FC236}">
                <a16:creationId xmlns:a16="http://schemas.microsoft.com/office/drawing/2014/main" id="{239FAA05-434F-49D9-B929-5659D6765C07}"/>
              </a:ext>
            </a:extLst>
          </p:cNvPr>
          <p:cNvSpPr/>
          <p:nvPr/>
        </p:nvSpPr>
        <p:spPr>
          <a:xfrm>
            <a:off x="6941580" y="5037063"/>
            <a:ext cx="4493442" cy="911257"/>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Instruction: Refer to activity booklet</a:t>
            </a:r>
          </a:p>
        </p:txBody>
      </p:sp>
    </p:spTree>
    <p:extLst>
      <p:ext uri="{BB962C8B-B14F-4D97-AF65-F5344CB8AC3E}">
        <p14:creationId xmlns:p14="http://schemas.microsoft.com/office/powerpoint/2010/main" val="39053639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5806F-B86F-4938-BA5E-4C72F9478FAE}"/>
              </a:ext>
            </a:extLst>
          </p:cNvPr>
          <p:cNvSpPr>
            <a:spLocks noGrp="1"/>
          </p:cNvSpPr>
          <p:nvPr>
            <p:ph type="title"/>
          </p:nvPr>
        </p:nvSpPr>
        <p:spPr>
          <a:xfrm>
            <a:off x="1124004" y="209560"/>
            <a:ext cx="9942739" cy="1325563"/>
          </a:xfrm>
        </p:spPr>
        <p:txBody>
          <a:bodyPr>
            <a:normAutofit/>
          </a:bodyPr>
          <a:lstStyle/>
          <a:p>
            <a:pPr algn="ctr"/>
            <a:r>
              <a:rPr lang="en-GB" sz="3600"/>
              <a:t>Handwriting </a:t>
            </a:r>
            <a:endParaRPr lang="en-US" sz="3600"/>
          </a:p>
        </p:txBody>
      </p:sp>
      <p:sp>
        <p:nvSpPr>
          <p:cNvPr id="9" name="Rectangle: Rounded Corners 8">
            <a:extLst>
              <a:ext uri="{FF2B5EF4-FFF2-40B4-BE49-F238E27FC236}">
                <a16:creationId xmlns:a16="http://schemas.microsoft.com/office/drawing/2014/main" id="{46530574-5A16-40B3-9440-826871C3480D}"/>
              </a:ext>
            </a:extLst>
          </p:cNvPr>
          <p:cNvSpPr/>
          <p:nvPr/>
        </p:nvSpPr>
        <p:spPr>
          <a:xfrm>
            <a:off x="919196" y="2221936"/>
            <a:ext cx="3793313" cy="3381721"/>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Difficulties with fine motor skills impact: </a:t>
            </a:r>
            <a:endParaRPr lang="en-US"/>
          </a:p>
          <a:p>
            <a:endParaRPr lang="en-GB"/>
          </a:p>
          <a:p>
            <a:pPr marL="285750" indent="-285750">
              <a:buFont typeface="Arial"/>
              <a:buChar char="•"/>
            </a:pPr>
            <a:r>
              <a:rPr lang="en-GB"/>
              <a:t>Grip</a:t>
            </a:r>
          </a:p>
          <a:p>
            <a:pPr marL="285750" indent="-285750">
              <a:buFont typeface="Arial"/>
              <a:buChar char="•"/>
            </a:pPr>
            <a:r>
              <a:rPr lang="en-GB"/>
              <a:t>The ability to monitor pressure</a:t>
            </a:r>
          </a:p>
          <a:p>
            <a:pPr marL="285750" indent="-285750">
              <a:buFont typeface="Arial"/>
              <a:buChar char="•"/>
            </a:pPr>
            <a:r>
              <a:rPr lang="en-GB"/>
              <a:t>Poor motor control</a:t>
            </a:r>
          </a:p>
          <a:p>
            <a:pPr marL="285750" indent="-285750">
              <a:buFont typeface="Arial"/>
              <a:buChar char="•"/>
            </a:pPr>
            <a:r>
              <a:rPr lang="en-GB"/>
              <a:t>Writing alignment </a:t>
            </a:r>
          </a:p>
          <a:p>
            <a:pPr marL="285750" indent="-285750">
              <a:buFont typeface="Arial"/>
              <a:buChar char="•"/>
            </a:pPr>
            <a:r>
              <a:rPr lang="en-GB"/>
              <a:t>Spacial awareness</a:t>
            </a:r>
          </a:p>
          <a:p>
            <a:pPr marL="285750" indent="-285750" algn="r">
              <a:buFont typeface="Arial"/>
              <a:buChar char="•"/>
            </a:pPr>
            <a:endParaRPr lang="en-GB"/>
          </a:p>
          <a:p>
            <a:pPr algn="r"/>
            <a:r>
              <a:rPr lang="en-GB"/>
              <a:t>(Boon 2010; Addy, 2013)</a:t>
            </a:r>
          </a:p>
        </p:txBody>
      </p:sp>
      <p:sp>
        <p:nvSpPr>
          <p:cNvPr id="12" name="Rectangle: Rounded Corners 11">
            <a:extLst>
              <a:ext uri="{FF2B5EF4-FFF2-40B4-BE49-F238E27FC236}">
                <a16:creationId xmlns:a16="http://schemas.microsoft.com/office/drawing/2014/main" id="{700E00D3-9F1A-4F96-8CAD-90C39851E67E}"/>
              </a:ext>
            </a:extLst>
          </p:cNvPr>
          <p:cNvSpPr/>
          <p:nvPr/>
        </p:nvSpPr>
        <p:spPr>
          <a:xfrm>
            <a:off x="6093920" y="1534508"/>
            <a:ext cx="5195834" cy="406641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a:t>Interventions to support this: </a:t>
            </a:r>
          </a:p>
          <a:p>
            <a:endParaRPr lang="en-GB"/>
          </a:p>
          <a:p>
            <a:pPr marL="285750" indent="-285750">
              <a:buFont typeface="Arial"/>
              <a:buChar char="•"/>
            </a:pPr>
            <a:r>
              <a:rPr lang="en-GB"/>
              <a:t>Equipment: Triangular pencils, pencil grips, Dycem.</a:t>
            </a:r>
          </a:p>
          <a:p>
            <a:pPr marL="285750" indent="-285750">
              <a:buFont typeface="Arial"/>
              <a:buChar char="•"/>
            </a:pPr>
            <a:r>
              <a:rPr lang="en-GB"/>
              <a:t>Help the child to understand the pressure they apply through upper limbs</a:t>
            </a:r>
          </a:p>
          <a:p>
            <a:pPr marL="285750" indent="-285750">
              <a:buFont typeface="Arial"/>
              <a:buChar char="•"/>
            </a:pPr>
            <a:r>
              <a:rPr lang="en-GB"/>
              <a:t>Simple motor tasks – cutting out activities </a:t>
            </a:r>
          </a:p>
          <a:p>
            <a:pPr marL="285750" indent="-285750">
              <a:buFont typeface="Arial"/>
              <a:buChar char="•"/>
            </a:pPr>
            <a:r>
              <a:rPr lang="en-GB"/>
              <a:t>Lined paper with margins or grid paper instead of plain paper.</a:t>
            </a:r>
          </a:p>
          <a:p>
            <a:pPr marL="285750" indent="-285750">
              <a:buFont typeface="Arial"/>
              <a:buChar char="•"/>
            </a:pPr>
            <a:r>
              <a:rPr lang="en-GB"/>
              <a:t>Augmentative technology e.g. computers and iPads</a:t>
            </a:r>
          </a:p>
          <a:p>
            <a:pPr marL="285750" indent="-285750">
              <a:buFont typeface="Arial,Sans-Serif"/>
              <a:buChar char="•"/>
            </a:pPr>
            <a:endParaRPr lang="en-GB">
              <a:ea typeface="+mn-lt"/>
              <a:cs typeface="+mn-lt"/>
            </a:endParaRPr>
          </a:p>
          <a:p>
            <a:pPr algn="r"/>
            <a:r>
              <a:rPr lang="en-GB">
                <a:ea typeface="+mn-lt"/>
                <a:cs typeface="+mn-lt"/>
              </a:rPr>
              <a:t>(Boon 2010; Addy, 2013)</a:t>
            </a:r>
            <a:endParaRPr lang="en-GB"/>
          </a:p>
        </p:txBody>
      </p:sp>
      <p:sp>
        <p:nvSpPr>
          <p:cNvPr id="14" name="Rectangle: Rounded Corners 13">
            <a:extLst>
              <a:ext uri="{FF2B5EF4-FFF2-40B4-BE49-F238E27FC236}">
                <a16:creationId xmlns:a16="http://schemas.microsoft.com/office/drawing/2014/main" id="{197EE351-A879-41A7-A21D-0DF82B38C3CA}"/>
              </a:ext>
            </a:extLst>
          </p:cNvPr>
          <p:cNvSpPr/>
          <p:nvPr/>
        </p:nvSpPr>
        <p:spPr>
          <a:xfrm>
            <a:off x="6444624" y="5768437"/>
            <a:ext cx="4493442" cy="911257"/>
          </a:xfrm>
          <a:prstGeom prst="round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Instruction: Refer to activity booklet</a:t>
            </a:r>
          </a:p>
        </p:txBody>
      </p:sp>
    </p:spTree>
    <p:extLst>
      <p:ext uri="{BB962C8B-B14F-4D97-AF65-F5344CB8AC3E}">
        <p14:creationId xmlns:p14="http://schemas.microsoft.com/office/powerpoint/2010/main" val="18328963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D494-C773-4F3C-B4DE-0C29D33EA3C7}"/>
              </a:ext>
            </a:extLst>
          </p:cNvPr>
          <p:cNvSpPr>
            <a:spLocks noGrp="1"/>
          </p:cNvSpPr>
          <p:nvPr>
            <p:ph type="title"/>
          </p:nvPr>
        </p:nvSpPr>
        <p:spPr>
          <a:xfrm>
            <a:off x="3378451" y="1377780"/>
            <a:ext cx="3635294" cy="1829880"/>
          </a:xfrm>
        </p:spPr>
        <p:txBody>
          <a:bodyPr vert="horz" lIns="91440" tIns="45720" rIns="91440" bIns="45720" rtlCol="0" anchor="t">
            <a:normAutofit/>
          </a:bodyPr>
          <a:lstStyle/>
          <a:p>
            <a:pPr algn="ctr"/>
            <a:r>
              <a:rPr lang="en-US" sz="3600" b="1" kern="1200">
                <a:effectLst/>
                <a:latin typeface="+mj-lt"/>
                <a:ea typeface="+mj-ea"/>
                <a:cs typeface="+mj-cs"/>
              </a:rPr>
              <a:t>Summary</a:t>
            </a:r>
            <a:endParaRPr lang="en-US">
              <a:ea typeface="+mj-ea"/>
              <a:cs typeface="+mj-cs"/>
            </a:endParaRPr>
          </a:p>
        </p:txBody>
      </p:sp>
      <p:sp>
        <p:nvSpPr>
          <p:cNvPr id="4" name="TextBox 3">
            <a:extLst>
              <a:ext uri="{FF2B5EF4-FFF2-40B4-BE49-F238E27FC236}">
                <a16:creationId xmlns:a16="http://schemas.microsoft.com/office/drawing/2014/main" id="{5F26BAD8-6CAB-4123-8682-5854306EE30B}"/>
              </a:ext>
            </a:extLst>
          </p:cNvPr>
          <p:cNvSpPr txBox="1"/>
          <p:nvPr/>
        </p:nvSpPr>
        <p:spPr>
          <a:xfrm>
            <a:off x="1084778" y="3145593"/>
            <a:ext cx="8228723" cy="24976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pPr>
            <a:r>
              <a:rPr lang="en-US"/>
              <a:t>To </a:t>
            </a:r>
            <a:r>
              <a:rPr lang="en-US" err="1"/>
              <a:t>summarise</a:t>
            </a:r>
            <a:r>
              <a:rPr lang="en-US"/>
              <a:t> the most important thing you as practitioners can do to support a child with physical dyspraxia is provide the necessary equipment, interventions and techniques which meet their needs, encourages development and facilitates learning. Whilst also creating an inclusive environment where learners feel accepted, included and confident. If the appropriate support is provided in primary education difficulties associated with dyspraxia can be </a:t>
            </a:r>
            <a:r>
              <a:rPr lang="en-US" err="1"/>
              <a:t>minimised</a:t>
            </a:r>
            <a:r>
              <a:rPr lang="en-US"/>
              <a:t> and less obvious later in life (Patrick, 2015).</a:t>
            </a:r>
          </a:p>
        </p:txBody>
      </p:sp>
    </p:spTree>
    <p:extLst>
      <p:ext uri="{BB962C8B-B14F-4D97-AF65-F5344CB8AC3E}">
        <p14:creationId xmlns:p14="http://schemas.microsoft.com/office/powerpoint/2010/main" val="39288155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31477-E809-4892-B3C5-31BD8FA9D2F8}"/>
              </a:ext>
            </a:extLst>
          </p:cNvPr>
          <p:cNvSpPr>
            <a:spLocks noGrp="1"/>
          </p:cNvSpPr>
          <p:nvPr>
            <p:ph type="title"/>
          </p:nvPr>
        </p:nvSpPr>
        <p:spPr>
          <a:xfrm>
            <a:off x="1077362" y="209815"/>
            <a:ext cx="9950103" cy="1507376"/>
          </a:xfrm>
        </p:spPr>
        <p:txBody>
          <a:bodyPr/>
          <a:lstStyle/>
          <a:p>
            <a:r>
              <a:rPr lang="en-GB"/>
              <a:t>References</a:t>
            </a:r>
          </a:p>
        </p:txBody>
      </p:sp>
      <p:sp>
        <p:nvSpPr>
          <p:cNvPr id="3" name="Content Placeholder 2">
            <a:extLst>
              <a:ext uri="{FF2B5EF4-FFF2-40B4-BE49-F238E27FC236}">
                <a16:creationId xmlns:a16="http://schemas.microsoft.com/office/drawing/2014/main" id="{F4C08C21-FFD1-47F9-9645-FAB638B26AA9}"/>
              </a:ext>
            </a:extLst>
          </p:cNvPr>
          <p:cNvSpPr>
            <a:spLocks noGrp="1"/>
          </p:cNvSpPr>
          <p:nvPr>
            <p:ph idx="1"/>
          </p:nvPr>
        </p:nvSpPr>
        <p:spPr>
          <a:xfrm>
            <a:off x="1077362" y="1861708"/>
            <a:ext cx="9950103" cy="3513514"/>
          </a:xfrm>
        </p:spPr>
        <p:txBody>
          <a:bodyPr vert="horz" lIns="91440" tIns="45720" rIns="91440" bIns="45720" rtlCol="0" anchor="t">
            <a:noAutofit/>
          </a:bodyPr>
          <a:lstStyle/>
          <a:p>
            <a:pPr marL="0" indent="0">
              <a:buNone/>
            </a:pPr>
            <a:r>
              <a:rPr lang="en-GB" sz="1000" dirty="0">
                <a:ea typeface="+mn-lt"/>
                <a:cs typeface="+mn-lt"/>
              </a:rPr>
              <a:t>Addy, L. (2013) </a:t>
            </a:r>
            <a:r>
              <a:rPr lang="en-GB" sz="1000" i="1" dirty="0">
                <a:ea typeface="+mn-lt"/>
                <a:cs typeface="+mn-lt"/>
              </a:rPr>
              <a:t>Handwriting and Dyspraxia</a:t>
            </a:r>
            <a:r>
              <a:rPr lang="en-GB" sz="1000" dirty="0">
                <a:ea typeface="+mn-lt"/>
                <a:cs typeface="+mn-lt"/>
              </a:rPr>
              <a:t>. Available at: </a:t>
            </a:r>
            <a:r>
              <a:rPr lang="en-GB" sz="1000" dirty="0">
                <a:ea typeface="+mn-lt"/>
                <a:cs typeface="+mn-lt"/>
                <a:hlinkClick r:id="rId2"/>
              </a:rPr>
              <a:t>https://dyspraxiafoundation.org.uk/wp-content/uploads/2013/10/handwriting_and_dyspraxia.pdf</a:t>
            </a:r>
            <a:r>
              <a:rPr lang="en-GB" sz="1000" dirty="0">
                <a:ea typeface="+mn-lt"/>
                <a:cs typeface="+mn-lt"/>
              </a:rPr>
              <a:t> (Accessed: 8</a:t>
            </a:r>
            <a:r>
              <a:rPr lang="en-GB" sz="1000" baseline="30000" dirty="0">
                <a:ea typeface="+mn-lt"/>
                <a:cs typeface="+mn-lt"/>
              </a:rPr>
              <a:t>th</a:t>
            </a:r>
            <a:r>
              <a:rPr lang="en-GB" sz="1000" dirty="0">
                <a:ea typeface="+mn-lt"/>
                <a:cs typeface="+mn-lt"/>
              </a:rPr>
              <a:t> May 2021)</a:t>
            </a:r>
            <a:endParaRPr lang="en-GB" sz="1000" dirty="0"/>
          </a:p>
          <a:p>
            <a:pPr marL="0" indent="0">
              <a:buNone/>
            </a:pPr>
            <a:r>
              <a:rPr lang="en-GB" sz="1000" dirty="0">
                <a:ea typeface="+mn-lt"/>
                <a:cs typeface="+mn-lt"/>
              </a:rPr>
              <a:t>Boon, M. (2010) </a:t>
            </a:r>
            <a:r>
              <a:rPr lang="en-GB" sz="1000" i="1" dirty="0">
                <a:ea typeface="+mn-lt"/>
                <a:cs typeface="+mn-lt"/>
              </a:rPr>
              <a:t>Understanding dyspraxia a guide for parents and teachers</a:t>
            </a:r>
            <a:r>
              <a:rPr lang="en-GB" sz="1000" dirty="0">
                <a:ea typeface="+mn-lt"/>
                <a:cs typeface="+mn-lt"/>
              </a:rPr>
              <a:t>, Philadelphia: Jessica Kingsley Publishers.</a:t>
            </a:r>
            <a:endParaRPr lang="en-GB" sz="1000" dirty="0"/>
          </a:p>
          <a:p>
            <a:pPr marL="0" indent="0">
              <a:buNone/>
            </a:pPr>
            <a:r>
              <a:rPr lang="en-GB" sz="1000" dirty="0">
                <a:ea typeface="+mn-lt"/>
                <a:cs typeface="+mn-lt"/>
              </a:rPr>
              <a:t>Brookes, G. (2007)</a:t>
            </a:r>
            <a:r>
              <a:rPr lang="en-GB" sz="1000" i="1" dirty="0">
                <a:ea typeface="+mn-lt"/>
                <a:cs typeface="+mn-lt"/>
              </a:rPr>
              <a:t> Dyspraxia</a:t>
            </a:r>
            <a:r>
              <a:rPr lang="en-GB" sz="1000" dirty="0">
                <a:ea typeface="+mn-lt"/>
                <a:cs typeface="+mn-lt"/>
              </a:rPr>
              <a:t>. 2</a:t>
            </a:r>
            <a:r>
              <a:rPr lang="en-GB" sz="1000" baseline="30000" dirty="0">
                <a:ea typeface="+mn-lt"/>
                <a:cs typeface="+mn-lt"/>
              </a:rPr>
              <a:t>nd</a:t>
            </a:r>
            <a:r>
              <a:rPr lang="en-GB" sz="1000" dirty="0">
                <a:ea typeface="+mn-lt"/>
                <a:cs typeface="+mn-lt"/>
              </a:rPr>
              <a:t> </a:t>
            </a:r>
            <a:r>
              <a:rPr lang="en-GB" sz="1000" dirty="0" err="1">
                <a:ea typeface="+mn-lt"/>
                <a:cs typeface="+mn-lt"/>
              </a:rPr>
              <a:t>edn</a:t>
            </a:r>
            <a:r>
              <a:rPr lang="en-GB" sz="1000" dirty="0">
                <a:ea typeface="+mn-lt"/>
                <a:cs typeface="+mn-lt"/>
              </a:rPr>
              <a:t>. London ; New York: Continuum.</a:t>
            </a:r>
            <a:endParaRPr lang="en-GB" sz="1000" dirty="0"/>
          </a:p>
          <a:p>
            <a:pPr marL="0" indent="0">
              <a:buNone/>
            </a:pPr>
            <a:r>
              <a:rPr lang="en-GB" sz="1000" dirty="0">
                <a:ea typeface="+mn-lt"/>
                <a:cs typeface="+mn-lt"/>
              </a:rPr>
              <a:t>Coulter et al (2015) </a:t>
            </a:r>
            <a:r>
              <a:rPr lang="en-GB" sz="1000" i="1" dirty="0">
                <a:ea typeface="+mn-lt"/>
                <a:cs typeface="+mn-lt"/>
              </a:rPr>
              <a:t>Supporting Children with Dyspraxia and Motor Co-ordination Difficulties</a:t>
            </a:r>
            <a:r>
              <a:rPr lang="en-GB" sz="1000" dirty="0">
                <a:ea typeface="+mn-lt"/>
                <a:cs typeface="+mn-lt"/>
              </a:rPr>
              <a:t>. 2</a:t>
            </a:r>
            <a:r>
              <a:rPr lang="en-GB" sz="1000" baseline="30000" dirty="0">
                <a:ea typeface="+mn-lt"/>
                <a:cs typeface="+mn-lt"/>
              </a:rPr>
              <a:t>nd</a:t>
            </a:r>
            <a:r>
              <a:rPr lang="en-GB" sz="1000" dirty="0">
                <a:ea typeface="+mn-lt"/>
                <a:cs typeface="+mn-lt"/>
              </a:rPr>
              <a:t> </a:t>
            </a:r>
            <a:r>
              <a:rPr lang="en-GB" sz="1000" dirty="0" err="1">
                <a:ea typeface="+mn-lt"/>
                <a:cs typeface="+mn-lt"/>
              </a:rPr>
              <a:t>edn</a:t>
            </a:r>
            <a:r>
              <a:rPr lang="en-GB" sz="1000" dirty="0">
                <a:ea typeface="+mn-lt"/>
                <a:cs typeface="+mn-lt"/>
              </a:rPr>
              <a:t>. Routledge: Taylor and Francis Group</a:t>
            </a:r>
            <a:endParaRPr lang="en-GB" sz="1000" dirty="0"/>
          </a:p>
          <a:p>
            <a:pPr marL="0" indent="0">
              <a:buNone/>
            </a:pPr>
            <a:r>
              <a:rPr lang="en-GB" sz="1000" dirty="0">
                <a:ea typeface="+mn-lt"/>
                <a:cs typeface="+mn-lt"/>
              </a:rPr>
              <a:t>Dyspraxia Foundation (2021) </a:t>
            </a:r>
            <a:r>
              <a:rPr lang="en-GB" sz="1000" i="1" dirty="0">
                <a:ea typeface="+mn-lt"/>
                <a:cs typeface="+mn-lt"/>
              </a:rPr>
              <a:t>Dyspraxia in children</a:t>
            </a:r>
            <a:r>
              <a:rPr lang="en-GB" sz="1000" dirty="0">
                <a:ea typeface="+mn-lt"/>
                <a:cs typeface="+mn-lt"/>
              </a:rPr>
              <a:t>. Available at: </a:t>
            </a:r>
            <a:r>
              <a:rPr lang="en-GB" sz="1000" dirty="0">
                <a:ea typeface="+mn-lt"/>
                <a:cs typeface="+mn-lt"/>
                <a:hlinkClick r:id="rId3"/>
              </a:rPr>
              <a:t>https://dyspraxiafoundation.org.uk/dyspraxia-children/</a:t>
            </a:r>
            <a:r>
              <a:rPr lang="en-GB" sz="1000" dirty="0">
                <a:ea typeface="+mn-lt"/>
                <a:cs typeface="+mn-lt"/>
              </a:rPr>
              <a:t> (Accessed: May 4 2021)</a:t>
            </a:r>
            <a:endParaRPr lang="en-GB" sz="1000" dirty="0"/>
          </a:p>
          <a:p>
            <a:pPr marL="0" indent="0">
              <a:buNone/>
            </a:pPr>
            <a:r>
              <a:rPr lang="en-GB" sz="1000" dirty="0">
                <a:ea typeface="+mn-lt"/>
                <a:cs typeface="+mn-lt"/>
              </a:rPr>
              <a:t>Dyspraxia Foundation (2017) </a:t>
            </a:r>
            <a:r>
              <a:rPr lang="en-GB" sz="1000" i="1" dirty="0">
                <a:ea typeface="+mn-lt"/>
                <a:cs typeface="+mn-lt"/>
              </a:rPr>
              <a:t>Children with dyspraxia are falling ‘under the radar’ and missing out on vital support in schools.</a:t>
            </a:r>
            <a:r>
              <a:rPr lang="en-GB" sz="1000" dirty="0">
                <a:ea typeface="+mn-lt"/>
                <a:cs typeface="+mn-lt"/>
              </a:rPr>
              <a:t> Available at: </a:t>
            </a:r>
            <a:r>
              <a:rPr lang="en-GB" sz="1000" dirty="0">
                <a:ea typeface="+mn-lt"/>
                <a:cs typeface="+mn-lt"/>
                <a:hlinkClick r:id="rId4"/>
              </a:rPr>
              <a:t>https://dyspraxiafoundation.org.uk/pr-children_falling_under_radar/</a:t>
            </a:r>
            <a:r>
              <a:rPr lang="en-GB" sz="1000" dirty="0">
                <a:ea typeface="+mn-lt"/>
                <a:cs typeface="+mn-lt"/>
              </a:rPr>
              <a:t> (Accessed: May 4 2021) </a:t>
            </a:r>
            <a:endParaRPr lang="en-GB" sz="1000" dirty="0"/>
          </a:p>
          <a:p>
            <a:pPr marL="0" indent="0">
              <a:buNone/>
            </a:pPr>
            <a:r>
              <a:rPr lang="en-GB" sz="1000" dirty="0">
                <a:ea typeface="+mn-lt"/>
                <a:cs typeface="+mn-lt"/>
              </a:rPr>
              <a:t>Gatting, L (2019) </a:t>
            </a:r>
            <a:r>
              <a:rPr lang="en-GB" sz="1000" i="1" dirty="0">
                <a:ea typeface="+mn-lt"/>
                <a:cs typeface="+mn-lt"/>
              </a:rPr>
              <a:t>My ‘</a:t>
            </a:r>
            <a:r>
              <a:rPr lang="en-GB" sz="1000" i="1" dirty="0" err="1">
                <a:ea typeface="+mn-lt"/>
                <a:cs typeface="+mn-lt"/>
              </a:rPr>
              <a:t>Dyspraxic</a:t>
            </a:r>
            <a:r>
              <a:rPr lang="en-GB" sz="1000" i="1" dirty="0">
                <a:ea typeface="+mn-lt"/>
                <a:cs typeface="+mn-lt"/>
              </a:rPr>
              <a:t>-Ness’. </a:t>
            </a:r>
            <a:r>
              <a:rPr lang="en-GB" sz="1000" dirty="0">
                <a:ea typeface="+mn-lt"/>
                <a:cs typeface="+mn-lt"/>
              </a:rPr>
              <a:t>Available at: </a:t>
            </a:r>
            <a:r>
              <a:rPr lang="en-GB" sz="1000" dirty="0">
                <a:ea typeface="+mn-lt"/>
                <a:cs typeface="+mn-lt"/>
                <a:hlinkClick r:id="rId5"/>
              </a:rPr>
              <a:t>http://www.dyspraxialifemagazine.co.uk/2019/10/15/my-dyspraxic-ness/</a:t>
            </a:r>
            <a:r>
              <a:rPr lang="en-GB" sz="1000" dirty="0">
                <a:ea typeface="+mn-lt"/>
                <a:cs typeface="+mn-lt"/>
              </a:rPr>
              <a:t> (Accessed: April 29 2021)</a:t>
            </a:r>
            <a:endParaRPr lang="en-GB" sz="1000" dirty="0"/>
          </a:p>
          <a:p>
            <a:pPr marL="0" indent="0">
              <a:buNone/>
            </a:pPr>
            <a:r>
              <a:rPr lang="en-GB" sz="1000" dirty="0" err="1">
                <a:ea typeface="+mn-lt"/>
                <a:cs typeface="+mn-lt"/>
              </a:rPr>
              <a:t>Missiuna</a:t>
            </a:r>
            <a:r>
              <a:rPr lang="en-GB" sz="1000" dirty="0">
                <a:ea typeface="+mn-lt"/>
                <a:cs typeface="+mn-lt"/>
              </a:rPr>
              <a:t>, G and Rivard, L (2021) </a:t>
            </a:r>
            <a:r>
              <a:rPr lang="en-GB" sz="1000" i="1" dirty="0">
                <a:ea typeface="+mn-lt"/>
                <a:cs typeface="+mn-lt"/>
              </a:rPr>
              <a:t>Encouraging Participation In Physical Activities For Children With Developmental Coordination Disorder. </a:t>
            </a:r>
            <a:r>
              <a:rPr lang="en-GB" sz="1000" dirty="0">
                <a:ea typeface="+mn-lt"/>
                <a:cs typeface="+mn-lt"/>
              </a:rPr>
              <a:t>Available at: </a:t>
            </a:r>
            <a:r>
              <a:rPr lang="en-GB" sz="1000" dirty="0">
                <a:ea typeface="+mn-lt"/>
                <a:cs typeface="+mn-lt"/>
                <a:hlinkClick r:id="rId6"/>
              </a:rPr>
              <a:t>https://www.canchild.ca/en/resources/122-encouraging-participation-in-physical-activities-for-children-with-developmental-coordination-disorder</a:t>
            </a:r>
            <a:r>
              <a:rPr lang="en-GB" sz="1000" dirty="0">
                <a:ea typeface="+mn-lt"/>
                <a:cs typeface="+mn-lt"/>
              </a:rPr>
              <a:t> (Accessed: May 4 2021) </a:t>
            </a:r>
            <a:endParaRPr lang="en-GB" sz="1000" dirty="0"/>
          </a:p>
          <a:p>
            <a:pPr marL="0" indent="0">
              <a:buNone/>
            </a:pPr>
            <a:r>
              <a:rPr lang="en-GB" sz="1000" dirty="0" err="1">
                <a:ea typeface="+mn-lt"/>
                <a:cs typeface="+mn-lt"/>
              </a:rPr>
              <a:t>Nekeneke</a:t>
            </a:r>
            <a:r>
              <a:rPr lang="en-GB" sz="1000" dirty="0">
                <a:ea typeface="+mn-lt"/>
                <a:cs typeface="+mn-lt"/>
              </a:rPr>
              <a:t>, P. M. and Hoki, W (2015) </a:t>
            </a:r>
            <a:r>
              <a:rPr lang="en-GB" sz="1000" i="1" dirty="0">
                <a:ea typeface="+mn-lt"/>
                <a:cs typeface="+mn-lt"/>
              </a:rPr>
              <a:t>Developmental dyspraxia</a:t>
            </a:r>
            <a:r>
              <a:rPr lang="en-GB" sz="1000" dirty="0">
                <a:ea typeface="+mn-lt"/>
                <a:cs typeface="+mn-lt"/>
              </a:rPr>
              <a:t>. Available at: </a:t>
            </a:r>
            <a:r>
              <a:rPr lang="en-GB" sz="1000" dirty="0">
                <a:ea typeface="+mn-lt"/>
                <a:cs typeface="+mn-lt"/>
                <a:hlinkClick r:id="rId7"/>
              </a:rPr>
              <a:t>https://www.inclusive.tki.org.nz/assets/inclusive-education/MOE-publications/MOESE0043DevelopmentalDyspraxia-booklet.pdf</a:t>
            </a:r>
            <a:r>
              <a:rPr lang="en-GB" sz="1000" dirty="0">
                <a:ea typeface="+mn-lt"/>
                <a:cs typeface="+mn-lt"/>
              </a:rPr>
              <a:t> (Accessed: 4 May 2021) </a:t>
            </a:r>
            <a:endParaRPr lang="en-GB" sz="1000" dirty="0"/>
          </a:p>
          <a:p>
            <a:pPr marL="0" indent="0">
              <a:buNone/>
            </a:pPr>
            <a:r>
              <a:rPr lang="en-GB" sz="1000" dirty="0">
                <a:ea typeface="+mn-lt"/>
                <a:cs typeface="+mn-lt"/>
              </a:rPr>
              <a:t>Peer, L. Reid, G (2020) </a:t>
            </a:r>
            <a:r>
              <a:rPr lang="en-GB" sz="1000" i="1" dirty="0">
                <a:ea typeface="+mn-lt"/>
                <a:cs typeface="+mn-lt"/>
              </a:rPr>
              <a:t>Special Educational Needs: A Guide for Inclusive Practice</a:t>
            </a:r>
            <a:r>
              <a:rPr lang="en-GB" sz="1000" dirty="0">
                <a:ea typeface="+mn-lt"/>
                <a:cs typeface="+mn-lt"/>
              </a:rPr>
              <a:t>. 3</a:t>
            </a:r>
            <a:r>
              <a:rPr lang="en-GB" sz="1000" baseline="30000" dirty="0">
                <a:ea typeface="+mn-lt"/>
                <a:cs typeface="+mn-lt"/>
              </a:rPr>
              <a:t>rd</a:t>
            </a:r>
            <a:r>
              <a:rPr lang="en-GB" sz="1000" dirty="0">
                <a:ea typeface="+mn-lt"/>
                <a:cs typeface="+mn-lt"/>
              </a:rPr>
              <a:t> </a:t>
            </a:r>
            <a:r>
              <a:rPr lang="en-GB" sz="1000" dirty="0" err="1">
                <a:ea typeface="+mn-lt"/>
                <a:cs typeface="+mn-lt"/>
              </a:rPr>
              <a:t>edn</a:t>
            </a:r>
            <a:r>
              <a:rPr lang="en-GB" sz="1000" dirty="0">
                <a:ea typeface="+mn-lt"/>
                <a:cs typeface="+mn-lt"/>
              </a:rPr>
              <a:t>. SAGE Publications Ltd.</a:t>
            </a:r>
            <a:endParaRPr lang="en-GB" sz="1000" dirty="0"/>
          </a:p>
          <a:p>
            <a:pPr marL="0" indent="0">
              <a:buNone/>
            </a:pPr>
            <a:r>
              <a:rPr lang="en-GB" sz="1000" dirty="0">
                <a:ea typeface="+mn-lt"/>
                <a:cs typeface="+mn-lt"/>
              </a:rPr>
              <a:t>Patrick, A. (2015) </a:t>
            </a:r>
            <a:r>
              <a:rPr lang="en-GB" sz="1000" i="1" dirty="0">
                <a:ea typeface="+mn-lt"/>
                <a:cs typeface="+mn-lt"/>
              </a:rPr>
              <a:t>The </a:t>
            </a:r>
            <a:r>
              <a:rPr lang="en-GB" sz="1000" i="1" dirty="0" err="1">
                <a:ea typeface="+mn-lt"/>
                <a:cs typeface="+mn-lt"/>
              </a:rPr>
              <a:t>Dyspraxic</a:t>
            </a:r>
            <a:r>
              <a:rPr lang="en-GB" sz="1000" i="1" dirty="0">
                <a:ea typeface="+mn-lt"/>
                <a:cs typeface="+mn-lt"/>
              </a:rPr>
              <a:t> Learner</a:t>
            </a:r>
            <a:r>
              <a:rPr lang="en-GB" sz="1000" dirty="0">
                <a:ea typeface="+mn-lt"/>
                <a:cs typeface="+mn-lt"/>
              </a:rPr>
              <a:t>. Jessica Kingsley Publishers.</a:t>
            </a:r>
            <a:endParaRPr lang="en-GB" sz="1000" dirty="0"/>
          </a:p>
          <a:p>
            <a:pPr marL="0" indent="0">
              <a:buNone/>
            </a:pPr>
            <a:r>
              <a:rPr lang="en-GB" sz="1000" dirty="0">
                <a:ea typeface="+mn-lt"/>
                <a:cs typeface="+mn-lt"/>
              </a:rPr>
              <a:t>Word Art (2021) </a:t>
            </a:r>
            <a:r>
              <a:rPr lang="en-GB" sz="1000" i="1" dirty="0">
                <a:ea typeface="+mn-lt"/>
                <a:cs typeface="+mn-lt"/>
              </a:rPr>
              <a:t>Create</a:t>
            </a:r>
            <a:r>
              <a:rPr lang="en-GB" sz="1000" dirty="0">
                <a:ea typeface="+mn-lt"/>
                <a:cs typeface="+mn-lt"/>
              </a:rPr>
              <a:t>. Available at: </a:t>
            </a:r>
            <a:r>
              <a:rPr lang="en-GB" sz="1000" dirty="0">
                <a:ea typeface="+mn-lt"/>
                <a:cs typeface="+mn-lt"/>
                <a:hlinkClick r:id="rId8"/>
              </a:rPr>
              <a:t>https://wordart.com/create</a:t>
            </a:r>
            <a:r>
              <a:rPr lang="en-GB" sz="1000" dirty="0">
                <a:ea typeface="+mn-lt"/>
                <a:cs typeface="+mn-lt"/>
              </a:rPr>
              <a:t> (Accessed: May 2</a:t>
            </a:r>
            <a:r>
              <a:rPr lang="en-GB" sz="1000" baseline="30000" dirty="0">
                <a:ea typeface="+mn-lt"/>
                <a:cs typeface="+mn-lt"/>
              </a:rPr>
              <a:t>nd</a:t>
            </a:r>
            <a:r>
              <a:rPr lang="en-GB" sz="1000" dirty="0">
                <a:ea typeface="+mn-lt"/>
                <a:cs typeface="+mn-lt"/>
              </a:rPr>
              <a:t> 2021)</a:t>
            </a:r>
            <a:endParaRPr lang="en-GB" sz="1000" dirty="0"/>
          </a:p>
          <a:p>
            <a:endParaRPr lang="en-GB"/>
          </a:p>
        </p:txBody>
      </p:sp>
    </p:spTree>
    <p:extLst>
      <p:ext uri="{BB962C8B-B14F-4D97-AF65-F5344CB8AC3E}">
        <p14:creationId xmlns:p14="http://schemas.microsoft.com/office/powerpoint/2010/main" val="41225008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5EC4F-0FCD-C745-A307-6ADDCD2F275D}"/>
              </a:ext>
            </a:extLst>
          </p:cNvPr>
          <p:cNvSpPr>
            <a:spLocks noGrp="1"/>
          </p:cNvSpPr>
          <p:nvPr>
            <p:ph type="title"/>
          </p:nvPr>
        </p:nvSpPr>
        <p:spPr/>
        <p:txBody>
          <a:bodyPr/>
          <a:lstStyle/>
          <a:p>
            <a:pPr algn="ctr"/>
            <a:r>
              <a:rPr lang="en-US"/>
              <a:t>Conclusion</a:t>
            </a:r>
          </a:p>
        </p:txBody>
      </p:sp>
      <p:sp>
        <p:nvSpPr>
          <p:cNvPr id="3" name="TextBox 2">
            <a:extLst>
              <a:ext uri="{FF2B5EF4-FFF2-40B4-BE49-F238E27FC236}">
                <a16:creationId xmlns:a16="http://schemas.microsoft.com/office/drawing/2014/main" id="{6E085DCD-CD4A-4367-AD4C-D1F18E63318A}"/>
              </a:ext>
            </a:extLst>
          </p:cNvPr>
          <p:cNvSpPr txBox="1"/>
          <p:nvPr/>
        </p:nvSpPr>
        <p:spPr>
          <a:xfrm>
            <a:off x="1832138" y="3200400"/>
            <a:ext cx="71483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hope that this training workshop has provided you with a wide range of efficient activities and interventions that you can use within the primary school setting, in order to support the inclusion of Specific Learning Disabilities.</a:t>
            </a:r>
          </a:p>
        </p:txBody>
      </p:sp>
    </p:spTree>
    <p:extLst>
      <p:ext uri="{BB962C8B-B14F-4D97-AF65-F5344CB8AC3E}">
        <p14:creationId xmlns:p14="http://schemas.microsoft.com/office/powerpoint/2010/main" val="27320170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F4C1FB146120944B9FC82FB694135E2" ma:contentTypeVersion="9" ma:contentTypeDescription="Create a new document." ma:contentTypeScope="" ma:versionID="2f4ce45af23c38486541b73d7332ccfa">
  <xsd:schema xmlns:xsd="http://www.w3.org/2001/XMLSchema" xmlns:xs="http://www.w3.org/2001/XMLSchema" xmlns:p="http://schemas.microsoft.com/office/2006/metadata/properties" xmlns:ns2="82c5162c-fb35-470e-b029-a4513e0af4ca" targetNamespace="http://schemas.microsoft.com/office/2006/metadata/properties" ma:root="true" ma:fieldsID="77bbc21e2f82ec9b44ea318ff5ecb000" ns2:_="">
    <xsd:import namespace="82c5162c-fb35-470e-b029-a4513e0af4c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c5162c-fb35-470e-b029-a4513e0af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A4DC33-64BA-438D-84B5-4A8E0F358A17}">
  <ds:schemaRefs>
    <ds:schemaRef ds:uri="http://schemas.microsoft.com/office/2006/metadata/contentType"/>
    <ds:schemaRef ds:uri="http://schemas.microsoft.com/office/2006/metadata/properties/metaAttributes"/>
    <ds:schemaRef ds:uri="http://www.w3.org/2000/xmlns/"/>
    <ds:schemaRef ds:uri="http://www.w3.org/2001/XMLSchema"/>
    <ds:schemaRef ds:uri="82c5162c-fb35-470e-b029-a4513e0af4c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05CF5F-1EB4-4EF0-9D78-4B8A6106D793}">
  <ds:schemaRefs>
    <ds:schemaRef ds:uri="http://schemas.microsoft.com/sharepoint/v3/contenttype/forms"/>
  </ds:schemaRefs>
</ds:datastoreItem>
</file>

<file path=customXml/itemProps3.xml><?xml version="1.0" encoding="utf-8"?>
<ds:datastoreItem xmlns:ds="http://schemas.openxmlformats.org/officeDocument/2006/customXml" ds:itemID="{3794E009-87A6-48F2-8997-DEB4F7E8AF27}">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5885</Words>
  <Application>Microsoft Macintosh PowerPoint</Application>
  <PresentationFormat>Widescreen</PresentationFormat>
  <Paragraphs>343</Paragraphs>
  <Slides>48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Angsana New</vt:lpstr>
      <vt:lpstr>Arial</vt:lpstr>
      <vt:lpstr>Arial,Sans-Serif</vt:lpstr>
      <vt:lpstr>Avenir Next LT Pro</vt:lpstr>
      <vt:lpstr>Calibri</vt:lpstr>
      <vt:lpstr>Trebuchet MS</vt:lpstr>
      <vt:lpstr>Wingdings 3</vt:lpstr>
      <vt:lpstr>Facet</vt:lpstr>
      <vt:lpstr>Best Practice for the Inclusivity of SpLD in Education Training Workshop</vt:lpstr>
      <vt:lpstr>Introduction </vt:lpstr>
      <vt:lpstr>ADHD support in Primary Schools. Nia Bowen 1910105</vt:lpstr>
      <vt:lpstr>PowerPoint Presentation</vt:lpstr>
      <vt:lpstr>Signs of ADHD-</vt:lpstr>
      <vt:lpstr>Diagnosis of ADHD- </vt:lpstr>
      <vt:lpstr>Stimulation-</vt:lpstr>
      <vt:lpstr>Activity One- </vt:lpstr>
      <vt:lpstr>Activity Two-</vt:lpstr>
      <vt:lpstr>Different ways to support a child within the classroom. </vt:lpstr>
      <vt:lpstr>Summary-</vt:lpstr>
      <vt:lpstr>References- </vt:lpstr>
      <vt:lpstr>Dyslexia Support in Primary School Imogen Fish 1900833 </vt:lpstr>
      <vt:lpstr>As you would be aware, children who have dyslexia don’t only have problems with reading and writing, but according to East Sussex Government (2016), they may also have problems with “organisation, poor fine moto control, poor spoken  and/or written language and poor concentration.”   </vt:lpstr>
      <vt:lpstr>Supporting Children with Dyslexia in the Classroom</vt:lpstr>
      <vt:lpstr>Discreet Additional Support </vt:lpstr>
      <vt:lpstr>Signs of Dyslexia that are not Literacy Related</vt:lpstr>
      <vt:lpstr>Letter Blend Bingo</vt:lpstr>
      <vt:lpstr>Auditory Memory Game</vt:lpstr>
      <vt:lpstr>Matching Word to Picture </vt:lpstr>
      <vt:lpstr>Tracking Games</vt:lpstr>
      <vt:lpstr>Visual Support</vt:lpstr>
      <vt:lpstr>Technological Support</vt:lpstr>
      <vt:lpstr>Summary</vt:lpstr>
      <vt:lpstr>References </vt:lpstr>
      <vt:lpstr>SpLD- Dyscalculia  What can be done within a primary school setting to make education more inclusive for children with Dyscalculia  Holli Perry</vt:lpstr>
      <vt:lpstr>What is dyscalculia? Dyscalculia is an additional learning need that is commonly known to be a part of SPLD (Specific Learning Difference), this refers to an individual with a difficulty to a particular aspect of learning.  Dyscalculia is a learning disability that relates to math, it impairs an individual ability to process numbers and forms a barrier towards their education. Number related aspects, math calculation, problem solving, and any other basic math skills would be specified under Dyscalculia, a common name for this would also be “number dyslexia” or “math dyslexia”  However, it is not just mathematical problem that cause a barrier towards their education, Intellectual disabilities such as focusing to read and write numbers and letters is another form of this learning need. “The learning disorder complicates and derails everyday aspects of life involving mathematical concepts- like telling the time, counting money and preforming mental calculations”. https://www.additudemag.com/what-is-dyscalculia-overview-and-symptom   </vt:lpstr>
      <vt:lpstr>Symptoms of dyscalculia in primary school education •Unable to recognize words such as “less than” or “more than”  •Using fingers to count.  •Starting sentences or equations from the right instead of the left.  •Unable to recognize mathematical symbols.  •Unable to-do math's in their heads. •Unable to understand spoken problems.  •Getting emotional or distressed when doing basic math's  https://www.cognifit.com/pathology/dyscalculia  </vt:lpstr>
      <vt:lpstr>Leader of time (Clockwork) Primary school education is an important aspect of a child’s life and being inclusive within education is also something that needs to be valued. With the help of these task and this workshop, children with dyscalculia and SpLd will thrive, and cognitive skills will enhance making them more inclusive within an educational setting.    </vt:lpstr>
      <vt:lpstr>PowerPoint Presentation</vt:lpstr>
      <vt:lpstr>Finding numbers  When a child has Dyscalculia there are several ways that a school setting can make them feel secluded from the rest, they do this by not acknowledging the diagnosis and poor practice. The next task is referring to the activities booklet task N.2 and consist of the child finding numbers around the classroom, this is also something teachers can advise parents/caregivers to-do whilst home.  The teacher/partitioner will ask the child to find numbers from 0-100 that have been scattered around the classroom in different colors and once found  the child receive an achievement, however the child will still be praised if the wrong number is found as they could find this task complicated due to the dyscalculia diagnose.   When task like this are put in place for the children with dyscalculia, they are made more inclusive as their need is being seen to and their education will be highly benefited. Supporting and celebrating a child with dyscalculia is also something that should be valued within a primary school setting as this gives them self-esteem and confidence which is something these children struggle with due to their diagnosis and the inclusivity within schools.   </vt:lpstr>
      <vt:lpstr>Shop keeper  Role play is always good for the imagination of primary school children as it unlocks their passions and attributes. It is especially good for children when learning about money and numbers. For a child with dyscalculia this task will seem more complex as their divided attention skills for multitasking become weaker than others. However, If more task like this are put in place for children with dyscalculia their ability to remember numbers will strengthen and so will aspects like self-esteem and confidence, this making them inclusive within an educational setting. With this task the individuals will practice how to manage money, quantity and subtraction.   This is also a task that children can do at home to enhance the ability of remembering numbers. Referring to the activity's pack task number three, this activity would be highly benefitable the concentration of the child as their focus and intimate attention is off put by the cognitive deuteriation which is linked to dyslexia.  The main elements of this task relate to child's ability to learn and remember numbers as they tell other members of the class how much a specific item is, adding the money up and taking it away is also assonated with this game to enhance the importance of this. These aspects make education more inclusive for children with Dyscalculia as their needs are being met by practitioners.   </vt:lpstr>
      <vt:lpstr>Estimation Game  Another task that can be used to make education more inclusive for children with dyscalculia is an estimation game.  Referring to the activity's booklet task N.4. This game allows the children to use their visualization and is another key skill for them to develop. It requires putting different things such as buttons/pins/balls/ into a box and another individual shaking it, so whatever item is in the box gives off enough sound so that the person analyzing the sound can guess how much of what is in the box.  This triggering their visualization and guessing how many item are in the box; the child can shake the box themselves and have a feel of how heavy the item is. Taking this game slowly and being patient with them is important when doing these sort of task as they will become confused. Confusion can make them feel excluded from the rest of the class and putting their well-being first is also essential.  </vt:lpstr>
      <vt:lpstr>Poor practice/inclusivity  Poor practice within primary school setting is highly common as individuals struggle to understand this learning need. When the right practice is put in place for children with dyscalculia, they will see the child thrive in all aspects of their education. Practitioners can make sure they are making education inclusive for children with dyscalculia by: •Being Patience Accepting that these children are just like the rest and understanding that will have bad days too is important for the well-being of the child. Giving children time to answer questions so that they can work things out in their heads will make them feel valued by you as you have offered them more time to analyze academic work  •Using group work  Teachers/practitioners including the task ‘finding numbers’ ‘clockwork’ and ‘shop keeper’  with group work will allow the child to be inclusive as they are learning with other members of their class. Making sure that the child is associated with other children and their learning styles is important as they can learn different techniques and feel more involved with task. This will also help their dyscalculia as they become more familiar with numbers and cognitive skill.   •Safeguarding  If you are a  practitioner or teacher then safeguarding of a child should be one of your top priorities, regardless of age, gender, religion or ethnicity. It important to always put the child’s health and safety first.  </vt:lpstr>
      <vt:lpstr>Summary  Summarizing the task that I have implied, I believe that the best thing for practitioner's to-do is to always make sure the child is being safeguarded whilst making sure you are being patient with them. By doing these things, their inclusivity within education is being met. </vt:lpstr>
      <vt:lpstr>Specific Learning Differences, SPLD, Student Advice and Wellbeing, How to Support Disabled Students, SOAS University of London. https://www.soas.ac.uk/studentadviceandwellbeing/  •Devon. F, reviewed August (2020) Attitude’s ADHD Medical, What is Dyscalculia? Math Learning Disability Overview, https://www.additudemag.com/what-is-dyscalculia-overview-and-symptom •Dyscalculia in children, What is Dyscalculia definition, CogniFit Research, P. 1, 3, 5. https://www.cognifit.com/pathology/dyscalculia  •Career advice, Academic positions, (2020) 10 tips for teaching assistancts, P.1  https://academicpositions.com/career-advice/10-tips-for-first-time-teaching-assistants  •July (2019) Oli. R, How to create an Inclusive Classroom:12 tips, PlanBee, P.1,2  https://planbee.com/blogs/news/how-to-create-an-inclusive-classroom-12-tips-for-teachers  •Katie .M, Aprill (2018), What is safeguarding Training and Why is it so Important? Hub from Hugh Speed Training, https://www.highspeedtraining.co.uk/hub/what-is-safeguarding/#:~:text=When%20safeguarding%20a%20vulnerable%20adult%20you%3A&amp;text=Empower%20them%20by%20encouraging%20them,feelings%20and%20beliefs%20into%20account.  </vt:lpstr>
      <vt:lpstr>Inclusivity of Dyspraxia in Primary Education</vt:lpstr>
      <vt:lpstr>What is Dyspraxia?</vt:lpstr>
      <vt:lpstr>How Does Dyspraxia Affect a Learner in Education?</vt:lpstr>
      <vt:lpstr>Awareness of Dyspraxia</vt:lpstr>
      <vt:lpstr>Physical Environment </vt:lpstr>
      <vt:lpstr>Physical Activity</vt:lpstr>
      <vt:lpstr>Physical Activity</vt:lpstr>
      <vt:lpstr>Self–Help Skills</vt:lpstr>
      <vt:lpstr>Handwriting </vt:lpstr>
      <vt:lpstr>Summary</vt:lpstr>
      <vt:lpstr>References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Best Practice for the Inclusivity of SPlD in Education Training Workshop</dc:title>
  <dc:creator>Jada Lynch</dc:creator>
  <cp:lastModifiedBy>Jada Lynch</cp:lastModifiedBy>
  <cp:revision>35</cp:revision>
  <dcterms:created xsi:type="dcterms:W3CDTF">2021-05-05T14:49:05Z</dcterms:created>
  <dcterms:modified xsi:type="dcterms:W3CDTF">2021-05-10T19:28:15Z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0x0101006F4C1FB146120944B9FC82FB694135E2</vt:lpwstr>
  </property>
</Properties>
</file>