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 id="291" r:id="rId36"/>
    <p:sldId id="292" r:id="rId37"/>
    <p:sldId id="293" r:id="rId38"/>
    <p:sldId id="294" r:id="rId39"/>
    <p:sldId id="295" r:id="rId40"/>
    <p:sldId id="296" r:id="rId41"/>
    <p:sldId id="297" r:id="rId42"/>
    <p:sldId id="298" r:id="rId43"/>
    <p:sldId id="299" r:id="rId44"/>
    <p:sldId id="300" r:id="rId45"/>
    <p:sldId id="301" r:id="rId46"/>
    <p:sldId id="302" r:id="rId47"/>
    <p:sldId id="303" r:id="rId48"/>
    <p:sldId id="304" r:id="rId49"/>
    <p:sldId id="305" r:id="rId50"/>
    <p:sldId id="306" r:id="rId51"/>
    <p:sldId id="307" r:id="rId52"/>
    <p:sldId id="308" r:id="rId53"/>
    <p:sldId id="309" r:id="rId54"/>
    <p:sldId id="310" r:id="rId55"/>
    <p:sldId id="311" r:id="rId56"/>
    <p:sldId id="312" r:id="rId5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6" d="100"/>
          <a:sy n="106" d="100"/>
        </p:scale>
        <p:origin x="75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s>
</file>

<file path=ppt/diagrams/_rels/data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30DF435-812E-4869-BE21-3CD6D417193D}" type="doc">
      <dgm:prSet loTypeId="urn:microsoft.com/office/officeart/2018/2/layout/IconCircle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6B5477E4-393D-442E-99A8-3855F89F2944}">
      <dgm:prSet/>
      <dgm:spPr/>
      <dgm:t>
        <a:bodyPr/>
        <a:lstStyle/>
        <a:p>
          <a:r>
            <a:rPr lang="en-US"/>
            <a:t>How you write up your research project makes a big difference!</a:t>
          </a:r>
        </a:p>
      </dgm:t>
    </dgm:pt>
    <dgm:pt modelId="{DB5C9BD0-258D-4C28-975D-AD918757CEFA}" type="parTrans" cxnId="{2B932FDB-F222-4C47-B0C1-BC1ED9D10B1B}">
      <dgm:prSet/>
      <dgm:spPr/>
      <dgm:t>
        <a:bodyPr/>
        <a:lstStyle/>
        <a:p>
          <a:endParaRPr lang="en-US"/>
        </a:p>
      </dgm:t>
    </dgm:pt>
    <dgm:pt modelId="{8436220E-F635-4939-9046-957B080FAF34}" type="sibTrans" cxnId="{2B932FDB-F222-4C47-B0C1-BC1ED9D10B1B}">
      <dgm:prSet/>
      <dgm:spPr/>
      <dgm:t>
        <a:bodyPr/>
        <a:lstStyle/>
        <a:p>
          <a:endParaRPr lang="en-US"/>
        </a:p>
      </dgm:t>
    </dgm:pt>
    <dgm:pt modelId="{CE2B110F-1CFF-41F7-A05A-4E6C77A84083}">
      <dgm:prSet/>
      <dgm:spPr/>
      <dgm:t>
        <a:bodyPr/>
        <a:lstStyle/>
        <a:p>
          <a:r>
            <a:rPr lang="en-US"/>
            <a:t>Don’t let a great research project down by submitting it in a Morrison’s shopping bag!</a:t>
          </a:r>
        </a:p>
      </dgm:t>
    </dgm:pt>
    <dgm:pt modelId="{F3D63D74-8DF1-4874-BAFF-9A6280F2FD16}" type="parTrans" cxnId="{7C1C4667-CE7B-4AF1-8B82-6F1798EC276D}">
      <dgm:prSet/>
      <dgm:spPr/>
      <dgm:t>
        <a:bodyPr/>
        <a:lstStyle/>
        <a:p>
          <a:endParaRPr lang="en-US"/>
        </a:p>
      </dgm:t>
    </dgm:pt>
    <dgm:pt modelId="{66BB558D-6EA5-499D-A4F7-45D1A50077C0}" type="sibTrans" cxnId="{7C1C4667-CE7B-4AF1-8B82-6F1798EC276D}">
      <dgm:prSet/>
      <dgm:spPr/>
      <dgm:t>
        <a:bodyPr/>
        <a:lstStyle/>
        <a:p>
          <a:endParaRPr lang="en-US"/>
        </a:p>
      </dgm:t>
    </dgm:pt>
    <dgm:pt modelId="{06AB7D45-B642-409F-B582-CEBD826FD40F}" type="pres">
      <dgm:prSet presAssocID="{530DF435-812E-4869-BE21-3CD6D417193D}" presName="root" presStyleCnt="0">
        <dgm:presLayoutVars>
          <dgm:dir/>
          <dgm:resizeHandles val="exact"/>
        </dgm:presLayoutVars>
      </dgm:prSet>
      <dgm:spPr/>
    </dgm:pt>
    <dgm:pt modelId="{FC72B794-2AA2-497B-9D89-944BC0BAA9CA}" type="pres">
      <dgm:prSet presAssocID="{530DF435-812E-4869-BE21-3CD6D417193D}" presName="container" presStyleCnt="0">
        <dgm:presLayoutVars>
          <dgm:dir/>
          <dgm:resizeHandles val="exact"/>
        </dgm:presLayoutVars>
      </dgm:prSet>
      <dgm:spPr/>
    </dgm:pt>
    <dgm:pt modelId="{62E8F9D3-F167-49B9-B6AA-F33A8817242C}" type="pres">
      <dgm:prSet presAssocID="{6B5477E4-393D-442E-99A8-3855F89F2944}" presName="compNode" presStyleCnt="0"/>
      <dgm:spPr/>
    </dgm:pt>
    <dgm:pt modelId="{D0F0A4C7-F7F5-428F-9BB4-851384C4CC14}" type="pres">
      <dgm:prSet presAssocID="{6B5477E4-393D-442E-99A8-3855F89F2944}" presName="iconBgRect" presStyleLbl="bgShp" presStyleIdx="0" presStyleCnt="2"/>
      <dgm:spPr/>
    </dgm:pt>
    <dgm:pt modelId="{96A9A8F3-2944-4069-B4CA-B2B928FAE94B}" type="pres">
      <dgm:prSet presAssocID="{6B5477E4-393D-442E-99A8-3855F89F294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F0829C62-F0AC-43EF-9D77-C4DFEEDF3E20}" type="pres">
      <dgm:prSet presAssocID="{6B5477E4-393D-442E-99A8-3855F89F2944}" presName="spaceRect" presStyleCnt="0"/>
      <dgm:spPr/>
    </dgm:pt>
    <dgm:pt modelId="{39F476A1-F394-4406-9C4B-6A923C1E0357}" type="pres">
      <dgm:prSet presAssocID="{6B5477E4-393D-442E-99A8-3855F89F2944}" presName="textRect" presStyleLbl="revTx" presStyleIdx="0" presStyleCnt="2">
        <dgm:presLayoutVars>
          <dgm:chMax val="1"/>
          <dgm:chPref val="1"/>
        </dgm:presLayoutVars>
      </dgm:prSet>
      <dgm:spPr/>
    </dgm:pt>
    <dgm:pt modelId="{99F98219-6F84-408A-AF42-74438BCCB869}" type="pres">
      <dgm:prSet presAssocID="{8436220E-F635-4939-9046-957B080FAF34}" presName="sibTrans" presStyleLbl="sibTrans2D1" presStyleIdx="0" presStyleCnt="0"/>
      <dgm:spPr/>
    </dgm:pt>
    <dgm:pt modelId="{D3D3E886-302E-46EA-A95C-AB279B3F1D73}" type="pres">
      <dgm:prSet presAssocID="{CE2B110F-1CFF-41F7-A05A-4E6C77A84083}" presName="compNode" presStyleCnt="0"/>
      <dgm:spPr/>
    </dgm:pt>
    <dgm:pt modelId="{68F359AC-18E0-43D7-A027-9D911B0967F2}" type="pres">
      <dgm:prSet presAssocID="{CE2B110F-1CFF-41F7-A05A-4E6C77A84083}" presName="iconBgRect" presStyleLbl="bgShp" presStyleIdx="1" presStyleCnt="2"/>
      <dgm:spPr/>
    </dgm:pt>
    <dgm:pt modelId="{63BCB1FB-B73A-4489-982D-08EA4CD976CD}" type="pres">
      <dgm:prSet presAssocID="{CE2B110F-1CFF-41F7-A05A-4E6C77A8408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hopping bag"/>
        </a:ext>
      </dgm:extLst>
    </dgm:pt>
    <dgm:pt modelId="{8767DBA7-3554-4BFB-9958-1C51B89BE2B2}" type="pres">
      <dgm:prSet presAssocID="{CE2B110F-1CFF-41F7-A05A-4E6C77A84083}" presName="spaceRect" presStyleCnt="0"/>
      <dgm:spPr/>
    </dgm:pt>
    <dgm:pt modelId="{80ABD253-F0AF-4061-89DC-637F4F97057A}" type="pres">
      <dgm:prSet presAssocID="{CE2B110F-1CFF-41F7-A05A-4E6C77A84083}" presName="textRect" presStyleLbl="revTx" presStyleIdx="1" presStyleCnt="2">
        <dgm:presLayoutVars>
          <dgm:chMax val="1"/>
          <dgm:chPref val="1"/>
        </dgm:presLayoutVars>
      </dgm:prSet>
      <dgm:spPr/>
    </dgm:pt>
  </dgm:ptLst>
  <dgm:cxnLst>
    <dgm:cxn modelId="{AA3B7714-08F3-4E54-ACFF-0BBBEA419919}" type="presOf" srcId="{6B5477E4-393D-442E-99A8-3855F89F2944}" destId="{39F476A1-F394-4406-9C4B-6A923C1E0357}" srcOrd="0" destOrd="0" presId="urn:microsoft.com/office/officeart/2018/2/layout/IconCircleList"/>
    <dgm:cxn modelId="{7C1C4667-CE7B-4AF1-8B82-6F1798EC276D}" srcId="{530DF435-812E-4869-BE21-3CD6D417193D}" destId="{CE2B110F-1CFF-41F7-A05A-4E6C77A84083}" srcOrd="1" destOrd="0" parTransId="{F3D63D74-8DF1-4874-BAFF-9A6280F2FD16}" sibTransId="{66BB558D-6EA5-499D-A4F7-45D1A50077C0}"/>
    <dgm:cxn modelId="{ED44F171-A2B8-49C4-A2C7-15095D850131}" type="presOf" srcId="{8436220E-F635-4939-9046-957B080FAF34}" destId="{99F98219-6F84-408A-AF42-74438BCCB869}" srcOrd="0" destOrd="0" presId="urn:microsoft.com/office/officeart/2018/2/layout/IconCircleList"/>
    <dgm:cxn modelId="{7D234D88-72D2-4BF8-A37E-5183B21E1451}" type="presOf" srcId="{CE2B110F-1CFF-41F7-A05A-4E6C77A84083}" destId="{80ABD253-F0AF-4061-89DC-637F4F97057A}" srcOrd="0" destOrd="0" presId="urn:microsoft.com/office/officeart/2018/2/layout/IconCircleList"/>
    <dgm:cxn modelId="{62E390CD-AC65-4467-89F8-E93D5F8FE675}" type="presOf" srcId="{530DF435-812E-4869-BE21-3CD6D417193D}" destId="{06AB7D45-B642-409F-B582-CEBD826FD40F}" srcOrd="0" destOrd="0" presId="urn:microsoft.com/office/officeart/2018/2/layout/IconCircleList"/>
    <dgm:cxn modelId="{2B932FDB-F222-4C47-B0C1-BC1ED9D10B1B}" srcId="{530DF435-812E-4869-BE21-3CD6D417193D}" destId="{6B5477E4-393D-442E-99A8-3855F89F2944}" srcOrd="0" destOrd="0" parTransId="{DB5C9BD0-258D-4C28-975D-AD918757CEFA}" sibTransId="{8436220E-F635-4939-9046-957B080FAF34}"/>
    <dgm:cxn modelId="{4F8A6B08-6D78-45FA-9265-4A411120A4E0}" type="presParOf" srcId="{06AB7D45-B642-409F-B582-CEBD826FD40F}" destId="{FC72B794-2AA2-497B-9D89-944BC0BAA9CA}" srcOrd="0" destOrd="0" presId="urn:microsoft.com/office/officeart/2018/2/layout/IconCircleList"/>
    <dgm:cxn modelId="{EC7997F4-91F0-41DC-B2B0-BCFD61FEEB82}" type="presParOf" srcId="{FC72B794-2AA2-497B-9D89-944BC0BAA9CA}" destId="{62E8F9D3-F167-49B9-B6AA-F33A8817242C}" srcOrd="0" destOrd="0" presId="urn:microsoft.com/office/officeart/2018/2/layout/IconCircleList"/>
    <dgm:cxn modelId="{865FA9CA-A0FB-43D2-B94D-AC140444ECF9}" type="presParOf" srcId="{62E8F9D3-F167-49B9-B6AA-F33A8817242C}" destId="{D0F0A4C7-F7F5-428F-9BB4-851384C4CC14}" srcOrd="0" destOrd="0" presId="urn:microsoft.com/office/officeart/2018/2/layout/IconCircleList"/>
    <dgm:cxn modelId="{D1A79DD8-FEA7-470A-8346-EAB6353B60C1}" type="presParOf" srcId="{62E8F9D3-F167-49B9-B6AA-F33A8817242C}" destId="{96A9A8F3-2944-4069-B4CA-B2B928FAE94B}" srcOrd="1" destOrd="0" presId="urn:microsoft.com/office/officeart/2018/2/layout/IconCircleList"/>
    <dgm:cxn modelId="{FAF8CBDA-E98F-475E-A15C-433BEEAFB503}" type="presParOf" srcId="{62E8F9D3-F167-49B9-B6AA-F33A8817242C}" destId="{F0829C62-F0AC-43EF-9D77-C4DFEEDF3E20}" srcOrd="2" destOrd="0" presId="urn:microsoft.com/office/officeart/2018/2/layout/IconCircleList"/>
    <dgm:cxn modelId="{D16BBD31-0382-4B88-94CC-099D839EBB88}" type="presParOf" srcId="{62E8F9D3-F167-49B9-B6AA-F33A8817242C}" destId="{39F476A1-F394-4406-9C4B-6A923C1E0357}" srcOrd="3" destOrd="0" presId="urn:microsoft.com/office/officeart/2018/2/layout/IconCircleList"/>
    <dgm:cxn modelId="{DC0E2531-7824-41CC-B2C1-69812A33FC38}" type="presParOf" srcId="{FC72B794-2AA2-497B-9D89-944BC0BAA9CA}" destId="{99F98219-6F84-408A-AF42-74438BCCB869}" srcOrd="1" destOrd="0" presId="urn:microsoft.com/office/officeart/2018/2/layout/IconCircleList"/>
    <dgm:cxn modelId="{F1556E17-95CF-4F28-976B-DF98BA9ED417}" type="presParOf" srcId="{FC72B794-2AA2-497B-9D89-944BC0BAA9CA}" destId="{D3D3E886-302E-46EA-A95C-AB279B3F1D73}" srcOrd="2" destOrd="0" presId="urn:microsoft.com/office/officeart/2018/2/layout/IconCircleList"/>
    <dgm:cxn modelId="{1D67BE99-E120-4F6D-971F-EE0C168FB302}" type="presParOf" srcId="{D3D3E886-302E-46EA-A95C-AB279B3F1D73}" destId="{68F359AC-18E0-43D7-A027-9D911B0967F2}" srcOrd="0" destOrd="0" presId="urn:microsoft.com/office/officeart/2018/2/layout/IconCircleList"/>
    <dgm:cxn modelId="{E15B6FA0-969D-479B-80A8-32A7C1004904}" type="presParOf" srcId="{D3D3E886-302E-46EA-A95C-AB279B3F1D73}" destId="{63BCB1FB-B73A-4489-982D-08EA4CD976CD}" srcOrd="1" destOrd="0" presId="urn:microsoft.com/office/officeart/2018/2/layout/IconCircleList"/>
    <dgm:cxn modelId="{BD7387E8-E758-43ED-BE10-D30E3955BC31}" type="presParOf" srcId="{D3D3E886-302E-46EA-A95C-AB279B3F1D73}" destId="{8767DBA7-3554-4BFB-9958-1C51B89BE2B2}" srcOrd="2" destOrd="0" presId="urn:microsoft.com/office/officeart/2018/2/layout/IconCircleList"/>
    <dgm:cxn modelId="{F2FAD716-61FF-41B2-B2A0-0FC708ADE217}" type="presParOf" srcId="{D3D3E886-302E-46EA-A95C-AB279B3F1D73}" destId="{80ABD253-F0AF-4061-89DC-637F4F97057A}"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69F193B-3EB2-49BE-BEE0-65973F0DF0B0}" type="doc">
      <dgm:prSet loTypeId="urn:microsoft.com/office/officeart/2008/layout/LinedList" loCatId="list" qsTypeId="urn:microsoft.com/office/officeart/2005/8/quickstyle/simple2" qsCatId="simple" csTypeId="urn:microsoft.com/office/officeart/2005/8/colors/colorful2" csCatId="colorful"/>
      <dgm:spPr/>
      <dgm:t>
        <a:bodyPr/>
        <a:lstStyle/>
        <a:p>
          <a:endParaRPr lang="en-US"/>
        </a:p>
      </dgm:t>
    </dgm:pt>
    <dgm:pt modelId="{C5D5BCC9-7DB2-44D8-BD55-D07A55A58664}">
      <dgm:prSet/>
      <dgm:spPr/>
      <dgm:t>
        <a:bodyPr/>
        <a:lstStyle/>
        <a:p>
          <a:r>
            <a:rPr lang="en-US"/>
            <a:t>Guideline 1: Use the appropriate level of specificity:</a:t>
          </a:r>
        </a:p>
      </dgm:t>
    </dgm:pt>
    <dgm:pt modelId="{418E57E6-5A81-4426-BAA5-56080E2B7482}" type="parTrans" cxnId="{94C09F1C-A95A-4092-AC61-9C187644BCCB}">
      <dgm:prSet/>
      <dgm:spPr/>
      <dgm:t>
        <a:bodyPr/>
        <a:lstStyle/>
        <a:p>
          <a:endParaRPr lang="en-US"/>
        </a:p>
      </dgm:t>
    </dgm:pt>
    <dgm:pt modelId="{AECBD005-8B09-4B95-813E-63042E9854A7}" type="sibTrans" cxnId="{94C09F1C-A95A-4092-AC61-9C187644BCCB}">
      <dgm:prSet/>
      <dgm:spPr/>
      <dgm:t>
        <a:bodyPr/>
        <a:lstStyle/>
        <a:p>
          <a:endParaRPr lang="en-US"/>
        </a:p>
      </dgm:t>
    </dgm:pt>
    <dgm:pt modelId="{62D904C2-52AE-4FD5-AC43-EE2017853487}">
      <dgm:prSet/>
      <dgm:spPr/>
      <dgm:t>
        <a:bodyPr/>
        <a:lstStyle/>
        <a:p>
          <a:r>
            <a:rPr lang="en-US"/>
            <a:t>Problematic – ‘The client’s behaviour was typically female.’</a:t>
          </a:r>
        </a:p>
      </dgm:t>
    </dgm:pt>
    <dgm:pt modelId="{D8B6E270-FD56-463C-B8DE-44B7B101F071}" type="parTrans" cxnId="{0BA66532-07D0-4A75-9F31-AE04665222CA}">
      <dgm:prSet/>
      <dgm:spPr/>
      <dgm:t>
        <a:bodyPr/>
        <a:lstStyle/>
        <a:p>
          <a:endParaRPr lang="en-US"/>
        </a:p>
      </dgm:t>
    </dgm:pt>
    <dgm:pt modelId="{A7CA44AB-000F-4478-9C55-042FBDE4F15D}" type="sibTrans" cxnId="{0BA66532-07D0-4A75-9F31-AE04665222CA}">
      <dgm:prSet/>
      <dgm:spPr/>
      <dgm:t>
        <a:bodyPr/>
        <a:lstStyle/>
        <a:p>
          <a:endParaRPr lang="en-US"/>
        </a:p>
      </dgm:t>
    </dgm:pt>
    <dgm:pt modelId="{89D19A13-7D52-4EF0-9D56-F5F4F89B9BF4}">
      <dgm:prSet/>
      <dgm:spPr/>
      <dgm:t>
        <a:bodyPr/>
        <a:lstStyle/>
        <a:p>
          <a:r>
            <a:rPr lang="en-US"/>
            <a:t>Preferred – ‘The client’s behaviour was XYZ.’</a:t>
          </a:r>
        </a:p>
      </dgm:t>
    </dgm:pt>
    <dgm:pt modelId="{206AC3F4-BCEC-4B46-931A-90DCC7BC752D}" type="parTrans" cxnId="{83A6326E-FBA6-45AB-A03A-24CF114025B1}">
      <dgm:prSet/>
      <dgm:spPr/>
      <dgm:t>
        <a:bodyPr/>
        <a:lstStyle/>
        <a:p>
          <a:endParaRPr lang="en-US"/>
        </a:p>
      </dgm:t>
    </dgm:pt>
    <dgm:pt modelId="{BEC26FFB-2369-4BBA-9FBB-EFE1609AC2E1}" type="sibTrans" cxnId="{83A6326E-FBA6-45AB-A03A-24CF114025B1}">
      <dgm:prSet/>
      <dgm:spPr/>
      <dgm:t>
        <a:bodyPr/>
        <a:lstStyle/>
        <a:p>
          <a:endParaRPr lang="en-US"/>
        </a:p>
      </dgm:t>
    </dgm:pt>
    <dgm:pt modelId="{0AB1708C-2EE9-40E0-A701-B815E04E9AF8}">
      <dgm:prSet/>
      <dgm:spPr/>
      <dgm:t>
        <a:bodyPr/>
        <a:lstStyle/>
        <a:p>
          <a:r>
            <a:rPr lang="en-US"/>
            <a:t>Being specific avoids stereotypic bias!</a:t>
          </a:r>
        </a:p>
      </dgm:t>
    </dgm:pt>
    <dgm:pt modelId="{2F091162-FB13-4AE0-96AC-0F1F2BC52399}" type="parTrans" cxnId="{4F220475-E8D4-4D1B-ADE0-89B797A61700}">
      <dgm:prSet/>
      <dgm:spPr/>
      <dgm:t>
        <a:bodyPr/>
        <a:lstStyle/>
        <a:p>
          <a:endParaRPr lang="en-US"/>
        </a:p>
      </dgm:t>
    </dgm:pt>
    <dgm:pt modelId="{7A956967-FD27-4AA9-956E-9FF83DF88CDE}" type="sibTrans" cxnId="{4F220475-E8D4-4D1B-ADE0-89B797A61700}">
      <dgm:prSet/>
      <dgm:spPr/>
      <dgm:t>
        <a:bodyPr/>
        <a:lstStyle/>
        <a:p>
          <a:endParaRPr lang="en-US"/>
        </a:p>
      </dgm:t>
    </dgm:pt>
    <dgm:pt modelId="{0D209470-293C-4EB9-A4DF-52F4CF0BF049}" type="pres">
      <dgm:prSet presAssocID="{569F193B-3EB2-49BE-BEE0-65973F0DF0B0}" presName="vert0" presStyleCnt="0">
        <dgm:presLayoutVars>
          <dgm:dir/>
          <dgm:animOne val="branch"/>
          <dgm:animLvl val="lvl"/>
        </dgm:presLayoutVars>
      </dgm:prSet>
      <dgm:spPr/>
    </dgm:pt>
    <dgm:pt modelId="{78F7415D-E16D-4424-A342-A79C767FF313}" type="pres">
      <dgm:prSet presAssocID="{C5D5BCC9-7DB2-44D8-BD55-D07A55A58664}" presName="thickLine" presStyleLbl="alignNode1" presStyleIdx="0" presStyleCnt="4"/>
      <dgm:spPr/>
    </dgm:pt>
    <dgm:pt modelId="{B9B2D6E3-0945-41E5-8457-5A9D88708FCC}" type="pres">
      <dgm:prSet presAssocID="{C5D5BCC9-7DB2-44D8-BD55-D07A55A58664}" presName="horz1" presStyleCnt="0"/>
      <dgm:spPr/>
    </dgm:pt>
    <dgm:pt modelId="{8A3FD78E-1264-40D6-9BAC-E280531CA2AC}" type="pres">
      <dgm:prSet presAssocID="{C5D5BCC9-7DB2-44D8-BD55-D07A55A58664}" presName="tx1" presStyleLbl="revTx" presStyleIdx="0" presStyleCnt="4"/>
      <dgm:spPr/>
    </dgm:pt>
    <dgm:pt modelId="{4F312EAF-B51B-46ED-B02B-3C4C12CD108F}" type="pres">
      <dgm:prSet presAssocID="{C5D5BCC9-7DB2-44D8-BD55-D07A55A58664}" presName="vert1" presStyleCnt="0"/>
      <dgm:spPr/>
    </dgm:pt>
    <dgm:pt modelId="{25B648A1-49F4-4F03-9754-8FC04115399D}" type="pres">
      <dgm:prSet presAssocID="{62D904C2-52AE-4FD5-AC43-EE2017853487}" presName="thickLine" presStyleLbl="alignNode1" presStyleIdx="1" presStyleCnt="4"/>
      <dgm:spPr/>
    </dgm:pt>
    <dgm:pt modelId="{FE4E8676-5A56-43B1-813F-DE300DF3322E}" type="pres">
      <dgm:prSet presAssocID="{62D904C2-52AE-4FD5-AC43-EE2017853487}" presName="horz1" presStyleCnt="0"/>
      <dgm:spPr/>
    </dgm:pt>
    <dgm:pt modelId="{C2D88120-C3F1-499B-9C27-8AE8FF982B98}" type="pres">
      <dgm:prSet presAssocID="{62D904C2-52AE-4FD5-AC43-EE2017853487}" presName="tx1" presStyleLbl="revTx" presStyleIdx="1" presStyleCnt="4"/>
      <dgm:spPr/>
    </dgm:pt>
    <dgm:pt modelId="{F3BF2059-CB78-47A0-ABCD-E6F889EB8AA4}" type="pres">
      <dgm:prSet presAssocID="{62D904C2-52AE-4FD5-AC43-EE2017853487}" presName="vert1" presStyleCnt="0"/>
      <dgm:spPr/>
    </dgm:pt>
    <dgm:pt modelId="{FFCE11C8-F51A-4951-BF8C-4E408E6116A1}" type="pres">
      <dgm:prSet presAssocID="{89D19A13-7D52-4EF0-9D56-F5F4F89B9BF4}" presName="thickLine" presStyleLbl="alignNode1" presStyleIdx="2" presStyleCnt="4"/>
      <dgm:spPr/>
    </dgm:pt>
    <dgm:pt modelId="{A7E29B81-6A23-4876-B93D-889F65C5C663}" type="pres">
      <dgm:prSet presAssocID="{89D19A13-7D52-4EF0-9D56-F5F4F89B9BF4}" presName="horz1" presStyleCnt="0"/>
      <dgm:spPr/>
    </dgm:pt>
    <dgm:pt modelId="{6A24D660-29F4-4A97-9BC1-AE3231E29033}" type="pres">
      <dgm:prSet presAssocID="{89D19A13-7D52-4EF0-9D56-F5F4F89B9BF4}" presName="tx1" presStyleLbl="revTx" presStyleIdx="2" presStyleCnt="4"/>
      <dgm:spPr/>
    </dgm:pt>
    <dgm:pt modelId="{77DBFD81-A2DE-4DCD-AD2F-82211E15F3CF}" type="pres">
      <dgm:prSet presAssocID="{89D19A13-7D52-4EF0-9D56-F5F4F89B9BF4}" presName="vert1" presStyleCnt="0"/>
      <dgm:spPr/>
    </dgm:pt>
    <dgm:pt modelId="{5ADF39E3-00F7-4966-B82B-C73B6189597B}" type="pres">
      <dgm:prSet presAssocID="{0AB1708C-2EE9-40E0-A701-B815E04E9AF8}" presName="thickLine" presStyleLbl="alignNode1" presStyleIdx="3" presStyleCnt="4"/>
      <dgm:spPr/>
    </dgm:pt>
    <dgm:pt modelId="{F02EA8F5-A4D1-44F6-A715-889E404E2835}" type="pres">
      <dgm:prSet presAssocID="{0AB1708C-2EE9-40E0-A701-B815E04E9AF8}" presName="horz1" presStyleCnt="0"/>
      <dgm:spPr/>
    </dgm:pt>
    <dgm:pt modelId="{B160AE9B-598E-443A-87F9-79C431F66E57}" type="pres">
      <dgm:prSet presAssocID="{0AB1708C-2EE9-40E0-A701-B815E04E9AF8}" presName="tx1" presStyleLbl="revTx" presStyleIdx="3" presStyleCnt="4"/>
      <dgm:spPr/>
    </dgm:pt>
    <dgm:pt modelId="{0FE9762D-1217-450F-8660-7BA16CC7A70E}" type="pres">
      <dgm:prSet presAssocID="{0AB1708C-2EE9-40E0-A701-B815E04E9AF8}" presName="vert1" presStyleCnt="0"/>
      <dgm:spPr/>
    </dgm:pt>
  </dgm:ptLst>
  <dgm:cxnLst>
    <dgm:cxn modelId="{94C09F1C-A95A-4092-AC61-9C187644BCCB}" srcId="{569F193B-3EB2-49BE-BEE0-65973F0DF0B0}" destId="{C5D5BCC9-7DB2-44D8-BD55-D07A55A58664}" srcOrd="0" destOrd="0" parTransId="{418E57E6-5A81-4426-BAA5-56080E2B7482}" sibTransId="{AECBD005-8B09-4B95-813E-63042E9854A7}"/>
    <dgm:cxn modelId="{7CCDF62D-108E-46D0-B59F-ABB90C5ED0CB}" type="presOf" srcId="{C5D5BCC9-7DB2-44D8-BD55-D07A55A58664}" destId="{8A3FD78E-1264-40D6-9BAC-E280531CA2AC}" srcOrd="0" destOrd="0" presId="urn:microsoft.com/office/officeart/2008/layout/LinedList"/>
    <dgm:cxn modelId="{0BA66532-07D0-4A75-9F31-AE04665222CA}" srcId="{569F193B-3EB2-49BE-BEE0-65973F0DF0B0}" destId="{62D904C2-52AE-4FD5-AC43-EE2017853487}" srcOrd="1" destOrd="0" parTransId="{D8B6E270-FD56-463C-B8DE-44B7B101F071}" sibTransId="{A7CA44AB-000F-4478-9C55-042FBDE4F15D}"/>
    <dgm:cxn modelId="{AF40193A-4712-4F54-ADAB-7AAD83D2D074}" type="presOf" srcId="{89D19A13-7D52-4EF0-9D56-F5F4F89B9BF4}" destId="{6A24D660-29F4-4A97-9BC1-AE3231E29033}" srcOrd="0" destOrd="0" presId="urn:microsoft.com/office/officeart/2008/layout/LinedList"/>
    <dgm:cxn modelId="{37F15940-6556-46D5-BF04-B5957C375AA5}" type="presOf" srcId="{0AB1708C-2EE9-40E0-A701-B815E04E9AF8}" destId="{B160AE9B-598E-443A-87F9-79C431F66E57}" srcOrd="0" destOrd="0" presId="urn:microsoft.com/office/officeart/2008/layout/LinedList"/>
    <dgm:cxn modelId="{83A6326E-FBA6-45AB-A03A-24CF114025B1}" srcId="{569F193B-3EB2-49BE-BEE0-65973F0DF0B0}" destId="{89D19A13-7D52-4EF0-9D56-F5F4F89B9BF4}" srcOrd="2" destOrd="0" parTransId="{206AC3F4-BCEC-4B46-931A-90DCC7BC752D}" sibTransId="{BEC26FFB-2369-4BBA-9FBB-EFE1609AC2E1}"/>
    <dgm:cxn modelId="{4F220475-E8D4-4D1B-ADE0-89B797A61700}" srcId="{569F193B-3EB2-49BE-BEE0-65973F0DF0B0}" destId="{0AB1708C-2EE9-40E0-A701-B815E04E9AF8}" srcOrd="3" destOrd="0" parTransId="{2F091162-FB13-4AE0-96AC-0F1F2BC52399}" sibTransId="{7A956967-FD27-4AA9-956E-9FF83DF88CDE}"/>
    <dgm:cxn modelId="{5627F17E-4A74-4036-9791-CFF49B8F1306}" type="presOf" srcId="{62D904C2-52AE-4FD5-AC43-EE2017853487}" destId="{C2D88120-C3F1-499B-9C27-8AE8FF982B98}" srcOrd="0" destOrd="0" presId="urn:microsoft.com/office/officeart/2008/layout/LinedList"/>
    <dgm:cxn modelId="{25088BD0-2D8B-45CD-9509-B801AA81EBB1}" type="presOf" srcId="{569F193B-3EB2-49BE-BEE0-65973F0DF0B0}" destId="{0D209470-293C-4EB9-A4DF-52F4CF0BF049}" srcOrd="0" destOrd="0" presId="urn:microsoft.com/office/officeart/2008/layout/LinedList"/>
    <dgm:cxn modelId="{9FE41990-F721-4520-B598-5218F8C757FC}" type="presParOf" srcId="{0D209470-293C-4EB9-A4DF-52F4CF0BF049}" destId="{78F7415D-E16D-4424-A342-A79C767FF313}" srcOrd="0" destOrd="0" presId="urn:microsoft.com/office/officeart/2008/layout/LinedList"/>
    <dgm:cxn modelId="{D25B10C5-E09D-40FA-8C24-93837675C866}" type="presParOf" srcId="{0D209470-293C-4EB9-A4DF-52F4CF0BF049}" destId="{B9B2D6E3-0945-41E5-8457-5A9D88708FCC}" srcOrd="1" destOrd="0" presId="urn:microsoft.com/office/officeart/2008/layout/LinedList"/>
    <dgm:cxn modelId="{CC763F7A-E055-4060-938C-B7AFA12ADD2A}" type="presParOf" srcId="{B9B2D6E3-0945-41E5-8457-5A9D88708FCC}" destId="{8A3FD78E-1264-40D6-9BAC-E280531CA2AC}" srcOrd="0" destOrd="0" presId="urn:microsoft.com/office/officeart/2008/layout/LinedList"/>
    <dgm:cxn modelId="{7E04B88E-589F-4C52-AEC7-A2D708389A61}" type="presParOf" srcId="{B9B2D6E3-0945-41E5-8457-5A9D88708FCC}" destId="{4F312EAF-B51B-46ED-B02B-3C4C12CD108F}" srcOrd="1" destOrd="0" presId="urn:microsoft.com/office/officeart/2008/layout/LinedList"/>
    <dgm:cxn modelId="{223766AB-2A6F-4808-8B90-DC18B2D7ED64}" type="presParOf" srcId="{0D209470-293C-4EB9-A4DF-52F4CF0BF049}" destId="{25B648A1-49F4-4F03-9754-8FC04115399D}" srcOrd="2" destOrd="0" presId="urn:microsoft.com/office/officeart/2008/layout/LinedList"/>
    <dgm:cxn modelId="{40A6BCE1-4481-4481-81D5-C5E8C4CB186F}" type="presParOf" srcId="{0D209470-293C-4EB9-A4DF-52F4CF0BF049}" destId="{FE4E8676-5A56-43B1-813F-DE300DF3322E}" srcOrd="3" destOrd="0" presId="urn:microsoft.com/office/officeart/2008/layout/LinedList"/>
    <dgm:cxn modelId="{CC1C2D62-A6F5-484C-97C4-36B65F93FDF8}" type="presParOf" srcId="{FE4E8676-5A56-43B1-813F-DE300DF3322E}" destId="{C2D88120-C3F1-499B-9C27-8AE8FF982B98}" srcOrd="0" destOrd="0" presId="urn:microsoft.com/office/officeart/2008/layout/LinedList"/>
    <dgm:cxn modelId="{ACC52F13-B2FB-4B52-AD69-42C3785264ED}" type="presParOf" srcId="{FE4E8676-5A56-43B1-813F-DE300DF3322E}" destId="{F3BF2059-CB78-47A0-ABCD-E6F889EB8AA4}" srcOrd="1" destOrd="0" presId="urn:microsoft.com/office/officeart/2008/layout/LinedList"/>
    <dgm:cxn modelId="{5DE8B6BD-EBA6-4215-886A-73E2BC1AB958}" type="presParOf" srcId="{0D209470-293C-4EB9-A4DF-52F4CF0BF049}" destId="{FFCE11C8-F51A-4951-BF8C-4E408E6116A1}" srcOrd="4" destOrd="0" presId="urn:microsoft.com/office/officeart/2008/layout/LinedList"/>
    <dgm:cxn modelId="{50576768-1E63-474D-9F53-0E8DD3537A00}" type="presParOf" srcId="{0D209470-293C-4EB9-A4DF-52F4CF0BF049}" destId="{A7E29B81-6A23-4876-B93D-889F65C5C663}" srcOrd="5" destOrd="0" presId="urn:microsoft.com/office/officeart/2008/layout/LinedList"/>
    <dgm:cxn modelId="{6D9D399B-FF84-4E07-8AC4-7853BEA5E83B}" type="presParOf" srcId="{A7E29B81-6A23-4876-B93D-889F65C5C663}" destId="{6A24D660-29F4-4A97-9BC1-AE3231E29033}" srcOrd="0" destOrd="0" presId="urn:microsoft.com/office/officeart/2008/layout/LinedList"/>
    <dgm:cxn modelId="{9B80CF43-1348-4E1F-A719-345F09F6C1C8}" type="presParOf" srcId="{A7E29B81-6A23-4876-B93D-889F65C5C663}" destId="{77DBFD81-A2DE-4DCD-AD2F-82211E15F3CF}" srcOrd="1" destOrd="0" presId="urn:microsoft.com/office/officeart/2008/layout/LinedList"/>
    <dgm:cxn modelId="{6FC98320-5605-4066-9D24-49FDC91161C3}" type="presParOf" srcId="{0D209470-293C-4EB9-A4DF-52F4CF0BF049}" destId="{5ADF39E3-00F7-4966-B82B-C73B6189597B}" srcOrd="6" destOrd="0" presId="urn:microsoft.com/office/officeart/2008/layout/LinedList"/>
    <dgm:cxn modelId="{3B6709E3-E672-41C8-B982-19335E5AE9EC}" type="presParOf" srcId="{0D209470-293C-4EB9-A4DF-52F4CF0BF049}" destId="{F02EA8F5-A4D1-44F6-A715-889E404E2835}" srcOrd="7" destOrd="0" presId="urn:microsoft.com/office/officeart/2008/layout/LinedList"/>
    <dgm:cxn modelId="{AEC53CA4-B116-425C-AC4F-5493910D9756}" type="presParOf" srcId="{F02EA8F5-A4D1-44F6-A715-889E404E2835}" destId="{B160AE9B-598E-443A-87F9-79C431F66E57}" srcOrd="0" destOrd="0" presId="urn:microsoft.com/office/officeart/2008/layout/LinedList"/>
    <dgm:cxn modelId="{4BC37230-7D45-4C9F-8544-EDAE5C63D674}" type="presParOf" srcId="{F02EA8F5-A4D1-44F6-A715-889E404E2835}" destId="{0FE9762D-1217-450F-8660-7BA16CC7A70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F0A4C7-F7F5-428F-9BB4-851384C4CC14}">
      <dsp:nvSpPr>
        <dsp:cNvPr id="0" name=""/>
        <dsp:cNvSpPr/>
      </dsp:nvSpPr>
      <dsp:spPr>
        <a:xfrm>
          <a:off x="82006" y="1478070"/>
          <a:ext cx="772892" cy="772892"/>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A9A8F3-2944-4069-B4CA-B2B928FAE94B}">
      <dsp:nvSpPr>
        <dsp:cNvPr id="0" name=""/>
        <dsp:cNvSpPr/>
      </dsp:nvSpPr>
      <dsp:spPr>
        <a:xfrm>
          <a:off x="244313" y="1640378"/>
          <a:ext cx="448277" cy="44827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9F476A1-F394-4406-9C4B-6A923C1E0357}">
      <dsp:nvSpPr>
        <dsp:cNvPr id="0" name=""/>
        <dsp:cNvSpPr/>
      </dsp:nvSpPr>
      <dsp:spPr>
        <a:xfrm>
          <a:off x="1020518" y="1478070"/>
          <a:ext cx="1821817" cy="772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US" sz="1300" kern="1200"/>
            <a:t>How you write up your research project makes a big difference!</a:t>
          </a:r>
        </a:p>
      </dsp:txBody>
      <dsp:txXfrm>
        <a:off x="1020518" y="1478070"/>
        <a:ext cx="1821817" cy="772892"/>
      </dsp:txXfrm>
    </dsp:sp>
    <dsp:sp modelId="{68F359AC-18E0-43D7-A027-9D911B0967F2}">
      <dsp:nvSpPr>
        <dsp:cNvPr id="0" name=""/>
        <dsp:cNvSpPr/>
      </dsp:nvSpPr>
      <dsp:spPr>
        <a:xfrm>
          <a:off x="3159773" y="1478070"/>
          <a:ext cx="772892" cy="772892"/>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BCB1FB-B73A-4489-982D-08EA4CD976CD}">
      <dsp:nvSpPr>
        <dsp:cNvPr id="0" name=""/>
        <dsp:cNvSpPr/>
      </dsp:nvSpPr>
      <dsp:spPr>
        <a:xfrm>
          <a:off x="3322081" y="1640378"/>
          <a:ext cx="448277" cy="44827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0ABD253-F0AF-4061-89DC-637F4F97057A}">
      <dsp:nvSpPr>
        <dsp:cNvPr id="0" name=""/>
        <dsp:cNvSpPr/>
      </dsp:nvSpPr>
      <dsp:spPr>
        <a:xfrm>
          <a:off x="4098286" y="1478070"/>
          <a:ext cx="1821817" cy="772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US" sz="1300" kern="1200"/>
            <a:t>Don’t let a great research project down by submitting it in a Morrison’s shopping bag!</a:t>
          </a:r>
        </a:p>
      </dsp:txBody>
      <dsp:txXfrm>
        <a:off x="4098286" y="1478070"/>
        <a:ext cx="1821817" cy="7728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F7415D-E16D-4424-A342-A79C767FF313}">
      <dsp:nvSpPr>
        <dsp:cNvPr id="0" name=""/>
        <dsp:cNvSpPr/>
      </dsp:nvSpPr>
      <dsp:spPr>
        <a:xfrm>
          <a:off x="0" y="0"/>
          <a:ext cx="671779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8A3FD78E-1264-40D6-9BAC-E280531CA2AC}">
      <dsp:nvSpPr>
        <dsp:cNvPr id="0" name=""/>
        <dsp:cNvSpPr/>
      </dsp:nvSpPr>
      <dsp:spPr>
        <a:xfrm>
          <a:off x="0" y="0"/>
          <a:ext cx="6717792" cy="1071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Guideline 1: Use the appropriate level of specificity:</a:t>
          </a:r>
        </a:p>
      </dsp:txBody>
      <dsp:txXfrm>
        <a:off x="0" y="0"/>
        <a:ext cx="6717792" cy="1071450"/>
      </dsp:txXfrm>
    </dsp:sp>
    <dsp:sp modelId="{25B648A1-49F4-4F03-9754-8FC04115399D}">
      <dsp:nvSpPr>
        <dsp:cNvPr id="0" name=""/>
        <dsp:cNvSpPr/>
      </dsp:nvSpPr>
      <dsp:spPr>
        <a:xfrm>
          <a:off x="0" y="1071451"/>
          <a:ext cx="6717792"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2D88120-C3F1-499B-9C27-8AE8FF982B98}">
      <dsp:nvSpPr>
        <dsp:cNvPr id="0" name=""/>
        <dsp:cNvSpPr/>
      </dsp:nvSpPr>
      <dsp:spPr>
        <a:xfrm>
          <a:off x="0" y="1071450"/>
          <a:ext cx="6717792" cy="1071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Problematic – ‘The client’s behaviour was typically female.’</a:t>
          </a:r>
        </a:p>
      </dsp:txBody>
      <dsp:txXfrm>
        <a:off x="0" y="1071450"/>
        <a:ext cx="6717792" cy="1071450"/>
      </dsp:txXfrm>
    </dsp:sp>
    <dsp:sp modelId="{FFCE11C8-F51A-4951-BF8C-4E408E6116A1}">
      <dsp:nvSpPr>
        <dsp:cNvPr id="0" name=""/>
        <dsp:cNvSpPr/>
      </dsp:nvSpPr>
      <dsp:spPr>
        <a:xfrm>
          <a:off x="0" y="2142902"/>
          <a:ext cx="6717792"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6A24D660-29F4-4A97-9BC1-AE3231E29033}">
      <dsp:nvSpPr>
        <dsp:cNvPr id="0" name=""/>
        <dsp:cNvSpPr/>
      </dsp:nvSpPr>
      <dsp:spPr>
        <a:xfrm>
          <a:off x="0" y="2142901"/>
          <a:ext cx="6717792" cy="1071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Preferred – ‘The client’s behaviour was XYZ.’</a:t>
          </a:r>
        </a:p>
      </dsp:txBody>
      <dsp:txXfrm>
        <a:off x="0" y="2142901"/>
        <a:ext cx="6717792" cy="1071450"/>
      </dsp:txXfrm>
    </dsp:sp>
    <dsp:sp modelId="{5ADF39E3-00F7-4966-B82B-C73B6189597B}">
      <dsp:nvSpPr>
        <dsp:cNvPr id="0" name=""/>
        <dsp:cNvSpPr/>
      </dsp:nvSpPr>
      <dsp:spPr>
        <a:xfrm>
          <a:off x="0" y="3214352"/>
          <a:ext cx="671779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B160AE9B-598E-443A-87F9-79C431F66E57}">
      <dsp:nvSpPr>
        <dsp:cNvPr id="0" name=""/>
        <dsp:cNvSpPr/>
      </dsp:nvSpPr>
      <dsp:spPr>
        <a:xfrm>
          <a:off x="0" y="3214352"/>
          <a:ext cx="6717792" cy="1071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Being specific avoids stereotypic bias!</a:t>
          </a:r>
        </a:p>
      </dsp:txBody>
      <dsp:txXfrm>
        <a:off x="0" y="3214352"/>
        <a:ext cx="6717792" cy="1071450"/>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B14A0-8E02-3051-35A0-65C02781288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ED30373-1D5F-BD28-92A7-5F2EDD2EDB0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59D624A-10D5-18FE-7578-83EC107C1CA9}"/>
              </a:ext>
            </a:extLst>
          </p:cNvPr>
          <p:cNvSpPr>
            <a:spLocks noGrp="1"/>
          </p:cNvSpPr>
          <p:nvPr>
            <p:ph type="dt" sz="half" idx="10"/>
          </p:nvPr>
        </p:nvSpPr>
        <p:spPr/>
        <p:txBody>
          <a:bodyPr/>
          <a:lstStyle/>
          <a:p>
            <a:fld id="{7CED47CC-5C4C-4187-A07B-0D7AFE7BD499}" type="datetimeFigureOut">
              <a:rPr lang="en-GB" smtClean="0"/>
              <a:t>05/12/2023</a:t>
            </a:fld>
            <a:endParaRPr lang="en-GB"/>
          </a:p>
        </p:txBody>
      </p:sp>
      <p:sp>
        <p:nvSpPr>
          <p:cNvPr id="5" name="Footer Placeholder 4">
            <a:extLst>
              <a:ext uri="{FF2B5EF4-FFF2-40B4-BE49-F238E27FC236}">
                <a16:creationId xmlns:a16="http://schemas.microsoft.com/office/drawing/2014/main" id="{380FC1AF-6B78-F776-2DB9-6D3187A885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892AC3-463E-F65D-BEE6-2612F9480F3B}"/>
              </a:ext>
            </a:extLst>
          </p:cNvPr>
          <p:cNvSpPr>
            <a:spLocks noGrp="1"/>
          </p:cNvSpPr>
          <p:nvPr>
            <p:ph type="sldNum" sz="quarter" idx="12"/>
          </p:nvPr>
        </p:nvSpPr>
        <p:spPr/>
        <p:txBody>
          <a:bodyPr/>
          <a:lstStyle/>
          <a:p>
            <a:fld id="{AE49D477-2D25-42F2-A6CC-58B219E5ADFC}" type="slidenum">
              <a:rPr lang="en-GB" smtClean="0"/>
              <a:t>‹#›</a:t>
            </a:fld>
            <a:endParaRPr lang="en-GB"/>
          </a:p>
        </p:txBody>
      </p:sp>
    </p:spTree>
    <p:extLst>
      <p:ext uri="{BB962C8B-B14F-4D97-AF65-F5344CB8AC3E}">
        <p14:creationId xmlns:p14="http://schemas.microsoft.com/office/powerpoint/2010/main" val="38917046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8D6F7-1371-AD3C-37A2-D5F3072224B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20A79AF-6D08-BCD5-191B-30A3EFFCDE4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15A5F5-AE08-C64B-3EE1-E893D9FA9D59}"/>
              </a:ext>
            </a:extLst>
          </p:cNvPr>
          <p:cNvSpPr>
            <a:spLocks noGrp="1"/>
          </p:cNvSpPr>
          <p:nvPr>
            <p:ph type="dt" sz="half" idx="10"/>
          </p:nvPr>
        </p:nvSpPr>
        <p:spPr/>
        <p:txBody>
          <a:bodyPr/>
          <a:lstStyle/>
          <a:p>
            <a:fld id="{7CED47CC-5C4C-4187-A07B-0D7AFE7BD499}" type="datetimeFigureOut">
              <a:rPr lang="en-GB" smtClean="0"/>
              <a:t>05/12/2023</a:t>
            </a:fld>
            <a:endParaRPr lang="en-GB"/>
          </a:p>
        </p:txBody>
      </p:sp>
      <p:sp>
        <p:nvSpPr>
          <p:cNvPr id="5" name="Footer Placeholder 4">
            <a:extLst>
              <a:ext uri="{FF2B5EF4-FFF2-40B4-BE49-F238E27FC236}">
                <a16:creationId xmlns:a16="http://schemas.microsoft.com/office/drawing/2014/main" id="{1DBDD13F-FB07-3E31-B918-CDBA9602F4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3A1CA4-A4F9-2A43-AD7C-A5B2CB261815}"/>
              </a:ext>
            </a:extLst>
          </p:cNvPr>
          <p:cNvSpPr>
            <a:spLocks noGrp="1"/>
          </p:cNvSpPr>
          <p:nvPr>
            <p:ph type="sldNum" sz="quarter" idx="12"/>
          </p:nvPr>
        </p:nvSpPr>
        <p:spPr/>
        <p:txBody>
          <a:bodyPr/>
          <a:lstStyle/>
          <a:p>
            <a:fld id="{AE49D477-2D25-42F2-A6CC-58B219E5ADFC}" type="slidenum">
              <a:rPr lang="en-GB" smtClean="0"/>
              <a:t>‹#›</a:t>
            </a:fld>
            <a:endParaRPr lang="en-GB"/>
          </a:p>
        </p:txBody>
      </p:sp>
    </p:spTree>
    <p:extLst>
      <p:ext uri="{BB962C8B-B14F-4D97-AF65-F5344CB8AC3E}">
        <p14:creationId xmlns:p14="http://schemas.microsoft.com/office/powerpoint/2010/main" val="36395164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DF7CF-1BBE-E0D8-380D-0E4DD9265DC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758AEEF-3E32-0AFB-0029-3BC2F896A41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A525FE5-AE81-989E-BD20-433391B18252}"/>
              </a:ext>
            </a:extLst>
          </p:cNvPr>
          <p:cNvSpPr>
            <a:spLocks noGrp="1"/>
          </p:cNvSpPr>
          <p:nvPr>
            <p:ph type="dt" sz="half" idx="10"/>
          </p:nvPr>
        </p:nvSpPr>
        <p:spPr/>
        <p:txBody>
          <a:bodyPr/>
          <a:lstStyle/>
          <a:p>
            <a:fld id="{7CED47CC-5C4C-4187-A07B-0D7AFE7BD499}" type="datetimeFigureOut">
              <a:rPr lang="en-GB" smtClean="0"/>
              <a:t>05/12/2023</a:t>
            </a:fld>
            <a:endParaRPr lang="en-GB"/>
          </a:p>
        </p:txBody>
      </p:sp>
      <p:sp>
        <p:nvSpPr>
          <p:cNvPr id="5" name="Footer Placeholder 4">
            <a:extLst>
              <a:ext uri="{FF2B5EF4-FFF2-40B4-BE49-F238E27FC236}">
                <a16:creationId xmlns:a16="http://schemas.microsoft.com/office/drawing/2014/main" id="{F9CE8D51-D7BA-A58C-C2C6-95AB280406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C41356-9AED-7BC5-9710-AFEA05F0D11E}"/>
              </a:ext>
            </a:extLst>
          </p:cNvPr>
          <p:cNvSpPr>
            <a:spLocks noGrp="1"/>
          </p:cNvSpPr>
          <p:nvPr>
            <p:ph type="sldNum" sz="quarter" idx="12"/>
          </p:nvPr>
        </p:nvSpPr>
        <p:spPr/>
        <p:txBody>
          <a:bodyPr/>
          <a:lstStyle/>
          <a:p>
            <a:fld id="{AE49D477-2D25-42F2-A6CC-58B219E5ADFC}" type="slidenum">
              <a:rPr lang="en-GB" smtClean="0"/>
              <a:t>‹#›</a:t>
            </a:fld>
            <a:endParaRPr lang="en-GB"/>
          </a:p>
        </p:txBody>
      </p:sp>
    </p:spTree>
    <p:extLst>
      <p:ext uri="{BB962C8B-B14F-4D97-AF65-F5344CB8AC3E}">
        <p14:creationId xmlns:p14="http://schemas.microsoft.com/office/powerpoint/2010/main" val="5529853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E49FE-CAEC-B60D-808E-FE692A13E78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28539C5-42AD-5842-049D-4A8B3647DA9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C5523FD-B8A7-AC64-62F5-BC91A4D8812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0D9A54E-FE3D-03AB-62D7-CA80190DDBD7}"/>
              </a:ext>
            </a:extLst>
          </p:cNvPr>
          <p:cNvSpPr>
            <a:spLocks noGrp="1"/>
          </p:cNvSpPr>
          <p:nvPr>
            <p:ph type="dt" sz="half" idx="10"/>
          </p:nvPr>
        </p:nvSpPr>
        <p:spPr/>
        <p:txBody>
          <a:bodyPr/>
          <a:lstStyle/>
          <a:p>
            <a:fld id="{7CED47CC-5C4C-4187-A07B-0D7AFE7BD499}" type="datetimeFigureOut">
              <a:rPr lang="en-GB" smtClean="0"/>
              <a:t>05/12/2023</a:t>
            </a:fld>
            <a:endParaRPr lang="en-GB"/>
          </a:p>
        </p:txBody>
      </p:sp>
      <p:sp>
        <p:nvSpPr>
          <p:cNvPr id="6" name="Footer Placeholder 5">
            <a:extLst>
              <a:ext uri="{FF2B5EF4-FFF2-40B4-BE49-F238E27FC236}">
                <a16:creationId xmlns:a16="http://schemas.microsoft.com/office/drawing/2014/main" id="{E6CD6BCD-1E6B-D340-5C3E-37DA4C0478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90C166F-1E0F-C601-C8A1-0560403BB605}"/>
              </a:ext>
            </a:extLst>
          </p:cNvPr>
          <p:cNvSpPr>
            <a:spLocks noGrp="1"/>
          </p:cNvSpPr>
          <p:nvPr>
            <p:ph type="sldNum" sz="quarter" idx="12"/>
          </p:nvPr>
        </p:nvSpPr>
        <p:spPr/>
        <p:txBody>
          <a:bodyPr/>
          <a:lstStyle/>
          <a:p>
            <a:fld id="{AE49D477-2D25-42F2-A6CC-58B219E5ADFC}" type="slidenum">
              <a:rPr lang="en-GB" smtClean="0"/>
              <a:t>‹#›</a:t>
            </a:fld>
            <a:endParaRPr lang="en-GB"/>
          </a:p>
        </p:txBody>
      </p:sp>
    </p:spTree>
    <p:extLst>
      <p:ext uri="{BB962C8B-B14F-4D97-AF65-F5344CB8AC3E}">
        <p14:creationId xmlns:p14="http://schemas.microsoft.com/office/powerpoint/2010/main" val="22676577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EE3E0-DF3B-05E5-B7BA-1A8B37B5CB1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4A63CE6-E656-2937-856B-33C97D6AD34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8CF4C24-BDC1-9747-0DE9-3DAE88B218F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51BD746-EAC7-0804-9122-B7CA458448A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FB838DB-DC93-0CB8-DD19-E2F9BE6ECB4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FD329B6-9D62-6963-08AA-0CD15E468254}"/>
              </a:ext>
            </a:extLst>
          </p:cNvPr>
          <p:cNvSpPr>
            <a:spLocks noGrp="1"/>
          </p:cNvSpPr>
          <p:nvPr>
            <p:ph type="dt" sz="half" idx="10"/>
          </p:nvPr>
        </p:nvSpPr>
        <p:spPr/>
        <p:txBody>
          <a:bodyPr/>
          <a:lstStyle/>
          <a:p>
            <a:fld id="{7CED47CC-5C4C-4187-A07B-0D7AFE7BD499}" type="datetimeFigureOut">
              <a:rPr lang="en-GB" smtClean="0"/>
              <a:t>05/12/2023</a:t>
            </a:fld>
            <a:endParaRPr lang="en-GB"/>
          </a:p>
        </p:txBody>
      </p:sp>
      <p:sp>
        <p:nvSpPr>
          <p:cNvPr id="8" name="Footer Placeholder 7">
            <a:extLst>
              <a:ext uri="{FF2B5EF4-FFF2-40B4-BE49-F238E27FC236}">
                <a16:creationId xmlns:a16="http://schemas.microsoft.com/office/drawing/2014/main" id="{F6F0F7DB-823D-620E-774B-6856D5166E9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5E11262-9748-B5B7-BD6D-3B3EB1AE66E6}"/>
              </a:ext>
            </a:extLst>
          </p:cNvPr>
          <p:cNvSpPr>
            <a:spLocks noGrp="1"/>
          </p:cNvSpPr>
          <p:nvPr>
            <p:ph type="sldNum" sz="quarter" idx="12"/>
          </p:nvPr>
        </p:nvSpPr>
        <p:spPr/>
        <p:txBody>
          <a:bodyPr/>
          <a:lstStyle/>
          <a:p>
            <a:fld id="{AE49D477-2D25-42F2-A6CC-58B219E5ADFC}" type="slidenum">
              <a:rPr lang="en-GB" smtClean="0"/>
              <a:t>‹#›</a:t>
            </a:fld>
            <a:endParaRPr lang="en-GB"/>
          </a:p>
        </p:txBody>
      </p:sp>
    </p:spTree>
    <p:extLst>
      <p:ext uri="{BB962C8B-B14F-4D97-AF65-F5344CB8AC3E}">
        <p14:creationId xmlns:p14="http://schemas.microsoft.com/office/powerpoint/2010/main" val="36312218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7BB6E-D2FA-679D-9CA4-D8EA74F76DB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924CA72-03BD-F988-B74B-19E1291B5BA2}"/>
              </a:ext>
            </a:extLst>
          </p:cNvPr>
          <p:cNvSpPr>
            <a:spLocks noGrp="1"/>
          </p:cNvSpPr>
          <p:nvPr>
            <p:ph type="dt" sz="half" idx="10"/>
          </p:nvPr>
        </p:nvSpPr>
        <p:spPr/>
        <p:txBody>
          <a:bodyPr/>
          <a:lstStyle/>
          <a:p>
            <a:fld id="{7CED47CC-5C4C-4187-A07B-0D7AFE7BD499}" type="datetimeFigureOut">
              <a:rPr lang="en-GB" smtClean="0"/>
              <a:t>05/12/2023</a:t>
            </a:fld>
            <a:endParaRPr lang="en-GB"/>
          </a:p>
        </p:txBody>
      </p:sp>
      <p:sp>
        <p:nvSpPr>
          <p:cNvPr id="4" name="Footer Placeholder 3">
            <a:extLst>
              <a:ext uri="{FF2B5EF4-FFF2-40B4-BE49-F238E27FC236}">
                <a16:creationId xmlns:a16="http://schemas.microsoft.com/office/drawing/2014/main" id="{D6CF81EF-46D7-C281-8A35-4A09472C9BD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F101BA9-AF3A-BDE8-3231-CFB566826B0E}"/>
              </a:ext>
            </a:extLst>
          </p:cNvPr>
          <p:cNvSpPr>
            <a:spLocks noGrp="1"/>
          </p:cNvSpPr>
          <p:nvPr>
            <p:ph type="sldNum" sz="quarter" idx="12"/>
          </p:nvPr>
        </p:nvSpPr>
        <p:spPr/>
        <p:txBody>
          <a:bodyPr/>
          <a:lstStyle/>
          <a:p>
            <a:fld id="{AE49D477-2D25-42F2-A6CC-58B219E5ADFC}" type="slidenum">
              <a:rPr lang="en-GB" smtClean="0"/>
              <a:t>‹#›</a:t>
            </a:fld>
            <a:endParaRPr lang="en-GB"/>
          </a:p>
        </p:txBody>
      </p:sp>
    </p:spTree>
    <p:extLst>
      <p:ext uri="{BB962C8B-B14F-4D97-AF65-F5344CB8AC3E}">
        <p14:creationId xmlns:p14="http://schemas.microsoft.com/office/powerpoint/2010/main" val="28728632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2A0FB32-C335-7A2F-A089-D094CA70C45F}"/>
              </a:ext>
            </a:extLst>
          </p:cNvPr>
          <p:cNvSpPr>
            <a:spLocks noGrp="1"/>
          </p:cNvSpPr>
          <p:nvPr>
            <p:ph type="dt" sz="half" idx="10"/>
          </p:nvPr>
        </p:nvSpPr>
        <p:spPr/>
        <p:txBody>
          <a:bodyPr/>
          <a:lstStyle/>
          <a:p>
            <a:fld id="{7CED47CC-5C4C-4187-A07B-0D7AFE7BD499}" type="datetimeFigureOut">
              <a:rPr lang="en-GB" smtClean="0"/>
              <a:t>05/12/2023</a:t>
            </a:fld>
            <a:endParaRPr lang="en-GB"/>
          </a:p>
        </p:txBody>
      </p:sp>
      <p:sp>
        <p:nvSpPr>
          <p:cNvPr id="3" name="Footer Placeholder 2">
            <a:extLst>
              <a:ext uri="{FF2B5EF4-FFF2-40B4-BE49-F238E27FC236}">
                <a16:creationId xmlns:a16="http://schemas.microsoft.com/office/drawing/2014/main" id="{9DEE44B2-CD8A-5AC9-1E2F-6E07E13E9F1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6A8B63E-1450-6B31-AF94-E501A4468134}"/>
              </a:ext>
            </a:extLst>
          </p:cNvPr>
          <p:cNvSpPr>
            <a:spLocks noGrp="1"/>
          </p:cNvSpPr>
          <p:nvPr>
            <p:ph type="sldNum" sz="quarter" idx="12"/>
          </p:nvPr>
        </p:nvSpPr>
        <p:spPr/>
        <p:txBody>
          <a:bodyPr/>
          <a:lstStyle/>
          <a:p>
            <a:fld id="{AE49D477-2D25-42F2-A6CC-58B219E5ADFC}" type="slidenum">
              <a:rPr lang="en-GB" smtClean="0"/>
              <a:t>‹#›</a:t>
            </a:fld>
            <a:endParaRPr lang="en-GB"/>
          </a:p>
        </p:txBody>
      </p:sp>
    </p:spTree>
    <p:extLst>
      <p:ext uri="{BB962C8B-B14F-4D97-AF65-F5344CB8AC3E}">
        <p14:creationId xmlns:p14="http://schemas.microsoft.com/office/powerpoint/2010/main" val="17689196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DB062-0944-14B0-6D62-82F63899A25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B0BA1E5-0903-4E38-8C7B-18C75100485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A033D68-012E-C42B-9A35-7AE23448164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E3CC0F-F7D6-20D9-8A83-A9617BBFE60A}"/>
              </a:ext>
            </a:extLst>
          </p:cNvPr>
          <p:cNvSpPr>
            <a:spLocks noGrp="1"/>
          </p:cNvSpPr>
          <p:nvPr>
            <p:ph type="dt" sz="half" idx="10"/>
          </p:nvPr>
        </p:nvSpPr>
        <p:spPr/>
        <p:txBody>
          <a:bodyPr/>
          <a:lstStyle/>
          <a:p>
            <a:fld id="{7CED47CC-5C4C-4187-A07B-0D7AFE7BD499}" type="datetimeFigureOut">
              <a:rPr lang="en-GB" smtClean="0"/>
              <a:t>05/12/2023</a:t>
            </a:fld>
            <a:endParaRPr lang="en-GB"/>
          </a:p>
        </p:txBody>
      </p:sp>
      <p:sp>
        <p:nvSpPr>
          <p:cNvPr id="6" name="Footer Placeholder 5">
            <a:extLst>
              <a:ext uri="{FF2B5EF4-FFF2-40B4-BE49-F238E27FC236}">
                <a16:creationId xmlns:a16="http://schemas.microsoft.com/office/drawing/2014/main" id="{25CED788-5DB3-ADA0-6B77-5DB3868030B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6001406-F3F4-B339-8A02-5CC9EAF4292A}"/>
              </a:ext>
            </a:extLst>
          </p:cNvPr>
          <p:cNvSpPr>
            <a:spLocks noGrp="1"/>
          </p:cNvSpPr>
          <p:nvPr>
            <p:ph type="sldNum" sz="quarter" idx="12"/>
          </p:nvPr>
        </p:nvSpPr>
        <p:spPr/>
        <p:txBody>
          <a:bodyPr/>
          <a:lstStyle/>
          <a:p>
            <a:fld id="{AE49D477-2D25-42F2-A6CC-58B219E5ADFC}" type="slidenum">
              <a:rPr lang="en-GB" smtClean="0"/>
              <a:t>‹#›</a:t>
            </a:fld>
            <a:endParaRPr lang="en-GB"/>
          </a:p>
        </p:txBody>
      </p:sp>
    </p:spTree>
    <p:extLst>
      <p:ext uri="{BB962C8B-B14F-4D97-AF65-F5344CB8AC3E}">
        <p14:creationId xmlns:p14="http://schemas.microsoft.com/office/powerpoint/2010/main" val="37577284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2F1E1-34F3-5856-63D6-705921B0E96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0C743A5-C243-AFCB-30E9-D82E46A2CD9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505B9EE-372F-091D-4CCD-D98C0612C77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9025DA1-FB84-DF3A-C420-F2A61FED40CC}"/>
              </a:ext>
            </a:extLst>
          </p:cNvPr>
          <p:cNvSpPr>
            <a:spLocks noGrp="1"/>
          </p:cNvSpPr>
          <p:nvPr>
            <p:ph type="dt" sz="half" idx="10"/>
          </p:nvPr>
        </p:nvSpPr>
        <p:spPr/>
        <p:txBody>
          <a:bodyPr/>
          <a:lstStyle/>
          <a:p>
            <a:fld id="{7CED47CC-5C4C-4187-A07B-0D7AFE7BD499}" type="datetimeFigureOut">
              <a:rPr lang="en-GB" smtClean="0"/>
              <a:t>05/12/2023</a:t>
            </a:fld>
            <a:endParaRPr lang="en-GB"/>
          </a:p>
        </p:txBody>
      </p:sp>
      <p:sp>
        <p:nvSpPr>
          <p:cNvPr id="6" name="Footer Placeholder 5">
            <a:extLst>
              <a:ext uri="{FF2B5EF4-FFF2-40B4-BE49-F238E27FC236}">
                <a16:creationId xmlns:a16="http://schemas.microsoft.com/office/drawing/2014/main" id="{23CE4A24-EBF1-D12C-EF5C-40CED46C1FC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AE5EE0-5430-0771-01CB-EEBDE80D950B}"/>
              </a:ext>
            </a:extLst>
          </p:cNvPr>
          <p:cNvSpPr>
            <a:spLocks noGrp="1"/>
          </p:cNvSpPr>
          <p:nvPr>
            <p:ph type="sldNum" sz="quarter" idx="12"/>
          </p:nvPr>
        </p:nvSpPr>
        <p:spPr/>
        <p:txBody>
          <a:bodyPr/>
          <a:lstStyle/>
          <a:p>
            <a:fld id="{AE49D477-2D25-42F2-A6CC-58B219E5ADFC}" type="slidenum">
              <a:rPr lang="en-GB" smtClean="0"/>
              <a:t>‹#›</a:t>
            </a:fld>
            <a:endParaRPr lang="en-GB"/>
          </a:p>
        </p:txBody>
      </p:sp>
    </p:spTree>
    <p:extLst>
      <p:ext uri="{BB962C8B-B14F-4D97-AF65-F5344CB8AC3E}">
        <p14:creationId xmlns:p14="http://schemas.microsoft.com/office/powerpoint/2010/main" val="3263093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891D0-EA42-FC4B-3B42-AC2828E1863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5AF854D-E957-B021-B1D2-C311BBF5602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C842D1-B0D8-16E8-715F-F0BCA7B54162}"/>
              </a:ext>
            </a:extLst>
          </p:cNvPr>
          <p:cNvSpPr>
            <a:spLocks noGrp="1"/>
          </p:cNvSpPr>
          <p:nvPr>
            <p:ph type="dt" sz="half" idx="10"/>
          </p:nvPr>
        </p:nvSpPr>
        <p:spPr/>
        <p:txBody>
          <a:bodyPr/>
          <a:lstStyle/>
          <a:p>
            <a:fld id="{7CED47CC-5C4C-4187-A07B-0D7AFE7BD499}" type="datetimeFigureOut">
              <a:rPr lang="en-GB" smtClean="0"/>
              <a:t>05/12/2023</a:t>
            </a:fld>
            <a:endParaRPr lang="en-GB"/>
          </a:p>
        </p:txBody>
      </p:sp>
      <p:sp>
        <p:nvSpPr>
          <p:cNvPr id="5" name="Footer Placeholder 4">
            <a:extLst>
              <a:ext uri="{FF2B5EF4-FFF2-40B4-BE49-F238E27FC236}">
                <a16:creationId xmlns:a16="http://schemas.microsoft.com/office/drawing/2014/main" id="{626337EF-F481-10B3-836C-3DAC5CD4AF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A76E2F-D1B0-5E3C-A614-0D756A28E1CD}"/>
              </a:ext>
            </a:extLst>
          </p:cNvPr>
          <p:cNvSpPr>
            <a:spLocks noGrp="1"/>
          </p:cNvSpPr>
          <p:nvPr>
            <p:ph type="sldNum" sz="quarter" idx="12"/>
          </p:nvPr>
        </p:nvSpPr>
        <p:spPr/>
        <p:txBody>
          <a:bodyPr/>
          <a:lstStyle/>
          <a:p>
            <a:fld id="{AE49D477-2D25-42F2-A6CC-58B219E5ADFC}" type="slidenum">
              <a:rPr lang="en-GB" smtClean="0"/>
              <a:t>‹#›</a:t>
            </a:fld>
            <a:endParaRPr lang="en-GB"/>
          </a:p>
        </p:txBody>
      </p:sp>
    </p:spTree>
    <p:extLst>
      <p:ext uri="{BB962C8B-B14F-4D97-AF65-F5344CB8AC3E}">
        <p14:creationId xmlns:p14="http://schemas.microsoft.com/office/powerpoint/2010/main" val="15832640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E61FE31-746B-07A6-E8C5-20FC2F43B9F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DCACAA0-C1A4-EBB1-EE86-9377F83C7EF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7ED6F0-8AA1-F7F8-6ECA-84144D4DF33A}"/>
              </a:ext>
            </a:extLst>
          </p:cNvPr>
          <p:cNvSpPr>
            <a:spLocks noGrp="1"/>
          </p:cNvSpPr>
          <p:nvPr>
            <p:ph type="dt" sz="half" idx="10"/>
          </p:nvPr>
        </p:nvSpPr>
        <p:spPr/>
        <p:txBody>
          <a:bodyPr/>
          <a:lstStyle/>
          <a:p>
            <a:fld id="{7CED47CC-5C4C-4187-A07B-0D7AFE7BD499}" type="datetimeFigureOut">
              <a:rPr lang="en-GB" smtClean="0"/>
              <a:t>05/12/2023</a:t>
            </a:fld>
            <a:endParaRPr lang="en-GB"/>
          </a:p>
        </p:txBody>
      </p:sp>
      <p:sp>
        <p:nvSpPr>
          <p:cNvPr id="5" name="Footer Placeholder 4">
            <a:extLst>
              <a:ext uri="{FF2B5EF4-FFF2-40B4-BE49-F238E27FC236}">
                <a16:creationId xmlns:a16="http://schemas.microsoft.com/office/drawing/2014/main" id="{CC6CE688-F02C-40E3-6403-84315B4D64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787DC1-1503-C9C6-C9E3-186E882D91C0}"/>
              </a:ext>
            </a:extLst>
          </p:cNvPr>
          <p:cNvSpPr>
            <a:spLocks noGrp="1"/>
          </p:cNvSpPr>
          <p:nvPr>
            <p:ph type="sldNum" sz="quarter" idx="12"/>
          </p:nvPr>
        </p:nvSpPr>
        <p:spPr/>
        <p:txBody>
          <a:bodyPr/>
          <a:lstStyle/>
          <a:p>
            <a:fld id="{AE49D477-2D25-42F2-A6CC-58B219E5ADFC}" type="slidenum">
              <a:rPr lang="en-GB" smtClean="0"/>
              <a:t>‹#›</a:t>
            </a:fld>
            <a:endParaRPr lang="en-GB"/>
          </a:p>
        </p:txBody>
      </p:sp>
    </p:spTree>
    <p:extLst>
      <p:ext uri="{BB962C8B-B14F-4D97-AF65-F5344CB8AC3E}">
        <p14:creationId xmlns:p14="http://schemas.microsoft.com/office/powerpoint/2010/main" val="4014708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3BCB90E-3F57-289E-EA3C-D3A7D4A5E8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2A2EF74-B203-E232-2F36-00F0D7A7DAB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D373DF-87A1-B48D-C7BD-1D4EC43510D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CED47CC-5C4C-4187-A07B-0D7AFE7BD499}" type="datetimeFigureOut">
              <a:rPr lang="en-GB" smtClean="0"/>
              <a:t>05/12/2023</a:t>
            </a:fld>
            <a:endParaRPr lang="en-GB"/>
          </a:p>
        </p:txBody>
      </p:sp>
      <p:sp>
        <p:nvSpPr>
          <p:cNvPr id="5" name="Footer Placeholder 4">
            <a:extLst>
              <a:ext uri="{FF2B5EF4-FFF2-40B4-BE49-F238E27FC236}">
                <a16:creationId xmlns:a16="http://schemas.microsoft.com/office/drawing/2014/main" id="{136735B0-D62A-3463-CE97-6761C37917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7B13521-0660-2D56-D150-B66394F729F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E49D477-2D25-42F2-A6CC-58B219E5ADFC}" type="slidenum">
              <a:rPr lang="en-GB" smtClean="0"/>
              <a:t>‹#›</a:t>
            </a:fld>
            <a:endParaRPr lang="en-GB"/>
          </a:p>
        </p:txBody>
      </p:sp>
    </p:spTree>
    <p:extLst>
      <p:ext uri="{BB962C8B-B14F-4D97-AF65-F5344CB8AC3E}">
        <p14:creationId xmlns:p14="http://schemas.microsoft.com/office/powerpoint/2010/main" val="31330673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www.freeimageslive.co.uk/free_stock_image/christmas-gift-jpg" TargetMode="External"/><Relationship Id="rId7" Type="http://schemas.openxmlformats.org/officeDocument/2006/relationships/hyperlink" Target="https://creativecommons.org/licenses/by/3.0/" TargetMode="External"/><Relationship Id="rId2" Type="http://schemas.openxmlformats.org/officeDocument/2006/relationships/image" Target="../media/image13.jpg"/><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ustainability.stackexchange.com/questions/5840/how-many-times-do-you-need-to-use-a-cheap-re-usable-bag-to-offset-its-impact/5841" TargetMode="External"/><Relationship Id="rId4" Type="http://schemas.openxmlformats.org/officeDocument/2006/relationships/image" Target="../media/image14.jpg"/></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5.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s://www.pexels.com/photo/green-and-yellow-darts-on-brown-black-green-and-red-dartboard-695266/" TargetMode="External"/><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hyperlink" Target="http://owl.excelsior.edu/citation-and-documentation/apa-style/" TargetMode="External"/><Relationship Id="rId2" Type="http://schemas.openxmlformats.org/officeDocument/2006/relationships/image" Target="../media/image22.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5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3.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hyperlink" Target="https://pixabay.com/fr/point-d-interrogation-poire-pensez-2010009/" TargetMode="External"/><Relationship Id="rId2" Type="http://schemas.openxmlformats.org/officeDocument/2006/relationships/image" Target="../media/image24.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alculus formula">
            <a:extLst>
              <a:ext uri="{FF2B5EF4-FFF2-40B4-BE49-F238E27FC236}">
                <a16:creationId xmlns:a16="http://schemas.microsoft.com/office/drawing/2014/main" id="{71036D1C-BA0C-F81B-CE37-6C68C148F10D}"/>
              </a:ext>
            </a:extLst>
          </p:cNvPr>
          <p:cNvPicPr>
            <a:picLocks noChangeAspect="1"/>
          </p:cNvPicPr>
          <p:nvPr/>
        </p:nvPicPr>
        <p:blipFill rotWithShape="1">
          <a:blip r:embed="rId2">
            <a:alphaModFix amt="50000"/>
          </a:blip>
          <a:srcRect t="2084" b="13647"/>
          <a:stretch/>
        </p:blipFill>
        <p:spPr>
          <a:xfrm>
            <a:off x="20" y="1"/>
            <a:ext cx="12191980" cy="6857999"/>
          </a:xfrm>
          <a:prstGeom prst="rect">
            <a:avLst/>
          </a:prstGeom>
        </p:spPr>
      </p:pic>
      <p:sp>
        <p:nvSpPr>
          <p:cNvPr id="2" name="Title 1">
            <a:extLst>
              <a:ext uri="{FF2B5EF4-FFF2-40B4-BE49-F238E27FC236}">
                <a16:creationId xmlns:a16="http://schemas.microsoft.com/office/drawing/2014/main" id="{360A844F-A3AF-14F6-74A1-7116BB13928E}"/>
              </a:ext>
            </a:extLst>
          </p:cNvPr>
          <p:cNvSpPr>
            <a:spLocks noGrp="1"/>
          </p:cNvSpPr>
          <p:nvPr>
            <p:ph type="ctrTitle"/>
          </p:nvPr>
        </p:nvSpPr>
        <p:spPr>
          <a:xfrm>
            <a:off x="1524000" y="1122362"/>
            <a:ext cx="9144000" cy="2900518"/>
          </a:xfrm>
        </p:spPr>
        <p:txBody>
          <a:bodyPr>
            <a:normAutofit/>
          </a:bodyPr>
          <a:lstStyle/>
          <a:p>
            <a:r>
              <a:rPr lang="en-US" dirty="0">
                <a:solidFill>
                  <a:srgbClr val="FFFFFF"/>
                </a:solidFill>
              </a:rPr>
              <a:t>Theoretical research methodology and academic writing style </a:t>
            </a:r>
            <a:endParaRPr lang="en-GB" dirty="0">
              <a:solidFill>
                <a:srgbClr val="FFFFFF"/>
              </a:solidFill>
            </a:endParaRPr>
          </a:p>
        </p:txBody>
      </p:sp>
      <p:sp>
        <p:nvSpPr>
          <p:cNvPr id="3" name="Subtitle 2">
            <a:extLst>
              <a:ext uri="{FF2B5EF4-FFF2-40B4-BE49-F238E27FC236}">
                <a16:creationId xmlns:a16="http://schemas.microsoft.com/office/drawing/2014/main" id="{C8CFC44E-A241-412E-D8AC-54D547E0192C}"/>
              </a:ext>
            </a:extLst>
          </p:cNvPr>
          <p:cNvSpPr>
            <a:spLocks noGrp="1"/>
          </p:cNvSpPr>
          <p:nvPr>
            <p:ph type="subTitle" idx="1"/>
          </p:nvPr>
        </p:nvSpPr>
        <p:spPr>
          <a:xfrm>
            <a:off x="1524000" y="4159404"/>
            <a:ext cx="9144000" cy="1098395"/>
          </a:xfrm>
        </p:spPr>
        <p:txBody>
          <a:bodyPr>
            <a:normAutofit/>
          </a:bodyPr>
          <a:lstStyle/>
          <a:p>
            <a:r>
              <a:rPr lang="en-GB" dirty="0">
                <a:solidFill>
                  <a:srgbClr val="FFFFFF"/>
                </a:solidFill>
              </a:rPr>
              <a:t>JJC/TT</a:t>
            </a:r>
          </a:p>
        </p:txBody>
      </p:sp>
    </p:spTree>
    <p:extLst>
      <p:ext uri="{BB962C8B-B14F-4D97-AF65-F5344CB8AC3E}">
        <p14:creationId xmlns:p14="http://schemas.microsoft.com/office/powerpoint/2010/main" val="167176193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E2676D-5139-A1D4-664E-A2CDF9A7C640}"/>
              </a:ext>
            </a:extLst>
          </p:cNvPr>
          <p:cNvSpPr>
            <a:spLocks noGrp="1"/>
          </p:cNvSpPr>
          <p:nvPr>
            <p:ph type="title"/>
          </p:nvPr>
        </p:nvSpPr>
        <p:spPr>
          <a:xfrm>
            <a:off x="5297762" y="329184"/>
            <a:ext cx="6251110" cy="1783080"/>
          </a:xfrm>
        </p:spPr>
        <p:txBody>
          <a:bodyPr anchor="b">
            <a:normAutofit/>
          </a:bodyPr>
          <a:lstStyle/>
          <a:p>
            <a:r>
              <a:rPr lang="en-GB" sz="5400"/>
              <a:t>Outline</a:t>
            </a:r>
          </a:p>
        </p:txBody>
      </p:sp>
      <p:pic>
        <p:nvPicPr>
          <p:cNvPr id="5" name="Picture 4" descr="Glasses on top of a book">
            <a:extLst>
              <a:ext uri="{FF2B5EF4-FFF2-40B4-BE49-F238E27FC236}">
                <a16:creationId xmlns:a16="http://schemas.microsoft.com/office/drawing/2014/main" id="{F2DBC3E1-CFC1-E83C-9D4F-8CE6A6CDC5F1}"/>
              </a:ext>
            </a:extLst>
          </p:cNvPr>
          <p:cNvPicPr>
            <a:picLocks noChangeAspect="1"/>
          </p:cNvPicPr>
          <p:nvPr/>
        </p:nvPicPr>
        <p:blipFill rotWithShape="1">
          <a:blip r:embed="rId2"/>
          <a:srcRect l="14838" r="40170"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8077E5F-3596-7E28-7639-994B99903B15}"/>
              </a:ext>
            </a:extLst>
          </p:cNvPr>
          <p:cNvSpPr>
            <a:spLocks noGrp="1"/>
          </p:cNvSpPr>
          <p:nvPr>
            <p:ph idx="1"/>
          </p:nvPr>
        </p:nvSpPr>
        <p:spPr>
          <a:xfrm>
            <a:off x="5297762" y="2706624"/>
            <a:ext cx="6251110" cy="3483864"/>
          </a:xfrm>
        </p:spPr>
        <p:txBody>
          <a:bodyPr>
            <a:normAutofit/>
          </a:bodyPr>
          <a:lstStyle/>
          <a:p>
            <a:endParaRPr lang="en-US" sz="2200"/>
          </a:p>
          <a:p>
            <a:r>
              <a:rPr lang="en-US" sz="2200"/>
              <a:t>Theoretical research</a:t>
            </a:r>
          </a:p>
          <a:p>
            <a:r>
              <a:rPr lang="en-US" sz="2200"/>
              <a:t> Approaching theoretical research: The research process</a:t>
            </a:r>
          </a:p>
          <a:p>
            <a:r>
              <a:rPr lang="en-US" sz="2200"/>
              <a:t> Structuring a research report </a:t>
            </a:r>
          </a:p>
          <a:p>
            <a:r>
              <a:rPr lang="en-US" sz="2200"/>
              <a:t> Plagiarism </a:t>
            </a:r>
          </a:p>
          <a:p>
            <a:r>
              <a:rPr lang="en-US" sz="2200"/>
              <a:t> Principles of good academic writing</a:t>
            </a:r>
            <a:endParaRPr lang="en-GB" sz="2200"/>
          </a:p>
        </p:txBody>
      </p:sp>
    </p:spTree>
    <p:extLst>
      <p:ext uri="{BB962C8B-B14F-4D97-AF65-F5344CB8AC3E}">
        <p14:creationId xmlns:p14="http://schemas.microsoft.com/office/powerpoint/2010/main" val="40209643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70F4F4-D760-067C-8CAB-ED7C5BDBEF2A}"/>
              </a:ext>
            </a:extLst>
          </p:cNvPr>
          <p:cNvSpPr>
            <a:spLocks noGrp="1"/>
          </p:cNvSpPr>
          <p:nvPr>
            <p:ph type="title"/>
          </p:nvPr>
        </p:nvSpPr>
        <p:spPr>
          <a:xfrm>
            <a:off x="640080" y="325369"/>
            <a:ext cx="4368602" cy="1956841"/>
          </a:xfrm>
        </p:spPr>
        <p:txBody>
          <a:bodyPr anchor="b">
            <a:normAutofit/>
          </a:bodyPr>
          <a:lstStyle/>
          <a:p>
            <a:r>
              <a:rPr lang="en-GB" sz="5400"/>
              <a:t>Check</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B6BF834-D52E-E038-1C68-816059A6AC84}"/>
              </a:ext>
            </a:extLst>
          </p:cNvPr>
          <p:cNvSpPr>
            <a:spLocks noGrp="1"/>
          </p:cNvSpPr>
          <p:nvPr>
            <p:ph idx="1"/>
          </p:nvPr>
        </p:nvSpPr>
        <p:spPr>
          <a:xfrm>
            <a:off x="640080" y="2872899"/>
            <a:ext cx="4243589" cy="3320668"/>
          </a:xfrm>
        </p:spPr>
        <p:txBody>
          <a:bodyPr>
            <a:normAutofit/>
          </a:bodyPr>
          <a:lstStyle/>
          <a:p>
            <a:endParaRPr lang="en-GB" sz="2200"/>
          </a:p>
          <a:p>
            <a:endParaRPr lang="en-GB" sz="2200"/>
          </a:p>
          <a:p>
            <a:r>
              <a:rPr lang="en-GB" sz="2200"/>
              <a:t>Theoretical (=desk-based) research</a:t>
            </a:r>
          </a:p>
        </p:txBody>
      </p:sp>
      <p:pic>
        <p:nvPicPr>
          <p:cNvPr id="5" name="Picture 4" descr="Graph on document with pen">
            <a:extLst>
              <a:ext uri="{FF2B5EF4-FFF2-40B4-BE49-F238E27FC236}">
                <a16:creationId xmlns:a16="http://schemas.microsoft.com/office/drawing/2014/main" id="{791456F2-7D66-8294-ED7C-AB9BF437DC9D}"/>
              </a:ext>
            </a:extLst>
          </p:cNvPr>
          <p:cNvPicPr>
            <a:picLocks noChangeAspect="1"/>
          </p:cNvPicPr>
          <p:nvPr/>
        </p:nvPicPr>
        <p:blipFill rotWithShape="1">
          <a:blip r:embed="rId2"/>
          <a:srcRect l="23385" r="9662"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8631849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5392D-4DD1-6944-B676-D515CA38B306}"/>
              </a:ext>
            </a:extLst>
          </p:cNvPr>
          <p:cNvSpPr>
            <a:spLocks noGrp="1"/>
          </p:cNvSpPr>
          <p:nvPr>
            <p:ph type="title"/>
          </p:nvPr>
        </p:nvSpPr>
        <p:spPr/>
        <p:txBody>
          <a:bodyPr/>
          <a:lstStyle/>
          <a:p>
            <a:r>
              <a:rPr lang="en-GB" dirty="0"/>
              <a:t>Take care …</a:t>
            </a:r>
          </a:p>
        </p:txBody>
      </p:sp>
      <p:sp>
        <p:nvSpPr>
          <p:cNvPr id="3" name="Content Placeholder 2">
            <a:extLst>
              <a:ext uri="{FF2B5EF4-FFF2-40B4-BE49-F238E27FC236}">
                <a16:creationId xmlns:a16="http://schemas.microsoft.com/office/drawing/2014/main" id="{16BACB46-35D0-FE81-424B-33F214FFE819}"/>
              </a:ext>
            </a:extLst>
          </p:cNvPr>
          <p:cNvSpPr>
            <a:spLocks noGrp="1"/>
          </p:cNvSpPr>
          <p:nvPr>
            <p:ph idx="1"/>
          </p:nvPr>
        </p:nvSpPr>
        <p:spPr/>
        <p:txBody>
          <a:bodyPr/>
          <a:lstStyle/>
          <a:p>
            <a:endParaRPr lang="en-GB" dirty="0"/>
          </a:p>
          <a:p>
            <a:r>
              <a:rPr lang="en-US" dirty="0"/>
              <a:t>Theoretical research is NOT just the literature review part of an empirical research paper</a:t>
            </a:r>
          </a:p>
          <a:p>
            <a:r>
              <a:rPr lang="en-US" dirty="0"/>
              <a:t> It is NOT just leaving out all the practical challenges of empirical work </a:t>
            </a:r>
          </a:p>
          <a:p>
            <a:r>
              <a:rPr lang="en-US" dirty="0"/>
              <a:t> Instead, it comes with enormous challenges of its own</a:t>
            </a:r>
          </a:p>
          <a:p>
            <a:r>
              <a:rPr lang="en-US" dirty="0"/>
              <a:t> It is easier to collect your own empirical data based on a clear motivation – easier to contribute something genuinely original.</a:t>
            </a:r>
            <a:endParaRPr lang="en-GB" dirty="0"/>
          </a:p>
        </p:txBody>
      </p:sp>
    </p:spTree>
    <p:extLst>
      <p:ext uri="{BB962C8B-B14F-4D97-AF65-F5344CB8AC3E}">
        <p14:creationId xmlns:p14="http://schemas.microsoft.com/office/powerpoint/2010/main" val="39453485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963ED9-B42B-FC89-CE30-A30B8288FE67}"/>
              </a:ext>
            </a:extLst>
          </p:cNvPr>
          <p:cNvSpPr>
            <a:spLocks noGrp="1"/>
          </p:cNvSpPr>
          <p:nvPr>
            <p:ph type="title"/>
          </p:nvPr>
        </p:nvSpPr>
        <p:spPr>
          <a:xfrm>
            <a:off x="4553733" y="548464"/>
            <a:ext cx="6798541" cy="1675623"/>
          </a:xfrm>
        </p:spPr>
        <p:txBody>
          <a:bodyPr anchor="b">
            <a:normAutofit/>
          </a:bodyPr>
          <a:lstStyle/>
          <a:p>
            <a:r>
              <a:rPr lang="en-GB" sz="4000"/>
              <a:t>3 types of theoretical research project.</a:t>
            </a:r>
          </a:p>
        </p:txBody>
      </p:sp>
      <p:pic>
        <p:nvPicPr>
          <p:cNvPr id="5" name="Picture 4" descr="Sample being pipetted into a petri dish">
            <a:extLst>
              <a:ext uri="{FF2B5EF4-FFF2-40B4-BE49-F238E27FC236}">
                <a16:creationId xmlns:a16="http://schemas.microsoft.com/office/drawing/2014/main" id="{A9FE966B-1787-9C6E-69E2-D29C9F96BF67}"/>
              </a:ext>
            </a:extLst>
          </p:cNvPr>
          <p:cNvPicPr>
            <a:picLocks noChangeAspect="1"/>
          </p:cNvPicPr>
          <p:nvPr/>
        </p:nvPicPr>
        <p:blipFill rotWithShape="1">
          <a:blip r:embed="rId2"/>
          <a:srcRect l="45907" r="8352" b="-2"/>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6F16B70A-FCEB-5E7C-4B26-1C75B6EE4141}"/>
              </a:ext>
            </a:extLst>
          </p:cNvPr>
          <p:cNvSpPr>
            <a:spLocks noGrp="1"/>
          </p:cNvSpPr>
          <p:nvPr>
            <p:ph idx="1"/>
          </p:nvPr>
        </p:nvSpPr>
        <p:spPr>
          <a:xfrm>
            <a:off x="4553734" y="2409830"/>
            <a:ext cx="6798539" cy="3705217"/>
          </a:xfrm>
        </p:spPr>
        <p:txBody>
          <a:bodyPr>
            <a:normAutofit/>
          </a:bodyPr>
          <a:lstStyle/>
          <a:p>
            <a:endParaRPr lang="en-GB" sz="2000"/>
          </a:p>
          <a:p>
            <a:endParaRPr lang="en-GB" sz="2000"/>
          </a:p>
          <a:p>
            <a:endParaRPr lang="en-GB" sz="2000"/>
          </a:p>
          <a:p>
            <a:r>
              <a:rPr lang="en-US" sz="2000"/>
              <a:t>Focus on theory </a:t>
            </a:r>
          </a:p>
          <a:p>
            <a:r>
              <a:rPr lang="en-US" sz="2000"/>
              <a:t>Focus on data/description </a:t>
            </a:r>
          </a:p>
          <a:p>
            <a:r>
              <a:rPr lang="en-US" sz="2000"/>
              <a:t>Focus on synthesis/argument (aka research review).</a:t>
            </a:r>
            <a:endParaRPr lang="en-GB" sz="2000"/>
          </a:p>
        </p:txBody>
      </p:sp>
    </p:spTree>
    <p:extLst>
      <p:ext uri="{BB962C8B-B14F-4D97-AF65-F5344CB8AC3E}">
        <p14:creationId xmlns:p14="http://schemas.microsoft.com/office/powerpoint/2010/main" val="26081526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5AAB09-6ED3-B333-66C4-1802C93F8140}"/>
              </a:ext>
            </a:extLst>
          </p:cNvPr>
          <p:cNvSpPr>
            <a:spLocks noGrp="1"/>
          </p:cNvSpPr>
          <p:nvPr>
            <p:ph type="title"/>
          </p:nvPr>
        </p:nvSpPr>
        <p:spPr>
          <a:xfrm>
            <a:off x="4553733" y="548464"/>
            <a:ext cx="6798541" cy="1675623"/>
          </a:xfrm>
        </p:spPr>
        <p:txBody>
          <a:bodyPr anchor="b">
            <a:normAutofit/>
          </a:bodyPr>
          <a:lstStyle/>
          <a:p>
            <a:r>
              <a:rPr lang="en-GB" sz="4000"/>
              <a:t>1 : Focus on theory</a:t>
            </a:r>
          </a:p>
        </p:txBody>
      </p:sp>
      <p:pic>
        <p:nvPicPr>
          <p:cNvPr id="5" name="Picture 4" descr="Magnifying glass showing decling performance">
            <a:extLst>
              <a:ext uri="{FF2B5EF4-FFF2-40B4-BE49-F238E27FC236}">
                <a16:creationId xmlns:a16="http://schemas.microsoft.com/office/drawing/2014/main" id="{E422D42C-B999-6D71-8BC3-F36CDDADA7A5}"/>
              </a:ext>
            </a:extLst>
          </p:cNvPr>
          <p:cNvPicPr>
            <a:picLocks noChangeAspect="1"/>
          </p:cNvPicPr>
          <p:nvPr/>
        </p:nvPicPr>
        <p:blipFill rotWithShape="1">
          <a:blip r:embed="rId2"/>
          <a:srcRect l="14295" r="44859" b="-1"/>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6ACB63B4-1785-DEDD-9F0F-F74087E9778A}"/>
              </a:ext>
            </a:extLst>
          </p:cNvPr>
          <p:cNvSpPr>
            <a:spLocks noGrp="1"/>
          </p:cNvSpPr>
          <p:nvPr>
            <p:ph idx="1"/>
          </p:nvPr>
        </p:nvSpPr>
        <p:spPr>
          <a:xfrm>
            <a:off x="4553734" y="2409830"/>
            <a:ext cx="6798539" cy="3705217"/>
          </a:xfrm>
        </p:spPr>
        <p:txBody>
          <a:bodyPr>
            <a:normAutofit/>
          </a:bodyPr>
          <a:lstStyle/>
          <a:p>
            <a:endParaRPr lang="en-GB" sz="2000"/>
          </a:p>
          <a:p>
            <a:r>
              <a:rPr lang="en-US" sz="2000"/>
              <a:t> Theoretical focus:</a:t>
            </a:r>
          </a:p>
          <a:p>
            <a:r>
              <a:rPr lang="en-US" sz="2000"/>
              <a:t> Reanalysing (and revising) existing theory(s) </a:t>
            </a:r>
          </a:p>
          <a:p>
            <a:r>
              <a:rPr lang="en-US" sz="2000"/>
              <a:t> Making use of existing or new (=contrived) data to test and/or extend/revise a theoretical position</a:t>
            </a:r>
          </a:p>
          <a:p>
            <a:r>
              <a:rPr lang="en-US" sz="2000"/>
              <a:t> Producing new theoretical claims/models based on new data, or reanalysis of existing data.</a:t>
            </a:r>
            <a:endParaRPr lang="en-GB" sz="2000"/>
          </a:p>
        </p:txBody>
      </p:sp>
    </p:spTree>
    <p:extLst>
      <p:ext uri="{BB962C8B-B14F-4D97-AF65-F5344CB8AC3E}">
        <p14:creationId xmlns:p14="http://schemas.microsoft.com/office/powerpoint/2010/main" val="38189515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08E01B-3B06-AB58-601D-2C0603A6A86E}"/>
              </a:ext>
            </a:extLst>
          </p:cNvPr>
          <p:cNvSpPr>
            <a:spLocks noGrp="1"/>
          </p:cNvSpPr>
          <p:nvPr>
            <p:ph type="title"/>
          </p:nvPr>
        </p:nvSpPr>
        <p:spPr>
          <a:xfrm>
            <a:off x="4553733" y="548464"/>
            <a:ext cx="6798541" cy="1675623"/>
          </a:xfrm>
        </p:spPr>
        <p:txBody>
          <a:bodyPr anchor="b">
            <a:normAutofit/>
          </a:bodyPr>
          <a:lstStyle/>
          <a:p>
            <a:r>
              <a:rPr lang="en-GB" sz="4000"/>
              <a:t>2: Focus on data/description</a:t>
            </a:r>
          </a:p>
        </p:txBody>
      </p:sp>
      <p:pic>
        <p:nvPicPr>
          <p:cNvPr id="5" name="Picture 4" descr="Pipette adding DNA sample to a petri dish">
            <a:extLst>
              <a:ext uri="{FF2B5EF4-FFF2-40B4-BE49-F238E27FC236}">
                <a16:creationId xmlns:a16="http://schemas.microsoft.com/office/drawing/2014/main" id="{AE4BD3C3-E564-0FA2-B5BF-62982291C73F}"/>
              </a:ext>
            </a:extLst>
          </p:cNvPr>
          <p:cNvPicPr>
            <a:picLocks noChangeAspect="1"/>
          </p:cNvPicPr>
          <p:nvPr/>
        </p:nvPicPr>
        <p:blipFill rotWithShape="1">
          <a:blip r:embed="rId2"/>
          <a:srcRect l="15262" r="38845"/>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FA0A9978-3D32-F4F8-4CFE-C647B2383CFE}"/>
              </a:ext>
            </a:extLst>
          </p:cNvPr>
          <p:cNvSpPr>
            <a:spLocks noGrp="1"/>
          </p:cNvSpPr>
          <p:nvPr>
            <p:ph idx="1"/>
          </p:nvPr>
        </p:nvSpPr>
        <p:spPr>
          <a:xfrm>
            <a:off x="4553734" y="2409830"/>
            <a:ext cx="6798539" cy="3705217"/>
          </a:xfrm>
        </p:spPr>
        <p:txBody>
          <a:bodyPr>
            <a:normAutofit/>
          </a:bodyPr>
          <a:lstStyle/>
          <a:p>
            <a:endParaRPr lang="en-GB" sz="2000"/>
          </a:p>
          <a:p>
            <a:r>
              <a:rPr lang="en-US" sz="2000"/>
              <a:t>Data/descriptive focus </a:t>
            </a:r>
          </a:p>
          <a:p>
            <a:r>
              <a:rPr lang="en-US" sz="2000"/>
              <a:t>Use of a theoretical framework to analyse new data,</a:t>
            </a:r>
          </a:p>
          <a:p>
            <a:r>
              <a:rPr lang="en-US" sz="2000"/>
              <a:t> Re-analysis of existing data in a new way.</a:t>
            </a:r>
            <a:endParaRPr lang="en-GB" sz="2000"/>
          </a:p>
        </p:txBody>
      </p:sp>
    </p:spTree>
    <p:extLst>
      <p:ext uri="{BB962C8B-B14F-4D97-AF65-F5344CB8AC3E}">
        <p14:creationId xmlns:p14="http://schemas.microsoft.com/office/powerpoint/2010/main" val="31554271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36E5B0-B8E8-E2E1-AC63-B3C252AF4623}"/>
              </a:ext>
            </a:extLst>
          </p:cNvPr>
          <p:cNvSpPr>
            <a:spLocks noGrp="1"/>
          </p:cNvSpPr>
          <p:nvPr>
            <p:ph type="title"/>
          </p:nvPr>
        </p:nvSpPr>
        <p:spPr>
          <a:xfrm>
            <a:off x="7531610" y="365125"/>
            <a:ext cx="3822189" cy="1899912"/>
          </a:xfrm>
        </p:spPr>
        <p:txBody>
          <a:bodyPr>
            <a:normAutofit/>
          </a:bodyPr>
          <a:lstStyle/>
          <a:p>
            <a:r>
              <a:rPr lang="en-GB" sz="3400"/>
              <a:t>3: Focus on synthesis/argument</a:t>
            </a:r>
          </a:p>
        </p:txBody>
      </p:sp>
      <p:pic>
        <p:nvPicPr>
          <p:cNvPr id="5" name="Picture 4" descr="Magnifying glass showing decling performance">
            <a:extLst>
              <a:ext uri="{FF2B5EF4-FFF2-40B4-BE49-F238E27FC236}">
                <a16:creationId xmlns:a16="http://schemas.microsoft.com/office/drawing/2014/main" id="{4DC56CCB-76C8-FA63-E956-A2F6BC609CCE}"/>
              </a:ext>
            </a:extLst>
          </p:cNvPr>
          <p:cNvPicPr>
            <a:picLocks noChangeAspect="1"/>
          </p:cNvPicPr>
          <p:nvPr/>
        </p:nvPicPr>
        <p:blipFill rotWithShape="1">
          <a:blip r:embed="rId2"/>
          <a:srcRect l="961" r="31525" b="-1"/>
          <a:stretch/>
        </p:blipFill>
        <p:spPr>
          <a:xfrm>
            <a:off x="1" y="10"/>
            <a:ext cx="6936390" cy="6857990"/>
          </a:xfrm>
          <a:prstGeom prst="rect">
            <a:avLst/>
          </a:prstGeom>
        </p:spPr>
      </p:pic>
      <p:sp>
        <p:nvSpPr>
          <p:cNvPr id="3" name="Content Placeholder 2">
            <a:extLst>
              <a:ext uri="{FF2B5EF4-FFF2-40B4-BE49-F238E27FC236}">
                <a16:creationId xmlns:a16="http://schemas.microsoft.com/office/drawing/2014/main" id="{BE00F7BC-0D3C-57D3-ACF6-EAE51EE48FB3}"/>
              </a:ext>
            </a:extLst>
          </p:cNvPr>
          <p:cNvSpPr>
            <a:spLocks noGrp="1"/>
          </p:cNvSpPr>
          <p:nvPr>
            <p:ph idx="1"/>
          </p:nvPr>
        </p:nvSpPr>
        <p:spPr>
          <a:xfrm>
            <a:off x="7531610" y="2434201"/>
            <a:ext cx="3822189" cy="3742762"/>
          </a:xfrm>
        </p:spPr>
        <p:txBody>
          <a:bodyPr>
            <a:normAutofit/>
          </a:bodyPr>
          <a:lstStyle/>
          <a:p>
            <a:endParaRPr lang="en-US" sz="2000"/>
          </a:p>
          <a:p>
            <a:r>
              <a:rPr lang="en-US" sz="2000"/>
              <a:t>Also known as research review </a:t>
            </a:r>
          </a:p>
          <a:p>
            <a:r>
              <a:rPr lang="en-US" sz="2000"/>
              <a:t>Compare and contrast different theoretical positions, with an evaluation of the relative merits </a:t>
            </a:r>
          </a:p>
          <a:p>
            <a:r>
              <a:rPr lang="en-US" sz="2000"/>
              <a:t>Review existing data and/or theory, to bring together your own synthesis/evaluation of how to account for a particular phenomenon.</a:t>
            </a:r>
            <a:endParaRPr lang="en-GB" sz="2000"/>
          </a:p>
        </p:txBody>
      </p:sp>
    </p:spTree>
    <p:extLst>
      <p:ext uri="{BB962C8B-B14F-4D97-AF65-F5344CB8AC3E}">
        <p14:creationId xmlns:p14="http://schemas.microsoft.com/office/powerpoint/2010/main" val="2859995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EE14F-2DDB-8A91-C049-D72109CCDFA3}"/>
              </a:ext>
            </a:extLst>
          </p:cNvPr>
          <p:cNvSpPr>
            <a:spLocks noGrp="1"/>
          </p:cNvSpPr>
          <p:nvPr>
            <p:ph type="title"/>
          </p:nvPr>
        </p:nvSpPr>
        <p:spPr/>
        <p:txBody>
          <a:bodyPr/>
          <a:lstStyle/>
          <a:p>
            <a:r>
              <a:rPr lang="en-GB" dirty="0"/>
              <a:t>Advantages of theoretical research</a:t>
            </a:r>
          </a:p>
        </p:txBody>
      </p:sp>
      <p:sp>
        <p:nvSpPr>
          <p:cNvPr id="3" name="Content Placeholder 2">
            <a:extLst>
              <a:ext uri="{FF2B5EF4-FFF2-40B4-BE49-F238E27FC236}">
                <a16:creationId xmlns:a16="http://schemas.microsoft.com/office/drawing/2014/main" id="{5A2FB118-F6D5-A306-24F4-618E4D2B00D4}"/>
              </a:ext>
            </a:extLst>
          </p:cNvPr>
          <p:cNvSpPr>
            <a:spLocks noGrp="1"/>
          </p:cNvSpPr>
          <p:nvPr>
            <p:ph idx="1"/>
          </p:nvPr>
        </p:nvSpPr>
        <p:spPr/>
        <p:txBody>
          <a:bodyPr/>
          <a:lstStyle/>
          <a:p>
            <a:endParaRPr lang="en-GB" dirty="0"/>
          </a:p>
          <a:p>
            <a:r>
              <a:rPr lang="en-US" dirty="0"/>
              <a:t>No need for ethics approval (if there are no human subjects) </a:t>
            </a:r>
          </a:p>
          <a:p>
            <a:r>
              <a:rPr lang="en-US" dirty="0"/>
              <a:t>No need for extensive data collection (you use existing data or contrived data) </a:t>
            </a:r>
          </a:p>
          <a:p>
            <a:r>
              <a:rPr lang="en-US" dirty="0"/>
              <a:t>No need for specialist equipment—this is desk-based research: you just need access to a library/the internet.</a:t>
            </a:r>
            <a:endParaRPr lang="en-GB" dirty="0"/>
          </a:p>
        </p:txBody>
      </p:sp>
    </p:spTree>
    <p:extLst>
      <p:ext uri="{BB962C8B-B14F-4D97-AF65-F5344CB8AC3E}">
        <p14:creationId xmlns:p14="http://schemas.microsoft.com/office/powerpoint/2010/main" val="11327196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39343C-3F14-A0D1-C1CF-63CFC81E6D13}"/>
              </a:ext>
            </a:extLst>
          </p:cNvPr>
          <p:cNvSpPr>
            <a:spLocks noGrp="1"/>
          </p:cNvSpPr>
          <p:nvPr>
            <p:ph type="title"/>
          </p:nvPr>
        </p:nvSpPr>
        <p:spPr/>
        <p:txBody>
          <a:bodyPr/>
          <a:lstStyle/>
          <a:p>
            <a:r>
              <a:rPr lang="en-GB" dirty="0"/>
              <a:t>Challenges of theoretical research</a:t>
            </a:r>
          </a:p>
        </p:txBody>
      </p:sp>
      <p:sp>
        <p:nvSpPr>
          <p:cNvPr id="3" name="Content Placeholder 2">
            <a:extLst>
              <a:ext uri="{FF2B5EF4-FFF2-40B4-BE49-F238E27FC236}">
                <a16:creationId xmlns:a16="http://schemas.microsoft.com/office/drawing/2014/main" id="{62BC51B7-53E1-8969-A2D5-09FE78BFFE3F}"/>
              </a:ext>
            </a:extLst>
          </p:cNvPr>
          <p:cNvSpPr>
            <a:spLocks noGrp="1"/>
          </p:cNvSpPr>
          <p:nvPr>
            <p:ph idx="1"/>
          </p:nvPr>
        </p:nvSpPr>
        <p:spPr/>
        <p:txBody>
          <a:bodyPr/>
          <a:lstStyle/>
          <a:p>
            <a:endParaRPr lang="en-GB" dirty="0"/>
          </a:p>
          <a:p>
            <a:r>
              <a:rPr lang="en-US" dirty="0"/>
              <a:t>You need to be very clear on the research question, and what the gap in the existing literature is. </a:t>
            </a:r>
          </a:p>
          <a:p>
            <a:r>
              <a:rPr lang="en-US" dirty="0"/>
              <a:t>More than any other kind of research, the research rises or falls on your interpretation of existing facts/data/theory—theoretical research is all about your interpretation, and the presentation of that interpretation </a:t>
            </a:r>
          </a:p>
          <a:p>
            <a:r>
              <a:rPr lang="en-US" dirty="0"/>
              <a:t>This brings challenges,  but can also be liberating </a:t>
            </a:r>
            <a:r>
              <a:rPr lang="en-US" dirty="0">
                <a:sym typeface="Wingdings" panose="05000000000000000000" pitchFamily="2" charset="2"/>
              </a:rPr>
              <a:t></a:t>
            </a:r>
          </a:p>
          <a:p>
            <a:endParaRPr lang="en-GB" dirty="0"/>
          </a:p>
        </p:txBody>
      </p:sp>
    </p:spTree>
    <p:extLst>
      <p:ext uri="{BB962C8B-B14F-4D97-AF65-F5344CB8AC3E}">
        <p14:creationId xmlns:p14="http://schemas.microsoft.com/office/powerpoint/2010/main" val="23846154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C442C-3212-5299-9493-A3D4DB400860}"/>
              </a:ext>
            </a:extLst>
          </p:cNvPr>
          <p:cNvSpPr>
            <a:spLocks noGrp="1"/>
          </p:cNvSpPr>
          <p:nvPr>
            <p:ph type="title"/>
          </p:nvPr>
        </p:nvSpPr>
        <p:spPr>
          <a:xfrm>
            <a:off x="5868557" y="1138036"/>
            <a:ext cx="5444382" cy="1402470"/>
          </a:xfrm>
        </p:spPr>
        <p:txBody>
          <a:bodyPr anchor="t">
            <a:normAutofit/>
          </a:bodyPr>
          <a:lstStyle/>
          <a:p>
            <a:r>
              <a:rPr lang="en-US" sz="3000"/>
              <a:t>Approaching a theoretical dissertation: understanding the research process.</a:t>
            </a:r>
            <a:endParaRPr lang="en-GB" sz="3000"/>
          </a:p>
        </p:txBody>
      </p:sp>
      <p:pic>
        <p:nvPicPr>
          <p:cNvPr id="5" name="Picture 4" descr="Abstract blurred public library with bookshelves">
            <a:extLst>
              <a:ext uri="{FF2B5EF4-FFF2-40B4-BE49-F238E27FC236}">
                <a16:creationId xmlns:a16="http://schemas.microsoft.com/office/drawing/2014/main" id="{C7F688BD-FE46-75C0-E0C1-D8E0FF5B9F94}"/>
              </a:ext>
            </a:extLst>
          </p:cNvPr>
          <p:cNvPicPr>
            <a:picLocks noChangeAspect="1"/>
          </p:cNvPicPr>
          <p:nvPr/>
        </p:nvPicPr>
        <p:blipFill rotWithShape="1">
          <a:blip r:embed="rId2"/>
          <a:srcRect l="13761" r="36101" b="-1"/>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F59AD94-726B-D4CC-3E4A-A28AE5360A73}"/>
              </a:ext>
            </a:extLst>
          </p:cNvPr>
          <p:cNvSpPr>
            <a:spLocks noGrp="1"/>
          </p:cNvSpPr>
          <p:nvPr>
            <p:ph idx="1"/>
          </p:nvPr>
        </p:nvSpPr>
        <p:spPr>
          <a:xfrm>
            <a:off x="5868557" y="2551176"/>
            <a:ext cx="5444382" cy="3591207"/>
          </a:xfrm>
        </p:spPr>
        <p:txBody>
          <a:bodyPr>
            <a:normAutofit/>
          </a:bodyPr>
          <a:lstStyle/>
          <a:p>
            <a:endParaRPr lang="en-GB" sz="2000"/>
          </a:p>
          <a:p>
            <a:r>
              <a:rPr lang="en-US" sz="2000"/>
              <a:t>A good theoretical research </a:t>
            </a:r>
          </a:p>
          <a:p>
            <a:r>
              <a:rPr lang="en-US" sz="2000"/>
              <a:t>project begins by being clear on the nature of the research process.</a:t>
            </a:r>
            <a:endParaRPr lang="en-GB" sz="2000"/>
          </a:p>
        </p:txBody>
      </p:sp>
    </p:spTree>
    <p:extLst>
      <p:ext uri="{BB962C8B-B14F-4D97-AF65-F5344CB8AC3E}">
        <p14:creationId xmlns:p14="http://schemas.microsoft.com/office/powerpoint/2010/main" val="2852937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1E5CE-51BA-1131-2BDA-9AF26608D4E5}"/>
              </a:ext>
            </a:extLst>
          </p:cNvPr>
          <p:cNvSpPr>
            <a:spLocks noGrp="1"/>
          </p:cNvSpPr>
          <p:nvPr>
            <p:ph type="title"/>
          </p:nvPr>
        </p:nvSpPr>
        <p:spPr/>
        <p:txBody>
          <a:bodyPr/>
          <a:lstStyle/>
          <a:p>
            <a:r>
              <a:rPr lang="en-US" dirty="0"/>
              <a:t>The steps in the theoretical research process.</a:t>
            </a:r>
            <a:endParaRPr lang="en-GB" dirty="0"/>
          </a:p>
        </p:txBody>
      </p:sp>
      <p:sp>
        <p:nvSpPr>
          <p:cNvPr id="3" name="Content Placeholder 2">
            <a:extLst>
              <a:ext uri="{FF2B5EF4-FFF2-40B4-BE49-F238E27FC236}">
                <a16:creationId xmlns:a16="http://schemas.microsoft.com/office/drawing/2014/main" id="{21B057D5-BF5C-0912-4F6B-622A9E82A477}"/>
              </a:ext>
            </a:extLst>
          </p:cNvPr>
          <p:cNvSpPr>
            <a:spLocks noGrp="1"/>
          </p:cNvSpPr>
          <p:nvPr>
            <p:ph idx="1"/>
          </p:nvPr>
        </p:nvSpPr>
        <p:spPr/>
        <p:txBody>
          <a:bodyPr/>
          <a:lstStyle/>
          <a:p>
            <a:endParaRPr lang="en-GB" dirty="0"/>
          </a:p>
          <a:p>
            <a:r>
              <a:rPr lang="en-US" dirty="0"/>
              <a:t>identifying a phenomenon or topic to be studied </a:t>
            </a:r>
          </a:p>
          <a:p>
            <a:r>
              <a:rPr lang="en-US" dirty="0"/>
              <a:t>formulating an original research question that bears on the phenomenon to be studied </a:t>
            </a:r>
          </a:p>
          <a:p>
            <a:r>
              <a:rPr lang="en-US" dirty="0"/>
              <a:t>a review of all relevant literature that bears on the question at hand </a:t>
            </a:r>
          </a:p>
          <a:p>
            <a:r>
              <a:rPr lang="en-US" dirty="0"/>
              <a:t>formulation of a hypothesis based on the research question(s).</a:t>
            </a:r>
            <a:endParaRPr lang="en-GB" dirty="0"/>
          </a:p>
        </p:txBody>
      </p:sp>
    </p:spTree>
    <p:extLst>
      <p:ext uri="{BB962C8B-B14F-4D97-AF65-F5344CB8AC3E}">
        <p14:creationId xmlns:p14="http://schemas.microsoft.com/office/powerpoint/2010/main" val="11383600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071EC-DC42-41C8-5AC6-DB1327A75071}"/>
              </a:ext>
            </a:extLst>
          </p:cNvPr>
          <p:cNvSpPr>
            <a:spLocks noGrp="1"/>
          </p:cNvSpPr>
          <p:nvPr>
            <p:ph type="title"/>
          </p:nvPr>
        </p:nvSpPr>
        <p:spPr/>
        <p:txBody>
          <a:bodyPr/>
          <a:lstStyle/>
          <a:p>
            <a:r>
              <a:rPr lang="en-US" dirty="0"/>
              <a:t>The steps in the theoretical research process (continued)</a:t>
            </a:r>
            <a:endParaRPr lang="en-GB" dirty="0"/>
          </a:p>
        </p:txBody>
      </p:sp>
      <p:sp>
        <p:nvSpPr>
          <p:cNvPr id="3" name="Content Placeholder 2">
            <a:extLst>
              <a:ext uri="{FF2B5EF4-FFF2-40B4-BE49-F238E27FC236}">
                <a16:creationId xmlns:a16="http://schemas.microsoft.com/office/drawing/2014/main" id="{EF00B77E-514A-8192-CB99-D8A5A7299DE3}"/>
              </a:ext>
            </a:extLst>
          </p:cNvPr>
          <p:cNvSpPr>
            <a:spLocks noGrp="1"/>
          </p:cNvSpPr>
          <p:nvPr>
            <p:ph idx="1"/>
          </p:nvPr>
        </p:nvSpPr>
        <p:spPr/>
        <p:txBody>
          <a:bodyPr/>
          <a:lstStyle/>
          <a:p>
            <a:endParaRPr lang="en-US" dirty="0"/>
          </a:p>
          <a:p>
            <a:r>
              <a:rPr lang="en-US" dirty="0"/>
              <a:t>Collection/re-use of data to address the question </a:t>
            </a:r>
          </a:p>
          <a:p>
            <a:r>
              <a:rPr lang="en-US" dirty="0"/>
              <a:t>deployment of a particular theoretical and hence analytic framework in order to interrogate the data </a:t>
            </a:r>
          </a:p>
          <a:p>
            <a:r>
              <a:rPr lang="en-US" dirty="0"/>
              <a:t>presentation of findings deploying the appropriate conventions from Linguistics.</a:t>
            </a:r>
            <a:endParaRPr lang="en-GB" dirty="0"/>
          </a:p>
        </p:txBody>
      </p:sp>
    </p:spTree>
    <p:extLst>
      <p:ext uri="{BB962C8B-B14F-4D97-AF65-F5344CB8AC3E}">
        <p14:creationId xmlns:p14="http://schemas.microsoft.com/office/powerpoint/2010/main" val="10295727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5B6B2-47E1-9C22-EFD8-64F732D284F0}"/>
              </a:ext>
            </a:extLst>
          </p:cNvPr>
          <p:cNvSpPr>
            <a:spLocks noGrp="1"/>
          </p:cNvSpPr>
          <p:nvPr>
            <p:ph type="title"/>
          </p:nvPr>
        </p:nvSpPr>
        <p:spPr/>
        <p:txBody>
          <a:bodyPr/>
          <a:lstStyle/>
          <a:p>
            <a:r>
              <a:rPr lang="en-US" dirty="0"/>
              <a:t>The steps in the theoretical research process (continued)</a:t>
            </a:r>
            <a:endParaRPr lang="en-GB" dirty="0"/>
          </a:p>
        </p:txBody>
      </p:sp>
      <p:sp>
        <p:nvSpPr>
          <p:cNvPr id="3" name="Content Placeholder 2">
            <a:extLst>
              <a:ext uri="{FF2B5EF4-FFF2-40B4-BE49-F238E27FC236}">
                <a16:creationId xmlns:a16="http://schemas.microsoft.com/office/drawing/2014/main" id="{1A498C36-D3BB-3DA6-3CF2-298395605D12}"/>
              </a:ext>
            </a:extLst>
          </p:cNvPr>
          <p:cNvSpPr>
            <a:spLocks noGrp="1"/>
          </p:cNvSpPr>
          <p:nvPr>
            <p:ph idx="1"/>
          </p:nvPr>
        </p:nvSpPr>
        <p:spPr/>
        <p:txBody>
          <a:bodyPr/>
          <a:lstStyle/>
          <a:p>
            <a:endParaRPr lang="en-US" dirty="0"/>
          </a:p>
          <a:p>
            <a:r>
              <a:rPr lang="en-US" dirty="0"/>
              <a:t>drawing conclusions based on the findings with respect to whether the hypothesis is supported or not </a:t>
            </a:r>
          </a:p>
          <a:p>
            <a:r>
              <a:rPr lang="en-US" dirty="0"/>
              <a:t>directly addressing/ discussing (possible) answers to the research question </a:t>
            </a:r>
          </a:p>
          <a:p>
            <a:r>
              <a:rPr lang="en-US" dirty="0"/>
              <a:t>explore the implications of your study for wider research issues and,</a:t>
            </a:r>
          </a:p>
          <a:p>
            <a:r>
              <a:rPr lang="en-US" dirty="0"/>
              <a:t>consider next steps for future research</a:t>
            </a:r>
            <a:endParaRPr lang="en-GB" dirty="0"/>
          </a:p>
        </p:txBody>
      </p:sp>
    </p:spTree>
    <p:extLst>
      <p:ext uri="{BB962C8B-B14F-4D97-AF65-F5344CB8AC3E}">
        <p14:creationId xmlns:p14="http://schemas.microsoft.com/office/powerpoint/2010/main" val="29107309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35543-06BE-BE8A-A2D1-57966E5D18D5}"/>
              </a:ext>
            </a:extLst>
          </p:cNvPr>
          <p:cNvSpPr>
            <a:spLocks noGrp="1"/>
          </p:cNvSpPr>
          <p:nvPr>
            <p:ph type="title"/>
          </p:nvPr>
        </p:nvSpPr>
        <p:spPr>
          <a:xfrm>
            <a:off x="5868557" y="1138036"/>
            <a:ext cx="5444382" cy="1402470"/>
          </a:xfrm>
        </p:spPr>
        <p:txBody>
          <a:bodyPr anchor="t">
            <a:normAutofit/>
          </a:bodyPr>
          <a:lstStyle/>
          <a:p>
            <a:r>
              <a:rPr lang="en-GB" sz="3200"/>
              <a:t>The research question</a:t>
            </a:r>
          </a:p>
        </p:txBody>
      </p:sp>
      <p:pic>
        <p:nvPicPr>
          <p:cNvPr id="5" name="Picture 4" descr="Typebar ready to print a question mark">
            <a:extLst>
              <a:ext uri="{FF2B5EF4-FFF2-40B4-BE49-F238E27FC236}">
                <a16:creationId xmlns:a16="http://schemas.microsoft.com/office/drawing/2014/main" id="{D3D9D436-51DE-D2F0-DFA4-6A03632F403F}"/>
              </a:ext>
            </a:extLst>
          </p:cNvPr>
          <p:cNvPicPr>
            <a:picLocks noChangeAspect="1"/>
          </p:cNvPicPr>
          <p:nvPr/>
        </p:nvPicPr>
        <p:blipFill rotWithShape="1">
          <a:blip r:embed="rId2"/>
          <a:srcRect l="21489" r="28373" b="-1"/>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C861FC7-E606-D8EA-0DFA-80EC8ADD2681}"/>
              </a:ext>
            </a:extLst>
          </p:cNvPr>
          <p:cNvSpPr>
            <a:spLocks noGrp="1"/>
          </p:cNvSpPr>
          <p:nvPr>
            <p:ph idx="1"/>
          </p:nvPr>
        </p:nvSpPr>
        <p:spPr>
          <a:xfrm>
            <a:off x="5868557" y="2551176"/>
            <a:ext cx="5444382" cy="3591207"/>
          </a:xfrm>
        </p:spPr>
        <p:txBody>
          <a:bodyPr>
            <a:normAutofit/>
          </a:bodyPr>
          <a:lstStyle/>
          <a:p>
            <a:endParaRPr lang="en-GB" sz="2000"/>
          </a:p>
          <a:p>
            <a:r>
              <a:rPr lang="en-US" sz="2000"/>
              <a:t>So, the thing that drives your dissertation is the research question </a:t>
            </a:r>
          </a:p>
          <a:p>
            <a:r>
              <a:rPr lang="en-US" sz="2000"/>
              <a:t>But research questions don’t come out of thin air </a:t>
            </a:r>
          </a:p>
          <a:p>
            <a:r>
              <a:rPr lang="en-US" sz="2000"/>
              <a:t>…so where do they come from? </a:t>
            </a:r>
          </a:p>
          <a:p>
            <a:r>
              <a:rPr lang="en-US" sz="2000"/>
              <a:t>… specifically for theoretical research</a:t>
            </a:r>
            <a:endParaRPr lang="en-GB" sz="2000"/>
          </a:p>
        </p:txBody>
      </p:sp>
    </p:spTree>
    <p:extLst>
      <p:ext uri="{BB962C8B-B14F-4D97-AF65-F5344CB8AC3E}">
        <p14:creationId xmlns:p14="http://schemas.microsoft.com/office/powerpoint/2010/main" val="25453513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DCF15-52AC-0DCC-ED0A-AC1FB8739873}"/>
              </a:ext>
            </a:extLst>
          </p:cNvPr>
          <p:cNvSpPr>
            <a:spLocks noGrp="1"/>
          </p:cNvSpPr>
          <p:nvPr>
            <p:ph type="title"/>
          </p:nvPr>
        </p:nvSpPr>
        <p:spPr/>
        <p:txBody>
          <a:bodyPr/>
          <a:lstStyle/>
          <a:p>
            <a:r>
              <a:rPr lang="en-GB" dirty="0"/>
              <a:t>The all-elusive research gap</a:t>
            </a:r>
          </a:p>
        </p:txBody>
      </p:sp>
      <p:sp>
        <p:nvSpPr>
          <p:cNvPr id="3" name="Content Placeholder 2">
            <a:extLst>
              <a:ext uri="{FF2B5EF4-FFF2-40B4-BE49-F238E27FC236}">
                <a16:creationId xmlns:a16="http://schemas.microsoft.com/office/drawing/2014/main" id="{837DAEBA-C42B-4C81-32EC-5A21D048F50E}"/>
              </a:ext>
            </a:extLst>
          </p:cNvPr>
          <p:cNvSpPr>
            <a:spLocks noGrp="1"/>
          </p:cNvSpPr>
          <p:nvPr>
            <p:ph idx="1"/>
          </p:nvPr>
        </p:nvSpPr>
        <p:spPr/>
        <p:txBody>
          <a:bodyPr>
            <a:normAutofit fontScale="92500" lnSpcReduction="10000"/>
          </a:bodyPr>
          <a:lstStyle/>
          <a:p>
            <a:endParaRPr lang="en-GB" dirty="0"/>
          </a:p>
          <a:p>
            <a:r>
              <a:rPr lang="en-US" dirty="0"/>
              <a:t>To make your research stand out, in terms of originality, and contribution to the field, you must identify a research gap</a:t>
            </a:r>
          </a:p>
          <a:p>
            <a:r>
              <a:rPr lang="en-US" dirty="0"/>
              <a:t> To find the ‘gap’ you have to read widely…</a:t>
            </a:r>
          </a:p>
          <a:p>
            <a:r>
              <a:rPr lang="en-US" dirty="0"/>
              <a:t> Ask yourself: </a:t>
            </a:r>
          </a:p>
          <a:p>
            <a:r>
              <a:rPr lang="en-US" dirty="0"/>
              <a:t>What questions have others asked? </a:t>
            </a:r>
          </a:p>
          <a:p>
            <a:r>
              <a:rPr lang="en-US" dirty="0"/>
              <a:t>What have they achieved? </a:t>
            </a:r>
          </a:p>
          <a:p>
            <a:r>
              <a:rPr lang="en-US" dirty="0"/>
              <a:t>What have they not achieved? </a:t>
            </a:r>
          </a:p>
          <a:p>
            <a:r>
              <a:rPr lang="en-US" dirty="0"/>
              <a:t> What have they missed? </a:t>
            </a:r>
          </a:p>
          <a:p>
            <a:r>
              <a:rPr lang="en-US" dirty="0"/>
              <a:t>Can something already there be considered in a new way?</a:t>
            </a:r>
            <a:endParaRPr lang="en-GB" dirty="0"/>
          </a:p>
        </p:txBody>
      </p:sp>
    </p:spTree>
    <p:extLst>
      <p:ext uri="{BB962C8B-B14F-4D97-AF65-F5344CB8AC3E}">
        <p14:creationId xmlns:p14="http://schemas.microsoft.com/office/powerpoint/2010/main" val="38142137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F5C85-C73E-8A10-B51A-17932489735D}"/>
              </a:ext>
            </a:extLst>
          </p:cNvPr>
          <p:cNvSpPr>
            <a:spLocks noGrp="1"/>
          </p:cNvSpPr>
          <p:nvPr>
            <p:ph type="title"/>
          </p:nvPr>
        </p:nvSpPr>
        <p:spPr/>
        <p:txBody>
          <a:bodyPr/>
          <a:lstStyle/>
          <a:p>
            <a:r>
              <a:rPr lang="en-US" dirty="0"/>
              <a:t>Turning a ‘gap’ into a ‘question’</a:t>
            </a:r>
            <a:endParaRPr lang="en-GB" dirty="0"/>
          </a:p>
        </p:txBody>
      </p:sp>
      <p:sp>
        <p:nvSpPr>
          <p:cNvPr id="3" name="Content Placeholder 2">
            <a:extLst>
              <a:ext uri="{FF2B5EF4-FFF2-40B4-BE49-F238E27FC236}">
                <a16:creationId xmlns:a16="http://schemas.microsoft.com/office/drawing/2014/main" id="{F384BDAE-844F-E4BB-0D97-B656572018A1}"/>
              </a:ext>
            </a:extLst>
          </p:cNvPr>
          <p:cNvSpPr>
            <a:spLocks noGrp="1"/>
          </p:cNvSpPr>
          <p:nvPr>
            <p:ph idx="1"/>
          </p:nvPr>
        </p:nvSpPr>
        <p:spPr/>
        <p:txBody>
          <a:bodyPr>
            <a:normAutofit/>
          </a:bodyPr>
          <a:lstStyle/>
          <a:p>
            <a:endParaRPr lang="en-GB" dirty="0"/>
          </a:p>
          <a:p>
            <a:r>
              <a:rPr lang="en-US" dirty="0"/>
              <a:t>Once you have a sense of an underexplored area, you must then ‘</a:t>
            </a:r>
            <a:r>
              <a:rPr lang="en-US" dirty="0" err="1"/>
              <a:t>operationalise</a:t>
            </a:r>
            <a:r>
              <a:rPr lang="en-US" dirty="0"/>
              <a:t>’ the gap as a question</a:t>
            </a:r>
          </a:p>
          <a:p>
            <a:r>
              <a:rPr lang="en-US" dirty="0"/>
              <a:t> That means: formulate what you perceive to be lacking, as a question</a:t>
            </a:r>
          </a:p>
          <a:p>
            <a:r>
              <a:rPr lang="en-US" dirty="0"/>
              <a:t> The dissertation is all about setting yourself a question that you can address meaningfully in 60,000 or so words </a:t>
            </a:r>
          </a:p>
          <a:p>
            <a:r>
              <a:rPr lang="en-US" dirty="0"/>
              <a:t>While you should be aware that there are rarely ultimate ‘answers’ to any research question, your work should make a significant contribution to the field in addressing the question you formulate.</a:t>
            </a:r>
            <a:endParaRPr lang="en-GB" dirty="0"/>
          </a:p>
        </p:txBody>
      </p:sp>
    </p:spTree>
    <p:extLst>
      <p:ext uri="{BB962C8B-B14F-4D97-AF65-F5344CB8AC3E}">
        <p14:creationId xmlns:p14="http://schemas.microsoft.com/office/powerpoint/2010/main" val="32320473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0D847-5811-B835-7207-767678B7B9D0}"/>
              </a:ext>
            </a:extLst>
          </p:cNvPr>
          <p:cNvSpPr>
            <a:spLocks noGrp="1"/>
          </p:cNvSpPr>
          <p:nvPr>
            <p:ph type="title"/>
          </p:nvPr>
        </p:nvSpPr>
        <p:spPr/>
        <p:txBody>
          <a:bodyPr/>
          <a:lstStyle/>
          <a:p>
            <a:r>
              <a:rPr lang="en-GB" dirty="0"/>
              <a:t>Common mistakes</a:t>
            </a:r>
          </a:p>
        </p:txBody>
      </p:sp>
      <p:sp>
        <p:nvSpPr>
          <p:cNvPr id="3" name="Content Placeholder 2">
            <a:extLst>
              <a:ext uri="{FF2B5EF4-FFF2-40B4-BE49-F238E27FC236}">
                <a16:creationId xmlns:a16="http://schemas.microsoft.com/office/drawing/2014/main" id="{32629F8C-1DE5-6F6B-A781-4548469E24D7}"/>
              </a:ext>
            </a:extLst>
          </p:cNvPr>
          <p:cNvSpPr>
            <a:spLocks noGrp="1"/>
          </p:cNvSpPr>
          <p:nvPr>
            <p:ph idx="1"/>
          </p:nvPr>
        </p:nvSpPr>
        <p:spPr/>
        <p:txBody>
          <a:bodyPr/>
          <a:lstStyle/>
          <a:p>
            <a:r>
              <a:rPr lang="en-US" dirty="0"/>
              <a:t>Often, students mistake a topic for a research question </a:t>
            </a:r>
          </a:p>
          <a:p>
            <a:r>
              <a:rPr lang="en-US" dirty="0"/>
              <a:t> I’m interested in bilingual child language acquisition: “I’ll look at the advantages and disadvantages of raising a child bilingually!”</a:t>
            </a:r>
          </a:p>
          <a:p>
            <a:r>
              <a:rPr lang="en-US" dirty="0"/>
              <a:t> Problems:</a:t>
            </a:r>
          </a:p>
          <a:p>
            <a:r>
              <a:rPr lang="en-US" dirty="0"/>
              <a:t> How does this issue relate to the existing literature? </a:t>
            </a:r>
          </a:p>
          <a:p>
            <a:r>
              <a:rPr lang="en-US" dirty="0"/>
              <a:t>What is the gap? </a:t>
            </a:r>
          </a:p>
          <a:p>
            <a:r>
              <a:rPr lang="en-US" dirty="0"/>
              <a:t>What exactly is the research question? </a:t>
            </a:r>
          </a:p>
          <a:p>
            <a:r>
              <a:rPr lang="en-US" dirty="0"/>
              <a:t>Is it sufficiently narrowed/focused to be doable in 60,000 words</a:t>
            </a:r>
            <a:endParaRPr lang="en-GB" dirty="0"/>
          </a:p>
        </p:txBody>
      </p:sp>
    </p:spTree>
    <p:extLst>
      <p:ext uri="{BB962C8B-B14F-4D97-AF65-F5344CB8AC3E}">
        <p14:creationId xmlns:p14="http://schemas.microsoft.com/office/powerpoint/2010/main" val="42438774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824E1-81A1-8309-AC0A-5DB908DEAE30}"/>
              </a:ext>
            </a:extLst>
          </p:cNvPr>
          <p:cNvSpPr>
            <a:spLocks noGrp="1"/>
          </p:cNvSpPr>
          <p:nvPr>
            <p:ph type="title"/>
          </p:nvPr>
        </p:nvSpPr>
        <p:spPr/>
        <p:txBody>
          <a:bodyPr/>
          <a:lstStyle/>
          <a:p>
            <a:r>
              <a:rPr lang="en-GB" dirty="0"/>
              <a:t> Back to the ‘gap’</a:t>
            </a:r>
          </a:p>
        </p:txBody>
      </p:sp>
      <p:sp>
        <p:nvSpPr>
          <p:cNvPr id="3" name="Content Placeholder 2">
            <a:extLst>
              <a:ext uri="{FF2B5EF4-FFF2-40B4-BE49-F238E27FC236}">
                <a16:creationId xmlns:a16="http://schemas.microsoft.com/office/drawing/2014/main" id="{98022F3A-290C-E5D2-466E-E2B1C834621F}"/>
              </a:ext>
            </a:extLst>
          </p:cNvPr>
          <p:cNvSpPr>
            <a:spLocks noGrp="1"/>
          </p:cNvSpPr>
          <p:nvPr>
            <p:ph idx="1"/>
          </p:nvPr>
        </p:nvSpPr>
        <p:spPr/>
        <p:txBody>
          <a:bodyPr/>
          <a:lstStyle/>
          <a:p>
            <a:endParaRPr lang="en-US" dirty="0"/>
          </a:p>
          <a:p>
            <a:r>
              <a:rPr lang="en-US" dirty="0"/>
              <a:t>Unless you are clear on what hasn’t been done..</a:t>
            </a:r>
          </a:p>
          <a:p>
            <a:r>
              <a:rPr lang="en-US" dirty="0"/>
              <a:t>There won’t be a clear research question </a:t>
            </a:r>
          </a:p>
          <a:p>
            <a:r>
              <a:rPr lang="en-US" dirty="0"/>
              <a:t>There will be little in the way of originality</a:t>
            </a:r>
          </a:p>
          <a:p>
            <a:r>
              <a:rPr lang="en-US" dirty="0"/>
              <a:t> You won’t be able to effectively tie your literature review to your research topic… </a:t>
            </a:r>
          </a:p>
          <a:p>
            <a:r>
              <a:rPr lang="en-US" dirty="0"/>
              <a:t>And this will all tell the examiners that the research is weak/under- developed.</a:t>
            </a:r>
            <a:endParaRPr lang="en-GB" dirty="0"/>
          </a:p>
        </p:txBody>
      </p:sp>
    </p:spTree>
    <p:extLst>
      <p:ext uri="{BB962C8B-B14F-4D97-AF65-F5344CB8AC3E}">
        <p14:creationId xmlns:p14="http://schemas.microsoft.com/office/powerpoint/2010/main" val="4993207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8C993-BEC2-2368-8A38-20E5BCD83C0A}"/>
              </a:ext>
            </a:extLst>
          </p:cNvPr>
          <p:cNvSpPr>
            <a:spLocks noGrp="1"/>
          </p:cNvSpPr>
          <p:nvPr>
            <p:ph type="title"/>
          </p:nvPr>
        </p:nvSpPr>
        <p:spPr/>
        <p:txBody>
          <a:bodyPr/>
          <a:lstStyle/>
          <a:p>
            <a:r>
              <a:rPr lang="en-GB" dirty="0"/>
              <a:t>continued</a:t>
            </a:r>
          </a:p>
        </p:txBody>
      </p:sp>
      <p:sp>
        <p:nvSpPr>
          <p:cNvPr id="3" name="Content Placeholder 2">
            <a:extLst>
              <a:ext uri="{FF2B5EF4-FFF2-40B4-BE49-F238E27FC236}">
                <a16:creationId xmlns:a16="http://schemas.microsoft.com/office/drawing/2014/main" id="{376BC231-F08F-6D1D-1AF1-EBCE1A411DA1}"/>
              </a:ext>
            </a:extLst>
          </p:cNvPr>
          <p:cNvSpPr>
            <a:spLocks noGrp="1"/>
          </p:cNvSpPr>
          <p:nvPr>
            <p:ph idx="1"/>
          </p:nvPr>
        </p:nvSpPr>
        <p:spPr/>
        <p:txBody>
          <a:bodyPr>
            <a:normAutofit lnSpcReduction="10000"/>
          </a:bodyPr>
          <a:lstStyle/>
          <a:p>
            <a:endParaRPr lang="en-GB" dirty="0"/>
          </a:p>
          <a:p>
            <a:r>
              <a:rPr lang="en-US" dirty="0"/>
              <a:t>Until you know what you’re asking… </a:t>
            </a:r>
          </a:p>
          <a:p>
            <a:r>
              <a:rPr lang="en-US" dirty="0"/>
              <a:t>There’s little point worrying about data </a:t>
            </a:r>
          </a:p>
          <a:p>
            <a:r>
              <a:rPr lang="en-US" dirty="0"/>
              <a:t>Data can only help you if you have a question </a:t>
            </a:r>
          </a:p>
          <a:p>
            <a:r>
              <a:rPr lang="en-US" dirty="0"/>
              <a:t>And once you know the question(s), you can straightforwardly decide on the: </a:t>
            </a:r>
          </a:p>
          <a:p>
            <a:r>
              <a:rPr lang="en-US" dirty="0"/>
              <a:t>Theory </a:t>
            </a:r>
          </a:p>
          <a:p>
            <a:r>
              <a:rPr lang="en-US" dirty="0"/>
              <a:t>Analytic framework, and </a:t>
            </a:r>
          </a:p>
          <a:p>
            <a:r>
              <a:rPr lang="en-US" dirty="0"/>
              <a:t>Data</a:t>
            </a:r>
            <a:endParaRPr lang="en-GB" dirty="0"/>
          </a:p>
        </p:txBody>
      </p:sp>
    </p:spTree>
    <p:extLst>
      <p:ext uri="{BB962C8B-B14F-4D97-AF65-F5344CB8AC3E}">
        <p14:creationId xmlns:p14="http://schemas.microsoft.com/office/powerpoint/2010/main" val="30725664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FD01E9-24B5-E9E2-1020-3507B5D8FC62}"/>
              </a:ext>
            </a:extLst>
          </p:cNvPr>
          <p:cNvSpPr>
            <a:spLocks noGrp="1"/>
          </p:cNvSpPr>
          <p:nvPr>
            <p:ph type="title"/>
          </p:nvPr>
        </p:nvSpPr>
        <p:spPr>
          <a:xfrm>
            <a:off x="5297762" y="329184"/>
            <a:ext cx="6251110" cy="1783080"/>
          </a:xfrm>
        </p:spPr>
        <p:txBody>
          <a:bodyPr anchor="b">
            <a:normAutofit/>
          </a:bodyPr>
          <a:lstStyle/>
          <a:p>
            <a:r>
              <a:rPr lang="en-GB" sz="5400"/>
              <a:t>The data</a:t>
            </a:r>
          </a:p>
        </p:txBody>
      </p:sp>
      <p:pic>
        <p:nvPicPr>
          <p:cNvPr id="5" name="Picture 4" descr="Question mark on green pastel background">
            <a:extLst>
              <a:ext uri="{FF2B5EF4-FFF2-40B4-BE49-F238E27FC236}">
                <a16:creationId xmlns:a16="http://schemas.microsoft.com/office/drawing/2014/main" id="{6360FD0D-487E-87BE-DDF3-DFD7ED9D20A1}"/>
              </a:ext>
            </a:extLst>
          </p:cNvPr>
          <p:cNvPicPr>
            <a:picLocks noChangeAspect="1"/>
          </p:cNvPicPr>
          <p:nvPr/>
        </p:nvPicPr>
        <p:blipFill rotWithShape="1">
          <a:blip r:embed="rId2"/>
          <a:srcRect l="44529" r="4537"/>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2D4D76A-485E-BB24-EDA8-7CC36DEBBD03}"/>
              </a:ext>
            </a:extLst>
          </p:cNvPr>
          <p:cNvSpPr>
            <a:spLocks noGrp="1"/>
          </p:cNvSpPr>
          <p:nvPr>
            <p:ph idx="1"/>
          </p:nvPr>
        </p:nvSpPr>
        <p:spPr>
          <a:xfrm>
            <a:off x="5297762" y="2706624"/>
            <a:ext cx="6251110" cy="3483864"/>
          </a:xfrm>
        </p:spPr>
        <p:txBody>
          <a:bodyPr>
            <a:normAutofit/>
          </a:bodyPr>
          <a:lstStyle/>
          <a:p>
            <a:endParaRPr lang="en-GB" sz="1900"/>
          </a:p>
          <a:p>
            <a:r>
              <a:rPr lang="en-US" sz="1900"/>
              <a:t>Don’t run before you can walk… </a:t>
            </a:r>
          </a:p>
          <a:p>
            <a:r>
              <a:rPr lang="en-US" sz="1900"/>
              <a:t>A common question: what data should I collect and use.. </a:t>
            </a:r>
          </a:p>
          <a:p>
            <a:r>
              <a:rPr lang="en-US" sz="1900"/>
              <a:t>And where can I get it from? </a:t>
            </a:r>
          </a:p>
          <a:p>
            <a:r>
              <a:rPr lang="en-US" sz="1900"/>
              <a:t>Once your question is clear, some of your questions about data may answer themselves </a:t>
            </a:r>
          </a:p>
          <a:p>
            <a:r>
              <a:rPr lang="en-US" sz="1900"/>
              <a:t>The research question is the hardest part of any theoretical research project </a:t>
            </a:r>
          </a:p>
          <a:p>
            <a:r>
              <a:rPr lang="en-US" sz="1900"/>
              <a:t>Once you have the question, you can then decide, more easily, what data you need.</a:t>
            </a:r>
            <a:endParaRPr lang="en-GB" sz="1900"/>
          </a:p>
        </p:txBody>
      </p:sp>
    </p:spTree>
    <p:extLst>
      <p:ext uri="{BB962C8B-B14F-4D97-AF65-F5344CB8AC3E}">
        <p14:creationId xmlns:p14="http://schemas.microsoft.com/office/powerpoint/2010/main" val="28568575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FEE2A-63FE-CE4F-D77E-5A91B735D31E}"/>
              </a:ext>
            </a:extLst>
          </p:cNvPr>
          <p:cNvSpPr>
            <a:spLocks noGrp="1"/>
          </p:cNvSpPr>
          <p:nvPr>
            <p:ph type="title"/>
          </p:nvPr>
        </p:nvSpPr>
        <p:spPr/>
        <p:txBody>
          <a:bodyPr/>
          <a:lstStyle/>
          <a:p>
            <a:r>
              <a:rPr lang="en-GB" dirty="0"/>
              <a:t>Top tips to get a question</a:t>
            </a:r>
          </a:p>
        </p:txBody>
      </p:sp>
      <p:sp>
        <p:nvSpPr>
          <p:cNvPr id="3" name="Content Placeholder 2">
            <a:extLst>
              <a:ext uri="{FF2B5EF4-FFF2-40B4-BE49-F238E27FC236}">
                <a16:creationId xmlns:a16="http://schemas.microsoft.com/office/drawing/2014/main" id="{0564980E-5C3A-7E65-7FC1-118C853FEC78}"/>
              </a:ext>
            </a:extLst>
          </p:cNvPr>
          <p:cNvSpPr>
            <a:spLocks noGrp="1"/>
          </p:cNvSpPr>
          <p:nvPr>
            <p:ph idx="1"/>
          </p:nvPr>
        </p:nvSpPr>
        <p:spPr/>
        <p:txBody>
          <a:bodyPr>
            <a:normAutofit fontScale="92500" lnSpcReduction="10000"/>
          </a:bodyPr>
          <a:lstStyle/>
          <a:p>
            <a:endParaRPr lang="en-GB" dirty="0"/>
          </a:p>
          <a:p>
            <a:endParaRPr lang="en-GB" dirty="0"/>
          </a:p>
          <a:p>
            <a:r>
              <a:rPr lang="en-US" dirty="0"/>
              <a:t>Identify an area/broad topic of interest </a:t>
            </a:r>
          </a:p>
          <a:p>
            <a:r>
              <a:rPr lang="en-US" dirty="0"/>
              <a:t>Read widely, critically and take ‘gist’ notes </a:t>
            </a:r>
          </a:p>
          <a:p>
            <a:r>
              <a:rPr lang="en-US" dirty="0"/>
              <a:t>Think critically as you read, and as you reflect on your reading </a:t>
            </a:r>
          </a:p>
          <a:p>
            <a:r>
              <a:rPr lang="en-US" dirty="0"/>
              <a:t>Think about what was/is motivating the research: what are they trying to discover? </a:t>
            </a:r>
          </a:p>
          <a:p>
            <a:r>
              <a:rPr lang="en-US" dirty="0"/>
              <a:t>Did they do it? </a:t>
            </a:r>
          </a:p>
          <a:p>
            <a:r>
              <a:rPr lang="en-US" dirty="0"/>
              <a:t>What else could they have done? </a:t>
            </a:r>
          </a:p>
          <a:p>
            <a:r>
              <a:rPr lang="en-US" dirty="0"/>
              <a:t>Often, the next step (=what they haven’t or didn’t do), IS the gap!!</a:t>
            </a:r>
            <a:r>
              <a:rPr lang="en-GB" dirty="0"/>
              <a:t> </a:t>
            </a:r>
          </a:p>
        </p:txBody>
      </p:sp>
    </p:spTree>
    <p:extLst>
      <p:ext uri="{BB962C8B-B14F-4D97-AF65-F5344CB8AC3E}">
        <p14:creationId xmlns:p14="http://schemas.microsoft.com/office/powerpoint/2010/main" val="40635964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 on document with pen">
            <a:extLst>
              <a:ext uri="{FF2B5EF4-FFF2-40B4-BE49-F238E27FC236}">
                <a16:creationId xmlns:a16="http://schemas.microsoft.com/office/drawing/2014/main" id="{D4C6F242-F345-7A96-716E-2D5EAEE93E71}"/>
              </a:ext>
            </a:extLst>
          </p:cNvPr>
          <p:cNvPicPr>
            <a:picLocks noChangeAspect="1"/>
          </p:cNvPicPr>
          <p:nvPr/>
        </p:nvPicPr>
        <p:blipFill rotWithShape="1">
          <a:blip r:embed="rId2"/>
          <a:srcRect l="5884" r="-1" b="-1"/>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1219B9F-C301-89A6-369F-5873EA5D82F3}"/>
              </a:ext>
            </a:extLst>
          </p:cNvPr>
          <p:cNvSpPr>
            <a:spLocks noGrp="1"/>
          </p:cNvSpPr>
          <p:nvPr>
            <p:ph type="title"/>
          </p:nvPr>
        </p:nvSpPr>
        <p:spPr>
          <a:xfrm>
            <a:off x="7935402" y="743447"/>
            <a:ext cx="3445765" cy="3692028"/>
          </a:xfrm>
          <a:noFill/>
        </p:spPr>
        <p:txBody>
          <a:bodyPr vert="horz" lIns="91440" tIns="45720" rIns="91440" bIns="45720" rtlCol="0" anchor="b">
            <a:normAutofit/>
          </a:bodyPr>
          <a:lstStyle/>
          <a:p>
            <a:r>
              <a:rPr lang="en-US" sz="5200"/>
              <a:t>Research report</a:t>
            </a:r>
          </a:p>
        </p:txBody>
      </p:sp>
      <p:sp>
        <p:nvSpPr>
          <p:cNvPr id="3" name="Content Placeholder 2">
            <a:extLst>
              <a:ext uri="{FF2B5EF4-FFF2-40B4-BE49-F238E27FC236}">
                <a16:creationId xmlns:a16="http://schemas.microsoft.com/office/drawing/2014/main" id="{66804145-6A70-D038-2860-2F0D5DBF1EC9}"/>
              </a:ext>
            </a:extLst>
          </p:cNvPr>
          <p:cNvSpPr>
            <a:spLocks noGrp="1"/>
          </p:cNvSpPr>
          <p:nvPr>
            <p:ph idx="1"/>
          </p:nvPr>
        </p:nvSpPr>
        <p:spPr>
          <a:xfrm>
            <a:off x="7935403" y="4629234"/>
            <a:ext cx="3445766" cy="1485319"/>
          </a:xfrm>
          <a:noFill/>
        </p:spPr>
        <p:txBody>
          <a:bodyPr vert="horz" lIns="91440" tIns="45720" rIns="91440" bIns="45720" rtlCol="0">
            <a:normAutofit/>
          </a:bodyPr>
          <a:lstStyle/>
          <a:p>
            <a:pPr marL="0" indent="0">
              <a:buNone/>
            </a:pPr>
            <a:r>
              <a:rPr lang="en-US" sz="2400"/>
              <a:t>Structuring a research report</a:t>
            </a:r>
          </a:p>
        </p:txBody>
      </p:sp>
    </p:spTree>
    <p:extLst>
      <p:ext uri="{BB962C8B-B14F-4D97-AF65-F5344CB8AC3E}">
        <p14:creationId xmlns:p14="http://schemas.microsoft.com/office/powerpoint/2010/main" val="40010996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88A72-280C-CB82-29EE-67A50C4A65ED}"/>
              </a:ext>
            </a:extLst>
          </p:cNvPr>
          <p:cNvSpPr>
            <a:spLocks noGrp="1"/>
          </p:cNvSpPr>
          <p:nvPr>
            <p:ph type="title"/>
          </p:nvPr>
        </p:nvSpPr>
        <p:spPr/>
        <p:txBody>
          <a:bodyPr/>
          <a:lstStyle/>
          <a:p>
            <a:r>
              <a:rPr lang="en-US" dirty="0"/>
              <a:t>The structure of a dissertation</a:t>
            </a:r>
            <a:endParaRPr lang="en-GB" dirty="0"/>
          </a:p>
        </p:txBody>
      </p:sp>
      <p:sp>
        <p:nvSpPr>
          <p:cNvPr id="3" name="Content Placeholder 2">
            <a:extLst>
              <a:ext uri="{FF2B5EF4-FFF2-40B4-BE49-F238E27FC236}">
                <a16:creationId xmlns:a16="http://schemas.microsoft.com/office/drawing/2014/main" id="{0DCA581E-B9D2-5226-6FB6-4F878BC8116B}"/>
              </a:ext>
            </a:extLst>
          </p:cNvPr>
          <p:cNvSpPr>
            <a:spLocks noGrp="1"/>
          </p:cNvSpPr>
          <p:nvPr>
            <p:ph idx="1"/>
          </p:nvPr>
        </p:nvSpPr>
        <p:spPr/>
        <p:txBody>
          <a:bodyPr/>
          <a:lstStyle/>
          <a:p>
            <a:endParaRPr lang="en-GB" dirty="0"/>
          </a:p>
          <a:p>
            <a:r>
              <a:rPr lang="en-US" dirty="0"/>
              <a:t>Academic reports should be divided into numbered sections, with headings, and, where applicable include subheadings. </a:t>
            </a:r>
          </a:p>
          <a:p>
            <a:pPr marL="0" indent="0">
              <a:buNone/>
            </a:pPr>
            <a:endParaRPr lang="en-US" dirty="0"/>
          </a:p>
          <a:p>
            <a:r>
              <a:rPr lang="en-US" dirty="0"/>
              <a:t>Consider an indicative listing of the types of sections to include, although you may wish to provide specific headings more relevant to your individual research project….</a:t>
            </a:r>
            <a:endParaRPr lang="en-GB" dirty="0"/>
          </a:p>
        </p:txBody>
      </p:sp>
    </p:spTree>
    <p:extLst>
      <p:ext uri="{BB962C8B-B14F-4D97-AF65-F5344CB8AC3E}">
        <p14:creationId xmlns:p14="http://schemas.microsoft.com/office/powerpoint/2010/main" val="17628451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22099-DBEE-80B0-BA7C-F64F12C49AB1}"/>
              </a:ext>
            </a:extLst>
          </p:cNvPr>
          <p:cNvSpPr>
            <a:spLocks noGrp="1"/>
          </p:cNvSpPr>
          <p:nvPr>
            <p:ph type="title"/>
          </p:nvPr>
        </p:nvSpPr>
        <p:spPr/>
        <p:txBody>
          <a:bodyPr/>
          <a:lstStyle/>
          <a:p>
            <a:r>
              <a:rPr lang="en-GB" dirty="0"/>
              <a:t>The structure</a:t>
            </a:r>
          </a:p>
        </p:txBody>
      </p:sp>
      <p:sp>
        <p:nvSpPr>
          <p:cNvPr id="3" name="Content Placeholder 2">
            <a:extLst>
              <a:ext uri="{FF2B5EF4-FFF2-40B4-BE49-F238E27FC236}">
                <a16:creationId xmlns:a16="http://schemas.microsoft.com/office/drawing/2014/main" id="{70C2A47B-38D9-0326-56C0-F5309458A48B}"/>
              </a:ext>
            </a:extLst>
          </p:cNvPr>
          <p:cNvSpPr>
            <a:spLocks noGrp="1"/>
          </p:cNvSpPr>
          <p:nvPr>
            <p:ph idx="1"/>
          </p:nvPr>
        </p:nvSpPr>
        <p:spPr/>
        <p:txBody>
          <a:bodyPr>
            <a:normAutofit lnSpcReduction="10000"/>
          </a:bodyPr>
          <a:lstStyle/>
          <a:p>
            <a:endParaRPr lang="en-GB" dirty="0"/>
          </a:p>
          <a:p>
            <a:r>
              <a:rPr lang="en-US" dirty="0"/>
              <a:t>1. Introduction This tells the reader what, how and why, and clearly introduces the research problem/question.</a:t>
            </a:r>
          </a:p>
          <a:p>
            <a:r>
              <a:rPr lang="en-US" dirty="0"/>
              <a:t>2. Background Provides a review of the relevant literature leading to a clear motivation for the gap to be investigated. It concludes with a clear </a:t>
            </a:r>
            <a:r>
              <a:rPr lang="en-US" dirty="0" err="1"/>
              <a:t>operationalisation</a:t>
            </a:r>
            <a:r>
              <a:rPr lang="en-US" dirty="0"/>
              <a:t> of the research Q. </a:t>
            </a:r>
          </a:p>
          <a:p>
            <a:r>
              <a:rPr lang="en-US" dirty="0"/>
              <a:t>It shouldn’t cover everything you’ve read, only what is relevant to motivate the gap. </a:t>
            </a:r>
          </a:p>
          <a:p>
            <a:r>
              <a:rPr lang="en-US" dirty="0"/>
              <a:t>3. Methodology Presents the analytic framework to be employed, methodology, and indicative data.</a:t>
            </a:r>
            <a:endParaRPr lang="en-GB" dirty="0"/>
          </a:p>
        </p:txBody>
      </p:sp>
    </p:spTree>
    <p:extLst>
      <p:ext uri="{BB962C8B-B14F-4D97-AF65-F5344CB8AC3E}">
        <p14:creationId xmlns:p14="http://schemas.microsoft.com/office/powerpoint/2010/main" val="19749279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E45DF-EC2D-B958-E7B9-070AA7BA353A}"/>
              </a:ext>
            </a:extLst>
          </p:cNvPr>
          <p:cNvSpPr>
            <a:spLocks noGrp="1"/>
          </p:cNvSpPr>
          <p:nvPr>
            <p:ph type="title"/>
          </p:nvPr>
        </p:nvSpPr>
        <p:spPr/>
        <p:txBody>
          <a:bodyPr/>
          <a:lstStyle/>
          <a:p>
            <a:r>
              <a:rPr lang="en-GB" dirty="0"/>
              <a:t>The structure (2)</a:t>
            </a:r>
          </a:p>
        </p:txBody>
      </p:sp>
      <p:sp>
        <p:nvSpPr>
          <p:cNvPr id="3" name="Content Placeholder 2">
            <a:extLst>
              <a:ext uri="{FF2B5EF4-FFF2-40B4-BE49-F238E27FC236}">
                <a16:creationId xmlns:a16="http://schemas.microsoft.com/office/drawing/2014/main" id="{320EDFF4-B3E6-70BF-C2F6-241ED42158E2}"/>
              </a:ext>
            </a:extLst>
          </p:cNvPr>
          <p:cNvSpPr>
            <a:spLocks noGrp="1"/>
          </p:cNvSpPr>
          <p:nvPr>
            <p:ph idx="1"/>
          </p:nvPr>
        </p:nvSpPr>
        <p:spPr/>
        <p:txBody>
          <a:bodyPr/>
          <a:lstStyle/>
          <a:p>
            <a:endParaRPr lang="en-US" dirty="0"/>
          </a:p>
          <a:p>
            <a:r>
              <a:rPr lang="en-US" dirty="0"/>
              <a:t>4. Analysis : The </a:t>
            </a:r>
            <a:r>
              <a:rPr lang="en-US" dirty="0" err="1"/>
              <a:t>centre</a:t>
            </a:r>
            <a:r>
              <a:rPr lang="en-US" dirty="0"/>
              <a:t> piece of the dissertation. This presents your data and your analysis. </a:t>
            </a:r>
          </a:p>
          <a:p>
            <a:r>
              <a:rPr lang="en-US" dirty="0"/>
              <a:t>5. Discussion : This section presents your findings in the light of your research problem/question.</a:t>
            </a:r>
            <a:endParaRPr lang="en-GB" dirty="0"/>
          </a:p>
        </p:txBody>
      </p:sp>
    </p:spTree>
    <p:extLst>
      <p:ext uri="{BB962C8B-B14F-4D97-AF65-F5344CB8AC3E}">
        <p14:creationId xmlns:p14="http://schemas.microsoft.com/office/powerpoint/2010/main" val="62206508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5BEA9-54AB-5376-D31E-4A90DEA1929C}"/>
              </a:ext>
            </a:extLst>
          </p:cNvPr>
          <p:cNvSpPr>
            <a:spLocks noGrp="1"/>
          </p:cNvSpPr>
          <p:nvPr>
            <p:ph type="title"/>
          </p:nvPr>
        </p:nvSpPr>
        <p:spPr/>
        <p:txBody>
          <a:bodyPr/>
          <a:lstStyle/>
          <a:p>
            <a:r>
              <a:rPr lang="en-GB" dirty="0"/>
              <a:t>The structure</a:t>
            </a:r>
          </a:p>
        </p:txBody>
      </p:sp>
      <p:sp>
        <p:nvSpPr>
          <p:cNvPr id="3" name="Content Placeholder 2">
            <a:extLst>
              <a:ext uri="{FF2B5EF4-FFF2-40B4-BE49-F238E27FC236}">
                <a16:creationId xmlns:a16="http://schemas.microsoft.com/office/drawing/2014/main" id="{4205A17F-24B1-81B4-A24E-44DC35795934}"/>
              </a:ext>
            </a:extLst>
          </p:cNvPr>
          <p:cNvSpPr>
            <a:spLocks noGrp="1"/>
          </p:cNvSpPr>
          <p:nvPr>
            <p:ph idx="1"/>
          </p:nvPr>
        </p:nvSpPr>
        <p:spPr/>
        <p:txBody>
          <a:bodyPr/>
          <a:lstStyle/>
          <a:p>
            <a:endParaRPr lang="en-GB" dirty="0"/>
          </a:p>
          <a:p>
            <a:r>
              <a:rPr lang="en-US" dirty="0"/>
              <a:t>6. Conclusion:  </a:t>
            </a:r>
            <a:r>
              <a:rPr lang="en-US" dirty="0" err="1"/>
              <a:t>Summarises</a:t>
            </a:r>
            <a:r>
              <a:rPr lang="en-US" dirty="0"/>
              <a:t> the main contribution of your research project, and how it is situated with respect to the wider issues, the ‘why’ of the Introduction, that you surveyed in the literature review.</a:t>
            </a:r>
          </a:p>
          <a:p>
            <a:r>
              <a:rPr lang="en-US" dirty="0"/>
              <a:t> Also presents a ‘prospect’, i.e., what the next stage would be in continuing the research </a:t>
            </a:r>
            <a:r>
              <a:rPr lang="en-US" dirty="0" err="1"/>
              <a:t>programme</a:t>
            </a:r>
            <a:r>
              <a:rPr lang="en-US" dirty="0"/>
              <a:t> initiated in your project. </a:t>
            </a:r>
          </a:p>
          <a:p>
            <a:r>
              <a:rPr lang="en-US" dirty="0"/>
              <a:t>References:  Unnumbered references section. </a:t>
            </a:r>
          </a:p>
          <a:p>
            <a:r>
              <a:rPr lang="en-US" dirty="0"/>
              <a:t>Note that in Linguistics essays this should NOT be a bibliography</a:t>
            </a:r>
          </a:p>
          <a:p>
            <a:r>
              <a:rPr lang="en-US" dirty="0"/>
              <a:t>In your thesis it </a:t>
            </a:r>
            <a:r>
              <a:rPr lang="en-US" i="1" dirty="0"/>
              <a:t>will</a:t>
            </a:r>
            <a:r>
              <a:rPr lang="en-US" dirty="0"/>
              <a:t> be a bibliography.</a:t>
            </a:r>
            <a:endParaRPr lang="en-GB" dirty="0"/>
          </a:p>
        </p:txBody>
      </p:sp>
    </p:spTree>
    <p:extLst>
      <p:ext uri="{BB962C8B-B14F-4D97-AF65-F5344CB8AC3E}">
        <p14:creationId xmlns:p14="http://schemas.microsoft.com/office/powerpoint/2010/main" val="25554320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3FA319-7C15-06B5-55B5-2027EA082A42}"/>
              </a:ext>
            </a:extLst>
          </p:cNvPr>
          <p:cNvSpPr>
            <a:spLocks noGrp="1"/>
          </p:cNvSpPr>
          <p:nvPr>
            <p:ph type="title"/>
          </p:nvPr>
        </p:nvSpPr>
        <p:spPr/>
        <p:txBody>
          <a:bodyPr/>
          <a:lstStyle/>
          <a:p>
            <a:r>
              <a:rPr lang="en-GB" dirty="0"/>
              <a:t>References list</a:t>
            </a:r>
          </a:p>
        </p:txBody>
      </p:sp>
      <p:sp>
        <p:nvSpPr>
          <p:cNvPr id="3" name="Content Placeholder 2">
            <a:extLst>
              <a:ext uri="{FF2B5EF4-FFF2-40B4-BE49-F238E27FC236}">
                <a16:creationId xmlns:a16="http://schemas.microsoft.com/office/drawing/2014/main" id="{208AB799-A6F3-9144-54FB-E171DA186EA9}"/>
              </a:ext>
            </a:extLst>
          </p:cNvPr>
          <p:cNvSpPr>
            <a:spLocks noGrp="1"/>
          </p:cNvSpPr>
          <p:nvPr>
            <p:ph idx="1"/>
          </p:nvPr>
        </p:nvSpPr>
        <p:spPr/>
        <p:txBody>
          <a:bodyPr/>
          <a:lstStyle/>
          <a:p>
            <a:endParaRPr lang="en-GB" dirty="0"/>
          </a:p>
          <a:p>
            <a:r>
              <a:rPr lang="en-US" dirty="0"/>
              <a:t>At the end of your written work, you must include a references list where all the works cited in your essay are listed in full detail. </a:t>
            </a:r>
          </a:p>
          <a:p>
            <a:r>
              <a:rPr lang="en-US" dirty="0"/>
              <a:t>Note that all works mentioned in the dissertation must appear in the bibliography.</a:t>
            </a:r>
          </a:p>
          <a:p>
            <a:r>
              <a:rPr lang="en-US" dirty="0"/>
              <a:t>A number of conventions apply for the formatting of references lists.</a:t>
            </a:r>
            <a:endParaRPr lang="en-GB" dirty="0"/>
          </a:p>
        </p:txBody>
      </p:sp>
    </p:spTree>
    <p:extLst>
      <p:ext uri="{BB962C8B-B14F-4D97-AF65-F5344CB8AC3E}">
        <p14:creationId xmlns:p14="http://schemas.microsoft.com/office/powerpoint/2010/main" val="11465289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34D136-897E-8450-5490-8B7E92C5D62C}"/>
              </a:ext>
            </a:extLst>
          </p:cNvPr>
          <p:cNvSpPr>
            <a:spLocks noGrp="1"/>
          </p:cNvSpPr>
          <p:nvPr>
            <p:ph type="title"/>
          </p:nvPr>
        </p:nvSpPr>
        <p:spPr>
          <a:xfrm>
            <a:off x="836679" y="723898"/>
            <a:ext cx="6002110" cy="1495425"/>
          </a:xfrm>
        </p:spPr>
        <p:txBody>
          <a:bodyPr>
            <a:normAutofit/>
          </a:bodyPr>
          <a:lstStyle/>
          <a:p>
            <a:r>
              <a:rPr lang="en-GB" sz="4000"/>
              <a:t>Avoiding plagiarism</a:t>
            </a:r>
          </a:p>
        </p:txBody>
      </p:sp>
      <p:sp>
        <p:nvSpPr>
          <p:cNvPr id="3" name="Content Placeholder 2">
            <a:extLst>
              <a:ext uri="{FF2B5EF4-FFF2-40B4-BE49-F238E27FC236}">
                <a16:creationId xmlns:a16="http://schemas.microsoft.com/office/drawing/2014/main" id="{F7892F85-5097-883A-4DDD-0B3B86087114}"/>
              </a:ext>
            </a:extLst>
          </p:cNvPr>
          <p:cNvSpPr>
            <a:spLocks noGrp="1"/>
          </p:cNvSpPr>
          <p:nvPr>
            <p:ph idx="1"/>
          </p:nvPr>
        </p:nvSpPr>
        <p:spPr>
          <a:xfrm>
            <a:off x="836680" y="2405067"/>
            <a:ext cx="6002110" cy="3729034"/>
          </a:xfrm>
        </p:spPr>
        <p:txBody>
          <a:bodyPr>
            <a:normAutofit/>
          </a:bodyPr>
          <a:lstStyle/>
          <a:p>
            <a:r>
              <a:rPr lang="en-US" sz="1900"/>
              <a:t>In all assignments, you must systematically acknowledge and cite the sources you draw upon for your work. This is part of the academic conventions designed to ensure that </a:t>
            </a:r>
          </a:p>
          <a:p>
            <a:r>
              <a:rPr lang="en-US" sz="1900"/>
              <a:t>(i) the evidence to support a particular argument is highlighted, and </a:t>
            </a:r>
          </a:p>
          <a:p>
            <a:r>
              <a:rPr lang="en-US" sz="1900"/>
              <a:t>(ii) the work of others is properly recognised. If you fail to observe these conventions, </a:t>
            </a:r>
          </a:p>
          <a:p>
            <a:r>
              <a:rPr lang="en-US" sz="1900"/>
              <a:t>(a) your assignment may come across as lacking in credibility, and </a:t>
            </a:r>
          </a:p>
          <a:p>
            <a:r>
              <a:rPr lang="en-US" sz="1900"/>
              <a:t>(b) you may find yourself accused of plagiarism, that is, theft of intellectual property!</a:t>
            </a:r>
            <a:endParaRPr lang="en-GB" sz="1900"/>
          </a:p>
        </p:txBody>
      </p:sp>
      <p:pic>
        <p:nvPicPr>
          <p:cNvPr id="12" name="Picture 11" descr="Complex maths formulae on a blackboard">
            <a:extLst>
              <a:ext uri="{FF2B5EF4-FFF2-40B4-BE49-F238E27FC236}">
                <a16:creationId xmlns:a16="http://schemas.microsoft.com/office/drawing/2014/main" id="{219B1646-16D9-C220-A6C8-78A4662C21A8}"/>
              </a:ext>
            </a:extLst>
          </p:cNvPr>
          <p:cNvPicPr>
            <a:picLocks noChangeAspect="1"/>
          </p:cNvPicPr>
          <p:nvPr/>
        </p:nvPicPr>
        <p:blipFill rotWithShape="1">
          <a:blip r:embed="rId2"/>
          <a:srcRect l="30390" r="16466" b="-1"/>
          <a:stretch/>
        </p:blipFill>
        <p:spPr>
          <a:xfrm>
            <a:off x="7199440" y="10"/>
            <a:ext cx="4992560" cy="6857990"/>
          </a:xfrm>
          <a:prstGeom prst="rect">
            <a:avLst/>
          </a:prstGeom>
          <a:effectLst/>
        </p:spPr>
      </p:pic>
    </p:spTree>
    <p:extLst>
      <p:ext uri="{BB962C8B-B14F-4D97-AF65-F5344CB8AC3E}">
        <p14:creationId xmlns:p14="http://schemas.microsoft.com/office/powerpoint/2010/main" val="270011960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89FCE-77BB-10BD-25AE-7EA1F4E0728D}"/>
              </a:ext>
            </a:extLst>
          </p:cNvPr>
          <p:cNvSpPr>
            <a:spLocks noGrp="1"/>
          </p:cNvSpPr>
          <p:nvPr>
            <p:ph type="title"/>
          </p:nvPr>
        </p:nvSpPr>
        <p:spPr/>
        <p:txBody>
          <a:bodyPr/>
          <a:lstStyle/>
          <a:p>
            <a:r>
              <a:rPr lang="en-GB" dirty="0"/>
              <a:t>What is plagiarism?</a:t>
            </a:r>
          </a:p>
        </p:txBody>
      </p:sp>
      <p:sp>
        <p:nvSpPr>
          <p:cNvPr id="3" name="Content Placeholder 2">
            <a:extLst>
              <a:ext uri="{FF2B5EF4-FFF2-40B4-BE49-F238E27FC236}">
                <a16:creationId xmlns:a16="http://schemas.microsoft.com/office/drawing/2014/main" id="{91D5061C-14AA-77ED-1C5C-E94B0F579491}"/>
              </a:ext>
            </a:extLst>
          </p:cNvPr>
          <p:cNvSpPr>
            <a:spLocks noGrp="1"/>
          </p:cNvSpPr>
          <p:nvPr>
            <p:ph idx="1"/>
          </p:nvPr>
        </p:nvSpPr>
        <p:spPr/>
        <p:txBody>
          <a:bodyPr/>
          <a:lstStyle/>
          <a:p>
            <a:endParaRPr lang="en-GB" dirty="0"/>
          </a:p>
          <a:p>
            <a:r>
              <a:rPr lang="en-US" dirty="0"/>
              <a:t>Plagiarism consists of presenting somebody else's work as your own, and in particular, copying somebody else's text without clear acknowledgement.</a:t>
            </a:r>
          </a:p>
          <a:p>
            <a:r>
              <a:rPr lang="en-US" dirty="0"/>
              <a:t> Somebody else's text may be another student's essay, or an extract (no matter how short) from a book, journal article, media text, webpage, etc.</a:t>
            </a:r>
            <a:endParaRPr lang="en-GB" dirty="0"/>
          </a:p>
        </p:txBody>
      </p:sp>
    </p:spTree>
    <p:extLst>
      <p:ext uri="{BB962C8B-B14F-4D97-AF65-F5344CB8AC3E}">
        <p14:creationId xmlns:p14="http://schemas.microsoft.com/office/powerpoint/2010/main" val="396588905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AF7DE-03D5-8926-1EAD-94BB09733B64}"/>
              </a:ext>
            </a:extLst>
          </p:cNvPr>
          <p:cNvSpPr>
            <a:spLocks noGrp="1"/>
          </p:cNvSpPr>
          <p:nvPr>
            <p:ph type="title"/>
          </p:nvPr>
        </p:nvSpPr>
        <p:spPr/>
        <p:txBody>
          <a:bodyPr/>
          <a:lstStyle/>
          <a:p>
            <a:r>
              <a:rPr lang="en-GB" dirty="0"/>
              <a:t>Plagiarism</a:t>
            </a:r>
          </a:p>
        </p:txBody>
      </p:sp>
      <p:sp>
        <p:nvSpPr>
          <p:cNvPr id="3" name="Content Placeholder 2">
            <a:extLst>
              <a:ext uri="{FF2B5EF4-FFF2-40B4-BE49-F238E27FC236}">
                <a16:creationId xmlns:a16="http://schemas.microsoft.com/office/drawing/2014/main" id="{270743CA-55D4-C879-AB62-CDE3EE1AA784}"/>
              </a:ext>
            </a:extLst>
          </p:cNvPr>
          <p:cNvSpPr>
            <a:spLocks noGrp="1"/>
          </p:cNvSpPr>
          <p:nvPr>
            <p:ph idx="1"/>
          </p:nvPr>
        </p:nvSpPr>
        <p:spPr/>
        <p:txBody>
          <a:bodyPr>
            <a:normAutofit/>
          </a:bodyPr>
          <a:lstStyle/>
          <a:p>
            <a:endParaRPr lang="en-GB" dirty="0"/>
          </a:p>
          <a:p>
            <a:r>
              <a:rPr lang="en-US" dirty="0"/>
              <a:t>Plagiarism is a serious offence. It amounts to cheating and demonstrates unacceptable disrespect and disregard for the </a:t>
            </a:r>
            <a:r>
              <a:rPr lang="en-US" dirty="0" err="1"/>
              <a:t>plagiarised</a:t>
            </a:r>
            <a:r>
              <a:rPr lang="en-US" dirty="0"/>
              <a:t> author, academic staff and your fellow students. </a:t>
            </a:r>
          </a:p>
          <a:p>
            <a:pPr marL="0" indent="0">
              <a:buNone/>
            </a:pPr>
            <a:endParaRPr lang="en-US" dirty="0"/>
          </a:p>
          <a:p>
            <a:r>
              <a:rPr lang="en-US" dirty="0"/>
              <a:t>The sanctions for plagiarism are severe and may result in you failing your degree. It is therefore highly recommended that you keep a careful record of your notes from the works you have consulted in order to be able to acknowledge any sources you have used</a:t>
            </a:r>
            <a:endParaRPr lang="en-GB" dirty="0"/>
          </a:p>
        </p:txBody>
      </p:sp>
    </p:spTree>
    <p:extLst>
      <p:ext uri="{BB962C8B-B14F-4D97-AF65-F5344CB8AC3E}">
        <p14:creationId xmlns:p14="http://schemas.microsoft.com/office/powerpoint/2010/main" val="206195592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DCD3E-F3BF-9BD4-37AB-25F8AB23A132}"/>
              </a:ext>
            </a:extLst>
          </p:cNvPr>
          <p:cNvSpPr>
            <a:spLocks noGrp="1"/>
          </p:cNvSpPr>
          <p:nvPr>
            <p:ph type="title"/>
          </p:nvPr>
        </p:nvSpPr>
        <p:spPr/>
        <p:txBody>
          <a:bodyPr/>
          <a:lstStyle/>
          <a:p>
            <a:r>
              <a:rPr lang="en-GB" dirty="0"/>
              <a:t>Avoiding Plagiarism</a:t>
            </a:r>
          </a:p>
        </p:txBody>
      </p:sp>
      <p:sp>
        <p:nvSpPr>
          <p:cNvPr id="3" name="Content Placeholder 2">
            <a:extLst>
              <a:ext uri="{FF2B5EF4-FFF2-40B4-BE49-F238E27FC236}">
                <a16:creationId xmlns:a16="http://schemas.microsoft.com/office/drawing/2014/main" id="{52DDDC60-3337-0904-9E0A-067F9750C0B0}"/>
              </a:ext>
            </a:extLst>
          </p:cNvPr>
          <p:cNvSpPr>
            <a:spLocks noGrp="1"/>
          </p:cNvSpPr>
          <p:nvPr>
            <p:ph idx="1"/>
          </p:nvPr>
        </p:nvSpPr>
        <p:spPr/>
        <p:txBody>
          <a:bodyPr>
            <a:normAutofit lnSpcReduction="10000"/>
          </a:bodyPr>
          <a:lstStyle/>
          <a:p>
            <a:r>
              <a:rPr lang="en-US" dirty="0"/>
              <a:t>To reference relevant work in your essay, you should always acknowledge the source with the surname of the author (no first names or initials needed) and the year of publication, e.g. Barnes (1969) had extensively studied this area and … A full account of this debate can be found in </a:t>
            </a:r>
            <a:r>
              <a:rPr lang="en-US" dirty="0" err="1"/>
              <a:t>Gazdar</a:t>
            </a:r>
            <a:r>
              <a:rPr lang="en-US" dirty="0"/>
              <a:t>, Pullum and Sag (1982).</a:t>
            </a:r>
          </a:p>
          <a:p>
            <a:r>
              <a:rPr lang="en-US" dirty="0"/>
              <a:t>When quoting an author's words directly, you must provide the page number where the quotation can be found and use double quotation marks to identify the author's text, e.g. </a:t>
            </a:r>
            <a:r>
              <a:rPr lang="en-US" dirty="0" err="1"/>
              <a:t>Slobin</a:t>
            </a:r>
            <a:r>
              <a:rPr lang="en-US" dirty="0"/>
              <a:t> (1993: 247) makes the distinction between "notions that are obvious to the senses" and those which, on the contrary, "can be learned through language".</a:t>
            </a:r>
          </a:p>
          <a:p>
            <a:r>
              <a:rPr lang="en-US" dirty="0"/>
              <a:t>See UWTSD library guidelines.</a:t>
            </a:r>
            <a:endParaRPr lang="en-GB" dirty="0"/>
          </a:p>
        </p:txBody>
      </p:sp>
    </p:spTree>
    <p:extLst>
      <p:ext uri="{BB962C8B-B14F-4D97-AF65-F5344CB8AC3E}">
        <p14:creationId xmlns:p14="http://schemas.microsoft.com/office/powerpoint/2010/main" val="425472460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C3F27-E5C3-A2E3-C400-529140EACD97}"/>
              </a:ext>
            </a:extLst>
          </p:cNvPr>
          <p:cNvSpPr>
            <a:spLocks noGrp="1"/>
          </p:cNvSpPr>
          <p:nvPr>
            <p:ph type="title"/>
          </p:nvPr>
        </p:nvSpPr>
        <p:spPr/>
        <p:txBody>
          <a:bodyPr/>
          <a:lstStyle/>
          <a:p>
            <a:r>
              <a:rPr lang="en-GB" dirty="0"/>
              <a:t>Plagiarism</a:t>
            </a:r>
          </a:p>
        </p:txBody>
      </p:sp>
      <p:sp>
        <p:nvSpPr>
          <p:cNvPr id="3" name="Content Placeholder 2">
            <a:extLst>
              <a:ext uri="{FF2B5EF4-FFF2-40B4-BE49-F238E27FC236}">
                <a16:creationId xmlns:a16="http://schemas.microsoft.com/office/drawing/2014/main" id="{0BFD515F-6609-9E1C-AF3F-575AE8E8932E}"/>
              </a:ext>
            </a:extLst>
          </p:cNvPr>
          <p:cNvSpPr>
            <a:spLocks noGrp="1"/>
          </p:cNvSpPr>
          <p:nvPr>
            <p:ph idx="1"/>
          </p:nvPr>
        </p:nvSpPr>
        <p:spPr/>
        <p:txBody>
          <a:bodyPr>
            <a:normAutofit fontScale="92500" lnSpcReduction="10000"/>
          </a:bodyPr>
          <a:lstStyle/>
          <a:p>
            <a:endParaRPr lang="en-GB" dirty="0"/>
          </a:p>
          <a:p>
            <a:r>
              <a:rPr lang="en-US" dirty="0"/>
              <a:t>In some cases, you may wish to make a rather lengthy citation. For purposes of clarity, lengthy citations are typically set off the main text and indented, e.g. </a:t>
            </a:r>
          </a:p>
          <a:p>
            <a:r>
              <a:rPr lang="en-US" dirty="0"/>
              <a:t>Arguing against the supremacy of universalist theories, Steiner (1992: 77) stated that: </a:t>
            </a:r>
          </a:p>
          <a:p>
            <a:r>
              <a:rPr lang="en-US" dirty="0"/>
              <a:t>“…that all men known to man use language in some form, that all languages of which we have apprehension are able to name perceived objects or to signify actions – these are undoubted truths. But being of the class ‘all members of the species require oxygen to sustain life’, they do not illuminate, except in the most abstract, formal sense, the actual workings of human speech.”</a:t>
            </a:r>
            <a:endParaRPr lang="en-GB" dirty="0"/>
          </a:p>
        </p:txBody>
      </p:sp>
    </p:spTree>
    <p:extLst>
      <p:ext uri="{BB962C8B-B14F-4D97-AF65-F5344CB8AC3E}">
        <p14:creationId xmlns:p14="http://schemas.microsoft.com/office/powerpoint/2010/main" val="326795822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Empty speech bubbles">
            <a:extLst>
              <a:ext uri="{FF2B5EF4-FFF2-40B4-BE49-F238E27FC236}">
                <a16:creationId xmlns:a16="http://schemas.microsoft.com/office/drawing/2014/main" id="{5DAFF5F6-AE24-C577-0864-05845EC9A0BC}"/>
              </a:ext>
            </a:extLst>
          </p:cNvPr>
          <p:cNvPicPr>
            <a:picLocks noChangeAspect="1"/>
          </p:cNvPicPr>
          <p:nvPr/>
        </p:nvPicPr>
        <p:blipFill rotWithShape="1">
          <a:blip r:embed="rId2"/>
          <a:srcRect l="5884" r="-1" b="-1"/>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F5B72E3-1CBC-650E-9C24-AA630A5738F8}"/>
              </a:ext>
            </a:extLst>
          </p:cNvPr>
          <p:cNvSpPr>
            <a:spLocks noGrp="1"/>
          </p:cNvSpPr>
          <p:nvPr>
            <p:ph type="title"/>
          </p:nvPr>
        </p:nvSpPr>
        <p:spPr>
          <a:xfrm>
            <a:off x="7531610" y="365125"/>
            <a:ext cx="3822189" cy="1899912"/>
          </a:xfrm>
        </p:spPr>
        <p:txBody>
          <a:bodyPr>
            <a:normAutofit/>
          </a:bodyPr>
          <a:lstStyle/>
          <a:p>
            <a:r>
              <a:rPr lang="en-GB" sz="4000"/>
              <a:t>Top tip</a:t>
            </a:r>
          </a:p>
        </p:txBody>
      </p:sp>
      <p:sp>
        <p:nvSpPr>
          <p:cNvPr id="3" name="Content Placeholder 2">
            <a:extLst>
              <a:ext uri="{FF2B5EF4-FFF2-40B4-BE49-F238E27FC236}">
                <a16:creationId xmlns:a16="http://schemas.microsoft.com/office/drawing/2014/main" id="{03BFAB13-FF40-1A66-8AC2-E2997DBEFE0E}"/>
              </a:ext>
            </a:extLst>
          </p:cNvPr>
          <p:cNvSpPr>
            <a:spLocks noGrp="1"/>
          </p:cNvSpPr>
          <p:nvPr>
            <p:ph idx="1"/>
          </p:nvPr>
        </p:nvSpPr>
        <p:spPr>
          <a:xfrm>
            <a:off x="7531610" y="2434201"/>
            <a:ext cx="3822189" cy="3742762"/>
          </a:xfrm>
        </p:spPr>
        <p:txBody>
          <a:bodyPr>
            <a:normAutofit/>
          </a:bodyPr>
          <a:lstStyle/>
          <a:p>
            <a:endParaRPr lang="en-US" sz="2000"/>
          </a:p>
          <a:p>
            <a:r>
              <a:rPr lang="en-US" sz="2000"/>
              <a:t>Overall, remember that your work needs to express your thinking, therefore you need to develop your own voice in your writing. </a:t>
            </a:r>
          </a:p>
          <a:p>
            <a:r>
              <a:rPr lang="en-US" sz="2000"/>
              <a:t>At the same time, it is important that you base your argumentation on existing theories, intellectual concepts and notions.</a:t>
            </a:r>
            <a:endParaRPr lang="en-GB" sz="2000"/>
          </a:p>
        </p:txBody>
      </p:sp>
    </p:spTree>
    <p:extLst>
      <p:ext uri="{BB962C8B-B14F-4D97-AF65-F5344CB8AC3E}">
        <p14:creationId xmlns:p14="http://schemas.microsoft.com/office/powerpoint/2010/main" val="309702903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DF40B2-80F7-4E71-B46C-284163F3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9F158A-A489-40A1-FD0B-44A11545D6FD}"/>
              </a:ext>
            </a:extLst>
          </p:cNvPr>
          <p:cNvSpPr>
            <a:spLocks noGrp="1"/>
          </p:cNvSpPr>
          <p:nvPr>
            <p:ph type="title"/>
          </p:nvPr>
        </p:nvSpPr>
        <p:spPr>
          <a:xfrm>
            <a:off x="838199" y="548464"/>
            <a:ext cx="3807187" cy="2228074"/>
          </a:xfrm>
        </p:spPr>
        <p:txBody>
          <a:bodyPr>
            <a:normAutofit/>
          </a:bodyPr>
          <a:lstStyle/>
          <a:p>
            <a:r>
              <a:rPr lang="en-US" sz="4000"/>
              <a:t>How to develop good academic writing</a:t>
            </a:r>
            <a:endParaRPr lang="en-GB" sz="4000"/>
          </a:p>
        </p:txBody>
      </p:sp>
      <p:sp>
        <p:nvSpPr>
          <p:cNvPr id="3" name="Content Placeholder 2">
            <a:extLst>
              <a:ext uri="{FF2B5EF4-FFF2-40B4-BE49-F238E27FC236}">
                <a16:creationId xmlns:a16="http://schemas.microsoft.com/office/drawing/2014/main" id="{BDA2062E-2148-6255-5D99-5B24902A9C57}"/>
              </a:ext>
            </a:extLst>
          </p:cNvPr>
          <p:cNvSpPr>
            <a:spLocks noGrp="1"/>
          </p:cNvSpPr>
          <p:nvPr>
            <p:ph idx="1"/>
          </p:nvPr>
        </p:nvSpPr>
        <p:spPr>
          <a:xfrm>
            <a:off x="838201" y="2962279"/>
            <a:ext cx="3799425" cy="3143241"/>
          </a:xfrm>
        </p:spPr>
        <p:txBody>
          <a:bodyPr>
            <a:normAutofit/>
          </a:bodyPr>
          <a:lstStyle/>
          <a:p>
            <a:r>
              <a:rPr lang="en-US" sz="2000"/>
              <a:t>Where to find expert academic writing? </a:t>
            </a:r>
          </a:p>
          <a:p>
            <a:r>
              <a:rPr lang="en-US" sz="2000"/>
              <a:t>Scientific monographs </a:t>
            </a:r>
          </a:p>
          <a:p>
            <a:r>
              <a:rPr lang="en-US" sz="2000"/>
              <a:t>Edited volumes</a:t>
            </a:r>
          </a:p>
          <a:p>
            <a:r>
              <a:rPr lang="en-US" sz="2000"/>
              <a:t> Research reviews published in scientific journals.</a:t>
            </a:r>
            <a:endParaRPr lang="en-GB" sz="2000"/>
          </a:p>
        </p:txBody>
      </p:sp>
      <p:pic>
        <p:nvPicPr>
          <p:cNvPr id="5" name="Picture 4" descr="Open book">
            <a:extLst>
              <a:ext uri="{FF2B5EF4-FFF2-40B4-BE49-F238E27FC236}">
                <a16:creationId xmlns:a16="http://schemas.microsoft.com/office/drawing/2014/main" id="{995A3CF3-D6FD-1537-09DF-CCCD5201DA97}"/>
              </a:ext>
            </a:extLst>
          </p:cNvPr>
          <p:cNvPicPr>
            <a:picLocks noChangeAspect="1"/>
          </p:cNvPicPr>
          <p:nvPr/>
        </p:nvPicPr>
        <p:blipFill rotWithShape="1">
          <a:blip r:embed="rId2"/>
          <a:srcRect l="14397" r="15702" b="-1"/>
          <a:stretch/>
        </p:blipFill>
        <p:spPr>
          <a:xfrm>
            <a:off x="5010386" y="10"/>
            <a:ext cx="7181613" cy="6857990"/>
          </a:xfrm>
          <a:prstGeom prst="rect">
            <a:avLst/>
          </a:prstGeom>
          <a:effectLst/>
        </p:spPr>
      </p:pic>
    </p:spTree>
    <p:extLst>
      <p:ext uri="{BB962C8B-B14F-4D97-AF65-F5344CB8AC3E}">
        <p14:creationId xmlns:p14="http://schemas.microsoft.com/office/powerpoint/2010/main" val="48054159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D1038-2682-B3E7-D96E-2BC220F51E14}"/>
              </a:ext>
            </a:extLst>
          </p:cNvPr>
          <p:cNvSpPr>
            <a:spLocks noGrp="1"/>
          </p:cNvSpPr>
          <p:nvPr>
            <p:ph type="title"/>
          </p:nvPr>
        </p:nvSpPr>
        <p:spPr/>
        <p:txBody>
          <a:bodyPr/>
          <a:lstStyle/>
          <a:p>
            <a:r>
              <a:rPr lang="en-US" dirty="0"/>
              <a:t>What is the aim of academic writing?</a:t>
            </a:r>
            <a:endParaRPr lang="en-GB" dirty="0"/>
          </a:p>
        </p:txBody>
      </p:sp>
      <p:sp>
        <p:nvSpPr>
          <p:cNvPr id="3" name="Content Placeholder 2">
            <a:extLst>
              <a:ext uri="{FF2B5EF4-FFF2-40B4-BE49-F238E27FC236}">
                <a16:creationId xmlns:a16="http://schemas.microsoft.com/office/drawing/2014/main" id="{4DEBB9D2-BA34-7DC3-D545-54D494973D45}"/>
              </a:ext>
            </a:extLst>
          </p:cNvPr>
          <p:cNvSpPr>
            <a:spLocks noGrp="1"/>
          </p:cNvSpPr>
          <p:nvPr>
            <p:ph idx="1"/>
          </p:nvPr>
        </p:nvSpPr>
        <p:spPr/>
        <p:txBody>
          <a:bodyPr/>
          <a:lstStyle/>
          <a:p>
            <a:r>
              <a:rPr lang="en-US" dirty="0"/>
              <a:t>To achieve clear communication! </a:t>
            </a:r>
          </a:p>
          <a:p>
            <a:r>
              <a:rPr lang="en-US" dirty="0"/>
              <a:t>Always ask yourself: Is my paper written in a clear fashion? </a:t>
            </a:r>
          </a:p>
          <a:p>
            <a:r>
              <a:rPr lang="en-US" dirty="0"/>
              <a:t>Could a fellow linguist who is not familiar with my research make sense of it? </a:t>
            </a:r>
          </a:p>
          <a:p>
            <a:r>
              <a:rPr lang="en-US" dirty="0"/>
              <a:t>Remember that clear does not mean simplistic!</a:t>
            </a:r>
            <a:endParaRPr lang="en-GB" dirty="0"/>
          </a:p>
        </p:txBody>
      </p:sp>
    </p:spTree>
    <p:extLst>
      <p:ext uri="{BB962C8B-B14F-4D97-AF65-F5344CB8AC3E}">
        <p14:creationId xmlns:p14="http://schemas.microsoft.com/office/powerpoint/2010/main" val="382118562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D8223-AA24-CEBB-CE2B-AA26759BD586}"/>
              </a:ext>
            </a:extLst>
          </p:cNvPr>
          <p:cNvSpPr>
            <a:spLocks noGrp="1"/>
          </p:cNvSpPr>
          <p:nvPr>
            <p:ph type="title"/>
          </p:nvPr>
        </p:nvSpPr>
        <p:spPr/>
        <p:txBody>
          <a:bodyPr/>
          <a:lstStyle/>
          <a:p>
            <a:r>
              <a:rPr lang="en-US" dirty="0"/>
              <a:t>How do we achieve clear communication?</a:t>
            </a:r>
            <a:endParaRPr lang="en-GB" dirty="0"/>
          </a:p>
        </p:txBody>
      </p:sp>
      <p:sp>
        <p:nvSpPr>
          <p:cNvPr id="3" name="Content Placeholder 2">
            <a:extLst>
              <a:ext uri="{FF2B5EF4-FFF2-40B4-BE49-F238E27FC236}">
                <a16:creationId xmlns:a16="http://schemas.microsoft.com/office/drawing/2014/main" id="{8A2B58CB-59EC-6C0E-B2D6-50D2C776700D}"/>
              </a:ext>
            </a:extLst>
          </p:cNvPr>
          <p:cNvSpPr>
            <a:spLocks noGrp="1"/>
          </p:cNvSpPr>
          <p:nvPr>
            <p:ph idx="1"/>
          </p:nvPr>
        </p:nvSpPr>
        <p:spPr/>
        <p:txBody>
          <a:bodyPr/>
          <a:lstStyle/>
          <a:p>
            <a:r>
              <a:rPr lang="en-US" dirty="0"/>
              <a:t>Present ideas in an orderly manner. </a:t>
            </a:r>
          </a:p>
          <a:p>
            <a:r>
              <a:rPr lang="en-US" dirty="0"/>
              <a:t>Express yourself precisely.</a:t>
            </a:r>
          </a:p>
          <a:p>
            <a:r>
              <a:rPr lang="en-US" dirty="0"/>
              <a:t>Be consistent in your formatting.</a:t>
            </a:r>
          </a:p>
          <a:p>
            <a:r>
              <a:rPr lang="en-US" dirty="0"/>
              <a:t>Good writing takes effort—revise your writing </a:t>
            </a:r>
          </a:p>
          <a:p>
            <a:r>
              <a:rPr lang="en-US" dirty="0"/>
              <a:t>Remember: u each paragraph expresses a single global idea </a:t>
            </a:r>
          </a:p>
          <a:p>
            <a:r>
              <a:rPr lang="en-US" dirty="0"/>
              <a:t>each paragraph should build on the next, like a jigsaw </a:t>
            </a:r>
          </a:p>
          <a:p>
            <a:r>
              <a:rPr lang="en-US" dirty="0"/>
              <a:t>within a paragraph, each sentence should logically develop the global idea.</a:t>
            </a:r>
            <a:endParaRPr lang="en-GB" dirty="0"/>
          </a:p>
        </p:txBody>
      </p:sp>
    </p:spTree>
    <p:extLst>
      <p:ext uri="{BB962C8B-B14F-4D97-AF65-F5344CB8AC3E}">
        <p14:creationId xmlns:p14="http://schemas.microsoft.com/office/powerpoint/2010/main" val="201171623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B002A-2B8A-FF12-C9A1-C22573278C24}"/>
              </a:ext>
            </a:extLst>
          </p:cNvPr>
          <p:cNvSpPr>
            <a:spLocks noGrp="1"/>
          </p:cNvSpPr>
          <p:nvPr>
            <p:ph type="title"/>
          </p:nvPr>
        </p:nvSpPr>
        <p:spPr/>
        <p:txBody>
          <a:bodyPr/>
          <a:lstStyle/>
          <a:p>
            <a:r>
              <a:rPr lang="en-GB" dirty="0"/>
              <a:t> </a:t>
            </a:r>
            <a:r>
              <a:rPr lang="en-US" dirty="0"/>
              <a:t>But why should we bother?</a:t>
            </a:r>
            <a:endParaRPr lang="en-GB" dirty="0"/>
          </a:p>
        </p:txBody>
      </p:sp>
      <p:sp>
        <p:nvSpPr>
          <p:cNvPr id="3" name="Content Placeholder 2">
            <a:extLst>
              <a:ext uri="{FF2B5EF4-FFF2-40B4-BE49-F238E27FC236}">
                <a16:creationId xmlns:a16="http://schemas.microsoft.com/office/drawing/2014/main" id="{2191455C-D08B-58F3-4CF8-BD79BE790707}"/>
              </a:ext>
            </a:extLst>
          </p:cNvPr>
          <p:cNvSpPr>
            <a:spLocks noGrp="1"/>
          </p:cNvSpPr>
          <p:nvPr>
            <p:ph idx="1"/>
          </p:nvPr>
        </p:nvSpPr>
        <p:spPr/>
        <p:txBody>
          <a:bodyPr/>
          <a:lstStyle/>
          <a:p>
            <a:r>
              <a:rPr lang="en-US" dirty="0"/>
              <a:t>Learning a specific register that will be required on the job. u Compare the writing style in company reports! u Your mark is affected by it. u Presentation is important: it affects your reader’s comprehension</a:t>
            </a:r>
            <a:endParaRPr lang="en-GB" dirty="0"/>
          </a:p>
        </p:txBody>
      </p:sp>
    </p:spTree>
    <p:extLst>
      <p:ext uri="{BB962C8B-B14F-4D97-AF65-F5344CB8AC3E}">
        <p14:creationId xmlns:p14="http://schemas.microsoft.com/office/powerpoint/2010/main" val="353905632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E36BB3C5-822B-45E1-A81E-5CC3176C61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silver wrapped present with a black tag&#10;&#10;Description automatically generated">
            <a:extLst>
              <a:ext uri="{FF2B5EF4-FFF2-40B4-BE49-F238E27FC236}">
                <a16:creationId xmlns:a16="http://schemas.microsoft.com/office/drawing/2014/main" id="{81638A35-6DBB-F985-405F-8B0D1CB5F812}"/>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9614" r="2" b="2116"/>
          <a:stretch/>
        </p:blipFill>
        <p:spPr>
          <a:xfrm>
            <a:off x="579264" y="365141"/>
            <a:ext cx="6288262" cy="3484547"/>
          </a:xfrm>
          <a:prstGeom prst="rect">
            <a:avLst/>
          </a:prstGeom>
        </p:spPr>
      </p:pic>
      <p:sp useBgFill="1">
        <p:nvSpPr>
          <p:cNvPr id="16" name="Rectangle 15">
            <a:extLst>
              <a:ext uri="{FF2B5EF4-FFF2-40B4-BE49-F238E27FC236}">
                <a16:creationId xmlns:a16="http://schemas.microsoft.com/office/drawing/2014/main" id="{FB39ECA9-4CDE-4883-98E8-287E905E9F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263" y="3630934"/>
            <a:ext cx="6288261" cy="2546028"/>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E9E22D3-2E87-D59A-381C-97FC0A0891E8}"/>
              </a:ext>
            </a:extLst>
          </p:cNvPr>
          <p:cNvSpPr>
            <a:spLocks noGrp="1"/>
          </p:cNvSpPr>
          <p:nvPr>
            <p:ph type="title"/>
          </p:nvPr>
        </p:nvSpPr>
        <p:spPr>
          <a:xfrm>
            <a:off x="841248" y="3849689"/>
            <a:ext cx="2111122" cy="2105025"/>
          </a:xfrm>
        </p:spPr>
        <p:txBody>
          <a:bodyPr>
            <a:normAutofit/>
          </a:bodyPr>
          <a:lstStyle/>
          <a:p>
            <a:r>
              <a:rPr lang="en-US" sz="2400"/>
              <a:t>Which present would you prefer</a:t>
            </a:r>
            <a:endParaRPr lang="en-GB" sz="2400"/>
          </a:p>
        </p:txBody>
      </p:sp>
      <p:sp>
        <p:nvSpPr>
          <p:cNvPr id="18" name="Rectangle 17">
            <a:extLst>
              <a:ext uri="{FF2B5EF4-FFF2-40B4-BE49-F238E27FC236}">
                <a16:creationId xmlns:a16="http://schemas.microsoft.com/office/drawing/2014/main" id="{A67483D0-BAEB-4927-88AD-76F5DA846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494" y="456572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 name="Rectangle 19">
            <a:extLst>
              <a:ext uri="{FF2B5EF4-FFF2-40B4-BE49-F238E27FC236}">
                <a16:creationId xmlns:a16="http://schemas.microsoft.com/office/drawing/2014/main" id="{0DBB7B12-4298-4CFB-B539-44A91C930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4346" y="4893056"/>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A111378-E7DD-1D07-C9BA-B9E59A518C78}"/>
              </a:ext>
            </a:extLst>
          </p:cNvPr>
          <p:cNvSpPr>
            <a:spLocks noGrp="1"/>
          </p:cNvSpPr>
          <p:nvPr>
            <p:ph idx="1"/>
          </p:nvPr>
        </p:nvSpPr>
        <p:spPr>
          <a:xfrm>
            <a:off x="3360563" y="3849688"/>
            <a:ext cx="3315810" cy="2105025"/>
          </a:xfrm>
        </p:spPr>
        <p:txBody>
          <a:bodyPr anchor="ctr">
            <a:normAutofit/>
          </a:bodyPr>
          <a:lstStyle/>
          <a:p>
            <a:r>
              <a:rPr lang="en-GB" sz="1700"/>
              <a:t> In an ordinary Morrison’s bag</a:t>
            </a:r>
          </a:p>
          <a:p>
            <a:endParaRPr lang="en-GB" sz="1700"/>
          </a:p>
          <a:p>
            <a:r>
              <a:rPr lang="en-GB" sz="1700"/>
              <a:t>OR</a:t>
            </a:r>
          </a:p>
          <a:p>
            <a:endParaRPr lang="en-GB" sz="1700"/>
          </a:p>
          <a:p>
            <a:r>
              <a:rPr lang="en-GB" sz="1700"/>
              <a:t>Nicely wrapped?</a:t>
            </a:r>
          </a:p>
        </p:txBody>
      </p:sp>
      <p:pic>
        <p:nvPicPr>
          <p:cNvPr id="5" name="Picture 4" descr="A white plastic bag with red text&#10;&#10;Description automatically generated">
            <a:extLst>
              <a:ext uri="{FF2B5EF4-FFF2-40B4-BE49-F238E27FC236}">
                <a16:creationId xmlns:a16="http://schemas.microsoft.com/office/drawing/2014/main" id="{3685B5B5-F45F-DDFB-A8C1-EE42CD08889C}"/>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5987" r="1" b="1"/>
          <a:stretch/>
        </p:blipFill>
        <p:spPr>
          <a:xfrm>
            <a:off x="7632700" y="365109"/>
            <a:ext cx="4036806" cy="5077090"/>
          </a:xfrm>
          <a:prstGeom prst="rect">
            <a:avLst/>
          </a:prstGeom>
        </p:spPr>
      </p:pic>
      <p:sp>
        <p:nvSpPr>
          <p:cNvPr id="6" name="TextBox 5">
            <a:extLst>
              <a:ext uri="{FF2B5EF4-FFF2-40B4-BE49-F238E27FC236}">
                <a16:creationId xmlns:a16="http://schemas.microsoft.com/office/drawing/2014/main" id="{B1BE5D69-F550-7938-86E7-C000E084227A}"/>
              </a:ext>
            </a:extLst>
          </p:cNvPr>
          <p:cNvSpPr txBox="1"/>
          <p:nvPr/>
        </p:nvSpPr>
        <p:spPr>
          <a:xfrm>
            <a:off x="9362464" y="5976892"/>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ustainability.stackexchange.com/questions/5840/how-many-times-do-you-need-to-use-a-cheap-re-usable-bag-to-offset-its-impact/5841">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9" name="TextBox 8">
            <a:extLst>
              <a:ext uri="{FF2B5EF4-FFF2-40B4-BE49-F238E27FC236}">
                <a16:creationId xmlns:a16="http://schemas.microsoft.com/office/drawing/2014/main" id="{18A2DA74-EE1E-8243-F7AE-F40255DB11B0}"/>
              </a:ext>
            </a:extLst>
          </p:cNvPr>
          <p:cNvSpPr txBox="1"/>
          <p:nvPr/>
        </p:nvSpPr>
        <p:spPr>
          <a:xfrm>
            <a:off x="4680710" y="3228961"/>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freeimageslive.co.uk/free_stock_image/christmas-gift-jp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392150143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B8D329-678F-E72A-2C38-C165C09C3CBF}"/>
              </a:ext>
            </a:extLst>
          </p:cNvPr>
          <p:cNvSpPr>
            <a:spLocks noGrp="1"/>
          </p:cNvSpPr>
          <p:nvPr>
            <p:ph type="title"/>
          </p:nvPr>
        </p:nvSpPr>
        <p:spPr>
          <a:xfrm>
            <a:off x="836679" y="723898"/>
            <a:ext cx="6002110" cy="1495425"/>
          </a:xfrm>
        </p:spPr>
        <p:txBody>
          <a:bodyPr>
            <a:normAutofit/>
          </a:bodyPr>
          <a:lstStyle/>
          <a:p>
            <a:r>
              <a:rPr lang="en-GB" sz="4000"/>
              <a:t>Remember</a:t>
            </a:r>
          </a:p>
        </p:txBody>
      </p:sp>
      <p:pic>
        <p:nvPicPr>
          <p:cNvPr id="6" name="Picture 5">
            <a:extLst>
              <a:ext uri="{FF2B5EF4-FFF2-40B4-BE49-F238E27FC236}">
                <a16:creationId xmlns:a16="http://schemas.microsoft.com/office/drawing/2014/main" id="{9AE59031-10B2-6DCC-D469-9837ED49C676}"/>
              </a:ext>
            </a:extLst>
          </p:cNvPr>
          <p:cNvPicPr>
            <a:picLocks noChangeAspect="1"/>
          </p:cNvPicPr>
          <p:nvPr/>
        </p:nvPicPr>
        <p:blipFill rotWithShape="1">
          <a:blip r:embed="rId2"/>
          <a:srcRect l="30303" r="21103" b="-1"/>
          <a:stretch/>
        </p:blipFill>
        <p:spPr>
          <a:xfrm>
            <a:off x="7199440" y="10"/>
            <a:ext cx="4992560" cy="6857990"/>
          </a:xfrm>
          <a:prstGeom prst="rect">
            <a:avLst/>
          </a:prstGeom>
          <a:effectLst/>
        </p:spPr>
      </p:pic>
      <p:graphicFrame>
        <p:nvGraphicFramePr>
          <p:cNvPr id="5" name="Content Placeholder 2">
            <a:extLst>
              <a:ext uri="{FF2B5EF4-FFF2-40B4-BE49-F238E27FC236}">
                <a16:creationId xmlns:a16="http://schemas.microsoft.com/office/drawing/2014/main" id="{4026E40C-1BA8-0BBC-182B-189001863E8B}"/>
              </a:ext>
            </a:extLst>
          </p:cNvPr>
          <p:cNvGraphicFramePr>
            <a:graphicFrameLocks noGrp="1"/>
          </p:cNvGraphicFramePr>
          <p:nvPr>
            <p:ph idx="1"/>
            <p:extLst>
              <p:ext uri="{D42A27DB-BD31-4B8C-83A1-F6EECF244321}">
                <p14:modId xmlns:p14="http://schemas.microsoft.com/office/powerpoint/2010/main" val="3684976737"/>
              </p:ext>
            </p:extLst>
          </p:nvPr>
        </p:nvGraphicFramePr>
        <p:xfrm>
          <a:off x="836680" y="2405067"/>
          <a:ext cx="6002110" cy="37290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7151084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F21660-D3E8-14C9-4182-E797D09ACA77}"/>
              </a:ext>
            </a:extLst>
          </p:cNvPr>
          <p:cNvSpPr>
            <a:spLocks noGrp="1"/>
          </p:cNvSpPr>
          <p:nvPr>
            <p:ph type="title"/>
          </p:nvPr>
        </p:nvSpPr>
        <p:spPr/>
        <p:txBody>
          <a:bodyPr/>
          <a:lstStyle/>
          <a:p>
            <a:r>
              <a:rPr lang="en-US" dirty="0"/>
              <a:t>How do we achieve clear communication</a:t>
            </a:r>
            <a:endParaRPr lang="en-GB" dirty="0"/>
          </a:p>
        </p:txBody>
      </p:sp>
      <p:sp>
        <p:nvSpPr>
          <p:cNvPr id="3" name="Content Placeholder 2">
            <a:extLst>
              <a:ext uri="{FF2B5EF4-FFF2-40B4-BE49-F238E27FC236}">
                <a16:creationId xmlns:a16="http://schemas.microsoft.com/office/drawing/2014/main" id="{BF2E7B2F-4115-C040-C5D1-AC375380B49F}"/>
              </a:ext>
            </a:extLst>
          </p:cNvPr>
          <p:cNvSpPr>
            <a:spLocks noGrp="1"/>
          </p:cNvSpPr>
          <p:nvPr>
            <p:ph idx="1"/>
          </p:nvPr>
        </p:nvSpPr>
        <p:spPr/>
        <p:txBody>
          <a:bodyPr/>
          <a:lstStyle/>
          <a:p>
            <a:r>
              <a:rPr lang="en-GB" dirty="0"/>
              <a:t>Orderly presentation of ideas..</a:t>
            </a:r>
          </a:p>
          <a:p>
            <a:r>
              <a:rPr lang="en-US" dirty="0"/>
              <a:t>Units of thoughts should be orderly. </a:t>
            </a:r>
          </a:p>
          <a:p>
            <a:r>
              <a:rPr lang="en-US" dirty="0"/>
              <a:t>Think about how you want to pitch a sequence of ideas—make a plan for each section before you start writing</a:t>
            </a:r>
          </a:p>
          <a:p>
            <a:r>
              <a:rPr lang="en-US" dirty="0"/>
              <a:t> Use transition devices like: then, after, therefore, as a result, in addition, moreover, </a:t>
            </a:r>
            <a:r>
              <a:rPr lang="en-US" dirty="0" err="1"/>
              <a:t>etc</a:t>
            </a:r>
            <a:r>
              <a:rPr lang="en-GB" dirty="0"/>
              <a:t>.</a:t>
            </a:r>
          </a:p>
          <a:p>
            <a:endParaRPr lang="en-GB" dirty="0"/>
          </a:p>
        </p:txBody>
      </p:sp>
    </p:spTree>
    <p:extLst>
      <p:ext uri="{BB962C8B-B14F-4D97-AF65-F5344CB8AC3E}">
        <p14:creationId xmlns:p14="http://schemas.microsoft.com/office/powerpoint/2010/main" val="264171064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EBBC4-2F08-D9E0-97C4-50DB5D1F7FF0}"/>
              </a:ext>
            </a:extLst>
          </p:cNvPr>
          <p:cNvSpPr>
            <a:spLocks noGrp="1"/>
          </p:cNvSpPr>
          <p:nvPr>
            <p:ph type="title"/>
          </p:nvPr>
        </p:nvSpPr>
        <p:spPr/>
        <p:txBody>
          <a:bodyPr/>
          <a:lstStyle/>
          <a:p>
            <a:r>
              <a:rPr lang="en-GB" dirty="0"/>
              <a:t> Smoothness of expression</a:t>
            </a:r>
          </a:p>
        </p:txBody>
      </p:sp>
      <p:sp>
        <p:nvSpPr>
          <p:cNvPr id="3" name="Content Placeholder 2">
            <a:extLst>
              <a:ext uri="{FF2B5EF4-FFF2-40B4-BE49-F238E27FC236}">
                <a16:creationId xmlns:a16="http://schemas.microsoft.com/office/drawing/2014/main" id="{F45BE301-DFAE-841C-8264-71806B6D3D7D}"/>
              </a:ext>
            </a:extLst>
          </p:cNvPr>
          <p:cNvSpPr>
            <a:spLocks noGrp="1"/>
          </p:cNvSpPr>
          <p:nvPr>
            <p:ph idx="1"/>
          </p:nvPr>
        </p:nvSpPr>
        <p:spPr/>
        <p:txBody>
          <a:bodyPr>
            <a:normAutofit lnSpcReduction="10000"/>
          </a:bodyPr>
          <a:lstStyle/>
          <a:p>
            <a:endParaRPr lang="en-GB" dirty="0"/>
          </a:p>
          <a:p>
            <a:r>
              <a:rPr lang="en-US" dirty="0"/>
              <a:t>In contrast to creative writing, there is no space in academic writing for:</a:t>
            </a:r>
          </a:p>
          <a:p>
            <a:r>
              <a:rPr lang="en-US" dirty="0"/>
              <a:t> Ambiguity</a:t>
            </a:r>
          </a:p>
          <a:p>
            <a:r>
              <a:rPr lang="en-US" dirty="0"/>
              <a:t> Sudden shifts of topic, tense, person</a:t>
            </a:r>
          </a:p>
          <a:p>
            <a:r>
              <a:rPr lang="en-US" dirty="0"/>
              <a:t> Insertion of unexpected details</a:t>
            </a:r>
          </a:p>
          <a:p>
            <a:r>
              <a:rPr lang="en-US" dirty="0"/>
              <a:t> Why? Because your objective is to aim for clear and logical communication. </a:t>
            </a:r>
          </a:p>
          <a:p>
            <a:r>
              <a:rPr lang="en-US" dirty="0"/>
              <a:t>Readers will be very annoyed if you write out of style, as it makes it more difficult to follow the content.</a:t>
            </a:r>
            <a:endParaRPr lang="en-GB" dirty="0"/>
          </a:p>
        </p:txBody>
      </p:sp>
    </p:spTree>
    <p:extLst>
      <p:ext uri="{BB962C8B-B14F-4D97-AF65-F5344CB8AC3E}">
        <p14:creationId xmlns:p14="http://schemas.microsoft.com/office/powerpoint/2010/main" val="148634565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72F38F-BECA-4362-DA61-93B0862BD9E8}"/>
              </a:ext>
            </a:extLst>
          </p:cNvPr>
          <p:cNvSpPr>
            <a:spLocks noGrp="1"/>
          </p:cNvSpPr>
          <p:nvPr>
            <p:ph type="title"/>
          </p:nvPr>
        </p:nvSpPr>
        <p:spPr>
          <a:xfrm>
            <a:off x="640080" y="325369"/>
            <a:ext cx="4368602" cy="1956841"/>
          </a:xfrm>
        </p:spPr>
        <p:txBody>
          <a:bodyPr anchor="b">
            <a:normAutofit/>
          </a:bodyPr>
          <a:lstStyle/>
          <a:p>
            <a:r>
              <a:rPr lang="en-GB" sz="5000"/>
              <a:t>Know your target audience</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F8475D5-FD2E-844D-D3B6-FAB4C2CDE590}"/>
              </a:ext>
            </a:extLst>
          </p:cNvPr>
          <p:cNvSpPr>
            <a:spLocks noGrp="1"/>
          </p:cNvSpPr>
          <p:nvPr>
            <p:ph idx="1"/>
          </p:nvPr>
        </p:nvSpPr>
        <p:spPr>
          <a:xfrm>
            <a:off x="640080" y="2872899"/>
            <a:ext cx="4243589" cy="3320668"/>
          </a:xfrm>
        </p:spPr>
        <p:txBody>
          <a:bodyPr>
            <a:normAutofit/>
          </a:bodyPr>
          <a:lstStyle/>
          <a:p>
            <a:endParaRPr lang="en-GB" sz="2000" dirty="0"/>
          </a:p>
          <a:p>
            <a:r>
              <a:rPr lang="en-US" sz="2000" dirty="0"/>
              <a:t>You will have spent a lot of time working on your topic. </a:t>
            </a:r>
          </a:p>
          <a:p>
            <a:r>
              <a:rPr lang="en-US" sz="2000" dirty="0"/>
              <a:t>The reader does not know as much about your project, so you need to remember that you are writing for another person, not for yourself.</a:t>
            </a:r>
          </a:p>
          <a:p>
            <a:r>
              <a:rPr lang="en-US" sz="2000" dirty="0"/>
              <a:t>Hit the target!</a:t>
            </a:r>
            <a:endParaRPr lang="en-GB" sz="2000" dirty="0"/>
          </a:p>
        </p:txBody>
      </p:sp>
      <p:pic>
        <p:nvPicPr>
          <p:cNvPr id="5" name="Picture 4" descr="A dart board with darts in the center&#10;&#10;Description automatically generated">
            <a:extLst>
              <a:ext uri="{FF2B5EF4-FFF2-40B4-BE49-F238E27FC236}">
                <a16:creationId xmlns:a16="http://schemas.microsoft.com/office/drawing/2014/main" id="{5DBA7371-8643-6AFC-866F-B0F2B89BD151}"/>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7571" r="25475"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03031988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9A447-0277-47B5-DE10-24EC033BC9CF}"/>
              </a:ext>
            </a:extLst>
          </p:cNvPr>
          <p:cNvSpPr>
            <a:spLocks noGrp="1"/>
          </p:cNvSpPr>
          <p:nvPr>
            <p:ph type="title"/>
          </p:nvPr>
        </p:nvSpPr>
        <p:spPr>
          <a:xfrm>
            <a:off x="876692" y="741391"/>
            <a:ext cx="5479719" cy="1616203"/>
          </a:xfrm>
        </p:spPr>
        <p:txBody>
          <a:bodyPr anchor="b">
            <a:normAutofit/>
          </a:bodyPr>
          <a:lstStyle/>
          <a:p>
            <a:r>
              <a:rPr lang="en-GB" sz="3200"/>
              <a:t> Economy of expression</a:t>
            </a:r>
          </a:p>
        </p:txBody>
      </p:sp>
      <p:sp>
        <p:nvSpPr>
          <p:cNvPr id="3" name="Content Placeholder 2">
            <a:extLst>
              <a:ext uri="{FF2B5EF4-FFF2-40B4-BE49-F238E27FC236}">
                <a16:creationId xmlns:a16="http://schemas.microsoft.com/office/drawing/2014/main" id="{2AA00774-C388-149D-95AC-46DF7F84FD93}"/>
              </a:ext>
            </a:extLst>
          </p:cNvPr>
          <p:cNvSpPr>
            <a:spLocks noGrp="1"/>
          </p:cNvSpPr>
          <p:nvPr>
            <p:ph idx="1"/>
          </p:nvPr>
        </p:nvSpPr>
        <p:spPr>
          <a:xfrm>
            <a:off x="876692" y="2533476"/>
            <a:ext cx="5479719" cy="3447832"/>
          </a:xfrm>
        </p:spPr>
        <p:txBody>
          <a:bodyPr anchor="t">
            <a:normAutofit/>
          </a:bodyPr>
          <a:lstStyle/>
          <a:p>
            <a:endParaRPr lang="en-GB" sz="2000"/>
          </a:p>
          <a:p>
            <a:r>
              <a:rPr lang="en-GB" sz="2000"/>
              <a:t>Don’t waffle - say only what needs to be said.</a:t>
            </a:r>
          </a:p>
          <a:p>
            <a:r>
              <a:rPr lang="en-GB" sz="2000"/>
              <a:t> Avoid redundancy, wordiness, overuse of the passive voice, clumsy prose. </a:t>
            </a:r>
          </a:p>
          <a:p>
            <a:r>
              <a:rPr lang="en-GB" sz="2000"/>
              <a:t>Avoid jargon, e.g. using a euphemistic phrase like “monetarily felt scarcity” for “poverty”. </a:t>
            </a:r>
          </a:p>
          <a:p>
            <a:r>
              <a:rPr lang="en-GB" sz="2000"/>
              <a:t>But use appropriate scientific terminology.</a:t>
            </a:r>
          </a:p>
        </p:txBody>
      </p:sp>
      <p:pic>
        <p:nvPicPr>
          <p:cNvPr id="5" name="Picture 4" descr="Exclamation mark on a yellow background">
            <a:extLst>
              <a:ext uri="{FF2B5EF4-FFF2-40B4-BE49-F238E27FC236}">
                <a16:creationId xmlns:a16="http://schemas.microsoft.com/office/drawing/2014/main" id="{3B70F3CB-6B7F-DD0D-D068-1B7CAB56B4BF}"/>
              </a:ext>
            </a:extLst>
          </p:cNvPr>
          <p:cNvPicPr>
            <a:picLocks noChangeAspect="1"/>
          </p:cNvPicPr>
          <p:nvPr/>
        </p:nvPicPr>
        <p:blipFill rotWithShape="1">
          <a:blip r:embed="rId2"/>
          <a:srcRect l="29549" r="16632"/>
          <a:stretch/>
        </p:blipFill>
        <p:spPr>
          <a:xfrm>
            <a:off x="7270812" y="10"/>
            <a:ext cx="4921187" cy="6857990"/>
          </a:xfrm>
          <a:prstGeom prst="rect">
            <a:avLst/>
          </a:prstGeom>
        </p:spPr>
      </p:pic>
      <p:grpSp>
        <p:nvGrpSpPr>
          <p:cNvPr id="9" name="Group 8">
            <a:extLst>
              <a:ext uri="{FF2B5EF4-FFF2-40B4-BE49-F238E27FC236}">
                <a16:creationId xmlns:a16="http://schemas.microsoft.com/office/drawing/2014/main" id="{8CE57D37-C2D0-066B-1AE3-6F4244344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10" name="Rectangle 9">
              <a:extLst>
                <a:ext uri="{FF2B5EF4-FFF2-40B4-BE49-F238E27FC236}">
                  <a16:creationId xmlns:a16="http://schemas.microsoft.com/office/drawing/2014/main" id="{A24DCA44-89CF-872A-903F-96C50780E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B0CC4F5-AC85-FFFA-7EB5-33C4FCE90A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82254601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587AC-295C-C022-BDBF-512E8104C8CE}"/>
              </a:ext>
            </a:extLst>
          </p:cNvPr>
          <p:cNvSpPr>
            <a:spLocks noGrp="1"/>
          </p:cNvSpPr>
          <p:nvPr>
            <p:ph type="title"/>
          </p:nvPr>
        </p:nvSpPr>
        <p:spPr/>
        <p:txBody>
          <a:bodyPr/>
          <a:lstStyle/>
          <a:p>
            <a:r>
              <a:rPr lang="en-GB" dirty="0"/>
              <a:t>Economy of expression</a:t>
            </a:r>
          </a:p>
        </p:txBody>
      </p:sp>
      <p:sp>
        <p:nvSpPr>
          <p:cNvPr id="3" name="Content Placeholder 2">
            <a:extLst>
              <a:ext uri="{FF2B5EF4-FFF2-40B4-BE49-F238E27FC236}">
                <a16:creationId xmlns:a16="http://schemas.microsoft.com/office/drawing/2014/main" id="{5A76378E-3D91-7FC2-B7E0-913EB7B550A1}"/>
              </a:ext>
            </a:extLst>
          </p:cNvPr>
          <p:cNvSpPr>
            <a:spLocks noGrp="1"/>
          </p:cNvSpPr>
          <p:nvPr>
            <p:ph idx="1"/>
          </p:nvPr>
        </p:nvSpPr>
        <p:spPr/>
        <p:txBody>
          <a:bodyPr/>
          <a:lstStyle/>
          <a:p>
            <a:r>
              <a:rPr lang="en-US" dirty="0"/>
              <a:t>Avoid wordiness: </a:t>
            </a:r>
          </a:p>
          <a:p>
            <a:r>
              <a:rPr lang="en-US" dirty="0"/>
              <a:t>“because” instead of “based on the fact that” </a:t>
            </a:r>
          </a:p>
          <a:p>
            <a:r>
              <a:rPr lang="en-US" dirty="0"/>
              <a:t>Most first drafts say things in a too wordy way – consider re-writing when you re-read it. </a:t>
            </a:r>
          </a:p>
          <a:p>
            <a:r>
              <a:rPr lang="en-US" dirty="0"/>
              <a:t>Remember that there is a word-limit.</a:t>
            </a:r>
          </a:p>
          <a:p>
            <a:r>
              <a:rPr lang="en-US" dirty="0"/>
              <a:t>Don’t waste your words. </a:t>
            </a:r>
          </a:p>
          <a:p>
            <a:r>
              <a:rPr lang="en-US" dirty="0"/>
              <a:t>We also mark you on relevance: The studies you discuss have to be pertinent.</a:t>
            </a:r>
            <a:endParaRPr lang="en-GB" dirty="0"/>
          </a:p>
        </p:txBody>
      </p:sp>
    </p:spTree>
    <p:extLst>
      <p:ext uri="{BB962C8B-B14F-4D97-AF65-F5344CB8AC3E}">
        <p14:creationId xmlns:p14="http://schemas.microsoft.com/office/powerpoint/2010/main" val="182358139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4CBD5A-EDF2-8191-5ED5-1FB45F5E51F7}"/>
              </a:ext>
            </a:extLst>
          </p:cNvPr>
          <p:cNvSpPr>
            <a:spLocks noGrp="1"/>
          </p:cNvSpPr>
          <p:nvPr>
            <p:ph type="title"/>
          </p:nvPr>
        </p:nvSpPr>
        <p:spPr/>
        <p:txBody>
          <a:bodyPr/>
          <a:lstStyle/>
          <a:p>
            <a:r>
              <a:rPr lang="en-GB" dirty="0"/>
              <a:t>Unit length</a:t>
            </a:r>
          </a:p>
        </p:txBody>
      </p:sp>
      <p:sp>
        <p:nvSpPr>
          <p:cNvPr id="3" name="Content Placeholder 2">
            <a:extLst>
              <a:ext uri="{FF2B5EF4-FFF2-40B4-BE49-F238E27FC236}">
                <a16:creationId xmlns:a16="http://schemas.microsoft.com/office/drawing/2014/main" id="{413066B1-07CD-12CC-640D-20A61C66B5B9}"/>
              </a:ext>
            </a:extLst>
          </p:cNvPr>
          <p:cNvSpPr>
            <a:spLocks noGrp="1"/>
          </p:cNvSpPr>
          <p:nvPr>
            <p:ph idx="1"/>
          </p:nvPr>
        </p:nvSpPr>
        <p:spPr/>
        <p:txBody>
          <a:bodyPr/>
          <a:lstStyle/>
          <a:p>
            <a:endParaRPr lang="en-GB" dirty="0"/>
          </a:p>
          <a:p>
            <a:r>
              <a:rPr lang="en-US" dirty="0"/>
              <a:t>Never use single-sentence paragraphs.</a:t>
            </a:r>
          </a:p>
          <a:p>
            <a:endParaRPr lang="en-US" dirty="0"/>
          </a:p>
          <a:p>
            <a:r>
              <a:rPr lang="en-US" dirty="0"/>
              <a:t>Never use paragraphs that are too long. </a:t>
            </a:r>
          </a:p>
          <a:p>
            <a:endParaRPr lang="en-US" dirty="0"/>
          </a:p>
          <a:p>
            <a:r>
              <a:rPr lang="en-US" dirty="0"/>
              <a:t>Rule of thumb: 250-300 words per paragraph.</a:t>
            </a:r>
            <a:endParaRPr lang="en-GB" dirty="0"/>
          </a:p>
        </p:txBody>
      </p:sp>
    </p:spTree>
    <p:extLst>
      <p:ext uri="{BB962C8B-B14F-4D97-AF65-F5344CB8AC3E}">
        <p14:creationId xmlns:p14="http://schemas.microsoft.com/office/powerpoint/2010/main" val="23900060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404A8-C80B-C99B-7C11-8DCB7B8BD594}"/>
              </a:ext>
            </a:extLst>
          </p:cNvPr>
          <p:cNvSpPr>
            <a:spLocks noGrp="1"/>
          </p:cNvSpPr>
          <p:nvPr>
            <p:ph type="title"/>
          </p:nvPr>
        </p:nvSpPr>
        <p:spPr/>
        <p:txBody>
          <a:bodyPr/>
          <a:lstStyle/>
          <a:p>
            <a:r>
              <a:rPr lang="en-US" dirty="0"/>
              <a:t>How do we achieve precision and clarity?</a:t>
            </a:r>
            <a:br>
              <a:rPr lang="en-US" dirty="0"/>
            </a:br>
            <a:r>
              <a:rPr lang="en-US" dirty="0"/>
              <a:t>….Word choice</a:t>
            </a:r>
            <a:endParaRPr lang="en-GB" dirty="0"/>
          </a:p>
        </p:txBody>
      </p:sp>
      <p:sp>
        <p:nvSpPr>
          <p:cNvPr id="3" name="Content Placeholder 2">
            <a:extLst>
              <a:ext uri="{FF2B5EF4-FFF2-40B4-BE49-F238E27FC236}">
                <a16:creationId xmlns:a16="http://schemas.microsoft.com/office/drawing/2014/main" id="{237076F0-3F45-5E1F-F5AD-08A62B46B36E}"/>
              </a:ext>
            </a:extLst>
          </p:cNvPr>
          <p:cNvSpPr>
            <a:spLocks noGrp="1"/>
          </p:cNvSpPr>
          <p:nvPr>
            <p:ph idx="1"/>
          </p:nvPr>
        </p:nvSpPr>
        <p:spPr/>
        <p:txBody>
          <a:bodyPr/>
          <a:lstStyle/>
          <a:p>
            <a:endParaRPr lang="en-GB" dirty="0"/>
          </a:p>
          <a:p>
            <a:r>
              <a:rPr lang="en-US" dirty="0"/>
              <a:t>Make sure that the selected word really means what you think it means… </a:t>
            </a:r>
          </a:p>
          <a:p>
            <a:endParaRPr lang="en-US" dirty="0"/>
          </a:p>
          <a:p>
            <a:r>
              <a:rPr lang="en-US" dirty="0"/>
              <a:t>Use the appropriate register: “think” and “believe” but not “feel”. </a:t>
            </a:r>
          </a:p>
          <a:p>
            <a:endParaRPr lang="en-US" dirty="0"/>
          </a:p>
          <a:p>
            <a:r>
              <a:rPr lang="en-US" dirty="0"/>
              <a:t>Avoid colloquial expressions: “report” instead of “write up”</a:t>
            </a:r>
            <a:r>
              <a:rPr lang="en-GB" dirty="0"/>
              <a:t>.</a:t>
            </a:r>
          </a:p>
        </p:txBody>
      </p:sp>
    </p:spTree>
    <p:extLst>
      <p:ext uri="{BB962C8B-B14F-4D97-AF65-F5344CB8AC3E}">
        <p14:creationId xmlns:p14="http://schemas.microsoft.com/office/powerpoint/2010/main" val="57154326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05D85-DF4F-8BB8-87E2-46381BB61BFC}"/>
              </a:ext>
            </a:extLst>
          </p:cNvPr>
          <p:cNvSpPr>
            <a:spLocks noGrp="1"/>
          </p:cNvSpPr>
          <p:nvPr>
            <p:ph type="title"/>
          </p:nvPr>
        </p:nvSpPr>
        <p:spPr/>
        <p:txBody>
          <a:bodyPr/>
          <a:lstStyle/>
          <a:p>
            <a:r>
              <a:rPr lang="en-GB" dirty="0"/>
              <a:t>Word choice</a:t>
            </a:r>
          </a:p>
        </p:txBody>
      </p:sp>
      <p:sp>
        <p:nvSpPr>
          <p:cNvPr id="3" name="Content Placeholder 2">
            <a:extLst>
              <a:ext uri="{FF2B5EF4-FFF2-40B4-BE49-F238E27FC236}">
                <a16:creationId xmlns:a16="http://schemas.microsoft.com/office/drawing/2014/main" id="{29FEE132-4DF2-05FE-AE91-908AFA970B71}"/>
              </a:ext>
            </a:extLst>
          </p:cNvPr>
          <p:cNvSpPr>
            <a:spLocks noGrp="1"/>
          </p:cNvSpPr>
          <p:nvPr>
            <p:ph idx="1"/>
          </p:nvPr>
        </p:nvSpPr>
        <p:spPr/>
        <p:txBody>
          <a:bodyPr/>
          <a:lstStyle/>
          <a:p>
            <a:endParaRPr lang="en-GB" dirty="0"/>
          </a:p>
          <a:p>
            <a:r>
              <a:rPr lang="en-US" dirty="0"/>
              <a:t>Avoid approximations: “quite a large part”, “practically all the books I read”, “very few” are not good because these are interpreted differently by readers.</a:t>
            </a:r>
          </a:p>
          <a:p>
            <a:r>
              <a:rPr lang="en-US" dirty="0"/>
              <a:t> Avoid metaphors and figurative language.</a:t>
            </a:r>
          </a:p>
          <a:p>
            <a:r>
              <a:rPr lang="en-US" dirty="0"/>
              <a:t> Experiments do not “attempt to demonstrate”, “control unwanted variables”. </a:t>
            </a:r>
          </a:p>
          <a:p>
            <a:r>
              <a:rPr lang="en-US" dirty="0"/>
              <a:t>Tables and figures cannot “compare” things</a:t>
            </a:r>
            <a:r>
              <a:rPr lang="en-GB" dirty="0"/>
              <a:t>.</a:t>
            </a:r>
          </a:p>
        </p:txBody>
      </p:sp>
    </p:spTree>
    <p:extLst>
      <p:ext uri="{BB962C8B-B14F-4D97-AF65-F5344CB8AC3E}">
        <p14:creationId xmlns:p14="http://schemas.microsoft.com/office/powerpoint/2010/main" val="57459916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D11AE3-839C-4920-A72B-5D14EB66E3E7}"/>
              </a:ext>
            </a:extLst>
          </p:cNvPr>
          <p:cNvSpPr>
            <a:spLocks noGrp="1"/>
          </p:cNvSpPr>
          <p:nvPr>
            <p:ph type="title"/>
          </p:nvPr>
        </p:nvSpPr>
        <p:spPr/>
        <p:txBody>
          <a:bodyPr/>
          <a:lstStyle/>
          <a:p>
            <a:r>
              <a:rPr lang="en-GB" dirty="0"/>
              <a:t>Grammar</a:t>
            </a:r>
          </a:p>
        </p:txBody>
      </p:sp>
      <p:sp>
        <p:nvSpPr>
          <p:cNvPr id="3" name="Content Placeholder 2">
            <a:extLst>
              <a:ext uri="{FF2B5EF4-FFF2-40B4-BE49-F238E27FC236}">
                <a16:creationId xmlns:a16="http://schemas.microsoft.com/office/drawing/2014/main" id="{A2346EAE-6216-76A5-3771-3F5D1E9E84C5}"/>
              </a:ext>
            </a:extLst>
          </p:cNvPr>
          <p:cNvSpPr>
            <a:spLocks noGrp="1"/>
          </p:cNvSpPr>
          <p:nvPr>
            <p:ph idx="1"/>
          </p:nvPr>
        </p:nvSpPr>
        <p:spPr/>
        <p:txBody>
          <a:bodyPr/>
          <a:lstStyle/>
          <a:p>
            <a:endParaRPr lang="en-GB" dirty="0"/>
          </a:p>
          <a:p>
            <a:r>
              <a:rPr lang="en-US" dirty="0"/>
              <a:t>Check carefully whether you are using the subjunctive correctly, whether subjects and verb agree, whether the correct plural has been used (the data indicate…, the phenomena occur…). </a:t>
            </a:r>
          </a:p>
          <a:p>
            <a:endParaRPr lang="en-US" dirty="0"/>
          </a:p>
          <a:p>
            <a:r>
              <a:rPr lang="en-US" dirty="0"/>
              <a:t>See the APA manual for many more examples.</a:t>
            </a:r>
            <a:endParaRPr lang="en-GB" dirty="0"/>
          </a:p>
          <a:p>
            <a:endParaRPr lang="en-GB" dirty="0"/>
          </a:p>
          <a:p>
            <a:r>
              <a:rPr lang="en-GB" dirty="0"/>
              <a:t>APA Publications Manual </a:t>
            </a:r>
            <a:r>
              <a:rPr lang="en-GB" dirty="0">
                <a:sym typeface="Wingdings" panose="05000000000000000000" pitchFamily="2" charset="2"/>
              </a:rPr>
              <a:t></a:t>
            </a:r>
            <a:endParaRPr lang="en-GB" dirty="0"/>
          </a:p>
        </p:txBody>
      </p:sp>
      <p:pic>
        <p:nvPicPr>
          <p:cNvPr id="5" name="Picture 4" descr="A blue book cover with green and yellow text">
            <a:extLst>
              <a:ext uri="{FF2B5EF4-FFF2-40B4-BE49-F238E27FC236}">
                <a16:creationId xmlns:a16="http://schemas.microsoft.com/office/drawing/2014/main" id="{634EB613-A5E4-7F1E-F203-4A3F211599A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036731" y="3429000"/>
            <a:ext cx="1900609" cy="2747963"/>
          </a:xfrm>
          <a:prstGeom prst="rect">
            <a:avLst/>
          </a:prstGeom>
        </p:spPr>
      </p:pic>
      <p:sp>
        <p:nvSpPr>
          <p:cNvPr id="6" name="TextBox 5">
            <a:extLst>
              <a:ext uri="{FF2B5EF4-FFF2-40B4-BE49-F238E27FC236}">
                <a16:creationId xmlns:a16="http://schemas.microsoft.com/office/drawing/2014/main" id="{A1759899-3AD5-A7CC-C364-7405FEB685DF}"/>
              </a:ext>
            </a:extLst>
          </p:cNvPr>
          <p:cNvSpPr txBox="1"/>
          <p:nvPr/>
        </p:nvSpPr>
        <p:spPr>
          <a:xfrm>
            <a:off x="3724357" y="6858000"/>
            <a:ext cx="4743285" cy="230832"/>
          </a:xfrm>
          <a:prstGeom prst="rect">
            <a:avLst/>
          </a:prstGeom>
          <a:noFill/>
        </p:spPr>
        <p:txBody>
          <a:bodyPr wrap="square" rtlCol="0">
            <a:spAutoFit/>
          </a:bodyPr>
          <a:lstStyle/>
          <a:p>
            <a:r>
              <a:rPr lang="en-GB" sz="900">
                <a:hlinkClick r:id="rId3" tooltip="http://owl.excelsior.edu/citation-and-documentation/apa-style/"/>
              </a:rPr>
              <a:t>This Photo</a:t>
            </a:r>
            <a:r>
              <a:rPr lang="en-GB" sz="900"/>
              <a:t> by Unknown Author is licensed under </a:t>
            </a:r>
            <a:r>
              <a:rPr lang="en-GB" sz="900">
                <a:hlinkClick r:id="rId4" tooltip="https://creativecommons.org/licenses/by/3.0/"/>
              </a:rPr>
              <a:t>CC BY</a:t>
            </a:r>
            <a:endParaRPr lang="en-GB" sz="900"/>
          </a:p>
        </p:txBody>
      </p:sp>
    </p:spTree>
    <p:extLst>
      <p:ext uri="{BB962C8B-B14F-4D97-AF65-F5344CB8AC3E}">
        <p14:creationId xmlns:p14="http://schemas.microsoft.com/office/powerpoint/2010/main" val="338785541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30C3D3F-804C-4A71-8E21-2B62A4081F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16F226-DF48-C287-159C-1115B78C9A59}"/>
              </a:ext>
            </a:extLst>
          </p:cNvPr>
          <p:cNvSpPr>
            <a:spLocks noGrp="1"/>
          </p:cNvSpPr>
          <p:nvPr>
            <p:ph type="title"/>
          </p:nvPr>
        </p:nvSpPr>
        <p:spPr>
          <a:xfrm>
            <a:off x="841248" y="343429"/>
            <a:ext cx="10512552" cy="1328139"/>
          </a:xfrm>
        </p:spPr>
        <p:txBody>
          <a:bodyPr>
            <a:normAutofit/>
          </a:bodyPr>
          <a:lstStyle/>
          <a:p>
            <a:r>
              <a:rPr lang="en-GB" sz="4000"/>
              <a:t>Avoid biased language</a:t>
            </a:r>
          </a:p>
        </p:txBody>
      </p:sp>
      <p:pic>
        <p:nvPicPr>
          <p:cNvPr id="6" name="Picture 5">
            <a:extLst>
              <a:ext uri="{FF2B5EF4-FFF2-40B4-BE49-F238E27FC236}">
                <a16:creationId xmlns:a16="http://schemas.microsoft.com/office/drawing/2014/main" id="{15E34ABF-912E-797F-9F71-CEC68DD8E175}"/>
              </a:ext>
            </a:extLst>
          </p:cNvPr>
          <p:cNvPicPr>
            <a:picLocks noChangeAspect="1"/>
          </p:cNvPicPr>
          <p:nvPr/>
        </p:nvPicPr>
        <p:blipFill rotWithShape="1">
          <a:blip r:embed="rId2"/>
          <a:srcRect l="14120" r="33515"/>
          <a:stretch/>
        </p:blipFill>
        <p:spPr>
          <a:xfrm>
            <a:off x="841248" y="1843286"/>
            <a:ext cx="3374810" cy="4285804"/>
          </a:xfrm>
          <a:prstGeom prst="rect">
            <a:avLst/>
          </a:prstGeom>
        </p:spPr>
      </p:pic>
      <p:graphicFrame>
        <p:nvGraphicFramePr>
          <p:cNvPr id="5" name="Content Placeholder 2">
            <a:extLst>
              <a:ext uri="{FF2B5EF4-FFF2-40B4-BE49-F238E27FC236}">
                <a16:creationId xmlns:a16="http://schemas.microsoft.com/office/drawing/2014/main" id="{1F98458A-F2EF-94FF-B21C-5B40137D6F6A}"/>
              </a:ext>
            </a:extLst>
          </p:cNvPr>
          <p:cNvGraphicFramePr>
            <a:graphicFrameLocks noGrp="1"/>
          </p:cNvGraphicFramePr>
          <p:nvPr>
            <p:ph idx="1"/>
            <p:extLst>
              <p:ext uri="{D42A27DB-BD31-4B8C-83A1-F6EECF244321}">
                <p14:modId xmlns:p14="http://schemas.microsoft.com/office/powerpoint/2010/main" val="687040907"/>
              </p:ext>
            </p:extLst>
          </p:nvPr>
        </p:nvGraphicFramePr>
        <p:xfrm>
          <a:off x="4636008" y="1843283"/>
          <a:ext cx="6717792" cy="42858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7176316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341A6-46B1-8250-522A-DD3AB899E682}"/>
              </a:ext>
            </a:extLst>
          </p:cNvPr>
          <p:cNvSpPr>
            <a:spLocks noGrp="1"/>
          </p:cNvSpPr>
          <p:nvPr>
            <p:ph type="title"/>
          </p:nvPr>
        </p:nvSpPr>
        <p:spPr/>
        <p:txBody>
          <a:bodyPr/>
          <a:lstStyle/>
          <a:p>
            <a:r>
              <a:rPr lang="en-GB" dirty="0"/>
              <a:t>Avoid biased language</a:t>
            </a:r>
          </a:p>
        </p:txBody>
      </p:sp>
      <p:sp>
        <p:nvSpPr>
          <p:cNvPr id="3" name="Content Placeholder 2">
            <a:extLst>
              <a:ext uri="{FF2B5EF4-FFF2-40B4-BE49-F238E27FC236}">
                <a16:creationId xmlns:a16="http://schemas.microsoft.com/office/drawing/2014/main" id="{47D3E4C9-E4E1-320A-B954-617544A223ED}"/>
              </a:ext>
            </a:extLst>
          </p:cNvPr>
          <p:cNvSpPr>
            <a:spLocks noGrp="1"/>
          </p:cNvSpPr>
          <p:nvPr>
            <p:ph idx="1"/>
          </p:nvPr>
        </p:nvSpPr>
        <p:spPr/>
        <p:txBody>
          <a:bodyPr/>
          <a:lstStyle/>
          <a:p>
            <a:endParaRPr lang="en-GB" dirty="0"/>
          </a:p>
          <a:p>
            <a:r>
              <a:rPr lang="en-US" dirty="0"/>
              <a:t>Guideline 2: Be sensitive to labels. </a:t>
            </a:r>
          </a:p>
          <a:p>
            <a:r>
              <a:rPr lang="en-US" dirty="0"/>
              <a:t>Problematic - </a:t>
            </a:r>
            <a:r>
              <a:rPr lang="en-US" dirty="0">
                <a:solidFill>
                  <a:srgbClr val="FF0000"/>
                </a:solidFill>
              </a:rPr>
              <a:t>Participants were 300 Orientals</a:t>
            </a:r>
            <a:r>
              <a:rPr lang="en-US" dirty="0"/>
              <a:t>. </a:t>
            </a:r>
          </a:p>
          <a:p>
            <a:r>
              <a:rPr lang="en-US" dirty="0"/>
              <a:t>Preferred - </a:t>
            </a:r>
            <a:r>
              <a:rPr lang="en-US" dirty="0">
                <a:solidFill>
                  <a:srgbClr val="FF0000"/>
                </a:solidFill>
              </a:rPr>
              <a:t>There were 300 Asian participants </a:t>
            </a:r>
          </a:p>
          <a:p>
            <a:r>
              <a:rPr lang="en-US" dirty="0"/>
              <a:t>Perhaps even add:</a:t>
            </a:r>
            <a:r>
              <a:rPr lang="en-US" dirty="0">
                <a:solidFill>
                  <a:srgbClr val="FF0000"/>
                </a:solidFill>
              </a:rPr>
              <a:t> “150 from Southeast Asian (Thailand, Laos, and Vietnam) and 150 from East Asia (North and South Korea)”).</a:t>
            </a:r>
          </a:p>
          <a:p>
            <a:r>
              <a:rPr lang="en-US" dirty="0"/>
              <a:t>Never use pejorative terms.</a:t>
            </a:r>
          </a:p>
          <a:p>
            <a:r>
              <a:rPr lang="en-US" dirty="0"/>
              <a:t>Err on the side of caution.</a:t>
            </a:r>
            <a:endParaRPr lang="en-GB" dirty="0"/>
          </a:p>
        </p:txBody>
      </p:sp>
    </p:spTree>
    <p:extLst>
      <p:ext uri="{BB962C8B-B14F-4D97-AF65-F5344CB8AC3E}">
        <p14:creationId xmlns:p14="http://schemas.microsoft.com/office/powerpoint/2010/main" val="67124449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96D61-32B0-92D7-B6D0-B8403AC4EABE}"/>
              </a:ext>
            </a:extLst>
          </p:cNvPr>
          <p:cNvSpPr>
            <a:spLocks noGrp="1"/>
          </p:cNvSpPr>
          <p:nvPr>
            <p:ph type="title"/>
          </p:nvPr>
        </p:nvSpPr>
        <p:spPr/>
        <p:txBody>
          <a:bodyPr/>
          <a:lstStyle/>
          <a:p>
            <a:r>
              <a:rPr lang="en-GB" dirty="0"/>
              <a:t>Avoid biased language</a:t>
            </a:r>
          </a:p>
        </p:txBody>
      </p:sp>
      <p:sp>
        <p:nvSpPr>
          <p:cNvPr id="3" name="Content Placeholder 2">
            <a:extLst>
              <a:ext uri="{FF2B5EF4-FFF2-40B4-BE49-F238E27FC236}">
                <a16:creationId xmlns:a16="http://schemas.microsoft.com/office/drawing/2014/main" id="{C8BCCCE3-0E3C-8CC4-9C6C-81542EE79B78}"/>
              </a:ext>
            </a:extLst>
          </p:cNvPr>
          <p:cNvSpPr>
            <a:spLocks noGrp="1"/>
          </p:cNvSpPr>
          <p:nvPr>
            <p:ph idx="1"/>
          </p:nvPr>
        </p:nvSpPr>
        <p:spPr/>
        <p:txBody>
          <a:bodyPr/>
          <a:lstStyle/>
          <a:p>
            <a:r>
              <a:rPr lang="en-US" dirty="0"/>
              <a:t>Guideline 2: Be sensitive to labels. </a:t>
            </a:r>
          </a:p>
          <a:p>
            <a:r>
              <a:rPr lang="en-US" dirty="0"/>
              <a:t>Only use </a:t>
            </a:r>
            <a:r>
              <a:rPr lang="en-US" dirty="0">
                <a:solidFill>
                  <a:srgbClr val="FF0000"/>
                </a:solidFill>
              </a:rPr>
              <a:t>girl</a:t>
            </a:r>
            <a:r>
              <a:rPr lang="en-US" dirty="0"/>
              <a:t>s if females of secondary schools or younger are meant – and you refer to ‘boys’ equivalently. </a:t>
            </a:r>
          </a:p>
          <a:p>
            <a:endParaRPr lang="en-US" dirty="0"/>
          </a:p>
          <a:p>
            <a:r>
              <a:rPr lang="en-US" dirty="0"/>
              <a:t>Problematic - </a:t>
            </a:r>
            <a:r>
              <a:rPr lang="en-US" dirty="0">
                <a:solidFill>
                  <a:srgbClr val="FF0000"/>
                </a:solidFill>
              </a:rPr>
              <a:t>Black people in the US </a:t>
            </a:r>
          </a:p>
          <a:p>
            <a:r>
              <a:rPr lang="en-US" dirty="0"/>
              <a:t>Preferred </a:t>
            </a:r>
            <a:r>
              <a:rPr lang="en-US" dirty="0">
                <a:solidFill>
                  <a:srgbClr val="FF0000"/>
                </a:solidFill>
              </a:rPr>
              <a:t>African-American citizens </a:t>
            </a:r>
          </a:p>
          <a:p>
            <a:r>
              <a:rPr lang="en-US" dirty="0"/>
              <a:t>Girls and men vs Women and men.</a:t>
            </a:r>
            <a:endParaRPr lang="en-GB" dirty="0"/>
          </a:p>
        </p:txBody>
      </p:sp>
    </p:spTree>
    <p:extLst>
      <p:ext uri="{BB962C8B-B14F-4D97-AF65-F5344CB8AC3E}">
        <p14:creationId xmlns:p14="http://schemas.microsoft.com/office/powerpoint/2010/main" val="198967153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6F608-D9F0-7633-7AA9-DAD2EB573AE1}"/>
              </a:ext>
            </a:extLst>
          </p:cNvPr>
          <p:cNvSpPr>
            <a:spLocks noGrp="1"/>
          </p:cNvSpPr>
          <p:nvPr>
            <p:ph type="title"/>
          </p:nvPr>
        </p:nvSpPr>
        <p:spPr/>
        <p:txBody>
          <a:bodyPr/>
          <a:lstStyle/>
          <a:p>
            <a:r>
              <a:rPr lang="en-GB" dirty="0"/>
              <a:t> Avoid biased language</a:t>
            </a:r>
          </a:p>
        </p:txBody>
      </p:sp>
      <p:sp>
        <p:nvSpPr>
          <p:cNvPr id="3" name="Content Placeholder 2">
            <a:extLst>
              <a:ext uri="{FF2B5EF4-FFF2-40B4-BE49-F238E27FC236}">
                <a16:creationId xmlns:a16="http://schemas.microsoft.com/office/drawing/2014/main" id="{ABF35D8A-6F24-38D6-15D2-215FE257ACE7}"/>
              </a:ext>
            </a:extLst>
          </p:cNvPr>
          <p:cNvSpPr>
            <a:spLocks noGrp="1"/>
          </p:cNvSpPr>
          <p:nvPr>
            <p:ph idx="1"/>
          </p:nvPr>
        </p:nvSpPr>
        <p:spPr/>
        <p:txBody>
          <a:bodyPr/>
          <a:lstStyle/>
          <a:p>
            <a:endParaRPr lang="en-GB" dirty="0"/>
          </a:p>
          <a:p>
            <a:r>
              <a:rPr lang="en-GB" dirty="0"/>
              <a:t>Guideline 3: Acknowledge participation</a:t>
            </a:r>
          </a:p>
          <a:p>
            <a:r>
              <a:rPr lang="en-US" dirty="0"/>
              <a:t>Problematic - Our study </a:t>
            </a:r>
            <a:r>
              <a:rPr lang="en-US" dirty="0">
                <a:solidFill>
                  <a:srgbClr val="FF0000"/>
                </a:solidFill>
              </a:rPr>
              <a:t>included</a:t>
            </a:r>
            <a:r>
              <a:rPr lang="en-US" dirty="0"/>
              <a:t> 60 subjects.</a:t>
            </a:r>
          </a:p>
          <a:p>
            <a:r>
              <a:rPr lang="en-US" dirty="0"/>
              <a:t>Preferred- Sixty students </a:t>
            </a:r>
            <a:r>
              <a:rPr lang="en-US" dirty="0">
                <a:solidFill>
                  <a:srgbClr val="FF0000"/>
                </a:solidFill>
              </a:rPr>
              <a:t>participate</a:t>
            </a:r>
            <a:r>
              <a:rPr lang="en-US" dirty="0"/>
              <a:t>d in our study.</a:t>
            </a:r>
            <a:endParaRPr lang="en-GB" dirty="0"/>
          </a:p>
          <a:p>
            <a:endParaRPr lang="en-GB" dirty="0"/>
          </a:p>
        </p:txBody>
      </p:sp>
    </p:spTree>
    <p:extLst>
      <p:ext uri="{BB962C8B-B14F-4D97-AF65-F5344CB8AC3E}">
        <p14:creationId xmlns:p14="http://schemas.microsoft.com/office/powerpoint/2010/main" val="281670102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A5890-422F-91FB-F718-2791455CDAED}"/>
              </a:ext>
            </a:extLst>
          </p:cNvPr>
          <p:cNvSpPr>
            <a:spLocks noGrp="1"/>
          </p:cNvSpPr>
          <p:nvPr>
            <p:ph type="title"/>
          </p:nvPr>
        </p:nvSpPr>
        <p:spPr/>
        <p:txBody>
          <a:bodyPr/>
          <a:lstStyle/>
          <a:p>
            <a:r>
              <a:rPr lang="en-GB" dirty="0"/>
              <a:t>Avoid biased language</a:t>
            </a:r>
          </a:p>
        </p:txBody>
      </p:sp>
      <p:sp>
        <p:nvSpPr>
          <p:cNvPr id="3" name="Content Placeholder 2">
            <a:extLst>
              <a:ext uri="{FF2B5EF4-FFF2-40B4-BE49-F238E27FC236}">
                <a16:creationId xmlns:a16="http://schemas.microsoft.com/office/drawing/2014/main" id="{777DA316-1B52-71BB-F2FC-9F573D3B3270}"/>
              </a:ext>
            </a:extLst>
          </p:cNvPr>
          <p:cNvSpPr>
            <a:spLocks noGrp="1"/>
          </p:cNvSpPr>
          <p:nvPr>
            <p:ph idx="1"/>
          </p:nvPr>
        </p:nvSpPr>
        <p:spPr/>
        <p:txBody>
          <a:bodyPr>
            <a:normAutofit lnSpcReduction="10000"/>
          </a:bodyPr>
          <a:lstStyle/>
          <a:p>
            <a:endParaRPr lang="en-GB" dirty="0"/>
          </a:p>
          <a:p>
            <a:r>
              <a:rPr lang="en-US" dirty="0"/>
              <a:t>Guideline 4: How to deal with gender, etc.</a:t>
            </a:r>
            <a:endParaRPr lang="en-GB" dirty="0"/>
          </a:p>
          <a:p>
            <a:endParaRPr lang="en-GB" dirty="0"/>
          </a:p>
          <a:p>
            <a:r>
              <a:rPr lang="en-US" dirty="0"/>
              <a:t>Problematic - man, mankind </a:t>
            </a:r>
          </a:p>
          <a:p>
            <a:r>
              <a:rPr lang="en-US" dirty="0"/>
              <a:t>Preferred – </a:t>
            </a:r>
            <a:r>
              <a:rPr lang="en-US" dirty="0">
                <a:solidFill>
                  <a:srgbClr val="FF0000"/>
                </a:solidFill>
              </a:rPr>
              <a:t>people, humanity, human beings, etc. </a:t>
            </a:r>
          </a:p>
          <a:p>
            <a:r>
              <a:rPr lang="en-US" dirty="0"/>
              <a:t>Problematic - man a project </a:t>
            </a:r>
          </a:p>
          <a:p>
            <a:r>
              <a:rPr lang="en-US" dirty="0"/>
              <a:t>Preferred - </a:t>
            </a:r>
            <a:r>
              <a:rPr lang="en-US" dirty="0">
                <a:solidFill>
                  <a:srgbClr val="FF0000"/>
                </a:solidFill>
              </a:rPr>
              <a:t>staff a project, employ personnel</a:t>
            </a:r>
          </a:p>
          <a:p>
            <a:r>
              <a:rPr lang="en-US" dirty="0"/>
              <a:t>Problematic - males, females </a:t>
            </a:r>
          </a:p>
          <a:p>
            <a:r>
              <a:rPr lang="en-US" dirty="0"/>
              <a:t>Preferred - </a:t>
            </a:r>
            <a:r>
              <a:rPr lang="en-US" dirty="0">
                <a:solidFill>
                  <a:srgbClr val="FF0000"/>
                </a:solidFill>
              </a:rPr>
              <a:t>men, women, boys, girls, adults, children, adolesc</a:t>
            </a:r>
            <a:r>
              <a:rPr lang="en-US" dirty="0"/>
              <a:t>ents.</a:t>
            </a:r>
            <a:endParaRPr lang="en-GB" dirty="0"/>
          </a:p>
        </p:txBody>
      </p:sp>
    </p:spTree>
    <p:extLst>
      <p:ext uri="{BB962C8B-B14F-4D97-AF65-F5344CB8AC3E}">
        <p14:creationId xmlns:p14="http://schemas.microsoft.com/office/powerpoint/2010/main" val="420943399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78C4F-8BEB-D0D1-BDA0-038EB2CEE9E9}"/>
              </a:ext>
            </a:extLst>
          </p:cNvPr>
          <p:cNvSpPr>
            <a:spLocks noGrp="1"/>
          </p:cNvSpPr>
          <p:nvPr>
            <p:ph type="title"/>
          </p:nvPr>
        </p:nvSpPr>
        <p:spPr/>
        <p:txBody>
          <a:bodyPr/>
          <a:lstStyle/>
          <a:p>
            <a:r>
              <a:rPr lang="en-GB" dirty="0"/>
              <a:t>Useful reading</a:t>
            </a:r>
          </a:p>
        </p:txBody>
      </p:sp>
      <p:sp>
        <p:nvSpPr>
          <p:cNvPr id="3" name="Content Placeholder 2">
            <a:extLst>
              <a:ext uri="{FF2B5EF4-FFF2-40B4-BE49-F238E27FC236}">
                <a16:creationId xmlns:a16="http://schemas.microsoft.com/office/drawing/2014/main" id="{E1156B21-2847-39C7-B215-E90B37B8CE19}"/>
              </a:ext>
            </a:extLst>
          </p:cNvPr>
          <p:cNvSpPr>
            <a:spLocks noGrp="1"/>
          </p:cNvSpPr>
          <p:nvPr>
            <p:ph idx="1"/>
          </p:nvPr>
        </p:nvSpPr>
        <p:spPr/>
        <p:txBody>
          <a:bodyPr/>
          <a:lstStyle/>
          <a:p>
            <a:endParaRPr lang="en-GB" dirty="0"/>
          </a:p>
          <a:p>
            <a:r>
              <a:rPr lang="en-GB" dirty="0"/>
              <a:t>Mackey, A. &amp; </a:t>
            </a:r>
            <a:r>
              <a:rPr lang="en-GB" dirty="0" err="1"/>
              <a:t>Gass</a:t>
            </a:r>
            <a:r>
              <a:rPr lang="en-GB" dirty="0"/>
              <a:t>, S. (2005). Second language research: Methodology and design. Mahwah, NJ: Erlbaum. Chapter 2. </a:t>
            </a:r>
          </a:p>
          <a:p>
            <a:r>
              <a:rPr lang="en-GB" dirty="0"/>
              <a:t>American Psychological Association. (2010). Publication manual of the American Psychological Association. (6th edition) Washington, DC: American Psychological Association. Chapters 3 and 4.</a:t>
            </a:r>
          </a:p>
          <a:p>
            <a:endParaRPr lang="en-GB" dirty="0"/>
          </a:p>
          <a:p>
            <a:endParaRPr lang="en-GB" dirty="0"/>
          </a:p>
        </p:txBody>
      </p:sp>
    </p:spTree>
    <p:extLst>
      <p:ext uri="{BB962C8B-B14F-4D97-AF65-F5344CB8AC3E}">
        <p14:creationId xmlns:p14="http://schemas.microsoft.com/office/powerpoint/2010/main" val="301070801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66185-6229-CBC2-FA02-497C537C1ABF}"/>
              </a:ext>
            </a:extLst>
          </p:cNvPr>
          <p:cNvSpPr>
            <a:spLocks noGrp="1"/>
          </p:cNvSpPr>
          <p:nvPr>
            <p:ph type="title"/>
          </p:nvPr>
        </p:nvSpPr>
        <p:spPr/>
        <p:txBody>
          <a:bodyPr/>
          <a:lstStyle/>
          <a:p>
            <a:r>
              <a:rPr lang="en-GB" dirty="0"/>
              <a:t>Any questions?</a:t>
            </a:r>
          </a:p>
        </p:txBody>
      </p:sp>
      <p:pic>
        <p:nvPicPr>
          <p:cNvPr id="5" name="Content Placeholder 4" descr="A light bulb with a question mark&#10;&#10;Description automatically generated">
            <a:extLst>
              <a:ext uri="{FF2B5EF4-FFF2-40B4-BE49-F238E27FC236}">
                <a16:creationId xmlns:a16="http://schemas.microsoft.com/office/drawing/2014/main" id="{10E272F6-F4CF-EA9F-CD97-0B137EABF8AD}"/>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323070" y="2026508"/>
            <a:ext cx="6660292" cy="2950146"/>
          </a:xfrm>
        </p:spPr>
      </p:pic>
    </p:spTree>
    <p:extLst>
      <p:ext uri="{BB962C8B-B14F-4D97-AF65-F5344CB8AC3E}">
        <p14:creationId xmlns:p14="http://schemas.microsoft.com/office/powerpoint/2010/main" val="30290713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216</TotalTime>
  <Words>3101</Words>
  <Application>Microsoft Office PowerPoint</Application>
  <PresentationFormat>Widescreen</PresentationFormat>
  <Paragraphs>324</Paragraphs>
  <Slides>56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56</vt:i4>
      </vt:variant>
    </vt:vector>
  </HeadingPairs>
  <TitlesOfParts>
    <vt:vector size="60" baseType="lpstr">
      <vt:lpstr>Arial</vt:lpstr>
      <vt:lpstr>Calibri</vt:lpstr>
      <vt:lpstr>Calibri Light</vt:lpstr>
      <vt:lpstr>Office Theme</vt:lpstr>
      <vt:lpstr>Theoretical research methodology and academic writing style </vt:lpstr>
      <vt:lpstr>Outline</vt:lpstr>
      <vt:lpstr>Check</vt:lpstr>
      <vt:lpstr>Take care …</vt:lpstr>
      <vt:lpstr>3 types of theoretical research project.</vt:lpstr>
      <vt:lpstr>1 : Focus on theory</vt:lpstr>
      <vt:lpstr>2: Focus on data/description</vt:lpstr>
      <vt:lpstr>3: Focus on synthesis/argument</vt:lpstr>
      <vt:lpstr>Advantages of theoretical research</vt:lpstr>
      <vt:lpstr>Challenges of theoretical research</vt:lpstr>
      <vt:lpstr>Approaching a theoretical dissertation: understanding the research process.</vt:lpstr>
      <vt:lpstr>The steps in the theoretical research process.</vt:lpstr>
      <vt:lpstr>The steps in the theoretical research process (continued)</vt:lpstr>
      <vt:lpstr>The steps in the theoretical research process (continued)</vt:lpstr>
      <vt:lpstr>The research question</vt:lpstr>
      <vt:lpstr>The all-elusive research gap</vt:lpstr>
      <vt:lpstr>Turning a ‘gap’ into a ‘question’</vt:lpstr>
      <vt:lpstr>Common mistakes</vt:lpstr>
      <vt:lpstr> Back to the ‘gap’</vt:lpstr>
      <vt:lpstr>continued</vt:lpstr>
      <vt:lpstr>The data</vt:lpstr>
      <vt:lpstr>Top tips to get a question</vt:lpstr>
      <vt:lpstr>Research report</vt:lpstr>
      <vt:lpstr>The structure of a dissertation</vt:lpstr>
      <vt:lpstr>The structure</vt:lpstr>
      <vt:lpstr>The structure (2)</vt:lpstr>
      <vt:lpstr>The structure</vt:lpstr>
      <vt:lpstr>References list</vt:lpstr>
      <vt:lpstr>Avoiding plagiarism</vt:lpstr>
      <vt:lpstr>What is plagiarism?</vt:lpstr>
      <vt:lpstr>Plagiarism</vt:lpstr>
      <vt:lpstr>Avoiding Plagiarism</vt:lpstr>
      <vt:lpstr>Plagiarism</vt:lpstr>
      <vt:lpstr>Top tip</vt:lpstr>
      <vt:lpstr>How to develop good academic writing</vt:lpstr>
      <vt:lpstr>What is the aim of academic writing?</vt:lpstr>
      <vt:lpstr>How do we achieve clear communication?</vt:lpstr>
      <vt:lpstr> But why should we bother?</vt:lpstr>
      <vt:lpstr>Which present would you prefer</vt:lpstr>
      <vt:lpstr>Remember</vt:lpstr>
      <vt:lpstr>How do we achieve clear communication</vt:lpstr>
      <vt:lpstr> Smoothness of expression</vt:lpstr>
      <vt:lpstr>Know your target audience</vt:lpstr>
      <vt:lpstr> Economy of expression</vt:lpstr>
      <vt:lpstr>Economy of expression</vt:lpstr>
      <vt:lpstr>Unit length</vt:lpstr>
      <vt:lpstr>How do we achieve precision and clarity? ….Word choice</vt:lpstr>
      <vt:lpstr>Word choice</vt:lpstr>
      <vt:lpstr>Grammar</vt:lpstr>
      <vt:lpstr>Avoid biased language</vt:lpstr>
      <vt:lpstr>Avoid biased language</vt:lpstr>
      <vt:lpstr>Avoid biased language</vt:lpstr>
      <vt:lpstr> Avoid biased language</vt:lpstr>
      <vt:lpstr>Avoid biased language</vt:lpstr>
      <vt:lpstr>Useful reading</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Theoretical research methodology and academic writing style</dc:title>
  <dc:creator>Jessica Clapham</dc:creator>
  <cp:lastModifiedBy>Jessica Clapham</cp:lastModifiedBy>
  <cp:revision>26</cp:revision>
  <dcterms:created xsi:type="dcterms:W3CDTF">2023-12-05T12:17:50Z</dcterms:created>
  <dcterms:modified xsi:type="dcterms:W3CDTF">2023-12-05T15:54:32Z</dcterms:modified>
</cp:coreProperties>
</file>