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72" r:id="rId4"/>
    <p:sldId id="277" r:id="rId5"/>
    <p:sldId id="270" r:id="rId6"/>
    <p:sldId id="259" r:id="rId7"/>
    <p:sldId id="258" r:id="rId8"/>
    <p:sldId id="260" r:id="rId9"/>
    <p:sldId id="264" r:id="rId10"/>
    <p:sldId id="261" r:id="rId11"/>
    <p:sldId id="265" r:id="rId12"/>
    <p:sldId id="262" r:id="rId13"/>
    <p:sldId id="266" r:id="rId14"/>
    <p:sldId id="278" r:id="rId15"/>
    <p:sldId id="273" r:id="rId16"/>
    <p:sldId id="274" r:id="rId17"/>
    <p:sldId id="275" r:id="rId18"/>
    <p:sldId id="276" r:id="rId19"/>
    <p:sldId id="280" r:id="rId20"/>
    <p:sldId id="279" r:id="rId21"/>
    <p:sldId id="268" r:id="rId22"/>
    <p:sldId id="269"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94" autoAdjust="0"/>
    <p:restoredTop sz="94660"/>
  </p:normalViewPr>
  <p:slideViewPr>
    <p:cSldViewPr>
      <p:cViewPr>
        <p:scale>
          <a:sx n="70" d="100"/>
          <a:sy n="70" d="100"/>
        </p:scale>
        <p:origin x="-1398"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overOverlay.png"/>
          <p:cNvPicPr>
            <a:picLocks noChangeAspect="1"/>
          </p:cNvPicPr>
          <p:nvPr/>
        </p:nvPicPr>
        <p:blipFill>
          <a:blip r:embed="rId2" cstate="print"/>
          <a:stretch>
            <a:fillRect/>
          </a:stretch>
        </p:blipFill>
        <p:spPr>
          <a:xfrm>
            <a:off x="0" y="0"/>
            <a:ext cx="9144000" cy="6858000"/>
          </a:xfrm>
          <a:prstGeom prst="rect">
            <a:avLst/>
          </a:prstGeom>
        </p:spPr>
      </p:pic>
      <p:sp>
        <p:nvSpPr>
          <p:cNvPr id="4" name="Date Placeholder 3"/>
          <p:cNvSpPr>
            <a:spLocks noGrp="1"/>
          </p:cNvSpPr>
          <p:nvPr>
            <p:ph type="dt" sz="half" idx="10"/>
          </p:nvPr>
        </p:nvSpPr>
        <p:spPr/>
        <p:txBody>
          <a:bodyPr/>
          <a:lstStyle>
            <a:lvl1pPr>
              <a:defRPr>
                <a:solidFill>
                  <a:schemeClr val="tx2"/>
                </a:solidFill>
              </a:defRPr>
            </a:lvl1pPr>
          </a:lstStyle>
          <a:p>
            <a:fld id="{524904D1-FDDF-430E-84A3-C8856B5F331C}" type="datetimeFigureOut">
              <a:rPr lang="en-US" smtClean="0"/>
              <a:t>10/17/2023</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EDBBAB55-EE5B-4EF1-9885-92A5195E6C4B}" type="slidenum">
              <a:rPr lang="en-US" smtClean="0"/>
              <a:t>‹#›</a:t>
            </a:fld>
            <a:endParaRPr lang="en-US"/>
          </a:p>
        </p:txBody>
      </p:sp>
      <p:grpSp>
        <p:nvGrpSpPr>
          <p:cNvPr id="8" name="Group 7"/>
          <p:cNvGrpSpPr/>
          <p:nvPr/>
        </p:nvGrpSpPr>
        <p:grpSpPr>
          <a:xfrm>
            <a:off x="1194101" y="2887530"/>
            <a:ext cx="6779110" cy="923330"/>
            <a:chOff x="1172584" y="1381459"/>
            <a:chExt cx="6779110" cy="923330"/>
          </a:xfrm>
          <a:effectLst>
            <a:outerShdw blurRad="38100" dist="12700" dir="16200000" rotWithShape="0">
              <a:prstClr val="black">
                <a:alpha val="30000"/>
              </a:prstClr>
            </a:outerShdw>
          </a:effectLst>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rPr>
                <a:t></a:t>
              </a:r>
              <a:endParaRPr lang="en-US" sz="5400" dirty="0">
                <a:ln w="3175">
                  <a:solidFill>
                    <a:schemeClr val="tx2">
                      <a:alpha val="60000"/>
                    </a:schemeClr>
                  </a:solidFill>
                </a:ln>
                <a:solidFill>
                  <a:schemeClr val="tx2">
                    <a:lumMod val="90000"/>
                  </a:schemeClr>
                </a:solidFill>
                <a:effectLst>
                  <a:outerShdw blurRad="34925" dist="12700" dir="14400000" algn="ctr" rotWithShape="0">
                    <a:srgbClr val="000000">
                      <a:alpha val="21000"/>
                    </a:srgbClr>
                  </a:outerShdw>
                </a:effectLst>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2930"/>
              <a:ext cx="3119718" cy="1588"/>
            </a:xfrm>
            <a:prstGeom prst="line">
              <a:avLst/>
            </a:prstGeom>
            <a:ln>
              <a:solidFill>
                <a:schemeClr val="tx2">
                  <a:lumMod val="9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183341" y="1387737"/>
            <a:ext cx="6777318" cy="1731982"/>
          </a:xfrm>
        </p:spPr>
        <p:txBody>
          <a:bodyPr anchor="b"/>
          <a:lstStyle>
            <a:lvl1pPr>
              <a:defRPr>
                <a:ln w="3175">
                  <a:solidFill>
                    <a:schemeClr val="tx1">
                      <a:alpha val="65000"/>
                    </a:schemeClr>
                  </a:solidFill>
                </a:ln>
                <a:solidFill>
                  <a:schemeClr val="tx1"/>
                </a:solidFill>
                <a:effectLst>
                  <a:outerShdw blurRad="25400" dist="12700" dir="14220000" rotWithShape="0">
                    <a:prstClr val="black">
                      <a:alpha val="50000"/>
                    </a:prst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767862"/>
            <a:ext cx="6400800" cy="1752600"/>
          </a:xfrm>
        </p:spPr>
        <p:txBody>
          <a:bodyPr/>
          <a:lstStyle>
            <a:lvl1pPr marL="0" indent="0" algn="ctr">
              <a:buNone/>
              <a:defRPr>
                <a:solidFill>
                  <a:schemeClr val="tx1"/>
                </a:solidFill>
                <a:effectLst>
                  <a:outerShdw blurRad="34925" dist="12700" dir="14400000" rotWithShape="0">
                    <a:prstClr val="black">
                      <a:alpha val="21000"/>
                    </a:prst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4904D1-FDDF-430E-84A3-C8856B5F331C}"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BAB55-EE5B-4EF1-9885-92A5195E6C4B}" type="slidenum">
              <a:rPr lang="en-US" smtClean="0"/>
              <a:t>‹#›</a:t>
            </a:fld>
            <a:endParaRPr lang="en-US"/>
          </a:p>
        </p:txBody>
      </p:sp>
      <p:sp>
        <p:nvSpPr>
          <p:cNvPr id="11" name="Title 10"/>
          <p:cNvSpPr>
            <a:spLocks noGrp="1"/>
          </p:cNvSpPr>
          <p:nvPr>
            <p:ph type="title"/>
          </p:nvPr>
        </p:nvSpPr>
        <p:spPr/>
        <p:txBody>
          <a:bodyPr/>
          <a:lstStyle/>
          <a:p>
            <a:r>
              <a:rPr lang="en-US" smtClean="0"/>
              <a:t>Click to edit Master title style</a:t>
            </a:r>
            <a:endParaRPr lang="en-US"/>
          </a:p>
        </p:txBody>
      </p:sp>
      <p:grpSp>
        <p:nvGrpSpPr>
          <p:cNvPr id="12" name="Group 11"/>
          <p:cNvGrpSpPr/>
          <p:nvPr/>
        </p:nvGrpSpPr>
        <p:grpSpPr>
          <a:xfrm>
            <a:off x="1172584" y="1392217"/>
            <a:ext cx="6779110" cy="923330"/>
            <a:chOff x="1172584" y="1381459"/>
            <a:chExt cx="6779110" cy="923330"/>
          </a:xfrm>
        </p:grpSpPr>
        <p:sp>
          <p:nvSpPr>
            <p:cNvPr id="13" name="TextBox 12"/>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4" name="Straight Connector 13"/>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pic>
        <p:nvPicPr>
          <p:cNvPr id="12" name="Picture 11" descr="CoverOverlay.png"/>
          <p:cNvPicPr>
            <a:picLocks noChangeAspect="1"/>
          </p:cNvPicPr>
          <p:nvPr/>
        </p:nvPicPr>
        <p:blipFill>
          <a:blip r:embed="rId2" cstate="print">
            <a:lum/>
          </a:blip>
          <a:stretch>
            <a:fillRect/>
          </a:stretch>
        </p:blipFill>
        <p:spPr>
          <a:xfrm>
            <a:off x="0" y="0"/>
            <a:ext cx="9144000" cy="6858000"/>
          </a:xfrm>
          <a:prstGeom prst="rect">
            <a:avLst/>
          </a:prstGeom>
        </p:spPr>
      </p:pic>
      <p:grpSp>
        <p:nvGrpSpPr>
          <p:cNvPr id="7" name="Group 7"/>
          <p:cNvGrpSpPr/>
          <p:nvPr/>
        </p:nvGrpSpPr>
        <p:grpSpPr>
          <a:xfrm>
            <a:off x="1172584" y="2887579"/>
            <a:ext cx="6779110" cy="923330"/>
            <a:chOff x="1172584" y="1381459"/>
            <a:chExt cx="6779110" cy="923330"/>
          </a:xfrm>
        </p:grpSpPr>
        <p:sp>
          <p:nvSpPr>
            <p:cNvPr id="9" name="TextBox 8"/>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0" name="Straight Connector 9"/>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10800000">
              <a:off x="4831976" y="1927412"/>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90040" y="1204857"/>
            <a:ext cx="7754713" cy="1910716"/>
          </a:xfrm>
        </p:spPr>
        <p:txBody>
          <a:bodyPr anchor="b"/>
          <a:lstStyle>
            <a:lvl1pPr algn="ctr">
              <a:defRPr sz="5400" b="0" cap="none"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699248" y="3767316"/>
            <a:ext cx="7734747" cy="1500187"/>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4904D1-FDDF-430E-84A3-C8856B5F331C}"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BAB55-EE5B-4EF1-9885-92A5195E6C4B}"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24904D1-FDDF-430E-84A3-C8856B5F331C}"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BBAB55-EE5B-4EF1-9885-92A5195E6C4B}" type="slidenum">
              <a:rPr lang="en-US" smtClean="0"/>
              <a:t>‹#›</a:t>
            </a:fld>
            <a:endParaRPr lang="en-US"/>
          </a:p>
        </p:txBody>
      </p:sp>
      <p:sp>
        <p:nvSpPr>
          <p:cNvPr id="12" name="Title 1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grpSp>
        <p:nvGrpSpPr>
          <p:cNvPr id="13" name="Group 12"/>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
        <p:nvSpPr>
          <p:cNvPr id="8" name="Content Placeholder 7"/>
          <p:cNvSpPr>
            <a:spLocks noGrp="1"/>
          </p:cNvSpPr>
          <p:nvPr>
            <p:ph sz="quarter" idx="13"/>
          </p:nvPr>
        </p:nvSpPr>
        <p:spPr>
          <a:xfrm>
            <a:off x="685800"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0" name="Content Placeholder 9"/>
          <p:cNvSpPr>
            <a:spLocks noGrp="1"/>
          </p:cNvSpPr>
          <p:nvPr>
            <p:ph sz="quarter" idx="14"/>
          </p:nvPr>
        </p:nvSpPr>
        <p:spPr>
          <a:xfrm>
            <a:off x="4645151" y="2240280"/>
            <a:ext cx="3803904"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051560" y="2240280"/>
            <a:ext cx="3442446"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8488" y="2947595"/>
            <a:ext cx="3803904"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02306" y="2240280"/>
            <a:ext cx="3447288" cy="658368"/>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944368"/>
            <a:ext cx="3799728" cy="317296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4904D1-FDDF-430E-84A3-C8856B5F331C}" type="datetimeFigureOut">
              <a:rPr lang="en-US" smtClean="0"/>
              <a:t>10/17/2023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DBBAB55-EE5B-4EF1-9885-92A5195E6C4B}" type="slidenum">
              <a:rPr lang="en-US" smtClean="0"/>
              <a:t>‹#›</a:t>
            </a:fld>
            <a:endParaRPr lang="en-US"/>
          </a:p>
        </p:txBody>
      </p:sp>
      <p:grpSp>
        <p:nvGrpSpPr>
          <p:cNvPr id="14" name="Group 13"/>
          <p:cNvGrpSpPr/>
          <p:nvPr/>
        </p:nvGrpSpPr>
        <p:grpSpPr>
          <a:xfrm>
            <a:off x="1172584" y="1392217"/>
            <a:ext cx="6779110" cy="923330"/>
            <a:chOff x="1172584" y="1381459"/>
            <a:chExt cx="6779110" cy="923330"/>
          </a:xfrm>
        </p:grpSpPr>
        <p:sp>
          <p:nvSpPr>
            <p:cNvPr id="16" name="TextBox 15"/>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7" name="Straight Connector 16"/>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24904D1-FDDF-430E-84A3-C8856B5F331C}" type="datetimeFigureOut">
              <a:rPr lang="en-US" smtClean="0"/>
              <a:t>10/17/2023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DBBAB55-EE5B-4EF1-9885-92A5195E6C4B}" type="slidenum">
              <a:rPr lang="en-US" smtClean="0"/>
              <a:t>‹#›</a:t>
            </a:fld>
            <a:endParaRPr lang="en-US"/>
          </a:p>
        </p:txBody>
      </p:sp>
      <p:grpSp>
        <p:nvGrpSpPr>
          <p:cNvPr id="10" name="Group 9"/>
          <p:cNvGrpSpPr/>
          <p:nvPr/>
        </p:nvGrpSpPr>
        <p:grpSpPr>
          <a:xfrm>
            <a:off x="1172584" y="1392217"/>
            <a:ext cx="6779110" cy="923330"/>
            <a:chOff x="1172584" y="1381459"/>
            <a:chExt cx="6779110" cy="923330"/>
          </a:xfrm>
        </p:grpSpPr>
        <p:sp>
          <p:nvSpPr>
            <p:cNvPr id="14" name="TextBox 13"/>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5" name="Straight Connector 14"/>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4904D1-FDDF-430E-84A3-C8856B5F331C}" type="datetimeFigureOut">
              <a:rPr lang="en-US" smtClean="0"/>
              <a:t>10/17/2023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DBBAB55-EE5B-4EF1-9885-92A5195E6C4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34579" y="1678195"/>
            <a:ext cx="3422483" cy="1886921"/>
          </a:xfrm>
        </p:spPr>
        <p:txBody>
          <a:bodyPr anchor="b"/>
          <a:lstStyle>
            <a:lvl1pPr algn="l">
              <a:defRPr sz="2800" b="0"/>
            </a:lvl1pPr>
          </a:lstStyle>
          <a:p>
            <a:r>
              <a:rPr lang="en-US" smtClean="0"/>
              <a:t>Click to edit Master title style</a:t>
            </a:r>
            <a:endParaRPr lang="en-US"/>
          </a:p>
        </p:txBody>
      </p:sp>
      <p:sp>
        <p:nvSpPr>
          <p:cNvPr id="3" name="Content Placeholder 2"/>
          <p:cNvSpPr>
            <a:spLocks noGrp="1"/>
          </p:cNvSpPr>
          <p:nvPr>
            <p:ph idx="1"/>
          </p:nvPr>
        </p:nvSpPr>
        <p:spPr>
          <a:xfrm>
            <a:off x="692001" y="559398"/>
            <a:ext cx="4116667" cy="5566765"/>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34579" y="3603812"/>
            <a:ext cx="3411725" cy="2517289"/>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4904D1-FDDF-430E-84A3-C8856B5F331C}"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BBAB55-EE5B-4EF1-9885-92A5195E6C4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731" y="4668818"/>
            <a:ext cx="7767021" cy="644729"/>
          </a:xfrm>
        </p:spPr>
        <p:txBody>
          <a:bodyPr anchor="b"/>
          <a:lstStyle>
            <a:lvl1pPr algn="ctr">
              <a:defRPr sz="2800" b="0"/>
            </a:lvl1pPr>
          </a:lstStyle>
          <a:p>
            <a:r>
              <a:rPr lang="en-US" smtClean="0"/>
              <a:t>Click to edit Master title style</a:t>
            </a:r>
            <a:endParaRPr lang="en-US"/>
          </a:p>
        </p:txBody>
      </p:sp>
      <p:sp>
        <p:nvSpPr>
          <p:cNvPr id="3" name="Picture Placeholder 2"/>
          <p:cNvSpPr>
            <a:spLocks noGrp="1"/>
          </p:cNvSpPr>
          <p:nvPr>
            <p:ph type="pic" idx="1"/>
          </p:nvPr>
        </p:nvSpPr>
        <p:spPr>
          <a:xfrm rot="240000">
            <a:off x="2183792" y="666965"/>
            <a:ext cx="4772156" cy="3598016"/>
          </a:xfrm>
          <a:solidFill>
            <a:srgbClr val="FFFFFF">
              <a:shade val="85000"/>
            </a:srgbClr>
          </a:solidFill>
          <a:ln w="190500" cap="sq">
            <a:solidFill>
              <a:srgbClr val="FFFFFF"/>
            </a:solidFill>
            <a:miter lim="800000"/>
          </a:ln>
          <a:effectLst>
            <a:outerShdw blurRad="65000" dist="50800" dir="12900000" kx="195000" ky="145000" algn="tl" rotWithShape="0">
              <a:srgbClr val="000000">
                <a:alpha val="24000"/>
              </a:srgbClr>
            </a:outerShdw>
          </a:effectLst>
          <a:scene3d>
            <a:camera prst="orthographicFront">
              <a:rot lat="0" lon="0" rev="360000"/>
            </a:camera>
            <a:lightRig rig="twoPt" dir="t">
              <a:rot lat="0" lon="0" rev="7200000"/>
            </a:lightRig>
          </a:scene3d>
          <a:sp3d contourW="12700">
            <a:bevelT w="25400" h="19050"/>
            <a:contourClr>
              <a:srgbClr val="969696"/>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8489" y="5324306"/>
            <a:ext cx="7756264" cy="80486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4904D1-FDDF-430E-84A3-C8856B5F331C}"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DBBAB55-EE5B-4EF1-9885-92A5195E6C4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4904D1-FDDF-430E-84A3-C8856B5F331C}"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BAB55-EE5B-4EF1-9885-92A5195E6C4B}" type="slidenum">
              <a:rPr lang="en-US" smtClean="0"/>
              <a:t>‹#›</a:t>
            </a:fld>
            <a:endParaRPr lang="en-US"/>
          </a:p>
        </p:txBody>
      </p:sp>
      <p:grpSp>
        <p:nvGrpSpPr>
          <p:cNvPr id="11" name="Group 10"/>
          <p:cNvGrpSpPr/>
          <p:nvPr/>
        </p:nvGrpSpPr>
        <p:grpSpPr>
          <a:xfrm>
            <a:off x="1172584" y="1392217"/>
            <a:ext cx="6779110" cy="923330"/>
            <a:chOff x="1172584" y="1381459"/>
            <a:chExt cx="6779110" cy="923330"/>
          </a:xfrm>
        </p:grpSpPr>
        <p:sp>
          <p:nvSpPr>
            <p:cNvPr id="15" name="TextBox 14"/>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6" name="Straight Connector 15"/>
            <p:cNvCxnSpPr/>
            <p:nvPr/>
          </p:nvCxnSpPr>
          <p:spPr>
            <a:xfrm rot="10800000">
              <a:off x="1172584" y="192562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0800000">
              <a:off x="4831976" y="1922650"/>
              <a:ext cx="3119718"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6560" y="559398"/>
            <a:ext cx="1678193" cy="556676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8488" y="849854"/>
            <a:ext cx="5507917" cy="502382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24904D1-FDDF-430E-84A3-C8856B5F331C}"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DBBAB55-EE5B-4EF1-9885-92A5195E6C4B}" type="slidenum">
              <a:rPr lang="en-US" smtClean="0"/>
              <a:t>‹#›</a:t>
            </a:fld>
            <a:endParaRPr lang="en-US"/>
          </a:p>
        </p:txBody>
      </p:sp>
      <p:grpSp>
        <p:nvGrpSpPr>
          <p:cNvPr id="11" name="Group 10"/>
          <p:cNvGrpSpPr/>
          <p:nvPr/>
        </p:nvGrpSpPr>
        <p:grpSpPr>
          <a:xfrm rot="5400000">
            <a:off x="3909050" y="2880823"/>
            <a:ext cx="5480154" cy="923330"/>
            <a:chOff x="1815339" y="1381459"/>
            <a:chExt cx="5480154" cy="923330"/>
          </a:xfrm>
        </p:grpSpPr>
        <p:sp>
          <p:nvSpPr>
            <p:cNvPr id="12" name="TextBox 11"/>
            <p:cNvSpPr txBox="1"/>
            <p:nvPr/>
          </p:nvSpPr>
          <p:spPr>
            <a:xfrm>
              <a:off x="4147073" y="1381459"/>
              <a:ext cx="877163" cy="923330"/>
            </a:xfrm>
            <a:prstGeom prst="rect">
              <a:avLst/>
            </a:prstGeom>
            <a:noFill/>
          </p:spPr>
          <p:txBody>
            <a:bodyPr wrap="none" rtlCol="0">
              <a:spAutoFit/>
            </a:bodyPr>
            <a:lstStyle/>
            <a:p>
              <a:r>
                <a:rPr lang="en-US" sz="5400" dirty="0" smtClean="0">
                  <a:solidFill>
                    <a:schemeClr val="tx2">
                      <a:lumMod val="60000"/>
                      <a:lumOff val="40000"/>
                    </a:schemeClr>
                  </a:solidFill>
                  <a:latin typeface="Wingdings" pitchFamily="2" charset="2"/>
                </a:rPr>
                <a:t></a:t>
              </a:r>
              <a:endParaRPr lang="en-US" sz="5400" dirty="0">
                <a:solidFill>
                  <a:schemeClr val="tx2">
                    <a:lumMod val="60000"/>
                    <a:lumOff val="40000"/>
                  </a:schemeClr>
                </a:solidFill>
                <a:latin typeface="Wingdings" pitchFamily="2" charset="2"/>
              </a:endParaRPr>
            </a:p>
          </p:txBody>
        </p:sp>
        <p:cxnSp>
          <p:nvCxnSpPr>
            <p:cNvPr id="13" name="Straight Connector 12"/>
            <p:cNvCxnSpPr/>
            <p:nvPr/>
          </p:nvCxnSpPr>
          <p:spPr>
            <a:xfrm flipH="1" flipV="1">
              <a:off x="1815339" y="1924709"/>
              <a:ext cx="2468880" cy="2505"/>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0800000">
              <a:off x="4826613" y="1927417"/>
              <a:ext cx="2468880" cy="1588"/>
            </a:xfrm>
            <a:prstGeom prst="line">
              <a:avLst/>
            </a:prstGeom>
            <a:ln>
              <a:solidFill>
                <a:schemeClr val="tx2">
                  <a:lumMod val="60000"/>
                  <a:lumOff val="40000"/>
                </a:schemeClr>
              </a:solidFill>
            </a:ln>
            <a:effectLst/>
          </p:spPr>
          <p:style>
            <a:lnRef idx="1">
              <a:schemeClr val="accent1"/>
            </a:lnRef>
            <a:fillRef idx="0">
              <a:schemeClr val="accent1"/>
            </a:fillRef>
            <a:effectRef idx="0">
              <a:schemeClr val="accent1"/>
            </a:effectRef>
            <a:fontRef idx="minor">
              <a:schemeClr val="tx1"/>
            </a:fontRef>
          </p:style>
        </p:cxn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flip="none" rotWithShape="1">
            <a:gsLst>
              <a:gs pos="83000">
                <a:schemeClr val="bg1">
                  <a:alpha val="11000"/>
                </a:schemeClr>
              </a:gs>
              <a:gs pos="100000">
                <a:schemeClr val="bg2">
                  <a:lumMod val="75000"/>
                  <a:alpha val="23000"/>
                </a:schemeClr>
              </a:gs>
            </a:gsLst>
            <a:path path="rect">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88490" y="570156"/>
            <a:ext cx="7756263" cy="105425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99247" y="2248347"/>
            <a:ext cx="7745505" cy="387781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60378" y="6161442"/>
            <a:ext cx="2133600" cy="365125"/>
          </a:xfrm>
          <a:prstGeom prst="rect">
            <a:avLst/>
          </a:prstGeom>
        </p:spPr>
        <p:txBody>
          <a:bodyPr vert="horz" lIns="91440" tIns="45720" rIns="91440" bIns="45720" rtlCol="0" anchor="ctr"/>
          <a:lstStyle>
            <a:lvl1pPr algn="l">
              <a:defRPr sz="1200">
                <a:solidFill>
                  <a:schemeClr val="tx2"/>
                </a:solidFill>
              </a:defRPr>
            </a:lvl1pPr>
          </a:lstStyle>
          <a:p>
            <a:fld id="{524904D1-FDDF-430E-84A3-C8856B5F331C}" type="datetimeFigureOut">
              <a:rPr lang="en-US" smtClean="0"/>
              <a:t>10/17/2023</a:t>
            </a:fld>
            <a:endParaRPr lang="en-US"/>
          </a:p>
        </p:txBody>
      </p:sp>
      <p:sp>
        <p:nvSpPr>
          <p:cNvPr id="5" name="Footer Placeholder 4"/>
          <p:cNvSpPr>
            <a:spLocks noGrp="1"/>
          </p:cNvSpPr>
          <p:nvPr>
            <p:ph type="ftr" sz="quarter" idx="3"/>
          </p:nvPr>
        </p:nvSpPr>
        <p:spPr>
          <a:xfrm>
            <a:off x="3124200" y="6161442"/>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US"/>
          </a:p>
        </p:txBody>
      </p:sp>
      <p:sp>
        <p:nvSpPr>
          <p:cNvPr id="6" name="Slide Number Placeholder 5"/>
          <p:cNvSpPr>
            <a:spLocks noGrp="1"/>
          </p:cNvSpPr>
          <p:nvPr>
            <p:ph type="sldNum" sz="quarter" idx="4"/>
          </p:nvPr>
        </p:nvSpPr>
        <p:spPr>
          <a:xfrm>
            <a:off x="6639264" y="6161442"/>
            <a:ext cx="2133600" cy="365125"/>
          </a:xfrm>
          <a:prstGeom prst="rect">
            <a:avLst/>
          </a:prstGeom>
        </p:spPr>
        <p:txBody>
          <a:bodyPr vert="horz" lIns="91440" tIns="45720" rIns="91440" bIns="45720" rtlCol="0" anchor="ctr"/>
          <a:lstStyle>
            <a:lvl1pPr algn="r">
              <a:defRPr sz="1200">
                <a:solidFill>
                  <a:schemeClr val="tx2"/>
                </a:solidFill>
              </a:defRPr>
            </a:lvl1pPr>
          </a:lstStyle>
          <a:p>
            <a:fld id="{EDBBAB55-EE5B-4EF1-9885-92A5195E6C4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54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65760" indent="-365760" algn="l" defTabSz="914400" rtl="0" eaLnBrk="1" latinLnBrk="0" hangingPunct="1">
        <a:spcBef>
          <a:spcPct val="20000"/>
        </a:spcBef>
        <a:buClr>
          <a:schemeClr val="accent1"/>
        </a:buClr>
        <a:buFont typeface="Wingdings" pitchFamily="2" charset="2"/>
        <a:buChar char=""/>
        <a:defRPr sz="2400" kern="1200">
          <a:solidFill>
            <a:schemeClr val="tx1">
              <a:lumMod val="85000"/>
              <a:lumOff val="15000"/>
            </a:schemeClr>
          </a:solidFill>
          <a:latin typeface="+mn-lt"/>
          <a:ea typeface="+mn-ea"/>
          <a:cs typeface="+mn-cs"/>
        </a:defRPr>
      </a:lvl1pPr>
      <a:lvl2pPr marL="777240" indent="-365760" algn="l" defTabSz="914400" rtl="0" eaLnBrk="1" latinLnBrk="0" hangingPunct="1">
        <a:spcBef>
          <a:spcPct val="20000"/>
        </a:spcBef>
        <a:buClr>
          <a:schemeClr val="accent1"/>
        </a:buClr>
        <a:buFont typeface="Wingdings" pitchFamily="2" charset="2"/>
        <a:buChar char=""/>
        <a:defRPr sz="2200" kern="1200">
          <a:solidFill>
            <a:schemeClr val="tx1">
              <a:lumMod val="85000"/>
              <a:lumOff val="15000"/>
            </a:schemeClr>
          </a:solidFill>
          <a:latin typeface="+mn-lt"/>
          <a:ea typeface="+mn-ea"/>
          <a:cs typeface="+mn-cs"/>
        </a:defRPr>
      </a:lvl2pPr>
      <a:lvl3pPr marL="1143000" indent="-365760" algn="l" defTabSz="914400" rtl="0" eaLnBrk="1" latinLnBrk="0" hangingPunct="1">
        <a:spcBef>
          <a:spcPct val="20000"/>
        </a:spcBef>
        <a:buClr>
          <a:schemeClr val="accent1"/>
        </a:buClr>
        <a:buFont typeface="Wingdings" pitchFamily="2" charset="2"/>
        <a:buChar char=""/>
        <a:defRPr sz="2000" kern="1200">
          <a:solidFill>
            <a:schemeClr val="tx1">
              <a:lumMod val="85000"/>
              <a:lumOff val="15000"/>
            </a:schemeClr>
          </a:solidFill>
          <a:latin typeface="+mn-lt"/>
          <a:ea typeface="+mn-ea"/>
          <a:cs typeface="+mn-cs"/>
        </a:defRPr>
      </a:lvl3pPr>
      <a:lvl4pPr marL="1508760" indent="-320040" algn="l" defTabSz="914400" rtl="0" eaLnBrk="1" latinLnBrk="0" hangingPunct="1">
        <a:spcBef>
          <a:spcPct val="20000"/>
        </a:spcBef>
        <a:buClr>
          <a:schemeClr val="accent1"/>
        </a:buClr>
        <a:buFont typeface="Wingdings" pitchFamily="2" charset="2"/>
        <a:buChar char=""/>
        <a:defRPr sz="1800" kern="1200">
          <a:solidFill>
            <a:schemeClr val="tx1">
              <a:lumMod val="85000"/>
              <a:lumOff val="15000"/>
            </a:schemeClr>
          </a:solidFill>
          <a:latin typeface="+mn-lt"/>
          <a:ea typeface="+mn-ea"/>
          <a:cs typeface="+mn-cs"/>
        </a:defRPr>
      </a:lvl4pPr>
      <a:lvl5pPr marL="1828800" indent="-320040" algn="l" defTabSz="914400" rtl="0" eaLnBrk="1" latinLnBrk="0" hangingPunct="1">
        <a:spcBef>
          <a:spcPct val="20000"/>
        </a:spcBef>
        <a:buClr>
          <a:schemeClr val="accent1"/>
        </a:buClr>
        <a:buFont typeface="Wingdings" pitchFamily="2" charset="2"/>
        <a:buChar char=""/>
        <a:defRPr sz="1600" kern="1200">
          <a:solidFill>
            <a:schemeClr val="tx1">
              <a:lumMod val="85000"/>
              <a:lumOff val="15000"/>
            </a:schemeClr>
          </a:solidFill>
          <a:latin typeface="+mn-lt"/>
          <a:ea typeface="+mn-ea"/>
          <a:cs typeface="+mn-cs"/>
        </a:defRPr>
      </a:lvl5pPr>
      <a:lvl6pPr marL="214884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6pPr>
      <a:lvl7pPr marL="246888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7pPr>
      <a:lvl8pPr marL="278892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8pPr>
      <a:lvl9pPr marL="3108960" indent="-274320" algn="l" defTabSz="914400" rtl="0" eaLnBrk="1" latinLnBrk="0" hangingPunct="1">
        <a:spcBef>
          <a:spcPts val="400"/>
        </a:spcBef>
        <a:buClr>
          <a:schemeClr val="accent1"/>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hyperlink" Target="https://commons.wikimedia.org/wiki/File:Thomas_Pennant_portrait_1779.jp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karentaylorfineart.com/peter-paillou/" TargetMode="External"/><Relationship Id="rId2" Type="http://schemas.openxmlformats.org/officeDocument/2006/relationships/hyperlink" Target="https://www.britishmuseum.org/collection/term/BIOG3786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800" dirty="0" smtClean="0"/>
              <a:t>Select Illustrations from Thomas Pennant’s British Zoology</a:t>
            </a:r>
            <a:endParaRPr lang="en-US" sz="4800" dirty="0"/>
          </a:p>
        </p:txBody>
      </p:sp>
      <p:sp>
        <p:nvSpPr>
          <p:cNvPr id="3" name="Subtitle 2"/>
          <p:cNvSpPr>
            <a:spLocks noGrp="1"/>
          </p:cNvSpPr>
          <p:nvPr>
            <p:ph type="subTitle" idx="1"/>
          </p:nvPr>
        </p:nvSpPr>
        <p:spPr/>
        <p:txBody>
          <a:bodyPr/>
          <a:lstStyle/>
          <a:p>
            <a:r>
              <a:rPr lang="en-US" dirty="0" smtClean="0"/>
              <a:t>Presented by Isaac Law</a:t>
            </a:r>
            <a:endParaRPr lang="en-US" dirty="0"/>
          </a:p>
        </p:txBody>
      </p:sp>
    </p:spTree>
    <p:extLst>
      <p:ext uri="{BB962C8B-B14F-4D97-AF65-F5344CB8AC3E}">
        <p14:creationId xmlns:p14="http://schemas.microsoft.com/office/powerpoint/2010/main" val="398777705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Book</a:t>
            </a:r>
            <a:endParaRPr lang="en-US" dirty="0"/>
          </a:p>
        </p:txBody>
      </p:sp>
      <p:sp>
        <p:nvSpPr>
          <p:cNvPr id="3" name="Text Placeholder 2"/>
          <p:cNvSpPr>
            <a:spLocks noGrp="1"/>
          </p:cNvSpPr>
          <p:nvPr>
            <p:ph type="body" idx="1"/>
          </p:nvPr>
        </p:nvSpPr>
        <p:spPr>
          <a:xfrm>
            <a:off x="699248" y="3767316"/>
            <a:ext cx="7734747" cy="1795284"/>
          </a:xfrm>
        </p:spPr>
        <p:txBody>
          <a:bodyPr>
            <a:normAutofit/>
          </a:bodyPr>
          <a:lstStyle/>
          <a:p>
            <a:r>
              <a:rPr lang="en-US" dirty="0"/>
              <a:t>The British Zoology, Instituted for the promoting useful charities, and the knowledge of nature, among the descendants of the Ancient Britons. Class I, Quadrupeds. II, Birds. Published under the inspection of the </a:t>
            </a:r>
            <a:r>
              <a:rPr lang="en-US" dirty="0" err="1"/>
              <a:t>Cymmrodorion</a:t>
            </a:r>
            <a:r>
              <a:rPr lang="en-US" dirty="0"/>
              <a:t> </a:t>
            </a:r>
            <a:r>
              <a:rPr lang="en-US" dirty="0" smtClean="0"/>
              <a:t>Society, </a:t>
            </a:r>
          </a:p>
          <a:p>
            <a:r>
              <a:rPr lang="en-US" dirty="0" smtClean="0"/>
              <a:t>by Thomas Pennant</a:t>
            </a:r>
            <a:endParaRPr lang="en-US" dirty="0"/>
          </a:p>
        </p:txBody>
      </p:sp>
    </p:spTree>
    <p:extLst>
      <p:ext uri="{BB962C8B-B14F-4D97-AF65-F5344CB8AC3E}">
        <p14:creationId xmlns:p14="http://schemas.microsoft.com/office/powerpoint/2010/main" val="3358530590"/>
      </p:ext>
    </p:extLst>
  </p:cSld>
  <p:clrMapOvr>
    <a:masterClrMapping/>
  </p:clrMapOvr>
  <p:transition spd="slow">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0" y="304800"/>
            <a:ext cx="3422483" cy="1886921"/>
          </a:xfrm>
        </p:spPr>
        <p:txBody>
          <a:bodyPr/>
          <a:lstStyle/>
          <a:p>
            <a:r>
              <a:rPr lang="en-US" dirty="0" smtClean="0"/>
              <a:t>British Zoology</a:t>
            </a:r>
            <a:endParaRPr lang="en-US" dirty="0"/>
          </a:p>
        </p:txBody>
      </p:sp>
      <p:pic>
        <p:nvPicPr>
          <p:cNvPr id="5" name="Content Placeholder 4"/>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2892" t="5509" r="19794"/>
          <a:stretch/>
        </p:blipFill>
        <p:spPr>
          <a:xfrm rot="5400000">
            <a:off x="-599605" y="1380710"/>
            <a:ext cx="6152209" cy="3886200"/>
          </a:xfrm>
        </p:spPr>
      </p:pic>
      <p:sp>
        <p:nvSpPr>
          <p:cNvPr id="4" name="Text Placeholder 3"/>
          <p:cNvSpPr>
            <a:spLocks noGrp="1"/>
          </p:cNvSpPr>
          <p:nvPr>
            <p:ph type="body" sz="half" idx="2"/>
          </p:nvPr>
        </p:nvSpPr>
        <p:spPr>
          <a:xfrm>
            <a:off x="4953001" y="2209800"/>
            <a:ext cx="3493304" cy="4114800"/>
          </a:xfrm>
        </p:spPr>
        <p:txBody>
          <a:bodyPr>
            <a:normAutofit fontScale="92500" lnSpcReduction="20000"/>
          </a:bodyPr>
          <a:lstStyle/>
          <a:p>
            <a:pPr marL="285750" indent="-285750">
              <a:buFont typeface="Arial" panose="020B0604020202020204" pitchFamily="34" charset="0"/>
              <a:buChar char="•"/>
            </a:pPr>
            <a:r>
              <a:rPr lang="en-US" dirty="0" smtClean="0"/>
              <a:t>Contains 2 classes of animal in Britain</a:t>
            </a:r>
          </a:p>
          <a:p>
            <a:pPr marL="742950" lvl="1" indent="-285750">
              <a:buFont typeface="Arial" panose="020B0604020202020204" pitchFamily="34" charset="0"/>
              <a:buChar char="•"/>
            </a:pPr>
            <a:r>
              <a:rPr lang="en-US" sz="1500" dirty="0" smtClean="0"/>
              <a:t>I. Quadrupeds</a:t>
            </a:r>
          </a:p>
          <a:p>
            <a:pPr marL="742950" lvl="1" indent="-285750">
              <a:buFont typeface="Arial" panose="020B0604020202020204" pitchFamily="34" charset="0"/>
              <a:buChar char="•"/>
            </a:pPr>
            <a:r>
              <a:rPr lang="en-US" sz="1500" dirty="0" smtClean="0"/>
              <a:t>II. Birds</a:t>
            </a:r>
            <a:endParaRPr lang="en-US" sz="1500" dirty="0"/>
          </a:p>
          <a:p>
            <a:pPr marL="285750" indent="-285750">
              <a:buFont typeface="Arial" panose="020B0604020202020204" pitchFamily="34" charset="0"/>
              <a:buChar char="•"/>
            </a:pPr>
            <a:r>
              <a:rPr lang="en-US" dirty="0" smtClean="0"/>
              <a:t>Divides these further by genus and species</a:t>
            </a:r>
          </a:p>
          <a:p>
            <a:pPr marL="285750" indent="-285750">
              <a:buFont typeface="Arial" panose="020B0604020202020204" pitchFamily="34" charset="0"/>
              <a:buChar char="•"/>
            </a:pPr>
            <a:r>
              <a:rPr lang="en-US" dirty="0" smtClean="0"/>
              <a:t>Provides information on the creatures</a:t>
            </a:r>
          </a:p>
          <a:p>
            <a:pPr marL="742950" lvl="1" indent="-285750">
              <a:buFont typeface="Arial" panose="020B0604020202020204" pitchFamily="34" charset="0"/>
              <a:buChar char="•"/>
            </a:pPr>
            <a:r>
              <a:rPr lang="en-US" sz="1500" dirty="0" smtClean="0"/>
              <a:t>Names in various languages</a:t>
            </a:r>
          </a:p>
          <a:p>
            <a:pPr marL="742950" lvl="1" indent="-285750">
              <a:buFont typeface="Arial" panose="020B0604020202020204" pitchFamily="34" charset="0"/>
              <a:buChar char="•"/>
            </a:pPr>
            <a:r>
              <a:rPr lang="en-US" sz="1500" dirty="0" smtClean="0"/>
              <a:t>Attention to proportions and notable anatomy</a:t>
            </a:r>
          </a:p>
          <a:p>
            <a:pPr marL="285750" indent="-285750">
              <a:buFont typeface="Arial" panose="020B0604020202020204" pitchFamily="34" charset="0"/>
              <a:buChar char="•"/>
            </a:pPr>
            <a:r>
              <a:rPr lang="en-US" dirty="0" smtClean="0"/>
              <a:t>Complimented by 107 Copper Plates</a:t>
            </a:r>
          </a:p>
          <a:p>
            <a:pPr marL="742950" lvl="1" indent="-285750">
              <a:buFont typeface="Arial" panose="020B0604020202020204" pitchFamily="34" charset="0"/>
              <a:buChar char="•"/>
            </a:pPr>
            <a:r>
              <a:rPr lang="en-US" sz="1500" dirty="0" smtClean="0"/>
              <a:t>98 of birds</a:t>
            </a:r>
          </a:p>
          <a:p>
            <a:pPr marL="742950" lvl="1" indent="-285750">
              <a:buFont typeface="Arial" panose="020B0604020202020204" pitchFamily="34" charset="0"/>
              <a:buChar char="•"/>
            </a:pPr>
            <a:r>
              <a:rPr lang="en-US" sz="1500" dirty="0" smtClean="0"/>
              <a:t>9 of mammals</a:t>
            </a:r>
          </a:p>
          <a:p>
            <a:pPr marL="285750" indent="-285750">
              <a:buFont typeface="Arial" panose="020B0604020202020204" pitchFamily="34" charset="0"/>
              <a:buChar char="•"/>
            </a:pPr>
            <a:r>
              <a:rPr lang="en-US" dirty="0" smtClean="0"/>
              <a:t>1</a:t>
            </a:r>
            <a:r>
              <a:rPr lang="en-US" baseline="30000" dirty="0" smtClean="0"/>
              <a:t>st</a:t>
            </a:r>
            <a:r>
              <a:rPr lang="en-US" dirty="0" smtClean="0"/>
              <a:t> Edition – large, not portable and so not that useful</a:t>
            </a:r>
          </a:p>
          <a:p>
            <a:pPr marL="285750" indent="-285750">
              <a:buFont typeface="Arial" panose="020B0604020202020204" pitchFamily="34" charset="0"/>
              <a:buChar char="•"/>
            </a:pPr>
            <a:r>
              <a:rPr lang="en-US" dirty="0" smtClean="0"/>
              <a:t>Interestingly Pennant’s name is not on the title page</a:t>
            </a:r>
          </a:p>
        </p:txBody>
      </p:sp>
    </p:spTree>
    <p:extLst>
      <p:ext uri="{BB962C8B-B14F-4D97-AF65-F5344CB8AC3E}">
        <p14:creationId xmlns:p14="http://schemas.microsoft.com/office/powerpoint/2010/main" val="166744407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0" y="533400"/>
            <a:ext cx="3422483" cy="1886921"/>
          </a:xfrm>
        </p:spPr>
        <p:txBody>
          <a:bodyPr/>
          <a:lstStyle/>
          <a:p>
            <a:r>
              <a:rPr lang="en-US" dirty="0" smtClean="0"/>
              <a:t>Thomas Pennant</a:t>
            </a:r>
            <a:endParaRPr lang="en-US"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04800" y="457200"/>
            <a:ext cx="4498848" cy="5845575"/>
          </a:xfrm>
        </p:spPr>
      </p:pic>
      <p:sp>
        <p:nvSpPr>
          <p:cNvPr id="4" name="Text Placeholder 3"/>
          <p:cNvSpPr>
            <a:spLocks noGrp="1"/>
          </p:cNvSpPr>
          <p:nvPr>
            <p:ph type="body" sz="half" idx="2"/>
          </p:nvPr>
        </p:nvSpPr>
        <p:spPr>
          <a:xfrm>
            <a:off x="5034579" y="2514600"/>
            <a:ext cx="3411725" cy="3606501"/>
          </a:xfrm>
        </p:spPr>
        <p:txBody>
          <a:bodyPr/>
          <a:lstStyle/>
          <a:p>
            <a:pPr marL="285750" indent="-285750">
              <a:buFont typeface="Arial" panose="020B0604020202020204" pitchFamily="34" charset="0"/>
              <a:buChar char="•"/>
            </a:pPr>
            <a:r>
              <a:rPr lang="en-US" dirty="0" smtClean="0"/>
              <a:t>1726-1798</a:t>
            </a:r>
          </a:p>
          <a:p>
            <a:pPr marL="285750" indent="-285750">
              <a:buFont typeface="Arial" panose="020B0604020202020204" pitchFamily="34" charset="0"/>
              <a:buChar char="•"/>
            </a:pPr>
            <a:r>
              <a:rPr lang="en-US" dirty="0"/>
              <a:t>Born near Holywell, </a:t>
            </a:r>
            <a:r>
              <a:rPr lang="en-US" dirty="0" err="1" smtClean="0"/>
              <a:t>Flintshire</a:t>
            </a:r>
            <a:endParaRPr lang="en-US" dirty="0" smtClean="0"/>
          </a:p>
          <a:p>
            <a:pPr marL="285750" indent="-285750">
              <a:buFont typeface="Arial" panose="020B0604020202020204" pitchFamily="34" charset="0"/>
              <a:buChar char="•"/>
            </a:pPr>
            <a:r>
              <a:rPr lang="en-US" dirty="0" smtClean="0"/>
              <a:t>Naturalist, antiquarian and pioneer travel writer</a:t>
            </a:r>
          </a:p>
          <a:p>
            <a:pPr marL="285750" indent="-285750">
              <a:buFont typeface="Arial" panose="020B0604020202020204" pitchFamily="34" charset="0"/>
              <a:buChar char="•"/>
            </a:pPr>
            <a:r>
              <a:rPr lang="en-US" dirty="0" smtClean="0"/>
              <a:t>Gathered material for British Zoology from 1761</a:t>
            </a:r>
          </a:p>
          <a:p>
            <a:pPr marL="285750" indent="-285750">
              <a:buFont typeface="Arial" panose="020B0604020202020204" pitchFamily="34" charset="0"/>
              <a:buChar char="•"/>
            </a:pPr>
            <a:r>
              <a:rPr lang="en-US" dirty="0" smtClean="0"/>
              <a:t>Didn’t like to use secondary sources</a:t>
            </a:r>
          </a:p>
          <a:p>
            <a:pPr marL="742950" lvl="1" indent="-285750">
              <a:buFont typeface="Arial" panose="020B0604020202020204" pitchFamily="34" charset="0"/>
              <a:buChar char="•"/>
            </a:pPr>
            <a:r>
              <a:rPr lang="en-US" sz="1600" dirty="0" smtClean="0"/>
              <a:t>Own observation</a:t>
            </a:r>
          </a:p>
          <a:p>
            <a:pPr marL="742950" lvl="1" indent="-285750">
              <a:buFont typeface="Arial" panose="020B0604020202020204" pitchFamily="34" charset="0"/>
              <a:buChar char="•"/>
            </a:pPr>
            <a:r>
              <a:rPr lang="en-US" sz="1600" dirty="0" smtClean="0"/>
              <a:t>Correspondents</a:t>
            </a:r>
          </a:p>
          <a:p>
            <a:pPr marL="285750" indent="-285750">
              <a:buFont typeface="Arial" panose="020B0604020202020204" pitchFamily="34" charset="0"/>
              <a:buChar char="•"/>
            </a:pPr>
            <a:r>
              <a:rPr lang="en-US" dirty="0" smtClean="0"/>
              <a:t>Went on to write about tours of England , Scotland and North Wales</a:t>
            </a:r>
            <a:endParaRPr lang="en-US" dirty="0"/>
          </a:p>
        </p:txBody>
      </p:sp>
    </p:spTree>
    <p:extLst>
      <p:ext uri="{BB962C8B-B14F-4D97-AF65-F5344CB8AC3E}">
        <p14:creationId xmlns:p14="http://schemas.microsoft.com/office/powerpoint/2010/main" val="2921628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Illustrations</a:t>
            </a:r>
            <a:endParaRPr lang="en-US" dirty="0"/>
          </a:p>
        </p:txBody>
      </p:sp>
      <p:sp>
        <p:nvSpPr>
          <p:cNvPr id="3" name="Text Placeholder 2"/>
          <p:cNvSpPr>
            <a:spLocks noGrp="1"/>
          </p:cNvSpPr>
          <p:nvPr>
            <p:ph type="body" idx="1"/>
          </p:nvPr>
        </p:nvSpPr>
        <p:spPr/>
        <p:txBody>
          <a:bodyPr>
            <a:normAutofit/>
          </a:bodyPr>
          <a:lstStyle/>
          <a:p>
            <a:r>
              <a:rPr lang="en-US" dirty="0" smtClean="0"/>
              <a:t>The Seal</a:t>
            </a:r>
          </a:p>
          <a:p>
            <a:r>
              <a:rPr lang="en-US" dirty="0" smtClean="0"/>
              <a:t>The Squirrel and the Dormouse</a:t>
            </a:r>
          </a:p>
          <a:p>
            <a:r>
              <a:rPr lang="en-US" dirty="0" smtClean="0"/>
              <a:t>The Hedgehog</a:t>
            </a:r>
          </a:p>
          <a:p>
            <a:r>
              <a:rPr lang="en-US" dirty="0" smtClean="0"/>
              <a:t>The Golden Eagle</a:t>
            </a:r>
          </a:p>
          <a:p>
            <a:endParaRPr lang="en-US" dirty="0"/>
          </a:p>
        </p:txBody>
      </p:sp>
    </p:spTree>
    <p:extLst>
      <p:ext uri="{BB962C8B-B14F-4D97-AF65-F5344CB8AC3E}">
        <p14:creationId xmlns:p14="http://schemas.microsoft.com/office/powerpoint/2010/main" val="3877127397"/>
      </p:ext>
    </p:extLst>
  </p:cSld>
  <p:clrMapOvr>
    <a:masterClrMapping/>
  </p:clrMapOvr>
  <p:transition spd="slow">
    <p:pull/>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562600"/>
            <a:ext cx="7767021" cy="644729"/>
          </a:xfrm>
        </p:spPr>
        <p:txBody>
          <a:bodyPr/>
          <a:lstStyle/>
          <a:p>
            <a:r>
              <a:rPr lang="en-US" dirty="0" smtClean="0"/>
              <a:t>The Seal</a:t>
            </a:r>
            <a:endParaRPr lang="en-US"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20165" r="20165"/>
          <a:stretch>
            <a:fillRect/>
          </a:stretch>
        </p:blipFill>
        <p:spPr>
          <a:xfrm rot="240000">
            <a:off x="1526054" y="590151"/>
            <a:ext cx="6158726" cy="4643434"/>
          </a:xfrm>
        </p:spPr>
      </p:pic>
    </p:spTree>
    <p:extLst>
      <p:ext uri="{BB962C8B-B14F-4D97-AF65-F5344CB8AC3E}">
        <p14:creationId xmlns:p14="http://schemas.microsoft.com/office/powerpoint/2010/main" val="3260731601"/>
      </p:ext>
    </p:extLst>
  </p:cSld>
  <p:clrMapOvr>
    <a:masterClrMapping/>
  </p:clrMapOvr>
  <p:transition spd="slow">
    <p:pull/>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Seal</a:t>
            </a:r>
            <a:endParaRPr lang="en-US" dirty="0"/>
          </a:p>
        </p:txBody>
      </p:sp>
      <p:pic>
        <p:nvPicPr>
          <p:cNvPr id="5" name="Content Placeholder 4"/>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6746" r="14497"/>
          <a:stretch/>
        </p:blipFill>
        <p:spPr>
          <a:xfrm>
            <a:off x="304799" y="762001"/>
            <a:ext cx="4498848" cy="2570525"/>
          </a:xfrm>
        </p:spPr>
      </p:pic>
      <p:sp>
        <p:nvSpPr>
          <p:cNvPr id="4" name="Text Placeholder 3"/>
          <p:cNvSpPr>
            <a:spLocks noGrp="1"/>
          </p:cNvSpPr>
          <p:nvPr>
            <p:ph type="body" sz="half" idx="2"/>
          </p:nvPr>
        </p:nvSpPr>
        <p:spPr>
          <a:xfrm>
            <a:off x="381001" y="3603812"/>
            <a:ext cx="8065304" cy="2517289"/>
          </a:xfrm>
        </p:spPr>
        <p:txBody>
          <a:bodyPr/>
          <a:lstStyle/>
          <a:p>
            <a:pPr marL="285750" indent="-285750">
              <a:buFont typeface="Arial" panose="020B0604020202020204" pitchFamily="34" charset="0"/>
              <a:buChar char="•"/>
            </a:pPr>
            <a:r>
              <a:rPr lang="en-US" dirty="0" smtClean="0"/>
              <a:t>Artist: G. </a:t>
            </a:r>
            <a:r>
              <a:rPr lang="en-US" dirty="0" err="1" smtClean="0"/>
              <a:t>Haultier</a:t>
            </a:r>
            <a:endParaRPr lang="en-US" dirty="0" smtClean="0"/>
          </a:p>
          <a:p>
            <a:pPr marL="285750" indent="-285750">
              <a:buFont typeface="Arial" panose="020B0604020202020204" pitchFamily="34" charset="0"/>
              <a:buChar char="•"/>
            </a:pPr>
            <a:r>
              <a:rPr lang="en-US" dirty="0" smtClean="0"/>
              <a:t>Sculptor: P. </a:t>
            </a:r>
            <a:r>
              <a:rPr lang="en-US" dirty="0" err="1" smtClean="0"/>
              <a:t>Mazell</a:t>
            </a:r>
            <a:r>
              <a:rPr lang="en-US" dirty="0" smtClean="0"/>
              <a:t> </a:t>
            </a:r>
          </a:p>
          <a:p>
            <a:pPr marL="285750" indent="-285750">
              <a:buFont typeface="Arial" panose="020B0604020202020204" pitchFamily="34" charset="0"/>
              <a:buChar char="•"/>
            </a:pPr>
            <a:r>
              <a:rPr lang="en-US" dirty="0" smtClean="0"/>
              <a:t>2</a:t>
            </a:r>
            <a:r>
              <a:rPr lang="en-US" baseline="30000" dirty="0" smtClean="0"/>
              <a:t>nd</a:t>
            </a:r>
            <a:r>
              <a:rPr lang="en-US" dirty="0" smtClean="0"/>
              <a:t> print in the book</a:t>
            </a:r>
          </a:p>
          <a:p>
            <a:pPr marL="742950" lvl="1" indent="-285750">
              <a:buFont typeface="Arial" panose="020B0604020202020204" pitchFamily="34" charset="0"/>
              <a:buChar char="•"/>
            </a:pPr>
            <a:r>
              <a:rPr lang="en-US" sz="1400" dirty="0" smtClean="0"/>
              <a:t>1</a:t>
            </a:r>
            <a:r>
              <a:rPr lang="en-US" sz="1400" baseline="30000" dirty="0" smtClean="0"/>
              <a:t>st</a:t>
            </a:r>
            <a:r>
              <a:rPr lang="en-US" sz="1400" dirty="0" smtClean="0"/>
              <a:t> is a fox</a:t>
            </a:r>
          </a:p>
          <a:p>
            <a:pPr marL="742950" lvl="1" indent="-285750">
              <a:buFont typeface="Arial" panose="020B0604020202020204" pitchFamily="34" charset="0"/>
              <a:buChar char="•"/>
            </a:pPr>
            <a:r>
              <a:rPr lang="en-US" sz="1400" dirty="0" smtClean="0"/>
              <a:t>More common quadrupeds not pictured</a:t>
            </a:r>
          </a:p>
          <a:p>
            <a:pPr marL="285750" indent="-285750">
              <a:buFont typeface="Arial" panose="020B0604020202020204" pitchFamily="34" charset="0"/>
              <a:buChar char="•"/>
            </a:pPr>
            <a:r>
              <a:rPr lang="en-US" dirty="0" smtClean="0"/>
              <a:t>The subject is a young seal</a:t>
            </a:r>
          </a:p>
          <a:p>
            <a:pPr marL="285750" indent="-285750">
              <a:buFont typeface="Arial" panose="020B0604020202020204" pitchFamily="34" charset="0"/>
              <a:buChar char="•"/>
            </a:pPr>
            <a:r>
              <a:rPr lang="en-US" dirty="0" smtClean="0"/>
              <a:t>Drawn on land to give the best impression of the creature</a:t>
            </a:r>
          </a:p>
          <a:p>
            <a:pPr marL="285750" indent="-285750">
              <a:buFont typeface="Arial" panose="020B0604020202020204" pitchFamily="34" charset="0"/>
              <a:buChar char="•"/>
            </a:pPr>
            <a:r>
              <a:rPr lang="en-US" dirty="0"/>
              <a:t>S</a:t>
            </a:r>
            <a:r>
              <a:rPr lang="en-US" dirty="0" smtClean="0"/>
              <a:t>hown as it can be seen in the wild: resting on the sea shore</a:t>
            </a:r>
            <a:endParaRPr lang="en-US" dirty="0"/>
          </a:p>
        </p:txBody>
      </p:sp>
    </p:spTree>
    <p:extLst>
      <p:ext uri="{BB962C8B-B14F-4D97-AF65-F5344CB8AC3E}">
        <p14:creationId xmlns:p14="http://schemas.microsoft.com/office/powerpoint/2010/main" val="298430931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371600"/>
            <a:ext cx="2362200" cy="762000"/>
          </a:xfrm>
        </p:spPr>
        <p:txBody>
          <a:bodyPr>
            <a:normAutofit fontScale="90000"/>
          </a:bodyPr>
          <a:lstStyle/>
          <a:p>
            <a:r>
              <a:rPr lang="en-US" dirty="0" smtClean="0"/>
              <a:t>The Squirrel and the Dormouse</a:t>
            </a:r>
            <a:endParaRPr lang="en-US"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5305" r="5305"/>
          <a:stretch>
            <a:fillRect/>
          </a:stretch>
        </p:blipFill>
        <p:spPr>
          <a:xfrm rot="5400000">
            <a:off x="1841554" y="1130246"/>
            <a:ext cx="6090446" cy="4591955"/>
          </a:xfrm>
        </p:spPr>
      </p:pic>
    </p:spTree>
    <p:extLst>
      <p:ext uri="{BB962C8B-B14F-4D97-AF65-F5344CB8AC3E}">
        <p14:creationId xmlns:p14="http://schemas.microsoft.com/office/powerpoint/2010/main" val="32525716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9600" y="533401"/>
            <a:ext cx="3955883" cy="1524000"/>
          </a:xfrm>
        </p:spPr>
        <p:txBody>
          <a:bodyPr/>
          <a:lstStyle/>
          <a:p>
            <a:r>
              <a:rPr lang="en-US" dirty="0" smtClean="0"/>
              <a:t>The Squirrel and the Dormouse</a:t>
            </a:r>
            <a:endParaRPr lang="en-US"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29830" y="1875170"/>
            <a:ext cx="4498848" cy="3034509"/>
          </a:xfrm>
        </p:spPr>
      </p:pic>
      <p:sp>
        <p:nvSpPr>
          <p:cNvPr id="4" name="Text Placeholder 3"/>
          <p:cNvSpPr>
            <a:spLocks noGrp="1"/>
          </p:cNvSpPr>
          <p:nvPr>
            <p:ph type="body" sz="half" idx="2"/>
          </p:nvPr>
        </p:nvSpPr>
        <p:spPr>
          <a:xfrm>
            <a:off x="4419600" y="2209800"/>
            <a:ext cx="4026705" cy="3911301"/>
          </a:xfrm>
        </p:spPr>
        <p:txBody>
          <a:bodyPr>
            <a:normAutofit lnSpcReduction="10000"/>
          </a:bodyPr>
          <a:lstStyle/>
          <a:p>
            <a:pPr marL="285750" indent="-285750">
              <a:buFont typeface="Arial" panose="020B0604020202020204" pitchFamily="34" charset="0"/>
              <a:buChar char="•"/>
            </a:pPr>
            <a:r>
              <a:rPr lang="en-US" dirty="0" smtClean="0"/>
              <a:t>Artist: P. </a:t>
            </a:r>
            <a:r>
              <a:rPr lang="en-US" dirty="0" err="1" smtClean="0"/>
              <a:t>Paillou</a:t>
            </a:r>
            <a:endParaRPr lang="en-US" dirty="0" smtClean="0"/>
          </a:p>
          <a:p>
            <a:pPr marL="285750" indent="-285750">
              <a:buFont typeface="Arial" panose="020B0604020202020204" pitchFamily="34" charset="0"/>
              <a:buChar char="•"/>
            </a:pPr>
            <a:r>
              <a:rPr lang="en-US" dirty="0" smtClean="0"/>
              <a:t>Sculptor: P. </a:t>
            </a:r>
            <a:r>
              <a:rPr lang="en-US" dirty="0" err="1" smtClean="0"/>
              <a:t>Mazell</a:t>
            </a:r>
            <a:endParaRPr lang="en-US" dirty="0" smtClean="0"/>
          </a:p>
          <a:p>
            <a:pPr marL="285750" indent="-285750">
              <a:buFont typeface="Arial" panose="020B0604020202020204" pitchFamily="34" charset="0"/>
              <a:buChar char="•"/>
            </a:pPr>
            <a:r>
              <a:rPr lang="en-US" dirty="0" smtClean="0"/>
              <a:t>Particular detail on the squirrel’s fur</a:t>
            </a:r>
          </a:p>
          <a:p>
            <a:pPr marL="285750" indent="-285750">
              <a:buFont typeface="Arial" panose="020B0604020202020204" pitchFamily="34" charset="0"/>
              <a:buChar char="•"/>
            </a:pPr>
            <a:r>
              <a:rPr lang="en-US" dirty="0" smtClean="0"/>
              <a:t>Shown on a branch – emphasizes climbing ability</a:t>
            </a:r>
          </a:p>
          <a:p>
            <a:pPr marL="285750" indent="-285750">
              <a:buFont typeface="Arial" panose="020B0604020202020204" pitchFamily="34" charset="0"/>
              <a:buChar char="•"/>
            </a:pPr>
            <a:r>
              <a:rPr lang="en-US" dirty="0" smtClean="0"/>
              <a:t>Compares the Dormouse to the Squirrel</a:t>
            </a:r>
          </a:p>
          <a:p>
            <a:pPr marL="742950" lvl="1" indent="-285750">
              <a:buFont typeface="Arial" panose="020B0604020202020204" pitchFamily="34" charset="0"/>
              <a:buChar char="•"/>
            </a:pPr>
            <a:r>
              <a:rPr lang="en-US" sz="1400" dirty="0" smtClean="0"/>
              <a:t>‘agrees… in food, residence and some of its actions.’ p.45</a:t>
            </a:r>
          </a:p>
          <a:p>
            <a:pPr marL="285750" indent="-285750">
              <a:buFont typeface="Arial" panose="020B0604020202020204" pitchFamily="34" charset="0"/>
              <a:buChar char="•"/>
            </a:pPr>
            <a:r>
              <a:rPr lang="en-US" dirty="0" smtClean="0"/>
              <a:t>However the two were declared distinct by an M. </a:t>
            </a:r>
            <a:r>
              <a:rPr lang="en-US" dirty="0" err="1" smtClean="0"/>
              <a:t>Brisson</a:t>
            </a:r>
            <a:r>
              <a:rPr lang="en-US" dirty="0"/>
              <a:t> </a:t>
            </a:r>
            <a:r>
              <a:rPr lang="en-US" dirty="0" smtClean="0"/>
              <a:t>because of:</a:t>
            </a:r>
            <a:endParaRPr lang="en-US" dirty="0"/>
          </a:p>
          <a:p>
            <a:pPr marL="742950" lvl="1" indent="-285750">
              <a:buFont typeface="Arial" panose="020B0604020202020204" pitchFamily="34" charset="0"/>
              <a:buChar char="•"/>
            </a:pPr>
            <a:r>
              <a:rPr lang="en-US" sz="1400" dirty="0" smtClean="0"/>
              <a:t>Claws</a:t>
            </a:r>
          </a:p>
          <a:p>
            <a:pPr marL="742950" lvl="1" indent="-285750">
              <a:buFont typeface="Arial" panose="020B0604020202020204" pitchFamily="34" charset="0"/>
              <a:buChar char="•"/>
            </a:pPr>
            <a:r>
              <a:rPr lang="en-US" sz="1400" dirty="0" smtClean="0"/>
              <a:t>Ears </a:t>
            </a:r>
          </a:p>
          <a:p>
            <a:pPr marL="742950" lvl="1" indent="-285750">
              <a:buFont typeface="Arial" panose="020B0604020202020204" pitchFamily="34" charset="0"/>
              <a:buChar char="•"/>
            </a:pPr>
            <a:r>
              <a:rPr lang="en-US" sz="1400" dirty="0" smtClean="0"/>
              <a:t>Tail</a:t>
            </a:r>
            <a:endParaRPr lang="en-US" dirty="0" smtClean="0"/>
          </a:p>
          <a:p>
            <a:pPr marL="285750" indent="-285750">
              <a:buFont typeface="Arial" panose="020B0604020202020204" pitchFamily="34" charset="0"/>
              <a:buChar char="•"/>
            </a:pPr>
            <a:r>
              <a:rPr lang="en-US" dirty="0" smtClean="0"/>
              <a:t>Shown proportionate in size</a:t>
            </a:r>
            <a:endParaRPr lang="en-US" dirty="0"/>
          </a:p>
        </p:txBody>
      </p:sp>
    </p:spTree>
    <p:extLst>
      <p:ext uri="{BB962C8B-B14F-4D97-AF65-F5344CB8AC3E}">
        <p14:creationId xmlns:p14="http://schemas.microsoft.com/office/powerpoint/2010/main" val="99135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
                                            <p:txEl>
                                              <p:pRg st="8" end="8"/>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943600"/>
            <a:ext cx="7767021" cy="644729"/>
          </a:xfrm>
        </p:spPr>
        <p:txBody>
          <a:bodyPr/>
          <a:lstStyle/>
          <a:p>
            <a:r>
              <a:rPr lang="en-US" dirty="0" smtClean="0"/>
              <a:t>The Hedgehog</a:t>
            </a:r>
            <a:endParaRPr lang="en-US" dirty="0"/>
          </a:p>
        </p:txBody>
      </p:sp>
      <p:pic>
        <p:nvPicPr>
          <p:cNvPr id="13" name="Picture Placeholder 12"/>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13605" r="13605"/>
          <a:stretch>
            <a:fillRect/>
          </a:stretch>
        </p:blipFill>
        <p:spPr>
          <a:xfrm rot="240000">
            <a:off x="1019544" y="364869"/>
            <a:ext cx="7230112" cy="5451217"/>
          </a:xfrm>
        </p:spPr>
      </p:pic>
    </p:spTree>
    <p:extLst>
      <p:ext uri="{BB962C8B-B14F-4D97-AF65-F5344CB8AC3E}">
        <p14:creationId xmlns:p14="http://schemas.microsoft.com/office/powerpoint/2010/main" val="34386512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Hedgehog</a:t>
            </a:r>
            <a:endParaRPr lang="en-US" dirty="0"/>
          </a:p>
        </p:txBody>
      </p:sp>
      <p:pic>
        <p:nvPicPr>
          <p:cNvPr id="5" name="Content Placeholder 4"/>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0447" r="10795"/>
          <a:stretch/>
        </p:blipFill>
        <p:spPr>
          <a:xfrm>
            <a:off x="381000" y="345263"/>
            <a:ext cx="4495800" cy="3133619"/>
          </a:xfrm>
        </p:spPr>
      </p:pic>
      <p:sp>
        <p:nvSpPr>
          <p:cNvPr id="4" name="Text Placeholder 3"/>
          <p:cNvSpPr>
            <a:spLocks noGrp="1"/>
          </p:cNvSpPr>
          <p:nvPr>
            <p:ph type="body" sz="half" idx="2"/>
          </p:nvPr>
        </p:nvSpPr>
        <p:spPr>
          <a:xfrm>
            <a:off x="381001" y="3603812"/>
            <a:ext cx="8065304" cy="2517289"/>
          </a:xfrm>
        </p:spPr>
        <p:txBody>
          <a:bodyPr/>
          <a:lstStyle/>
          <a:p>
            <a:pPr marL="285750" indent="-285750">
              <a:buFont typeface="Arial" panose="020B0604020202020204" pitchFamily="34" charset="0"/>
              <a:buChar char="•"/>
            </a:pPr>
            <a:r>
              <a:rPr lang="en-US" dirty="0" smtClean="0"/>
              <a:t>Artist: P.  </a:t>
            </a:r>
            <a:r>
              <a:rPr lang="en-US" dirty="0" err="1" smtClean="0"/>
              <a:t>Paillou</a:t>
            </a:r>
            <a:endParaRPr lang="en-US" dirty="0" smtClean="0"/>
          </a:p>
          <a:p>
            <a:pPr marL="285750" indent="-285750">
              <a:buFont typeface="Arial" panose="020B0604020202020204" pitchFamily="34" charset="0"/>
              <a:buChar char="•"/>
            </a:pPr>
            <a:r>
              <a:rPr lang="en-US" dirty="0" smtClean="0"/>
              <a:t>Sculptor: P. </a:t>
            </a:r>
            <a:r>
              <a:rPr lang="en-US" dirty="0" err="1" smtClean="0"/>
              <a:t>Mazell</a:t>
            </a:r>
            <a:endParaRPr lang="en-US" dirty="0" smtClean="0"/>
          </a:p>
          <a:p>
            <a:pPr marL="285750" indent="-285750">
              <a:buFont typeface="Arial" panose="020B0604020202020204" pitchFamily="34" charset="0"/>
              <a:buChar char="•"/>
            </a:pPr>
            <a:r>
              <a:rPr lang="en-US" dirty="0" smtClean="0"/>
              <a:t>Incredible detail on the spines</a:t>
            </a:r>
          </a:p>
          <a:p>
            <a:pPr marL="285750" indent="-285750">
              <a:buFont typeface="Arial" panose="020B0604020202020204" pitchFamily="34" charset="0"/>
              <a:buChar char="•"/>
            </a:pPr>
            <a:r>
              <a:rPr lang="en-US" dirty="0" smtClean="0"/>
              <a:t>Also called an Urchin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Horrifyingly, apparently one was dissected alive and is complimented for taking ‘strokes of the knife’ and having its feet nailed to the table, without a sound.</a:t>
            </a:r>
          </a:p>
          <a:p>
            <a:pPr marL="742950" lvl="1" indent="-285750">
              <a:buFont typeface="Arial" panose="020B0604020202020204" pitchFamily="34" charset="0"/>
              <a:buChar char="•"/>
            </a:pPr>
            <a:r>
              <a:rPr lang="en-US" sz="1400" dirty="0" smtClean="0"/>
              <a:t>Pennant does comment on the ‘barbarity’ of anatomists here though</a:t>
            </a:r>
          </a:p>
        </p:txBody>
      </p:sp>
    </p:spTree>
    <p:extLst>
      <p:ext uri="{BB962C8B-B14F-4D97-AF65-F5344CB8AC3E}">
        <p14:creationId xmlns:p14="http://schemas.microsoft.com/office/powerpoint/2010/main" val="183546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8233" y="1371600"/>
            <a:ext cx="3810001" cy="644729"/>
          </a:xfrm>
        </p:spPr>
        <p:txBody>
          <a:bodyPr/>
          <a:lstStyle/>
          <a:p>
            <a:r>
              <a:rPr lang="en-US" dirty="0" smtClean="0"/>
              <a:t>The Golden Eagle</a:t>
            </a:r>
            <a:endParaRPr lang="en-US"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l="3127" r="3127"/>
          <a:stretch>
            <a:fillRect/>
          </a:stretch>
        </p:blipFill>
        <p:spPr>
          <a:xfrm rot="5400000">
            <a:off x="89021" y="1053979"/>
            <a:ext cx="6089904" cy="4591546"/>
          </a:xfrm>
        </p:spPr>
      </p:pic>
    </p:spTree>
    <p:extLst>
      <p:ext uri="{BB962C8B-B14F-4D97-AF65-F5344CB8AC3E}">
        <p14:creationId xmlns:p14="http://schemas.microsoft.com/office/powerpoint/2010/main" val="85322202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0" y="304800"/>
            <a:ext cx="3422483" cy="1886921"/>
          </a:xfrm>
        </p:spPr>
        <p:txBody>
          <a:bodyPr/>
          <a:lstStyle/>
          <a:p>
            <a:r>
              <a:rPr lang="en-US" dirty="0" smtClean="0"/>
              <a:t>The Golden Eagle</a:t>
            </a:r>
            <a:endParaRPr lang="en-US"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179098" y="1725902"/>
            <a:ext cx="4498848" cy="3180645"/>
          </a:xfrm>
        </p:spPr>
      </p:pic>
      <p:sp>
        <p:nvSpPr>
          <p:cNvPr id="4" name="Text Placeholder 3"/>
          <p:cNvSpPr>
            <a:spLocks noGrp="1"/>
          </p:cNvSpPr>
          <p:nvPr>
            <p:ph type="body" sz="half" idx="2"/>
          </p:nvPr>
        </p:nvSpPr>
        <p:spPr>
          <a:xfrm>
            <a:off x="5029200" y="2286000"/>
            <a:ext cx="3411725" cy="4191000"/>
          </a:xfrm>
        </p:spPr>
        <p:txBody>
          <a:bodyPr/>
          <a:lstStyle/>
          <a:p>
            <a:pPr marL="285750" indent="-285750">
              <a:buFont typeface="Arial" panose="020B0604020202020204" pitchFamily="34" charset="0"/>
              <a:buChar char="•"/>
            </a:pPr>
            <a:r>
              <a:rPr lang="en-US" dirty="0" smtClean="0"/>
              <a:t>Artist: P. </a:t>
            </a:r>
            <a:r>
              <a:rPr lang="en-US" dirty="0" err="1" smtClean="0"/>
              <a:t>Paillou</a:t>
            </a:r>
            <a:endParaRPr lang="en-US" dirty="0" smtClean="0"/>
          </a:p>
          <a:p>
            <a:pPr marL="285750" indent="-285750">
              <a:buFont typeface="Arial" panose="020B0604020202020204" pitchFamily="34" charset="0"/>
              <a:buChar char="•"/>
            </a:pPr>
            <a:r>
              <a:rPr lang="en-US" dirty="0" smtClean="0"/>
              <a:t>Sculptor: P. </a:t>
            </a:r>
            <a:r>
              <a:rPr lang="en-US" dirty="0" err="1" smtClean="0"/>
              <a:t>Mazell</a:t>
            </a:r>
            <a:endParaRPr lang="en-US" dirty="0" smtClean="0"/>
          </a:p>
          <a:p>
            <a:pPr marL="285750" indent="-285750">
              <a:buFont typeface="Arial" panose="020B0604020202020204" pitchFamily="34" charset="0"/>
              <a:buChar char="•"/>
            </a:pPr>
            <a:r>
              <a:rPr lang="en-US" dirty="0" smtClean="0"/>
              <a:t>Striking image – used as a divider</a:t>
            </a:r>
          </a:p>
          <a:p>
            <a:pPr marL="285750" indent="-285750">
              <a:buFont typeface="Arial" panose="020B0604020202020204" pitchFamily="34" charset="0"/>
              <a:buChar char="•"/>
            </a:pPr>
            <a:r>
              <a:rPr lang="en-US" dirty="0" smtClean="0"/>
              <a:t>Apparently large enough to carry off infants</a:t>
            </a:r>
          </a:p>
          <a:p>
            <a:pPr marL="742950" lvl="1" indent="-285750">
              <a:buFont typeface="Arial" panose="020B0604020202020204" pitchFamily="34" charset="0"/>
              <a:buChar char="•"/>
            </a:pPr>
            <a:r>
              <a:rPr lang="en-US" sz="1400" dirty="0" smtClean="0"/>
              <a:t>Pennant claims that in Scotland one did, but the children were rescued</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smtClean="0"/>
              <a:t>My personal </a:t>
            </a:r>
            <a:r>
              <a:rPr lang="en-US" dirty="0" err="1"/>
              <a:t>f</a:t>
            </a:r>
            <a:r>
              <a:rPr lang="en-US" dirty="0" err="1" smtClean="0"/>
              <a:t>avourite</a:t>
            </a:r>
            <a:r>
              <a:rPr lang="en-US" dirty="0" smtClean="0"/>
              <a:t> picture in this book</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82341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Incredibly lifelike</a:t>
            </a:r>
          </a:p>
          <a:p>
            <a:pPr lvl="1"/>
            <a:r>
              <a:rPr lang="en-US" dirty="0" smtClean="0"/>
              <a:t>Golden Eagle</a:t>
            </a:r>
          </a:p>
          <a:p>
            <a:pPr lvl="1"/>
            <a:r>
              <a:rPr lang="en-US" dirty="0" smtClean="0"/>
              <a:t>Goatsucker sets off my </a:t>
            </a:r>
            <a:br>
              <a:rPr lang="en-US" dirty="0" smtClean="0"/>
            </a:br>
            <a:r>
              <a:rPr lang="en-US" dirty="0" smtClean="0"/>
              <a:t>Ornithophobia</a:t>
            </a:r>
          </a:p>
          <a:p>
            <a:endParaRPr lang="en-US" dirty="0" smtClean="0"/>
          </a:p>
          <a:p>
            <a:r>
              <a:rPr lang="en-US" dirty="0" smtClean="0"/>
              <a:t>Truly beautiful illustrations</a:t>
            </a:r>
          </a:p>
          <a:p>
            <a:endParaRPr lang="en-US" dirty="0"/>
          </a:p>
          <a:p>
            <a:r>
              <a:rPr lang="en-US" dirty="0" smtClean="0"/>
              <a:t>Less Quadrupeds, more Birds</a:t>
            </a:r>
          </a:p>
          <a:p>
            <a:pPr lvl="1"/>
            <a:r>
              <a:rPr lang="en-US" dirty="0" smtClean="0"/>
              <a:t>Birds are harder to see up close</a:t>
            </a:r>
            <a:endParaRPr lang="en-US" dirty="0"/>
          </a:p>
        </p:txBody>
      </p:sp>
      <p:sp>
        <p:nvSpPr>
          <p:cNvPr id="3" name="Title 2"/>
          <p:cNvSpPr>
            <a:spLocks noGrp="1"/>
          </p:cNvSpPr>
          <p:nvPr>
            <p:ph type="title"/>
          </p:nvPr>
        </p:nvSpPr>
        <p:spPr/>
        <p:txBody>
          <a:bodyPr/>
          <a:lstStyle/>
          <a:p>
            <a:r>
              <a:rPr lang="en-US" dirty="0" smtClean="0"/>
              <a:t>Observations</a:t>
            </a:r>
            <a:endParaRPr lang="en-US"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48400" y="2286000"/>
            <a:ext cx="2745345" cy="3656647"/>
          </a:xfrm>
          <a:prstGeom prst="rect">
            <a:avLst/>
          </a:prstGeom>
        </p:spPr>
      </p:pic>
    </p:spTree>
    <p:extLst>
      <p:ext uri="{BB962C8B-B14F-4D97-AF65-F5344CB8AC3E}">
        <p14:creationId xmlns:p14="http://schemas.microsoft.com/office/powerpoint/2010/main" val="155629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Artists and Sculptors</a:t>
            </a:r>
            <a:endParaRPr lang="en-US" dirty="0"/>
          </a:p>
        </p:txBody>
      </p:sp>
      <p:sp>
        <p:nvSpPr>
          <p:cNvPr id="3" name="Text Placeholder 2"/>
          <p:cNvSpPr>
            <a:spLocks noGrp="1"/>
          </p:cNvSpPr>
          <p:nvPr>
            <p:ph type="body" idx="1"/>
          </p:nvPr>
        </p:nvSpPr>
        <p:spPr/>
        <p:txBody>
          <a:bodyPr/>
          <a:lstStyle/>
          <a:p>
            <a:r>
              <a:rPr lang="en-US" dirty="0" smtClean="0"/>
              <a:t>G. </a:t>
            </a:r>
            <a:r>
              <a:rPr lang="en-US" dirty="0" err="1"/>
              <a:t>H</a:t>
            </a:r>
            <a:r>
              <a:rPr lang="en-US" dirty="0" err="1" smtClean="0"/>
              <a:t>aultier</a:t>
            </a:r>
            <a:endParaRPr lang="en-US" dirty="0" smtClean="0"/>
          </a:p>
          <a:p>
            <a:r>
              <a:rPr lang="en-US" dirty="0" smtClean="0"/>
              <a:t>P. </a:t>
            </a:r>
            <a:r>
              <a:rPr lang="en-US" dirty="0" err="1" smtClean="0"/>
              <a:t>Paillou</a:t>
            </a:r>
            <a:endParaRPr lang="en-US" dirty="0" smtClean="0"/>
          </a:p>
          <a:p>
            <a:r>
              <a:rPr lang="en-US" dirty="0" smtClean="0"/>
              <a:t>P. </a:t>
            </a:r>
            <a:r>
              <a:rPr lang="en-US" dirty="0" err="1" smtClean="0"/>
              <a:t>Mazell</a:t>
            </a:r>
            <a:endParaRPr lang="en-US" dirty="0" smtClean="0"/>
          </a:p>
          <a:p>
            <a:endParaRPr lang="en-US" dirty="0"/>
          </a:p>
        </p:txBody>
      </p:sp>
    </p:spTree>
    <p:extLst>
      <p:ext uri="{BB962C8B-B14F-4D97-AF65-F5344CB8AC3E}">
        <p14:creationId xmlns:p14="http://schemas.microsoft.com/office/powerpoint/2010/main" val="538006701"/>
      </p:ext>
    </p:extLst>
  </p:cSld>
  <p:clrMapOvr>
    <a:masterClrMapping/>
  </p:clrMapOvr>
  <p:transition spd="slow">
    <p:pull/>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0" y="533400"/>
            <a:ext cx="3422483" cy="1886921"/>
          </a:xfrm>
        </p:spPr>
        <p:txBody>
          <a:bodyPr/>
          <a:lstStyle/>
          <a:p>
            <a:r>
              <a:rPr lang="en-US" dirty="0" smtClean="0"/>
              <a:t>G. </a:t>
            </a:r>
            <a:r>
              <a:rPr lang="en-US" dirty="0" err="1" smtClean="0"/>
              <a:t>Haultier</a:t>
            </a:r>
            <a:endParaRPr lang="en-US" dirty="0"/>
          </a:p>
        </p:txBody>
      </p:sp>
      <p:pic>
        <p:nvPicPr>
          <p:cNvPr id="5" name="Content Placeholder 4"/>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5731" r="13371"/>
          <a:stretch/>
        </p:blipFill>
        <p:spPr>
          <a:xfrm>
            <a:off x="145869" y="1981200"/>
            <a:ext cx="4498848" cy="2502527"/>
          </a:xfrm>
        </p:spPr>
      </p:pic>
      <p:sp>
        <p:nvSpPr>
          <p:cNvPr id="4" name="Text Placeholder 3"/>
          <p:cNvSpPr>
            <a:spLocks noGrp="1"/>
          </p:cNvSpPr>
          <p:nvPr>
            <p:ph type="body" sz="half" idx="2"/>
          </p:nvPr>
        </p:nvSpPr>
        <p:spPr>
          <a:xfrm>
            <a:off x="5029200" y="2667000"/>
            <a:ext cx="3411725" cy="3682701"/>
          </a:xfrm>
        </p:spPr>
        <p:txBody>
          <a:bodyPr/>
          <a:lstStyle/>
          <a:p>
            <a:pPr marL="285750" indent="-285750">
              <a:buFont typeface="Arial" panose="020B0604020202020204" pitchFamily="34" charset="0"/>
              <a:buChar char="•"/>
            </a:pPr>
            <a:r>
              <a:rPr lang="en-US" sz="1800" dirty="0" smtClean="0"/>
              <a:t>Painted the Seal</a:t>
            </a:r>
          </a:p>
          <a:p>
            <a:pPr marL="285750" indent="-285750">
              <a:buFont typeface="Arial" panose="020B0604020202020204" pitchFamily="34" charset="0"/>
              <a:buChar char="•"/>
            </a:pPr>
            <a:r>
              <a:rPr lang="en-US" sz="1800" dirty="0" smtClean="0"/>
              <a:t>Only reference: Exhibition September 1784, by Walpole Society</a:t>
            </a:r>
          </a:p>
          <a:p>
            <a:pPr marL="742950" lvl="1" indent="-285750">
              <a:buFont typeface="Arial" panose="020B0604020202020204" pitchFamily="34" charset="0"/>
              <a:buChar char="•"/>
            </a:pPr>
            <a:r>
              <a:rPr lang="en-US" sz="1600" dirty="0" smtClean="0"/>
              <a:t>He had one exhibit</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323387592"/>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0" y="457200"/>
            <a:ext cx="3422483" cy="1886921"/>
          </a:xfrm>
        </p:spPr>
        <p:txBody>
          <a:bodyPr/>
          <a:lstStyle/>
          <a:p>
            <a:r>
              <a:rPr lang="en-US" dirty="0" smtClean="0"/>
              <a:t>Peter </a:t>
            </a:r>
            <a:r>
              <a:rPr lang="en-US" dirty="0" err="1" smtClean="0"/>
              <a:t>Paillou</a:t>
            </a:r>
            <a:endParaRPr lang="en-US" dirty="0"/>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5400000">
            <a:off x="468074" y="1913081"/>
            <a:ext cx="4498848" cy="2958686"/>
          </a:xfrm>
        </p:spPr>
      </p:pic>
      <p:sp>
        <p:nvSpPr>
          <p:cNvPr id="4" name="Text Placeholder 3"/>
          <p:cNvSpPr>
            <a:spLocks noGrp="1"/>
          </p:cNvSpPr>
          <p:nvPr>
            <p:ph type="body" sz="half" idx="2"/>
          </p:nvPr>
        </p:nvSpPr>
        <p:spPr>
          <a:xfrm>
            <a:off x="5034579" y="2438400"/>
            <a:ext cx="3411725" cy="3682701"/>
          </a:xfrm>
        </p:spPr>
        <p:txBody>
          <a:bodyPr/>
          <a:lstStyle/>
          <a:p>
            <a:pPr marL="285750" indent="-285750">
              <a:buFont typeface="Arial" panose="020B0604020202020204" pitchFamily="34" charset="0"/>
              <a:buChar char="•"/>
            </a:pPr>
            <a:r>
              <a:rPr lang="en-US" dirty="0" smtClean="0"/>
              <a:t>1720 - 1790</a:t>
            </a:r>
          </a:p>
          <a:p>
            <a:pPr marL="285750" indent="-285750">
              <a:buFont typeface="Arial" panose="020B0604020202020204" pitchFamily="34" charset="0"/>
              <a:buChar char="•"/>
            </a:pPr>
            <a:r>
              <a:rPr lang="en-US" dirty="0" smtClean="0"/>
              <a:t>Life is not well documented</a:t>
            </a:r>
          </a:p>
          <a:p>
            <a:pPr marL="285750" indent="-285750">
              <a:buFont typeface="Arial" panose="020B0604020202020204" pitchFamily="34" charset="0"/>
              <a:buChar char="•"/>
            </a:pPr>
            <a:r>
              <a:rPr lang="en-US" dirty="0" smtClean="0"/>
              <a:t>Believed to have been born in France and moved to Britain</a:t>
            </a:r>
          </a:p>
          <a:p>
            <a:pPr marL="285750" indent="-285750">
              <a:buFont typeface="Arial" panose="020B0604020202020204" pitchFamily="34" charset="0"/>
              <a:buChar char="•"/>
            </a:pPr>
            <a:r>
              <a:rPr lang="en-US" dirty="0" smtClean="0"/>
              <a:t>Based in London</a:t>
            </a:r>
          </a:p>
          <a:p>
            <a:pPr marL="285750" indent="-285750">
              <a:buFont typeface="Arial" panose="020B0604020202020204" pitchFamily="34" charset="0"/>
              <a:buChar char="•"/>
            </a:pPr>
            <a:r>
              <a:rPr lang="en-US" dirty="0" smtClean="0"/>
              <a:t>Specialist bird artist</a:t>
            </a:r>
          </a:p>
          <a:p>
            <a:pPr marL="285750" indent="-285750">
              <a:buFont typeface="Arial" panose="020B0604020202020204" pitchFamily="34" charset="0"/>
              <a:buChar char="•"/>
            </a:pPr>
            <a:r>
              <a:rPr lang="en-US" dirty="0" smtClean="0"/>
              <a:t>Painted 84 of the bird illustrations</a:t>
            </a:r>
          </a:p>
          <a:p>
            <a:pPr marL="285750" indent="-285750">
              <a:buFont typeface="Arial" panose="020B0604020202020204" pitchFamily="34" charset="0"/>
              <a:buChar char="•"/>
            </a:pPr>
            <a:r>
              <a:rPr lang="en-US" dirty="0" smtClean="0"/>
              <a:t>Pennant though him ‘too fond of giving gaudy </a:t>
            </a:r>
            <a:r>
              <a:rPr lang="en-US" dirty="0" err="1" smtClean="0"/>
              <a:t>colours</a:t>
            </a:r>
            <a:r>
              <a:rPr lang="en-US" dirty="0" smtClean="0"/>
              <a:t> to his subjects’</a:t>
            </a:r>
          </a:p>
          <a:p>
            <a:pPr marL="742950" lvl="1" indent="-285750">
              <a:buFont typeface="Arial" panose="020B0604020202020204" pitchFamily="34" charset="0"/>
              <a:buChar char="•"/>
            </a:pPr>
            <a:r>
              <a:rPr lang="en-US" sz="1400" dirty="0" smtClean="0"/>
              <a:t>Can be seen in many of his illustrations</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648368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9200" y="533400"/>
            <a:ext cx="3422483" cy="1886921"/>
          </a:xfrm>
        </p:spPr>
        <p:txBody>
          <a:bodyPr/>
          <a:lstStyle/>
          <a:p>
            <a:r>
              <a:rPr lang="en-US" dirty="0" smtClean="0"/>
              <a:t>Peter </a:t>
            </a:r>
            <a:r>
              <a:rPr lang="en-US" dirty="0" err="1" smtClean="0"/>
              <a:t>Mazell</a:t>
            </a:r>
            <a:endParaRPr lang="en-US" dirty="0"/>
          </a:p>
        </p:txBody>
      </p:sp>
      <p:pic>
        <p:nvPicPr>
          <p:cNvPr id="5" name="Content Placeholder 4"/>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4736" r="21329"/>
          <a:stretch/>
        </p:blipFill>
        <p:spPr>
          <a:xfrm>
            <a:off x="381000" y="1676400"/>
            <a:ext cx="4498848" cy="2738191"/>
          </a:xfrm>
        </p:spPr>
      </p:pic>
      <p:sp>
        <p:nvSpPr>
          <p:cNvPr id="4" name="Text Placeholder 3"/>
          <p:cNvSpPr>
            <a:spLocks noGrp="1"/>
          </p:cNvSpPr>
          <p:nvPr>
            <p:ph type="body" sz="half" idx="2"/>
          </p:nvPr>
        </p:nvSpPr>
        <p:spPr>
          <a:xfrm>
            <a:off x="5034579" y="2438400"/>
            <a:ext cx="3411725" cy="3682701"/>
          </a:xfrm>
        </p:spPr>
        <p:txBody>
          <a:bodyPr/>
          <a:lstStyle/>
          <a:p>
            <a:pPr marL="285750" indent="-285750">
              <a:buFont typeface="Arial" panose="020B0604020202020204" pitchFamily="34" charset="0"/>
              <a:buChar char="•"/>
            </a:pPr>
            <a:r>
              <a:rPr lang="en-US" dirty="0" smtClean="0"/>
              <a:t>1761 – 1802</a:t>
            </a:r>
          </a:p>
          <a:p>
            <a:pPr marL="285750" indent="-285750">
              <a:buFont typeface="Arial" panose="020B0604020202020204" pitchFamily="34" charset="0"/>
              <a:buChar char="•"/>
            </a:pPr>
            <a:r>
              <a:rPr lang="en-US" dirty="0" smtClean="0"/>
              <a:t>Engraver</a:t>
            </a:r>
          </a:p>
          <a:p>
            <a:pPr marL="285750" indent="-285750">
              <a:buFont typeface="Arial" panose="020B0604020202020204" pitchFamily="34" charset="0"/>
              <a:buChar char="•"/>
            </a:pPr>
            <a:r>
              <a:rPr lang="en-US" dirty="0" smtClean="0"/>
              <a:t>Mostly did: landscapes</a:t>
            </a:r>
            <a:r>
              <a:rPr lang="en-US" dirty="0"/>
              <a:t>, flowers and birds. </a:t>
            </a:r>
            <a:endParaRPr lang="en-US" dirty="0" smtClean="0"/>
          </a:p>
          <a:p>
            <a:pPr marL="285750" indent="-285750">
              <a:buFont typeface="Arial" panose="020B0604020202020204" pitchFamily="34" charset="0"/>
              <a:buChar char="•"/>
            </a:pPr>
            <a:r>
              <a:rPr lang="en-US" dirty="0" smtClean="0"/>
              <a:t>Exhibited </a:t>
            </a:r>
            <a:r>
              <a:rPr lang="en-US" dirty="0"/>
              <a:t>at the Society of Artists from 1761-80, where he became director in 1774</a:t>
            </a:r>
            <a:r>
              <a:rPr lang="en-US" dirty="0" smtClean="0"/>
              <a:t>.</a:t>
            </a:r>
          </a:p>
          <a:p>
            <a:pPr marL="285750" indent="-285750">
              <a:buFont typeface="Arial" panose="020B0604020202020204" pitchFamily="34" charset="0"/>
              <a:buChar char="•"/>
            </a:pPr>
            <a:r>
              <a:rPr lang="en-US" dirty="0" smtClean="0"/>
              <a:t>Responsible for all of the engravings in the book</a:t>
            </a:r>
          </a:p>
          <a:p>
            <a:pPr marL="285750" indent="-285750">
              <a:buFont typeface="Arial" panose="020B0604020202020204" pitchFamily="34" charset="0"/>
              <a:buChar char="•"/>
            </a:pPr>
            <a:r>
              <a:rPr lang="en-US" dirty="0" smtClean="0"/>
              <a:t>Pennant: ‘of whose skill and integrity I had always occasion to speak well’</a:t>
            </a:r>
            <a:endParaRPr lang="en-US" dirty="0"/>
          </a:p>
        </p:txBody>
      </p:sp>
    </p:spTree>
    <p:extLst>
      <p:ext uri="{BB962C8B-B14F-4D97-AF65-F5344CB8AC3E}">
        <p14:creationId xmlns:p14="http://schemas.microsoft.com/office/powerpoint/2010/main" val="1445333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Roderic</a:t>
            </a:r>
            <a:r>
              <a:rPr lang="en-US" dirty="0" smtClean="0"/>
              <a:t> Bowen Library Copy</a:t>
            </a:r>
            <a:endParaRPr lang="en-US" dirty="0"/>
          </a:p>
        </p:txBody>
      </p:sp>
      <p:sp>
        <p:nvSpPr>
          <p:cNvPr id="3" name="Text Placeholder 2"/>
          <p:cNvSpPr>
            <a:spLocks noGrp="1"/>
          </p:cNvSpPr>
          <p:nvPr>
            <p:ph type="body" idx="1"/>
          </p:nvPr>
        </p:nvSpPr>
        <p:spPr/>
        <p:txBody>
          <a:bodyPr/>
          <a:lstStyle/>
          <a:p>
            <a:r>
              <a:rPr lang="en-US" dirty="0" smtClean="0"/>
              <a:t>PHI 00116</a:t>
            </a:r>
          </a:p>
          <a:p>
            <a:r>
              <a:rPr lang="en-US" dirty="0" smtClean="0"/>
              <a:t>Donated by Thomas Phillips in 1846</a:t>
            </a:r>
            <a:endParaRPr lang="en-US" dirty="0"/>
          </a:p>
        </p:txBody>
      </p:sp>
    </p:spTree>
    <p:extLst>
      <p:ext uri="{BB962C8B-B14F-4D97-AF65-F5344CB8AC3E}">
        <p14:creationId xmlns:p14="http://schemas.microsoft.com/office/powerpoint/2010/main" val="4232377386"/>
      </p:ext>
    </p:extLst>
  </p:cSld>
  <p:clrMapOvr>
    <a:masterClrMapping/>
  </p:clrMapOvr>
  <p:transition spd="slow">
    <p:pull/>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All illustrations photographed by me, Isaac Law</a:t>
            </a:r>
          </a:p>
          <a:p>
            <a:r>
              <a:rPr lang="en-US" dirty="0" smtClean="0"/>
              <a:t>Save for the portrait of Thomas Pennant 1779, which was from </a:t>
            </a:r>
            <a:r>
              <a:rPr lang="en-US" dirty="0"/>
              <a:t>Wikimedia Commons: </a:t>
            </a:r>
            <a:r>
              <a:rPr lang="en-US" dirty="0">
                <a:hlinkClick r:id="rId2"/>
              </a:rPr>
              <a:t>https://</a:t>
            </a:r>
            <a:r>
              <a:rPr lang="en-US" dirty="0" smtClean="0">
                <a:hlinkClick r:id="rId2"/>
              </a:rPr>
              <a:t>commons.wikimedia.org/wiki/File:Thomas_Pennant_portrait_1779.jpg</a:t>
            </a:r>
            <a:r>
              <a:rPr lang="en-US" dirty="0" smtClean="0"/>
              <a:t>; available in the Public Domain</a:t>
            </a:r>
            <a:endParaRPr lang="en-US" dirty="0"/>
          </a:p>
        </p:txBody>
      </p:sp>
      <p:sp>
        <p:nvSpPr>
          <p:cNvPr id="3" name="Title 2"/>
          <p:cNvSpPr>
            <a:spLocks noGrp="1"/>
          </p:cNvSpPr>
          <p:nvPr>
            <p:ph type="title"/>
          </p:nvPr>
        </p:nvSpPr>
        <p:spPr/>
        <p:txBody>
          <a:bodyPr/>
          <a:lstStyle/>
          <a:p>
            <a:r>
              <a:rPr lang="en-US" dirty="0" smtClean="0"/>
              <a:t>Illustrations</a:t>
            </a:r>
            <a:endParaRPr lang="en-US" dirty="0"/>
          </a:p>
        </p:txBody>
      </p:sp>
    </p:spTree>
    <p:extLst>
      <p:ext uri="{BB962C8B-B14F-4D97-AF65-F5344CB8AC3E}">
        <p14:creationId xmlns:p14="http://schemas.microsoft.com/office/powerpoint/2010/main" val="2110735738"/>
      </p:ext>
    </p:extLst>
  </p:cSld>
  <p:clrMapOvr>
    <a:masterClrMapping/>
  </p:clrMapOvr>
  <p:transition spd="slow">
    <p:pull/>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dirty="0" err="1" smtClean="0"/>
              <a:t>Rimbault</a:t>
            </a:r>
            <a:r>
              <a:rPr lang="en-US" dirty="0" smtClean="0"/>
              <a:t> </a:t>
            </a:r>
            <a:r>
              <a:rPr lang="en-US" dirty="0" err="1" smtClean="0"/>
              <a:t>Dibdin</a:t>
            </a:r>
            <a:r>
              <a:rPr lang="en-US" dirty="0"/>
              <a:t>, E., LIVERPOOL ART AND ARTISTS IN THE EIGHTEENTH CENTURY., </a:t>
            </a:r>
            <a:r>
              <a:rPr lang="en-US" i="1" dirty="0"/>
              <a:t>The Volume of the Walpole Society , 1917-1918</a:t>
            </a:r>
            <a:r>
              <a:rPr lang="en-US" dirty="0"/>
              <a:t>, Vol. 6 (1917-1918), pp. 59-93</a:t>
            </a:r>
          </a:p>
          <a:p>
            <a:r>
              <a:rPr lang="en-US" dirty="0" smtClean="0"/>
              <a:t>Gooding, Ruth, ‘A Scholar of Passion’, in </a:t>
            </a:r>
            <a:r>
              <a:rPr lang="en-US" dirty="0" err="1"/>
              <a:t>Crampin</a:t>
            </a:r>
            <a:r>
              <a:rPr lang="en-US" dirty="0"/>
              <a:t>, Martin, </a:t>
            </a:r>
            <a:r>
              <a:rPr lang="en-US" i="1" dirty="0"/>
              <a:t>Treasures : the Special Collections of the University of Wales Trinity Saint David</a:t>
            </a:r>
            <a:r>
              <a:rPr lang="en-US" dirty="0"/>
              <a:t>, ed. by John Morgan-Guy (Cardiff: University of Wales Press, 2022</a:t>
            </a:r>
            <a:r>
              <a:rPr lang="en-US" dirty="0" smtClean="0"/>
              <a:t>), pp. 116-121</a:t>
            </a:r>
          </a:p>
          <a:p>
            <a:r>
              <a:rPr lang="en-US" dirty="0" smtClean="0"/>
              <a:t>Pennant, Thomas, </a:t>
            </a:r>
            <a:r>
              <a:rPr lang="en-US" i="1" dirty="0" smtClean="0"/>
              <a:t>The British Zoology, Instituted for the promoting useful charities, and the knowledge of nature, among the descendants of the Ancient Britons. Class I, Quadrupeds. II, Birds. Published under the inspection of the </a:t>
            </a:r>
            <a:r>
              <a:rPr lang="en-US" i="1" dirty="0" err="1" smtClean="0"/>
              <a:t>Cymmrodorion</a:t>
            </a:r>
            <a:r>
              <a:rPr lang="en-US" i="1" dirty="0" smtClean="0"/>
              <a:t> Society, </a:t>
            </a:r>
            <a:r>
              <a:rPr lang="en-US" dirty="0" smtClean="0"/>
              <a:t>(London: J. and J. March for the Royal Society, 1766)</a:t>
            </a:r>
          </a:p>
          <a:p>
            <a:endParaRPr lang="en-US" dirty="0"/>
          </a:p>
        </p:txBody>
      </p:sp>
      <p:sp>
        <p:nvSpPr>
          <p:cNvPr id="3" name="Title 2"/>
          <p:cNvSpPr>
            <a:spLocks noGrp="1"/>
          </p:cNvSpPr>
          <p:nvPr>
            <p:ph type="title"/>
          </p:nvPr>
        </p:nvSpPr>
        <p:spPr/>
        <p:txBody>
          <a:bodyPr/>
          <a:lstStyle/>
          <a:p>
            <a:r>
              <a:rPr lang="en-US" dirty="0" smtClean="0"/>
              <a:t>Bibliography</a:t>
            </a:r>
            <a:endParaRPr lang="en-US" dirty="0"/>
          </a:p>
        </p:txBody>
      </p:sp>
    </p:spTree>
    <p:extLst>
      <p:ext uri="{BB962C8B-B14F-4D97-AF65-F5344CB8AC3E}">
        <p14:creationId xmlns:p14="http://schemas.microsoft.com/office/powerpoint/2010/main" val="159387293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The British Museum, ‘Peter </a:t>
            </a:r>
            <a:r>
              <a:rPr lang="en-US" dirty="0" err="1" smtClean="0"/>
              <a:t>Mazell</a:t>
            </a:r>
            <a:r>
              <a:rPr lang="en-US" dirty="0"/>
              <a:t>’, from: </a:t>
            </a:r>
            <a:r>
              <a:rPr lang="en-US" dirty="0">
                <a:hlinkClick r:id="rId2"/>
              </a:rPr>
              <a:t>https://</a:t>
            </a:r>
            <a:r>
              <a:rPr lang="en-US" dirty="0" smtClean="0">
                <a:hlinkClick r:id="rId2"/>
              </a:rPr>
              <a:t>www.britishmuseum.org/collection/term/BIOG37868</a:t>
            </a:r>
            <a:r>
              <a:rPr lang="en-US" dirty="0" smtClean="0"/>
              <a:t>; [accessed 18/10/2023]</a:t>
            </a:r>
          </a:p>
          <a:p>
            <a:r>
              <a:rPr lang="en-US" dirty="0" smtClean="0"/>
              <a:t>Karen Taylor Fine Art, ‘Peter </a:t>
            </a:r>
            <a:r>
              <a:rPr lang="en-US" dirty="0" err="1" smtClean="0"/>
              <a:t>Paillou</a:t>
            </a:r>
            <a:r>
              <a:rPr lang="en-US" dirty="0"/>
              <a:t>’ from: </a:t>
            </a:r>
            <a:r>
              <a:rPr lang="en-US" dirty="0">
                <a:hlinkClick r:id="rId3"/>
              </a:rPr>
              <a:t>https://karentaylorfineart.com/peter-paillou</a:t>
            </a:r>
            <a:r>
              <a:rPr lang="en-US" dirty="0" smtClean="0">
                <a:hlinkClick r:id="rId3"/>
              </a:rPr>
              <a:t>/</a:t>
            </a:r>
            <a:r>
              <a:rPr lang="en-US" dirty="0" smtClean="0"/>
              <a:t>; [accessed 19/10/2023]</a:t>
            </a:r>
          </a:p>
          <a:p>
            <a:endParaRPr lang="en-US" dirty="0"/>
          </a:p>
        </p:txBody>
      </p:sp>
      <p:sp>
        <p:nvSpPr>
          <p:cNvPr id="3" name="Title 2"/>
          <p:cNvSpPr>
            <a:spLocks noGrp="1"/>
          </p:cNvSpPr>
          <p:nvPr>
            <p:ph type="title"/>
          </p:nvPr>
        </p:nvSpPr>
        <p:spPr/>
        <p:txBody>
          <a:bodyPr/>
          <a:lstStyle/>
          <a:p>
            <a:r>
              <a:rPr lang="en-US" dirty="0" smtClean="0"/>
              <a:t>Webliography</a:t>
            </a:r>
            <a:endParaRPr lang="en-US" dirty="0"/>
          </a:p>
        </p:txBody>
      </p:sp>
    </p:spTree>
    <p:extLst>
      <p:ext uri="{BB962C8B-B14F-4D97-AF65-F5344CB8AC3E}">
        <p14:creationId xmlns:p14="http://schemas.microsoft.com/office/powerpoint/2010/main" val="376009974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Hardcover">
  <a:themeElements>
    <a:clrScheme name="Hardcover">
      <a:dk1>
        <a:sysClr val="windowText" lastClr="000000"/>
      </a:dk1>
      <a:lt1>
        <a:sysClr val="window" lastClr="FFFFFF"/>
      </a:lt1>
      <a:dk2>
        <a:srgbClr val="895D1D"/>
      </a:dk2>
      <a:lt2>
        <a:srgbClr val="ECE9C6"/>
      </a:lt2>
      <a:accent1>
        <a:srgbClr val="873624"/>
      </a:accent1>
      <a:accent2>
        <a:srgbClr val="D6862D"/>
      </a:accent2>
      <a:accent3>
        <a:srgbClr val="D0BE40"/>
      </a:accent3>
      <a:accent4>
        <a:srgbClr val="877F6C"/>
      </a:accent4>
      <a:accent5>
        <a:srgbClr val="972109"/>
      </a:accent5>
      <a:accent6>
        <a:srgbClr val="AEB795"/>
      </a:accent6>
      <a:hlink>
        <a:srgbClr val="CC9900"/>
      </a:hlink>
      <a:folHlink>
        <a:srgbClr val="B2B2B2"/>
      </a:folHlink>
    </a:clrScheme>
    <a:fontScheme name="Hardcover">
      <a:majorFont>
        <a:latin typeface="Book Antiqua"/>
        <a:ea typeface=""/>
        <a:cs typeface=""/>
        <a:font script="Grek" typeface="Times New Roman"/>
        <a:font script="Cyrl" typeface="Times New Roman"/>
        <a:font script="Jpan" typeface="HGS明朝E"/>
        <a:font script="Hang" typeface="궁서"/>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Book Antiqua"/>
        <a:ea typeface=""/>
        <a:cs typeface=""/>
        <a:font script="Grek" typeface="Times New Roman"/>
        <a:font script="Cyrl" typeface="Times New Roman"/>
        <a:font script="Jpan" typeface="HGS明朝E"/>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Hardcover">
      <a:fillStyleLst>
        <a:solidFill>
          <a:schemeClr val="phClr"/>
        </a:solidFill>
        <a:solidFill>
          <a:schemeClr val="phClr">
            <a:tint val="68000"/>
            <a:shade val="94000"/>
            <a:satMod val="300000"/>
            <a:lumMod val="110000"/>
          </a:schemeClr>
        </a:solidFill>
        <a:gradFill rotWithShape="1">
          <a:gsLst>
            <a:gs pos="0">
              <a:schemeClr val="phClr">
                <a:tint val="94000"/>
                <a:satMod val="180000"/>
                <a:lumMod val="98000"/>
              </a:schemeClr>
            </a:gs>
            <a:gs pos="100000">
              <a:schemeClr val="phClr">
                <a:satMod val="130000"/>
              </a:schemeClr>
            </a:gs>
          </a:gsLst>
          <a:lin ang="5160000" scaled="0"/>
        </a:gradFill>
      </a:fillStyleLst>
      <a:lnStyleLst>
        <a:ln w="12700" cap="flat" cmpd="sng" algn="ctr">
          <a:solidFill>
            <a:schemeClr val="phClr">
              <a:shade val="90000"/>
              <a:lumMod val="90000"/>
            </a:schemeClr>
          </a:solidFill>
          <a:prstDash val="solid"/>
        </a:ln>
        <a:ln w="19050" cap="flat" cmpd="sng" algn="ctr">
          <a:solidFill>
            <a:schemeClr val="phClr">
              <a:shade val="75000"/>
              <a:lumMod val="90000"/>
            </a:schemeClr>
          </a:solidFill>
          <a:prstDash val="solid"/>
        </a:ln>
        <a:ln w="25400" cap="flat" cmpd="sng" algn="ctr">
          <a:solidFill>
            <a:schemeClr val="phClr"/>
          </a:solidFill>
          <a:prstDash val="solid"/>
        </a:ln>
      </a:lnStyleLst>
      <a:effectStyleLst>
        <a:effectStyle>
          <a:effectLst>
            <a:outerShdw blurRad="38100" dist="12700" dir="5400000" rotWithShape="0">
              <a:srgbClr val="000000">
                <a:alpha val="15000"/>
              </a:srgbClr>
            </a:outerShdw>
          </a:effectLst>
        </a:effectStyle>
        <a:effectStyle>
          <a:effectLst>
            <a:outerShdw blurRad="50800" dist="25400" dir="5400000" rotWithShape="0">
              <a:srgbClr val="000000">
                <a:alpha val="46000"/>
              </a:srgbClr>
            </a:outerShdw>
          </a:effectLst>
        </a:effectStyle>
        <a:effectStyle>
          <a:effectLst>
            <a:outerShdw blurRad="50800" dist="25400" dir="5400000" rotWithShape="0">
              <a:srgbClr val="000000">
                <a:alpha val="48000"/>
              </a:srgbClr>
            </a:outerShdw>
          </a:effectLst>
          <a:scene3d>
            <a:camera prst="orthographicFront">
              <a:rot lat="0" lon="0" rev="0"/>
            </a:camera>
            <a:lightRig rig="threePt" dir="tl">
              <a:rot lat="0" lon="0" rev="2400000"/>
            </a:lightRig>
          </a:scene3d>
          <a:sp3d>
            <a:bevelT w="25400" h="25400"/>
          </a:sp3d>
        </a:effectStyle>
      </a:effectStyleLst>
      <a:bgFillStyleLst>
        <a:solidFill>
          <a:schemeClr val="phClr">
            <a:tint val="96000"/>
            <a:lumMod val="110000"/>
          </a:schemeClr>
        </a:solidFill>
        <a:blipFill rotWithShape="1">
          <a:blip xmlns:r="http://schemas.openxmlformats.org/officeDocument/2006/relationships" r:embed="rId1">
            <a:duotone>
              <a:schemeClr val="phClr">
                <a:tint val="93000"/>
                <a:shade val="20000"/>
              </a:schemeClr>
              <a:schemeClr val="phClr">
                <a:tint val="90000"/>
                <a:shade val="85000"/>
                <a:satMod val="115000"/>
              </a:schemeClr>
            </a:duotone>
          </a:blip>
          <a:tile tx="0" ty="0" sx="60000" sy="60000" flip="none" algn="tl"/>
        </a:blipFill>
        <a:blipFill rotWithShape="1">
          <a:blip xmlns:r="http://schemas.openxmlformats.org/officeDocument/2006/relationships" r:embed="rId2">
            <a:duotone>
              <a:schemeClr val="phClr">
                <a:shade val="50000"/>
                <a:satMod val="340000"/>
                <a:lumMod val="40000"/>
              </a:schemeClr>
              <a:schemeClr val="phClr">
                <a:tint val="92000"/>
                <a:shade val="94000"/>
                <a:hueMod val="110000"/>
                <a:satMod val="236000"/>
                <a:lumMod val="12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Hardcover</Template>
  <TotalTime>3177</TotalTime>
  <Words>720</Words>
  <Application>Microsoft Office PowerPoint</Application>
  <PresentationFormat>On-screen Show (4:3)</PresentationFormat>
  <Paragraphs>119</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Hardcover</vt:lpstr>
      <vt:lpstr>Select Illustrations from Thomas Pennant’s British Zoology</vt:lpstr>
      <vt:lpstr>The Book</vt:lpstr>
      <vt:lpstr>British Zoology</vt:lpstr>
      <vt:lpstr>Thomas Pennant</vt:lpstr>
      <vt:lpstr>The Illustrations</vt:lpstr>
      <vt:lpstr>The Seal</vt:lpstr>
      <vt:lpstr>The Seal</vt:lpstr>
      <vt:lpstr>The Squirrel and the Dormouse</vt:lpstr>
      <vt:lpstr>The Squirrel and the Dormouse</vt:lpstr>
      <vt:lpstr>The Hedgehog</vt:lpstr>
      <vt:lpstr>The Hedgehog</vt:lpstr>
      <vt:lpstr>The Golden Eagle</vt:lpstr>
      <vt:lpstr>The Golden Eagle</vt:lpstr>
      <vt:lpstr>Observations</vt:lpstr>
      <vt:lpstr>Artists and Sculptors</vt:lpstr>
      <vt:lpstr>G. Haultier</vt:lpstr>
      <vt:lpstr>Peter Paillou</vt:lpstr>
      <vt:lpstr>Peter Mazell</vt:lpstr>
      <vt:lpstr>Roderic Bowen Library Copy</vt:lpstr>
      <vt:lpstr>Illustrations</vt:lpstr>
      <vt:lpstr>Bibliography</vt:lpstr>
      <vt:lpstr>Webliography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Isaac Law</dc:creator>
  <cp:lastModifiedBy>Isaac Law</cp:lastModifiedBy>
  <cp:revision>80</cp:revision>
  <dcterms:created xsi:type="dcterms:W3CDTF">2023-10-17T12:10:16Z</dcterms:created>
  <dcterms:modified xsi:type="dcterms:W3CDTF">2023-10-19T17:08:11Z</dcterms:modified>
</cp:coreProperties>
</file>