
<file path=[Content_Types].xml><?xml version="1.0" encoding="utf-8"?>
<Types xmlns="http://schemas.openxmlformats.org/package/2006/content-types">
  <Default Extension="1" ContentType="image/jpeg"/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283" autoAdjust="0"/>
  </p:normalViewPr>
  <p:slideViewPr>
    <p:cSldViewPr snapToGrid="0">
      <p:cViewPr varScale="1">
        <p:scale>
          <a:sx n="64" d="100"/>
          <a:sy n="64" d="100"/>
        </p:scale>
        <p:origin x="9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D48024-2E94-4D1F-8C00-F3F20E121BC4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093C80C-F83C-46A1-9AF3-625028D6A1B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dirty="0"/>
            <a:t>What the presentation is about?</a:t>
          </a:r>
          <a:endParaRPr lang="en-US" sz="2000" dirty="0"/>
        </a:p>
      </dgm:t>
    </dgm:pt>
    <dgm:pt modelId="{F74DE8D2-90E9-4F52-86DD-E7AE3A4A3A22}" type="parTrans" cxnId="{9A8EE981-CE84-4312-90F4-C6586981F015}">
      <dgm:prSet/>
      <dgm:spPr/>
      <dgm:t>
        <a:bodyPr/>
        <a:lstStyle/>
        <a:p>
          <a:endParaRPr lang="en-US"/>
        </a:p>
      </dgm:t>
    </dgm:pt>
    <dgm:pt modelId="{E3C1B818-8CF1-40E8-AE6B-DFC2E61F4DA3}" type="sibTrans" cxnId="{9A8EE981-CE84-4312-90F4-C6586981F015}">
      <dgm:prSet/>
      <dgm:spPr/>
      <dgm:t>
        <a:bodyPr/>
        <a:lstStyle/>
        <a:p>
          <a:endParaRPr lang="en-US"/>
        </a:p>
      </dgm:t>
    </dgm:pt>
    <dgm:pt modelId="{A2B54F81-4D3F-4810-AF00-7E3F47346BA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200" b="1" dirty="0"/>
            <a:t>This presentation analyses Basil's Bakery, a small independent bakery in Coventry, UK. It examines the reasons why the business has experienced stagnant sales since the COVID-19 pandemic and evaluates the internal and external factors affecting its performance. The presentation also proposes solutions to improve business growth and long-term sustainability.</a:t>
          </a:r>
          <a:endParaRPr lang="en-US" sz="1200" dirty="0"/>
        </a:p>
      </dgm:t>
    </dgm:pt>
    <dgm:pt modelId="{752A5F36-0965-441B-ACED-ECBC2261FDAF}" type="parTrans" cxnId="{582B0AE8-0F6A-4AEA-B4B3-5913E1416232}">
      <dgm:prSet/>
      <dgm:spPr/>
      <dgm:t>
        <a:bodyPr/>
        <a:lstStyle/>
        <a:p>
          <a:endParaRPr lang="en-US"/>
        </a:p>
      </dgm:t>
    </dgm:pt>
    <dgm:pt modelId="{13559465-C089-4182-AC95-4D0EA0BF318A}" type="sibTrans" cxnId="{582B0AE8-0F6A-4AEA-B4B3-5913E1416232}">
      <dgm:prSet/>
      <dgm:spPr/>
      <dgm:t>
        <a:bodyPr/>
        <a:lstStyle/>
        <a:p>
          <a:endParaRPr lang="en-US"/>
        </a:p>
      </dgm:t>
    </dgm:pt>
    <dgm:pt modelId="{92EADE79-7CEF-4242-BAC9-C50F3260EC0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Definitions of the concepts you are going to use:</a:t>
          </a:r>
          <a:endParaRPr lang="en-US" dirty="0"/>
        </a:p>
      </dgm:t>
    </dgm:pt>
    <dgm:pt modelId="{8E5E53F1-DC58-44F5-8F99-08E66C2CE266}" type="parTrans" cxnId="{FC03771F-D306-4775-9B73-87D4964087D5}">
      <dgm:prSet/>
      <dgm:spPr/>
      <dgm:t>
        <a:bodyPr/>
        <a:lstStyle/>
        <a:p>
          <a:endParaRPr lang="en-US"/>
        </a:p>
      </dgm:t>
    </dgm:pt>
    <dgm:pt modelId="{F5336576-BB4F-4557-94C3-CD8F7B065694}" type="sibTrans" cxnId="{FC03771F-D306-4775-9B73-87D4964087D5}">
      <dgm:prSet/>
      <dgm:spPr/>
      <dgm:t>
        <a:bodyPr/>
        <a:lstStyle/>
        <a:p>
          <a:endParaRPr lang="en-US"/>
        </a:p>
      </dgm:t>
    </dgm:pt>
    <dgm:pt modelId="{01DFF891-5E84-4781-9F35-3277EE57D33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5W2H Model – A problem-solving framework that asks What, Why, Where, When, Who, How, and How Much to understand a business issue and identify solutions. PESTEL Analysis – A strategic tool used to examine the Political, Economic, Social, Technological, Environmental, and Legal factors that influence a business. Fishbone (Cause-and-Effect) Diagram – A quality management tool that identifies the root causes of a business problem by grouping causes into different categories.</a:t>
          </a:r>
          <a:endParaRPr lang="en-US" dirty="0"/>
        </a:p>
      </dgm:t>
    </dgm:pt>
    <dgm:pt modelId="{48E901DE-E8E9-4C6B-B0D9-108855F28116}" type="parTrans" cxnId="{A91D08C3-D46F-4397-80D6-BAC5B1B51196}">
      <dgm:prSet/>
      <dgm:spPr/>
      <dgm:t>
        <a:bodyPr/>
        <a:lstStyle/>
        <a:p>
          <a:endParaRPr lang="en-US"/>
        </a:p>
      </dgm:t>
    </dgm:pt>
    <dgm:pt modelId="{1A6DE365-E39C-43A0-B1D9-8CC36A2FD383}" type="sibTrans" cxnId="{A91D08C3-D46F-4397-80D6-BAC5B1B51196}">
      <dgm:prSet/>
      <dgm:spPr/>
      <dgm:t>
        <a:bodyPr/>
        <a:lstStyle/>
        <a:p>
          <a:endParaRPr lang="en-US"/>
        </a:p>
      </dgm:t>
    </dgm:pt>
    <dgm:pt modelId="{C0CD97A5-439C-445E-8B3F-2F180D6EDDDF}" type="pres">
      <dgm:prSet presAssocID="{DAD48024-2E94-4D1F-8C00-F3F20E121BC4}" presName="root" presStyleCnt="0">
        <dgm:presLayoutVars>
          <dgm:dir/>
          <dgm:resizeHandles val="exact"/>
        </dgm:presLayoutVars>
      </dgm:prSet>
      <dgm:spPr/>
    </dgm:pt>
    <dgm:pt modelId="{F7EEC589-42BE-4693-B799-FD4814B5C4F0}" type="pres">
      <dgm:prSet presAssocID="{6093C80C-F83C-46A1-9AF3-625028D6A1B2}" presName="compNode" presStyleCnt="0"/>
      <dgm:spPr/>
    </dgm:pt>
    <dgm:pt modelId="{FB1C2289-E177-4C4D-9400-578FEEDE17B5}" type="pres">
      <dgm:prSet presAssocID="{6093C80C-F83C-46A1-9AF3-625028D6A1B2}" presName="iconRect" presStyleLbl="node1" presStyleIdx="0" presStyleCnt="4" custLinFactX="-88176" custLinFactNeighborX="-100000" custLinFactNeighborY="448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 Audience"/>
        </a:ext>
      </dgm:extLst>
    </dgm:pt>
    <dgm:pt modelId="{149C9D0C-7CFF-481E-BDB4-37E770B63181}" type="pres">
      <dgm:prSet presAssocID="{6093C80C-F83C-46A1-9AF3-625028D6A1B2}" presName="spaceRect" presStyleCnt="0"/>
      <dgm:spPr/>
    </dgm:pt>
    <dgm:pt modelId="{86F17A73-FD82-4DC2-B709-A62C7D486329}" type="pres">
      <dgm:prSet presAssocID="{6093C80C-F83C-46A1-9AF3-625028D6A1B2}" presName="textRect" presStyleLbl="revTx" presStyleIdx="0" presStyleCnt="4" custLinFactNeighborX="-80093" custLinFactNeighborY="-488">
        <dgm:presLayoutVars>
          <dgm:chMax val="1"/>
          <dgm:chPref val="1"/>
        </dgm:presLayoutVars>
      </dgm:prSet>
      <dgm:spPr/>
    </dgm:pt>
    <dgm:pt modelId="{CCAAC2FE-00EA-42E0-A36A-292D15A2EE3B}" type="pres">
      <dgm:prSet presAssocID="{E3C1B818-8CF1-40E8-AE6B-DFC2E61F4DA3}" presName="sibTrans" presStyleCnt="0"/>
      <dgm:spPr/>
    </dgm:pt>
    <dgm:pt modelId="{A77E1690-D45A-4D8B-814B-6B05423E8EB4}" type="pres">
      <dgm:prSet presAssocID="{A2B54F81-4D3F-4810-AF00-7E3F47346BA4}" presName="compNode" presStyleCnt="0"/>
      <dgm:spPr/>
    </dgm:pt>
    <dgm:pt modelId="{EF6337D2-279D-4C4F-9974-891E67197100}" type="pres">
      <dgm:prSet presAssocID="{A2B54F81-4D3F-4810-AF00-7E3F47346BA4}" presName="iconRect" presStyleLbl="node1" presStyleIdx="1" presStyleCnt="4" custLinFactNeighborX="-32214" custLinFactNeighborY="1948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upcake"/>
        </a:ext>
      </dgm:extLst>
    </dgm:pt>
    <dgm:pt modelId="{F75C39FB-7AE2-4087-8849-537346D4BEBE}" type="pres">
      <dgm:prSet presAssocID="{A2B54F81-4D3F-4810-AF00-7E3F47346BA4}" presName="spaceRect" presStyleCnt="0"/>
      <dgm:spPr/>
    </dgm:pt>
    <dgm:pt modelId="{0081B17C-FEEF-418C-B4AF-CA9C9115A128}" type="pres">
      <dgm:prSet presAssocID="{A2B54F81-4D3F-4810-AF00-7E3F47346BA4}" presName="textRect" presStyleLbl="revTx" presStyleIdx="1" presStyleCnt="4" custLinFactNeighborX="-17311" custLinFactNeighborY="-16878">
        <dgm:presLayoutVars>
          <dgm:chMax val="1"/>
          <dgm:chPref val="1"/>
        </dgm:presLayoutVars>
      </dgm:prSet>
      <dgm:spPr/>
    </dgm:pt>
    <dgm:pt modelId="{8BAD92B6-CA67-4C8A-A2E0-1D4B73C0AF06}" type="pres">
      <dgm:prSet presAssocID="{13559465-C089-4182-AC95-4D0EA0BF318A}" presName="sibTrans" presStyleCnt="0"/>
      <dgm:spPr/>
    </dgm:pt>
    <dgm:pt modelId="{6EED60FB-0E21-4235-BD54-91D7587E7B0F}" type="pres">
      <dgm:prSet presAssocID="{92EADE79-7CEF-4242-BAC9-C50F3260EC0D}" presName="compNode" presStyleCnt="0"/>
      <dgm:spPr/>
    </dgm:pt>
    <dgm:pt modelId="{2260F06E-D04A-473B-A5B4-B26F5AB698BB}" type="pres">
      <dgm:prSet presAssocID="{92EADE79-7CEF-4242-BAC9-C50F3260EC0D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C8063264-9FD3-4554-BE83-7855F3B0449D}" type="pres">
      <dgm:prSet presAssocID="{92EADE79-7CEF-4242-BAC9-C50F3260EC0D}" presName="spaceRect" presStyleCnt="0"/>
      <dgm:spPr/>
    </dgm:pt>
    <dgm:pt modelId="{E6E95D71-A841-4FBE-A2B5-582397CCF44E}" type="pres">
      <dgm:prSet presAssocID="{92EADE79-7CEF-4242-BAC9-C50F3260EC0D}" presName="textRect" presStyleLbl="revTx" presStyleIdx="2" presStyleCnt="4">
        <dgm:presLayoutVars>
          <dgm:chMax val="1"/>
          <dgm:chPref val="1"/>
        </dgm:presLayoutVars>
      </dgm:prSet>
      <dgm:spPr/>
    </dgm:pt>
    <dgm:pt modelId="{92FE499B-4AB0-4547-AD9F-4CC1214B0272}" type="pres">
      <dgm:prSet presAssocID="{F5336576-BB4F-4557-94C3-CD8F7B065694}" presName="sibTrans" presStyleCnt="0"/>
      <dgm:spPr/>
    </dgm:pt>
    <dgm:pt modelId="{25704E43-B3C1-4449-AA14-8DFF9E3F7B2E}" type="pres">
      <dgm:prSet presAssocID="{01DFF891-5E84-4781-9F35-3277EE57D33A}" presName="compNode" presStyleCnt="0"/>
      <dgm:spPr/>
    </dgm:pt>
    <dgm:pt modelId="{89B6780C-6E36-44CA-BB97-EC40448BAC12}" type="pres">
      <dgm:prSet presAssocID="{01DFF891-5E84-4781-9F35-3277EE57D33A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16BFD4A7-C285-421D-9ABB-A955C06CFBF7}" type="pres">
      <dgm:prSet presAssocID="{01DFF891-5E84-4781-9F35-3277EE57D33A}" presName="spaceRect" presStyleCnt="0"/>
      <dgm:spPr/>
    </dgm:pt>
    <dgm:pt modelId="{C3A9EE71-A050-482C-B796-BD99D432518F}" type="pres">
      <dgm:prSet presAssocID="{01DFF891-5E84-4781-9F35-3277EE57D33A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DF6FE08-C17B-433C-B694-500335846A11}" type="presOf" srcId="{6093C80C-F83C-46A1-9AF3-625028D6A1B2}" destId="{86F17A73-FD82-4DC2-B709-A62C7D486329}" srcOrd="0" destOrd="0" presId="urn:microsoft.com/office/officeart/2018/2/layout/IconLabelList"/>
    <dgm:cxn modelId="{FC03771F-D306-4775-9B73-87D4964087D5}" srcId="{DAD48024-2E94-4D1F-8C00-F3F20E121BC4}" destId="{92EADE79-7CEF-4242-BAC9-C50F3260EC0D}" srcOrd="2" destOrd="0" parTransId="{8E5E53F1-DC58-44F5-8F99-08E66C2CE266}" sibTransId="{F5336576-BB4F-4557-94C3-CD8F7B065694}"/>
    <dgm:cxn modelId="{6380B14F-0965-4897-9C67-79F4FB66738A}" type="presOf" srcId="{01DFF891-5E84-4781-9F35-3277EE57D33A}" destId="{C3A9EE71-A050-482C-B796-BD99D432518F}" srcOrd="0" destOrd="0" presId="urn:microsoft.com/office/officeart/2018/2/layout/IconLabelList"/>
    <dgm:cxn modelId="{01B61E7B-39C2-4118-B41A-7C5A379EA58D}" type="presOf" srcId="{DAD48024-2E94-4D1F-8C00-F3F20E121BC4}" destId="{C0CD97A5-439C-445E-8B3F-2F180D6EDDDF}" srcOrd="0" destOrd="0" presId="urn:microsoft.com/office/officeart/2018/2/layout/IconLabelList"/>
    <dgm:cxn modelId="{9A8EE981-CE84-4312-90F4-C6586981F015}" srcId="{DAD48024-2E94-4D1F-8C00-F3F20E121BC4}" destId="{6093C80C-F83C-46A1-9AF3-625028D6A1B2}" srcOrd="0" destOrd="0" parTransId="{F74DE8D2-90E9-4F52-86DD-E7AE3A4A3A22}" sibTransId="{E3C1B818-8CF1-40E8-AE6B-DFC2E61F4DA3}"/>
    <dgm:cxn modelId="{A91D08C3-D46F-4397-80D6-BAC5B1B51196}" srcId="{DAD48024-2E94-4D1F-8C00-F3F20E121BC4}" destId="{01DFF891-5E84-4781-9F35-3277EE57D33A}" srcOrd="3" destOrd="0" parTransId="{48E901DE-E8E9-4C6B-B0D9-108855F28116}" sibTransId="{1A6DE365-E39C-43A0-B1D9-8CC36A2FD383}"/>
    <dgm:cxn modelId="{582B0AE8-0F6A-4AEA-B4B3-5913E1416232}" srcId="{DAD48024-2E94-4D1F-8C00-F3F20E121BC4}" destId="{A2B54F81-4D3F-4810-AF00-7E3F47346BA4}" srcOrd="1" destOrd="0" parTransId="{752A5F36-0965-441B-ACED-ECBC2261FDAF}" sibTransId="{13559465-C089-4182-AC95-4D0EA0BF318A}"/>
    <dgm:cxn modelId="{96336FF3-8B3F-4BA3-A29B-8A77FEDE3860}" type="presOf" srcId="{92EADE79-7CEF-4242-BAC9-C50F3260EC0D}" destId="{E6E95D71-A841-4FBE-A2B5-582397CCF44E}" srcOrd="0" destOrd="0" presId="urn:microsoft.com/office/officeart/2018/2/layout/IconLabelList"/>
    <dgm:cxn modelId="{816AF0F4-209E-4CFA-9A9F-4306A94414E7}" type="presOf" srcId="{A2B54F81-4D3F-4810-AF00-7E3F47346BA4}" destId="{0081B17C-FEEF-418C-B4AF-CA9C9115A128}" srcOrd="0" destOrd="0" presId="urn:microsoft.com/office/officeart/2018/2/layout/IconLabelList"/>
    <dgm:cxn modelId="{BA681BED-DE4C-4950-8628-DE1F20451EAC}" type="presParOf" srcId="{C0CD97A5-439C-445E-8B3F-2F180D6EDDDF}" destId="{F7EEC589-42BE-4693-B799-FD4814B5C4F0}" srcOrd="0" destOrd="0" presId="urn:microsoft.com/office/officeart/2018/2/layout/IconLabelList"/>
    <dgm:cxn modelId="{C9306513-81A1-47F5-99F0-E6B3D5240CEC}" type="presParOf" srcId="{F7EEC589-42BE-4693-B799-FD4814B5C4F0}" destId="{FB1C2289-E177-4C4D-9400-578FEEDE17B5}" srcOrd="0" destOrd="0" presId="urn:microsoft.com/office/officeart/2018/2/layout/IconLabelList"/>
    <dgm:cxn modelId="{78903C47-7A60-43EA-891C-8EBF7B8C4EC0}" type="presParOf" srcId="{F7EEC589-42BE-4693-B799-FD4814B5C4F0}" destId="{149C9D0C-7CFF-481E-BDB4-37E770B63181}" srcOrd="1" destOrd="0" presId="urn:microsoft.com/office/officeart/2018/2/layout/IconLabelList"/>
    <dgm:cxn modelId="{D6CC7AA8-164B-4A26-82ED-EBD3DAF169E3}" type="presParOf" srcId="{F7EEC589-42BE-4693-B799-FD4814B5C4F0}" destId="{86F17A73-FD82-4DC2-B709-A62C7D486329}" srcOrd="2" destOrd="0" presId="urn:microsoft.com/office/officeart/2018/2/layout/IconLabelList"/>
    <dgm:cxn modelId="{AFAECF92-8F19-4038-A0C2-FCCF69E44700}" type="presParOf" srcId="{C0CD97A5-439C-445E-8B3F-2F180D6EDDDF}" destId="{CCAAC2FE-00EA-42E0-A36A-292D15A2EE3B}" srcOrd="1" destOrd="0" presId="urn:microsoft.com/office/officeart/2018/2/layout/IconLabelList"/>
    <dgm:cxn modelId="{AC54EB7D-345D-429E-9234-4402B1ED26FB}" type="presParOf" srcId="{C0CD97A5-439C-445E-8B3F-2F180D6EDDDF}" destId="{A77E1690-D45A-4D8B-814B-6B05423E8EB4}" srcOrd="2" destOrd="0" presId="urn:microsoft.com/office/officeart/2018/2/layout/IconLabelList"/>
    <dgm:cxn modelId="{46851FA1-361E-4538-B1D6-3B04E135CB24}" type="presParOf" srcId="{A77E1690-D45A-4D8B-814B-6B05423E8EB4}" destId="{EF6337D2-279D-4C4F-9974-891E67197100}" srcOrd="0" destOrd="0" presId="urn:microsoft.com/office/officeart/2018/2/layout/IconLabelList"/>
    <dgm:cxn modelId="{3A565387-1FB5-485C-964F-56E41868C73D}" type="presParOf" srcId="{A77E1690-D45A-4D8B-814B-6B05423E8EB4}" destId="{F75C39FB-7AE2-4087-8849-537346D4BEBE}" srcOrd="1" destOrd="0" presId="urn:microsoft.com/office/officeart/2018/2/layout/IconLabelList"/>
    <dgm:cxn modelId="{5206546A-5F9B-4F7A-A844-AF8E60192EF0}" type="presParOf" srcId="{A77E1690-D45A-4D8B-814B-6B05423E8EB4}" destId="{0081B17C-FEEF-418C-B4AF-CA9C9115A128}" srcOrd="2" destOrd="0" presId="urn:microsoft.com/office/officeart/2018/2/layout/IconLabelList"/>
    <dgm:cxn modelId="{CA562781-7B96-49CA-92F1-B35289CA2865}" type="presParOf" srcId="{C0CD97A5-439C-445E-8B3F-2F180D6EDDDF}" destId="{8BAD92B6-CA67-4C8A-A2E0-1D4B73C0AF06}" srcOrd="3" destOrd="0" presId="urn:microsoft.com/office/officeart/2018/2/layout/IconLabelList"/>
    <dgm:cxn modelId="{8BE91848-DB63-44F9-B51E-7BD763695520}" type="presParOf" srcId="{C0CD97A5-439C-445E-8B3F-2F180D6EDDDF}" destId="{6EED60FB-0E21-4235-BD54-91D7587E7B0F}" srcOrd="4" destOrd="0" presId="urn:microsoft.com/office/officeart/2018/2/layout/IconLabelList"/>
    <dgm:cxn modelId="{28B070CE-B176-4526-9705-F53CFF4C3E3C}" type="presParOf" srcId="{6EED60FB-0E21-4235-BD54-91D7587E7B0F}" destId="{2260F06E-D04A-473B-A5B4-B26F5AB698BB}" srcOrd="0" destOrd="0" presId="urn:microsoft.com/office/officeart/2018/2/layout/IconLabelList"/>
    <dgm:cxn modelId="{F9077568-0B01-4626-81EC-477F0D3AC385}" type="presParOf" srcId="{6EED60FB-0E21-4235-BD54-91D7587E7B0F}" destId="{C8063264-9FD3-4554-BE83-7855F3B0449D}" srcOrd="1" destOrd="0" presId="urn:microsoft.com/office/officeart/2018/2/layout/IconLabelList"/>
    <dgm:cxn modelId="{9542F613-C623-4055-A86B-F5C977CC10CB}" type="presParOf" srcId="{6EED60FB-0E21-4235-BD54-91D7587E7B0F}" destId="{E6E95D71-A841-4FBE-A2B5-582397CCF44E}" srcOrd="2" destOrd="0" presId="urn:microsoft.com/office/officeart/2018/2/layout/IconLabelList"/>
    <dgm:cxn modelId="{44637A75-AAD5-4E8A-8C18-4C997B07A358}" type="presParOf" srcId="{C0CD97A5-439C-445E-8B3F-2F180D6EDDDF}" destId="{92FE499B-4AB0-4547-AD9F-4CC1214B0272}" srcOrd="5" destOrd="0" presId="urn:microsoft.com/office/officeart/2018/2/layout/IconLabelList"/>
    <dgm:cxn modelId="{A57AE87A-FE5F-47B6-8C2F-374AFA40A7BD}" type="presParOf" srcId="{C0CD97A5-439C-445E-8B3F-2F180D6EDDDF}" destId="{25704E43-B3C1-4449-AA14-8DFF9E3F7B2E}" srcOrd="6" destOrd="0" presId="urn:microsoft.com/office/officeart/2018/2/layout/IconLabelList"/>
    <dgm:cxn modelId="{8E330451-B17B-45F5-8EBA-F16EFC52DDCC}" type="presParOf" srcId="{25704E43-B3C1-4449-AA14-8DFF9E3F7B2E}" destId="{89B6780C-6E36-44CA-BB97-EC40448BAC12}" srcOrd="0" destOrd="0" presId="urn:microsoft.com/office/officeart/2018/2/layout/IconLabelList"/>
    <dgm:cxn modelId="{BBED1867-4D76-4406-B33C-561AFD472F82}" type="presParOf" srcId="{25704E43-B3C1-4449-AA14-8DFF9E3F7B2E}" destId="{16BFD4A7-C285-421D-9ABB-A955C06CFBF7}" srcOrd="1" destOrd="0" presId="urn:microsoft.com/office/officeart/2018/2/layout/IconLabelList"/>
    <dgm:cxn modelId="{1A415C57-FB2B-4AA5-BA9E-21716E6AFD43}" type="presParOf" srcId="{25704E43-B3C1-4449-AA14-8DFF9E3F7B2E}" destId="{C3A9EE71-A050-482C-B796-BD99D432518F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EDB81B-C497-4D0B-B70B-EBA5801DF5FB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AD326E5-FC02-4AB0-8051-2EC6D216CCA5}">
      <dgm:prSet/>
      <dgm:spPr/>
      <dgm:t>
        <a:bodyPr/>
        <a:lstStyle/>
        <a:p>
          <a:r>
            <a:rPr lang="en-GB"/>
            <a:t>Basil's Bakery is facing declining sales and rising operating costs.</a:t>
          </a:r>
          <a:endParaRPr lang="en-US"/>
        </a:p>
      </dgm:t>
    </dgm:pt>
    <dgm:pt modelId="{15BF8283-B1B3-4FDD-87B3-60DBB9806B67}" type="parTrans" cxnId="{83DB5EDA-DAF7-40EE-96D8-4BC788B8E018}">
      <dgm:prSet/>
      <dgm:spPr/>
      <dgm:t>
        <a:bodyPr/>
        <a:lstStyle/>
        <a:p>
          <a:endParaRPr lang="en-US"/>
        </a:p>
      </dgm:t>
    </dgm:pt>
    <dgm:pt modelId="{05319CF6-76B0-4F9A-934C-A691E6DD3325}" type="sibTrans" cxnId="{83DB5EDA-DAF7-40EE-96D8-4BC788B8E018}">
      <dgm:prSet/>
      <dgm:spPr/>
      <dgm:t>
        <a:bodyPr/>
        <a:lstStyle/>
        <a:p>
          <a:endParaRPr lang="en-US"/>
        </a:p>
      </dgm:t>
    </dgm:pt>
    <dgm:pt modelId="{C5604FE4-26AE-4F34-809C-298ACED0C0BD}">
      <dgm:prSet/>
      <dgm:spPr/>
      <dgm:t>
        <a:bodyPr/>
        <a:lstStyle/>
        <a:p>
          <a:r>
            <a:rPr lang="en-GB"/>
            <a:t>The main causes are lower customer footfall, home working, shop closures and inflation.</a:t>
          </a:r>
          <a:endParaRPr lang="en-US"/>
        </a:p>
      </dgm:t>
    </dgm:pt>
    <dgm:pt modelId="{8CA04668-C167-4727-8FE2-85AD84E921C3}" type="parTrans" cxnId="{C6D70F26-6926-4BCE-A1F7-1FD6D560FA7C}">
      <dgm:prSet/>
      <dgm:spPr/>
      <dgm:t>
        <a:bodyPr/>
        <a:lstStyle/>
        <a:p>
          <a:endParaRPr lang="en-US"/>
        </a:p>
      </dgm:t>
    </dgm:pt>
    <dgm:pt modelId="{894F7CF4-7304-44F3-9E2B-6252C3D01A0C}" type="sibTrans" cxnId="{C6D70F26-6926-4BCE-A1F7-1FD6D560FA7C}">
      <dgm:prSet/>
      <dgm:spPr/>
      <dgm:t>
        <a:bodyPr/>
        <a:lstStyle/>
        <a:p>
          <a:endParaRPr lang="en-US"/>
        </a:p>
      </dgm:t>
    </dgm:pt>
    <dgm:pt modelId="{74EF2CAE-B2E3-46FB-9C5D-7E7C512ACB67}">
      <dgm:prSet/>
      <dgm:spPr/>
      <dgm:t>
        <a:bodyPr/>
        <a:lstStyle/>
        <a:p>
          <a:r>
            <a:rPr lang="en-GB"/>
            <a:t>The PESTLE and 5W2H analyses identified the key internal and external challenges.</a:t>
          </a:r>
          <a:endParaRPr lang="en-US"/>
        </a:p>
      </dgm:t>
    </dgm:pt>
    <dgm:pt modelId="{4CE70D2F-FBB9-4216-BAE6-0C8A2FB5484C}" type="parTrans" cxnId="{30B2A151-639B-4FC8-8EDF-14A47C701078}">
      <dgm:prSet/>
      <dgm:spPr/>
      <dgm:t>
        <a:bodyPr/>
        <a:lstStyle/>
        <a:p>
          <a:endParaRPr lang="en-US"/>
        </a:p>
      </dgm:t>
    </dgm:pt>
    <dgm:pt modelId="{BFCD527E-FAE4-422A-838F-982B51947A4B}" type="sibTrans" cxnId="{30B2A151-639B-4FC8-8EDF-14A47C701078}">
      <dgm:prSet/>
      <dgm:spPr/>
      <dgm:t>
        <a:bodyPr/>
        <a:lstStyle/>
        <a:p>
          <a:endParaRPr lang="en-US"/>
        </a:p>
      </dgm:t>
    </dgm:pt>
    <dgm:pt modelId="{5559321A-1C6E-4C28-AEC6-1DF323EC02B0}">
      <dgm:prSet/>
      <dgm:spPr/>
      <dgm:t>
        <a:bodyPr/>
        <a:lstStyle/>
        <a:p>
          <a:r>
            <a:rPr lang="en-GB"/>
            <a:t>Introducing online ordering, delivery and improved marketing could increase sales.</a:t>
          </a:r>
          <a:endParaRPr lang="en-US"/>
        </a:p>
      </dgm:t>
    </dgm:pt>
    <dgm:pt modelId="{B4BED5F2-2AE7-449D-B316-222937EE957D}" type="parTrans" cxnId="{C6A54F98-72C2-4498-9EF3-7EF77A7F4343}">
      <dgm:prSet/>
      <dgm:spPr/>
      <dgm:t>
        <a:bodyPr/>
        <a:lstStyle/>
        <a:p>
          <a:endParaRPr lang="en-US"/>
        </a:p>
      </dgm:t>
    </dgm:pt>
    <dgm:pt modelId="{FE333D2E-D208-4612-8C27-0F2F114AEADA}" type="sibTrans" cxnId="{C6A54F98-72C2-4498-9EF3-7EF77A7F4343}">
      <dgm:prSet/>
      <dgm:spPr/>
      <dgm:t>
        <a:bodyPr/>
        <a:lstStyle/>
        <a:p>
          <a:endParaRPr lang="en-US"/>
        </a:p>
      </dgm:t>
    </dgm:pt>
    <dgm:pt modelId="{DDFEABC0-DC22-4270-934B-B2C81DCB78AE}">
      <dgm:prSet/>
      <dgm:spPr/>
      <dgm:t>
        <a:bodyPr/>
        <a:lstStyle/>
        <a:p>
          <a:r>
            <a:rPr lang="en-GB"/>
            <a:t>By adapting to customer needs, Basil's Bakery can improve profitability and achieve long-term sustainability.</a:t>
          </a:r>
          <a:endParaRPr lang="en-US"/>
        </a:p>
      </dgm:t>
    </dgm:pt>
    <dgm:pt modelId="{E837A869-4F2F-4F3D-AAB7-11AC7F09F520}" type="parTrans" cxnId="{D20BBE84-139D-4E3D-98B2-92963466F066}">
      <dgm:prSet/>
      <dgm:spPr/>
      <dgm:t>
        <a:bodyPr/>
        <a:lstStyle/>
        <a:p>
          <a:endParaRPr lang="en-US"/>
        </a:p>
      </dgm:t>
    </dgm:pt>
    <dgm:pt modelId="{CB99BFE2-192D-47C1-9516-2101A57351DC}" type="sibTrans" cxnId="{D20BBE84-139D-4E3D-98B2-92963466F066}">
      <dgm:prSet/>
      <dgm:spPr/>
      <dgm:t>
        <a:bodyPr/>
        <a:lstStyle/>
        <a:p>
          <a:endParaRPr lang="en-US"/>
        </a:p>
      </dgm:t>
    </dgm:pt>
    <dgm:pt modelId="{2C76E9DC-6DBC-4E64-8A4C-3AE480A6EB5A}" type="pres">
      <dgm:prSet presAssocID="{54EDB81B-C497-4D0B-B70B-EBA5801DF5FB}" presName="diagram" presStyleCnt="0">
        <dgm:presLayoutVars>
          <dgm:dir/>
          <dgm:resizeHandles val="exact"/>
        </dgm:presLayoutVars>
      </dgm:prSet>
      <dgm:spPr/>
    </dgm:pt>
    <dgm:pt modelId="{9139A1FF-A11D-473C-8D46-45E59DB01ED9}" type="pres">
      <dgm:prSet presAssocID="{1AD326E5-FC02-4AB0-8051-2EC6D216CCA5}" presName="node" presStyleLbl="node1" presStyleIdx="0" presStyleCnt="5">
        <dgm:presLayoutVars>
          <dgm:bulletEnabled val="1"/>
        </dgm:presLayoutVars>
      </dgm:prSet>
      <dgm:spPr/>
    </dgm:pt>
    <dgm:pt modelId="{0DEDB916-14A7-4D84-B635-03C903AEBE46}" type="pres">
      <dgm:prSet presAssocID="{05319CF6-76B0-4F9A-934C-A691E6DD3325}" presName="sibTrans" presStyleCnt="0"/>
      <dgm:spPr/>
    </dgm:pt>
    <dgm:pt modelId="{C7926C7C-EE66-4A63-8795-87D7A3C8AC3D}" type="pres">
      <dgm:prSet presAssocID="{C5604FE4-26AE-4F34-809C-298ACED0C0BD}" presName="node" presStyleLbl="node1" presStyleIdx="1" presStyleCnt="5">
        <dgm:presLayoutVars>
          <dgm:bulletEnabled val="1"/>
        </dgm:presLayoutVars>
      </dgm:prSet>
      <dgm:spPr/>
    </dgm:pt>
    <dgm:pt modelId="{9D199709-2634-43B3-B081-219253CFE99E}" type="pres">
      <dgm:prSet presAssocID="{894F7CF4-7304-44F3-9E2B-6252C3D01A0C}" presName="sibTrans" presStyleCnt="0"/>
      <dgm:spPr/>
    </dgm:pt>
    <dgm:pt modelId="{B9130BCC-C0FA-47A2-9D83-B79253132622}" type="pres">
      <dgm:prSet presAssocID="{74EF2CAE-B2E3-46FB-9C5D-7E7C512ACB67}" presName="node" presStyleLbl="node1" presStyleIdx="2" presStyleCnt="5">
        <dgm:presLayoutVars>
          <dgm:bulletEnabled val="1"/>
        </dgm:presLayoutVars>
      </dgm:prSet>
      <dgm:spPr/>
    </dgm:pt>
    <dgm:pt modelId="{5FB5865A-0AB2-4E9F-80B0-4D80125E623A}" type="pres">
      <dgm:prSet presAssocID="{BFCD527E-FAE4-422A-838F-982B51947A4B}" presName="sibTrans" presStyleCnt="0"/>
      <dgm:spPr/>
    </dgm:pt>
    <dgm:pt modelId="{F6E0351E-0036-4D4C-B5F2-ADC61750F2DF}" type="pres">
      <dgm:prSet presAssocID="{5559321A-1C6E-4C28-AEC6-1DF323EC02B0}" presName="node" presStyleLbl="node1" presStyleIdx="3" presStyleCnt="5">
        <dgm:presLayoutVars>
          <dgm:bulletEnabled val="1"/>
        </dgm:presLayoutVars>
      </dgm:prSet>
      <dgm:spPr/>
    </dgm:pt>
    <dgm:pt modelId="{675C0273-0766-4814-AFBB-62A506A06BB9}" type="pres">
      <dgm:prSet presAssocID="{FE333D2E-D208-4612-8C27-0F2F114AEADA}" presName="sibTrans" presStyleCnt="0"/>
      <dgm:spPr/>
    </dgm:pt>
    <dgm:pt modelId="{CD9A6898-25E8-4ECD-B2FE-EAF20D27FD1E}" type="pres">
      <dgm:prSet presAssocID="{DDFEABC0-DC22-4270-934B-B2C81DCB78AE}" presName="node" presStyleLbl="node1" presStyleIdx="4" presStyleCnt="5">
        <dgm:presLayoutVars>
          <dgm:bulletEnabled val="1"/>
        </dgm:presLayoutVars>
      </dgm:prSet>
      <dgm:spPr/>
    </dgm:pt>
  </dgm:ptLst>
  <dgm:cxnLst>
    <dgm:cxn modelId="{ABFA1B20-D64C-4B4F-91D7-89A9E9A175E6}" type="presOf" srcId="{1AD326E5-FC02-4AB0-8051-2EC6D216CCA5}" destId="{9139A1FF-A11D-473C-8D46-45E59DB01ED9}" srcOrd="0" destOrd="0" presId="urn:microsoft.com/office/officeart/2005/8/layout/default"/>
    <dgm:cxn modelId="{C6D70F26-6926-4BCE-A1F7-1FD6D560FA7C}" srcId="{54EDB81B-C497-4D0B-B70B-EBA5801DF5FB}" destId="{C5604FE4-26AE-4F34-809C-298ACED0C0BD}" srcOrd="1" destOrd="0" parTransId="{8CA04668-C167-4727-8FE2-85AD84E921C3}" sibTransId="{894F7CF4-7304-44F3-9E2B-6252C3D01A0C}"/>
    <dgm:cxn modelId="{537FDE40-A20A-4FA1-BECC-E1214378D4DD}" type="presOf" srcId="{C5604FE4-26AE-4F34-809C-298ACED0C0BD}" destId="{C7926C7C-EE66-4A63-8795-87D7A3C8AC3D}" srcOrd="0" destOrd="0" presId="urn:microsoft.com/office/officeart/2005/8/layout/default"/>
    <dgm:cxn modelId="{30B2A151-639B-4FC8-8EDF-14A47C701078}" srcId="{54EDB81B-C497-4D0B-B70B-EBA5801DF5FB}" destId="{74EF2CAE-B2E3-46FB-9C5D-7E7C512ACB67}" srcOrd="2" destOrd="0" parTransId="{4CE70D2F-FBB9-4216-BAE6-0C8A2FB5484C}" sibTransId="{BFCD527E-FAE4-422A-838F-982B51947A4B}"/>
    <dgm:cxn modelId="{D20BBE84-139D-4E3D-98B2-92963466F066}" srcId="{54EDB81B-C497-4D0B-B70B-EBA5801DF5FB}" destId="{DDFEABC0-DC22-4270-934B-B2C81DCB78AE}" srcOrd="4" destOrd="0" parTransId="{E837A869-4F2F-4F3D-AAB7-11AC7F09F520}" sibTransId="{CB99BFE2-192D-47C1-9516-2101A57351DC}"/>
    <dgm:cxn modelId="{CF009E96-FD96-46BA-AB6E-34106402AF99}" type="presOf" srcId="{DDFEABC0-DC22-4270-934B-B2C81DCB78AE}" destId="{CD9A6898-25E8-4ECD-B2FE-EAF20D27FD1E}" srcOrd="0" destOrd="0" presId="urn:microsoft.com/office/officeart/2005/8/layout/default"/>
    <dgm:cxn modelId="{C6A54F98-72C2-4498-9EF3-7EF77A7F4343}" srcId="{54EDB81B-C497-4D0B-B70B-EBA5801DF5FB}" destId="{5559321A-1C6E-4C28-AEC6-1DF323EC02B0}" srcOrd="3" destOrd="0" parTransId="{B4BED5F2-2AE7-449D-B316-222937EE957D}" sibTransId="{FE333D2E-D208-4612-8C27-0F2F114AEADA}"/>
    <dgm:cxn modelId="{645A83AE-BA28-4DEF-BDC3-B0DBC3CA9E17}" type="presOf" srcId="{54EDB81B-C497-4D0B-B70B-EBA5801DF5FB}" destId="{2C76E9DC-6DBC-4E64-8A4C-3AE480A6EB5A}" srcOrd="0" destOrd="0" presId="urn:microsoft.com/office/officeart/2005/8/layout/default"/>
    <dgm:cxn modelId="{5E7453D0-678C-46B1-B83A-4AD7A0CA2454}" type="presOf" srcId="{74EF2CAE-B2E3-46FB-9C5D-7E7C512ACB67}" destId="{B9130BCC-C0FA-47A2-9D83-B79253132622}" srcOrd="0" destOrd="0" presId="urn:microsoft.com/office/officeart/2005/8/layout/default"/>
    <dgm:cxn modelId="{83DB5EDA-DAF7-40EE-96D8-4BC788B8E018}" srcId="{54EDB81B-C497-4D0B-B70B-EBA5801DF5FB}" destId="{1AD326E5-FC02-4AB0-8051-2EC6D216CCA5}" srcOrd="0" destOrd="0" parTransId="{15BF8283-B1B3-4FDD-87B3-60DBB9806B67}" sibTransId="{05319CF6-76B0-4F9A-934C-A691E6DD3325}"/>
    <dgm:cxn modelId="{69F40AFF-AFCC-4A57-AE05-9F5AB75E4A25}" type="presOf" srcId="{5559321A-1C6E-4C28-AEC6-1DF323EC02B0}" destId="{F6E0351E-0036-4D4C-B5F2-ADC61750F2DF}" srcOrd="0" destOrd="0" presId="urn:microsoft.com/office/officeart/2005/8/layout/default"/>
    <dgm:cxn modelId="{65455C41-0EC9-4D70-A866-CCFD96479AEB}" type="presParOf" srcId="{2C76E9DC-6DBC-4E64-8A4C-3AE480A6EB5A}" destId="{9139A1FF-A11D-473C-8D46-45E59DB01ED9}" srcOrd="0" destOrd="0" presId="urn:microsoft.com/office/officeart/2005/8/layout/default"/>
    <dgm:cxn modelId="{7915DA8B-7427-43EE-9CFE-51B2EC32579C}" type="presParOf" srcId="{2C76E9DC-6DBC-4E64-8A4C-3AE480A6EB5A}" destId="{0DEDB916-14A7-4D84-B635-03C903AEBE46}" srcOrd="1" destOrd="0" presId="urn:microsoft.com/office/officeart/2005/8/layout/default"/>
    <dgm:cxn modelId="{6278D9FC-1E42-4CFC-ABEA-229C2970AC9C}" type="presParOf" srcId="{2C76E9DC-6DBC-4E64-8A4C-3AE480A6EB5A}" destId="{C7926C7C-EE66-4A63-8795-87D7A3C8AC3D}" srcOrd="2" destOrd="0" presId="urn:microsoft.com/office/officeart/2005/8/layout/default"/>
    <dgm:cxn modelId="{8B45D4B9-405E-4912-BBE1-6241AF48025E}" type="presParOf" srcId="{2C76E9DC-6DBC-4E64-8A4C-3AE480A6EB5A}" destId="{9D199709-2634-43B3-B081-219253CFE99E}" srcOrd="3" destOrd="0" presId="urn:microsoft.com/office/officeart/2005/8/layout/default"/>
    <dgm:cxn modelId="{87584C1E-5A37-4EAD-8C79-23604F7A02D8}" type="presParOf" srcId="{2C76E9DC-6DBC-4E64-8A4C-3AE480A6EB5A}" destId="{B9130BCC-C0FA-47A2-9D83-B79253132622}" srcOrd="4" destOrd="0" presId="urn:microsoft.com/office/officeart/2005/8/layout/default"/>
    <dgm:cxn modelId="{104C6CA7-0585-43D4-A7F8-9DF9CFEAD42D}" type="presParOf" srcId="{2C76E9DC-6DBC-4E64-8A4C-3AE480A6EB5A}" destId="{5FB5865A-0AB2-4E9F-80B0-4D80125E623A}" srcOrd="5" destOrd="0" presId="urn:microsoft.com/office/officeart/2005/8/layout/default"/>
    <dgm:cxn modelId="{BC384FC3-EA47-4423-9059-1337094F471B}" type="presParOf" srcId="{2C76E9DC-6DBC-4E64-8A4C-3AE480A6EB5A}" destId="{F6E0351E-0036-4D4C-B5F2-ADC61750F2DF}" srcOrd="6" destOrd="0" presId="urn:microsoft.com/office/officeart/2005/8/layout/default"/>
    <dgm:cxn modelId="{593D0B81-FBCC-47E2-A5C1-FE221B4DD09C}" type="presParOf" srcId="{2C76E9DC-6DBC-4E64-8A4C-3AE480A6EB5A}" destId="{675C0273-0766-4814-AFBB-62A506A06BB9}" srcOrd="7" destOrd="0" presId="urn:microsoft.com/office/officeart/2005/8/layout/default"/>
    <dgm:cxn modelId="{3454DD28-7507-49A0-AEAE-A3D069EFCAA8}" type="presParOf" srcId="{2C76E9DC-6DBC-4E64-8A4C-3AE480A6EB5A}" destId="{CD9A6898-25E8-4ECD-B2FE-EAF20D27FD1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1C2289-E177-4C4D-9400-578FEEDE17B5}">
      <dsp:nvSpPr>
        <dsp:cNvPr id="0" name=""/>
        <dsp:cNvSpPr/>
      </dsp:nvSpPr>
      <dsp:spPr>
        <a:xfrm>
          <a:off x="0" y="506248"/>
          <a:ext cx="928583" cy="9285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F17A73-FD82-4DC2-B709-A62C7D486329}">
      <dsp:nvSpPr>
        <dsp:cNvPr id="0" name=""/>
        <dsp:cNvSpPr/>
      </dsp:nvSpPr>
      <dsp:spPr>
        <a:xfrm>
          <a:off x="0" y="2086470"/>
          <a:ext cx="2063517" cy="3083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What the presentation is about?</a:t>
          </a:r>
          <a:endParaRPr lang="en-US" sz="2000" kern="1200" dirty="0"/>
        </a:p>
      </dsp:txBody>
      <dsp:txXfrm>
        <a:off x="0" y="2086470"/>
        <a:ext cx="2063517" cy="3083939"/>
      </dsp:txXfrm>
    </dsp:sp>
    <dsp:sp modelId="{EF6337D2-279D-4C4F-9974-891E67197100}">
      <dsp:nvSpPr>
        <dsp:cNvPr id="0" name=""/>
        <dsp:cNvSpPr/>
      </dsp:nvSpPr>
      <dsp:spPr>
        <a:xfrm>
          <a:off x="3140543" y="645563"/>
          <a:ext cx="928583" cy="9285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81B17C-FEEF-418C-B4AF-CA9C9115A128}">
      <dsp:nvSpPr>
        <dsp:cNvPr id="0" name=""/>
        <dsp:cNvSpPr/>
      </dsp:nvSpPr>
      <dsp:spPr>
        <a:xfrm>
          <a:off x="2514994" y="1581012"/>
          <a:ext cx="2063517" cy="3083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This presentation analyses Basil's Bakery, a small independent bakery in Coventry, UK. It examines the reasons why the business has experienced stagnant sales since the COVID-19 pandemic and evaluates the internal and external factors affecting its performance. The presentation also proposes solutions to improve business growth and long-term sustainability.</a:t>
          </a:r>
          <a:endParaRPr lang="en-US" sz="1200" kern="1200" dirty="0"/>
        </a:p>
      </dsp:txBody>
      <dsp:txXfrm>
        <a:off x="2514994" y="1581012"/>
        <a:ext cx="2063517" cy="3083939"/>
      </dsp:txXfrm>
    </dsp:sp>
    <dsp:sp modelId="{2260F06E-D04A-473B-A5B4-B26F5AB698BB}">
      <dsp:nvSpPr>
        <dsp:cNvPr id="0" name=""/>
        <dsp:cNvSpPr/>
      </dsp:nvSpPr>
      <dsp:spPr>
        <a:xfrm>
          <a:off x="5864310" y="464620"/>
          <a:ext cx="928583" cy="9285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E95D71-A841-4FBE-A2B5-582397CCF44E}">
      <dsp:nvSpPr>
        <dsp:cNvPr id="0" name=""/>
        <dsp:cNvSpPr/>
      </dsp:nvSpPr>
      <dsp:spPr>
        <a:xfrm>
          <a:off x="5296843" y="2101519"/>
          <a:ext cx="2063517" cy="3083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Definitions of the concepts you are going to use:</a:t>
          </a:r>
          <a:endParaRPr lang="en-US" sz="1100" kern="1200" dirty="0"/>
        </a:p>
      </dsp:txBody>
      <dsp:txXfrm>
        <a:off x="5296843" y="2101519"/>
        <a:ext cx="2063517" cy="3083939"/>
      </dsp:txXfrm>
    </dsp:sp>
    <dsp:sp modelId="{89B6780C-6E36-44CA-BB97-EC40448BAC12}">
      <dsp:nvSpPr>
        <dsp:cNvPr id="0" name=""/>
        <dsp:cNvSpPr/>
      </dsp:nvSpPr>
      <dsp:spPr>
        <a:xfrm>
          <a:off x="8288944" y="464620"/>
          <a:ext cx="928583" cy="9285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A9EE71-A050-482C-B796-BD99D432518F}">
      <dsp:nvSpPr>
        <dsp:cNvPr id="0" name=""/>
        <dsp:cNvSpPr/>
      </dsp:nvSpPr>
      <dsp:spPr>
        <a:xfrm>
          <a:off x="7721476" y="2101519"/>
          <a:ext cx="2063517" cy="3083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5W2H Model – A problem-solving framework that asks What, Why, Where, When, Who, How, and How Much to understand a business issue and identify solutions. PESTEL Analysis – A strategic tool used to examine the Political, Economic, Social, Technological, Environmental, and Legal factors that influence a business. Fishbone (Cause-and-Effect) Diagram – A quality management tool that identifies the root causes of a business problem by grouping causes into different categories.</a:t>
          </a:r>
          <a:endParaRPr lang="en-US" sz="1100" kern="1200" dirty="0"/>
        </a:p>
      </dsp:txBody>
      <dsp:txXfrm>
        <a:off x="7721476" y="2101519"/>
        <a:ext cx="2063517" cy="30839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39A1FF-A11D-473C-8D46-45E59DB01ED9}">
      <dsp:nvSpPr>
        <dsp:cNvPr id="0" name=""/>
        <dsp:cNvSpPr/>
      </dsp:nvSpPr>
      <dsp:spPr>
        <a:xfrm>
          <a:off x="0" y="269319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Basil's Bakery is facing declining sales and rising operating costs.</a:t>
          </a:r>
          <a:endParaRPr lang="en-US" sz="1800" kern="1200"/>
        </a:p>
      </dsp:txBody>
      <dsp:txXfrm>
        <a:off x="0" y="269319"/>
        <a:ext cx="2786062" cy="1671637"/>
      </dsp:txXfrm>
    </dsp:sp>
    <dsp:sp modelId="{C7926C7C-EE66-4A63-8795-87D7A3C8AC3D}">
      <dsp:nvSpPr>
        <dsp:cNvPr id="0" name=""/>
        <dsp:cNvSpPr/>
      </dsp:nvSpPr>
      <dsp:spPr>
        <a:xfrm>
          <a:off x="3064668" y="269319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The main causes are lower customer footfall, home working, shop closures and inflation.</a:t>
          </a:r>
          <a:endParaRPr lang="en-US" sz="1800" kern="1200"/>
        </a:p>
      </dsp:txBody>
      <dsp:txXfrm>
        <a:off x="3064668" y="269319"/>
        <a:ext cx="2786062" cy="1671637"/>
      </dsp:txXfrm>
    </dsp:sp>
    <dsp:sp modelId="{B9130BCC-C0FA-47A2-9D83-B79253132622}">
      <dsp:nvSpPr>
        <dsp:cNvPr id="0" name=""/>
        <dsp:cNvSpPr/>
      </dsp:nvSpPr>
      <dsp:spPr>
        <a:xfrm>
          <a:off x="6129336" y="269319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The PESTLE and 5W2H analyses identified the key internal and external challenges.</a:t>
          </a:r>
          <a:endParaRPr lang="en-US" sz="1800" kern="1200"/>
        </a:p>
      </dsp:txBody>
      <dsp:txXfrm>
        <a:off x="6129336" y="269319"/>
        <a:ext cx="2786062" cy="1671637"/>
      </dsp:txXfrm>
    </dsp:sp>
    <dsp:sp modelId="{F6E0351E-0036-4D4C-B5F2-ADC61750F2DF}">
      <dsp:nvSpPr>
        <dsp:cNvPr id="0" name=""/>
        <dsp:cNvSpPr/>
      </dsp:nvSpPr>
      <dsp:spPr>
        <a:xfrm>
          <a:off x="1532334" y="2219563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Introducing online ordering, delivery and improved marketing could increase sales.</a:t>
          </a:r>
          <a:endParaRPr lang="en-US" sz="1800" kern="1200"/>
        </a:p>
      </dsp:txBody>
      <dsp:txXfrm>
        <a:off x="1532334" y="2219563"/>
        <a:ext cx="2786062" cy="1671637"/>
      </dsp:txXfrm>
    </dsp:sp>
    <dsp:sp modelId="{CD9A6898-25E8-4ECD-B2FE-EAF20D27FD1E}">
      <dsp:nvSpPr>
        <dsp:cNvPr id="0" name=""/>
        <dsp:cNvSpPr/>
      </dsp:nvSpPr>
      <dsp:spPr>
        <a:xfrm>
          <a:off x="4597002" y="2219563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By adapting to customer needs, Basil's Bakery can improve profitability and achieve long-term sustainability.</a:t>
          </a:r>
          <a:endParaRPr lang="en-US" sz="1800" kern="1200"/>
        </a:p>
      </dsp:txBody>
      <dsp:txXfrm>
        <a:off x="4597002" y="2219563"/>
        <a:ext cx="2786062" cy="16716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course/view.php?id=11449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rawpixel.com/image/399004/free-illustration-image-appetite-badge-bakery" TargetMode="External"/><Relationship Id="rId4" Type="http://schemas.openxmlformats.org/officeDocument/2006/relationships/image" Target="../media/image1.1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image/519022/free-illustration-image-logo-baked-bakery" TargetMode="External"/><Relationship Id="rId2" Type="http://schemas.openxmlformats.org/officeDocument/2006/relationships/image" Target="../media/image2.1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akeryinfo.co.uk/equipment-reports/baking-smarter-not-harder-how-manufacturers-are-getting-ahead-with-technology/717184.article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142563366@N04/30943428568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foodiemommy.blogspot.com/2010/06/eating-my-way-through-great-bakeries-of.html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ude4food.blogspot.com/2017/03/our-daily-bread-bakers-dozen-at.html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hyperlink" Target="https://www.rawpixel.com/search/bread" TargetMode="External"/><Relationship Id="rId7" Type="http://schemas.openxmlformats.org/officeDocument/2006/relationships/diagramColors" Target="../diagrams/colors2.xml"/><Relationship Id="rId2" Type="http://schemas.openxmlformats.org/officeDocument/2006/relationships/image" Target="../media/image12.1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s.gov.uk/" TargetMode="External"/><Relationship Id="rId2" Type="http://schemas.openxmlformats.org/officeDocument/2006/relationships/hyperlink" Target="https://www.mindtools.com/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search/customer%20list" TargetMode="External"/><Relationship Id="rId2" Type="http://schemas.openxmlformats.org/officeDocument/2006/relationships/image" Target="../media/image13.1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A94DED7-0A28-4AD9-8747-E94113225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6F175609-91A3-416E-BC3D-7548FDE029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A3B0D54-9DF0-4FF8-A0AA-B4234DF35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rgbClr val="623F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279" y="1795849"/>
            <a:ext cx="3778870" cy="311481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200">
                <a:solidFill>
                  <a:srgbClr val="FEFFFF"/>
                </a:solidFill>
                <a:latin typeface="A"/>
              </a:rPr>
              <a:t>MODULE NAME </a:t>
            </a:r>
            <a:r>
              <a:rPr lang="en-GB" sz="2200">
                <a:solidFill>
                  <a:srgbClr val="FEFFFF"/>
                </a:solidFill>
              </a:rPr>
              <a:t>Presentation</a:t>
            </a:r>
            <a:br>
              <a:rPr lang="en-GB" sz="2200">
                <a:solidFill>
                  <a:srgbClr val="FEFFFF"/>
                </a:solidFill>
                <a:latin typeface="A"/>
              </a:rPr>
            </a:br>
            <a:r>
              <a:rPr lang="en-GB" sz="2200">
                <a:solidFill>
                  <a:srgbClr val="FEFFFF"/>
                </a:solidFill>
                <a:latin typeface="A"/>
              </a:rPr>
              <a:t>MODULE CODE </a:t>
            </a:r>
            <a:r>
              <a:rPr lang="en-GB" sz="2200" u="sng">
                <a:solidFill>
                  <a:srgbClr val="FEFFFF"/>
                </a:solidFill>
                <a:latin typeface="Bierstadt" panose="020B0004020202020204" pitchFamily="34" charset="0"/>
                <a:hlinkClick r:id="rId3" tooltip="Problem Solving and Decision Making (LCLM4004_LON)"/>
              </a:rPr>
              <a:t>LCLM4004 LON</a:t>
            </a:r>
            <a:br>
              <a:rPr lang="en-GB" sz="2200">
                <a:solidFill>
                  <a:srgbClr val="FEFFFF"/>
                </a:solidFill>
              </a:rPr>
            </a:br>
            <a:br>
              <a:rPr lang="en-GB" sz="2200">
                <a:solidFill>
                  <a:srgbClr val="FEFFFF"/>
                </a:solidFill>
                <a:latin typeface="A"/>
              </a:rPr>
            </a:br>
            <a:r>
              <a:rPr lang="en-GB" sz="2200">
                <a:solidFill>
                  <a:srgbClr val="FEFFFF"/>
                </a:solidFill>
                <a:latin typeface="A"/>
              </a:rPr>
              <a:t>STUDENT NAME Ryan Nico Jasper</a:t>
            </a:r>
            <a:br>
              <a:rPr lang="en-GB" sz="2200">
                <a:solidFill>
                  <a:srgbClr val="FEFFFF"/>
                </a:solidFill>
                <a:latin typeface="A"/>
              </a:rPr>
            </a:br>
            <a:r>
              <a:rPr lang="en-GB" sz="2200">
                <a:solidFill>
                  <a:srgbClr val="FEFFFF"/>
                </a:solidFill>
                <a:latin typeface="A"/>
              </a:rPr>
              <a:t>STUDENT ID 2531287</a:t>
            </a:r>
            <a:br>
              <a:rPr lang="en-GB" sz="2200">
                <a:solidFill>
                  <a:srgbClr val="FEFFFF"/>
                </a:solidFill>
                <a:latin typeface="A"/>
              </a:rPr>
            </a:br>
            <a:r>
              <a:rPr lang="en-GB" sz="2200">
                <a:solidFill>
                  <a:srgbClr val="FEFFFF"/>
                </a:solidFill>
                <a:latin typeface="A"/>
              </a:rPr>
              <a:t>LECTURER Charles Obinwa</a:t>
            </a:r>
            <a:br>
              <a:rPr lang="en-GB" sz="2200">
                <a:solidFill>
                  <a:srgbClr val="FEFFFF"/>
                </a:solidFill>
                <a:latin typeface="A"/>
              </a:rPr>
            </a:br>
            <a:r>
              <a:rPr lang="en-GB" sz="2200">
                <a:solidFill>
                  <a:srgbClr val="FEFFFF"/>
                </a:solidFill>
                <a:latin typeface="A"/>
              </a:rPr>
              <a:t>Assignment 1: Presentation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063E733-D5D5-02C8-5D0A-3BD1AF936C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5963" r="16124" b="-1"/>
          <a:stretch>
            <a:fillRect/>
          </a:stretch>
        </p:blipFill>
        <p:spPr>
          <a:xfrm>
            <a:off x="4639732" y="10"/>
            <a:ext cx="755226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4E9F44E-02E7-4A97-B7DB-1DB0F1F4E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154F2546-BFC4-4B9A-B22A-40C22269F5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4BB2355B-3CC7-4F78-AEE5-42361DBF4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031B8A19-2FD3-4302-91CF-C8B6F93B30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73162A24-700C-424E-96EC-86CB156D05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1F0C1D92-E435-4491-B392-AB951E055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0212CAD4-9EC5-41A6-B23D-EBA0527104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6EFDEEEF-07D4-42EA-BAF2-B6FB6442DD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2F4FA7A2-4814-4283-AED6-51BE578606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3A80AF23-BF8E-4209-B9DE-1D2A637B4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19128847-0CCA-451D-A00A-2855A4D6D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5007ABF4-C6D7-4D5A-B621-E22A6CDE24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C626D9E0-6E9C-49D1-9350-E85A88DD35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F22DE9C-F188-48E2-A82C-4434A8EEE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23" name="Freeform 27">
              <a:extLst>
                <a:ext uri="{FF2B5EF4-FFF2-40B4-BE49-F238E27FC236}">
                  <a16:creationId xmlns:a16="http://schemas.microsoft.com/office/drawing/2014/main" id="{02013AA2-1F55-4C5D-AA37-2F66C2056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8">
              <a:extLst>
                <a:ext uri="{FF2B5EF4-FFF2-40B4-BE49-F238E27FC236}">
                  <a16:creationId xmlns:a16="http://schemas.microsoft.com/office/drawing/2014/main" id="{1FB61D00-6151-464C-A1C0-2F19F6413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9">
              <a:extLst>
                <a:ext uri="{FF2B5EF4-FFF2-40B4-BE49-F238E27FC236}">
                  <a16:creationId xmlns:a16="http://schemas.microsoft.com/office/drawing/2014/main" id="{A5ED6B64-D948-4BCE-9D88-5BB2FDD8F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30">
              <a:extLst>
                <a:ext uri="{FF2B5EF4-FFF2-40B4-BE49-F238E27FC236}">
                  <a16:creationId xmlns:a16="http://schemas.microsoft.com/office/drawing/2014/main" id="{F89D4BEB-9156-4620-A774-3B780CC758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1">
              <a:extLst>
                <a:ext uri="{FF2B5EF4-FFF2-40B4-BE49-F238E27FC236}">
                  <a16:creationId xmlns:a16="http://schemas.microsoft.com/office/drawing/2014/main" id="{B4A8D726-AC9C-413C-BA61-279C42A85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2">
              <a:extLst>
                <a:ext uri="{FF2B5EF4-FFF2-40B4-BE49-F238E27FC236}">
                  <a16:creationId xmlns:a16="http://schemas.microsoft.com/office/drawing/2014/main" id="{F17D811C-C413-4847-8A99-0C428A5835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3">
              <a:extLst>
                <a:ext uri="{FF2B5EF4-FFF2-40B4-BE49-F238E27FC236}">
                  <a16:creationId xmlns:a16="http://schemas.microsoft.com/office/drawing/2014/main" id="{75BC74C6-A8D3-43B7-88D6-D36F1C0388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4">
              <a:extLst>
                <a:ext uri="{FF2B5EF4-FFF2-40B4-BE49-F238E27FC236}">
                  <a16:creationId xmlns:a16="http://schemas.microsoft.com/office/drawing/2014/main" id="{57EEDAFB-AA1B-4B29-B0D8-E3F097A308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5">
              <a:extLst>
                <a:ext uri="{FF2B5EF4-FFF2-40B4-BE49-F238E27FC236}">
                  <a16:creationId xmlns:a16="http://schemas.microsoft.com/office/drawing/2014/main" id="{2037E8F3-503E-4F56-81D4-C0058A8556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6">
              <a:extLst>
                <a:ext uri="{FF2B5EF4-FFF2-40B4-BE49-F238E27FC236}">
                  <a16:creationId xmlns:a16="http://schemas.microsoft.com/office/drawing/2014/main" id="{B3B14D57-F75A-402A-B35D-98E84AD68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7">
              <a:extLst>
                <a:ext uri="{FF2B5EF4-FFF2-40B4-BE49-F238E27FC236}">
                  <a16:creationId xmlns:a16="http://schemas.microsoft.com/office/drawing/2014/main" id="{4AFB6E2F-5AF1-4DB0-851C-8F7492A9E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8">
              <a:extLst>
                <a:ext uri="{FF2B5EF4-FFF2-40B4-BE49-F238E27FC236}">
                  <a16:creationId xmlns:a16="http://schemas.microsoft.com/office/drawing/2014/main" id="{6725B281-5E62-47B4-873A-9B1261423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6A10670B-6568-4038-91D8-392C78C0CF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62163DB6-3EE7-474C-8726-1A05F7DE4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795735" cy="685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6F1E992-B14A-4FD5-8E41-E19C83492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  <a:solidFill>
            <a:schemeClr val="bg2"/>
          </a:solidFill>
        </p:grpSpPr>
        <p:sp>
          <p:nvSpPr>
            <p:cNvPr id="43" name="Freeform 27">
              <a:extLst>
                <a:ext uri="{FF2B5EF4-FFF2-40B4-BE49-F238E27FC236}">
                  <a16:creationId xmlns:a16="http://schemas.microsoft.com/office/drawing/2014/main" id="{69C544B6-3EB8-40C0-BBA0-D6825A3399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28">
              <a:extLst>
                <a:ext uri="{FF2B5EF4-FFF2-40B4-BE49-F238E27FC236}">
                  <a16:creationId xmlns:a16="http://schemas.microsoft.com/office/drawing/2014/main" id="{008ED5F3-C2B0-4C4B-864A-381723C87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29">
              <a:extLst>
                <a:ext uri="{FF2B5EF4-FFF2-40B4-BE49-F238E27FC236}">
                  <a16:creationId xmlns:a16="http://schemas.microsoft.com/office/drawing/2014/main" id="{23CC4B0B-BFBC-4B5D-87E1-9E6415263B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30">
              <a:extLst>
                <a:ext uri="{FF2B5EF4-FFF2-40B4-BE49-F238E27FC236}">
                  <a16:creationId xmlns:a16="http://schemas.microsoft.com/office/drawing/2014/main" id="{C346C5BB-C560-432B-B712-CC4188B6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31">
              <a:extLst>
                <a:ext uri="{FF2B5EF4-FFF2-40B4-BE49-F238E27FC236}">
                  <a16:creationId xmlns:a16="http://schemas.microsoft.com/office/drawing/2014/main" id="{A5D527C1-B6DA-42CF-8499-7561AF3C1C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32">
              <a:extLst>
                <a:ext uri="{FF2B5EF4-FFF2-40B4-BE49-F238E27FC236}">
                  <a16:creationId xmlns:a16="http://schemas.microsoft.com/office/drawing/2014/main" id="{79811171-A408-48D1-B498-29EEB218D8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33">
              <a:extLst>
                <a:ext uri="{FF2B5EF4-FFF2-40B4-BE49-F238E27FC236}">
                  <a16:creationId xmlns:a16="http://schemas.microsoft.com/office/drawing/2014/main" id="{CAB35AA3-C384-40C1-972D-E9CF2ECEB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34">
              <a:extLst>
                <a:ext uri="{FF2B5EF4-FFF2-40B4-BE49-F238E27FC236}">
                  <a16:creationId xmlns:a16="http://schemas.microsoft.com/office/drawing/2014/main" id="{F1FB2FB4-BDB4-49C0-B229-C44C3A652A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35">
              <a:extLst>
                <a:ext uri="{FF2B5EF4-FFF2-40B4-BE49-F238E27FC236}">
                  <a16:creationId xmlns:a16="http://schemas.microsoft.com/office/drawing/2014/main" id="{911B13BF-C299-4EDA-AC49-B43C6E01B0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36">
              <a:extLst>
                <a:ext uri="{FF2B5EF4-FFF2-40B4-BE49-F238E27FC236}">
                  <a16:creationId xmlns:a16="http://schemas.microsoft.com/office/drawing/2014/main" id="{46744126-7C1B-4B5B-BBB2-8F25CE557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37">
              <a:extLst>
                <a:ext uri="{FF2B5EF4-FFF2-40B4-BE49-F238E27FC236}">
                  <a16:creationId xmlns:a16="http://schemas.microsoft.com/office/drawing/2014/main" id="{5DCDFB75-55EC-4221-A026-2DF2C8ACB4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38">
              <a:extLst>
                <a:ext uri="{FF2B5EF4-FFF2-40B4-BE49-F238E27FC236}">
                  <a16:creationId xmlns:a16="http://schemas.microsoft.com/office/drawing/2014/main" id="{F9DB045F-5C45-45BF-AFCB-2EA8DE14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6" name="Freeform 11">
            <a:extLst>
              <a:ext uri="{FF2B5EF4-FFF2-40B4-BE49-F238E27FC236}">
                <a16:creationId xmlns:a16="http://schemas.microsoft.com/office/drawing/2014/main" id="{1E86F813-D67B-409D-AA77-FA8878C28E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8035" y="804334"/>
            <a:ext cx="3348069" cy="524933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1800" b="1">
                <a:solidFill>
                  <a:schemeClr val="tx1"/>
                </a:solidFill>
              </a:rPr>
              <a:t>Introduction </a:t>
            </a:r>
          </a:p>
          <a:p>
            <a:pPr algn="r"/>
            <a:r>
              <a:rPr lang="en-US" sz="1800" b="1">
                <a:solidFill>
                  <a:schemeClr val="tx1"/>
                </a:solidFill>
              </a:rPr>
              <a:t>Company background</a:t>
            </a:r>
          </a:p>
          <a:p>
            <a:pPr algn="r"/>
            <a:r>
              <a:rPr lang="en-US" sz="1800" b="1">
                <a:solidFill>
                  <a:schemeClr val="tx1"/>
                </a:solidFill>
              </a:rPr>
              <a:t>Problem: nature and scope</a:t>
            </a:r>
          </a:p>
          <a:p>
            <a:pPr algn="r"/>
            <a:r>
              <a:rPr lang="en-US" sz="1800" b="1">
                <a:solidFill>
                  <a:schemeClr val="tx1"/>
                </a:solidFill>
              </a:rPr>
              <a:t>PESTLE ANALYSIS: Basil’s Bakery</a:t>
            </a:r>
          </a:p>
          <a:p>
            <a:pPr algn="r"/>
            <a:r>
              <a:rPr lang="en-US" sz="1800" b="1">
                <a:solidFill>
                  <a:schemeClr val="tx1"/>
                </a:solidFill>
              </a:rPr>
              <a:t>Cause and effect analysis: Fishbone diagram</a:t>
            </a:r>
          </a:p>
          <a:p>
            <a:pPr algn="r"/>
            <a:r>
              <a:rPr lang="en-US" sz="1800" b="1">
                <a:solidFill>
                  <a:schemeClr val="tx1"/>
                </a:solidFill>
              </a:rPr>
              <a:t>Conclusion</a:t>
            </a:r>
          </a:p>
          <a:p>
            <a:pPr algn="r"/>
            <a:r>
              <a:rPr lang="en-US" sz="1800" b="1">
                <a:solidFill>
                  <a:schemeClr val="tx1"/>
                </a:solidFill>
              </a:rPr>
              <a:t>References</a:t>
            </a:r>
          </a:p>
          <a:p>
            <a:pPr algn="r"/>
            <a:endParaRPr lang="en-US" sz="1800">
              <a:solidFill>
                <a:schemeClr val="tx1"/>
              </a:solidFill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F0BB6E0-44F4-4938-8070-5992040BD1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8969" y="804335"/>
            <a:ext cx="5768697" cy="5249332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5400" b="1">
                <a:solidFill>
                  <a:schemeClr val="tx1"/>
                </a:solidFill>
              </a:rPr>
            </a:br>
            <a:br>
              <a:rPr lang="en-US" sz="5400" b="1">
                <a:solidFill>
                  <a:schemeClr val="tx1"/>
                </a:solidFill>
              </a:rPr>
            </a:br>
            <a:br>
              <a:rPr lang="en-US" sz="5400" b="1">
                <a:solidFill>
                  <a:schemeClr val="tx1"/>
                </a:solidFill>
              </a:rPr>
            </a:br>
            <a:br>
              <a:rPr lang="en-US" sz="5400" b="1">
                <a:solidFill>
                  <a:schemeClr val="tx1"/>
                </a:solidFill>
              </a:rPr>
            </a:br>
            <a:br>
              <a:rPr lang="en-US" sz="5400" b="1">
                <a:solidFill>
                  <a:schemeClr val="tx1"/>
                </a:solidFill>
              </a:rPr>
            </a:br>
            <a:r>
              <a:rPr lang="en-US" sz="5400" b="1">
                <a:solidFill>
                  <a:schemeClr val="tx1"/>
                </a:solidFill>
              </a:rPr>
              <a:t>OVERVIEW</a:t>
            </a:r>
            <a:endParaRPr lang="en-US" sz="5400" b="1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7F7473-019A-B429-F17B-4940196F3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372220" y="765352"/>
            <a:ext cx="6351877" cy="4016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060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/>
              <a:t>Introduction</a:t>
            </a:r>
            <a:endParaRPr lang="en-GB" b="1" dirty="0"/>
          </a:p>
        </p:txBody>
      </p:sp>
      <p:graphicFrame>
        <p:nvGraphicFramePr>
          <p:cNvPr id="47" name="Text Placeholder 2">
            <a:extLst>
              <a:ext uri="{FF2B5EF4-FFF2-40B4-BE49-F238E27FC236}">
                <a16:creationId xmlns:a16="http://schemas.microsoft.com/office/drawing/2014/main" id="{2CFAC3D0-C7C4-AA3B-9465-ACA281DCAB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4443149"/>
              </p:ext>
            </p:extLst>
          </p:nvPr>
        </p:nvGraphicFramePr>
        <p:xfrm>
          <a:off x="1723102" y="1104681"/>
          <a:ext cx="10232571" cy="5650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7"/>
            <a:ext cx="9090595" cy="4832457"/>
          </a:xfrm>
        </p:spPr>
        <p:txBody>
          <a:bodyPr/>
          <a:lstStyle/>
          <a:p>
            <a:r>
              <a:rPr lang="en-GB" sz="2400" b="1" dirty="0">
                <a:solidFill>
                  <a:srgbClr val="FF0000"/>
                </a:solidFill>
              </a:rPr>
              <a:t>Basil’s Bakery</a:t>
            </a:r>
            <a:endParaRPr lang="en-GB" sz="2400" dirty="0">
              <a:solidFill>
                <a:srgbClr val="FF0000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002060"/>
                </a:solidFill>
              </a:rPr>
              <a:t>Founded in 2015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002060"/>
                </a:solidFill>
              </a:rPr>
              <a:t>Owners: Basil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002060"/>
                </a:solidFill>
              </a:rPr>
              <a:t>Sells Organic Breads, Cakes and Pastries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FF0000"/>
                </a:solidFill>
                <a:ea typeface="+mn-lt"/>
                <a:cs typeface="+mn-lt"/>
              </a:rPr>
              <a:t>Add more information from the case study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002060"/>
                </a:solidFill>
              </a:rPr>
              <a:t>Founded in 2015.Located in Coventry, UK.Owned by Basil, an artisan baker. Sells organic breads, cakes and pastries.Serves shoppers, retail, office and warehouse workers. 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002060"/>
                </a:solidFill>
              </a:rPr>
              <a:t>Sales have remained 25% below 2019 levels since 2023.Facing lower customer numbers and rising operating costs.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002060"/>
                </a:solidFill>
              </a:rPr>
              <a:t> Looking for ways to increase sales and grow the business.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613D19-D657-711C-89A6-BAB26EDA5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450825" y="698209"/>
            <a:ext cx="3472885" cy="3164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>
            <a:extLst>
              <a:ext uri="{FF2B5EF4-FFF2-40B4-BE49-F238E27FC236}">
                <a16:creationId xmlns:a16="http://schemas.microsoft.com/office/drawing/2014/main" id="{F27737A0-D7E0-4415-8E90-FD4F69E76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72" name="Freeform 11">
              <a:extLst>
                <a:ext uri="{FF2B5EF4-FFF2-40B4-BE49-F238E27FC236}">
                  <a16:creationId xmlns:a16="http://schemas.microsoft.com/office/drawing/2014/main" id="{506CE375-B39D-4C51-A858-F4A3833110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12">
              <a:extLst>
                <a:ext uri="{FF2B5EF4-FFF2-40B4-BE49-F238E27FC236}">
                  <a16:creationId xmlns:a16="http://schemas.microsoft.com/office/drawing/2014/main" id="{64EA8B46-395C-41F6-BE09-548B108098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13">
              <a:extLst>
                <a:ext uri="{FF2B5EF4-FFF2-40B4-BE49-F238E27FC236}">
                  <a16:creationId xmlns:a16="http://schemas.microsoft.com/office/drawing/2014/main" id="{BC7EDC6D-8B00-48D9-B8FD-9B5285FBCE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14">
              <a:extLst>
                <a:ext uri="{FF2B5EF4-FFF2-40B4-BE49-F238E27FC236}">
                  <a16:creationId xmlns:a16="http://schemas.microsoft.com/office/drawing/2014/main" id="{DE4BD3C3-5C1B-4305-BFA1-9054820BDD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15">
              <a:extLst>
                <a:ext uri="{FF2B5EF4-FFF2-40B4-BE49-F238E27FC236}">
                  <a16:creationId xmlns:a16="http://schemas.microsoft.com/office/drawing/2014/main" id="{4635ED79-E821-4CFD-9F97-D6137E5DC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Freeform 16">
              <a:extLst>
                <a:ext uri="{FF2B5EF4-FFF2-40B4-BE49-F238E27FC236}">
                  <a16:creationId xmlns:a16="http://schemas.microsoft.com/office/drawing/2014/main" id="{92FD5F9A-0D1B-4304-AC95-EA6A4E70E4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17">
              <a:extLst>
                <a:ext uri="{FF2B5EF4-FFF2-40B4-BE49-F238E27FC236}">
                  <a16:creationId xmlns:a16="http://schemas.microsoft.com/office/drawing/2014/main" id="{E9BB96F9-6F99-413C-909E-6FCF017C1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18">
              <a:extLst>
                <a:ext uri="{FF2B5EF4-FFF2-40B4-BE49-F238E27FC236}">
                  <a16:creationId xmlns:a16="http://schemas.microsoft.com/office/drawing/2014/main" id="{1CCAEE3F-DFD6-4F56-91DF-94C715261B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19">
              <a:extLst>
                <a:ext uri="{FF2B5EF4-FFF2-40B4-BE49-F238E27FC236}">
                  <a16:creationId xmlns:a16="http://schemas.microsoft.com/office/drawing/2014/main" id="{A9965128-6557-433B-B75B-BDF307311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20">
              <a:extLst>
                <a:ext uri="{FF2B5EF4-FFF2-40B4-BE49-F238E27FC236}">
                  <a16:creationId xmlns:a16="http://schemas.microsoft.com/office/drawing/2014/main" id="{6ACA7D22-11B5-4768-B195-51BF6E7C16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21">
              <a:extLst>
                <a:ext uri="{FF2B5EF4-FFF2-40B4-BE49-F238E27FC236}">
                  <a16:creationId xmlns:a16="http://schemas.microsoft.com/office/drawing/2014/main" id="{A10AD997-8BE7-4F95-8B7C-4E59DA1AC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22">
              <a:extLst>
                <a:ext uri="{FF2B5EF4-FFF2-40B4-BE49-F238E27FC236}">
                  <a16:creationId xmlns:a16="http://schemas.microsoft.com/office/drawing/2014/main" id="{DE270B5A-1647-4C9C-BA5F-6BC559F869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57D8AB18-1DD7-4D60-B9FA-190B47BB26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87" name="Freeform 27">
              <a:extLst>
                <a:ext uri="{FF2B5EF4-FFF2-40B4-BE49-F238E27FC236}">
                  <a16:creationId xmlns:a16="http://schemas.microsoft.com/office/drawing/2014/main" id="{AE3C8994-22F6-4B7D-B50B-80ECD1E2AF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Freeform 28">
              <a:extLst>
                <a:ext uri="{FF2B5EF4-FFF2-40B4-BE49-F238E27FC236}">
                  <a16:creationId xmlns:a16="http://schemas.microsoft.com/office/drawing/2014/main" id="{DDCDE2FF-5BFC-4807-AB1E-D6928F8F46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Freeform 29">
              <a:extLst>
                <a:ext uri="{FF2B5EF4-FFF2-40B4-BE49-F238E27FC236}">
                  <a16:creationId xmlns:a16="http://schemas.microsoft.com/office/drawing/2014/main" id="{63EF93F1-6EAF-4409-A623-76533740E1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Freeform 30">
              <a:extLst>
                <a:ext uri="{FF2B5EF4-FFF2-40B4-BE49-F238E27FC236}">
                  <a16:creationId xmlns:a16="http://schemas.microsoft.com/office/drawing/2014/main" id="{ED3B5256-3F5C-4FDE-8A9A-5A124E92BA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Freeform 31">
              <a:extLst>
                <a:ext uri="{FF2B5EF4-FFF2-40B4-BE49-F238E27FC236}">
                  <a16:creationId xmlns:a16="http://schemas.microsoft.com/office/drawing/2014/main" id="{ED5D4282-BFB9-4BFC-A20D-18E1C4EEA6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Freeform 32">
              <a:extLst>
                <a:ext uri="{FF2B5EF4-FFF2-40B4-BE49-F238E27FC236}">
                  <a16:creationId xmlns:a16="http://schemas.microsoft.com/office/drawing/2014/main" id="{3E6394EB-0752-433A-BA70-AF42B45F17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Freeform 33">
              <a:extLst>
                <a:ext uri="{FF2B5EF4-FFF2-40B4-BE49-F238E27FC236}">
                  <a16:creationId xmlns:a16="http://schemas.microsoft.com/office/drawing/2014/main" id="{DF27BE5F-DA8D-4260-9D0D-69E9CE1469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Freeform 34">
              <a:extLst>
                <a:ext uri="{FF2B5EF4-FFF2-40B4-BE49-F238E27FC236}">
                  <a16:creationId xmlns:a16="http://schemas.microsoft.com/office/drawing/2014/main" id="{9A6E5CBE-AE54-40B7-9A00-E3975FEACB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Freeform 35">
              <a:extLst>
                <a:ext uri="{FF2B5EF4-FFF2-40B4-BE49-F238E27FC236}">
                  <a16:creationId xmlns:a16="http://schemas.microsoft.com/office/drawing/2014/main" id="{6C307890-5461-4D51-ADA6-A3DA6D35B8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Freeform 36">
              <a:extLst>
                <a:ext uri="{FF2B5EF4-FFF2-40B4-BE49-F238E27FC236}">
                  <a16:creationId xmlns:a16="http://schemas.microsoft.com/office/drawing/2014/main" id="{3F9B7E4B-6412-4B97-AD48-30B1F61F3B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Freeform 37">
              <a:extLst>
                <a:ext uri="{FF2B5EF4-FFF2-40B4-BE49-F238E27FC236}">
                  <a16:creationId xmlns:a16="http://schemas.microsoft.com/office/drawing/2014/main" id="{D345D359-869B-4305-B7D7-0B5C4FDEC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Freeform 38">
              <a:extLst>
                <a:ext uri="{FF2B5EF4-FFF2-40B4-BE49-F238E27FC236}">
                  <a16:creationId xmlns:a16="http://schemas.microsoft.com/office/drawing/2014/main" id="{2F688B27-AEB8-45BD-9597-78A97EE0DD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9" name="Rectangle 98">
            <a:extLst>
              <a:ext uri="{FF2B5EF4-FFF2-40B4-BE49-F238E27FC236}">
                <a16:creationId xmlns:a16="http://schemas.microsoft.com/office/drawing/2014/main" id="{4EB21FA6-8B6A-4699-8408-91E699800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0" name="Freeform 6">
            <a:extLst>
              <a:ext uri="{FF2B5EF4-FFF2-40B4-BE49-F238E27FC236}">
                <a16:creationId xmlns:a16="http://schemas.microsoft.com/office/drawing/2014/main" id="{BA1AABB7-0FD0-4445-8B8B-7A0C680C5C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01" name="Rectangle 100">
            <a:extLst>
              <a:ext uri="{FF2B5EF4-FFF2-40B4-BE49-F238E27FC236}">
                <a16:creationId xmlns:a16="http://schemas.microsoft.com/office/drawing/2014/main" id="{9ADC701B-596E-48F0-91BF-962B1E13D8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AABA1EC3-E45F-4BD3-8628-53E8502D0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57608" y="228600"/>
            <a:ext cx="2851523" cy="6638625"/>
            <a:chOff x="2487613" y="285750"/>
            <a:chExt cx="2428875" cy="5654676"/>
          </a:xfrm>
        </p:grpSpPr>
        <p:sp>
          <p:nvSpPr>
            <p:cNvPr id="46" name="Freeform 11">
              <a:extLst>
                <a:ext uri="{FF2B5EF4-FFF2-40B4-BE49-F238E27FC236}">
                  <a16:creationId xmlns:a16="http://schemas.microsoft.com/office/drawing/2014/main" id="{C3799E95-1512-48EF-8D91-8C417A2CD8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Freeform 12">
              <a:extLst>
                <a:ext uri="{FF2B5EF4-FFF2-40B4-BE49-F238E27FC236}">
                  <a16:creationId xmlns:a16="http://schemas.microsoft.com/office/drawing/2014/main" id="{A89D676F-5A7F-4E7F-9647-223879ED27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13">
              <a:extLst>
                <a:ext uri="{FF2B5EF4-FFF2-40B4-BE49-F238E27FC236}">
                  <a16:creationId xmlns:a16="http://schemas.microsoft.com/office/drawing/2014/main" id="{17655D08-3D35-4AEF-97C3-6540E6892A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14">
              <a:extLst>
                <a:ext uri="{FF2B5EF4-FFF2-40B4-BE49-F238E27FC236}">
                  <a16:creationId xmlns:a16="http://schemas.microsoft.com/office/drawing/2014/main" id="{502BFDA5-7A19-418C-AC30-F16DD3E20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15">
              <a:extLst>
                <a:ext uri="{FF2B5EF4-FFF2-40B4-BE49-F238E27FC236}">
                  <a16:creationId xmlns:a16="http://schemas.microsoft.com/office/drawing/2014/main" id="{3F494C14-BCA7-418A-AC44-08F1A91096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16">
              <a:extLst>
                <a:ext uri="{FF2B5EF4-FFF2-40B4-BE49-F238E27FC236}">
                  <a16:creationId xmlns:a16="http://schemas.microsoft.com/office/drawing/2014/main" id="{8B51F346-6369-4B39-B1A3-863A232A7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17">
              <a:extLst>
                <a:ext uri="{FF2B5EF4-FFF2-40B4-BE49-F238E27FC236}">
                  <a16:creationId xmlns:a16="http://schemas.microsoft.com/office/drawing/2014/main" id="{7DD281D8-6ACB-489E-A96A-321871054F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18">
              <a:extLst>
                <a:ext uri="{FF2B5EF4-FFF2-40B4-BE49-F238E27FC236}">
                  <a16:creationId xmlns:a16="http://schemas.microsoft.com/office/drawing/2014/main" id="{0A1AB519-50A9-482B-9B43-7E44BBB50D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19">
              <a:extLst>
                <a:ext uri="{FF2B5EF4-FFF2-40B4-BE49-F238E27FC236}">
                  <a16:creationId xmlns:a16="http://schemas.microsoft.com/office/drawing/2014/main" id="{46C5E30A-6059-4D2D-9276-10EBFE729A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20">
              <a:extLst>
                <a:ext uri="{FF2B5EF4-FFF2-40B4-BE49-F238E27FC236}">
                  <a16:creationId xmlns:a16="http://schemas.microsoft.com/office/drawing/2014/main" id="{D193FEF9-1BAD-4179-94AD-15CF69A327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21">
              <a:extLst>
                <a:ext uri="{FF2B5EF4-FFF2-40B4-BE49-F238E27FC236}">
                  <a16:creationId xmlns:a16="http://schemas.microsoft.com/office/drawing/2014/main" id="{C4267CBA-6543-4EFD-A139-19968C241E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22">
              <a:extLst>
                <a:ext uri="{FF2B5EF4-FFF2-40B4-BE49-F238E27FC236}">
                  <a16:creationId xmlns:a16="http://schemas.microsoft.com/office/drawing/2014/main" id="{F34D8CE0-01F3-4C62-8595-C2E8E9AA3B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9ABDB3AF-7560-4ADF-997D-A0D2CDA82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84823" y="-786"/>
            <a:ext cx="2356675" cy="6854040"/>
            <a:chOff x="6627813" y="194833"/>
            <a:chExt cx="1952625" cy="5678918"/>
          </a:xfrm>
        </p:grpSpPr>
        <p:sp>
          <p:nvSpPr>
            <p:cNvPr id="60" name="Freeform 27">
              <a:extLst>
                <a:ext uri="{FF2B5EF4-FFF2-40B4-BE49-F238E27FC236}">
                  <a16:creationId xmlns:a16="http://schemas.microsoft.com/office/drawing/2014/main" id="{54830178-BBFE-4903-8178-84A57ACF82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28">
              <a:extLst>
                <a:ext uri="{FF2B5EF4-FFF2-40B4-BE49-F238E27FC236}">
                  <a16:creationId xmlns:a16="http://schemas.microsoft.com/office/drawing/2014/main" id="{EE362E11-FAAF-4852-AA28-A4B91ED6B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29">
              <a:extLst>
                <a:ext uri="{FF2B5EF4-FFF2-40B4-BE49-F238E27FC236}">
                  <a16:creationId xmlns:a16="http://schemas.microsoft.com/office/drawing/2014/main" id="{8EFD817F-6C0E-4169-BDFB-F8E7EDE4EA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30">
              <a:extLst>
                <a:ext uri="{FF2B5EF4-FFF2-40B4-BE49-F238E27FC236}">
                  <a16:creationId xmlns:a16="http://schemas.microsoft.com/office/drawing/2014/main" id="{F9277F77-9D8B-4347-8343-5E647AAB6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31">
              <a:extLst>
                <a:ext uri="{FF2B5EF4-FFF2-40B4-BE49-F238E27FC236}">
                  <a16:creationId xmlns:a16="http://schemas.microsoft.com/office/drawing/2014/main" id="{1E562C36-B066-4162-9DC1-21CAF0595A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32">
              <a:extLst>
                <a:ext uri="{FF2B5EF4-FFF2-40B4-BE49-F238E27FC236}">
                  <a16:creationId xmlns:a16="http://schemas.microsoft.com/office/drawing/2014/main" id="{B097627A-2A87-4131-BA7E-3D53AD3C6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33">
              <a:extLst>
                <a:ext uri="{FF2B5EF4-FFF2-40B4-BE49-F238E27FC236}">
                  <a16:creationId xmlns:a16="http://schemas.microsoft.com/office/drawing/2014/main" id="{37CC53B4-54A7-4355-96DF-50E018F22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34">
              <a:extLst>
                <a:ext uri="{FF2B5EF4-FFF2-40B4-BE49-F238E27FC236}">
                  <a16:creationId xmlns:a16="http://schemas.microsoft.com/office/drawing/2014/main" id="{D060E1F6-3EA6-44C0-B59E-565F28FE6F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35">
              <a:extLst>
                <a:ext uri="{FF2B5EF4-FFF2-40B4-BE49-F238E27FC236}">
                  <a16:creationId xmlns:a16="http://schemas.microsoft.com/office/drawing/2014/main" id="{0675B693-DD27-4414-B3BC-86D409B1C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36">
              <a:extLst>
                <a:ext uri="{FF2B5EF4-FFF2-40B4-BE49-F238E27FC236}">
                  <a16:creationId xmlns:a16="http://schemas.microsoft.com/office/drawing/2014/main" id="{507E4452-CFBF-47E8-AA3A-1B1BBFFDB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37">
              <a:extLst>
                <a:ext uri="{FF2B5EF4-FFF2-40B4-BE49-F238E27FC236}">
                  <a16:creationId xmlns:a16="http://schemas.microsoft.com/office/drawing/2014/main" id="{762119DC-722F-4687-B5A1-B0A8033027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38">
              <a:extLst>
                <a:ext uri="{FF2B5EF4-FFF2-40B4-BE49-F238E27FC236}">
                  <a16:creationId xmlns:a16="http://schemas.microsoft.com/office/drawing/2014/main" id="{8C06626A-CC64-456A-8345-B7C4A5A4E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1027" y="40919"/>
            <a:ext cx="5681134" cy="40376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000" b="1" dirty="0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55086" y="589936"/>
            <a:ext cx="6844533" cy="5997952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>
              <a:lnSpc>
                <a:spcPct val="90000"/>
              </a:lnSpc>
            </a:pPr>
            <a:r>
              <a:rPr lang="en-US" sz="500" b="1" dirty="0"/>
              <a:t>5W2H</a:t>
            </a:r>
          </a:p>
          <a:p>
            <a:pPr>
              <a:lnSpc>
                <a:spcPct val="90000"/>
              </a:lnSpc>
            </a:pPr>
            <a:r>
              <a:rPr lang="en-US" sz="5900" dirty="0">
                <a:solidFill>
                  <a:schemeClr val="bg2">
                    <a:lumMod val="10000"/>
                  </a:schemeClr>
                </a:solidFill>
              </a:rPr>
              <a:t>What: Sales have stagnated and remain 25% below 2019 levels.</a:t>
            </a:r>
          </a:p>
          <a:p>
            <a:pPr>
              <a:lnSpc>
                <a:spcPct val="90000"/>
              </a:lnSpc>
            </a:pPr>
            <a:r>
              <a:rPr lang="en-US" sz="5900" dirty="0">
                <a:solidFill>
                  <a:schemeClr val="bg2">
                    <a:lumMod val="10000"/>
                  </a:schemeClr>
                </a:solidFill>
              </a:rPr>
              <a:t>Who: Basil, employees and customers.</a:t>
            </a:r>
          </a:p>
          <a:p>
            <a:pPr>
              <a:lnSpc>
                <a:spcPct val="90000"/>
              </a:lnSpc>
            </a:pPr>
            <a:r>
              <a:rPr lang="en-US" sz="5900" dirty="0">
                <a:solidFill>
                  <a:schemeClr val="bg2">
                    <a:lumMod val="10000"/>
                  </a:schemeClr>
                </a:solidFill>
              </a:rPr>
              <a:t>Where: Basil's Bakery, Coventry retail park, UK.</a:t>
            </a:r>
          </a:p>
          <a:p>
            <a:pPr>
              <a:lnSpc>
                <a:spcPct val="90000"/>
              </a:lnSpc>
            </a:pPr>
            <a:r>
              <a:rPr lang="en-US" sz="5900" dirty="0">
                <a:solidFill>
                  <a:schemeClr val="bg2">
                    <a:lumMod val="10000"/>
                  </a:schemeClr>
                </a:solidFill>
              </a:rPr>
              <a:t>When: Since the COVID-19 pandemic (2020–2025).</a:t>
            </a:r>
          </a:p>
          <a:p>
            <a:pPr>
              <a:lnSpc>
                <a:spcPct val="90000"/>
              </a:lnSpc>
            </a:pPr>
            <a:r>
              <a:rPr lang="en-US" sz="5900" dirty="0">
                <a:solidFill>
                  <a:schemeClr val="bg2">
                    <a:lumMod val="10000"/>
                  </a:schemeClr>
                </a:solidFill>
              </a:rPr>
              <a:t>Why: Lower footfall, shop closures, home working and rising cost</a:t>
            </a:r>
          </a:p>
          <a:p>
            <a:pPr>
              <a:lnSpc>
                <a:spcPct val="90000"/>
              </a:lnSpc>
            </a:pPr>
            <a:r>
              <a:rPr lang="en-US" sz="5900" dirty="0">
                <a:solidFill>
                  <a:schemeClr val="bg2">
                    <a:lumMod val="10000"/>
                  </a:schemeClr>
                </a:solidFill>
              </a:rPr>
              <a:t>How: Fewer customers and higher operating costs reduce sales and profit.</a:t>
            </a:r>
          </a:p>
          <a:p>
            <a:pPr>
              <a:lnSpc>
                <a:spcPct val="90000"/>
              </a:lnSpc>
            </a:pPr>
            <a:r>
              <a:rPr lang="en-US" sz="5900" dirty="0">
                <a:solidFill>
                  <a:schemeClr val="bg2">
                    <a:lumMod val="10000"/>
                  </a:schemeClr>
                </a:solidFill>
              </a:rPr>
              <a:t>How much: Sales are approximately 25% below 2019 levels</a:t>
            </a:r>
            <a:r>
              <a:rPr lang="en-US" sz="5900" dirty="0"/>
              <a:t>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DA338EF-A814-4ABB-B3A1-E378E3572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57599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5" name="Freeform 33">
            <a:extLst>
              <a:ext uri="{FF2B5EF4-FFF2-40B4-BE49-F238E27FC236}">
                <a16:creationId xmlns:a16="http://schemas.microsoft.com/office/drawing/2014/main" id="{CC6E446C-B30B-4DEB-9491-23B89EF98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657599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72B497-27C0-A1BF-65CD-57EDEB7A9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0718" r="31441"/>
          <a:stretch>
            <a:fillRect/>
          </a:stretch>
        </p:blipFill>
        <p:spPr>
          <a:xfrm>
            <a:off x="20" y="10"/>
            <a:ext cx="3681027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D540BD-6922-76F1-278F-CBAFAC7C8DE1}"/>
              </a:ext>
            </a:extLst>
          </p:cNvPr>
          <p:cNvSpPr txBox="1"/>
          <p:nvPr/>
        </p:nvSpPr>
        <p:spPr>
          <a:xfrm>
            <a:off x="32517" y="6552820"/>
            <a:ext cx="1213281" cy="200055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 dirty="0">
                <a:solidFill>
                  <a:srgbClr val="FFFFFF"/>
                </a:solidFill>
              </a:rPr>
              <a:t>Ryan </a:t>
            </a:r>
            <a:r>
              <a:rPr lang="en-GB" sz="700" dirty="0" err="1">
                <a:solidFill>
                  <a:srgbClr val="FFFFFF"/>
                </a:solidFill>
              </a:rPr>
              <a:t>Bico</a:t>
            </a:r>
            <a:r>
              <a:rPr lang="en-GB" sz="700" dirty="0">
                <a:solidFill>
                  <a:srgbClr val="FFFFFF"/>
                </a:solidFill>
              </a:rPr>
              <a:t> Jasper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5282" y="1219199"/>
            <a:ext cx="9409329" cy="5461819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POLITICAL 2 ideas for each factor:</a:t>
            </a:r>
          </a:p>
          <a:p>
            <a:r>
              <a:rPr lang="en-GB" b="1" dirty="0"/>
              <a:t>  </a:t>
            </a:r>
            <a:r>
              <a:rPr lang="en-GB" b="1" dirty="0">
                <a:solidFill>
                  <a:srgbClr val="00B050"/>
                </a:solidFill>
              </a:rPr>
              <a:t>Government food safety regulations. </a:t>
            </a:r>
          </a:p>
          <a:p>
            <a:r>
              <a:rPr lang="en-GB" b="1" dirty="0">
                <a:solidFill>
                  <a:srgbClr val="00B050"/>
                </a:solidFill>
              </a:rPr>
              <a:t>  Business rates and taxation policies.</a:t>
            </a:r>
          </a:p>
          <a:p>
            <a:r>
              <a:rPr lang="en-GB" b="1" dirty="0">
                <a:solidFill>
                  <a:schemeClr val="tx1"/>
                </a:solidFill>
              </a:rPr>
              <a:t>ECONOMIC:</a:t>
            </a:r>
          </a:p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GB" b="1" dirty="0">
                <a:solidFill>
                  <a:srgbClr val="7030A0"/>
                </a:solidFill>
              </a:rPr>
              <a:t>Rising costs of rent, utilities and insurance.</a:t>
            </a:r>
          </a:p>
          <a:p>
            <a:r>
              <a:rPr lang="en-GB" b="1" dirty="0">
                <a:solidFill>
                  <a:srgbClr val="7030A0"/>
                </a:solidFill>
              </a:rPr>
              <a:t>  Inflation has increased the cost of organic ingredients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r>
              <a:rPr lang="en-GB" b="1" dirty="0">
                <a:solidFill>
                  <a:schemeClr val="tx1"/>
                </a:solidFill>
              </a:rPr>
              <a:t>SOCIAL:</a:t>
            </a:r>
          </a:p>
          <a:p>
            <a:r>
              <a:rPr lang="en-GB" b="1" dirty="0">
                <a:solidFill>
                  <a:schemeClr val="tx1"/>
                </a:solidFill>
              </a:rPr>
              <a:t>  </a:t>
            </a:r>
            <a:r>
              <a:rPr lang="en-GB" b="1" dirty="0">
                <a:solidFill>
                  <a:srgbClr val="002060"/>
                </a:solidFill>
              </a:rPr>
              <a:t>More people work from home.</a:t>
            </a:r>
          </a:p>
          <a:p>
            <a:r>
              <a:rPr lang="en-GB" b="1" dirty="0">
                <a:solidFill>
                  <a:srgbClr val="002060"/>
                </a:solidFill>
              </a:rPr>
              <a:t>  Fewer visitors to the retail park.</a:t>
            </a:r>
          </a:p>
          <a:p>
            <a:r>
              <a:rPr lang="en-GB" b="1" dirty="0">
                <a:solidFill>
                  <a:srgbClr val="002060"/>
                </a:solidFill>
              </a:rPr>
              <a:t>  Technological no delivery service available.</a:t>
            </a:r>
          </a:p>
          <a:p>
            <a:r>
              <a:rPr lang="en-GB" b="1" dirty="0">
                <a:solidFill>
                  <a:srgbClr val="002060"/>
                </a:solidFill>
              </a:rPr>
              <a:t>  Limited pre-order/phone ordering system.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6D6079-B841-87DA-9DBE-7D8A701D6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244142" y="2580790"/>
            <a:ext cx="2766437" cy="27386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7D3478-9046-0BFC-405D-EF0301C4379E}"/>
              </a:ext>
            </a:extLst>
          </p:cNvPr>
          <p:cNvSpPr txBox="1"/>
          <p:nvPr/>
        </p:nvSpPr>
        <p:spPr>
          <a:xfrm>
            <a:off x="10933292" y="2580790"/>
            <a:ext cx="125870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Ryan Nico Jasper</a:t>
            </a: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341DEF-81B7-4EEC-8909-6F2B6087D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A5AC064-ADE7-4B0C-8245-B2F1EB5B8B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906785" y="228600"/>
            <a:ext cx="2851523" cy="6638625"/>
            <a:chOff x="2487613" y="285750"/>
            <a:chExt cx="2428875" cy="5654676"/>
          </a:xfrm>
        </p:grpSpPr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E37B7EBB-C9FD-4E5D-BD7F-BB6092F9A5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id="{C8B2AE09-B233-4FDA-B631-5206203CA5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id="{88F32931-9845-458F-B8F8-8E78CCEE75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148BE82D-39C4-48EF-997D-8BFA63F38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852DC9DE-9D71-4A37-B4FA-E422171101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F47E097E-D860-4834-88D3-8BC8D65074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7">
              <a:extLst>
                <a:ext uri="{FF2B5EF4-FFF2-40B4-BE49-F238E27FC236}">
                  <a16:creationId xmlns:a16="http://schemas.microsoft.com/office/drawing/2014/main" id="{16A387B9-DEF4-466D-9126-83B19CE7B7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8">
              <a:extLst>
                <a:ext uri="{FF2B5EF4-FFF2-40B4-BE49-F238E27FC236}">
                  <a16:creationId xmlns:a16="http://schemas.microsoft.com/office/drawing/2014/main" id="{154CD8CA-8183-40A6-AEF0-5DBAB801B9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9">
              <a:extLst>
                <a:ext uri="{FF2B5EF4-FFF2-40B4-BE49-F238E27FC236}">
                  <a16:creationId xmlns:a16="http://schemas.microsoft.com/office/drawing/2014/main" id="{5A88D6FA-1489-4872-9E82-BAE278A577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0">
              <a:extLst>
                <a:ext uri="{FF2B5EF4-FFF2-40B4-BE49-F238E27FC236}">
                  <a16:creationId xmlns:a16="http://schemas.microsoft.com/office/drawing/2014/main" id="{67DE90D4-F72A-4FE4-862E-C424D270D0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1">
              <a:extLst>
                <a:ext uri="{FF2B5EF4-FFF2-40B4-BE49-F238E27FC236}">
                  <a16:creationId xmlns:a16="http://schemas.microsoft.com/office/drawing/2014/main" id="{5A3D158C-2B8A-4243-A03E-63081E2048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2">
              <a:extLst>
                <a:ext uri="{FF2B5EF4-FFF2-40B4-BE49-F238E27FC236}">
                  <a16:creationId xmlns:a16="http://schemas.microsoft.com/office/drawing/2014/main" id="{E3129423-824E-4B81-A87E-447D1E3A8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49E48F8-A2B8-4478-8AC8-5E209D09A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7733" y="-786"/>
            <a:ext cx="2356675" cy="6854040"/>
            <a:chOff x="6627813" y="194833"/>
            <a:chExt cx="1952625" cy="5678918"/>
          </a:xfrm>
        </p:grpSpPr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0847DF35-E732-4994-9178-C716F67AC6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4587982D-A0D3-4EE2-8CEF-37993A51E4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BB673465-572A-42D0-BD59-7EC8540B58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A4FC5299-7FE6-4E03-8940-7DE35873E7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86E2AF04-90CB-449E-AB7A-D102359836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C11C6385-7122-4AD4-AE84-D76BCB3611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D487FA13-07EC-4E0F-B832-08E2BCC2F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F4E74A1-DFE6-4E08-8F2F-B4BBEA92F8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13CC4D3F-FA7A-4C14-BDC3-BC2BB704DB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1B592E45-964E-4F95-9828-EFC8B12D59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BCE85C42-D558-4570-A659-2A22AE3F61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9EAFB9C6-4F7C-4206-9FAC-19FA84406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9520" y="624110"/>
            <a:ext cx="6845092" cy="1280890"/>
          </a:xfrm>
        </p:spPr>
        <p:txBody>
          <a:bodyPr>
            <a:normAutofit/>
          </a:bodyPr>
          <a:lstStyle/>
          <a:p>
            <a:r>
              <a:rPr lang="en-GB" sz="3300" b="1"/>
              <a:t>PESTLE ANALYSIS: Basil’s Bakery</a:t>
            </a:r>
            <a:br>
              <a:rPr lang="en-GB" sz="3300"/>
            </a:br>
            <a:endParaRPr lang="en-GB" sz="330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11A4BE3-B040-48E2-8AC0-783C1FA59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1632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3" name="Freeform 11">
            <a:extLst>
              <a:ext uri="{FF2B5EF4-FFF2-40B4-BE49-F238E27FC236}">
                <a16:creationId xmlns:a16="http://schemas.microsoft.com/office/drawing/2014/main" id="{2B22D258-32DB-4A09-A867-02C497F2B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2716320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E08B37-734E-004F-D361-3AD5B997B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527" r="25646"/>
          <a:stretch>
            <a:fillRect/>
          </a:stretch>
        </p:blipFill>
        <p:spPr>
          <a:xfrm>
            <a:off x="19" y="1730"/>
            <a:ext cx="2744863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6667" y="1221671"/>
            <a:ext cx="6847944" cy="563158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600" b="1" dirty="0"/>
              <a:t>TECHNOLOGICAL :</a:t>
            </a:r>
          </a:p>
          <a:p>
            <a:pPr>
              <a:lnSpc>
                <a:spcPct val="90000"/>
              </a:lnSpc>
            </a:pPr>
            <a:r>
              <a:rPr lang="en-GB" sz="1600" b="1" dirty="0"/>
              <a:t> No delivery service available.</a:t>
            </a:r>
          </a:p>
          <a:p>
            <a:pPr>
              <a:lnSpc>
                <a:spcPct val="90000"/>
              </a:lnSpc>
            </a:pPr>
            <a:r>
              <a:rPr lang="en-GB" sz="1600" b="1" dirty="0"/>
              <a:t>Limited pre-order/phone ordering system.</a:t>
            </a:r>
          </a:p>
          <a:p>
            <a:pPr>
              <a:lnSpc>
                <a:spcPct val="90000"/>
              </a:lnSpc>
            </a:pPr>
            <a:endParaRPr lang="en-GB" sz="900" b="1" dirty="0"/>
          </a:p>
          <a:p>
            <a:pPr>
              <a:lnSpc>
                <a:spcPct val="90000"/>
              </a:lnSpc>
            </a:pPr>
            <a:endParaRPr lang="en-GB" sz="900" b="1" dirty="0"/>
          </a:p>
          <a:p>
            <a:pPr>
              <a:lnSpc>
                <a:spcPct val="90000"/>
              </a:lnSpc>
            </a:pPr>
            <a:endParaRPr lang="en-GB" sz="900" b="1" dirty="0"/>
          </a:p>
          <a:p>
            <a:pPr>
              <a:lnSpc>
                <a:spcPct val="90000"/>
              </a:lnSpc>
            </a:pPr>
            <a:r>
              <a:rPr lang="en-GB" sz="1600" b="1" dirty="0"/>
              <a:t>LEGAL : </a:t>
            </a:r>
          </a:p>
          <a:p>
            <a:pPr>
              <a:lnSpc>
                <a:spcPct val="90000"/>
              </a:lnSpc>
            </a:pPr>
            <a:r>
              <a:rPr lang="en-GB" sz="1600" b="1" dirty="0"/>
              <a:t>Compliance with food hygiene regulations.</a:t>
            </a:r>
          </a:p>
          <a:p>
            <a:pPr>
              <a:lnSpc>
                <a:spcPct val="90000"/>
              </a:lnSpc>
            </a:pPr>
            <a:r>
              <a:rPr lang="en-GB" sz="1600" b="1" dirty="0"/>
              <a:t>Employment and health &amp; safety laws.</a:t>
            </a:r>
          </a:p>
          <a:p>
            <a:pPr>
              <a:lnSpc>
                <a:spcPct val="90000"/>
              </a:lnSpc>
            </a:pPr>
            <a:endParaRPr lang="en-GB" sz="900" b="1" dirty="0"/>
          </a:p>
          <a:p>
            <a:pPr>
              <a:lnSpc>
                <a:spcPct val="90000"/>
              </a:lnSpc>
            </a:pPr>
            <a:endParaRPr lang="en-GB" sz="900" b="1" dirty="0"/>
          </a:p>
          <a:p>
            <a:pPr>
              <a:lnSpc>
                <a:spcPct val="90000"/>
              </a:lnSpc>
            </a:pPr>
            <a:endParaRPr lang="en-GB" sz="900" b="1" dirty="0"/>
          </a:p>
          <a:p>
            <a:pPr>
              <a:lnSpc>
                <a:spcPct val="90000"/>
              </a:lnSpc>
            </a:pPr>
            <a:r>
              <a:rPr lang="en-GB" sz="1600" b="1" dirty="0"/>
              <a:t>ENVIRONMENTAL :</a:t>
            </a:r>
          </a:p>
          <a:p>
            <a:pPr>
              <a:lnSpc>
                <a:spcPct val="90000"/>
              </a:lnSpc>
            </a:pPr>
            <a:r>
              <a:rPr lang="en-GB" sz="1600" b="1" dirty="0"/>
              <a:t>Organic ingredients affected by poor crop yields.</a:t>
            </a:r>
          </a:p>
          <a:p>
            <a:pPr>
              <a:lnSpc>
                <a:spcPct val="90000"/>
              </a:lnSpc>
            </a:pPr>
            <a:r>
              <a:rPr lang="en-GB" sz="1600" b="1" dirty="0"/>
              <a:t>Sustainable sourcing increases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F8C2F9-367A-8799-B59B-F7914FD4227E}"/>
              </a:ext>
            </a:extLst>
          </p:cNvPr>
          <p:cNvSpPr txBox="1"/>
          <p:nvPr/>
        </p:nvSpPr>
        <p:spPr>
          <a:xfrm>
            <a:off x="1780863" y="6659675"/>
            <a:ext cx="93968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 dirty="0">
                <a:solidFill>
                  <a:srgbClr val="FFFFFF"/>
                </a:solidFill>
              </a:rPr>
              <a:t>Ryan Nico Jasper</a:t>
            </a: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7B7EFD05-5F12-420E-8AEF-74D5EF9D5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49" name="Freeform 11">
              <a:extLst>
                <a:ext uri="{FF2B5EF4-FFF2-40B4-BE49-F238E27FC236}">
                  <a16:creationId xmlns:a16="http://schemas.microsoft.com/office/drawing/2014/main" id="{6B6786B7-9BA0-488B-8C6B-1C5BB4E2A5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12">
              <a:extLst>
                <a:ext uri="{FF2B5EF4-FFF2-40B4-BE49-F238E27FC236}">
                  <a16:creationId xmlns:a16="http://schemas.microsoft.com/office/drawing/2014/main" id="{ACF6C842-D596-43D3-B584-5672E0D331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13">
              <a:extLst>
                <a:ext uri="{FF2B5EF4-FFF2-40B4-BE49-F238E27FC236}">
                  <a16:creationId xmlns:a16="http://schemas.microsoft.com/office/drawing/2014/main" id="{6DF84F3E-35FA-497B-B6FA-F453E82F32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14">
              <a:extLst>
                <a:ext uri="{FF2B5EF4-FFF2-40B4-BE49-F238E27FC236}">
                  <a16:creationId xmlns:a16="http://schemas.microsoft.com/office/drawing/2014/main" id="{2846D7FA-E05C-448E-B156-F77C205A1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15">
              <a:extLst>
                <a:ext uri="{FF2B5EF4-FFF2-40B4-BE49-F238E27FC236}">
                  <a16:creationId xmlns:a16="http://schemas.microsoft.com/office/drawing/2014/main" id="{E269AD3A-E6B6-4322-A013-276CBC1B08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16">
              <a:extLst>
                <a:ext uri="{FF2B5EF4-FFF2-40B4-BE49-F238E27FC236}">
                  <a16:creationId xmlns:a16="http://schemas.microsoft.com/office/drawing/2014/main" id="{CEFB9F00-6239-4BF6-B439-D16231B240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17">
              <a:extLst>
                <a:ext uri="{FF2B5EF4-FFF2-40B4-BE49-F238E27FC236}">
                  <a16:creationId xmlns:a16="http://schemas.microsoft.com/office/drawing/2014/main" id="{74D1DDDB-FC85-40C5-9225-06312C451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18">
              <a:extLst>
                <a:ext uri="{FF2B5EF4-FFF2-40B4-BE49-F238E27FC236}">
                  <a16:creationId xmlns:a16="http://schemas.microsoft.com/office/drawing/2014/main" id="{E9217709-40C1-4F4A-AB69-8A693608A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19">
              <a:extLst>
                <a:ext uri="{FF2B5EF4-FFF2-40B4-BE49-F238E27FC236}">
                  <a16:creationId xmlns:a16="http://schemas.microsoft.com/office/drawing/2014/main" id="{ACCD26D6-BC97-43F5-B803-5838985FCC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20">
              <a:extLst>
                <a:ext uri="{FF2B5EF4-FFF2-40B4-BE49-F238E27FC236}">
                  <a16:creationId xmlns:a16="http://schemas.microsoft.com/office/drawing/2014/main" id="{8136022F-2988-42E2-90E1-617D189FF1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21">
              <a:extLst>
                <a:ext uri="{FF2B5EF4-FFF2-40B4-BE49-F238E27FC236}">
                  <a16:creationId xmlns:a16="http://schemas.microsoft.com/office/drawing/2014/main" id="{03859925-85FA-4D69-A0AB-6F827E3B5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22">
              <a:extLst>
                <a:ext uri="{FF2B5EF4-FFF2-40B4-BE49-F238E27FC236}">
                  <a16:creationId xmlns:a16="http://schemas.microsoft.com/office/drawing/2014/main" id="{BAE65FC7-970A-4DCC-9FB4-CF0F7496A9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B64F33C7-E158-4057-87E7-6F42AA6D0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62" name="Freeform 27">
              <a:extLst>
                <a:ext uri="{FF2B5EF4-FFF2-40B4-BE49-F238E27FC236}">
                  <a16:creationId xmlns:a16="http://schemas.microsoft.com/office/drawing/2014/main" id="{26714E66-FCC0-42F6-B127-0F91203BC5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28">
              <a:extLst>
                <a:ext uri="{FF2B5EF4-FFF2-40B4-BE49-F238E27FC236}">
                  <a16:creationId xmlns:a16="http://schemas.microsoft.com/office/drawing/2014/main" id="{7E0BD3C9-F0D9-4A53-87DF-71D17D328D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29">
              <a:extLst>
                <a:ext uri="{FF2B5EF4-FFF2-40B4-BE49-F238E27FC236}">
                  <a16:creationId xmlns:a16="http://schemas.microsoft.com/office/drawing/2014/main" id="{DFA9FE4C-FCED-4A9A-9E43-358EB75011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30">
              <a:extLst>
                <a:ext uri="{FF2B5EF4-FFF2-40B4-BE49-F238E27FC236}">
                  <a16:creationId xmlns:a16="http://schemas.microsoft.com/office/drawing/2014/main" id="{E5D5BB28-15EC-4D32-9C05-C2206AF9E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31">
              <a:extLst>
                <a:ext uri="{FF2B5EF4-FFF2-40B4-BE49-F238E27FC236}">
                  <a16:creationId xmlns:a16="http://schemas.microsoft.com/office/drawing/2014/main" id="{06210E9D-4080-4566-B32A-3A8BE356F8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32">
              <a:extLst>
                <a:ext uri="{FF2B5EF4-FFF2-40B4-BE49-F238E27FC236}">
                  <a16:creationId xmlns:a16="http://schemas.microsoft.com/office/drawing/2014/main" id="{894D3505-0982-40B2-8131-1B6BFF2736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33">
              <a:extLst>
                <a:ext uri="{FF2B5EF4-FFF2-40B4-BE49-F238E27FC236}">
                  <a16:creationId xmlns:a16="http://schemas.microsoft.com/office/drawing/2014/main" id="{11598CAB-0965-48D6-999C-91450C50D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34">
              <a:extLst>
                <a:ext uri="{FF2B5EF4-FFF2-40B4-BE49-F238E27FC236}">
                  <a16:creationId xmlns:a16="http://schemas.microsoft.com/office/drawing/2014/main" id="{29E94126-468A-4060-BCBC-DC3806A46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35">
              <a:extLst>
                <a:ext uri="{FF2B5EF4-FFF2-40B4-BE49-F238E27FC236}">
                  <a16:creationId xmlns:a16="http://schemas.microsoft.com/office/drawing/2014/main" id="{438F3422-C112-405B-B955-7B16907214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36">
              <a:extLst>
                <a:ext uri="{FF2B5EF4-FFF2-40B4-BE49-F238E27FC236}">
                  <a16:creationId xmlns:a16="http://schemas.microsoft.com/office/drawing/2014/main" id="{C99C65FC-23C1-4B1D-A385-29B46619D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37">
              <a:extLst>
                <a:ext uri="{FF2B5EF4-FFF2-40B4-BE49-F238E27FC236}">
                  <a16:creationId xmlns:a16="http://schemas.microsoft.com/office/drawing/2014/main" id="{53D192C3-5E79-4B85-98D0-8F6C681CDC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38">
              <a:extLst>
                <a:ext uri="{FF2B5EF4-FFF2-40B4-BE49-F238E27FC236}">
                  <a16:creationId xmlns:a16="http://schemas.microsoft.com/office/drawing/2014/main" id="{8709C0CF-D42A-4EE0-9C30-B0B72C69AD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4" name="Rectangle 73">
            <a:extLst>
              <a:ext uri="{FF2B5EF4-FFF2-40B4-BE49-F238E27FC236}">
                <a16:creationId xmlns:a16="http://schemas.microsoft.com/office/drawing/2014/main" id="{B8FE8EF1-7AF2-4864-A8DE-7EE3481DA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5" name="Freeform 6">
            <a:extLst>
              <a:ext uri="{FF2B5EF4-FFF2-40B4-BE49-F238E27FC236}">
                <a16:creationId xmlns:a16="http://schemas.microsoft.com/office/drawing/2014/main" id="{76CB6AE4-A444-41E5-A744-47F048A15E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9665" y="6484827"/>
            <a:ext cx="7414493" cy="38239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000" b="1" dirty="0"/>
              <a:t>Cause and effect analysis (Fishbone diagram)</a:t>
            </a:r>
            <a:endParaRPr lang="en-US" sz="2000" dirty="0"/>
          </a:p>
          <a:p>
            <a:pPr>
              <a:lnSpc>
                <a:spcPct val="90000"/>
              </a:lnSpc>
            </a:pPr>
            <a:endParaRPr lang="en-US" sz="2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3" y="5598647"/>
            <a:ext cx="8915399" cy="52275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/>
              <a:t>`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41543FBE-CC4F-2E88-B47A-2EE8A3E2F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95387" y="0"/>
            <a:ext cx="10068005" cy="60006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0" y="0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6FB4A3-DE95-5D22-6266-660C57152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963711" y="932688"/>
            <a:ext cx="9751102" cy="5610768"/>
          </a:xfrm>
          <a:prstGeom prst="rect">
            <a:avLst/>
          </a:prstGeom>
        </p:spPr>
      </p:pic>
      <p:graphicFrame>
        <p:nvGraphicFramePr>
          <p:cNvPr id="9" name="Text Placeholder 2">
            <a:extLst>
              <a:ext uri="{FF2B5EF4-FFF2-40B4-BE49-F238E27FC236}">
                <a16:creationId xmlns:a16="http://schemas.microsoft.com/office/drawing/2014/main" id="{5C0F2F7D-B871-52B8-D7D1-5D38E8A8214D}"/>
              </a:ext>
            </a:extLst>
          </p:cNvPr>
          <p:cNvGraphicFramePr/>
          <p:nvPr/>
        </p:nvGraphicFramePr>
        <p:xfrm>
          <a:off x="2589209" y="932688"/>
          <a:ext cx="8915399" cy="416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4E9F44E-02E7-4A97-B7DB-1DB0F1F4E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154F2546-BFC4-4B9A-B22A-40C22269F5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4BB2355B-3CC7-4F78-AEE5-42361DBF4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031B8A19-2FD3-4302-91CF-C8B6F93B30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73162A24-700C-424E-96EC-86CB156D05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1F0C1D92-E435-4491-B392-AB951E055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0212CAD4-9EC5-41A6-B23D-EBA0527104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6EFDEEEF-07D4-42EA-BAF2-B6FB6442DD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2F4FA7A2-4814-4283-AED6-51BE578606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3A80AF23-BF8E-4209-B9DE-1D2A637B4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19128847-0CCA-451D-A00A-2855A4D6D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5007ABF4-C6D7-4D5A-B621-E22A6CDE24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C626D9E0-6E9C-49D1-9350-E85A88DD35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F22DE9C-F188-48E2-A82C-4434A8EEE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23" name="Freeform 27">
              <a:extLst>
                <a:ext uri="{FF2B5EF4-FFF2-40B4-BE49-F238E27FC236}">
                  <a16:creationId xmlns:a16="http://schemas.microsoft.com/office/drawing/2014/main" id="{02013AA2-1F55-4C5D-AA37-2F66C2056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8">
              <a:extLst>
                <a:ext uri="{FF2B5EF4-FFF2-40B4-BE49-F238E27FC236}">
                  <a16:creationId xmlns:a16="http://schemas.microsoft.com/office/drawing/2014/main" id="{1FB61D00-6151-464C-A1C0-2F19F6413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9">
              <a:extLst>
                <a:ext uri="{FF2B5EF4-FFF2-40B4-BE49-F238E27FC236}">
                  <a16:creationId xmlns:a16="http://schemas.microsoft.com/office/drawing/2014/main" id="{A5ED6B64-D948-4BCE-9D88-5BB2FDD8F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30">
              <a:extLst>
                <a:ext uri="{FF2B5EF4-FFF2-40B4-BE49-F238E27FC236}">
                  <a16:creationId xmlns:a16="http://schemas.microsoft.com/office/drawing/2014/main" id="{F89D4BEB-9156-4620-A774-3B780CC758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1">
              <a:extLst>
                <a:ext uri="{FF2B5EF4-FFF2-40B4-BE49-F238E27FC236}">
                  <a16:creationId xmlns:a16="http://schemas.microsoft.com/office/drawing/2014/main" id="{B4A8D726-AC9C-413C-BA61-279C42A85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2">
              <a:extLst>
                <a:ext uri="{FF2B5EF4-FFF2-40B4-BE49-F238E27FC236}">
                  <a16:creationId xmlns:a16="http://schemas.microsoft.com/office/drawing/2014/main" id="{F17D811C-C413-4847-8A99-0C428A5835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3">
              <a:extLst>
                <a:ext uri="{FF2B5EF4-FFF2-40B4-BE49-F238E27FC236}">
                  <a16:creationId xmlns:a16="http://schemas.microsoft.com/office/drawing/2014/main" id="{75BC74C6-A8D3-43B7-88D6-D36F1C0388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4">
              <a:extLst>
                <a:ext uri="{FF2B5EF4-FFF2-40B4-BE49-F238E27FC236}">
                  <a16:creationId xmlns:a16="http://schemas.microsoft.com/office/drawing/2014/main" id="{57EEDAFB-AA1B-4B29-B0D8-E3F097A308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5">
              <a:extLst>
                <a:ext uri="{FF2B5EF4-FFF2-40B4-BE49-F238E27FC236}">
                  <a16:creationId xmlns:a16="http://schemas.microsoft.com/office/drawing/2014/main" id="{2037E8F3-503E-4F56-81D4-C0058A8556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6">
              <a:extLst>
                <a:ext uri="{FF2B5EF4-FFF2-40B4-BE49-F238E27FC236}">
                  <a16:creationId xmlns:a16="http://schemas.microsoft.com/office/drawing/2014/main" id="{B3B14D57-F75A-402A-B35D-98E84AD68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7">
              <a:extLst>
                <a:ext uri="{FF2B5EF4-FFF2-40B4-BE49-F238E27FC236}">
                  <a16:creationId xmlns:a16="http://schemas.microsoft.com/office/drawing/2014/main" id="{4AFB6E2F-5AF1-4DB0-851C-8F7492A9E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8">
              <a:extLst>
                <a:ext uri="{FF2B5EF4-FFF2-40B4-BE49-F238E27FC236}">
                  <a16:creationId xmlns:a16="http://schemas.microsoft.com/office/drawing/2014/main" id="{6725B281-5E62-47B4-873A-9B1261423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6A10670B-6568-4038-91D8-392C78C0CF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62163DB6-3EE7-474C-8726-1A05F7DE4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7A03E380-9CD1-4ABA-A763-9F9D252B8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009967" y="0"/>
            <a:ext cx="6176982" cy="6853245"/>
            <a:chOff x="2487613" y="285750"/>
            <a:chExt cx="2428876" cy="5654676"/>
          </a:xfrm>
          <a:solidFill>
            <a:schemeClr val="bg2">
              <a:lumMod val="90000"/>
            </a:schemeClr>
          </a:solidFill>
        </p:grpSpPr>
        <p:sp>
          <p:nvSpPr>
            <p:cNvPr id="43" name="Freeform 11">
              <a:extLst>
                <a:ext uri="{FF2B5EF4-FFF2-40B4-BE49-F238E27FC236}">
                  <a16:creationId xmlns:a16="http://schemas.microsoft.com/office/drawing/2014/main" id="{66E01B84-4C2B-4DE5-90C8-9C4001A75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12">
              <a:extLst>
                <a:ext uri="{FF2B5EF4-FFF2-40B4-BE49-F238E27FC236}">
                  <a16:creationId xmlns:a16="http://schemas.microsoft.com/office/drawing/2014/main" id="{64CE5A7A-D5C5-4FE5-860C-0B5748FDE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13">
              <a:extLst>
                <a:ext uri="{FF2B5EF4-FFF2-40B4-BE49-F238E27FC236}">
                  <a16:creationId xmlns:a16="http://schemas.microsoft.com/office/drawing/2014/main" id="{016A7D2A-6EEA-47B8-A763-7D82E41B3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14">
              <a:extLst>
                <a:ext uri="{FF2B5EF4-FFF2-40B4-BE49-F238E27FC236}">
                  <a16:creationId xmlns:a16="http://schemas.microsoft.com/office/drawing/2014/main" id="{E758F6E7-6DEC-48D0-ACB1-E5E26B13E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15">
              <a:extLst>
                <a:ext uri="{FF2B5EF4-FFF2-40B4-BE49-F238E27FC236}">
                  <a16:creationId xmlns:a16="http://schemas.microsoft.com/office/drawing/2014/main" id="{B56657FF-C027-42E7-859B-902929B6FA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16">
              <a:extLst>
                <a:ext uri="{FF2B5EF4-FFF2-40B4-BE49-F238E27FC236}">
                  <a16:creationId xmlns:a16="http://schemas.microsoft.com/office/drawing/2014/main" id="{79047F2A-5978-46C6-B3A2-54AAC2136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17">
              <a:extLst>
                <a:ext uri="{FF2B5EF4-FFF2-40B4-BE49-F238E27FC236}">
                  <a16:creationId xmlns:a16="http://schemas.microsoft.com/office/drawing/2014/main" id="{F3BE8FD1-0A72-4640-AC7A-2E057273F8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18">
              <a:extLst>
                <a:ext uri="{FF2B5EF4-FFF2-40B4-BE49-F238E27FC236}">
                  <a16:creationId xmlns:a16="http://schemas.microsoft.com/office/drawing/2014/main" id="{752FC782-A372-4D11-B20D-958955E56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19">
              <a:extLst>
                <a:ext uri="{FF2B5EF4-FFF2-40B4-BE49-F238E27FC236}">
                  <a16:creationId xmlns:a16="http://schemas.microsoft.com/office/drawing/2014/main" id="{AA00B2F1-BEE2-444A-8249-C8E3212C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4" y="468286"/>
              <a:ext cx="1768475" cy="4262464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20">
              <a:extLst>
                <a:ext uri="{FF2B5EF4-FFF2-40B4-BE49-F238E27FC236}">
                  <a16:creationId xmlns:a16="http://schemas.microsoft.com/office/drawing/2014/main" id="{E7F5747E-514B-4CF7-B6B0-DAD7149097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21">
              <a:extLst>
                <a:ext uri="{FF2B5EF4-FFF2-40B4-BE49-F238E27FC236}">
                  <a16:creationId xmlns:a16="http://schemas.microsoft.com/office/drawing/2014/main" id="{931614BB-1593-40ED-8113-2BD118705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2691871F-F15C-4E19-BC9C-78E5748D7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6" name="Freeform 6">
            <a:extLst>
              <a:ext uri="{FF2B5EF4-FFF2-40B4-BE49-F238E27FC236}">
                <a16:creationId xmlns:a16="http://schemas.microsoft.com/office/drawing/2014/main" id="{8576F020-8157-45CE-B1D9-6FA47AFEB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1159566"/>
            <a:ext cx="7560245" cy="453886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215" y="1318590"/>
            <a:ext cx="5102159" cy="42208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>
                <a:solidFill>
                  <a:srgbClr val="FFFFFF"/>
                </a:solidFill>
              </a:rPr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12032" y="804334"/>
            <a:ext cx="3675634" cy="524933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400" b="1">
                <a:solidFill>
                  <a:schemeClr val="tx1"/>
                </a:solidFill>
              </a:rPr>
              <a:t>Harvard-style sources: Kotler,  P. and Keller, K.L. (2022) Marketing Management. 16th end. </a:t>
            </a:r>
          </a:p>
          <a:p>
            <a:pPr>
              <a:lnSpc>
                <a:spcPct val="90000"/>
              </a:lnSpc>
            </a:pPr>
            <a:r>
              <a:rPr lang="en-US" sz="1400" b="1">
                <a:solidFill>
                  <a:schemeClr val="tx1"/>
                </a:solidFill>
              </a:rPr>
              <a:t>Harlow: Pearson Johnson, G. Scholes, K. and Whittington, R. (2020) Exploring Strategy. 12th end.</a:t>
            </a:r>
          </a:p>
          <a:p>
            <a:pPr>
              <a:lnSpc>
                <a:spcPct val="90000"/>
              </a:lnSpc>
            </a:pPr>
            <a:r>
              <a:rPr lang="en-US" sz="1400" b="1">
                <a:solidFill>
                  <a:schemeClr val="tx1"/>
                </a:solidFill>
              </a:rPr>
              <a:t> Harlow: Pearson. Chartered Institute of Personnel and Development (CIPD) (k knowledge/factsheets/pestle-analysis-factsheet (Accessed: 12 July 2026).</a:t>
            </a:r>
          </a:p>
          <a:p>
            <a:pPr>
              <a:lnSpc>
                <a:spcPct val="90000"/>
              </a:lnSpc>
            </a:pPr>
            <a:r>
              <a:rPr lang="en-US" sz="1400" b="1">
                <a:solidFill>
                  <a:schemeClr val="tx1"/>
                </a:solidFill>
              </a:rPr>
              <a:t>Mind Tools (2024) Fishbone e Diagram (Cause and Effect Analysis).</a:t>
            </a:r>
          </a:p>
          <a:p>
            <a:pPr>
              <a:lnSpc>
                <a:spcPct val="90000"/>
              </a:lnSpc>
            </a:pPr>
            <a:r>
              <a:rPr lang="en-US" sz="1400" b="1">
                <a:solidFill>
                  <a:schemeClr val="tx1"/>
                </a:solidFill>
              </a:rPr>
              <a:t> Available at: </a:t>
            </a:r>
            <a:r>
              <a:rPr lang="en-US" sz="1400" b="1">
                <a:solidFill>
                  <a:schemeClr val="tx1"/>
                </a:solidFill>
                <a:hlinkClick r:id="rId2"/>
              </a:rPr>
              <a:t>https://www.mindtools.com</a:t>
            </a:r>
            <a:r>
              <a:rPr lang="en-US" sz="1400" b="1">
                <a:solidFill>
                  <a:schemeClr val="tx1"/>
                </a:solidFill>
              </a:rPr>
              <a:t> (Accessed: 12 July 2026).</a:t>
            </a:r>
          </a:p>
          <a:p>
            <a:pPr>
              <a:lnSpc>
                <a:spcPct val="90000"/>
              </a:lnSpc>
            </a:pPr>
            <a:r>
              <a:rPr lang="en-US" sz="1400" b="1">
                <a:solidFill>
                  <a:schemeClr val="tx1"/>
                </a:solidFill>
              </a:rPr>
              <a:t>Office for National Statistics (ONS) (2025) Inflation and cost of living in the UK. Available at: </a:t>
            </a:r>
            <a:r>
              <a:rPr lang="en-US" sz="1400" b="1">
                <a:solidFill>
                  <a:schemeClr val="tx1"/>
                </a:solidFill>
                <a:hlinkClick r:id="rId3"/>
              </a:rPr>
              <a:t>https://www.ons.gov.uk</a:t>
            </a:r>
            <a:r>
              <a:rPr lang="en-US" sz="1400" b="1">
                <a:solidFill>
                  <a:schemeClr val="tx1"/>
                </a:solidFill>
              </a:rPr>
              <a:t> (Accessed: 12 July 2026).</a:t>
            </a:r>
            <a:br>
              <a:rPr lang="en-US" sz="1400" b="1">
                <a:solidFill>
                  <a:schemeClr val="tx1"/>
                </a:solidFill>
              </a:rPr>
            </a:br>
            <a:endParaRPr lang="en-US" sz="1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5" name="Group 1034">
            <a:extLst>
              <a:ext uri="{FF2B5EF4-FFF2-40B4-BE49-F238E27FC236}">
                <a16:creationId xmlns:a16="http://schemas.microsoft.com/office/drawing/2014/main" id="{40F598D0-0F0E-4968-B1D9-18A8CA1544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36" name="Freeform 11">
              <a:extLst>
                <a:ext uri="{FF2B5EF4-FFF2-40B4-BE49-F238E27FC236}">
                  <a16:creationId xmlns:a16="http://schemas.microsoft.com/office/drawing/2014/main" id="{9ED33622-15D2-4E4B-BD6A-604E6F0C21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7" name="Freeform 12">
              <a:extLst>
                <a:ext uri="{FF2B5EF4-FFF2-40B4-BE49-F238E27FC236}">
                  <a16:creationId xmlns:a16="http://schemas.microsoft.com/office/drawing/2014/main" id="{8F2B4AA9-8625-42A4-A35C-D08B4B597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8" name="Freeform 13">
              <a:extLst>
                <a:ext uri="{FF2B5EF4-FFF2-40B4-BE49-F238E27FC236}">
                  <a16:creationId xmlns:a16="http://schemas.microsoft.com/office/drawing/2014/main" id="{8DC48271-8FB3-41F6-B59C-9B259D3D8D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9" name="Freeform 14">
              <a:extLst>
                <a:ext uri="{FF2B5EF4-FFF2-40B4-BE49-F238E27FC236}">
                  <a16:creationId xmlns:a16="http://schemas.microsoft.com/office/drawing/2014/main" id="{BB796F2E-8BC6-4BC1-8654-F3CAC4E0F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0" name="Freeform 15">
              <a:extLst>
                <a:ext uri="{FF2B5EF4-FFF2-40B4-BE49-F238E27FC236}">
                  <a16:creationId xmlns:a16="http://schemas.microsoft.com/office/drawing/2014/main" id="{CE77FC17-3BC6-42D4-9763-2752F87FB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1" name="Freeform 16">
              <a:extLst>
                <a:ext uri="{FF2B5EF4-FFF2-40B4-BE49-F238E27FC236}">
                  <a16:creationId xmlns:a16="http://schemas.microsoft.com/office/drawing/2014/main" id="{4918A71A-AED7-4F14-9BB0-D0C2195714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2" name="Freeform 17">
              <a:extLst>
                <a:ext uri="{FF2B5EF4-FFF2-40B4-BE49-F238E27FC236}">
                  <a16:creationId xmlns:a16="http://schemas.microsoft.com/office/drawing/2014/main" id="{9B21D4F9-D813-4E4F-A3E3-4F107BBA9D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3" name="Freeform 18">
              <a:extLst>
                <a:ext uri="{FF2B5EF4-FFF2-40B4-BE49-F238E27FC236}">
                  <a16:creationId xmlns:a16="http://schemas.microsoft.com/office/drawing/2014/main" id="{4DEC9723-DD9D-46D0-A2F5-241C76034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4" name="Freeform 19">
              <a:extLst>
                <a:ext uri="{FF2B5EF4-FFF2-40B4-BE49-F238E27FC236}">
                  <a16:creationId xmlns:a16="http://schemas.microsoft.com/office/drawing/2014/main" id="{82979E29-0BC5-4E7B-99A9-47B6E3DDC7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5" name="Freeform 20">
              <a:extLst>
                <a:ext uri="{FF2B5EF4-FFF2-40B4-BE49-F238E27FC236}">
                  <a16:creationId xmlns:a16="http://schemas.microsoft.com/office/drawing/2014/main" id="{5F769BCF-F673-4CFF-8A95-87A84F25B2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6" name="Freeform 21">
              <a:extLst>
                <a:ext uri="{FF2B5EF4-FFF2-40B4-BE49-F238E27FC236}">
                  <a16:creationId xmlns:a16="http://schemas.microsoft.com/office/drawing/2014/main" id="{0AAD3DF5-7E6E-4407-B68B-38D6A7180C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7" name="Freeform 22">
              <a:extLst>
                <a:ext uri="{FF2B5EF4-FFF2-40B4-BE49-F238E27FC236}">
                  <a16:creationId xmlns:a16="http://schemas.microsoft.com/office/drawing/2014/main" id="{4113E7BF-10C7-4448-8E77-E13F7D1576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49" name="Group 1048">
            <a:extLst>
              <a:ext uri="{FF2B5EF4-FFF2-40B4-BE49-F238E27FC236}">
                <a16:creationId xmlns:a16="http://schemas.microsoft.com/office/drawing/2014/main" id="{A45A5D64-394A-4ABB-938B-187FE2880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1050" name="Freeform 27">
              <a:extLst>
                <a:ext uri="{FF2B5EF4-FFF2-40B4-BE49-F238E27FC236}">
                  <a16:creationId xmlns:a16="http://schemas.microsoft.com/office/drawing/2014/main" id="{6DA75D72-CB63-467A-B30B-407ECBAFEE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1" name="Freeform 28">
              <a:extLst>
                <a:ext uri="{FF2B5EF4-FFF2-40B4-BE49-F238E27FC236}">
                  <a16:creationId xmlns:a16="http://schemas.microsoft.com/office/drawing/2014/main" id="{72EF1374-F5FE-4D95-8998-6219AB8D94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2" name="Freeform 29">
              <a:extLst>
                <a:ext uri="{FF2B5EF4-FFF2-40B4-BE49-F238E27FC236}">
                  <a16:creationId xmlns:a16="http://schemas.microsoft.com/office/drawing/2014/main" id="{F9189B74-0722-49CD-B74C-828181E22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3" name="Freeform 30">
              <a:extLst>
                <a:ext uri="{FF2B5EF4-FFF2-40B4-BE49-F238E27FC236}">
                  <a16:creationId xmlns:a16="http://schemas.microsoft.com/office/drawing/2014/main" id="{BFD4E0E1-0114-47F7-84AA-DDE8D9AF1D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4" name="Freeform 31">
              <a:extLst>
                <a:ext uri="{FF2B5EF4-FFF2-40B4-BE49-F238E27FC236}">
                  <a16:creationId xmlns:a16="http://schemas.microsoft.com/office/drawing/2014/main" id="{C16F5C4C-7D4C-49ED-B130-1F398AB839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5" name="Freeform 32">
              <a:extLst>
                <a:ext uri="{FF2B5EF4-FFF2-40B4-BE49-F238E27FC236}">
                  <a16:creationId xmlns:a16="http://schemas.microsoft.com/office/drawing/2014/main" id="{D308A7F6-F8C6-42AE-971E-CB028A9C3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6" name="Freeform 33">
              <a:extLst>
                <a:ext uri="{FF2B5EF4-FFF2-40B4-BE49-F238E27FC236}">
                  <a16:creationId xmlns:a16="http://schemas.microsoft.com/office/drawing/2014/main" id="{306C015B-8BC9-4594-9D06-8521B4A64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7" name="Freeform 34">
              <a:extLst>
                <a:ext uri="{FF2B5EF4-FFF2-40B4-BE49-F238E27FC236}">
                  <a16:creationId xmlns:a16="http://schemas.microsoft.com/office/drawing/2014/main" id="{8A8EBD12-7A6A-45F8-B659-E43EF19B28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8" name="Freeform 35">
              <a:extLst>
                <a:ext uri="{FF2B5EF4-FFF2-40B4-BE49-F238E27FC236}">
                  <a16:creationId xmlns:a16="http://schemas.microsoft.com/office/drawing/2014/main" id="{819856B3-6DAB-4B2F-9E37-5081209E4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9" name="Freeform 36">
              <a:extLst>
                <a:ext uri="{FF2B5EF4-FFF2-40B4-BE49-F238E27FC236}">
                  <a16:creationId xmlns:a16="http://schemas.microsoft.com/office/drawing/2014/main" id="{949D6AD6-7E14-477A-BEA1-DE6386908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0" name="Freeform 37">
              <a:extLst>
                <a:ext uri="{FF2B5EF4-FFF2-40B4-BE49-F238E27FC236}">
                  <a16:creationId xmlns:a16="http://schemas.microsoft.com/office/drawing/2014/main" id="{9C284209-3117-4AAD-B8F6-A9816FB77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1" name="Freeform 38">
              <a:extLst>
                <a:ext uri="{FF2B5EF4-FFF2-40B4-BE49-F238E27FC236}">
                  <a16:creationId xmlns:a16="http://schemas.microsoft.com/office/drawing/2014/main" id="{29E1D2FF-07FA-46E2-8D64-F666BBFC93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63" name="Rectangle 1062">
            <a:extLst>
              <a:ext uri="{FF2B5EF4-FFF2-40B4-BE49-F238E27FC236}">
                <a16:creationId xmlns:a16="http://schemas.microsoft.com/office/drawing/2014/main" id="{D927AF5C-4415-4C75-96FF-D34E2CF73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65" name="Freeform 6">
            <a:extLst>
              <a:ext uri="{FF2B5EF4-FFF2-40B4-BE49-F238E27FC236}">
                <a16:creationId xmlns:a16="http://schemas.microsoft.com/office/drawing/2014/main" id="{817CA632-DDA7-4926-856E-5F05C2F20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067" name="Rectangle 1066">
            <a:extLst>
              <a:ext uri="{FF2B5EF4-FFF2-40B4-BE49-F238E27FC236}">
                <a16:creationId xmlns:a16="http://schemas.microsoft.com/office/drawing/2014/main" id="{0E0280FD-D179-46D3-A007-52C404F945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6034C5-422C-51C3-F2D4-8DE9055ED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3082" r="1051"/>
          <a:stretch>
            <a:fillRect/>
          </a:stretch>
        </p:blipFill>
        <p:spPr>
          <a:xfrm>
            <a:off x="3335867" y="10"/>
            <a:ext cx="8856133" cy="6857990"/>
          </a:xfrm>
          <a:prstGeom prst="rect">
            <a:avLst/>
          </a:prstGeom>
        </p:spPr>
      </p:pic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88" r="-1" b="9462"/>
          <a:stretch>
            <a:fillRect/>
          </a:stretch>
        </p:blipFill>
        <p:spPr bwMode="auto">
          <a:xfrm>
            <a:off x="20" y="10"/>
            <a:ext cx="8092178" cy="6857990"/>
          </a:xfrm>
          <a:custGeom>
            <a:avLst/>
            <a:gdLst/>
            <a:ahLst/>
            <a:cxnLst/>
            <a:rect l="l" t="t" r="r" b="b"/>
            <a:pathLst>
              <a:path w="8092198" h="6858000">
                <a:moveTo>
                  <a:pt x="0" y="0"/>
                </a:moveTo>
                <a:lnTo>
                  <a:pt x="3412067" y="0"/>
                </a:lnTo>
                <a:lnTo>
                  <a:pt x="3536897" y="0"/>
                </a:lnTo>
                <a:cubicBezTo>
                  <a:pt x="3536897" y="0"/>
                  <a:pt x="3536897" y="0"/>
                  <a:pt x="7979176" y="4443265"/>
                </a:cubicBezTo>
                <a:cubicBezTo>
                  <a:pt x="8129873" y="4593996"/>
                  <a:pt x="8129873" y="4843028"/>
                  <a:pt x="7979176" y="4993759"/>
                </a:cubicBezTo>
                <a:cubicBezTo>
                  <a:pt x="7979176" y="4993759"/>
                  <a:pt x="7979176" y="4993759"/>
                  <a:pt x="6272840" y="6700475"/>
                </a:cubicBezTo>
                <a:lnTo>
                  <a:pt x="6115350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9" name="Freeform 5">
            <a:extLst>
              <a:ext uri="{FF2B5EF4-FFF2-40B4-BE49-F238E27FC236}">
                <a16:creationId xmlns:a16="http://schemas.microsoft.com/office/drawing/2014/main" id="{9BF5DC2B-66DB-4509-96F7-F04939000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1" y="3632297"/>
            <a:ext cx="10602096" cy="2170389"/>
          </a:xfrm>
          <a:custGeom>
            <a:avLst/>
            <a:gdLst>
              <a:gd name="T0" fmla="*/ 2253 w 2259"/>
              <a:gd name="T1" fmla="*/ 195 h 413"/>
              <a:gd name="T2" fmla="*/ 2064 w 2259"/>
              <a:gd name="T3" fmla="*/ 7 h 413"/>
              <a:gd name="T4" fmla="*/ 2062 w 2259"/>
              <a:gd name="T5" fmla="*/ 5 h 413"/>
              <a:gd name="T6" fmla="*/ 2048 w 2259"/>
              <a:gd name="T7" fmla="*/ 0 h 413"/>
              <a:gd name="T8" fmla="*/ 891 w 2259"/>
              <a:gd name="T9" fmla="*/ 0 h 413"/>
              <a:gd name="T10" fmla="*/ 851 w 2259"/>
              <a:gd name="T11" fmla="*/ 0 h 413"/>
              <a:gd name="T12" fmla="*/ 541 w 2259"/>
              <a:gd name="T13" fmla="*/ 0 h 413"/>
              <a:gd name="T14" fmla="*/ 54 w 2259"/>
              <a:gd name="T15" fmla="*/ 0 h 413"/>
              <a:gd name="T16" fmla="*/ 0 w 2259"/>
              <a:gd name="T17" fmla="*/ 0 h 413"/>
              <a:gd name="T18" fmla="*/ 0 w 2259"/>
              <a:gd name="T19" fmla="*/ 413 h 413"/>
              <a:gd name="T20" fmla="*/ 54 w 2259"/>
              <a:gd name="T21" fmla="*/ 413 h 413"/>
              <a:gd name="T22" fmla="*/ 541 w 2259"/>
              <a:gd name="T23" fmla="*/ 413 h 413"/>
              <a:gd name="T24" fmla="*/ 851 w 2259"/>
              <a:gd name="T25" fmla="*/ 413 h 413"/>
              <a:gd name="T26" fmla="*/ 891 w 2259"/>
              <a:gd name="T27" fmla="*/ 413 h 413"/>
              <a:gd name="T28" fmla="*/ 2048 w 2259"/>
              <a:gd name="T29" fmla="*/ 413 h 413"/>
              <a:gd name="T30" fmla="*/ 2062 w 2259"/>
              <a:gd name="T31" fmla="*/ 408 h 413"/>
              <a:gd name="T32" fmla="*/ 2064 w 2259"/>
              <a:gd name="T33" fmla="*/ 406 h 413"/>
              <a:gd name="T34" fmla="*/ 2253 w 2259"/>
              <a:gd name="T35" fmla="*/ 217 h 413"/>
              <a:gd name="T36" fmla="*/ 2253 w 2259"/>
              <a:gd name="T37" fmla="*/ 1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259" h="413">
                <a:moveTo>
                  <a:pt x="2253" y="195"/>
                </a:moveTo>
                <a:cubicBezTo>
                  <a:pt x="2064" y="7"/>
                  <a:pt x="2064" y="7"/>
                  <a:pt x="2064" y="7"/>
                </a:cubicBezTo>
                <a:cubicBezTo>
                  <a:pt x="2064" y="6"/>
                  <a:pt x="2063" y="5"/>
                  <a:pt x="2062" y="5"/>
                </a:cubicBezTo>
                <a:cubicBezTo>
                  <a:pt x="2058" y="2"/>
                  <a:pt x="2053" y="0"/>
                  <a:pt x="2048" y="0"/>
                </a:cubicBezTo>
                <a:cubicBezTo>
                  <a:pt x="891" y="0"/>
                  <a:pt x="891" y="0"/>
                  <a:pt x="891" y="0"/>
                </a:cubicBezTo>
                <a:cubicBezTo>
                  <a:pt x="851" y="0"/>
                  <a:pt x="851" y="0"/>
                  <a:pt x="851" y="0"/>
                </a:cubicBezTo>
                <a:cubicBezTo>
                  <a:pt x="541" y="0"/>
                  <a:pt x="541" y="0"/>
                  <a:pt x="541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3"/>
                  <a:pt x="0" y="413"/>
                  <a:pt x="0" y="413"/>
                </a:cubicBezTo>
                <a:cubicBezTo>
                  <a:pt x="54" y="413"/>
                  <a:pt x="54" y="413"/>
                  <a:pt x="54" y="413"/>
                </a:cubicBezTo>
                <a:cubicBezTo>
                  <a:pt x="541" y="413"/>
                  <a:pt x="541" y="413"/>
                  <a:pt x="541" y="413"/>
                </a:cubicBezTo>
                <a:cubicBezTo>
                  <a:pt x="851" y="413"/>
                  <a:pt x="851" y="413"/>
                  <a:pt x="851" y="413"/>
                </a:cubicBezTo>
                <a:cubicBezTo>
                  <a:pt x="891" y="413"/>
                  <a:pt x="891" y="413"/>
                  <a:pt x="891" y="413"/>
                </a:cubicBezTo>
                <a:cubicBezTo>
                  <a:pt x="2048" y="413"/>
                  <a:pt x="2048" y="413"/>
                  <a:pt x="2048" y="413"/>
                </a:cubicBezTo>
                <a:cubicBezTo>
                  <a:pt x="2053" y="413"/>
                  <a:pt x="2058" y="411"/>
                  <a:pt x="2062" y="408"/>
                </a:cubicBezTo>
                <a:cubicBezTo>
                  <a:pt x="2063" y="407"/>
                  <a:pt x="2064" y="406"/>
                  <a:pt x="2064" y="406"/>
                </a:cubicBezTo>
                <a:cubicBezTo>
                  <a:pt x="2253" y="217"/>
                  <a:pt x="2253" y="217"/>
                  <a:pt x="2253" y="217"/>
                </a:cubicBezTo>
                <a:cubicBezTo>
                  <a:pt x="2259" y="211"/>
                  <a:pt x="2259" y="201"/>
                  <a:pt x="2253" y="195"/>
                </a:cubicBez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3733" y="3962400"/>
            <a:ext cx="8458200" cy="95891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>
                <a:solidFill>
                  <a:srgbClr val="FEFFFF"/>
                </a:solidFill>
              </a:rPr>
              <a:t>				</a:t>
            </a:r>
            <a:r>
              <a:rPr lang="en-US" sz="4400" b="1">
                <a:solidFill>
                  <a:srgbClr val="FEFFFF"/>
                </a:solidFill>
              </a:rPr>
              <a:t>Questions</a:t>
            </a:r>
            <a:r>
              <a:rPr lang="en-US" sz="4400">
                <a:solidFill>
                  <a:srgbClr val="FE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389</TotalTime>
  <Words>761</Words>
  <Application>Microsoft Office PowerPoint</Application>
  <PresentationFormat>Widescreen</PresentationFormat>
  <Paragraphs>80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</vt:lpstr>
      <vt:lpstr>Aptos</vt:lpstr>
      <vt:lpstr>Arial</vt:lpstr>
      <vt:lpstr>Bierstadt</vt:lpstr>
      <vt:lpstr>Century Gothic</vt:lpstr>
      <vt:lpstr>Wingdings 3</vt:lpstr>
      <vt:lpstr>Wisp</vt:lpstr>
      <vt:lpstr>MODULE NAME Presentation MODULE CODE LCLM4004 LON  STUDENT NAME Ryan Nico Jasper STUDENT ID 2531287 LECTURER Charles Obinwa Assignment 1: Presentation</vt:lpstr>
      <vt:lpstr>     OVERVIEW</vt:lpstr>
      <vt:lpstr>Introduction</vt:lpstr>
      <vt:lpstr>Company background</vt:lpstr>
      <vt:lpstr>Problem: nature and scope</vt:lpstr>
      <vt:lpstr>PESTLE ANALYSIS: Basil’s Bakery </vt:lpstr>
      <vt:lpstr>PESTLE ANALYSIS: Basil’s Bakery </vt:lpstr>
      <vt:lpstr>Cause and effect analysis (Fishbone diagram)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nicu ion</cp:lastModifiedBy>
  <cp:revision>97</cp:revision>
  <dcterms:created xsi:type="dcterms:W3CDTF">2024-10-08T15:58:04Z</dcterms:created>
  <dcterms:modified xsi:type="dcterms:W3CDTF">2026-07-12T15:30:40Z</dcterms:modified>
</cp:coreProperties>
</file>