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138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5142565-586C-4CD8-BB1A-ACE5648420C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CDA82CA-0026-453B-BA88-755B153BA496}"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B80E0A2-12B3-45FF-82AD-225F1E078D2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670FD9F-239C-432F-93EE-0A657A9C1C89}"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EF608523-3CFD-4E4D-9CE3-FD6B1DD27755}"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2529F39A-1CD1-4ABE-B89C-CE7FC64D815D}"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F27278C0-560E-4CCD-BC82-7DD1521847D1}"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9A0C2833-0FB2-43BC-8B2D-E181C3D6CBB0}"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884E45C-FE23-4D30-BEFC-9F3E64744F5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7600737-7230-4A31-8277-69661400BF36}"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9997C130-ADE7-48F0-8553-F12D129DA3D4}"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D9F3F713-6E71-4B96-848C-CCB20C8AD9C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smtClean="0"/>
              <a:t>Reliability Centred maintenance</a:t>
            </a:r>
          </a:p>
        </p:txBody>
      </p:sp>
      <p:sp>
        <p:nvSpPr>
          <p:cNvPr id="2051" name="Rectangle 3"/>
          <p:cNvSpPr>
            <a:spLocks noGrp="1" noChangeArrowheads="1"/>
          </p:cNvSpPr>
          <p:nvPr>
            <p:ph type="subTitle" idx="1"/>
          </p:nvPr>
        </p:nvSpPr>
        <p:spPr/>
        <p:txBody>
          <a:bodyPr/>
          <a:lstStyle/>
          <a:p>
            <a:pPr eaLnBrk="1" hangingPunct="1"/>
            <a:r>
              <a:rPr lang="en-GB" smtClean="0"/>
              <a:t>By</a:t>
            </a:r>
          </a:p>
          <a:p>
            <a:pPr eaLnBrk="1" hangingPunct="1"/>
            <a:r>
              <a:rPr lang="en-GB" smtClean="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Introduction</a:t>
            </a:r>
          </a:p>
        </p:txBody>
      </p:sp>
      <p:sp>
        <p:nvSpPr>
          <p:cNvPr id="3075" name="Rectangle 3"/>
          <p:cNvSpPr>
            <a:spLocks noGrp="1" noChangeArrowheads="1"/>
          </p:cNvSpPr>
          <p:nvPr>
            <p:ph type="body" idx="1"/>
          </p:nvPr>
        </p:nvSpPr>
        <p:spPr/>
        <p:txBody>
          <a:bodyPr/>
          <a:lstStyle/>
          <a:p>
            <a:pPr eaLnBrk="1" hangingPunct="1"/>
            <a:r>
              <a:rPr lang="en-GB" smtClean="0"/>
              <a:t>Over the past 20 years maintenance has changed due to a huge increase in the number and variety of physical assets (plant, equipment and buildings) which must be maintained throughout the world, much more complex designs, new maintenance techniques and changing views on maintenance organisation and responsibilities.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Introduction</a:t>
            </a:r>
          </a:p>
        </p:txBody>
      </p:sp>
      <p:sp>
        <p:nvSpPr>
          <p:cNvPr id="4099" name="Rectangle 3"/>
          <p:cNvSpPr>
            <a:spLocks noGrp="1" noChangeArrowheads="1"/>
          </p:cNvSpPr>
          <p:nvPr>
            <p:ph type="body" idx="1"/>
          </p:nvPr>
        </p:nvSpPr>
        <p:spPr/>
        <p:txBody>
          <a:bodyPr/>
          <a:lstStyle/>
          <a:p>
            <a:pPr eaLnBrk="1" hangingPunct="1">
              <a:buFontTx/>
              <a:buNone/>
            </a:pPr>
            <a:r>
              <a:rPr lang="en-GB" smtClean="0"/>
              <a:t>	Maintenance is also responding to changing expectations.  These include: -</a:t>
            </a:r>
          </a:p>
          <a:p>
            <a:pPr eaLnBrk="1" hangingPunct="1"/>
            <a:r>
              <a:rPr lang="en-GB" smtClean="0"/>
              <a:t>The extent to which equipment failure affects safety and the environment</a:t>
            </a:r>
          </a:p>
          <a:p>
            <a:pPr eaLnBrk="1" hangingPunct="1"/>
            <a:r>
              <a:rPr lang="en-GB" smtClean="0"/>
              <a:t>The connection between maintenance and product quality</a:t>
            </a:r>
          </a:p>
          <a:p>
            <a:pPr eaLnBrk="1" hangingPunct="1"/>
            <a:r>
              <a:rPr lang="en-GB" smtClean="0"/>
              <a:t>Increasing pressure to achieve high plant availability and to contain costs</a:t>
            </a:r>
          </a:p>
          <a:p>
            <a:pPr eaLnBrk="1" hangingPunct="1">
              <a:buFontTx/>
              <a:buNone/>
            </a:pPr>
            <a:endParaRPr lang="en-GB"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Introduction</a:t>
            </a:r>
          </a:p>
        </p:txBody>
      </p:sp>
      <p:sp>
        <p:nvSpPr>
          <p:cNvPr id="5123" name="Rectangle 3"/>
          <p:cNvSpPr>
            <a:spLocks noGrp="1" noChangeArrowheads="1"/>
          </p:cNvSpPr>
          <p:nvPr>
            <p:ph type="body" idx="1"/>
          </p:nvPr>
        </p:nvSpPr>
        <p:spPr/>
        <p:txBody>
          <a:bodyPr/>
          <a:lstStyle/>
          <a:p>
            <a:pPr eaLnBrk="1" hangingPunct="1">
              <a:lnSpc>
                <a:spcPct val="90000"/>
              </a:lnSpc>
            </a:pPr>
            <a:r>
              <a:rPr lang="en-GB" smtClean="0"/>
              <a:t>These changes are testing attitudes and skills in all branches of industry to the limit and maintenance staff are having to adopt completely new ways of thinking and acting, as engineers and as managers</a:t>
            </a:r>
          </a:p>
          <a:p>
            <a:pPr eaLnBrk="1" hangingPunct="1">
              <a:lnSpc>
                <a:spcPct val="90000"/>
              </a:lnSpc>
            </a:pPr>
            <a:r>
              <a:rPr lang="en-GB" smtClean="0"/>
              <a:t>At the same time the limitations of maintenance systems are becoming increasingly apparent, no matter how much they are computerised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Introduction</a:t>
            </a:r>
          </a:p>
        </p:txBody>
      </p:sp>
      <p:sp>
        <p:nvSpPr>
          <p:cNvPr id="6147" name="Rectangle 3"/>
          <p:cNvSpPr>
            <a:spLocks noGrp="1" noChangeArrowheads="1"/>
          </p:cNvSpPr>
          <p:nvPr>
            <p:ph type="body" idx="1"/>
          </p:nvPr>
        </p:nvSpPr>
        <p:spPr>
          <a:xfrm>
            <a:off x="457200" y="1600200"/>
            <a:ext cx="8229600" cy="4997450"/>
          </a:xfrm>
        </p:spPr>
        <p:txBody>
          <a:bodyPr/>
          <a:lstStyle/>
          <a:p>
            <a:pPr eaLnBrk="1" hangingPunct="1"/>
            <a:r>
              <a:rPr lang="en-GB" sz="2800" smtClean="0"/>
              <a:t>In the face of this avalanche of change, managers everywhere are looking for new approach to maintenance</a:t>
            </a:r>
          </a:p>
          <a:p>
            <a:pPr eaLnBrk="1" hangingPunct="1"/>
            <a:r>
              <a:rPr lang="en-GB" sz="2800" smtClean="0"/>
              <a:t>They want to avoid the false starts and dead ends which always accompany major upheavals</a:t>
            </a:r>
          </a:p>
          <a:p>
            <a:pPr eaLnBrk="1" hangingPunct="1"/>
            <a:r>
              <a:rPr lang="en-GB" sz="2800" smtClean="0"/>
              <a:t>Instead they seek a strategic framework which synthesis the new development into a coherent pattern, so that they can evaluate them sensibly and apply these likely to be of most value to them and their companies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mtClean="0"/>
              <a:t>Introduction</a:t>
            </a:r>
          </a:p>
        </p:txBody>
      </p:sp>
      <p:sp>
        <p:nvSpPr>
          <p:cNvPr id="7171" name="Rectangle 3"/>
          <p:cNvSpPr>
            <a:spLocks noGrp="1" noChangeArrowheads="1"/>
          </p:cNvSpPr>
          <p:nvPr>
            <p:ph type="body" idx="1"/>
          </p:nvPr>
        </p:nvSpPr>
        <p:spPr/>
        <p:txBody>
          <a:bodyPr/>
          <a:lstStyle/>
          <a:p>
            <a:pPr eaLnBrk="1" hangingPunct="1"/>
            <a:r>
              <a:rPr lang="en-GB" smtClean="0"/>
              <a:t>If it is applied correctly, RCM transforms the relationships between the undertakings which use it, their existing physical assets and the people who operate and maintain those assets</a:t>
            </a:r>
          </a:p>
          <a:p>
            <a:pPr eaLnBrk="1" hangingPunct="1"/>
            <a:r>
              <a:rPr lang="en-GB" smtClean="0"/>
              <a:t>It also enables new assets to be put into effective service with great speed, confidence and precision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mtClean="0"/>
              <a:t>Reliability Centred Maintenance</a:t>
            </a:r>
          </a:p>
        </p:txBody>
      </p:sp>
      <p:sp>
        <p:nvSpPr>
          <p:cNvPr id="8195" name="Rectangle 3"/>
          <p:cNvSpPr>
            <a:spLocks noGrp="1" noChangeArrowheads="1"/>
          </p:cNvSpPr>
          <p:nvPr>
            <p:ph type="body" idx="1"/>
          </p:nvPr>
        </p:nvSpPr>
        <p:spPr/>
        <p:txBody>
          <a:bodyPr/>
          <a:lstStyle/>
          <a:p>
            <a:pPr eaLnBrk="1" hangingPunct="1">
              <a:buFontTx/>
              <a:buNone/>
            </a:pPr>
            <a:r>
              <a:rPr lang="en-GB" smtClean="0"/>
              <a:t>	Since the 1930’s the evolution of maintenance can be traced through three generations</a:t>
            </a:r>
          </a:p>
          <a:p>
            <a:pPr eaLnBrk="1" hangingPunct="1">
              <a:buFontTx/>
              <a:buNone/>
            </a:pPr>
            <a:r>
              <a:rPr lang="en-GB" smtClean="0"/>
              <a:t>	1. The First Generation</a:t>
            </a:r>
          </a:p>
          <a:p>
            <a:pPr eaLnBrk="1" hangingPunct="1">
              <a:buFontTx/>
              <a:buNone/>
            </a:pPr>
            <a:r>
              <a:rPr lang="en-GB" smtClean="0"/>
              <a:t>	2. The Second Generation</a:t>
            </a:r>
          </a:p>
          <a:p>
            <a:pPr eaLnBrk="1" hangingPunct="1">
              <a:buFontTx/>
              <a:buNone/>
            </a:pPr>
            <a:r>
              <a:rPr lang="en-GB" smtClean="0"/>
              <a:t>	3. The Third Generation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The First Generation</a:t>
            </a:r>
          </a:p>
        </p:txBody>
      </p:sp>
      <p:sp>
        <p:nvSpPr>
          <p:cNvPr id="9219" name="Rectangle 3"/>
          <p:cNvSpPr>
            <a:spLocks noGrp="1" noChangeArrowheads="1"/>
          </p:cNvSpPr>
          <p:nvPr>
            <p:ph type="body" idx="1"/>
          </p:nvPr>
        </p:nvSpPr>
        <p:spPr/>
        <p:txBody>
          <a:bodyPr/>
          <a:lstStyle/>
          <a:p>
            <a:pPr eaLnBrk="1" hangingPunct="1"/>
            <a:r>
              <a:rPr lang="en-GB" smtClean="0"/>
              <a:t>In those days industry was not very highly mechanised, so downtime did matter much</a:t>
            </a:r>
          </a:p>
          <a:p>
            <a:pPr eaLnBrk="1" hangingPunct="1"/>
            <a:r>
              <a:rPr lang="en-GB" smtClean="0"/>
              <a:t>This meant that the prevention of equipment failure was not a very high priority in the minds of most managers</a:t>
            </a:r>
          </a:p>
          <a:p>
            <a:pPr eaLnBrk="1" hangingPunct="1"/>
            <a:r>
              <a:rPr lang="en-GB" smtClean="0"/>
              <a:t>At the same time, most equipment was simple and much of it was over designed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First Generation</a:t>
            </a:r>
          </a:p>
        </p:txBody>
      </p:sp>
      <p:sp>
        <p:nvSpPr>
          <p:cNvPr id="10243" name="Rectangle 3"/>
          <p:cNvSpPr>
            <a:spLocks noGrp="1" noChangeArrowheads="1"/>
          </p:cNvSpPr>
          <p:nvPr>
            <p:ph type="body" idx="1"/>
          </p:nvPr>
        </p:nvSpPr>
        <p:spPr>
          <a:xfrm>
            <a:off x="457200" y="1600200"/>
            <a:ext cx="8229600" cy="4997450"/>
          </a:xfrm>
        </p:spPr>
        <p:txBody>
          <a:bodyPr/>
          <a:lstStyle/>
          <a:p>
            <a:pPr eaLnBrk="1" hangingPunct="1"/>
            <a:r>
              <a:rPr lang="en-GB" smtClean="0"/>
              <a:t>This made it reliable and easy to repair</a:t>
            </a:r>
          </a:p>
          <a:p>
            <a:pPr eaLnBrk="1" hangingPunct="1"/>
            <a:r>
              <a:rPr lang="en-GB" smtClean="0"/>
              <a:t>As a result, there was no need for systematic maintenance of any sort beyond simple cleaning, servicing and lubrication routines</a:t>
            </a:r>
          </a:p>
          <a:p>
            <a:pPr eaLnBrk="1" hangingPunct="1"/>
            <a:endParaRPr lang="en-GB"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The Second Generation</a:t>
            </a:r>
          </a:p>
        </p:txBody>
      </p:sp>
      <p:sp>
        <p:nvSpPr>
          <p:cNvPr id="11267" name="Rectangle 3"/>
          <p:cNvSpPr>
            <a:spLocks noGrp="1" noChangeArrowheads="1"/>
          </p:cNvSpPr>
          <p:nvPr>
            <p:ph type="body" idx="1"/>
          </p:nvPr>
        </p:nvSpPr>
        <p:spPr/>
        <p:txBody>
          <a:bodyPr/>
          <a:lstStyle/>
          <a:p>
            <a:pPr eaLnBrk="1" hangingPunct="1"/>
            <a:r>
              <a:rPr lang="en-GB" sz="2800" smtClean="0"/>
              <a:t>As this dependence grew, down time came into sharper focus this led to the idea that equipment failures could and should be prevented, which led in turn to the concept of preventive maintenance</a:t>
            </a:r>
          </a:p>
          <a:p>
            <a:pPr eaLnBrk="1" hangingPunct="1"/>
            <a:r>
              <a:rPr lang="en-GB" sz="2800" smtClean="0"/>
              <a:t>The cost of maintenance also started to rise sharply relative to other operating costs</a:t>
            </a:r>
          </a:p>
          <a:p>
            <a:pPr eaLnBrk="1" hangingPunct="1"/>
            <a:r>
              <a:rPr lang="en-GB" sz="2800" smtClean="0"/>
              <a:t>This led to the growth of maintenance planning and control systems</a:t>
            </a:r>
          </a:p>
          <a:p>
            <a:pPr eaLnBrk="1" hangingPunct="1">
              <a:buFontTx/>
              <a:buNone/>
            </a:pPr>
            <a:endParaRPr lang="en-GB" sz="280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Second generation</a:t>
            </a:r>
          </a:p>
        </p:txBody>
      </p:sp>
      <p:sp>
        <p:nvSpPr>
          <p:cNvPr id="12291" name="Rectangle 3"/>
          <p:cNvSpPr>
            <a:spLocks noGrp="1" noChangeArrowheads="1"/>
          </p:cNvSpPr>
          <p:nvPr>
            <p:ph type="body" idx="1"/>
          </p:nvPr>
        </p:nvSpPr>
        <p:spPr/>
        <p:txBody>
          <a:bodyPr/>
          <a:lstStyle/>
          <a:p>
            <a:pPr eaLnBrk="1" hangingPunct="1">
              <a:lnSpc>
                <a:spcPct val="90000"/>
              </a:lnSpc>
            </a:pPr>
            <a:r>
              <a:rPr lang="en-GB" smtClean="0"/>
              <a:t>These have helped greatly to bring maintenance under control and are now an established part of the practice of maintenance</a:t>
            </a:r>
          </a:p>
          <a:p>
            <a:pPr eaLnBrk="1" hangingPunct="1">
              <a:lnSpc>
                <a:spcPct val="90000"/>
              </a:lnSpc>
            </a:pPr>
            <a:r>
              <a:rPr lang="en-GB" smtClean="0"/>
              <a:t>Finally, the amount of capital tied up in fixed assets together with a sharp increase in the cost of that capital led people to start seeking ways in which they could maximise the life of the assets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smtClean="0"/>
              <a:t>Third generation</a:t>
            </a:r>
          </a:p>
        </p:txBody>
      </p:sp>
      <p:sp>
        <p:nvSpPr>
          <p:cNvPr id="13315" name="Rectangle 3"/>
          <p:cNvSpPr>
            <a:spLocks noGrp="1" noChangeArrowheads="1"/>
          </p:cNvSpPr>
          <p:nvPr>
            <p:ph type="body" idx="1"/>
          </p:nvPr>
        </p:nvSpPr>
        <p:spPr/>
        <p:txBody>
          <a:bodyPr/>
          <a:lstStyle/>
          <a:p>
            <a:pPr eaLnBrk="1" hangingPunct="1"/>
            <a:r>
              <a:rPr lang="en-GB" smtClean="0"/>
              <a:t>Since the mid seventies, the process of change in industry has gathered even greater momentum.  The changes can be classified under the headings of new</a:t>
            </a:r>
          </a:p>
          <a:p>
            <a:pPr eaLnBrk="1" hangingPunct="1">
              <a:buFontTx/>
              <a:buNone/>
            </a:pPr>
            <a:r>
              <a:rPr lang="en-GB" smtClean="0"/>
              <a:t>	- new expectations</a:t>
            </a:r>
          </a:p>
          <a:p>
            <a:pPr eaLnBrk="1" hangingPunct="1">
              <a:buFontTx/>
              <a:buNone/>
            </a:pPr>
            <a:r>
              <a:rPr lang="en-GB" smtClean="0"/>
              <a:t>	- new research</a:t>
            </a:r>
          </a:p>
          <a:p>
            <a:pPr eaLnBrk="1" hangingPunct="1">
              <a:buFontTx/>
              <a:buNone/>
            </a:pPr>
            <a:r>
              <a:rPr lang="en-GB" smtClean="0"/>
              <a:t>	- new techniques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endParaRPr lang="en-US" smtClean="0"/>
          </a:p>
        </p:txBody>
      </p:sp>
      <p:sp>
        <p:nvSpPr>
          <p:cNvPr id="14339" name="Rectangle 3"/>
          <p:cNvSpPr>
            <a:spLocks noGrp="1" noChangeArrowheads="1"/>
          </p:cNvSpPr>
          <p:nvPr>
            <p:ph type="body" idx="1"/>
          </p:nvPr>
        </p:nvSpPr>
        <p:spPr/>
        <p:txBody>
          <a:bodyPr/>
          <a:lstStyle/>
          <a:p>
            <a:pPr eaLnBrk="1" hangingPunct="1"/>
            <a:endParaRPr lang="en-US" smtClean="0"/>
          </a:p>
        </p:txBody>
      </p:sp>
      <p:pic>
        <p:nvPicPr>
          <p:cNvPr id="14340" name="Picture 5" descr="RCMfig1"/>
          <p:cNvPicPr>
            <a:picLocks noChangeAspect="1" noChangeArrowheads="1"/>
          </p:cNvPicPr>
          <p:nvPr/>
        </p:nvPicPr>
        <p:blipFill>
          <a:blip r:embed="rId2" cstate="print"/>
          <a:srcRect/>
          <a:stretch>
            <a:fillRect/>
          </a:stretch>
        </p:blipFill>
        <p:spPr bwMode="auto">
          <a:xfrm>
            <a:off x="539750" y="1773238"/>
            <a:ext cx="7848600" cy="417671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Third Generation</a:t>
            </a:r>
          </a:p>
        </p:txBody>
      </p:sp>
      <p:sp>
        <p:nvSpPr>
          <p:cNvPr id="15363" name="Rectangle 3"/>
          <p:cNvSpPr>
            <a:spLocks noGrp="1" noChangeArrowheads="1"/>
          </p:cNvSpPr>
          <p:nvPr>
            <p:ph type="body" idx="1"/>
          </p:nvPr>
        </p:nvSpPr>
        <p:spPr/>
        <p:txBody>
          <a:bodyPr/>
          <a:lstStyle/>
          <a:p>
            <a:pPr eaLnBrk="1" hangingPunct="1"/>
            <a:r>
              <a:rPr lang="en-GB" sz="2800" smtClean="0"/>
              <a:t>Downtime has always affected the productive capacity of physical assets by reducing output, increasing operating costs and interfering with customer service</a:t>
            </a:r>
          </a:p>
          <a:p>
            <a:pPr eaLnBrk="1" hangingPunct="1"/>
            <a:r>
              <a:rPr lang="en-GB" sz="2800" smtClean="0"/>
              <a:t>In manufacturing, the effects of downtime are being aggravated by the worldwide move towards just in time systems, where reduced stocks of work-in-progress mean that quite small breakdowns are now much more likely to stop a whole plant</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mtClean="0"/>
              <a:t>Third Generation</a:t>
            </a:r>
          </a:p>
        </p:txBody>
      </p:sp>
      <p:sp>
        <p:nvSpPr>
          <p:cNvPr id="16387" name="Rectangle 3"/>
          <p:cNvSpPr>
            <a:spLocks noGrp="1" noChangeArrowheads="1"/>
          </p:cNvSpPr>
          <p:nvPr>
            <p:ph type="body" idx="1"/>
          </p:nvPr>
        </p:nvSpPr>
        <p:spPr>
          <a:xfrm>
            <a:off x="457200" y="1600200"/>
            <a:ext cx="8229600" cy="4924425"/>
          </a:xfrm>
        </p:spPr>
        <p:txBody>
          <a:bodyPr/>
          <a:lstStyle/>
          <a:p>
            <a:pPr eaLnBrk="1" hangingPunct="1">
              <a:lnSpc>
                <a:spcPct val="90000"/>
              </a:lnSpc>
            </a:pPr>
            <a:r>
              <a:rPr lang="en-GB" smtClean="0"/>
              <a:t>In recent times, the growth of mechanisation and automation has meant that reliability and availability have now also become key issues in sectors as diverse as healthcare, data processing, telecommunications and building management</a:t>
            </a:r>
          </a:p>
          <a:p>
            <a:pPr eaLnBrk="1" hangingPunct="1">
              <a:lnSpc>
                <a:spcPct val="90000"/>
              </a:lnSpc>
            </a:pPr>
            <a:r>
              <a:rPr lang="en-GB" smtClean="0"/>
              <a:t>Greater automation also means that more and more failures affect our ability to sustain satisfactory quality standards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smtClean="0"/>
              <a:t>Third Generation</a:t>
            </a:r>
          </a:p>
        </p:txBody>
      </p:sp>
      <p:sp>
        <p:nvSpPr>
          <p:cNvPr id="17411"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For instance, equipment failures can affect climate control in buildings and the punctuality of transport networks as much as they can interfere with the consistent achievement of specified tolerances in manufacturing</a:t>
            </a:r>
          </a:p>
          <a:p>
            <a:pPr eaLnBrk="1" hangingPunct="1">
              <a:lnSpc>
                <a:spcPct val="90000"/>
              </a:lnSpc>
            </a:pPr>
            <a:r>
              <a:rPr lang="en-GB" smtClean="0"/>
              <a:t>More and more failures have serious safety or environmental consequences at a time when standards in these areas are rising rapidly</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Third Generation</a:t>
            </a:r>
          </a:p>
        </p:txBody>
      </p:sp>
      <p:sp>
        <p:nvSpPr>
          <p:cNvPr id="184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In some parts of the world, the point is approaching where organisations either conform to society’s safety and environmental expectations, or they cease to operate</a:t>
            </a:r>
          </a:p>
          <a:p>
            <a:pPr eaLnBrk="1" hangingPunct="1">
              <a:lnSpc>
                <a:spcPct val="90000"/>
              </a:lnSpc>
            </a:pPr>
            <a:r>
              <a:rPr lang="en-GB" smtClean="0"/>
              <a:t>This adds an order of magnitude to our dependence on the integrity, of our physical assets-one which goes beyond cost and which becomes a simple matter of organisational survival</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Third Generation</a:t>
            </a:r>
          </a:p>
        </p:txBody>
      </p:sp>
      <p:sp>
        <p:nvSpPr>
          <p:cNvPr id="19459"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GB" smtClean="0"/>
              <a:t>At the same time as our dependence on physical assets is growing, so too is their cost-to operate and to own</a:t>
            </a:r>
          </a:p>
          <a:p>
            <a:pPr eaLnBrk="1" hangingPunct="1">
              <a:lnSpc>
                <a:spcPct val="90000"/>
              </a:lnSpc>
            </a:pPr>
            <a:r>
              <a:rPr lang="en-GB" smtClean="0"/>
              <a:t>To secure the maximum return on the investment which they represent, they must be kept working efficiently for as long as we want then to</a:t>
            </a:r>
          </a:p>
          <a:p>
            <a:pPr eaLnBrk="1" hangingPunct="1">
              <a:lnSpc>
                <a:spcPct val="90000"/>
              </a:lnSpc>
            </a:pPr>
            <a:r>
              <a:rPr lang="en-GB" smtClean="0"/>
              <a:t>Finally, the cost of maintenance itself is still rising, in absolute terms and as a proportion of total expenditure</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smtClean="0"/>
              <a:t>Third Generation</a:t>
            </a:r>
          </a:p>
        </p:txBody>
      </p:sp>
      <p:sp>
        <p:nvSpPr>
          <p:cNvPr id="20483" name="Rectangle 3"/>
          <p:cNvSpPr>
            <a:spLocks noGrp="1" noChangeArrowheads="1"/>
          </p:cNvSpPr>
          <p:nvPr>
            <p:ph type="body" idx="1"/>
          </p:nvPr>
        </p:nvSpPr>
        <p:spPr>
          <a:xfrm>
            <a:off x="457200" y="1600200"/>
            <a:ext cx="8229600" cy="4924425"/>
          </a:xfrm>
        </p:spPr>
        <p:txBody>
          <a:bodyPr/>
          <a:lstStyle/>
          <a:p>
            <a:pPr eaLnBrk="1" hangingPunct="1">
              <a:buFontTx/>
              <a:buNone/>
            </a:pPr>
            <a:r>
              <a:rPr lang="en-GB" sz="2800" b="1" u="sng" smtClean="0"/>
              <a:t>New research</a:t>
            </a:r>
          </a:p>
          <a:p>
            <a:pPr eaLnBrk="1" hangingPunct="1"/>
            <a:r>
              <a:rPr lang="en-GB" sz="2800" smtClean="0"/>
              <a:t>Quite apart from greater expectations, new research is changing many of our most basic beliefs about age and failure</a:t>
            </a:r>
          </a:p>
          <a:p>
            <a:pPr eaLnBrk="1" hangingPunct="1"/>
            <a:r>
              <a:rPr lang="en-GB" sz="2800" smtClean="0"/>
              <a:t>In particular, it is apparent that there is less and less connection between the operating age of most assets and how likely they are to fail</a:t>
            </a:r>
          </a:p>
          <a:p>
            <a:pPr eaLnBrk="1" hangingPunct="1"/>
            <a:r>
              <a:rPr lang="en-GB" sz="2800" smtClean="0"/>
              <a:t>However, third generation research has revealed that not one or two but six failure patterns actually occur in practie</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smtClean="0"/>
              <a:t>Changing Maintenance Approaches</a:t>
            </a:r>
          </a:p>
        </p:txBody>
      </p:sp>
      <p:sp>
        <p:nvSpPr>
          <p:cNvPr id="21507" name="Rectangle 3"/>
          <p:cNvSpPr>
            <a:spLocks noGrp="1" noChangeArrowheads="1"/>
          </p:cNvSpPr>
          <p:nvPr>
            <p:ph type="body" idx="1"/>
          </p:nvPr>
        </p:nvSpPr>
        <p:spPr/>
        <p:txBody>
          <a:bodyPr/>
          <a:lstStyle/>
          <a:p>
            <a:pPr eaLnBrk="1" hangingPunct="1"/>
            <a:endParaRPr lang="en-US" smtClean="0"/>
          </a:p>
        </p:txBody>
      </p:sp>
      <p:pic>
        <p:nvPicPr>
          <p:cNvPr id="21508" name="Picture 5" descr="RCMfig3"/>
          <p:cNvPicPr>
            <a:picLocks noChangeAspect="1" noChangeArrowheads="1"/>
          </p:cNvPicPr>
          <p:nvPr/>
        </p:nvPicPr>
        <p:blipFill>
          <a:blip r:embed="rId2" cstate="print"/>
          <a:srcRect/>
          <a:stretch>
            <a:fillRect/>
          </a:stretch>
        </p:blipFill>
        <p:spPr bwMode="auto">
          <a:xfrm>
            <a:off x="0" y="1628775"/>
            <a:ext cx="8893175" cy="50403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US" smtClean="0"/>
              <a:t>New Developments</a:t>
            </a:r>
          </a:p>
        </p:txBody>
      </p:sp>
      <p:sp>
        <p:nvSpPr>
          <p:cNvPr id="22531" name="Rectangle 3"/>
          <p:cNvSpPr>
            <a:spLocks noGrp="1" noChangeArrowheads="1"/>
          </p:cNvSpPr>
          <p:nvPr>
            <p:ph type="body" idx="1"/>
          </p:nvPr>
        </p:nvSpPr>
        <p:spPr/>
        <p:txBody>
          <a:bodyPr/>
          <a:lstStyle/>
          <a:p>
            <a:pPr eaLnBrk="1" hangingPunct="1">
              <a:buFontTx/>
              <a:buNone/>
            </a:pPr>
            <a:r>
              <a:rPr lang="en-US" b="1" u="sng" smtClean="0"/>
              <a:t>Include</a:t>
            </a:r>
            <a:r>
              <a:rPr lang="en-US" smtClean="0"/>
              <a:t>: -</a:t>
            </a:r>
          </a:p>
          <a:p>
            <a:pPr eaLnBrk="1" hangingPunct="1"/>
            <a:r>
              <a:rPr lang="en-US" sz="2800" smtClean="0"/>
              <a:t>Decision support tools, such as hazard studies, failure modes and effects analysis and expert systems</a:t>
            </a:r>
          </a:p>
          <a:p>
            <a:pPr eaLnBrk="1" hangingPunct="1"/>
            <a:r>
              <a:rPr lang="en-US" sz="2800" smtClean="0"/>
              <a:t>New maintenance techniques, such as condition monitoring</a:t>
            </a:r>
          </a:p>
          <a:p>
            <a:pPr eaLnBrk="1" hangingPunct="1"/>
            <a:r>
              <a:rPr lang="en-US" sz="2800" smtClean="0"/>
              <a:t>Designing equipment with a much greater emphasis on reliability and maintainability</a:t>
            </a:r>
          </a:p>
          <a:p>
            <a:pPr eaLnBrk="1" hangingPunct="1"/>
            <a:r>
              <a:rPr lang="en-US" sz="2800" smtClean="0"/>
              <a:t>A major shift in organizational thinking towards participation, team-working and flexibility</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smtClean="0"/>
              <a:t>Challenges</a:t>
            </a:r>
          </a:p>
        </p:txBody>
      </p:sp>
      <p:sp>
        <p:nvSpPr>
          <p:cNvPr id="23555" name="Rectangle 3"/>
          <p:cNvSpPr>
            <a:spLocks noGrp="1" noChangeArrowheads="1"/>
          </p:cNvSpPr>
          <p:nvPr>
            <p:ph type="body" idx="1"/>
          </p:nvPr>
        </p:nvSpPr>
        <p:spPr>
          <a:xfrm>
            <a:off x="457200" y="1196975"/>
            <a:ext cx="8229600" cy="4929188"/>
          </a:xfrm>
        </p:spPr>
        <p:txBody>
          <a:bodyPr/>
          <a:lstStyle/>
          <a:p>
            <a:pPr eaLnBrk="1" hangingPunct="1"/>
            <a:r>
              <a:rPr lang="en-US" sz="2800" smtClean="0"/>
              <a:t>A major challenge facing maintenance people today is not only to learn what techniques are, but to decide which are worthwhile and which are not in their own organizations</a:t>
            </a:r>
          </a:p>
          <a:p>
            <a:pPr eaLnBrk="1" hangingPunct="1"/>
            <a:r>
              <a:rPr lang="en-US" sz="2800" smtClean="0"/>
              <a:t>If we make the right choices, it is possible to improve asset performance and at the same time contain and even reduce the cost of maintenance</a:t>
            </a:r>
          </a:p>
          <a:p>
            <a:pPr eaLnBrk="1" hangingPunct="1"/>
            <a:r>
              <a:rPr lang="en-US" sz="2800" smtClean="0"/>
              <a:t>If we make the wrong choices, new problems are created while existing problems only get worse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smtClean="0"/>
              <a:t>Challenges</a:t>
            </a:r>
          </a:p>
        </p:txBody>
      </p:sp>
      <p:sp>
        <p:nvSpPr>
          <p:cNvPr id="24579" name="Rectangle 3"/>
          <p:cNvSpPr>
            <a:spLocks noGrp="1" noChangeArrowheads="1"/>
          </p:cNvSpPr>
          <p:nvPr>
            <p:ph type="body" idx="1"/>
          </p:nvPr>
        </p:nvSpPr>
        <p:spPr>
          <a:xfrm>
            <a:off x="179388" y="1268413"/>
            <a:ext cx="8785225" cy="4857750"/>
          </a:xfrm>
        </p:spPr>
        <p:txBody>
          <a:bodyPr/>
          <a:lstStyle/>
          <a:p>
            <a:pPr eaLnBrk="1" hangingPunct="1"/>
            <a:r>
              <a:rPr lang="en-US" smtClean="0"/>
              <a:t>RCM provides a framework which enables users to respond to these challenges quickly and simply.  It does so because it never loses sight of the fact that maintenance is about physical assets</a:t>
            </a:r>
          </a:p>
          <a:p>
            <a:pPr eaLnBrk="1" hangingPunct="1"/>
            <a:r>
              <a:rPr lang="en-US" smtClean="0"/>
              <a:t>If these assets did not exist, the maintenance function itself would not</a:t>
            </a:r>
          </a:p>
          <a:p>
            <a:pPr eaLnBrk="1" hangingPunct="1"/>
            <a:r>
              <a:rPr lang="en-US" smtClean="0"/>
              <a:t>RCM starts with a comprehensive, zero-based review of the maintenance requirements of each, asset in its operating context</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smtClean="0"/>
              <a:t>Challenges</a:t>
            </a:r>
          </a:p>
        </p:txBody>
      </p:sp>
      <p:sp>
        <p:nvSpPr>
          <p:cNvPr id="25603" name="Rectangle 3"/>
          <p:cNvSpPr>
            <a:spLocks noGrp="1" noChangeArrowheads="1"/>
          </p:cNvSpPr>
          <p:nvPr>
            <p:ph type="body" idx="1"/>
          </p:nvPr>
        </p:nvSpPr>
        <p:spPr/>
        <p:txBody>
          <a:bodyPr/>
          <a:lstStyle/>
          <a:p>
            <a:pPr eaLnBrk="1" hangingPunct="1"/>
            <a:r>
              <a:rPr lang="en-US" sz="2800" smtClean="0"/>
              <a:t>All too often, these requirements are taken for granted.  This results in the development of organizational structures, the deployment of resources and the implementation of systems on the basis of incomplete or incorrect assumptions about the real needs of the assets</a:t>
            </a:r>
          </a:p>
          <a:p>
            <a:pPr eaLnBrk="1" hangingPunct="1"/>
            <a:r>
              <a:rPr lang="en-US" sz="2800" smtClean="0"/>
              <a:t>On the other hand, if these requirements are defined correctly in the light of modern thinking, it is possible to achieve quite remarkable step changes in maintenance efficiency and effectiveness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smtClean="0"/>
              <a:t>Maintenance and RCM</a:t>
            </a:r>
          </a:p>
        </p:txBody>
      </p:sp>
      <p:sp>
        <p:nvSpPr>
          <p:cNvPr id="26627" name="Rectangle 3"/>
          <p:cNvSpPr>
            <a:spLocks noGrp="1" noChangeArrowheads="1"/>
          </p:cNvSpPr>
          <p:nvPr>
            <p:ph type="body" idx="1"/>
          </p:nvPr>
        </p:nvSpPr>
        <p:spPr/>
        <p:txBody>
          <a:bodyPr/>
          <a:lstStyle/>
          <a:p>
            <a:pPr eaLnBrk="1" hangingPunct="1"/>
            <a:r>
              <a:rPr lang="en-US" smtClean="0"/>
              <a:t>From the engineering view point, there are two elements to the management of any physical asset</a:t>
            </a:r>
          </a:p>
          <a:p>
            <a:pPr eaLnBrk="1" hangingPunct="1">
              <a:buFontTx/>
              <a:buAutoNum type="arabicPeriod"/>
            </a:pPr>
            <a:r>
              <a:rPr lang="en-US" smtClean="0"/>
              <a:t>It must be maintained</a:t>
            </a:r>
          </a:p>
          <a:p>
            <a:pPr eaLnBrk="1" hangingPunct="1">
              <a:buFontTx/>
              <a:buAutoNum type="arabicPeriod"/>
            </a:pPr>
            <a:endParaRPr lang="en-US" smtClean="0"/>
          </a:p>
          <a:p>
            <a:pPr eaLnBrk="1" hangingPunct="1">
              <a:buFontTx/>
              <a:buAutoNum type="arabicPeriod"/>
            </a:pPr>
            <a:r>
              <a:rPr lang="en-US" smtClean="0"/>
              <a:t>From time to time it may also need to be modified</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smtClean="0"/>
              <a:t>Maintenance and RCM</a:t>
            </a:r>
          </a:p>
        </p:txBody>
      </p:sp>
      <p:sp>
        <p:nvSpPr>
          <p:cNvPr id="27651" name="Rectangle 3"/>
          <p:cNvSpPr>
            <a:spLocks noGrp="1" noChangeArrowheads="1"/>
          </p:cNvSpPr>
          <p:nvPr>
            <p:ph type="body" idx="1"/>
          </p:nvPr>
        </p:nvSpPr>
        <p:spPr/>
        <p:txBody>
          <a:bodyPr/>
          <a:lstStyle/>
          <a:p>
            <a:pPr eaLnBrk="1" hangingPunct="1"/>
            <a:r>
              <a:rPr lang="en-US" smtClean="0"/>
              <a:t>When we set out to maintain something, what is it that we wish to cause to continue?</a:t>
            </a:r>
          </a:p>
          <a:p>
            <a:pPr eaLnBrk="1" hangingPunct="1"/>
            <a:r>
              <a:rPr lang="en-US" smtClean="0"/>
              <a:t>What is the existing state that we wish to preserve?</a:t>
            </a:r>
          </a:p>
          <a:p>
            <a:pPr eaLnBrk="1" hangingPunct="1"/>
            <a:r>
              <a:rPr lang="en-US" smtClean="0"/>
              <a:t>The answer to these questions can be found in the fact that every physical asset is put into service because someone wants it to do something</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smtClean="0"/>
              <a:t>Maintenance and RCM</a:t>
            </a:r>
          </a:p>
        </p:txBody>
      </p:sp>
      <p:sp>
        <p:nvSpPr>
          <p:cNvPr id="28675" name="Rectangle 3"/>
          <p:cNvSpPr>
            <a:spLocks noGrp="1" noChangeArrowheads="1"/>
          </p:cNvSpPr>
          <p:nvPr>
            <p:ph type="body" idx="1"/>
          </p:nvPr>
        </p:nvSpPr>
        <p:spPr/>
        <p:txBody>
          <a:bodyPr/>
          <a:lstStyle/>
          <a:p>
            <a:pPr eaLnBrk="1" hangingPunct="1"/>
            <a:r>
              <a:rPr lang="en-US" smtClean="0"/>
              <a:t>In other words, they expect it to fulfill a specific function or functions</a:t>
            </a:r>
          </a:p>
          <a:p>
            <a:pPr eaLnBrk="1" hangingPunct="1"/>
            <a:r>
              <a:rPr lang="en-US" smtClean="0"/>
              <a:t>So it follows that when we maintain an asset, the state we wish to preserve must be the one in which it continues to do whatever its users want it to do</a:t>
            </a:r>
          </a:p>
          <a:p>
            <a:pPr eaLnBrk="1" hangingPunct="1"/>
            <a:r>
              <a:rPr lang="en-US" smtClean="0"/>
              <a:t>What users want will depend on exactly where and how the asset is being used</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smtClean="0"/>
              <a:t>RCM Definitions</a:t>
            </a:r>
          </a:p>
        </p:txBody>
      </p:sp>
      <p:sp>
        <p:nvSpPr>
          <p:cNvPr id="29699" name="Rectangle 3"/>
          <p:cNvSpPr>
            <a:spLocks noGrp="1" noChangeArrowheads="1"/>
          </p:cNvSpPr>
          <p:nvPr>
            <p:ph type="body" idx="1"/>
          </p:nvPr>
        </p:nvSpPr>
        <p:spPr/>
        <p:txBody>
          <a:bodyPr/>
          <a:lstStyle/>
          <a:p>
            <a:pPr eaLnBrk="1" hangingPunct="1">
              <a:buFontTx/>
              <a:buNone/>
            </a:pPr>
            <a:r>
              <a:rPr lang="en-US" smtClean="0"/>
              <a:t>	‘A process used to determine the maintenance requirements of any physical asset’</a:t>
            </a:r>
          </a:p>
          <a:p>
            <a:pPr eaLnBrk="1" hangingPunct="1">
              <a:buFontTx/>
              <a:buNone/>
            </a:pPr>
            <a:endParaRPr lang="en-US" smtClean="0"/>
          </a:p>
          <a:p>
            <a:pPr eaLnBrk="1" hangingPunct="1">
              <a:buFontTx/>
              <a:buNone/>
            </a:pPr>
            <a:r>
              <a:rPr lang="en-US" smtClean="0"/>
              <a:t>	‘A process used to determine what must be done to ensure that any physical asset continues to do whatever its users want it to do in its present operating context.’</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US" smtClean="0"/>
              <a:t>RCM Seven Basic Questions</a:t>
            </a:r>
          </a:p>
        </p:txBody>
      </p:sp>
      <p:sp>
        <p:nvSpPr>
          <p:cNvPr id="30723" name="Rectangle 3"/>
          <p:cNvSpPr>
            <a:spLocks noGrp="1" noChangeArrowheads="1"/>
          </p:cNvSpPr>
          <p:nvPr>
            <p:ph type="body" idx="1"/>
          </p:nvPr>
        </p:nvSpPr>
        <p:spPr/>
        <p:txBody>
          <a:bodyPr/>
          <a:lstStyle/>
          <a:p>
            <a:pPr marL="609600" indent="-609600" eaLnBrk="1" hangingPunct="1">
              <a:buFontTx/>
              <a:buAutoNum type="arabicPeriod"/>
            </a:pPr>
            <a:r>
              <a:rPr lang="en-US" smtClean="0"/>
              <a:t>What are the functions and associated performance standards of the asset in its present operating context?</a:t>
            </a:r>
          </a:p>
          <a:p>
            <a:pPr marL="609600" indent="-609600" eaLnBrk="1" hangingPunct="1">
              <a:buFontTx/>
              <a:buAutoNum type="arabicPeriod"/>
            </a:pPr>
            <a:r>
              <a:rPr lang="en-US" smtClean="0"/>
              <a:t>In what ways does it fail to fulfill its functions?</a:t>
            </a:r>
          </a:p>
          <a:p>
            <a:pPr marL="609600" indent="-609600" eaLnBrk="1" hangingPunct="1">
              <a:buFontTx/>
              <a:buAutoNum type="arabicPeriod"/>
            </a:pPr>
            <a:r>
              <a:rPr lang="en-US" smtClean="0"/>
              <a:t>What causes each functional failure?</a:t>
            </a:r>
          </a:p>
          <a:p>
            <a:pPr marL="609600" indent="-609600" eaLnBrk="1" hangingPunct="1">
              <a:buFontTx/>
              <a:buAutoNum type="arabicPeriod"/>
            </a:pPr>
            <a:r>
              <a:rPr lang="en-US" smtClean="0"/>
              <a:t>What happens when each failure occurs?</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US" smtClean="0"/>
              <a:t>RCM Seven Basic Questions</a:t>
            </a:r>
          </a:p>
        </p:txBody>
      </p:sp>
      <p:sp>
        <p:nvSpPr>
          <p:cNvPr id="31747" name="Rectangle 3"/>
          <p:cNvSpPr>
            <a:spLocks noGrp="1" noChangeArrowheads="1"/>
          </p:cNvSpPr>
          <p:nvPr>
            <p:ph type="body" idx="1"/>
          </p:nvPr>
        </p:nvSpPr>
        <p:spPr/>
        <p:txBody>
          <a:bodyPr/>
          <a:lstStyle/>
          <a:p>
            <a:pPr marL="609600" indent="-609600" eaLnBrk="1" hangingPunct="1">
              <a:buFontTx/>
              <a:buAutoNum type="arabicPeriod" startAt="5"/>
            </a:pPr>
            <a:r>
              <a:rPr lang="en-US" smtClean="0"/>
              <a:t>In what way does each failure matter?</a:t>
            </a:r>
          </a:p>
          <a:p>
            <a:pPr marL="609600" indent="-609600" eaLnBrk="1" hangingPunct="1">
              <a:buFontTx/>
              <a:buAutoNum type="arabicPeriod" startAt="5"/>
            </a:pPr>
            <a:r>
              <a:rPr lang="en-US" smtClean="0"/>
              <a:t>What can be done to predict or prevent each failure?</a:t>
            </a:r>
          </a:p>
          <a:p>
            <a:pPr marL="609600" indent="-609600" eaLnBrk="1" hangingPunct="1">
              <a:buFontTx/>
              <a:buAutoNum type="arabicPeriod" startAt="5"/>
            </a:pPr>
            <a:r>
              <a:rPr lang="en-US" smtClean="0"/>
              <a:t>What should be done if a suitable proactive task cannot be found</a:t>
            </a:r>
          </a:p>
          <a:p>
            <a:pPr marL="609600" indent="-609600" eaLnBrk="1" hangingPunct="1">
              <a:buFontTx/>
              <a:buNone/>
            </a:pPr>
            <a:endParaRPr lang="en-US" smtClean="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US" sz="4000" smtClean="0"/>
              <a:t>Functions and Performance Standards</a:t>
            </a:r>
          </a:p>
        </p:txBody>
      </p:sp>
      <p:sp>
        <p:nvSpPr>
          <p:cNvPr id="32771" name="Rectangle 3"/>
          <p:cNvSpPr>
            <a:spLocks noGrp="1" noChangeArrowheads="1"/>
          </p:cNvSpPr>
          <p:nvPr>
            <p:ph type="body" idx="1"/>
          </p:nvPr>
        </p:nvSpPr>
        <p:spPr/>
        <p:txBody>
          <a:bodyPr/>
          <a:lstStyle/>
          <a:p>
            <a:pPr eaLnBrk="1" hangingPunct="1"/>
            <a:r>
              <a:rPr lang="en-US" smtClean="0"/>
              <a:t>The first step in the RCM process is to define the functions of each asset in its operating context, together with the associated desired standards of performance</a:t>
            </a:r>
          </a:p>
          <a:p>
            <a:pPr eaLnBrk="1" hangingPunct="1"/>
            <a:r>
              <a:rPr lang="en-US" smtClean="0"/>
              <a:t>What users expect assets to be able to do can be split into two categories</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0"/>
            <a:ext cx="8229600" cy="836613"/>
          </a:xfrm>
        </p:spPr>
        <p:txBody>
          <a:bodyPr/>
          <a:lstStyle/>
          <a:p>
            <a:pPr eaLnBrk="1" hangingPunct="1"/>
            <a:r>
              <a:rPr lang="en-US" smtClean="0"/>
              <a:t>Categories of Function</a:t>
            </a:r>
          </a:p>
        </p:txBody>
      </p:sp>
      <p:sp>
        <p:nvSpPr>
          <p:cNvPr id="33795" name="Rectangle 3"/>
          <p:cNvSpPr>
            <a:spLocks noGrp="1" noChangeArrowheads="1"/>
          </p:cNvSpPr>
          <p:nvPr>
            <p:ph type="body" idx="1"/>
          </p:nvPr>
        </p:nvSpPr>
        <p:spPr>
          <a:xfrm>
            <a:off x="457200" y="908050"/>
            <a:ext cx="8229600" cy="5761038"/>
          </a:xfrm>
        </p:spPr>
        <p:txBody>
          <a:bodyPr/>
          <a:lstStyle/>
          <a:p>
            <a:pPr eaLnBrk="1" hangingPunct="1"/>
            <a:r>
              <a:rPr lang="en-US" sz="2800" b="1" u="sng" smtClean="0"/>
              <a:t>Primary functions</a:t>
            </a:r>
            <a:r>
              <a:rPr lang="en-US" sz="2800" smtClean="0"/>
              <a:t>: - which summarize why the asset was acquired in the first place.  This category of functions covers issues such as speed, output, carrying or storage capacity, product quality and customer service</a:t>
            </a:r>
            <a:endParaRPr lang="en-US" sz="2800" b="1" u="sng" smtClean="0"/>
          </a:p>
          <a:p>
            <a:pPr eaLnBrk="1" hangingPunct="1"/>
            <a:r>
              <a:rPr lang="en-US" sz="2800" b="1" u="sng" smtClean="0"/>
              <a:t>Secondary functions</a:t>
            </a:r>
            <a:r>
              <a:rPr lang="en-US" sz="2800" smtClean="0"/>
              <a:t>: - which recognise that every asset is expected to do more than simply fulfill its primary functions.  Users also have expectations in areas such as safety, control, containment, comfort, structural integrity, economy, protection, efficiency of operation, compliance with environmental regulations</a:t>
            </a:r>
            <a:endParaRPr lang="en-US" sz="2800" b="1" u="sng"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0"/>
            <a:ext cx="8229600" cy="1052513"/>
          </a:xfrm>
        </p:spPr>
        <p:txBody>
          <a:bodyPr/>
          <a:lstStyle/>
          <a:p>
            <a:pPr eaLnBrk="1" hangingPunct="1"/>
            <a:r>
              <a:rPr lang="en-US" sz="4000" smtClean="0"/>
              <a:t>Functions and Performance Standards</a:t>
            </a:r>
          </a:p>
        </p:txBody>
      </p:sp>
      <p:sp>
        <p:nvSpPr>
          <p:cNvPr id="34819" name="Rectangle 3"/>
          <p:cNvSpPr>
            <a:spLocks noGrp="1" noChangeArrowheads="1"/>
          </p:cNvSpPr>
          <p:nvPr>
            <p:ph type="body" idx="1"/>
          </p:nvPr>
        </p:nvSpPr>
        <p:spPr>
          <a:xfrm>
            <a:off x="457200" y="1268413"/>
            <a:ext cx="8229600" cy="5400675"/>
          </a:xfrm>
        </p:spPr>
        <p:txBody>
          <a:bodyPr/>
          <a:lstStyle/>
          <a:p>
            <a:pPr eaLnBrk="1" hangingPunct="1">
              <a:lnSpc>
                <a:spcPct val="90000"/>
              </a:lnSpc>
            </a:pPr>
            <a:r>
              <a:rPr lang="en-US" sz="2800" smtClean="0"/>
              <a:t>The users of the assets are usually in the best position by far to know exactly what contribution each asset makes to the physical and financial well being of the organization as a whole</a:t>
            </a:r>
          </a:p>
          <a:p>
            <a:pPr eaLnBrk="1" hangingPunct="1">
              <a:lnSpc>
                <a:spcPct val="90000"/>
              </a:lnSpc>
            </a:pPr>
            <a:r>
              <a:rPr lang="en-US" sz="2800" smtClean="0"/>
              <a:t>So it is essential that they are involved in the RCM process from the start</a:t>
            </a:r>
          </a:p>
          <a:p>
            <a:pPr eaLnBrk="1" hangingPunct="1">
              <a:lnSpc>
                <a:spcPct val="90000"/>
              </a:lnSpc>
            </a:pPr>
            <a:r>
              <a:rPr lang="en-US" sz="2800" smtClean="0"/>
              <a:t>Done properly, this step alone usually takes up about a third of the time involved in an entire RCM analysis</a:t>
            </a:r>
          </a:p>
          <a:p>
            <a:pPr eaLnBrk="1" hangingPunct="1">
              <a:lnSpc>
                <a:spcPct val="90000"/>
              </a:lnSpc>
            </a:pPr>
            <a:r>
              <a:rPr lang="en-US" sz="2800" smtClean="0"/>
              <a:t>This causes the team doing the analysis to learn a remarkable amount about how the equipment actually works</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US" smtClean="0"/>
              <a:t>Functional Failures</a:t>
            </a:r>
          </a:p>
        </p:txBody>
      </p:sp>
      <p:sp>
        <p:nvSpPr>
          <p:cNvPr id="35843" name="Rectangle 3"/>
          <p:cNvSpPr>
            <a:spLocks noGrp="1" noChangeArrowheads="1"/>
          </p:cNvSpPr>
          <p:nvPr>
            <p:ph type="body" idx="1"/>
          </p:nvPr>
        </p:nvSpPr>
        <p:spPr>
          <a:xfrm>
            <a:off x="457200" y="1600200"/>
            <a:ext cx="8229600" cy="5068888"/>
          </a:xfrm>
        </p:spPr>
        <p:txBody>
          <a:bodyPr/>
          <a:lstStyle/>
          <a:p>
            <a:pPr eaLnBrk="1" hangingPunct="1"/>
            <a:r>
              <a:rPr lang="en-US" sz="2800" smtClean="0"/>
              <a:t>The objectives of maintenance are defined by the functions and associated performance expectations of the asset under consideration</a:t>
            </a:r>
          </a:p>
          <a:p>
            <a:pPr eaLnBrk="1" hangingPunct="1"/>
            <a:r>
              <a:rPr lang="en-US" sz="2800" smtClean="0"/>
              <a:t>The only occurrence which is likely to stop any asset performing to the standard required by its users is some kind of failure.</a:t>
            </a:r>
          </a:p>
          <a:p>
            <a:pPr eaLnBrk="1" hangingPunct="1"/>
            <a:r>
              <a:rPr lang="en-US" sz="2800" smtClean="0"/>
              <a:t>This suggests that maintenance achieves its objectives by adopting a suitable approach to the management of failure</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smtClean="0"/>
              <a:t>Functional Failures</a:t>
            </a:r>
          </a:p>
        </p:txBody>
      </p:sp>
      <p:sp>
        <p:nvSpPr>
          <p:cNvPr id="36867" name="Rectangle 3"/>
          <p:cNvSpPr>
            <a:spLocks noGrp="1" noChangeArrowheads="1"/>
          </p:cNvSpPr>
          <p:nvPr>
            <p:ph type="body" idx="1"/>
          </p:nvPr>
        </p:nvSpPr>
        <p:spPr>
          <a:xfrm>
            <a:off x="457200" y="1600200"/>
            <a:ext cx="8229600" cy="5068888"/>
          </a:xfrm>
        </p:spPr>
        <p:txBody>
          <a:bodyPr/>
          <a:lstStyle/>
          <a:p>
            <a:pPr marL="609600" indent="-609600" eaLnBrk="1" hangingPunct="1">
              <a:buFontTx/>
              <a:buNone/>
            </a:pPr>
            <a:r>
              <a:rPr lang="en-US" smtClean="0"/>
              <a:t>	However, before we can apply a suitable blend of failure management tools, we need to identify what failures can occur</a:t>
            </a:r>
          </a:p>
          <a:p>
            <a:pPr marL="609600" indent="-609600" eaLnBrk="1" hangingPunct="1">
              <a:buFontTx/>
              <a:buNone/>
            </a:pPr>
            <a:r>
              <a:rPr lang="en-US" smtClean="0"/>
              <a:t>	The RCM process does this at two levels: </a:t>
            </a:r>
          </a:p>
          <a:p>
            <a:pPr marL="609600" indent="-609600" eaLnBrk="1" hangingPunct="1">
              <a:buFontTx/>
              <a:buAutoNum type="arabicPeriod"/>
            </a:pPr>
            <a:r>
              <a:rPr lang="en-US" smtClean="0"/>
              <a:t>By identifying what circumstances amount to a failed state</a:t>
            </a:r>
          </a:p>
          <a:p>
            <a:pPr marL="609600" indent="-609600" eaLnBrk="1" hangingPunct="1">
              <a:buFontTx/>
              <a:buAutoNum type="arabicPeriod"/>
            </a:pPr>
            <a:r>
              <a:rPr lang="en-US" smtClean="0"/>
              <a:t>By asking what events can cause the asset to get into a failed state</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US" smtClean="0"/>
              <a:t>Functional Failures</a:t>
            </a:r>
          </a:p>
        </p:txBody>
      </p:sp>
      <p:sp>
        <p:nvSpPr>
          <p:cNvPr id="37891" name="Rectangle 3"/>
          <p:cNvSpPr>
            <a:spLocks noGrp="1" noChangeArrowheads="1"/>
          </p:cNvSpPr>
          <p:nvPr>
            <p:ph type="body" idx="1"/>
          </p:nvPr>
        </p:nvSpPr>
        <p:spPr>
          <a:xfrm>
            <a:off x="457200" y="1600200"/>
            <a:ext cx="8229600" cy="4997450"/>
          </a:xfrm>
        </p:spPr>
        <p:txBody>
          <a:bodyPr/>
          <a:lstStyle/>
          <a:p>
            <a:pPr eaLnBrk="1" hangingPunct="1"/>
            <a:r>
              <a:rPr lang="en-US" smtClean="0"/>
              <a:t>In the world of RCM failed states are known as functional failures because they occur when an asset is unable to fulfill a function to a standard of performance which is acceptable to the user</a:t>
            </a:r>
          </a:p>
          <a:p>
            <a:pPr eaLnBrk="1" hangingPunct="1"/>
            <a:r>
              <a:rPr lang="en-US" smtClean="0"/>
              <a:t>In addition to the total inability to function, this definition encompasses partial failures, where the asset still functions but at an unacceptable level of performance</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0"/>
            <a:ext cx="8229600" cy="836613"/>
          </a:xfrm>
        </p:spPr>
        <p:txBody>
          <a:bodyPr/>
          <a:lstStyle/>
          <a:p>
            <a:pPr eaLnBrk="1" hangingPunct="1"/>
            <a:r>
              <a:rPr lang="en-US" smtClean="0"/>
              <a:t>Failure Modes</a:t>
            </a:r>
          </a:p>
        </p:txBody>
      </p:sp>
      <p:sp>
        <p:nvSpPr>
          <p:cNvPr id="38915" name="Rectangle 3"/>
          <p:cNvSpPr>
            <a:spLocks noGrp="1" noChangeArrowheads="1"/>
          </p:cNvSpPr>
          <p:nvPr>
            <p:ph type="body" idx="1"/>
          </p:nvPr>
        </p:nvSpPr>
        <p:spPr>
          <a:xfrm>
            <a:off x="457200" y="908050"/>
            <a:ext cx="8229600" cy="5689600"/>
          </a:xfrm>
        </p:spPr>
        <p:txBody>
          <a:bodyPr/>
          <a:lstStyle/>
          <a:p>
            <a:pPr eaLnBrk="1" hangingPunct="1"/>
            <a:r>
              <a:rPr lang="en-US" sz="2800" smtClean="0"/>
              <a:t>Once each functional failure has been identified, the next step is to try to identify all the events which are reasonably likely to cause each failed state</a:t>
            </a:r>
          </a:p>
          <a:p>
            <a:pPr eaLnBrk="1" hangingPunct="1"/>
            <a:r>
              <a:rPr lang="en-US" sz="2800" smtClean="0"/>
              <a:t>These events are known as failure modes</a:t>
            </a:r>
          </a:p>
          <a:p>
            <a:pPr eaLnBrk="1" hangingPunct="1"/>
            <a:r>
              <a:rPr lang="en-US" sz="2800" smtClean="0"/>
              <a:t>“Reasonably likely” failure modes include those which have occurred on the same or similar equipment operating in the same context, failure which are currently being prevented by existing maintenance regimes and failures which have not happened yet, but which are considered to be real possibilities</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smtClean="0"/>
              <a:t>Failure Modes</a:t>
            </a:r>
          </a:p>
        </p:txBody>
      </p:sp>
      <p:sp>
        <p:nvSpPr>
          <p:cNvPr id="39939" name="Rectangle 3"/>
          <p:cNvSpPr>
            <a:spLocks noGrp="1" noChangeArrowheads="1"/>
          </p:cNvSpPr>
          <p:nvPr>
            <p:ph type="body" idx="1"/>
          </p:nvPr>
        </p:nvSpPr>
        <p:spPr/>
        <p:txBody>
          <a:bodyPr/>
          <a:lstStyle/>
          <a:p>
            <a:pPr eaLnBrk="1" hangingPunct="1"/>
            <a:r>
              <a:rPr lang="en-US" smtClean="0"/>
              <a:t>Most traditional lists of failure modes incorporate failures caused by deterioration or normal wear and tear</a:t>
            </a:r>
          </a:p>
          <a:p>
            <a:pPr eaLnBrk="1" hangingPunct="1"/>
            <a:r>
              <a:rPr lang="en-US" smtClean="0"/>
              <a:t>However, the list should include failures caused by human errors and design flaws so that all reasonably likely causes of equipment failure can be identified and dealt with appropriately</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smtClean="0"/>
              <a:t>Failure Modes</a:t>
            </a:r>
          </a:p>
        </p:txBody>
      </p:sp>
      <p:sp>
        <p:nvSpPr>
          <p:cNvPr id="40963" name="Rectangle 3"/>
          <p:cNvSpPr>
            <a:spLocks noGrp="1" noChangeArrowheads="1"/>
          </p:cNvSpPr>
          <p:nvPr>
            <p:ph type="body" idx="1"/>
          </p:nvPr>
        </p:nvSpPr>
        <p:spPr/>
        <p:txBody>
          <a:bodyPr/>
          <a:lstStyle/>
          <a:p>
            <a:pPr eaLnBrk="1" hangingPunct="1"/>
            <a:r>
              <a:rPr lang="en-US" smtClean="0"/>
              <a:t>It is also important to identify the cause of each failure in enough detail to ensure that time and effort are not wasted trying to treat symptoms instead of causes</a:t>
            </a:r>
          </a:p>
          <a:p>
            <a:pPr eaLnBrk="1" hangingPunct="1"/>
            <a:r>
              <a:rPr lang="en-US" smtClean="0"/>
              <a:t>On the other hand, it is equally important to ensure that time is not wasted on the analysis it self by going into too much detail</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US" smtClean="0"/>
              <a:t>Failure Effects</a:t>
            </a:r>
          </a:p>
        </p:txBody>
      </p:sp>
      <p:sp>
        <p:nvSpPr>
          <p:cNvPr id="41987" name="Rectangle 3"/>
          <p:cNvSpPr>
            <a:spLocks noGrp="1" noChangeArrowheads="1"/>
          </p:cNvSpPr>
          <p:nvPr>
            <p:ph type="body" idx="1"/>
          </p:nvPr>
        </p:nvSpPr>
        <p:spPr>
          <a:xfrm>
            <a:off x="457200" y="1600200"/>
            <a:ext cx="8229600" cy="4997450"/>
          </a:xfrm>
        </p:spPr>
        <p:txBody>
          <a:bodyPr/>
          <a:lstStyle/>
          <a:p>
            <a:pPr eaLnBrk="1" hangingPunct="1"/>
            <a:r>
              <a:rPr lang="en-US" smtClean="0"/>
              <a:t>The fourth stage in the RCM process entails listing failure effects, which describe what happens when each failure mode occurs</a:t>
            </a:r>
          </a:p>
          <a:p>
            <a:pPr eaLnBrk="1" hangingPunct="1"/>
            <a:r>
              <a:rPr lang="en-US" smtClean="0"/>
              <a:t>The process of identifying functions, functional failures, failure modes and failure effects yields surprising and often very exciting opportunities for improving performance and safety</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457200" y="0"/>
            <a:ext cx="8229600" cy="765175"/>
          </a:xfrm>
        </p:spPr>
        <p:txBody>
          <a:bodyPr/>
          <a:lstStyle/>
          <a:p>
            <a:pPr eaLnBrk="1" hangingPunct="1"/>
            <a:r>
              <a:rPr lang="en-US" smtClean="0"/>
              <a:t>Failure Effects</a:t>
            </a:r>
          </a:p>
        </p:txBody>
      </p:sp>
      <p:sp>
        <p:nvSpPr>
          <p:cNvPr id="43011" name="Rectangle 3"/>
          <p:cNvSpPr>
            <a:spLocks noGrp="1" noChangeArrowheads="1"/>
          </p:cNvSpPr>
          <p:nvPr>
            <p:ph type="body" idx="1"/>
          </p:nvPr>
        </p:nvSpPr>
        <p:spPr>
          <a:xfrm>
            <a:off x="457200" y="836613"/>
            <a:ext cx="8229600" cy="5832475"/>
          </a:xfrm>
        </p:spPr>
        <p:txBody>
          <a:bodyPr/>
          <a:lstStyle/>
          <a:p>
            <a:pPr marL="609600" indent="-609600" eaLnBrk="1" hangingPunct="1"/>
            <a:r>
              <a:rPr lang="en-US" sz="2800" smtClean="0"/>
              <a:t>These descriptions should include all the information needed to support the failure such as</a:t>
            </a:r>
          </a:p>
          <a:p>
            <a:pPr marL="609600" indent="-609600" eaLnBrk="1" hangingPunct="1">
              <a:buFontTx/>
              <a:buAutoNum type="arabicPeriod"/>
            </a:pPr>
            <a:r>
              <a:rPr lang="en-US" sz="2800" smtClean="0"/>
              <a:t>What evidence (if any) that the failure has occurred</a:t>
            </a:r>
          </a:p>
          <a:p>
            <a:pPr marL="609600" indent="-609600" eaLnBrk="1" hangingPunct="1">
              <a:buFontTx/>
              <a:buAutoNum type="arabicPeriod"/>
            </a:pPr>
            <a:r>
              <a:rPr lang="en-US" sz="2800" smtClean="0"/>
              <a:t>In what ways (if any) it poses a threat to safety or the environment</a:t>
            </a:r>
          </a:p>
          <a:p>
            <a:pPr marL="609600" indent="-609600" eaLnBrk="1" hangingPunct="1">
              <a:buFontTx/>
              <a:buAutoNum type="arabicPeriod"/>
            </a:pPr>
            <a:r>
              <a:rPr lang="en-US" sz="2800" smtClean="0"/>
              <a:t>In what ways (if any) it affects production or operations</a:t>
            </a:r>
          </a:p>
          <a:p>
            <a:pPr marL="609600" indent="-609600" eaLnBrk="1" hangingPunct="1">
              <a:buFontTx/>
              <a:buAutoNum type="arabicPeriod"/>
            </a:pPr>
            <a:r>
              <a:rPr lang="en-US" sz="2800" smtClean="0"/>
              <a:t>What physical damage (if any) is caused by the failure</a:t>
            </a:r>
          </a:p>
          <a:p>
            <a:pPr marL="609600" indent="-609600" eaLnBrk="1" hangingPunct="1">
              <a:buFontTx/>
              <a:buAutoNum type="arabicPeriod"/>
            </a:pPr>
            <a:r>
              <a:rPr lang="en-US" sz="2800" smtClean="0"/>
              <a:t>What must be done to repair the failure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US" smtClean="0"/>
              <a:t>Failure Consequences</a:t>
            </a:r>
          </a:p>
        </p:txBody>
      </p:sp>
      <p:sp>
        <p:nvSpPr>
          <p:cNvPr id="44035" name="Rectangle 3"/>
          <p:cNvSpPr>
            <a:spLocks noGrp="1" noChangeArrowheads="1"/>
          </p:cNvSpPr>
          <p:nvPr>
            <p:ph type="body" idx="1"/>
          </p:nvPr>
        </p:nvSpPr>
        <p:spPr/>
        <p:txBody>
          <a:bodyPr/>
          <a:lstStyle/>
          <a:p>
            <a:pPr eaLnBrk="1" hangingPunct="1">
              <a:lnSpc>
                <a:spcPct val="90000"/>
              </a:lnSpc>
            </a:pPr>
            <a:r>
              <a:rPr lang="en-US" smtClean="0"/>
              <a:t>A great strength of RCM is that it recognizes that the consequences of failures are far more important than their technical characteristics</a:t>
            </a:r>
          </a:p>
          <a:p>
            <a:pPr eaLnBrk="1" hangingPunct="1">
              <a:lnSpc>
                <a:spcPct val="90000"/>
              </a:lnSpc>
            </a:pPr>
            <a:r>
              <a:rPr lang="en-US" smtClean="0"/>
              <a:t>In fact, it recognizes that the only reason for doing any kind of proactive maintenance is not to avoid failures per se, but to avoid or at least reduce the consequences of failure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US" smtClean="0"/>
              <a:t>Failure Consequences</a:t>
            </a:r>
          </a:p>
        </p:txBody>
      </p:sp>
      <p:sp>
        <p:nvSpPr>
          <p:cNvPr id="45059" name="Rectangle 3"/>
          <p:cNvSpPr>
            <a:spLocks noGrp="1" noChangeArrowheads="1"/>
          </p:cNvSpPr>
          <p:nvPr>
            <p:ph type="body" idx="1"/>
          </p:nvPr>
        </p:nvSpPr>
        <p:spPr/>
        <p:txBody>
          <a:bodyPr/>
          <a:lstStyle/>
          <a:p>
            <a:pPr marL="609600" indent="-609600" eaLnBrk="1" hangingPunct="1">
              <a:buFontTx/>
              <a:buNone/>
            </a:pPr>
            <a:r>
              <a:rPr lang="en-US" smtClean="0"/>
              <a:t>	The RCM process classifies these consequences into four groups</a:t>
            </a:r>
          </a:p>
          <a:p>
            <a:pPr marL="609600" indent="-609600" eaLnBrk="1" hangingPunct="1">
              <a:buFontTx/>
              <a:buNone/>
            </a:pPr>
            <a:endParaRPr lang="en-US" smtClean="0"/>
          </a:p>
          <a:p>
            <a:pPr marL="609600" indent="-609600" eaLnBrk="1" hangingPunct="1">
              <a:buFontTx/>
              <a:buAutoNum type="arabicPeriod"/>
            </a:pPr>
            <a:r>
              <a:rPr lang="en-US" smtClean="0"/>
              <a:t>Hidden failures</a:t>
            </a:r>
          </a:p>
          <a:p>
            <a:pPr marL="609600" indent="-609600" eaLnBrk="1" hangingPunct="1">
              <a:buFontTx/>
              <a:buAutoNum type="arabicPeriod"/>
            </a:pPr>
            <a:r>
              <a:rPr lang="en-US" smtClean="0"/>
              <a:t>Safety and environmental</a:t>
            </a:r>
          </a:p>
          <a:p>
            <a:pPr marL="609600" indent="-609600" eaLnBrk="1" hangingPunct="1">
              <a:buFontTx/>
              <a:buAutoNum type="arabicPeriod"/>
            </a:pPr>
            <a:r>
              <a:rPr lang="en-US" smtClean="0"/>
              <a:t>Operational </a:t>
            </a:r>
          </a:p>
          <a:p>
            <a:pPr marL="609600" indent="-609600" eaLnBrk="1" hangingPunct="1">
              <a:buFontTx/>
              <a:buAutoNum type="arabicPeriod"/>
            </a:pPr>
            <a:r>
              <a:rPr lang="en-US" smtClean="0"/>
              <a:t>Non-operational</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US" smtClean="0"/>
              <a:t>Failure Consequences</a:t>
            </a:r>
          </a:p>
        </p:txBody>
      </p:sp>
      <p:sp>
        <p:nvSpPr>
          <p:cNvPr id="46083" name="Rectangle 3"/>
          <p:cNvSpPr>
            <a:spLocks noGrp="1" noChangeArrowheads="1"/>
          </p:cNvSpPr>
          <p:nvPr>
            <p:ph type="body" idx="1"/>
          </p:nvPr>
        </p:nvSpPr>
        <p:spPr>
          <a:xfrm>
            <a:off x="457200" y="1600200"/>
            <a:ext cx="8229600" cy="4997450"/>
          </a:xfrm>
        </p:spPr>
        <p:txBody>
          <a:bodyPr/>
          <a:lstStyle/>
          <a:p>
            <a:pPr eaLnBrk="1" hangingPunct="1"/>
            <a:r>
              <a:rPr lang="en-US" b="1" u="sng" smtClean="0"/>
              <a:t>Hidden failure consequences</a:t>
            </a:r>
            <a:r>
              <a:rPr lang="en-US" smtClean="0"/>
              <a:t>: - have no direct impact, but they expose the organization to multiple failures with serious, often catastrophic consequences</a:t>
            </a:r>
            <a:endParaRPr lang="en-US" b="1" u="sng" smtClean="0"/>
          </a:p>
          <a:p>
            <a:pPr eaLnBrk="1" hangingPunct="1"/>
            <a:r>
              <a:rPr lang="en-US" b="1" u="sng" smtClean="0"/>
              <a:t>Safety and environmental</a:t>
            </a:r>
            <a:r>
              <a:rPr lang="en-US" smtClean="0"/>
              <a:t>: - A failure has safety issues if it could hurt or kill someone.  It has environmental consequences if it could lead to a breach of any corporate or legal requirement</a:t>
            </a:r>
            <a:endParaRPr lang="en-US" b="1" u="sng" smtClean="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US" smtClean="0"/>
              <a:t>Failure Consequences</a:t>
            </a:r>
          </a:p>
        </p:txBody>
      </p:sp>
      <p:sp>
        <p:nvSpPr>
          <p:cNvPr id="47107" name="Rectangle 3"/>
          <p:cNvSpPr>
            <a:spLocks noGrp="1" noChangeArrowheads="1"/>
          </p:cNvSpPr>
          <p:nvPr>
            <p:ph type="body" idx="1"/>
          </p:nvPr>
        </p:nvSpPr>
        <p:spPr/>
        <p:txBody>
          <a:bodyPr/>
          <a:lstStyle/>
          <a:p>
            <a:pPr eaLnBrk="1" hangingPunct="1">
              <a:lnSpc>
                <a:spcPct val="90000"/>
              </a:lnSpc>
            </a:pPr>
            <a:r>
              <a:rPr lang="en-US" b="1" u="sng" smtClean="0"/>
              <a:t>Operational consequences</a:t>
            </a:r>
            <a:r>
              <a:rPr lang="en-US" smtClean="0"/>
              <a:t>: - a failure has operational consequences if it affects production (output, product quality, customer service or operating costs in addition to the direct cost of repair</a:t>
            </a:r>
            <a:endParaRPr lang="en-US" b="1" u="sng" smtClean="0"/>
          </a:p>
          <a:p>
            <a:pPr eaLnBrk="1" hangingPunct="1">
              <a:lnSpc>
                <a:spcPct val="90000"/>
              </a:lnSpc>
            </a:pPr>
            <a:r>
              <a:rPr lang="en-US" b="1" u="sng" smtClean="0"/>
              <a:t>Non-operational consequences</a:t>
            </a:r>
            <a:r>
              <a:rPr lang="en-US" smtClean="0"/>
              <a:t>: - evident failures which fall into this category affect neither safety nor production, so they involve the direct cost of repair</a:t>
            </a:r>
            <a:endParaRPr lang="en-US" b="1" u="sng" smtClean="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US" smtClean="0"/>
              <a:t>Failure Consequences</a:t>
            </a:r>
          </a:p>
        </p:txBody>
      </p:sp>
      <p:sp>
        <p:nvSpPr>
          <p:cNvPr id="48131" name="Rectangle 3"/>
          <p:cNvSpPr>
            <a:spLocks noGrp="1" noChangeArrowheads="1"/>
          </p:cNvSpPr>
          <p:nvPr>
            <p:ph type="body" idx="1"/>
          </p:nvPr>
        </p:nvSpPr>
        <p:spPr>
          <a:xfrm>
            <a:off x="457200" y="1600200"/>
            <a:ext cx="8229600" cy="5068888"/>
          </a:xfrm>
        </p:spPr>
        <p:txBody>
          <a:bodyPr/>
          <a:lstStyle/>
          <a:p>
            <a:pPr eaLnBrk="1" hangingPunct="1"/>
            <a:r>
              <a:rPr lang="en-US" sz="2800" smtClean="0"/>
              <a:t>The RCM process uses these categories as the basis of a strategic framework for maintenance decision-making</a:t>
            </a:r>
          </a:p>
          <a:p>
            <a:pPr eaLnBrk="1" hangingPunct="1"/>
            <a:r>
              <a:rPr lang="en-US" sz="2800" smtClean="0"/>
              <a:t>By forcing a structured review of the consequences of each failure mode in terms of the four categories it integrates the operational environmental and safety objectives of the maintenance function</a:t>
            </a:r>
          </a:p>
          <a:p>
            <a:pPr eaLnBrk="1" hangingPunct="1"/>
            <a:r>
              <a:rPr lang="en-US" sz="2800" smtClean="0"/>
              <a:t>This helps to bring safety and environmental into the mainstream of maintenance management</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smtClean="0"/>
              <a:t>Failure Consequences</a:t>
            </a:r>
          </a:p>
        </p:txBody>
      </p:sp>
      <p:sp>
        <p:nvSpPr>
          <p:cNvPr id="49155" name="Rectangle 3"/>
          <p:cNvSpPr>
            <a:spLocks noGrp="1" noChangeArrowheads="1"/>
          </p:cNvSpPr>
          <p:nvPr>
            <p:ph type="body" idx="1"/>
          </p:nvPr>
        </p:nvSpPr>
        <p:spPr>
          <a:xfrm>
            <a:off x="457200" y="1600200"/>
            <a:ext cx="8229600" cy="5068888"/>
          </a:xfrm>
        </p:spPr>
        <p:txBody>
          <a:bodyPr/>
          <a:lstStyle/>
          <a:p>
            <a:pPr eaLnBrk="1" hangingPunct="1"/>
            <a:r>
              <a:rPr lang="en-US" sz="2800" smtClean="0"/>
              <a:t>The consequence evaluation process also shifts emphasis away from the idea that all failures are bad and must be prevented</a:t>
            </a:r>
          </a:p>
          <a:p>
            <a:pPr eaLnBrk="1" hangingPunct="1"/>
            <a:r>
              <a:rPr lang="en-US" sz="2800" smtClean="0"/>
              <a:t>In so doing, it focuses attention on the maintenance activities which have most effect on the performance of the organization, and diverts energy away from those which have little or no effect</a:t>
            </a:r>
          </a:p>
          <a:p>
            <a:pPr eaLnBrk="1" hangingPunct="1"/>
            <a:r>
              <a:rPr lang="en-US" sz="2800" smtClean="0"/>
              <a:t>It also encourages us to think more broadly about different ways of managing failure, rather than to concentrate only on failure prevention</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US" smtClean="0"/>
              <a:t>Failure Management</a:t>
            </a:r>
          </a:p>
        </p:txBody>
      </p:sp>
      <p:sp>
        <p:nvSpPr>
          <p:cNvPr id="50179" name="Rectangle 3"/>
          <p:cNvSpPr>
            <a:spLocks noGrp="1" noChangeArrowheads="1"/>
          </p:cNvSpPr>
          <p:nvPr>
            <p:ph type="body" idx="1"/>
          </p:nvPr>
        </p:nvSpPr>
        <p:spPr>
          <a:xfrm>
            <a:off x="457200" y="1600200"/>
            <a:ext cx="8229600" cy="5068888"/>
          </a:xfrm>
        </p:spPr>
        <p:txBody>
          <a:bodyPr/>
          <a:lstStyle/>
          <a:p>
            <a:pPr eaLnBrk="1" hangingPunct="1">
              <a:buFontTx/>
              <a:buNone/>
            </a:pPr>
            <a:r>
              <a:rPr lang="en-US" sz="2800" smtClean="0"/>
              <a:t>	Failure management techniques are divided into two categories: -</a:t>
            </a:r>
          </a:p>
          <a:p>
            <a:pPr eaLnBrk="1" hangingPunct="1"/>
            <a:r>
              <a:rPr lang="en-US" sz="2800" b="1" u="sng" smtClean="0"/>
              <a:t>Proactive tasks</a:t>
            </a:r>
            <a:r>
              <a:rPr lang="en-US" sz="2800" smtClean="0"/>
              <a:t>: - these are tasks undertaken before a failure occurs, in order to prevent the item from getting into a failed state</a:t>
            </a:r>
            <a:endParaRPr lang="en-US" sz="2800" b="1" u="sng" smtClean="0"/>
          </a:p>
          <a:p>
            <a:pPr eaLnBrk="1" hangingPunct="1"/>
            <a:r>
              <a:rPr lang="en-US" sz="2800" b="1" u="sng" smtClean="0"/>
              <a:t>Default actions</a:t>
            </a:r>
            <a:r>
              <a:rPr lang="en-US" sz="2800" smtClean="0"/>
              <a:t>: - these deal with the failed state, and are chosen when it is not possible to identify an effective proactive tasks.  Default actions include failure-finding, redesign and run-to-failure</a:t>
            </a:r>
            <a:endParaRPr lang="en-US" sz="2800" b="1" u="sng" smtClean="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US" smtClean="0"/>
              <a:t>Proactive Tasks</a:t>
            </a:r>
          </a:p>
        </p:txBody>
      </p:sp>
      <p:sp>
        <p:nvSpPr>
          <p:cNvPr id="51203" name="Rectangle 3"/>
          <p:cNvSpPr>
            <a:spLocks noGrp="1" noChangeArrowheads="1"/>
          </p:cNvSpPr>
          <p:nvPr>
            <p:ph type="body" idx="1"/>
          </p:nvPr>
        </p:nvSpPr>
        <p:spPr/>
        <p:txBody>
          <a:bodyPr/>
          <a:lstStyle/>
          <a:p>
            <a:pPr eaLnBrk="1" hangingPunct="1"/>
            <a:r>
              <a:rPr lang="en-US" smtClean="0"/>
              <a:t>Many people still believe that the best way to optimize plant availability is to do some kind of proactive maintenance on a routine basis</a:t>
            </a:r>
          </a:p>
          <a:p>
            <a:pPr eaLnBrk="1" hangingPunct="1"/>
            <a:r>
              <a:rPr lang="en-US" smtClean="0"/>
              <a:t>Second generation wisdom suggests that this should consist of overhauls of component replacements at fixed intervals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endParaRPr lang="en-US" smtClean="0"/>
          </a:p>
        </p:txBody>
      </p:sp>
      <p:sp>
        <p:nvSpPr>
          <p:cNvPr id="52227" name="Rectangle 3"/>
          <p:cNvSpPr>
            <a:spLocks noGrp="1" noChangeArrowheads="1"/>
          </p:cNvSpPr>
          <p:nvPr>
            <p:ph type="body" idx="1"/>
          </p:nvPr>
        </p:nvSpPr>
        <p:spPr/>
        <p:txBody>
          <a:bodyPr/>
          <a:lstStyle/>
          <a:p>
            <a:pPr eaLnBrk="1" hangingPunct="1"/>
            <a:endParaRPr lang="en-US" smtClean="0"/>
          </a:p>
        </p:txBody>
      </p:sp>
      <p:pic>
        <p:nvPicPr>
          <p:cNvPr id="52228" name="Picture 5" descr="RCMfig4"/>
          <p:cNvPicPr>
            <a:picLocks noChangeAspect="1" noChangeArrowheads="1"/>
          </p:cNvPicPr>
          <p:nvPr/>
        </p:nvPicPr>
        <p:blipFill>
          <a:blip r:embed="rId2" cstate="print"/>
          <a:srcRect/>
          <a:stretch>
            <a:fillRect/>
          </a:stretch>
        </p:blipFill>
        <p:spPr bwMode="auto">
          <a:xfrm>
            <a:off x="533400" y="1773238"/>
            <a:ext cx="7999413" cy="4176712"/>
          </a:xfrm>
          <a:prstGeom prst="rect">
            <a:avLst/>
          </a:prstGeom>
          <a:noFill/>
          <a:ln w="9525">
            <a:noFill/>
            <a:miter lim="800000"/>
            <a:headEnd/>
            <a:tailEnd/>
          </a:ln>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US" smtClean="0"/>
              <a:t>Traditional Failure View</a:t>
            </a:r>
          </a:p>
        </p:txBody>
      </p:sp>
      <p:sp>
        <p:nvSpPr>
          <p:cNvPr id="53251" name="Rectangle 3"/>
          <p:cNvSpPr>
            <a:spLocks noGrp="1" noChangeArrowheads="1"/>
          </p:cNvSpPr>
          <p:nvPr>
            <p:ph type="body" idx="1"/>
          </p:nvPr>
        </p:nvSpPr>
        <p:spPr/>
        <p:txBody>
          <a:bodyPr/>
          <a:lstStyle/>
          <a:p>
            <a:pPr eaLnBrk="1" hangingPunct="1"/>
            <a:r>
              <a:rPr lang="en-US" smtClean="0"/>
              <a:t>This view is based on the assumption that most items operate reliably for a period of time, and then wear out</a:t>
            </a:r>
          </a:p>
          <a:p>
            <a:pPr eaLnBrk="1" hangingPunct="1"/>
            <a:r>
              <a:rPr lang="en-US" smtClean="0"/>
              <a:t>Classical thinking suggests that extensive records about failure will enable us to determine this life and so make plans to take preventive action shortly before the item is due to fail in the future</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US" smtClean="0"/>
              <a:t>Traditional Failure View</a:t>
            </a:r>
          </a:p>
        </p:txBody>
      </p:sp>
      <p:sp>
        <p:nvSpPr>
          <p:cNvPr id="54275" name="Rectangle 3"/>
          <p:cNvSpPr>
            <a:spLocks noGrp="1" noChangeArrowheads="1"/>
          </p:cNvSpPr>
          <p:nvPr>
            <p:ph type="body" idx="1"/>
          </p:nvPr>
        </p:nvSpPr>
        <p:spPr>
          <a:xfrm>
            <a:off x="457200" y="1600200"/>
            <a:ext cx="8229600" cy="5068888"/>
          </a:xfrm>
        </p:spPr>
        <p:txBody>
          <a:bodyPr/>
          <a:lstStyle/>
          <a:p>
            <a:pPr eaLnBrk="1" hangingPunct="1"/>
            <a:r>
              <a:rPr lang="en-US" smtClean="0"/>
              <a:t>This model is true for certain types of simple equipment, and for some complex items with dominant failure modes</a:t>
            </a:r>
          </a:p>
          <a:p>
            <a:pPr eaLnBrk="1" hangingPunct="1"/>
            <a:r>
              <a:rPr lang="en-US" smtClean="0"/>
              <a:t>In particular, wear-out characteristics are often found where equipment comes into direct contact with the product</a:t>
            </a:r>
          </a:p>
          <a:p>
            <a:pPr eaLnBrk="1" hangingPunct="1"/>
            <a:r>
              <a:rPr lang="en-US" smtClean="0"/>
              <a:t>Age related failures are also often associated with fatigue, corrosion, abrasion and evaporation</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US" smtClean="0"/>
              <a:t>Patterns of Failure</a:t>
            </a:r>
          </a:p>
        </p:txBody>
      </p:sp>
      <p:sp>
        <p:nvSpPr>
          <p:cNvPr id="55299" name="Rectangle 3"/>
          <p:cNvSpPr>
            <a:spLocks noGrp="1" noChangeArrowheads="1"/>
          </p:cNvSpPr>
          <p:nvPr>
            <p:ph type="body" idx="1"/>
          </p:nvPr>
        </p:nvSpPr>
        <p:spPr/>
        <p:txBody>
          <a:bodyPr/>
          <a:lstStyle/>
          <a:p>
            <a:pPr eaLnBrk="1" hangingPunct="1"/>
            <a:r>
              <a:rPr lang="en-US" smtClean="0"/>
              <a:t>However, equipment in general is far more complex than it was twenty years ago.  This has led to startling changes in the patterns of failure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smtClean="0"/>
              <a:t>Six Patterns of Failure</a:t>
            </a:r>
          </a:p>
        </p:txBody>
      </p:sp>
      <p:sp>
        <p:nvSpPr>
          <p:cNvPr id="56323" name="Rectangle 3"/>
          <p:cNvSpPr>
            <a:spLocks noGrp="1" noChangeArrowheads="1"/>
          </p:cNvSpPr>
          <p:nvPr>
            <p:ph type="body" idx="1"/>
          </p:nvPr>
        </p:nvSpPr>
        <p:spPr/>
        <p:txBody>
          <a:bodyPr/>
          <a:lstStyle/>
          <a:p>
            <a:pPr eaLnBrk="1" hangingPunct="1"/>
            <a:endParaRPr lang="en-US" smtClean="0"/>
          </a:p>
        </p:txBody>
      </p:sp>
      <p:pic>
        <p:nvPicPr>
          <p:cNvPr id="56324" name="Picture 5" descr="RCMfig5"/>
          <p:cNvPicPr>
            <a:picLocks noChangeAspect="1" noChangeArrowheads="1"/>
          </p:cNvPicPr>
          <p:nvPr/>
        </p:nvPicPr>
        <p:blipFill>
          <a:blip r:embed="rId2" cstate="print"/>
          <a:srcRect/>
          <a:stretch>
            <a:fillRect/>
          </a:stretch>
        </p:blipFill>
        <p:spPr bwMode="auto">
          <a:xfrm>
            <a:off x="684213" y="1781175"/>
            <a:ext cx="7775575" cy="4024313"/>
          </a:xfrm>
          <a:prstGeom prst="rect">
            <a:avLst/>
          </a:prstGeom>
          <a:noFill/>
          <a:ln w="9525">
            <a:noFill/>
            <a:miter lim="800000"/>
            <a:headEnd/>
            <a:tailEnd/>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US" smtClean="0"/>
              <a:t>Patterns of Failure</a:t>
            </a:r>
          </a:p>
        </p:txBody>
      </p:sp>
      <p:sp>
        <p:nvSpPr>
          <p:cNvPr id="57347" name="Rectangle 3"/>
          <p:cNvSpPr>
            <a:spLocks noGrp="1" noChangeArrowheads="1"/>
          </p:cNvSpPr>
          <p:nvPr>
            <p:ph type="body" idx="1"/>
          </p:nvPr>
        </p:nvSpPr>
        <p:spPr>
          <a:xfrm>
            <a:off x="457200" y="1600200"/>
            <a:ext cx="8229600" cy="5068888"/>
          </a:xfrm>
        </p:spPr>
        <p:txBody>
          <a:bodyPr/>
          <a:lstStyle/>
          <a:p>
            <a:pPr eaLnBrk="1" hangingPunct="1"/>
            <a:r>
              <a:rPr lang="en-US" sz="2800" smtClean="0"/>
              <a:t>The graphs show conditional probability of failure against operating age for a variety of electrical and mechanical items</a:t>
            </a:r>
          </a:p>
          <a:p>
            <a:pPr eaLnBrk="1" hangingPunct="1"/>
            <a:r>
              <a:rPr lang="en-US" sz="2800" smtClean="0"/>
              <a:t>Pattern A is the well-known bathtub curve.  It begins with a high incidence of failure followed by a constant or gradually increasing conditional probability of failure, then by wear out zone</a:t>
            </a:r>
          </a:p>
          <a:p>
            <a:pPr eaLnBrk="1" hangingPunct="1"/>
            <a:r>
              <a:rPr lang="en-US" sz="2800" smtClean="0"/>
              <a:t>Pattern B shows constant or slowly increasing conditional probability of failure, ending in a wear-out zone</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US" smtClean="0"/>
              <a:t>Patterns of Failure</a:t>
            </a:r>
          </a:p>
        </p:txBody>
      </p:sp>
      <p:sp>
        <p:nvSpPr>
          <p:cNvPr id="58371" name="Rectangle 3"/>
          <p:cNvSpPr>
            <a:spLocks noGrp="1" noChangeArrowheads="1"/>
          </p:cNvSpPr>
          <p:nvPr>
            <p:ph type="body" idx="1"/>
          </p:nvPr>
        </p:nvSpPr>
        <p:spPr>
          <a:xfrm>
            <a:off x="457200" y="1600200"/>
            <a:ext cx="8229600" cy="5068888"/>
          </a:xfrm>
        </p:spPr>
        <p:txBody>
          <a:bodyPr/>
          <a:lstStyle/>
          <a:p>
            <a:pPr eaLnBrk="1" hangingPunct="1">
              <a:lnSpc>
                <a:spcPct val="90000"/>
              </a:lnSpc>
            </a:pPr>
            <a:r>
              <a:rPr lang="en-US" smtClean="0"/>
              <a:t>Pattern C shows slowly increasing conditional probability of failure, but there is no identifiable wear-out age</a:t>
            </a:r>
          </a:p>
          <a:p>
            <a:pPr eaLnBrk="1" hangingPunct="1">
              <a:lnSpc>
                <a:spcPct val="90000"/>
              </a:lnSpc>
            </a:pPr>
            <a:r>
              <a:rPr lang="en-US" smtClean="0"/>
              <a:t>Pattern D shows low conditional probability of failure when the item is new or just out of the shop, then a rapid increase to a constant level</a:t>
            </a:r>
          </a:p>
          <a:p>
            <a:pPr eaLnBrk="1" hangingPunct="1">
              <a:lnSpc>
                <a:spcPct val="90000"/>
              </a:lnSpc>
            </a:pPr>
            <a:r>
              <a:rPr lang="en-US" smtClean="0"/>
              <a:t>Pattern E shows a constant conditional probability of failure at all ages (random failure)</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US" smtClean="0"/>
              <a:t>Patterns of Failure</a:t>
            </a:r>
          </a:p>
        </p:txBody>
      </p:sp>
      <p:sp>
        <p:nvSpPr>
          <p:cNvPr id="59395" name="Rectangle 3"/>
          <p:cNvSpPr>
            <a:spLocks noGrp="1" noChangeArrowheads="1"/>
          </p:cNvSpPr>
          <p:nvPr>
            <p:ph type="body" idx="1"/>
          </p:nvPr>
        </p:nvSpPr>
        <p:spPr/>
        <p:txBody>
          <a:bodyPr/>
          <a:lstStyle/>
          <a:p>
            <a:pPr eaLnBrk="1" hangingPunct="1"/>
            <a:r>
              <a:rPr lang="en-US" smtClean="0"/>
              <a:t>Pattern F starts with high infant mortality, which drops eventually to a constant or very slowly increasing conditional probability of failure</a:t>
            </a:r>
          </a:p>
          <a:p>
            <a:pPr eaLnBrk="1" hangingPunct="1"/>
            <a:r>
              <a:rPr lang="en-US" smtClean="0"/>
              <a:t>Studies done on civil aircraft showed that 4% of the items conformed to pattern A, 2% to B, 5% to C, 7% to D, 14% to E and no fewer than 68% to pattern F</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r>
              <a:rPr lang="en-US" smtClean="0"/>
              <a:t>Proactive Task</a:t>
            </a:r>
          </a:p>
        </p:txBody>
      </p:sp>
      <p:sp>
        <p:nvSpPr>
          <p:cNvPr id="6041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US" smtClean="0"/>
              <a:t>These findings contradict the belief that there is always a connection between reliability and operating age</a:t>
            </a:r>
          </a:p>
          <a:p>
            <a:pPr eaLnBrk="1" hangingPunct="1">
              <a:lnSpc>
                <a:spcPct val="90000"/>
              </a:lnSpc>
            </a:pPr>
            <a:r>
              <a:rPr lang="en-US" smtClean="0"/>
              <a:t>This belief led to the idea that the more often an item is overhauled, the less likely it is to fail</a:t>
            </a:r>
          </a:p>
          <a:p>
            <a:pPr eaLnBrk="1" hangingPunct="1">
              <a:lnSpc>
                <a:spcPct val="90000"/>
              </a:lnSpc>
            </a:pPr>
            <a:r>
              <a:rPr lang="en-US" smtClean="0"/>
              <a:t>Nowadays, this is seldom true unless there is a dominant age-related failure mode, age limits do little or nothing to improve the reliability of complex items</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US" smtClean="0"/>
              <a:t>Proactive Task</a:t>
            </a:r>
          </a:p>
        </p:txBody>
      </p:sp>
      <p:sp>
        <p:nvSpPr>
          <p:cNvPr id="614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US" sz="2800" smtClean="0"/>
              <a:t>In fact scheduled overhauls can actually increase overall failure rates by introducing infant mortality into otherwise stable systems</a:t>
            </a:r>
          </a:p>
          <a:p>
            <a:pPr eaLnBrk="1" hangingPunct="1">
              <a:lnSpc>
                <a:spcPct val="90000"/>
              </a:lnSpc>
            </a:pPr>
            <a:r>
              <a:rPr lang="en-US" sz="2800" smtClean="0"/>
              <a:t>An awareness of these facts has led some organisations to abandon the idea of proactive maintenance altogether</a:t>
            </a:r>
          </a:p>
          <a:p>
            <a:pPr eaLnBrk="1" hangingPunct="1">
              <a:lnSpc>
                <a:spcPct val="90000"/>
              </a:lnSpc>
            </a:pPr>
            <a:r>
              <a:rPr lang="en-US" sz="2800" smtClean="0"/>
              <a:t>In fact, this can be the right thing to do for failures with minor consequences</a:t>
            </a:r>
          </a:p>
          <a:p>
            <a:pPr eaLnBrk="1" hangingPunct="1">
              <a:lnSpc>
                <a:spcPct val="90000"/>
              </a:lnSpc>
            </a:pPr>
            <a:r>
              <a:rPr lang="en-US" sz="2800" smtClean="0"/>
              <a:t>But when the failure consequences are significant something must be done to prevent or predict the failures, or at least to reduce the consequences</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US" smtClean="0"/>
              <a:t>Proactive Task</a:t>
            </a:r>
          </a:p>
        </p:txBody>
      </p:sp>
      <p:sp>
        <p:nvSpPr>
          <p:cNvPr id="62467" name="Rectangle 3"/>
          <p:cNvSpPr>
            <a:spLocks noGrp="1" noChangeArrowheads="1"/>
          </p:cNvSpPr>
          <p:nvPr>
            <p:ph type="body" idx="1"/>
          </p:nvPr>
        </p:nvSpPr>
        <p:spPr/>
        <p:txBody>
          <a:bodyPr/>
          <a:lstStyle/>
          <a:p>
            <a:pPr eaLnBrk="1" hangingPunct="1">
              <a:buFontTx/>
              <a:buNone/>
            </a:pPr>
            <a:r>
              <a:rPr lang="en-US" smtClean="0"/>
              <a:t>	RCM divides proactive tasks into three categories, as follows: -</a:t>
            </a:r>
          </a:p>
          <a:p>
            <a:pPr eaLnBrk="1" hangingPunct="1"/>
            <a:r>
              <a:rPr lang="en-US" smtClean="0"/>
              <a:t>Scheduled restoration tasks</a:t>
            </a:r>
          </a:p>
          <a:p>
            <a:pPr eaLnBrk="1" hangingPunct="1"/>
            <a:r>
              <a:rPr lang="en-US" smtClean="0"/>
              <a:t>Scheduled discard tasks</a:t>
            </a:r>
          </a:p>
          <a:p>
            <a:pPr eaLnBrk="1" hangingPunct="1"/>
            <a:r>
              <a:rPr lang="en-US" smtClean="0"/>
              <a:t>Scheduled on-condition tasks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742</TotalTime>
  <Words>2912</Words>
  <Application>Microsoft Office PowerPoint</Application>
  <PresentationFormat>On-screen Show (4:3)</PresentationFormat>
  <Paragraphs>218</Paragraphs>
  <Slides>60</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60</vt:i4>
      </vt:variant>
    </vt:vector>
  </HeadingPairs>
  <TitlesOfParts>
    <vt:vector size="62" baseType="lpstr">
      <vt:lpstr>Arial</vt:lpstr>
      <vt:lpstr>Default Design</vt:lpstr>
      <vt:lpstr>Reliability Centred maintenance</vt:lpstr>
      <vt:lpstr>Introduction</vt:lpstr>
      <vt:lpstr>Introduction</vt:lpstr>
      <vt:lpstr>Introduction</vt:lpstr>
      <vt:lpstr>Introduction</vt:lpstr>
      <vt:lpstr>Introduction</vt:lpstr>
      <vt:lpstr>Reliability Centred Maintenance</vt:lpstr>
      <vt:lpstr>The First Generation</vt:lpstr>
      <vt:lpstr>First Generation</vt:lpstr>
      <vt:lpstr>The Second Generation</vt:lpstr>
      <vt:lpstr>Second generation</vt:lpstr>
      <vt:lpstr>Third generation</vt:lpstr>
      <vt:lpstr>PowerPoint Presentation</vt:lpstr>
      <vt:lpstr>Third Generation</vt:lpstr>
      <vt:lpstr>Third Generation</vt:lpstr>
      <vt:lpstr>Third Generation</vt:lpstr>
      <vt:lpstr>Third Generation</vt:lpstr>
      <vt:lpstr>Third Generation</vt:lpstr>
      <vt:lpstr>Third Generation</vt:lpstr>
      <vt:lpstr>Changing Maintenance Approaches</vt:lpstr>
      <vt:lpstr>New Developments</vt:lpstr>
      <vt:lpstr>Challenges</vt:lpstr>
      <vt:lpstr>Challenges</vt:lpstr>
      <vt:lpstr>Challenges</vt:lpstr>
      <vt:lpstr>Maintenance and RCM</vt:lpstr>
      <vt:lpstr>Maintenance and RCM</vt:lpstr>
      <vt:lpstr>Maintenance and RCM</vt:lpstr>
      <vt:lpstr>RCM Definitions</vt:lpstr>
      <vt:lpstr>RCM Seven Basic Questions</vt:lpstr>
      <vt:lpstr>RCM Seven Basic Questions</vt:lpstr>
      <vt:lpstr>Functions and Performance Standards</vt:lpstr>
      <vt:lpstr>Categories of Function</vt:lpstr>
      <vt:lpstr>Functions and Performance Standards</vt:lpstr>
      <vt:lpstr>Functional Failures</vt:lpstr>
      <vt:lpstr>Functional Failures</vt:lpstr>
      <vt:lpstr>Functional Failures</vt:lpstr>
      <vt:lpstr>Failure Modes</vt:lpstr>
      <vt:lpstr>Failure Modes</vt:lpstr>
      <vt:lpstr>Failure Modes</vt:lpstr>
      <vt:lpstr>Failure Effects</vt:lpstr>
      <vt:lpstr>Failure Effects</vt:lpstr>
      <vt:lpstr>Failure Consequences</vt:lpstr>
      <vt:lpstr>Failure Consequences</vt:lpstr>
      <vt:lpstr>Failure Consequences</vt:lpstr>
      <vt:lpstr>Failure Consequences</vt:lpstr>
      <vt:lpstr>Failure Consequences</vt:lpstr>
      <vt:lpstr>Failure Consequences</vt:lpstr>
      <vt:lpstr>Failure Management</vt:lpstr>
      <vt:lpstr>Proactive Tasks</vt:lpstr>
      <vt:lpstr>PowerPoint Presentation</vt:lpstr>
      <vt:lpstr>Traditional Failure View</vt:lpstr>
      <vt:lpstr>Traditional Failure View</vt:lpstr>
      <vt:lpstr>Patterns of Failure</vt:lpstr>
      <vt:lpstr>Six Patterns of Failure</vt:lpstr>
      <vt:lpstr>Patterns of Failure</vt:lpstr>
      <vt:lpstr>Patterns of Failure</vt:lpstr>
      <vt:lpstr>Patterns of Failure</vt:lpstr>
      <vt:lpstr>Proactive Task</vt:lpstr>
      <vt:lpstr>Proactive Task</vt:lpstr>
      <vt:lpstr>Proactive Task</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 Thorn</dc:creator>
  <cp:lastModifiedBy>Andrew Thorn</cp:lastModifiedBy>
  <cp:revision>10</cp:revision>
  <dcterms:created xsi:type="dcterms:W3CDTF">2011-03-28T23:06:32Z</dcterms:created>
  <dcterms:modified xsi:type="dcterms:W3CDTF">2017-09-10T20:33:26Z</dcterms:modified>
</cp:coreProperties>
</file>