
<file path=[Content_Types].xml><?xml version="1.0" encoding="utf-8"?>
<Types xmlns="http://schemas.openxmlformats.org/package/2006/content-types">
  <Default ContentType="application/xml" Extension="xml"/>
  <Default ContentType="image/jpeg" Extension="jpeg"/>
  <Default ContentType="application/vnd.openxmlformats-package.relationships+xml" Extension="rels"/>
  <Override ContentType="application/vnd.openxmlformats-officedocument.presentationml.comments+xml" PartName="/ppt/comments/comment3.xml"/>
  <Override ContentType="application/vnd.openxmlformats-officedocument.presentationml.comments+xml" PartName="/ppt/comments/comment1.xml"/>
  <Override ContentType="application/vnd.openxmlformats-officedocument.presentationml.comments+xml" PartName="/ppt/comments/comment2.xml"/>
  <Override ContentType="application/vnd.openxmlformats-officedocument.theme+xml" PartName="/ppt/theme/theme1.xml"/>
  <Override ContentType="application/vnd.openxmlformats-officedocument.presentationml.slideMaster+xml" PartName="/ppt/slideMasters/slideMaster1.xml"/>
  <Override ContentType="application/vnd.openxmlformats-officedocument.presentationml.slideLayout+xml" PartName="/ppt/slideLayouts/slideLayout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9.xml"/>
  <Override ContentType="application/vnd.openxmlformats-officedocument.presentationml.slideLayout+xml" PartName="/ppt/slideLayouts/slideLayout12.xml"/>
  <Override ContentType="application/vnd.openxmlformats-officedocument.presentationml.slideLayout+xml" PartName="/ppt/slideLayouts/slideLayout5.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14.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13.xml"/>
  <Override ContentType="application/vnd.openxmlformats-officedocument.presentationml.slideLayout+xml" PartName="/ppt/slideLayouts/slideLayout6.xml"/>
  <Override ContentType="application/vnd.openxmlformats-officedocument.presentationml.slideLayout+xml" PartName="/ppt/slideLayouts/slideLayout15.xml"/>
  <Override ContentType="application/vnd.openxmlformats-officedocument.presentationml.slideLayout+xml" PartName="/ppt/slideLayouts/slideLayout16.xml"/>
  <Override ContentType="application/vnd.openxmlformats-officedocument.presentationml.commentAuthors+xml" PartName="/ppt/commentAuthors1.xml"/>
  <Override ContentType="application/vnd.openxmlformats-officedocument.presentationml.slide+xml" PartName="/ppt/slides/slide10.xml"/>
  <Override ContentType="application/vnd.openxmlformats-officedocument.presentationml.slide+xml" PartName="/ppt/slides/slide8.xml"/>
  <Override ContentType="application/vnd.openxmlformats-officedocument.presentationml.slide+xml" PartName="/ppt/slides/slide11.xml"/>
  <Override ContentType="application/vnd.openxmlformats-officedocument.presentationml.slide+xml" PartName="/ppt/slides/slide4.xml"/>
  <Override ContentType="application/vnd.openxmlformats-officedocument.presentationml.slide+xml" PartName="/ppt/slides/slide13.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1.xml"/>
  <Override ContentType="application/vnd.openxmlformats-officedocument.presentationml.slide+xml" PartName="/ppt/slides/slide12.xml"/>
  <Override ContentType="application/vnd.openxmlformats-officedocument.presentationml.slide+xml" PartName="/ppt/slides/slide9.xml"/>
  <Override ContentType="application/vnd.openxmlformats-officedocument.presentationml.slide+xml" PartName="/ppt/slides/slide3.xml"/>
  <Override ContentType="application/vnd.openxmlformats-officedocument.presentationml.slide+xml" PartName="/ppt/slides/slide5.xml"/>
  <Override ContentType="application/vnd.openxmlformats-officedocument.presentationml.presentation.main+xml" PartName="/ppt/presentation.xml"/>
  <Override ContentType="application/vnd.openxmlformats-officedocument.presentationml.presProps+xml" PartName="/ppt/presProps1.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strictFirstAndLastChars="0"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y="6858000" cx="12192000"/>
  <p:notesSz cx="6858000" cy="9144000"/>
  <p:defaultTextStyle>
    <a:defPPr lvl="0">
      <a:defRPr lang="en-US"/>
    </a:defPPr>
    <a:lvl1pPr defTabSz="914400" eaLnBrk="1" hangingPunct="1" latinLnBrk="0" lvl="0" marL="0" rtl="0" algn="l">
      <a:defRPr kern="1200" sz="1800">
        <a:solidFill>
          <a:schemeClr val="tx1"/>
        </a:solidFill>
        <a:latin typeface="+mn-lt"/>
        <a:ea typeface="+mn-ea"/>
        <a:cs typeface="+mn-cs"/>
      </a:defRPr>
    </a:lvl1pPr>
    <a:lvl2pPr defTabSz="914400" eaLnBrk="1" hangingPunct="1" latinLnBrk="0" lvl="1" marL="457200" rtl="0" algn="l">
      <a:defRPr kern="1200" sz="1800">
        <a:solidFill>
          <a:schemeClr val="tx1"/>
        </a:solidFill>
        <a:latin typeface="+mn-lt"/>
        <a:ea typeface="+mn-ea"/>
        <a:cs typeface="+mn-cs"/>
      </a:defRPr>
    </a:lvl2pPr>
    <a:lvl3pPr defTabSz="914400" eaLnBrk="1" hangingPunct="1" latinLnBrk="0" lvl="2" marL="914400" rtl="0" algn="l">
      <a:defRPr kern="1200" sz="1800">
        <a:solidFill>
          <a:schemeClr val="tx1"/>
        </a:solidFill>
        <a:latin typeface="+mn-lt"/>
        <a:ea typeface="+mn-ea"/>
        <a:cs typeface="+mn-cs"/>
      </a:defRPr>
    </a:lvl3pPr>
    <a:lvl4pPr defTabSz="914400" eaLnBrk="1" hangingPunct="1" latinLnBrk="0" lvl="3" marL="1371600" rtl="0" algn="l">
      <a:defRPr kern="1200" sz="1800">
        <a:solidFill>
          <a:schemeClr val="tx1"/>
        </a:solidFill>
        <a:latin typeface="+mn-lt"/>
        <a:ea typeface="+mn-ea"/>
        <a:cs typeface="+mn-cs"/>
      </a:defRPr>
    </a:lvl4pPr>
    <a:lvl5pPr defTabSz="914400" eaLnBrk="1" hangingPunct="1" latinLnBrk="0" lvl="4" marL="1828800" rtl="0" algn="l">
      <a:defRPr kern="1200" sz="1800">
        <a:solidFill>
          <a:schemeClr val="tx1"/>
        </a:solidFill>
        <a:latin typeface="+mn-lt"/>
        <a:ea typeface="+mn-ea"/>
        <a:cs typeface="+mn-cs"/>
      </a:defRPr>
    </a:lvl5pPr>
    <a:lvl6pPr defTabSz="914400" eaLnBrk="1" hangingPunct="1" latinLnBrk="0" lvl="5" marL="2286000" rtl="0" algn="l">
      <a:defRPr kern="1200" sz="1800">
        <a:solidFill>
          <a:schemeClr val="tx1"/>
        </a:solidFill>
        <a:latin typeface="+mn-lt"/>
        <a:ea typeface="+mn-ea"/>
        <a:cs typeface="+mn-cs"/>
      </a:defRPr>
    </a:lvl6pPr>
    <a:lvl7pPr defTabSz="914400" eaLnBrk="1" hangingPunct="1" latinLnBrk="0" lvl="6" marL="2743200" rtl="0" algn="l">
      <a:defRPr kern="1200" sz="1800">
        <a:solidFill>
          <a:schemeClr val="tx1"/>
        </a:solidFill>
        <a:latin typeface="+mn-lt"/>
        <a:ea typeface="+mn-ea"/>
        <a:cs typeface="+mn-cs"/>
      </a:defRPr>
    </a:lvl7pPr>
    <a:lvl8pPr defTabSz="914400" eaLnBrk="1" hangingPunct="1" latinLnBrk="0" lvl="7" marL="3200400" rtl="0" algn="l">
      <a:defRPr kern="1200" sz="1800">
        <a:solidFill>
          <a:schemeClr val="tx1"/>
        </a:solidFill>
        <a:latin typeface="+mn-lt"/>
        <a:ea typeface="+mn-ea"/>
        <a:cs typeface="+mn-cs"/>
      </a:defRPr>
    </a:lvl8pPr>
    <a:lvl9pPr defTabSz="914400" eaLnBrk="1" hangingPunct="1" latinLnBrk="0" lvl="8" marL="3657600" rtl="0" algn="l">
      <a:defRPr kern="1200" sz="1800">
        <a:solidFill>
          <a:schemeClr val="tx1"/>
        </a:solidFill>
        <a:latin typeface="+mn-lt"/>
        <a:ea typeface="+mn-ea"/>
        <a:cs typeface="+mn-cs"/>
      </a:defRPr>
    </a:lvl9pPr>
  </p:defaultTextStyle>
</p:presentation>
</file>

<file path=ppt/commentAuthors1.xml><?xml version="1.0" encoding="utf-8"?>
<p:cmAuthorLs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mAuthor clrIdx="1" id="1" initials="" lastIdx="2" name="Unknown User"/>
  <p:cmAuthor clrIdx="2" id="2" initials="" lastIdx="4" name="07428 250461"/>
</p:cmAuthorLst>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5" Type="http://schemas.openxmlformats.org/officeDocument/2006/relationships/slide" Target="slides/slide1.xml"/><Relationship Id="rId12" Type="http://schemas.openxmlformats.org/officeDocument/2006/relationships/slide" Target="slides/slide8.xml"/><Relationship Id="rId16" Type="http://schemas.openxmlformats.org/officeDocument/2006/relationships/slide" Target="slides/slide12.xml"/><Relationship Id="rId15" Type="http://schemas.openxmlformats.org/officeDocument/2006/relationships/slide" Target="slides/slide11.xml"/><Relationship Id="rId11" Type="http://schemas.openxmlformats.org/officeDocument/2006/relationships/slide" Target="slides/slide7.xml"/><Relationship Id="rId14" Type="http://schemas.openxmlformats.org/officeDocument/2006/relationships/slide" Target="slides/slide10.xml"/><Relationship Id="rId7" Type="http://schemas.openxmlformats.org/officeDocument/2006/relationships/slide" Target="slides/slide3.xml"/><Relationship Id="rId2" Type="http://schemas.openxmlformats.org/officeDocument/2006/relationships/presProps" Target="presProps1.xml"/><Relationship Id="rId10" Type="http://schemas.openxmlformats.org/officeDocument/2006/relationships/slide" Target="slides/slide6.xml"/><Relationship Id="rId13" Type="http://schemas.openxmlformats.org/officeDocument/2006/relationships/slide" Target="slides/slide9.xml"/><Relationship Id="rId8" Type="http://schemas.openxmlformats.org/officeDocument/2006/relationships/slide" Target="slides/slide4.xml"/><Relationship Id="rId17" Type="http://schemas.openxmlformats.org/officeDocument/2006/relationships/slide" Target="slides/slide13.xml"/><Relationship Id="rId4" Type="http://schemas.openxmlformats.org/officeDocument/2006/relationships/slideMaster" Target="slideMasters/slideMaster1.xml"/><Relationship Id="rId3" Type="http://schemas.openxmlformats.org/officeDocument/2006/relationships/commentAuthors" Target="commentAuthors1.xml"/><Relationship Id="rId9" Type="http://schemas.openxmlformats.org/officeDocument/2006/relationships/slide" Target="slides/slide5.xml"/><Relationship Id="rId6" Type="http://schemas.openxmlformats.org/officeDocument/2006/relationships/slide" Target="slides/slide2.xml"/><Relationship Id="rId1"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7-11-28T21:09:58.833" idx="1">
    <p:pos x="10" y="10"/>
    <p:text/>
  </p:cm>
</p:cmLst>
</file>

<file path=ppt/comments/comment2.xml><?xml version="1.0" encoding="utf-8"?>
<p:cmLst xmlns:a="http://schemas.openxmlformats.org/drawingml/2006/main" xmlns:r="http://schemas.openxmlformats.org/officeDocument/2006/relationships" xmlns:p="http://schemas.openxmlformats.org/presentationml/2006/main">
  <p:cm authorId="2" dt="2017-12-05T11:08:18.693" idx="1">
    <p:pos x="10" y="10"/>
    <p:text/>
  </p:cm>
</p:cmLst>
</file>

<file path=ppt/comments/comment3.xml><?xml version="1.0" encoding="utf-8"?>
<p:cmLst xmlns:a="http://schemas.openxmlformats.org/drawingml/2006/main" xmlns:r="http://schemas.openxmlformats.org/officeDocument/2006/relationships" xmlns:p="http://schemas.openxmlformats.org/presentationml/2006/main">
  <p:cm authorId="2" dt="2017-12-08T18:13:15.521" idx="2">
    <p:pos x="10" y="10"/>
    <p:text/>
  </p:cm>
</p:cmLst>
</file>

<file path=ppt/slideLayouts/_rels/slideLayout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12/11/2017</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549039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12/11/2017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312481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12/11/2017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0271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12/11/2017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493809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12/11/2017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0066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12/11/2017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621351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12/11/2017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254656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12/11/2017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623599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12/11/2017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40384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12/11/2017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11527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12/11/2017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717893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12/11/2017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876474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12/11/2017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575218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12/11/2017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27389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12/11/2017</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467296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12/11/2017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396422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12/11/2017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510939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jpe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12/11/2017</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011675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comments" Target="../comments/comment1.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image" Target="../media/image2.jpeg" /><Relationship Id="rId1" Type="http://schemas.openxmlformats.org/officeDocument/2006/relationships/slideLayout" Target="../slideLayouts/slideLayout2.xml" /><Relationship Id="rId6" Type="http://schemas.openxmlformats.org/officeDocument/2006/relationships/comments" Target="../comments/comment2.xml" /><Relationship Id="rId5" Type="http://schemas.openxmlformats.org/officeDocument/2006/relationships/image" Target="../media/image5.jpeg" /><Relationship Id="rId4" Type="http://schemas.openxmlformats.org/officeDocument/2006/relationships/image" Target="../media/image4.jpeg"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comments" Target="../comments/comment3.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99354-8758-9244-87B4-CD888DD5AE34}"/>
              </a:ext>
            </a:extLst>
          </p:cNvPr>
          <p:cNvSpPr>
            <a:spLocks noGrp="1"/>
          </p:cNvSpPr>
          <p:nvPr>
            <p:ph type="ctrTitle"/>
          </p:nvPr>
        </p:nvSpPr>
        <p:spPr>
          <a:xfrm>
            <a:off x="1075211" y="2099732"/>
            <a:ext cx="8825658" cy="2677648"/>
          </a:xfrm>
        </p:spPr>
        <p:txBody>
          <a:bodyPr/>
          <a:lstStyle/>
          <a:p>
            <a:r>
              <a:rPr lang="en-GB"/>
              <a:t>Business plan presentation about foodish.</a:t>
            </a:r>
            <a:endParaRPr lang="en-US"/>
          </a:p>
        </p:txBody>
      </p:sp>
    </p:spTree>
    <p:extLst>
      <p:ext uri="{BB962C8B-B14F-4D97-AF65-F5344CB8AC3E}">
        <p14:creationId xmlns:p14="http://schemas.microsoft.com/office/powerpoint/2010/main" val="24723258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F37079-20E6-6342-8E9B-54E7D4DFC257}"/>
              </a:ext>
            </a:extLst>
          </p:cNvPr>
          <p:cNvSpPr>
            <a:spLocks noGrp="1"/>
          </p:cNvSpPr>
          <p:nvPr>
            <p:ph idx="1"/>
          </p:nvPr>
        </p:nvSpPr>
        <p:spPr>
          <a:xfrm rot="10800000" flipV="1">
            <a:off x="443023" y="2294859"/>
            <a:ext cx="10942672" cy="4563141"/>
          </a:xfrm>
        </p:spPr>
        <p:txBody>
          <a:bodyPr>
            <a:normAutofit fontScale="25000" lnSpcReduction="20000"/>
          </a:bodyPr>
          <a:lstStyle/>
          <a:p>
            <a:r>
              <a:rPr lang="en-GB" sz="6400"/>
              <a:t>Foodish services is a young and entrepreneur startup that makes ordering catering for office meeting easy. </a:t>
            </a:r>
          </a:p>
          <a:p>
            <a:r>
              <a:rPr lang="en-GB" sz="6400"/>
              <a:t>We povide food for team events, conference, birthday.</a:t>
            </a:r>
          </a:p>
          <a:p>
            <a:r>
              <a:rPr lang="en-GB" sz="6400"/>
              <a:t>Foodish services provide online food for breakfast meetings and working staff.</a:t>
            </a:r>
          </a:p>
          <a:p>
            <a:r>
              <a:rPr lang="en-GB" sz="6400"/>
              <a:t>We offer various variety of food for breakfast lunch,dinner,afternooon tea for meetings.</a:t>
            </a:r>
          </a:p>
          <a:p>
            <a:endParaRPr lang="en-GB" sz="6400"/>
          </a:p>
          <a:p>
            <a:r>
              <a:rPr lang="en-GB" sz="6400"/>
              <a:t>We have food for vegetarian.</a:t>
            </a:r>
          </a:p>
          <a:p>
            <a:r>
              <a:rPr lang="en-GB" sz="6400"/>
              <a:t>Our delivering product prices are £1 to delivered to you arond barking and dagenham area.</a:t>
            </a:r>
          </a:p>
          <a:p>
            <a:r>
              <a:rPr lang="en-GB" sz="6400"/>
              <a:t>Our opening hours are 8am/12pm  in the morning from 2pm/4pm  in the afternoon and our break time is 1pm.</a:t>
            </a:r>
          </a:p>
          <a:p>
            <a:r>
              <a:rPr lang="en-GB" sz="6400"/>
              <a:t>Foodish delivered freshly made food to any areas around barking and dagenham borough.</a:t>
            </a:r>
          </a:p>
          <a:p>
            <a:r>
              <a:rPr lang="en-GB" sz="6400"/>
              <a:t>We base at barking and dagenham east london our address is 105 porters aveue dagenham Rm9 5eg.</a:t>
            </a:r>
          </a:p>
          <a:p>
            <a:r>
              <a:rPr lang="en-GB" sz="6400"/>
              <a:t>We are opening 5day a week Monday/Friday and we also secure checkout pay via.</a:t>
            </a:r>
          </a:p>
          <a:p>
            <a:r>
              <a:rPr lang="en-GB" sz="6400"/>
              <a:t>Our menu will be £5 each for a plate.</a:t>
            </a:r>
          </a:p>
          <a:p>
            <a:endParaRPr lang="en-GB"/>
          </a:p>
          <a:p>
            <a:endParaRPr lang="en-GB"/>
          </a:p>
          <a:p>
            <a:pPr marL="0" indent="0">
              <a:buNone/>
            </a:pPr>
            <a:endParaRPr lang="en-GB"/>
          </a:p>
          <a:p>
            <a:pPr marL="0" indent="0">
              <a:buNone/>
            </a:pPr>
            <a:endParaRPr lang="en-US"/>
          </a:p>
        </p:txBody>
      </p:sp>
      <p:sp>
        <p:nvSpPr>
          <p:cNvPr id="5" name="Title 4">
            <a:extLst>
              <a:ext uri="{FF2B5EF4-FFF2-40B4-BE49-F238E27FC236}">
                <a16:creationId xmlns:a16="http://schemas.microsoft.com/office/drawing/2014/main" id="{00E0B385-D540-8847-AA5A-1F20FC032998}"/>
              </a:ext>
            </a:extLst>
          </p:cNvPr>
          <p:cNvSpPr>
            <a:spLocks noGrp="1"/>
          </p:cNvSpPr>
          <p:nvPr>
            <p:ph type="title"/>
          </p:nvPr>
        </p:nvSpPr>
        <p:spPr/>
        <p:txBody>
          <a:bodyPr/>
          <a:lstStyle/>
          <a:p>
            <a:r>
              <a:rPr lang="en-GB"/>
              <a:t>Executive summary</a:t>
            </a:r>
            <a:endParaRPr lang="en-US"/>
          </a:p>
        </p:txBody>
      </p:sp>
    </p:spTree>
    <p:extLst>
      <p:ext uri="{BB962C8B-B14F-4D97-AF65-F5344CB8AC3E}">
        <p14:creationId xmlns:p14="http://schemas.microsoft.com/office/powerpoint/2010/main" val="6428157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7AED5-D6A9-A94C-AD79-EA1AD0E80B06}"/>
              </a:ext>
            </a:extLst>
          </p:cNvPr>
          <p:cNvSpPr>
            <a:spLocks noGrp="1"/>
          </p:cNvSpPr>
          <p:nvPr>
            <p:ph type="title"/>
          </p:nvPr>
        </p:nvSpPr>
        <p:spPr/>
        <p:txBody>
          <a:bodyPr/>
          <a:lstStyle/>
          <a:p>
            <a:r>
              <a:rPr lang="en-GB" sz="1800"/>
              <a:t>Aim</a:t>
            </a:r>
            <a:endParaRPr lang="en-US" sz="1800"/>
          </a:p>
        </p:txBody>
      </p:sp>
      <p:sp>
        <p:nvSpPr>
          <p:cNvPr id="3" name="Content Placeholder 2">
            <a:extLst>
              <a:ext uri="{FF2B5EF4-FFF2-40B4-BE49-F238E27FC236}">
                <a16:creationId xmlns:a16="http://schemas.microsoft.com/office/drawing/2014/main" id="{3005F3A5-F7F5-484C-9B7D-93C891B8D787}"/>
              </a:ext>
            </a:extLst>
          </p:cNvPr>
          <p:cNvSpPr>
            <a:spLocks noGrp="1"/>
          </p:cNvSpPr>
          <p:nvPr>
            <p:ph idx="1"/>
          </p:nvPr>
        </p:nvSpPr>
        <p:spPr>
          <a:xfrm>
            <a:off x="1092931" y="2906231"/>
            <a:ext cx="9495325" cy="2667001"/>
          </a:xfrm>
        </p:spPr>
        <p:txBody>
          <a:bodyPr/>
          <a:lstStyle/>
          <a:p>
            <a:r>
              <a:rPr lang="en-GB"/>
              <a:t>Becomes the leading catering services in london and also to have a great selections of food</a:t>
            </a:r>
          </a:p>
          <a:p>
            <a:r>
              <a:rPr lang="en-GB"/>
              <a:t>Unique innovative &amp;contemporary staff.</a:t>
            </a:r>
          </a:p>
          <a:p>
            <a:r>
              <a:rPr lang="en-GB"/>
              <a:t> Product quality for our customers</a:t>
            </a:r>
          </a:p>
          <a:p>
            <a:r>
              <a:rPr lang="en-GB"/>
              <a:t>Employee retention focus</a:t>
            </a:r>
          </a:p>
          <a:p>
            <a:r>
              <a:rPr lang="en-GB"/>
              <a:t>Cost control focus to our meal</a:t>
            </a:r>
          </a:p>
          <a:p>
            <a:r>
              <a:rPr lang="en-GB"/>
              <a:t>The  menu will target to varied people.</a:t>
            </a:r>
          </a:p>
          <a:p>
            <a:endParaRPr lang="en-US"/>
          </a:p>
        </p:txBody>
      </p:sp>
    </p:spTree>
    <p:extLst>
      <p:ext uri="{BB962C8B-B14F-4D97-AF65-F5344CB8AC3E}">
        <p14:creationId xmlns:p14="http://schemas.microsoft.com/office/powerpoint/2010/main" val="6404661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3DC37-511A-1C4A-8A5B-FF7277B8A179}"/>
              </a:ext>
            </a:extLst>
          </p:cNvPr>
          <p:cNvSpPr>
            <a:spLocks noGrp="1"/>
          </p:cNvSpPr>
          <p:nvPr>
            <p:ph type="title"/>
          </p:nvPr>
        </p:nvSpPr>
        <p:spPr/>
        <p:txBody>
          <a:bodyPr/>
          <a:lstStyle/>
          <a:p>
            <a:r>
              <a:rPr lang="en-GB"/>
              <a:t>Objective /Target</a:t>
            </a:r>
            <a:endParaRPr lang="en-US"/>
          </a:p>
        </p:txBody>
      </p:sp>
      <p:sp>
        <p:nvSpPr>
          <p:cNvPr id="3" name="Content Placeholder 2">
            <a:extLst>
              <a:ext uri="{FF2B5EF4-FFF2-40B4-BE49-F238E27FC236}">
                <a16:creationId xmlns:a16="http://schemas.microsoft.com/office/drawing/2014/main" id="{175DDCC9-7A54-7A4A-AA79-A6843FD1B905}"/>
              </a:ext>
            </a:extLst>
          </p:cNvPr>
          <p:cNvSpPr>
            <a:spLocks noGrp="1"/>
          </p:cNvSpPr>
          <p:nvPr>
            <p:ph idx="1"/>
          </p:nvPr>
        </p:nvSpPr>
        <p:spPr/>
        <p:txBody>
          <a:bodyPr/>
          <a:lstStyle/>
          <a:p>
            <a:r>
              <a:rPr lang="en-GB"/>
              <a:t>To make sure we cook for 500 customers by the end of 2017 and to create health enironment for customers.</a:t>
            </a:r>
          </a:p>
          <a:p>
            <a:r>
              <a:rPr lang="en-GB"/>
              <a:t>Customer statisfaction is our prime objectives.</a:t>
            </a:r>
          </a:p>
          <a:p>
            <a:r>
              <a:rPr lang="en-GB"/>
              <a:t>By 2020 we will make sure we improve more in good quality products for our customers to enjoy.</a:t>
            </a:r>
          </a:p>
          <a:p>
            <a:r>
              <a:rPr lang="en-GB"/>
              <a:t>Customers we have treats first,Before their meal e.g victoria sponge cake and refreshment for them.</a:t>
            </a:r>
            <a:endParaRPr lang="en-US"/>
          </a:p>
        </p:txBody>
      </p:sp>
    </p:spTree>
    <p:extLst>
      <p:ext uri="{BB962C8B-B14F-4D97-AF65-F5344CB8AC3E}">
        <p14:creationId xmlns:p14="http://schemas.microsoft.com/office/powerpoint/2010/main" val="933919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8B3F-059F-9D40-A8AB-65E923164848}"/>
              </a:ext>
            </a:extLst>
          </p:cNvPr>
          <p:cNvSpPr>
            <a:spLocks noGrp="1"/>
          </p:cNvSpPr>
          <p:nvPr>
            <p:ph type="title"/>
          </p:nvPr>
        </p:nvSpPr>
        <p:spPr/>
        <p:txBody>
          <a:bodyPr/>
          <a:lstStyle/>
          <a:p>
            <a:r>
              <a:rPr lang="en-GB"/>
              <a:t>Products and services</a:t>
            </a:r>
            <a:endParaRPr lang="en-US"/>
          </a:p>
        </p:txBody>
      </p:sp>
      <p:sp>
        <p:nvSpPr>
          <p:cNvPr id="3" name="Content Placeholder 2">
            <a:extLst>
              <a:ext uri="{FF2B5EF4-FFF2-40B4-BE49-F238E27FC236}">
                <a16:creationId xmlns:a16="http://schemas.microsoft.com/office/drawing/2014/main" id="{C80E84A6-7C12-FB4A-9BA6-7E7878493F00}"/>
              </a:ext>
            </a:extLst>
          </p:cNvPr>
          <p:cNvSpPr>
            <a:spLocks noGrp="1"/>
          </p:cNvSpPr>
          <p:nvPr>
            <p:ph idx="1"/>
          </p:nvPr>
        </p:nvSpPr>
        <p:spPr>
          <a:xfrm rot="10800000" flipV="1">
            <a:off x="754377" y="2321441"/>
            <a:ext cx="7616144" cy="2764466"/>
          </a:xfrm>
        </p:spPr>
        <p:txBody>
          <a:bodyPr>
            <a:normAutofit fontScale="92500" lnSpcReduction="20000"/>
          </a:bodyPr>
          <a:lstStyle/>
          <a:p>
            <a:r>
              <a:rPr lang="en-GB"/>
              <a:t>Breakfast : Pancakes,cereal,walffels and poptarts also bacon, egg and toast.</a:t>
            </a:r>
          </a:p>
          <a:p>
            <a:r>
              <a:rPr lang="en-GB"/>
              <a:t>We offer free delivery every Friday afternoon for our customers </a:t>
            </a:r>
          </a:p>
          <a:p>
            <a:r>
              <a:rPr lang="en-GB"/>
              <a:t>We will have polite and kind waiters to help the customers when ever they need help.</a:t>
            </a:r>
          </a:p>
          <a:p>
            <a:endParaRPr lang="en-GB"/>
          </a:p>
          <a:p>
            <a:r>
              <a:rPr lang="en-GB"/>
              <a:t>Tea: cupcakes, cookies,fruits.</a:t>
            </a:r>
          </a:p>
          <a:p>
            <a:r>
              <a:rPr lang="en-GB"/>
              <a:t>Lunch: sandwich,wrap,pizza,hotdogs and fish and chips drinks</a:t>
            </a:r>
          </a:p>
          <a:p>
            <a:r>
              <a:rPr lang="en-GB"/>
              <a:t>Dinner: Chicken and rice, curry salad,pazza,veg</a:t>
            </a:r>
          </a:p>
          <a:p>
            <a:endParaRPr lang="en-GB"/>
          </a:p>
          <a:p>
            <a:endParaRPr lang="en-GB"/>
          </a:p>
        </p:txBody>
      </p:sp>
      <p:pic>
        <p:nvPicPr>
          <p:cNvPr id="4" name="Picture 4">
            <a:extLst>
              <a:ext uri="{FF2B5EF4-FFF2-40B4-BE49-F238E27FC236}">
                <a16:creationId xmlns:a16="http://schemas.microsoft.com/office/drawing/2014/main" id="{4A78AFE6-8093-BE40-B347-1916335E0A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70521" y="5085907"/>
            <a:ext cx="3626204" cy="2135372"/>
          </a:xfrm>
          <a:prstGeom prst="rect">
            <a:avLst/>
          </a:prstGeom>
        </p:spPr>
      </p:pic>
      <p:pic>
        <p:nvPicPr>
          <p:cNvPr id="5" name="Picture 5">
            <a:extLst>
              <a:ext uri="{FF2B5EF4-FFF2-40B4-BE49-F238E27FC236}">
                <a16:creationId xmlns:a16="http://schemas.microsoft.com/office/drawing/2014/main" id="{B9B7BAFC-05E3-BA46-898B-0754C4FEA2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64380" y="5085907"/>
            <a:ext cx="4040504" cy="2826488"/>
          </a:xfrm>
          <a:prstGeom prst="rect">
            <a:avLst/>
          </a:prstGeom>
        </p:spPr>
      </p:pic>
      <p:pic>
        <p:nvPicPr>
          <p:cNvPr id="7" name="Picture 7">
            <a:extLst>
              <a:ext uri="{FF2B5EF4-FFF2-40B4-BE49-F238E27FC236}">
                <a16:creationId xmlns:a16="http://schemas.microsoft.com/office/drawing/2014/main" id="{1B58B0E9-F750-724E-80CA-A17C12703B6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0679" y="5169596"/>
            <a:ext cx="3730255" cy="2826486"/>
          </a:xfrm>
          <a:prstGeom prst="rect">
            <a:avLst/>
          </a:prstGeom>
        </p:spPr>
      </p:pic>
      <p:pic>
        <p:nvPicPr>
          <p:cNvPr id="6" name="Picture 7">
            <a:extLst>
              <a:ext uri="{FF2B5EF4-FFF2-40B4-BE49-F238E27FC236}">
                <a16:creationId xmlns:a16="http://schemas.microsoft.com/office/drawing/2014/main" id="{61894B7A-A5A1-C346-BB94-DD9133CFE12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25024" y="2223976"/>
            <a:ext cx="3366976" cy="2427115"/>
          </a:xfrm>
          <a:prstGeom prst="rect">
            <a:avLst/>
          </a:prstGeom>
        </p:spPr>
      </p:pic>
    </p:spTree>
    <p:extLst>
      <p:ext uri="{BB962C8B-B14F-4D97-AF65-F5344CB8AC3E}">
        <p14:creationId xmlns:p14="http://schemas.microsoft.com/office/powerpoint/2010/main" val="36587769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1D932-1745-D548-9B58-137F05A51043}"/>
              </a:ext>
            </a:extLst>
          </p:cNvPr>
          <p:cNvSpPr>
            <a:spLocks noGrp="1"/>
          </p:cNvSpPr>
          <p:nvPr>
            <p:ph type="title"/>
          </p:nvPr>
        </p:nvSpPr>
        <p:spPr/>
        <p:txBody>
          <a:bodyPr/>
          <a:lstStyle/>
          <a:p>
            <a:r>
              <a:rPr lang="en-GB"/>
              <a:t>Menu</a:t>
            </a:r>
            <a:endParaRPr lang="en-US"/>
          </a:p>
        </p:txBody>
      </p:sp>
      <p:sp>
        <p:nvSpPr>
          <p:cNvPr id="3" name="Content Placeholder 2">
            <a:extLst>
              <a:ext uri="{FF2B5EF4-FFF2-40B4-BE49-F238E27FC236}">
                <a16:creationId xmlns:a16="http://schemas.microsoft.com/office/drawing/2014/main" id="{7C772C90-94BA-E54F-BCB0-5BF022E7182F}"/>
              </a:ext>
            </a:extLst>
          </p:cNvPr>
          <p:cNvSpPr>
            <a:spLocks noGrp="1"/>
          </p:cNvSpPr>
          <p:nvPr>
            <p:ph idx="1"/>
          </p:nvPr>
        </p:nvSpPr>
        <p:spPr/>
        <p:txBody>
          <a:bodyPr/>
          <a:lstStyle/>
          <a:p>
            <a:r>
              <a:rPr lang="en-GB"/>
              <a:t>Starters</a:t>
            </a:r>
          </a:p>
          <a:p>
            <a:r>
              <a:rPr lang="en-GB"/>
              <a:t>Soup</a:t>
            </a:r>
          </a:p>
          <a:p>
            <a:r>
              <a:rPr lang="en-GB"/>
              <a:t>Mains</a:t>
            </a:r>
          </a:p>
          <a:p>
            <a:r>
              <a:rPr lang="en-GB"/>
              <a:t>Vegetarian</a:t>
            </a:r>
          </a:p>
          <a:p>
            <a:r>
              <a:rPr lang="en-GB"/>
              <a:t>Desserts</a:t>
            </a:r>
          </a:p>
          <a:p>
            <a:r>
              <a:rPr lang="en-GB"/>
              <a:t>Drinks</a:t>
            </a:r>
          </a:p>
        </p:txBody>
      </p:sp>
    </p:spTree>
    <p:extLst>
      <p:ext uri="{BB962C8B-B14F-4D97-AF65-F5344CB8AC3E}">
        <p14:creationId xmlns:p14="http://schemas.microsoft.com/office/powerpoint/2010/main" val="26696619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E166F-ED06-294F-9562-EB59847AD691}"/>
              </a:ext>
            </a:extLst>
          </p:cNvPr>
          <p:cNvSpPr>
            <a:spLocks noGrp="1"/>
          </p:cNvSpPr>
          <p:nvPr>
            <p:ph type="title"/>
          </p:nvPr>
        </p:nvSpPr>
        <p:spPr>
          <a:xfrm>
            <a:off x="1570338" y="849527"/>
            <a:ext cx="9145343" cy="1072635"/>
          </a:xfrm>
        </p:spPr>
        <p:txBody>
          <a:bodyPr/>
          <a:lstStyle/>
          <a:p>
            <a:r>
              <a:rPr lang="en-GB"/>
              <a:t>Marketing plan</a:t>
            </a:r>
            <a:endParaRPr lang="en-US"/>
          </a:p>
        </p:txBody>
      </p:sp>
      <p:sp>
        <p:nvSpPr>
          <p:cNvPr id="3" name="Content Placeholder 2">
            <a:extLst>
              <a:ext uri="{FF2B5EF4-FFF2-40B4-BE49-F238E27FC236}">
                <a16:creationId xmlns:a16="http://schemas.microsoft.com/office/drawing/2014/main" id="{7347701C-F6FC-9D4E-9D8F-578B95B9F3C8}"/>
              </a:ext>
            </a:extLst>
          </p:cNvPr>
          <p:cNvSpPr>
            <a:spLocks noGrp="1"/>
          </p:cNvSpPr>
          <p:nvPr>
            <p:ph idx="1"/>
          </p:nvPr>
        </p:nvSpPr>
        <p:spPr>
          <a:xfrm>
            <a:off x="897458" y="2261860"/>
            <a:ext cx="10584030" cy="3806796"/>
          </a:xfrm>
        </p:spPr>
        <p:txBody>
          <a:bodyPr/>
          <a:lstStyle/>
          <a:p>
            <a:r>
              <a:rPr lang="en-GB"/>
              <a:t>*I will market my catering services by using social media such as Instagram,  and  we will  also use whatapp because more people can share the experience  and give reviews about our products so that we can get more customers  and grow too.</a:t>
            </a:r>
          </a:p>
          <a:p>
            <a:r>
              <a:rPr lang="en-GB"/>
              <a:t>we will also market our catering services by newspaper, facebook, advertisement, leaflet.</a:t>
            </a:r>
          </a:p>
          <a:p>
            <a:r>
              <a:rPr lang="en-GB"/>
              <a:t>We have Adopted marketing strategies and the market analysis table shows that within a three mile circle 98% are familes,offices,schools,gym and clubs et.c</a:t>
            </a:r>
          </a:p>
          <a:p>
            <a:r>
              <a:rPr lang="en-GB"/>
              <a:t>We do offer 20% discount for customers.</a:t>
            </a:r>
          </a:p>
          <a:p>
            <a:r>
              <a:rPr lang="en-GB"/>
              <a:t>Membership cards</a:t>
            </a:r>
          </a:p>
          <a:p>
            <a:r>
              <a:rPr lang="en-GB"/>
              <a:t>Sponsorship/coupons.</a:t>
            </a:r>
          </a:p>
        </p:txBody>
      </p:sp>
    </p:spTree>
    <p:extLst>
      <p:ext uri="{BB962C8B-B14F-4D97-AF65-F5344CB8AC3E}">
        <p14:creationId xmlns:p14="http://schemas.microsoft.com/office/powerpoint/2010/main" val="2139832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D7652-AB7A-D548-94F6-0CB654836210}"/>
              </a:ext>
            </a:extLst>
          </p:cNvPr>
          <p:cNvSpPr>
            <a:spLocks noGrp="1"/>
          </p:cNvSpPr>
          <p:nvPr>
            <p:ph type="title"/>
          </p:nvPr>
        </p:nvSpPr>
        <p:spPr>
          <a:xfrm>
            <a:off x="1084070" y="1186319"/>
            <a:ext cx="8761413" cy="706964"/>
          </a:xfrm>
        </p:spPr>
        <p:txBody>
          <a:bodyPr/>
          <a:lstStyle/>
          <a:p>
            <a:r>
              <a:rPr lang="en-GB"/>
              <a:t>Operational plan</a:t>
            </a:r>
            <a:endParaRPr lang="en-US"/>
          </a:p>
        </p:txBody>
      </p:sp>
      <p:sp>
        <p:nvSpPr>
          <p:cNvPr id="3" name="Content Placeholder 2">
            <a:extLst>
              <a:ext uri="{FF2B5EF4-FFF2-40B4-BE49-F238E27FC236}">
                <a16:creationId xmlns:a16="http://schemas.microsoft.com/office/drawing/2014/main" id="{A337A966-C347-784B-9887-F739A1C1E637}"/>
              </a:ext>
            </a:extLst>
          </p:cNvPr>
          <p:cNvSpPr>
            <a:spLocks noGrp="1"/>
          </p:cNvSpPr>
          <p:nvPr>
            <p:ph idx="1"/>
          </p:nvPr>
        </p:nvSpPr>
        <p:spPr>
          <a:xfrm>
            <a:off x="1154954" y="2603499"/>
            <a:ext cx="8825659" cy="4077291"/>
          </a:xfrm>
        </p:spPr>
        <p:txBody>
          <a:bodyPr>
            <a:normAutofit lnSpcReduction="10000"/>
          </a:bodyPr>
          <a:lstStyle/>
          <a:p>
            <a:r>
              <a:rPr lang="en-GB"/>
              <a:t>We will make sure that our market planinning will work and this will make us gain customer.</a:t>
            </a:r>
          </a:p>
          <a:p>
            <a:r>
              <a:rPr lang="en-GB"/>
              <a:t>Make sure we have right equipment for catering services ,like van to delivery our products.</a:t>
            </a:r>
          </a:p>
          <a:p>
            <a:r>
              <a:rPr lang="en-GB"/>
              <a:t>Cashier &amp; receptionist.</a:t>
            </a:r>
          </a:p>
          <a:p>
            <a:r>
              <a:rPr lang="en-GB"/>
              <a:t>Marketing manager</a:t>
            </a:r>
          </a:p>
          <a:p>
            <a:r>
              <a:rPr lang="en-GB"/>
              <a:t>Make sure we have good customer services to always attend to our customers</a:t>
            </a:r>
          </a:p>
          <a:p>
            <a:r>
              <a:rPr lang="en-GB"/>
              <a:t>We have our owner(catering manager).</a:t>
            </a:r>
          </a:p>
          <a:p>
            <a:r>
              <a:rPr lang="en-GB"/>
              <a:t>Operation manager</a:t>
            </a:r>
          </a:p>
          <a:p>
            <a:r>
              <a:rPr lang="en-GB"/>
              <a:t>Supply manager</a:t>
            </a:r>
          </a:p>
          <a:p>
            <a:r>
              <a:rPr lang="en-GB"/>
              <a:t>Legal advisor</a:t>
            </a:r>
          </a:p>
          <a:p>
            <a:endParaRPr lang="en-GB"/>
          </a:p>
          <a:p>
            <a:pPr marL="0" indent="0">
              <a:buNone/>
            </a:pPr>
            <a:endParaRPr lang="en-GB"/>
          </a:p>
          <a:p>
            <a:pPr marL="0" indent="0">
              <a:buNone/>
            </a:pPr>
            <a:endParaRPr lang="en-US"/>
          </a:p>
        </p:txBody>
      </p:sp>
    </p:spTree>
    <p:extLst>
      <p:ext uri="{BB962C8B-B14F-4D97-AF65-F5344CB8AC3E}">
        <p14:creationId xmlns:p14="http://schemas.microsoft.com/office/powerpoint/2010/main" val="13174523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E4D24-E63B-884A-803A-5F446CC15AA4}"/>
              </a:ext>
            </a:extLst>
          </p:cNvPr>
          <p:cNvSpPr>
            <a:spLocks noGrp="1"/>
          </p:cNvSpPr>
          <p:nvPr>
            <p:ph type="title"/>
          </p:nvPr>
        </p:nvSpPr>
        <p:spPr/>
        <p:txBody>
          <a:bodyPr/>
          <a:lstStyle/>
          <a:p>
            <a:r>
              <a:rPr lang="en-GB"/>
              <a:t>Management</a:t>
            </a:r>
            <a:endParaRPr lang="en-US"/>
          </a:p>
        </p:txBody>
      </p:sp>
      <p:sp>
        <p:nvSpPr>
          <p:cNvPr id="3" name="Content Placeholder 2">
            <a:extLst>
              <a:ext uri="{FF2B5EF4-FFF2-40B4-BE49-F238E27FC236}">
                <a16:creationId xmlns:a16="http://schemas.microsoft.com/office/drawing/2014/main" id="{20075492-92EC-904F-8053-F00A3CDFB8F6}"/>
              </a:ext>
            </a:extLst>
          </p:cNvPr>
          <p:cNvSpPr>
            <a:spLocks noGrp="1"/>
          </p:cNvSpPr>
          <p:nvPr>
            <p:ph idx="1"/>
          </p:nvPr>
        </p:nvSpPr>
        <p:spPr>
          <a:xfrm rot="10800000" flipV="1">
            <a:off x="318976" y="2303721"/>
            <a:ext cx="10898371" cy="4306185"/>
          </a:xfrm>
        </p:spPr>
        <p:txBody>
          <a:bodyPr>
            <a:normAutofit/>
          </a:bodyPr>
          <a:lstStyle/>
          <a:p>
            <a:r>
              <a:rPr lang="en-GB"/>
              <a:t>Waiters will be the one who looks after the customers to make sure they have satisfied with the service we provide.</a:t>
            </a:r>
          </a:p>
          <a:p>
            <a:r>
              <a:rPr lang="en-GB"/>
              <a:t>Accountant will make sure the customers details are safe payment such as creadit card will be safe.</a:t>
            </a:r>
          </a:p>
          <a:p>
            <a:r>
              <a:rPr lang="en-GB"/>
              <a:t>We will be the one to make sure that our customers are satisfied with the quality of food  they wants</a:t>
            </a:r>
          </a:p>
          <a:p>
            <a:r>
              <a:rPr lang="en-GB"/>
              <a:t>Our management style is to make sure all our customers </a:t>
            </a:r>
          </a:p>
          <a:p>
            <a:endParaRPr lang="en-GB"/>
          </a:p>
          <a:p>
            <a:pPr marL="0" indent="0">
              <a:buNone/>
            </a:pPr>
            <a:endParaRPr lang="en-GB"/>
          </a:p>
          <a:p>
            <a:pPr marL="0" indent="0">
              <a:buNone/>
            </a:pPr>
            <a:endParaRPr lang="en-GB"/>
          </a:p>
          <a:p>
            <a:endParaRPr lang="en-GB"/>
          </a:p>
          <a:p>
            <a:endParaRPr lang="en-GB"/>
          </a:p>
          <a:p>
            <a:pPr marL="0" indent="0">
              <a:buNone/>
            </a:pPr>
            <a:endParaRPr lang="en-GB"/>
          </a:p>
        </p:txBody>
      </p:sp>
    </p:spTree>
    <p:extLst>
      <p:ext uri="{BB962C8B-B14F-4D97-AF65-F5344CB8AC3E}">
        <p14:creationId xmlns:p14="http://schemas.microsoft.com/office/powerpoint/2010/main" val="25929203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FD9B6-F90A-C04E-A548-E263C4BBD54A}"/>
              </a:ext>
            </a:extLst>
          </p:cNvPr>
          <p:cNvSpPr>
            <a:spLocks noGrp="1"/>
          </p:cNvSpPr>
          <p:nvPr>
            <p:ph type="title"/>
          </p:nvPr>
        </p:nvSpPr>
        <p:spPr/>
        <p:txBody>
          <a:bodyPr/>
          <a:lstStyle/>
          <a:p>
            <a:r>
              <a:rPr lang="en-GB"/>
              <a:t>Financial plan</a:t>
            </a:r>
            <a:endParaRPr lang="en-US"/>
          </a:p>
        </p:txBody>
      </p:sp>
      <p:sp>
        <p:nvSpPr>
          <p:cNvPr id="3" name="Content Placeholder 2">
            <a:extLst>
              <a:ext uri="{FF2B5EF4-FFF2-40B4-BE49-F238E27FC236}">
                <a16:creationId xmlns:a16="http://schemas.microsoft.com/office/drawing/2014/main" id="{4B143F0C-FE87-9A4F-AA2B-782A158D457A}"/>
              </a:ext>
            </a:extLst>
          </p:cNvPr>
          <p:cNvSpPr>
            <a:spLocks noGrp="1"/>
          </p:cNvSpPr>
          <p:nvPr>
            <p:ph idx="1"/>
          </p:nvPr>
        </p:nvSpPr>
        <p:spPr>
          <a:xfrm>
            <a:off x="118097" y="2114872"/>
            <a:ext cx="12385484" cy="5793375"/>
          </a:xfrm>
        </p:spPr>
        <p:txBody>
          <a:bodyPr/>
          <a:lstStyle/>
          <a:p>
            <a:pPr marL="0" indent="0">
              <a:buNone/>
            </a:pPr>
            <a:r>
              <a:rPr lang="en-GB"/>
              <a:t>Foodish financial plan Is a business concept used to separate costs loss, and revenue in the business for the first 6 months and them make annual goal for profit in the long term.</a:t>
            </a:r>
          </a:p>
          <a:p>
            <a:pPr>
              <a:buFont typeface="+mj-lt"/>
              <a:buAutoNum type="arabicPeriod"/>
            </a:pPr>
            <a:r>
              <a:rPr lang="en-GB"/>
              <a:t>Investment- family friends and bank loan -£300,00</a:t>
            </a:r>
          </a:p>
          <a:p>
            <a:pPr>
              <a:buFont typeface="+mj-lt"/>
              <a:buAutoNum type="arabicPeriod"/>
            </a:pPr>
            <a:r>
              <a:rPr lang="en-GB"/>
              <a:t>Start-up costs-capital, equipment and others-200,000</a:t>
            </a:r>
          </a:p>
          <a:p>
            <a:pPr>
              <a:buFont typeface="+mj-lt"/>
              <a:buAutoNum type="arabicPeriod"/>
            </a:pPr>
            <a:r>
              <a:rPr lang="en-GB"/>
              <a:t>Personal costs-home rents food, clothing plastic plate, spoons knife, car expense, insurance and tax-£50,000</a:t>
            </a:r>
          </a:p>
          <a:p>
            <a:pPr>
              <a:buFont typeface="+mj-lt"/>
              <a:buAutoNum type="arabicPeriod"/>
            </a:pPr>
            <a:endParaRPr lang="en-GB"/>
          </a:p>
          <a:p>
            <a:pPr>
              <a:buFont typeface="+mj-lt"/>
              <a:buAutoNum type="arabicPeriod"/>
            </a:pPr>
            <a:r>
              <a:rPr lang="en-GB"/>
              <a:t>Monthly costs.</a:t>
            </a:r>
            <a:endParaRPr lang="en-US"/>
          </a:p>
        </p:txBody>
      </p:sp>
    </p:spTree>
    <p:extLst>
      <p:ext uri="{BB962C8B-B14F-4D97-AF65-F5344CB8AC3E}">
        <p14:creationId xmlns:p14="http://schemas.microsoft.com/office/powerpoint/2010/main" val="5761204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Content Placeholder 14">
            <a:extLst>
              <a:ext uri="{FF2B5EF4-FFF2-40B4-BE49-F238E27FC236}">
                <a16:creationId xmlns:a16="http://schemas.microsoft.com/office/drawing/2014/main" id="{26A8C47B-265B-AD45-BBB8-7233B04F8811}"/>
              </a:ext>
            </a:extLst>
          </p:cNvPr>
          <p:cNvSpPr txBox="1">
            <a:spLocks/>
          </p:cNvSpPr>
          <p:nvPr/>
        </p:nvSpPr>
        <p:spPr>
          <a:xfrm>
            <a:off x="1449690" y="2336322"/>
            <a:ext cx="10878895" cy="457199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Font typeface="Wingdings 3" charset="2"/>
              <a:buNone/>
            </a:pPr>
            <a:r>
              <a:rPr lang="en-GB"/>
              <a:t>Monthly business costs                         £             cashflow     £               Total  profit for 6months </a:t>
            </a:r>
          </a:p>
          <a:p>
            <a:pPr marL="0" indent="0">
              <a:buFont typeface="Wingdings 3" charset="2"/>
              <a:buNone/>
            </a:pPr>
            <a:r>
              <a:rPr lang="en-GB"/>
              <a:t>                                              </a:t>
            </a:r>
          </a:p>
          <a:p>
            <a:pPr marL="0" indent="0">
              <a:buFont typeface="Wingdings 3" charset="2"/>
              <a:buNone/>
            </a:pPr>
            <a:r>
              <a:rPr lang="en-GB"/>
              <a:t>Wages                                                 12,500          month1      10,000           =159,000- 98,100=60,900.</a:t>
            </a:r>
          </a:p>
          <a:p>
            <a:pPr marL="0" indent="0">
              <a:buFont typeface="Wingdings 3" charset="2"/>
              <a:buNone/>
            </a:pPr>
            <a:r>
              <a:rPr lang="en-GB"/>
              <a:t>                                </a:t>
            </a:r>
          </a:p>
          <a:p>
            <a:pPr marL="0" indent="0">
              <a:buFont typeface="Wingdings 3" charset="2"/>
              <a:buNone/>
            </a:pPr>
            <a:r>
              <a:rPr lang="en-GB"/>
              <a:t>Bill electric,gas water, licensing        1,150            month2       15,000</a:t>
            </a:r>
          </a:p>
          <a:p>
            <a:pPr marL="0" indent="0">
              <a:buFont typeface="Wingdings 3" charset="2"/>
              <a:buNone/>
            </a:pPr>
            <a:r>
              <a:rPr lang="en-GB"/>
              <a:t>Tax                                                           800             month3        21,000</a:t>
            </a:r>
          </a:p>
          <a:p>
            <a:pPr marL="0" indent="0">
              <a:buFont typeface="Wingdings 3" charset="2"/>
              <a:buNone/>
            </a:pPr>
            <a:r>
              <a:rPr lang="en-GB"/>
              <a:t>Insurance                                               200               month4        28,000</a:t>
            </a:r>
          </a:p>
          <a:p>
            <a:pPr marL="0" indent="0">
              <a:buFont typeface="Wingdings 3" charset="2"/>
              <a:buNone/>
            </a:pPr>
            <a:r>
              <a:rPr lang="en-GB"/>
              <a:t>Rent.                                                     1,500              month5        37,000         </a:t>
            </a:r>
          </a:p>
          <a:p>
            <a:pPr marL="0" indent="0">
              <a:buFont typeface="Wingdings 3" charset="2"/>
              <a:buNone/>
            </a:pPr>
            <a:r>
              <a:rPr lang="en-GB"/>
              <a:t>Other                                                       200               month6       48,000                              </a:t>
            </a:r>
          </a:p>
          <a:p>
            <a:pPr marL="0" indent="0">
              <a:buFont typeface="Wingdings 3" charset="2"/>
              <a:buNone/>
            </a:pPr>
            <a:r>
              <a:rPr lang="en-GB"/>
              <a:t>Total                                                     16,350             Total             159,000</a:t>
            </a:r>
          </a:p>
          <a:p>
            <a:pPr marL="0" indent="0">
              <a:buFont typeface="Wingdings 3" charset="2"/>
              <a:buNone/>
            </a:pPr>
            <a:r>
              <a:rPr lang="en-GB"/>
              <a:t>Total for 6months.                              98,100</a:t>
            </a:r>
          </a:p>
        </p:txBody>
      </p:sp>
      <p:sp>
        <p:nvSpPr>
          <p:cNvPr id="25" name="Title 24">
            <a:extLst>
              <a:ext uri="{FF2B5EF4-FFF2-40B4-BE49-F238E27FC236}">
                <a16:creationId xmlns:a16="http://schemas.microsoft.com/office/drawing/2014/main" id="{8468EECD-6B19-4248-A669-A44B4CCC4296}"/>
              </a:ext>
            </a:extLst>
          </p:cNvPr>
          <p:cNvSpPr>
            <a:spLocks noGrp="1"/>
          </p:cNvSpPr>
          <p:nvPr>
            <p:ph type="title"/>
          </p:nvPr>
        </p:nvSpPr>
        <p:spPr/>
        <p:txBody>
          <a:bodyPr/>
          <a:lstStyle/>
          <a:p>
            <a:r>
              <a:rPr lang="en-GB"/>
              <a:t>Financial plan</a:t>
            </a:r>
            <a:endParaRPr lang="en-US"/>
          </a:p>
        </p:txBody>
      </p:sp>
    </p:spTree>
    <p:extLst>
      <p:ext uri="{BB962C8B-B14F-4D97-AF65-F5344CB8AC3E}">
        <p14:creationId xmlns:p14="http://schemas.microsoft.com/office/powerpoint/2010/main" val="20253983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417D5-3E4B-FA43-8FBA-E9AECCA9940E}"/>
              </a:ext>
            </a:extLst>
          </p:cNvPr>
          <p:cNvSpPr>
            <a:spLocks noGrp="1"/>
          </p:cNvSpPr>
          <p:nvPr>
            <p:ph type="title"/>
          </p:nvPr>
        </p:nvSpPr>
        <p:spPr/>
        <p:txBody>
          <a:bodyPr/>
          <a:lstStyle/>
          <a:p>
            <a:r>
              <a:rPr lang="en-GB"/>
              <a:t>Swot Analysis</a:t>
            </a:r>
            <a:endParaRPr lang="en-US"/>
          </a:p>
        </p:txBody>
      </p:sp>
      <p:sp>
        <p:nvSpPr>
          <p:cNvPr id="3" name="Content Placeholder 2">
            <a:extLst>
              <a:ext uri="{FF2B5EF4-FFF2-40B4-BE49-F238E27FC236}">
                <a16:creationId xmlns:a16="http://schemas.microsoft.com/office/drawing/2014/main" id="{4B684411-C908-6847-A0F9-7B9FA582F560}"/>
              </a:ext>
            </a:extLst>
          </p:cNvPr>
          <p:cNvSpPr>
            <a:spLocks noGrp="1"/>
          </p:cNvSpPr>
          <p:nvPr>
            <p:ph idx="1"/>
          </p:nvPr>
        </p:nvSpPr>
        <p:spPr>
          <a:xfrm>
            <a:off x="776304" y="2435041"/>
            <a:ext cx="11208488" cy="4422959"/>
          </a:xfrm>
        </p:spPr>
        <p:txBody>
          <a:bodyPr/>
          <a:lstStyle/>
          <a:p>
            <a:r>
              <a:rPr lang="en-GB"/>
              <a:t>Strengths: Reasonable prices, wide variety of food and drinks,alot of home-made treats.</a:t>
            </a:r>
          </a:p>
          <a:p>
            <a:r>
              <a:rPr lang="en-GB"/>
              <a:t>Our strength is that we will be one of the only catering services that  gives deserts before the food arrrive.</a:t>
            </a:r>
          </a:p>
          <a:p>
            <a:r>
              <a:rPr lang="en-GB"/>
              <a:t>Weaknesses:Is that we are not experienced like the other catering services so we might have a problem with that.</a:t>
            </a:r>
          </a:p>
          <a:p>
            <a:r>
              <a:rPr lang="en-GB"/>
              <a:t>Opportunities: Differentiation by pricing,diverse target market and international looks and also job opportunities for many unemployed catering.</a:t>
            </a:r>
          </a:p>
          <a:p>
            <a:r>
              <a:rPr lang="en-GB"/>
              <a:t>Threats:Mcdonalds and kfc.</a:t>
            </a:r>
          </a:p>
          <a:p>
            <a:r>
              <a:rPr lang="en-GB"/>
              <a:t>Competitors: </a:t>
            </a:r>
            <a:endParaRPr lang="en-US"/>
          </a:p>
        </p:txBody>
      </p:sp>
      <p:pic>
        <p:nvPicPr>
          <p:cNvPr id="4" name="Picture 4">
            <a:extLst>
              <a:ext uri="{FF2B5EF4-FFF2-40B4-BE49-F238E27FC236}">
                <a16:creationId xmlns:a16="http://schemas.microsoft.com/office/drawing/2014/main" id="{9E8C6EEF-332E-FC48-B92B-4CB1E2CF7B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87274" y="4725707"/>
            <a:ext cx="3097517" cy="1998903"/>
          </a:xfrm>
          <a:prstGeom prst="rect">
            <a:avLst/>
          </a:prstGeom>
        </p:spPr>
      </p:pic>
      <p:pic>
        <p:nvPicPr>
          <p:cNvPr id="6" name="Picture 6">
            <a:extLst>
              <a:ext uri="{FF2B5EF4-FFF2-40B4-BE49-F238E27FC236}">
                <a16:creationId xmlns:a16="http://schemas.microsoft.com/office/drawing/2014/main" id="{735CC17A-AA82-C147-89F9-19C7635FA7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30760" y="5273497"/>
            <a:ext cx="3210613" cy="1451113"/>
          </a:xfrm>
          <a:prstGeom prst="rect">
            <a:avLst/>
          </a:prstGeom>
        </p:spPr>
      </p:pic>
    </p:spTree>
    <p:extLst>
      <p:ext uri="{BB962C8B-B14F-4D97-AF65-F5344CB8AC3E}">
        <p14:creationId xmlns:p14="http://schemas.microsoft.com/office/powerpoint/2010/main" val="24104254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A9531-C035-7C4B-BA07-BDD49CF211E0}"/>
              </a:ext>
            </a:extLst>
          </p:cNvPr>
          <p:cNvSpPr>
            <a:spLocks noGrp="1"/>
          </p:cNvSpPr>
          <p:nvPr>
            <p:ph type="title"/>
          </p:nvPr>
        </p:nvSpPr>
        <p:spPr/>
        <p:txBody>
          <a:bodyPr/>
          <a:lstStyle/>
          <a:p>
            <a:r>
              <a:rPr lang="en-GB"/>
              <a:t>Foodish Pestle Analysis</a:t>
            </a:r>
            <a:endParaRPr lang="en-US"/>
          </a:p>
        </p:txBody>
      </p:sp>
      <p:sp>
        <p:nvSpPr>
          <p:cNvPr id="3" name="Content Placeholder 2">
            <a:extLst>
              <a:ext uri="{FF2B5EF4-FFF2-40B4-BE49-F238E27FC236}">
                <a16:creationId xmlns:a16="http://schemas.microsoft.com/office/drawing/2014/main" id="{1B3E1478-DCB4-464E-A030-84C823463CE5}"/>
              </a:ext>
            </a:extLst>
          </p:cNvPr>
          <p:cNvSpPr>
            <a:spLocks noGrp="1"/>
          </p:cNvSpPr>
          <p:nvPr>
            <p:ph idx="1"/>
          </p:nvPr>
        </p:nvSpPr>
        <p:spPr>
          <a:xfrm>
            <a:off x="313210" y="2603500"/>
            <a:ext cx="11878790" cy="4183616"/>
          </a:xfrm>
        </p:spPr>
        <p:txBody>
          <a:bodyPr>
            <a:normAutofit fontScale="92500" lnSpcReduction="10000"/>
          </a:bodyPr>
          <a:lstStyle/>
          <a:p>
            <a:r>
              <a:rPr lang="en-GB"/>
              <a:t>Political factors –catering licensing,public health policies, political influence/stability.</a:t>
            </a:r>
          </a:p>
          <a:p>
            <a:endParaRPr lang="en-GB"/>
          </a:p>
          <a:p>
            <a:r>
              <a:rPr lang="en-GB"/>
              <a:t>Economical factors - Economic growth of the country,Bank interest rates.</a:t>
            </a:r>
          </a:p>
          <a:p>
            <a:endParaRPr lang="en-GB"/>
          </a:p>
          <a:p>
            <a:r>
              <a:rPr lang="en-GB"/>
              <a:t>Social factors –Health consciousness,population growth rate, Food trends,Cultural, &amp; religious diversity.</a:t>
            </a:r>
          </a:p>
          <a:p>
            <a:endParaRPr lang="en-GB"/>
          </a:p>
          <a:p>
            <a:r>
              <a:rPr lang="en-GB"/>
              <a:t>Technological factors –Advertising through social media, Increase sales through mobile apps, using computers for orders and stock taking.</a:t>
            </a:r>
          </a:p>
          <a:p>
            <a:r>
              <a:rPr lang="en-GB"/>
              <a:t>Environmental factors –Evironmental rules and regulations,e.g health food, disposal of waste.</a:t>
            </a:r>
          </a:p>
          <a:p>
            <a:r>
              <a:rPr lang="en-GB"/>
              <a:t>Contributing to the climate change cause.</a:t>
            </a:r>
          </a:p>
          <a:p>
            <a:r>
              <a:rPr lang="en-GB"/>
              <a:t>Legal factors – HMRC tax policies, Food hygiene and safety regulation, local health &amp; safety regulations Employment contracts(minimum wage etc.)</a:t>
            </a:r>
          </a:p>
          <a:p>
            <a:endParaRPr lang="en-US"/>
          </a:p>
        </p:txBody>
      </p:sp>
    </p:spTree>
    <p:extLst>
      <p:ext uri="{BB962C8B-B14F-4D97-AF65-F5344CB8AC3E}">
        <p14:creationId xmlns:p14="http://schemas.microsoft.com/office/powerpoint/2010/main" val="18605893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TF10001029">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TF10001029" id="{ED3996BA-162B-43C7-B0E2-A5CA4E649741}" vid="{187088E4-27D7-4455-856F-4A44258D82E2}"/>
    </a:ext>
  </a:extLst>
</a:theme>
</file>