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84" r:id="rId3"/>
  </p:sldMasterIdLst>
  <p:sldIdLst>
    <p:sldId id="280" r:id="rId4"/>
    <p:sldId id="279" r:id="rId5"/>
    <p:sldId id="323" r:id="rId6"/>
    <p:sldId id="327" r:id="rId7"/>
    <p:sldId id="341" r:id="rId8"/>
    <p:sldId id="344" r:id="rId9"/>
    <p:sldId id="342" r:id="rId10"/>
    <p:sldId id="349" r:id="rId11"/>
    <p:sldId id="348" r:id="rId12"/>
    <p:sldId id="343" r:id="rId13"/>
    <p:sldId id="340" r:id="rId14"/>
    <p:sldId id="350" r:id="rId15"/>
    <p:sldId id="265" r:id="rId16"/>
    <p:sldId id="345" r:id="rId17"/>
    <p:sldId id="346" r:id="rId18"/>
    <p:sldId id="335" r:id="rId19"/>
    <p:sldId id="347"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0" d="100"/>
          <a:sy n="100" d="100"/>
        </p:scale>
        <p:origin x="954" y="90"/>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3" Type="http://schemas.openxmlformats.org/officeDocument/2006/relationships/slideMaster" Target="slideMasters/slideMaster3.xml"/><Relationship Id="rId21" Type="http://schemas.openxmlformats.org/officeDocument/2006/relationships/presProps" Target="pres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02A26486-0814-4A28-8881-71828916A19E}" type="datetime1">
              <a:rPr lang="en-GB" smtClean="0">
                <a:solidFill>
                  <a:prstClr val="black">
                    <a:tint val="75000"/>
                  </a:prstClr>
                </a:solidFill>
              </a:rPr>
              <a:t>25/09/2024</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221263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1A24D4E-2E0F-4452-AFE0-3758E54037B8}" type="datetime1">
              <a:rPr lang="en-GB" smtClean="0">
                <a:solidFill>
                  <a:prstClr val="black">
                    <a:tint val="75000"/>
                  </a:prstClr>
                </a:solidFill>
              </a:rPr>
              <a:t>25/09/2024</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341111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938DC55-7D36-441D-9439-46052DE8440E}" type="datetime1">
              <a:rPr lang="en-GB" smtClean="0">
                <a:solidFill>
                  <a:prstClr val="black">
                    <a:tint val="75000"/>
                  </a:prstClr>
                </a:solidFill>
              </a:rPr>
              <a:t>25/09/2024</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922876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BDF9688-2A04-458D-A985-E26403BA82EE}" type="datetime1">
              <a:rPr lang="en-GB" smtClean="0">
                <a:solidFill>
                  <a:prstClr val="black">
                    <a:tint val="75000"/>
                  </a:prstClr>
                </a:solidFill>
              </a:rPr>
              <a:t>25/09/2024</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632155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A563B5B-752C-4BD5-9B9C-881DE4D926A2}" type="datetime1">
              <a:rPr lang="en-GB" smtClean="0">
                <a:solidFill>
                  <a:prstClr val="black">
                    <a:tint val="75000"/>
                  </a:prstClr>
                </a:solidFill>
              </a:rPr>
              <a:t>25/09/2024</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738342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BA2521F-0142-4EA1-8DB4-7362C288FBE1}" type="datetime1">
              <a:rPr lang="en-GB" smtClean="0">
                <a:solidFill>
                  <a:prstClr val="black">
                    <a:tint val="75000"/>
                  </a:prstClr>
                </a:solidFill>
              </a:rPr>
              <a:t>25/09/2024</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044026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7E7417-B358-4C9C-911A-38E139D8013C}" type="datetime1">
              <a:rPr lang="en-GB" smtClean="0">
                <a:solidFill>
                  <a:prstClr val="black">
                    <a:tint val="75000"/>
                  </a:prstClr>
                </a:solidFill>
              </a:rPr>
              <a:t>25/09/2024</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08695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B621C14-68E0-478D-B732-E8E2015DFB60}" type="datetime1">
              <a:rPr lang="en-GB" smtClean="0">
                <a:solidFill>
                  <a:prstClr val="black">
                    <a:tint val="75000"/>
                  </a:prstClr>
                </a:solidFill>
              </a:rPr>
              <a:t>25/09/2024</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203450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4D69D7-B680-4D8E-907F-F9140E45BF91}" type="datetime1">
              <a:rPr lang="en-GB" smtClean="0">
                <a:solidFill>
                  <a:prstClr val="black">
                    <a:tint val="75000"/>
                  </a:prstClr>
                </a:solidFill>
              </a:rPr>
              <a:t>25/09/2024</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80860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061ACD3-B208-46DB-81D0-0A07978BE086}" type="datetime1">
              <a:rPr lang="en-GB" smtClean="0">
                <a:solidFill>
                  <a:prstClr val="black">
                    <a:tint val="75000"/>
                  </a:prstClr>
                </a:solidFill>
              </a:rPr>
              <a:t>25/09/2024</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836828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77A5C42-F322-47C7-832A-50BF833C3BE4}" type="datetime1">
              <a:rPr lang="en-GB" smtClean="0">
                <a:solidFill>
                  <a:prstClr val="black">
                    <a:tint val="75000"/>
                  </a:prstClr>
                </a:solidFill>
              </a:rPr>
              <a:t>25/09/2024</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920554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3"/>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3" y="6525344"/>
            <a:ext cx="1294837" cy="218522"/>
          </a:xfrm>
        </p:spPr>
        <p:txBody>
          <a:bodyPr/>
          <a:lstStyle/>
          <a:p>
            <a:fld id="{02A26486-0814-4A28-8881-71828916A19E}" type="datetime1">
              <a:rPr lang="en-GB" smtClean="0">
                <a:solidFill>
                  <a:prstClr val="black">
                    <a:tint val="75000"/>
                  </a:prstClr>
                </a:solidFill>
              </a:rPr>
              <a:t>25/09/2024</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31"/>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336255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1A24D4E-2E0F-4452-AFE0-3758E54037B8}" type="datetime1">
              <a:rPr lang="en-GB" smtClean="0">
                <a:solidFill>
                  <a:prstClr val="black">
                    <a:tint val="75000"/>
                  </a:prstClr>
                </a:solidFill>
              </a:rPr>
              <a:t>25/09/2024</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3"/>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225991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6"/>
            <a:ext cx="103632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911424" y="2492899"/>
            <a:ext cx="103632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938DC55-7D36-441D-9439-46052DE8440E}" type="datetime1">
              <a:rPr lang="en-GB" smtClean="0">
                <a:solidFill>
                  <a:prstClr val="black">
                    <a:tint val="75000"/>
                  </a:prstClr>
                </a:solidFill>
              </a:rPr>
              <a:t>25/09/2024</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289832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BDF9688-2A04-458D-A985-E26403BA82EE}" type="datetime1">
              <a:rPr lang="en-GB" smtClean="0">
                <a:solidFill>
                  <a:prstClr val="black">
                    <a:tint val="75000"/>
                  </a:prstClr>
                </a:solidFill>
              </a:rPr>
              <a:t>25/09/2024</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031310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09600" y="2174877"/>
            <a:ext cx="5386917"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9" y="1535113"/>
            <a:ext cx="5389033"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6193369" y="2174877"/>
            <a:ext cx="5389033"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A563B5B-752C-4BD5-9B9C-881DE4D926A2}" type="datetime1">
              <a:rPr lang="en-GB" smtClean="0">
                <a:solidFill>
                  <a:prstClr val="black">
                    <a:tint val="75000"/>
                  </a:prstClr>
                </a:solidFill>
              </a:rPr>
              <a:t>25/09/2024</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214857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BA2521F-0142-4EA1-8DB4-7362C288FBE1}" type="datetime1">
              <a:rPr lang="en-GB" smtClean="0">
                <a:solidFill>
                  <a:prstClr val="black">
                    <a:tint val="75000"/>
                  </a:prstClr>
                </a:solidFill>
              </a:rPr>
              <a:t>25/09/2024</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3604459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7E7417-B358-4C9C-911A-38E139D8013C}" type="datetime1">
              <a:rPr lang="en-GB" smtClean="0">
                <a:solidFill>
                  <a:prstClr val="black">
                    <a:tint val="75000"/>
                  </a:prstClr>
                </a:solidFill>
              </a:rPr>
              <a:t>25/09/2024</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5380010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2" y="273050"/>
            <a:ext cx="4011084"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4766733" y="273053"/>
            <a:ext cx="6815667"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2" y="1435103"/>
            <a:ext cx="4011084"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DB621C14-68E0-478D-B732-E8E2015DFB60}" type="datetime1">
              <a:rPr lang="en-GB" smtClean="0">
                <a:solidFill>
                  <a:prstClr val="black">
                    <a:tint val="75000"/>
                  </a:prstClr>
                </a:solidFill>
              </a:rPr>
              <a:t>25/09/2024</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7313748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8"/>
            <a:ext cx="73152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64D69D7-B680-4D8E-907F-F9140E45BF91}" type="datetime1">
              <a:rPr lang="en-GB" smtClean="0">
                <a:solidFill>
                  <a:prstClr val="black">
                    <a:tint val="75000"/>
                  </a:prstClr>
                </a:solidFill>
              </a:rPr>
              <a:t>25/09/2024</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0840625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061ACD3-B208-46DB-81D0-0A07978BE086}" type="datetime1">
              <a:rPr lang="en-GB" smtClean="0">
                <a:solidFill>
                  <a:prstClr val="black">
                    <a:tint val="75000"/>
                  </a:prstClr>
                </a:solidFill>
              </a:rPr>
              <a:t>25/09/2024</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6412449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77A5C42-F322-47C7-832A-50BF833C3BE4}" type="datetime1">
              <a:rPr lang="en-GB" smtClean="0">
                <a:solidFill>
                  <a:prstClr val="black">
                    <a:tint val="75000"/>
                  </a:prstClr>
                </a:solidFill>
              </a:rPr>
              <a:t>25/09/2024</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964733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371601"/>
            <a:ext cx="104648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914400" y="3505200"/>
            <a:ext cx="85344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E7B9F80-D60D-44E8-98D9-4FC045D59F5F}" type="datetime1">
              <a:rPr lang="en-GB" smtClean="0"/>
              <a:t>25/09/2024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t>‹#›</a:t>
            </a:fld>
            <a:endParaRPr lang="en-GB"/>
          </a:p>
        </p:txBody>
      </p:sp>
      <p:cxnSp>
        <p:nvCxnSpPr>
          <p:cNvPr id="8" name="Straight Connector 7"/>
          <p:cNvCxnSpPr/>
          <p:nvPr/>
        </p:nvCxnSpPr>
        <p:spPr>
          <a:xfrm>
            <a:off x="914400" y="3398520"/>
            <a:ext cx="104648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9892687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7F13A0D-F23E-41F2-AA40-D9209ED819D4}" type="datetime1">
              <a:rPr lang="en-GB" smtClean="0"/>
              <a:t>25/09/2024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t>‹#›</a:t>
            </a:fld>
            <a:endParaRPr lang="en-GB"/>
          </a:p>
        </p:txBody>
      </p:sp>
    </p:spTree>
    <p:extLst>
      <p:ext uri="{BB962C8B-B14F-4D97-AF65-F5344CB8AC3E}">
        <p14:creationId xmlns:p14="http://schemas.microsoft.com/office/powerpoint/2010/main" val="238723713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63084" y="2362201"/>
            <a:ext cx="103632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963084" y="4626865"/>
            <a:ext cx="103632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EF05E42-1B6D-4383-AFC9-31775DF38264}" type="datetime1">
              <a:rPr lang="en-GB" smtClean="0"/>
              <a:t>25/09/2024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t>‹#›</a:t>
            </a:fld>
            <a:endParaRPr lang="en-GB"/>
          </a:p>
        </p:txBody>
      </p:sp>
      <p:cxnSp>
        <p:nvCxnSpPr>
          <p:cNvPr id="7" name="Straight Connector 6"/>
          <p:cNvCxnSpPr/>
          <p:nvPr/>
        </p:nvCxnSpPr>
        <p:spPr>
          <a:xfrm>
            <a:off x="975360" y="4599432"/>
            <a:ext cx="104648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07197389"/>
      </p:ext>
    </p:extLst>
  </p:cSld>
  <p:clrMapOvr>
    <a:overrideClrMapping bg1="dk1" tx1="lt1" bg2="dk2" tx2="lt2" accent1="accent1" accent2="accent2" accent3="accent3" accent4="accent4" accent5="accent5" accent6="accent6" hlink="hlink" folHlink="folHlink"/>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73352"/>
            <a:ext cx="53848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97600" y="1673352"/>
            <a:ext cx="53848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76A46D0-5A52-4668-82DE-6775727E61B3}" type="datetime1">
              <a:rPr lang="en-GB" smtClean="0"/>
              <a:t>25/09/2024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t>‹#›</a:t>
            </a:fld>
            <a:endParaRPr lang="en-GB"/>
          </a:p>
        </p:txBody>
      </p:sp>
    </p:spTree>
    <p:extLst>
      <p:ext uri="{BB962C8B-B14F-4D97-AF65-F5344CB8AC3E}">
        <p14:creationId xmlns:p14="http://schemas.microsoft.com/office/powerpoint/2010/main" val="284737127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600" y="1676400"/>
            <a:ext cx="524256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438400"/>
            <a:ext cx="524256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39840" y="1676400"/>
            <a:ext cx="524256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39840" y="2438400"/>
            <a:ext cx="524256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EEAA6C8-0C98-475D-93C9-C3A41EE272ED}" type="datetime1">
              <a:rPr lang="en-GB" smtClean="0"/>
              <a:t>25/09/2024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F2F8A10-4287-4BE8-ACD7-B40DB3D6C2A8}" type="slidenum">
              <a:rPr lang="en-GB" smtClean="0"/>
              <a:t>‹#›</a:t>
            </a:fld>
            <a:endParaRPr lang="en-GB"/>
          </a:p>
        </p:txBody>
      </p:sp>
      <p:cxnSp>
        <p:nvCxnSpPr>
          <p:cNvPr id="11" name="Straight Connector 10"/>
          <p:cNvCxnSpPr/>
          <p:nvPr/>
        </p:nvCxnSpPr>
        <p:spPr>
          <a:xfrm rot="5400000">
            <a:off x="3741949" y="4045691"/>
            <a:ext cx="4709160" cy="1059"/>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5716211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D34321C-6AAB-409A-9E10-0E919D3E5B7E}" type="datetime1">
              <a:rPr lang="en-GB" smtClean="0"/>
              <a:t>25/09/2024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F2F8A10-4287-4BE8-ACD7-B40DB3D6C2A8}" type="slidenum">
              <a:rPr lang="en-GB" smtClean="0"/>
              <a:t>‹#›</a:t>
            </a:fld>
            <a:endParaRPr lang="en-GB"/>
          </a:p>
        </p:txBody>
      </p:sp>
    </p:spTree>
    <p:extLst>
      <p:ext uri="{BB962C8B-B14F-4D97-AF65-F5344CB8AC3E}">
        <p14:creationId xmlns:p14="http://schemas.microsoft.com/office/powerpoint/2010/main" val="45878171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64C430-F36A-4483-AC41-902CBAA74A57}" type="datetime1">
              <a:rPr lang="en-GB" smtClean="0"/>
              <a:t>25/09/2024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F2F8A10-4287-4BE8-ACD7-B40DB3D6C2A8}" type="slidenum">
              <a:rPr lang="en-GB" smtClean="0"/>
              <a:t>‹#›</a:t>
            </a:fld>
            <a:endParaRPr lang="en-GB"/>
          </a:p>
        </p:txBody>
      </p:sp>
    </p:spTree>
    <p:extLst>
      <p:ext uri="{BB962C8B-B14F-4D97-AF65-F5344CB8AC3E}">
        <p14:creationId xmlns:p14="http://schemas.microsoft.com/office/powerpoint/2010/main" val="25392309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792080"/>
            <a:ext cx="2852928"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962400" y="792080"/>
            <a:ext cx="7620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601" y="2130553"/>
            <a:ext cx="2852928"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83C0228-80E5-41DE-8A44-677B7D445228}" type="datetime1">
              <a:rPr lang="en-GB" smtClean="0"/>
              <a:t>25/09/2024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t>‹#›</a:t>
            </a:fld>
            <a:endParaRPr lang="en-GB"/>
          </a:p>
        </p:txBody>
      </p:sp>
      <p:cxnSp>
        <p:nvCxnSpPr>
          <p:cNvPr id="9" name="Straight Connector 8"/>
          <p:cNvCxnSpPr/>
          <p:nvPr/>
        </p:nvCxnSpPr>
        <p:spPr>
          <a:xfrm rot="5400000">
            <a:off x="912152" y="3579942"/>
            <a:ext cx="5577840" cy="2117"/>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6961635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792480"/>
            <a:ext cx="2856907"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3811480" y="838201"/>
            <a:ext cx="787252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09600" y="2133600"/>
            <a:ext cx="2852928"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604F039-53A9-439C-90BF-CF9A1CE97E9D}" type="datetime1">
              <a:rPr lang="en-GB" smtClean="0"/>
              <a:t>25/09/2024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t>‹#›</a:t>
            </a:fld>
            <a:endParaRPr lang="en-GB"/>
          </a:p>
        </p:txBody>
      </p:sp>
    </p:spTree>
    <p:extLst>
      <p:ext uri="{BB962C8B-B14F-4D97-AF65-F5344CB8AC3E}">
        <p14:creationId xmlns:p14="http://schemas.microsoft.com/office/powerpoint/2010/main" val="22668876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DC243C9-27EE-4C9F-B5A4-792D1FDAB223}" type="datetime1">
              <a:rPr lang="en-GB" smtClean="0"/>
              <a:t>25/09/2024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t>‹#›</a:t>
            </a:fld>
            <a:endParaRPr lang="en-GB"/>
          </a:p>
        </p:txBody>
      </p:sp>
    </p:spTree>
    <p:extLst>
      <p:ext uri="{BB962C8B-B14F-4D97-AF65-F5344CB8AC3E}">
        <p14:creationId xmlns:p14="http://schemas.microsoft.com/office/powerpoint/2010/main" val="1897014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609600"/>
            <a:ext cx="27432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609600" y="609600"/>
            <a:ext cx="80264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458F18-A385-4837-8EA7-996EFE6115DA}" type="datetime1">
              <a:rPr lang="en-GB" smtClean="0"/>
              <a:t>25/09/2024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t>‹#›</a:t>
            </a:fld>
            <a:endParaRPr lang="en-GB"/>
          </a:p>
        </p:txBody>
      </p:sp>
    </p:spTree>
    <p:extLst>
      <p:ext uri="{BB962C8B-B14F-4D97-AF65-F5344CB8AC3E}">
        <p14:creationId xmlns:p14="http://schemas.microsoft.com/office/powerpoint/2010/main" val="22727599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3CCC24C7-2529-4B5E-B1CF-3154BA8D5642}" type="datetime1">
              <a:rPr lang="en-GB" smtClean="0">
                <a:solidFill>
                  <a:prstClr val="black">
                    <a:tint val="75000"/>
                  </a:prstClr>
                </a:solidFill>
              </a:rPr>
              <a:t>25/09/2024</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1912317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3CCC24C7-2529-4B5E-B1CF-3154BA8D5642}" type="datetime1">
              <a:rPr lang="en-GB" smtClean="0">
                <a:solidFill>
                  <a:prstClr val="black">
                    <a:tint val="75000"/>
                  </a:prstClr>
                </a:solidFill>
              </a:rPr>
              <a:t>25/09/2024</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5"/>
            <a:ext cx="973899"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48731361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12192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Placeholder 1"/>
          <p:cNvSpPr>
            <a:spLocks noGrp="1"/>
          </p:cNvSpPr>
          <p:nvPr>
            <p:ph type="title"/>
          </p:nvPr>
        </p:nvSpPr>
        <p:spPr>
          <a:xfrm>
            <a:off x="609600" y="533400"/>
            <a:ext cx="109728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09600" y="1600200"/>
            <a:ext cx="109728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12192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4" name="Date Placeholder 3"/>
          <p:cNvSpPr>
            <a:spLocks noGrp="1"/>
          </p:cNvSpPr>
          <p:nvPr>
            <p:ph type="dt" sz="half" idx="2"/>
          </p:nvPr>
        </p:nvSpPr>
        <p:spPr>
          <a:xfrm>
            <a:off x="609600" y="18288"/>
            <a:ext cx="3860800" cy="329184"/>
          </a:xfrm>
          <a:prstGeom prst="rect">
            <a:avLst/>
          </a:prstGeom>
        </p:spPr>
        <p:txBody>
          <a:bodyPr vert="horz" lIns="91440" tIns="45720" rIns="91440" bIns="45720" rtlCol="0" anchor="ctr"/>
          <a:lstStyle>
            <a:lvl1pPr algn="l">
              <a:defRPr sz="1200">
                <a:solidFill>
                  <a:srgbClr val="FFFFFF"/>
                </a:solidFill>
              </a:defRPr>
            </a:lvl1pPr>
          </a:lstStyle>
          <a:p>
            <a:fld id="{578BB4E5-C65C-4D02-9C42-1B01C22B0132}" type="datetime1">
              <a:rPr lang="en-GB" smtClean="0"/>
              <a:t>25/09/2024</a:t>
            </a:fld>
            <a:endParaRPr lang="en-GB"/>
          </a:p>
        </p:txBody>
      </p:sp>
      <p:sp>
        <p:nvSpPr>
          <p:cNvPr id="5" name="Footer Placeholder 4"/>
          <p:cNvSpPr>
            <a:spLocks noGrp="1"/>
          </p:cNvSpPr>
          <p:nvPr>
            <p:ph type="ftr" sz="quarter" idx="3"/>
          </p:nvPr>
        </p:nvSpPr>
        <p:spPr>
          <a:xfrm>
            <a:off x="4572000" y="18288"/>
            <a:ext cx="54864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10160000" y="18288"/>
            <a:ext cx="1422400" cy="329184"/>
          </a:xfrm>
          <a:prstGeom prst="rect">
            <a:avLst/>
          </a:prstGeom>
        </p:spPr>
        <p:txBody>
          <a:bodyPr vert="horz" lIns="91440" tIns="45720" rIns="91440" bIns="45720" rtlCol="0" anchor="ctr"/>
          <a:lstStyle>
            <a:lvl1pPr algn="l">
              <a:defRPr sz="1400" b="1">
                <a:solidFill>
                  <a:srgbClr val="FFFFFF"/>
                </a:solidFill>
              </a:defRPr>
            </a:lvl1pPr>
          </a:lstStyle>
          <a:p>
            <a:fld id="{5F2F8A10-4287-4BE8-ACD7-B40DB3D6C2A8}" type="slidenum">
              <a:rPr lang="en-GB" smtClean="0"/>
              <a:t>‹#›</a:t>
            </a:fld>
            <a:endParaRPr lang="en-GB"/>
          </a:p>
        </p:txBody>
      </p:sp>
    </p:spTree>
    <p:extLst>
      <p:ext uri="{BB962C8B-B14F-4D97-AF65-F5344CB8AC3E}">
        <p14:creationId xmlns:p14="http://schemas.microsoft.com/office/powerpoint/2010/main" val="2056637473"/>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ftr="0" dt="0"/>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youtu.be/h8OJ3X_k5AQ" TargetMode="External"/><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hyperlink" Target="mailto:Mike.durke@uwtsd.ac.uk"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democracy.swansea.gov.uk/mgUserInfo.aspx?UID=392&amp;LLL=-1" TargetMode="Externa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unodc.org/unodc/en/commissions/CCPCJ/index.html"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67459" y="2132856"/>
            <a:ext cx="8938591" cy="2376264"/>
          </a:xfrm>
        </p:spPr>
        <p:txBody>
          <a:bodyPr>
            <a:normAutofit fontScale="90000"/>
          </a:bodyPr>
          <a:lstStyle/>
          <a:p>
            <a:r>
              <a:rPr lang="en-GB" sz="5400" b="1" dirty="0">
                <a:solidFill>
                  <a:schemeClr val="bg1"/>
                </a:solidFill>
              </a:rPr>
              <a:t>BMCP 5005</a:t>
            </a:r>
            <a:br>
              <a:rPr lang="en-GB" sz="5400" b="1" dirty="0">
                <a:solidFill>
                  <a:schemeClr val="bg1"/>
                </a:solidFill>
              </a:rPr>
            </a:br>
            <a:r>
              <a:rPr lang="en-GB" sz="5400" b="1" dirty="0">
                <a:solidFill>
                  <a:schemeClr val="bg1"/>
                </a:solidFill>
              </a:rPr>
              <a:t>Police, Policing and Society</a:t>
            </a:r>
          </a:p>
        </p:txBody>
      </p:sp>
      <p:sp>
        <p:nvSpPr>
          <p:cNvPr id="4" name="Subtitle 2"/>
          <p:cNvSpPr>
            <a:spLocks noGrp="1"/>
          </p:cNvSpPr>
          <p:nvPr>
            <p:ph type="subTitle" idx="1"/>
          </p:nvPr>
        </p:nvSpPr>
        <p:spPr>
          <a:xfrm>
            <a:off x="1847528" y="4725144"/>
            <a:ext cx="3744416" cy="1080120"/>
          </a:xfrm>
        </p:spPr>
        <p:txBody>
          <a:bodyPr>
            <a:normAutofit/>
          </a:bodyPr>
          <a:lstStyle/>
          <a:p>
            <a:r>
              <a:rPr lang="en-GB" sz="5400" b="1" dirty="0">
                <a:solidFill>
                  <a:schemeClr val="bg1"/>
                </a:solidFill>
              </a:rPr>
              <a:t>2024</a:t>
            </a:r>
          </a:p>
        </p:txBody>
      </p:sp>
      <p:sp>
        <p:nvSpPr>
          <p:cNvPr id="3" name="Slide Number Placeholder 2"/>
          <p:cNvSpPr>
            <a:spLocks noGrp="1"/>
          </p:cNvSpPr>
          <p:nvPr>
            <p:ph type="sldNum" sz="quarter" idx="12"/>
          </p:nvPr>
        </p:nvSpPr>
        <p:spPr/>
        <p:txBody>
          <a:bodyPr/>
          <a:lstStyle/>
          <a:p>
            <a:fld id="{AC82685A-BD3A-4230-8D85-804689F67293}" type="slidenum">
              <a:rPr lang="en-GB">
                <a:solidFill>
                  <a:prstClr val="black">
                    <a:tint val="75000"/>
                  </a:prstClr>
                </a:solidFill>
                <a:latin typeface="Myriad Pro"/>
              </a:rPr>
              <a:pPr/>
              <a:t>1</a:t>
            </a:fld>
            <a:endParaRPr lang="en-GB">
              <a:solidFill>
                <a:prstClr val="black">
                  <a:tint val="75000"/>
                </a:prstClr>
              </a:solidFill>
              <a:latin typeface="Myriad Pro"/>
            </a:endParaRPr>
          </a:p>
        </p:txBody>
      </p:sp>
    </p:spTree>
    <p:extLst>
      <p:ext uri="{BB962C8B-B14F-4D97-AF65-F5344CB8AC3E}">
        <p14:creationId xmlns:p14="http://schemas.microsoft.com/office/powerpoint/2010/main" val="34545571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2209800" y="2132857"/>
            <a:ext cx="7848600" cy="1165969"/>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endParaRPr lang="en-GB" dirty="0">
              <a:solidFill>
                <a:prstClr val="black"/>
              </a:solidFill>
              <a:latin typeface="Myriad Pro"/>
            </a:endParaRPr>
          </a:p>
        </p:txBody>
      </p:sp>
      <p:sp>
        <p:nvSpPr>
          <p:cNvPr id="3" name="Title 2">
            <a:extLst>
              <a:ext uri="{FF2B5EF4-FFF2-40B4-BE49-F238E27FC236}">
                <a16:creationId xmlns:a16="http://schemas.microsoft.com/office/drawing/2014/main" id="{DC72A9F1-FB59-4E97-06DB-2BCDE9EE5ECC}"/>
              </a:ext>
            </a:extLst>
          </p:cNvPr>
          <p:cNvSpPr>
            <a:spLocks noGrp="1"/>
          </p:cNvSpPr>
          <p:nvPr>
            <p:ph type="title"/>
          </p:nvPr>
        </p:nvSpPr>
        <p:spPr/>
        <p:txBody>
          <a:bodyPr>
            <a:normAutofit/>
          </a:bodyPr>
          <a:lstStyle/>
          <a:p>
            <a:pPr algn="l"/>
            <a:r>
              <a:rPr lang="en-GB" sz="6000" dirty="0"/>
              <a:t>Contents</a:t>
            </a:r>
          </a:p>
        </p:txBody>
      </p:sp>
      <p:sp>
        <p:nvSpPr>
          <p:cNvPr id="2" name="Slide Number Placeholder 1"/>
          <p:cNvSpPr>
            <a:spLocks noGrp="1"/>
          </p:cNvSpPr>
          <p:nvPr>
            <p:ph type="sldNum" sz="quarter" idx="12"/>
          </p:nvPr>
        </p:nvSpPr>
        <p:spPr/>
        <p:txBody>
          <a:bodyPr/>
          <a:lstStyle/>
          <a:p>
            <a:fld id="{AC82685A-BD3A-4230-8D85-804689F67293}" type="slidenum">
              <a:rPr lang="en-GB">
                <a:solidFill>
                  <a:prstClr val="black">
                    <a:tint val="75000"/>
                  </a:prstClr>
                </a:solidFill>
                <a:latin typeface="Myriad Pro"/>
              </a:rPr>
              <a:pPr/>
              <a:t>2</a:t>
            </a:fld>
            <a:endParaRPr lang="en-GB">
              <a:solidFill>
                <a:prstClr val="black">
                  <a:tint val="75000"/>
                </a:prstClr>
              </a:solidFill>
              <a:latin typeface="Myriad Pro"/>
            </a:endParaRPr>
          </a:p>
        </p:txBody>
      </p:sp>
      <p:sp>
        <p:nvSpPr>
          <p:cNvPr id="7" name="Content Placeholder 2"/>
          <p:cNvSpPr>
            <a:spLocks noGrp="1"/>
          </p:cNvSpPr>
          <p:nvPr>
            <p:ph sz="half" idx="1"/>
          </p:nvPr>
        </p:nvSpPr>
        <p:spPr>
          <a:xfrm>
            <a:off x="438150" y="1614314"/>
            <a:ext cx="4038600" cy="4186792"/>
          </a:xfrm>
        </p:spPr>
        <p:txBody>
          <a:bodyPr>
            <a:noAutofit/>
          </a:bodyPr>
          <a:lstStyle/>
          <a:p>
            <a:pPr marL="0" indent="0">
              <a:buNone/>
            </a:pPr>
            <a:r>
              <a:rPr lang="en-GB" dirty="0"/>
              <a:t>1. </a:t>
            </a:r>
            <a:r>
              <a:rPr lang="en-GB" b="1" dirty="0"/>
              <a:t>Overview</a:t>
            </a:r>
          </a:p>
          <a:p>
            <a:pPr lvl="1"/>
            <a:r>
              <a:rPr lang="en-GB" dirty="0"/>
              <a:t>Welcome</a:t>
            </a:r>
          </a:p>
          <a:p>
            <a:pPr lvl="1"/>
            <a:r>
              <a:rPr lang="en-GB" dirty="0"/>
              <a:t>Level of Study </a:t>
            </a:r>
          </a:p>
          <a:p>
            <a:pPr lvl="1"/>
            <a:r>
              <a:rPr lang="en-GB" dirty="0"/>
              <a:t>Aims of Module</a:t>
            </a:r>
          </a:p>
          <a:p>
            <a:pPr lvl="1"/>
            <a:r>
              <a:rPr lang="en-GB" dirty="0"/>
              <a:t>Learning Outcomes</a:t>
            </a:r>
          </a:p>
          <a:p>
            <a:pPr lvl="1"/>
            <a:r>
              <a:rPr lang="en-GB" dirty="0"/>
              <a:t>Lesson Content</a:t>
            </a:r>
          </a:p>
        </p:txBody>
      </p:sp>
      <p:sp>
        <p:nvSpPr>
          <p:cNvPr id="8" name="Content Placeholder 3">
            <a:extLst>
              <a:ext uri="{FF2B5EF4-FFF2-40B4-BE49-F238E27FC236}">
                <a16:creationId xmlns:a16="http://schemas.microsoft.com/office/drawing/2014/main" id="{B5C264DF-FEDE-86C4-BD1E-5358900E5E11}"/>
              </a:ext>
            </a:extLst>
          </p:cNvPr>
          <p:cNvSpPr txBox="1">
            <a:spLocks/>
          </p:cNvSpPr>
          <p:nvPr/>
        </p:nvSpPr>
        <p:spPr>
          <a:xfrm>
            <a:off x="5548512" y="1027113"/>
            <a:ext cx="6033888" cy="4312038"/>
          </a:xfrm>
          <a:prstGeom prst="rect">
            <a:avLst/>
          </a:prstGeom>
        </p:spPr>
        <p:txBody>
          <a:bodyPr>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b="1"/>
              <a:t>2. Assessments</a:t>
            </a:r>
          </a:p>
          <a:p>
            <a:pPr lvl="1"/>
            <a:r>
              <a:rPr lang="en-GB"/>
              <a:t>Deadline Dates</a:t>
            </a:r>
          </a:p>
          <a:p>
            <a:pPr lvl="1"/>
            <a:r>
              <a:rPr lang="en-GB"/>
              <a:t>Referencing </a:t>
            </a:r>
          </a:p>
          <a:p>
            <a:pPr lvl="1"/>
            <a:r>
              <a:rPr lang="en-GB"/>
              <a:t>Reading List </a:t>
            </a:r>
          </a:p>
          <a:p>
            <a:pPr marL="274320" lvl="1" indent="0">
              <a:buFont typeface="Arial" pitchFamily="34" charset="0"/>
              <a:buNone/>
            </a:pPr>
            <a:endParaRPr lang="en-GB"/>
          </a:p>
          <a:p>
            <a:r>
              <a:rPr lang="en-GB" b="1"/>
              <a:t>3. What success looks like</a:t>
            </a:r>
          </a:p>
          <a:p>
            <a:pPr lvl="1"/>
            <a:r>
              <a:rPr lang="en-GB"/>
              <a:t>You Will Need …</a:t>
            </a:r>
          </a:p>
          <a:p>
            <a:pPr lvl="1"/>
            <a:r>
              <a:rPr lang="en-GB"/>
              <a:t>VLE</a:t>
            </a:r>
          </a:p>
          <a:p>
            <a:pPr lvl="1"/>
            <a:r>
              <a:rPr lang="en-GB"/>
              <a:t>Your Next Steps …</a:t>
            </a:r>
          </a:p>
          <a:p>
            <a:endParaRPr lang="en-GB" dirty="0"/>
          </a:p>
        </p:txBody>
      </p:sp>
    </p:spTree>
    <p:extLst>
      <p:ext uri="{BB962C8B-B14F-4D97-AF65-F5344CB8AC3E}">
        <p14:creationId xmlns:p14="http://schemas.microsoft.com/office/powerpoint/2010/main" val="3545085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7">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7">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8">
                                            <p:txEl>
                                              <p:pRg st="0" end="0"/>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8">
                                            <p:txEl>
                                              <p:pRg st="1" end="1"/>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8">
                                            <p:txEl>
                                              <p:pRg st="2" end="2"/>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xEl>
                                              <p:pRg st="5" end="5"/>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8">
                                            <p:txEl>
                                              <p:pRg st="6" end="6"/>
                                            </p:tx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8">
                                            <p:txEl>
                                              <p:pRg st="7" end="7"/>
                                            </p:tx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8">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P spid="8"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213F0-8B51-4C52-936B-8F99C4A519A2}"/>
              </a:ext>
            </a:extLst>
          </p:cNvPr>
          <p:cNvSpPr>
            <a:spLocks noGrp="1"/>
          </p:cNvSpPr>
          <p:nvPr>
            <p:ph type="title"/>
          </p:nvPr>
        </p:nvSpPr>
        <p:spPr>
          <a:xfrm>
            <a:off x="585292" y="274638"/>
            <a:ext cx="9625508" cy="1143000"/>
          </a:xfrm>
        </p:spPr>
        <p:txBody>
          <a:bodyPr anchor="ctr">
            <a:normAutofit/>
          </a:bodyPr>
          <a:lstStyle/>
          <a:p>
            <a:pPr algn="l"/>
            <a:r>
              <a:rPr lang="en-GB" dirty="0"/>
              <a:t>Welcome!</a:t>
            </a:r>
          </a:p>
        </p:txBody>
      </p:sp>
      <p:sp>
        <p:nvSpPr>
          <p:cNvPr id="3" name="Content Placeholder 2">
            <a:extLst>
              <a:ext uri="{FF2B5EF4-FFF2-40B4-BE49-F238E27FC236}">
                <a16:creationId xmlns:a16="http://schemas.microsoft.com/office/drawing/2014/main" id="{AA46D08A-7203-4C77-BD32-0C95A01ADCBD}"/>
              </a:ext>
            </a:extLst>
          </p:cNvPr>
          <p:cNvSpPr>
            <a:spLocks noGrp="1"/>
          </p:cNvSpPr>
          <p:nvPr>
            <p:ph sz="half" idx="1"/>
          </p:nvPr>
        </p:nvSpPr>
        <p:spPr>
          <a:xfrm>
            <a:off x="752178" y="1324994"/>
            <a:ext cx="7486997" cy="4116592"/>
          </a:xfrm>
        </p:spPr>
        <p:txBody>
          <a:bodyPr>
            <a:normAutofit/>
          </a:bodyPr>
          <a:lstStyle/>
          <a:p>
            <a:pPr>
              <a:lnSpc>
                <a:spcPct val="90000"/>
              </a:lnSpc>
            </a:pPr>
            <a:r>
              <a:rPr lang="en-GB" dirty="0"/>
              <a:t>Mike Durke </a:t>
            </a:r>
          </a:p>
          <a:p>
            <a:pPr>
              <a:lnSpc>
                <a:spcPct val="90000"/>
              </a:lnSpc>
            </a:pPr>
            <a:r>
              <a:rPr lang="en-GB" dirty="0"/>
              <a:t>Senior Lecturer</a:t>
            </a:r>
          </a:p>
          <a:p>
            <a:pPr>
              <a:lnSpc>
                <a:spcPct val="90000"/>
              </a:lnSpc>
            </a:pPr>
            <a:r>
              <a:rPr lang="en-GB" dirty="0"/>
              <a:t>Programme Management for Policing</a:t>
            </a:r>
          </a:p>
          <a:p>
            <a:pPr>
              <a:lnSpc>
                <a:spcPct val="90000"/>
              </a:lnSpc>
            </a:pPr>
            <a:r>
              <a:rPr lang="en-GB" dirty="0"/>
              <a:t>Postgraduate: MA (Child Welfare), MBA, PGCE (PCET)</a:t>
            </a:r>
          </a:p>
          <a:p>
            <a:pPr>
              <a:lnSpc>
                <a:spcPct val="90000"/>
              </a:lnSpc>
            </a:pPr>
            <a:r>
              <a:rPr lang="en-GB" dirty="0"/>
              <a:t>Undergraduate: BA (Hons) Philosophy </a:t>
            </a:r>
          </a:p>
          <a:p>
            <a:pPr>
              <a:lnSpc>
                <a:spcPct val="90000"/>
              </a:lnSpc>
            </a:pPr>
            <a:r>
              <a:rPr lang="en-GB" dirty="0" err="1"/>
              <a:t>CMgr</a:t>
            </a:r>
            <a:r>
              <a:rPr lang="en-GB" dirty="0"/>
              <a:t>, FCMI, FHEA</a:t>
            </a:r>
          </a:p>
          <a:p>
            <a:pPr>
              <a:lnSpc>
                <a:spcPct val="90000"/>
              </a:lnSpc>
            </a:pPr>
            <a:r>
              <a:rPr lang="en-GB" dirty="0"/>
              <a:t>See also, ’56+ years in 2 minutes’</a:t>
            </a:r>
          </a:p>
          <a:p>
            <a:pPr>
              <a:lnSpc>
                <a:spcPct val="90000"/>
              </a:lnSpc>
            </a:pPr>
            <a:endParaRPr lang="en-GB" sz="2200" dirty="0"/>
          </a:p>
        </p:txBody>
      </p:sp>
      <p:pic>
        <p:nvPicPr>
          <p:cNvPr id="6" name="Picture 5" descr="A picture containing person, person, indoor, shelf&#10;&#10;Description automatically generated">
            <a:extLst>
              <a:ext uri="{FF2B5EF4-FFF2-40B4-BE49-F238E27FC236}">
                <a16:creationId xmlns:a16="http://schemas.microsoft.com/office/drawing/2014/main" id="{D16603F3-8EEB-4C52-9FF0-E3DC8B59980B}"/>
              </a:ext>
            </a:extLst>
          </p:cNvPr>
          <p:cNvPicPr>
            <a:picLocks noChangeAspect="1"/>
          </p:cNvPicPr>
          <p:nvPr/>
        </p:nvPicPr>
        <p:blipFill rotWithShape="1">
          <a:blip r:embed="rId2">
            <a:extLst>
              <a:ext uri="{28A0092B-C50C-407E-A947-70E740481C1C}">
                <a14:useLocalDpi xmlns:a14="http://schemas.microsoft.com/office/drawing/2010/main" val="0"/>
              </a:ext>
            </a:extLst>
          </a:blip>
          <a:srcRect t="14703" b="9318"/>
          <a:stretch/>
        </p:blipFill>
        <p:spPr>
          <a:xfrm>
            <a:off x="8658572" y="1349524"/>
            <a:ext cx="2948136" cy="2911958"/>
          </a:xfrm>
          <a:prstGeom prst="rect">
            <a:avLst/>
          </a:prstGeom>
          <a:noFill/>
        </p:spPr>
      </p:pic>
      <p:sp>
        <p:nvSpPr>
          <p:cNvPr id="4" name="Slide Number Placeholder 3">
            <a:extLst>
              <a:ext uri="{FF2B5EF4-FFF2-40B4-BE49-F238E27FC236}">
                <a16:creationId xmlns:a16="http://schemas.microsoft.com/office/drawing/2014/main" id="{A0D60AD8-5049-4F3E-A5C0-A310B94ACEA7}"/>
              </a:ext>
            </a:extLst>
          </p:cNvPr>
          <p:cNvSpPr>
            <a:spLocks noGrp="1"/>
          </p:cNvSpPr>
          <p:nvPr>
            <p:ph type="sldNum" sz="quarter" idx="12"/>
          </p:nvPr>
        </p:nvSpPr>
        <p:spPr>
          <a:xfrm>
            <a:off x="9480376" y="6380973"/>
            <a:ext cx="730424" cy="340503"/>
          </a:xfrm>
        </p:spPr>
        <p:txBody>
          <a:bodyPr anchor="ctr">
            <a:normAutofit/>
          </a:bodyPr>
          <a:lstStyle/>
          <a:p>
            <a:pPr>
              <a:spcAft>
                <a:spcPts val="600"/>
              </a:spcAft>
            </a:pPr>
            <a:fld id="{AC82685A-BD3A-4230-8D85-804689F67293}" type="slidenum">
              <a:rPr lang="en-GB">
                <a:solidFill>
                  <a:prstClr val="black">
                    <a:tint val="75000"/>
                  </a:prstClr>
                </a:solidFill>
                <a:latin typeface="Myriad Pro"/>
              </a:rPr>
              <a:pPr>
                <a:spcAft>
                  <a:spcPts val="600"/>
                </a:spcAft>
              </a:pPr>
              <a:t>3</a:t>
            </a:fld>
            <a:endParaRPr lang="en-GB">
              <a:solidFill>
                <a:prstClr val="black">
                  <a:tint val="75000"/>
                </a:prstClr>
              </a:solidFill>
              <a:latin typeface="Myriad Pro"/>
            </a:endParaRPr>
          </a:p>
        </p:txBody>
      </p:sp>
      <p:sp>
        <p:nvSpPr>
          <p:cNvPr id="9" name="TextBox 8">
            <a:extLst>
              <a:ext uri="{FF2B5EF4-FFF2-40B4-BE49-F238E27FC236}">
                <a16:creationId xmlns:a16="http://schemas.microsoft.com/office/drawing/2014/main" id="{8A620161-3F96-45C7-9503-769A4D836C96}"/>
              </a:ext>
            </a:extLst>
          </p:cNvPr>
          <p:cNvSpPr txBox="1"/>
          <p:nvPr/>
        </p:nvSpPr>
        <p:spPr>
          <a:xfrm>
            <a:off x="8239175" y="5072254"/>
            <a:ext cx="3600400" cy="369332"/>
          </a:xfrm>
          <a:prstGeom prst="rect">
            <a:avLst/>
          </a:prstGeom>
          <a:noFill/>
        </p:spPr>
        <p:txBody>
          <a:bodyPr wrap="square">
            <a:spAutoFit/>
          </a:bodyPr>
          <a:lstStyle/>
          <a:p>
            <a:r>
              <a:rPr lang="en-GB" dirty="0">
                <a:solidFill>
                  <a:prstClr val="black"/>
                </a:solidFill>
                <a:latin typeface="Myriad Pro"/>
                <a:hlinkClick r:id="rId3"/>
              </a:rPr>
              <a:t>https://youtu.be/h8OJ3X_k5AQ</a:t>
            </a:r>
            <a:r>
              <a:rPr lang="en-GB" dirty="0">
                <a:solidFill>
                  <a:prstClr val="black"/>
                </a:solidFill>
                <a:latin typeface="Myriad Pro"/>
              </a:rPr>
              <a:t> </a:t>
            </a:r>
          </a:p>
        </p:txBody>
      </p:sp>
    </p:spTree>
    <p:extLst>
      <p:ext uri="{BB962C8B-B14F-4D97-AF65-F5344CB8AC3E}">
        <p14:creationId xmlns:p14="http://schemas.microsoft.com/office/powerpoint/2010/main" val="248568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additive="base">
                                        <p:cTn id="4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E97A15B-C16F-4452-B221-04BA6B05B88F}"/>
              </a:ext>
            </a:extLst>
          </p:cNvPr>
          <p:cNvSpPr>
            <a:spLocks noGrp="1"/>
          </p:cNvSpPr>
          <p:nvPr>
            <p:ph type="title"/>
          </p:nvPr>
        </p:nvSpPr>
        <p:spPr>
          <a:xfrm>
            <a:off x="609600" y="-108412"/>
            <a:ext cx="10972800" cy="1808604"/>
          </a:xfrm>
        </p:spPr>
        <p:txBody>
          <a:bodyPr>
            <a:normAutofit/>
          </a:bodyPr>
          <a:lstStyle/>
          <a:p>
            <a:pPr algn="l"/>
            <a:r>
              <a:rPr lang="en-GB" sz="6000" dirty="0"/>
              <a:t>Contact</a:t>
            </a:r>
          </a:p>
        </p:txBody>
      </p:sp>
      <p:sp>
        <p:nvSpPr>
          <p:cNvPr id="5" name="Content Placeholder 4">
            <a:extLst>
              <a:ext uri="{FF2B5EF4-FFF2-40B4-BE49-F238E27FC236}">
                <a16:creationId xmlns:a16="http://schemas.microsoft.com/office/drawing/2014/main" id="{4C8EDE2F-0CE9-4B4C-B963-3690864D16C2}"/>
              </a:ext>
            </a:extLst>
          </p:cNvPr>
          <p:cNvSpPr>
            <a:spLocks noGrp="1"/>
          </p:cNvSpPr>
          <p:nvPr>
            <p:ph idx="1"/>
          </p:nvPr>
        </p:nvSpPr>
        <p:spPr>
          <a:xfrm>
            <a:off x="2597426" y="4577873"/>
            <a:ext cx="6212619" cy="1175820"/>
          </a:xfrm>
        </p:spPr>
        <p:txBody>
          <a:bodyPr/>
          <a:lstStyle/>
          <a:p>
            <a:pPr marL="0" indent="0" algn="ctr">
              <a:spcBef>
                <a:spcPts val="0"/>
              </a:spcBef>
              <a:buClr>
                <a:srgbClr val="93A299"/>
              </a:buClr>
              <a:buNone/>
              <a:defRPr/>
            </a:pPr>
            <a:r>
              <a:rPr lang="en-GB" dirty="0">
                <a:solidFill>
                  <a:prstClr val="black"/>
                </a:solidFill>
                <a:latin typeface="Arial"/>
              </a:rPr>
              <a:t>Email - </a:t>
            </a:r>
            <a:r>
              <a:rPr lang="en-GB" dirty="0">
                <a:solidFill>
                  <a:prstClr val="black"/>
                </a:solidFill>
                <a:latin typeface="Arial"/>
                <a:hlinkClick r:id="rId2"/>
              </a:rPr>
              <a:t>Mike.durke@uwtsd.ac.uk</a:t>
            </a:r>
            <a:endParaRPr lang="en-GB" dirty="0">
              <a:solidFill>
                <a:prstClr val="black"/>
              </a:solidFill>
              <a:latin typeface="Arial"/>
            </a:endParaRPr>
          </a:p>
        </p:txBody>
      </p:sp>
      <p:sp>
        <p:nvSpPr>
          <p:cNvPr id="3" name="Slide Number Placeholder 2">
            <a:extLst>
              <a:ext uri="{FF2B5EF4-FFF2-40B4-BE49-F238E27FC236}">
                <a16:creationId xmlns:a16="http://schemas.microsoft.com/office/drawing/2014/main" id="{708E02B7-2867-4552-A661-B3645825A85F}"/>
              </a:ext>
            </a:extLst>
          </p:cNvPr>
          <p:cNvSpPr>
            <a:spLocks noGrp="1"/>
          </p:cNvSpPr>
          <p:nvPr>
            <p:ph type="sldNum" sz="quarter" idx="12"/>
          </p:nvPr>
        </p:nvSpPr>
        <p:spPr/>
        <p:txBody>
          <a:bodyPr/>
          <a:lstStyle/>
          <a:p>
            <a:fld id="{AC82685A-BD3A-4230-8D85-804689F67293}" type="slidenum">
              <a:rPr lang="en-GB">
                <a:solidFill>
                  <a:prstClr val="black">
                    <a:tint val="75000"/>
                  </a:prstClr>
                </a:solidFill>
                <a:latin typeface="Myriad Pro"/>
              </a:rPr>
              <a:pPr/>
              <a:t>4</a:t>
            </a:fld>
            <a:endParaRPr lang="en-GB">
              <a:solidFill>
                <a:prstClr val="black">
                  <a:tint val="75000"/>
                </a:prstClr>
              </a:solidFill>
              <a:latin typeface="Myriad Pro"/>
            </a:endParaRPr>
          </a:p>
        </p:txBody>
      </p:sp>
      <p:sp>
        <p:nvSpPr>
          <p:cNvPr id="6" name="TextBox 5">
            <a:extLst>
              <a:ext uri="{FF2B5EF4-FFF2-40B4-BE49-F238E27FC236}">
                <a16:creationId xmlns:a16="http://schemas.microsoft.com/office/drawing/2014/main" id="{056DAEE7-860F-454A-80B4-CB4F2C8B4251}"/>
              </a:ext>
            </a:extLst>
          </p:cNvPr>
          <p:cNvSpPr txBox="1"/>
          <p:nvPr/>
        </p:nvSpPr>
        <p:spPr>
          <a:xfrm>
            <a:off x="1698951" y="1566842"/>
            <a:ext cx="8992926" cy="2677656"/>
          </a:xfrm>
          <a:prstGeom prst="rect">
            <a:avLst/>
          </a:prstGeom>
          <a:noFill/>
        </p:spPr>
        <p:txBody>
          <a:bodyPr wrap="square" rtlCol="0">
            <a:spAutoFit/>
          </a:bodyPr>
          <a:lstStyle/>
          <a:p>
            <a:pPr marL="342900" indent="-342900">
              <a:buFont typeface="Arial" panose="020B0604020202020204" pitchFamily="34" charset="0"/>
              <a:buChar char="•"/>
            </a:pPr>
            <a:r>
              <a:rPr lang="en-GB" sz="2800" dirty="0">
                <a:latin typeface="Arial" panose="020B0604020202020204" pitchFamily="34" charset="0"/>
                <a:cs typeface="Arial" panose="020B0604020202020204" pitchFamily="34" charset="0"/>
              </a:rPr>
              <a:t>Speak up</a:t>
            </a:r>
          </a:p>
          <a:p>
            <a:pPr marL="342900" indent="-342900">
              <a:buFont typeface="Arial" panose="020B0604020202020204" pitchFamily="34" charset="0"/>
              <a:buChar char="•"/>
            </a:pPr>
            <a:r>
              <a:rPr lang="en-GB" sz="2800" dirty="0">
                <a:latin typeface="Arial" panose="020B0604020202020204" pitchFamily="34" charset="0"/>
                <a:cs typeface="Arial" panose="020B0604020202020204" pitchFamily="34" charset="0"/>
              </a:rPr>
              <a:t>Engage fully in your studies</a:t>
            </a:r>
          </a:p>
          <a:p>
            <a:pPr marL="342900" indent="-342900">
              <a:buFont typeface="Arial" panose="020B0604020202020204" pitchFamily="34" charset="0"/>
              <a:buChar char="•"/>
            </a:pPr>
            <a:r>
              <a:rPr lang="en-GB" sz="2800" dirty="0">
                <a:latin typeface="Arial" panose="020B0604020202020204" pitchFamily="34" charset="0"/>
                <a:cs typeface="Arial" panose="020B0604020202020204" pitchFamily="34" charset="0"/>
              </a:rPr>
              <a:t>Asking questions face-to-face is always the best approach</a:t>
            </a:r>
          </a:p>
          <a:p>
            <a:pPr marL="342900" indent="-342900">
              <a:buFont typeface="Arial" panose="020B0604020202020204" pitchFamily="34" charset="0"/>
              <a:buChar char="•"/>
            </a:pPr>
            <a:r>
              <a:rPr lang="en-GB" sz="2800" dirty="0">
                <a:latin typeface="Arial" panose="020B0604020202020204" pitchFamily="34" charset="0"/>
                <a:cs typeface="Arial" panose="020B0604020202020204" pitchFamily="34" charset="0"/>
              </a:rPr>
              <a:t>Before or after class</a:t>
            </a:r>
          </a:p>
          <a:p>
            <a:pPr marL="342900" indent="-342900">
              <a:buFont typeface="Arial" panose="020B0604020202020204" pitchFamily="34" charset="0"/>
              <a:buChar char="•"/>
            </a:pPr>
            <a:r>
              <a:rPr lang="en-GB" sz="2800" dirty="0">
                <a:latin typeface="Arial" panose="020B0604020202020204" pitchFamily="34" charset="0"/>
                <a:cs typeface="Arial" panose="020B0604020202020204" pitchFamily="34" charset="0"/>
              </a:rPr>
              <a:t>Room 203</a:t>
            </a:r>
          </a:p>
        </p:txBody>
      </p:sp>
    </p:spTree>
    <p:extLst>
      <p:ext uri="{BB962C8B-B14F-4D97-AF65-F5344CB8AC3E}">
        <p14:creationId xmlns:p14="http://schemas.microsoft.com/office/powerpoint/2010/main" val="2266277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32D3D-09F2-47FB-ABFD-73914422CB6B}"/>
              </a:ext>
            </a:extLst>
          </p:cNvPr>
          <p:cNvSpPr>
            <a:spLocks noGrp="1"/>
          </p:cNvSpPr>
          <p:nvPr>
            <p:ph type="title"/>
          </p:nvPr>
        </p:nvSpPr>
        <p:spPr>
          <a:xfrm>
            <a:off x="390525" y="266133"/>
            <a:ext cx="11410950" cy="1143000"/>
          </a:xfrm>
        </p:spPr>
        <p:txBody>
          <a:bodyPr/>
          <a:lstStyle/>
          <a:p>
            <a:pPr algn="l"/>
            <a:r>
              <a:rPr lang="en-GB" dirty="0"/>
              <a:t>Swansea Councillor</a:t>
            </a:r>
          </a:p>
        </p:txBody>
      </p:sp>
      <p:sp>
        <p:nvSpPr>
          <p:cNvPr id="3" name="Slide Number Placeholder 2">
            <a:extLst>
              <a:ext uri="{FF2B5EF4-FFF2-40B4-BE49-F238E27FC236}">
                <a16:creationId xmlns:a16="http://schemas.microsoft.com/office/drawing/2014/main" id="{85A06936-2F16-4A29-BD72-C05A081C4A4A}"/>
              </a:ext>
            </a:extLst>
          </p:cNvPr>
          <p:cNvSpPr>
            <a:spLocks noGrp="1"/>
          </p:cNvSpPr>
          <p:nvPr>
            <p:ph type="sldNum" sz="quarter" idx="12"/>
          </p:nvPr>
        </p:nvSpPr>
        <p:spPr/>
        <p:txBody>
          <a:bodyPr/>
          <a:lstStyle/>
          <a:p>
            <a:fld id="{AC82685A-BD3A-4230-8D85-804689F67293}" type="slidenum">
              <a:rPr lang="en-GB">
                <a:solidFill>
                  <a:prstClr val="black">
                    <a:tint val="75000"/>
                  </a:prstClr>
                </a:solidFill>
                <a:latin typeface="Myriad Pro"/>
              </a:rPr>
              <a:pPr/>
              <a:t>5</a:t>
            </a:fld>
            <a:endParaRPr lang="en-GB">
              <a:solidFill>
                <a:prstClr val="black">
                  <a:tint val="75000"/>
                </a:prstClr>
              </a:solidFill>
              <a:latin typeface="Myriad Pro"/>
            </a:endParaRPr>
          </a:p>
        </p:txBody>
      </p:sp>
      <p:sp>
        <p:nvSpPr>
          <p:cNvPr id="5" name="TextBox 4">
            <a:extLst>
              <a:ext uri="{FF2B5EF4-FFF2-40B4-BE49-F238E27FC236}">
                <a16:creationId xmlns:a16="http://schemas.microsoft.com/office/drawing/2014/main" id="{3D7596DA-3EA5-4257-B7F4-BAB07A9A57D4}"/>
              </a:ext>
            </a:extLst>
          </p:cNvPr>
          <p:cNvSpPr txBox="1"/>
          <p:nvPr/>
        </p:nvSpPr>
        <p:spPr>
          <a:xfrm>
            <a:off x="3927261" y="5101079"/>
            <a:ext cx="8839944" cy="400110"/>
          </a:xfrm>
          <a:prstGeom prst="rect">
            <a:avLst/>
          </a:prstGeom>
          <a:noFill/>
        </p:spPr>
        <p:txBody>
          <a:bodyPr wrap="square">
            <a:spAutoFit/>
          </a:bodyPr>
          <a:lstStyle/>
          <a:p>
            <a:r>
              <a:rPr lang="en-GB" sz="2000" dirty="0">
                <a:solidFill>
                  <a:prstClr val="black"/>
                </a:solidFill>
                <a:latin typeface="Myriad Pro"/>
                <a:hlinkClick r:id="rId2"/>
              </a:rPr>
              <a:t>https://democracy.swansea.gov.uk/mgUserInfo.aspx?UID=392&amp;LLL=-1</a:t>
            </a:r>
            <a:r>
              <a:rPr lang="en-GB" sz="2000" dirty="0">
                <a:solidFill>
                  <a:prstClr val="black"/>
                </a:solidFill>
                <a:latin typeface="Myriad Pro"/>
              </a:rPr>
              <a:t>  </a:t>
            </a:r>
          </a:p>
        </p:txBody>
      </p:sp>
      <p:sp>
        <p:nvSpPr>
          <p:cNvPr id="7" name="TextBox 6">
            <a:extLst>
              <a:ext uri="{FF2B5EF4-FFF2-40B4-BE49-F238E27FC236}">
                <a16:creationId xmlns:a16="http://schemas.microsoft.com/office/drawing/2014/main" id="{04B2FF94-5224-4640-9F7C-828844A67B41}"/>
              </a:ext>
            </a:extLst>
          </p:cNvPr>
          <p:cNvSpPr txBox="1"/>
          <p:nvPr/>
        </p:nvSpPr>
        <p:spPr>
          <a:xfrm>
            <a:off x="536079" y="1556866"/>
            <a:ext cx="9534525" cy="3477875"/>
          </a:xfrm>
          <a:prstGeom prst="rect">
            <a:avLst/>
          </a:prstGeom>
          <a:noFill/>
        </p:spPr>
        <p:txBody>
          <a:bodyPr wrap="square" rtlCol="0">
            <a:spAutoFit/>
          </a:bodyPr>
          <a:lstStyle/>
          <a:p>
            <a:r>
              <a:rPr lang="en-GB" sz="2400" dirty="0">
                <a:solidFill>
                  <a:prstClr val="black"/>
                </a:solidFill>
                <a:latin typeface="Myriad Pro"/>
              </a:rPr>
              <a:t>The Swansea Council website contains a huge amount of information relating to a very wide range of public service provision</a:t>
            </a:r>
          </a:p>
          <a:p>
            <a:endParaRPr lang="en-GB" sz="2400" dirty="0">
              <a:solidFill>
                <a:prstClr val="black"/>
              </a:solidFill>
              <a:latin typeface="Myriad Pro"/>
            </a:endParaRPr>
          </a:p>
          <a:p>
            <a:pPr marL="285750" indent="-285750">
              <a:buFont typeface="Arial" panose="020B0604020202020204" pitchFamily="34" charset="0"/>
              <a:buChar char="•"/>
            </a:pPr>
            <a:r>
              <a:rPr lang="en-GB" sz="2400" dirty="0">
                <a:solidFill>
                  <a:prstClr val="black"/>
                </a:solidFill>
                <a:latin typeface="Myriad Pro"/>
              </a:rPr>
              <a:t>Lists of councillors</a:t>
            </a:r>
          </a:p>
          <a:p>
            <a:pPr marL="285750" indent="-285750">
              <a:buFont typeface="Arial" panose="020B0604020202020204" pitchFamily="34" charset="0"/>
              <a:buChar char="•"/>
            </a:pPr>
            <a:r>
              <a:rPr lang="en-GB" sz="2400" dirty="0">
                <a:solidFill>
                  <a:prstClr val="black"/>
                </a:solidFill>
                <a:latin typeface="Myriad Pro"/>
              </a:rPr>
              <a:t>Lists of meetings</a:t>
            </a:r>
          </a:p>
          <a:p>
            <a:pPr marL="285750" indent="-285750">
              <a:buFont typeface="Arial" panose="020B0604020202020204" pitchFamily="34" charset="0"/>
              <a:buChar char="•"/>
            </a:pPr>
            <a:r>
              <a:rPr lang="en-GB" sz="2400" dirty="0">
                <a:solidFill>
                  <a:prstClr val="black"/>
                </a:solidFill>
                <a:latin typeface="Myriad Pro"/>
              </a:rPr>
              <a:t>Agenda packs and reports</a:t>
            </a:r>
          </a:p>
          <a:p>
            <a:pPr marL="285750" indent="-285750">
              <a:buFont typeface="Arial" panose="020B0604020202020204" pitchFamily="34" charset="0"/>
              <a:buChar char="•"/>
            </a:pPr>
            <a:r>
              <a:rPr lang="en-GB" sz="2400" dirty="0">
                <a:solidFill>
                  <a:prstClr val="black"/>
                </a:solidFill>
                <a:latin typeface="Myriad Pro"/>
              </a:rPr>
              <a:t>Videos of public meetings</a:t>
            </a:r>
          </a:p>
          <a:p>
            <a:pPr marL="285750" indent="-285750">
              <a:buFont typeface="Arial" panose="020B0604020202020204" pitchFamily="34" charset="0"/>
              <a:buChar char="•"/>
            </a:pPr>
            <a:r>
              <a:rPr lang="en-GB" sz="2400" dirty="0">
                <a:solidFill>
                  <a:prstClr val="black"/>
                </a:solidFill>
                <a:latin typeface="Myriad Pro"/>
              </a:rPr>
              <a:t>‘Scrutiny’ of what the council does and why it does it</a:t>
            </a:r>
          </a:p>
          <a:p>
            <a:pPr marL="285750" indent="-285750">
              <a:buFont typeface="Arial" panose="020B0604020202020204" pitchFamily="34" charset="0"/>
              <a:buChar char="•"/>
            </a:pPr>
            <a:r>
              <a:rPr lang="en-GB" sz="2400" dirty="0">
                <a:solidFill>
                  <a:prstClr val="black"/>
                </a:solidFill>
                <a:latin typeface="Myriad Pro"/>
              </a:rPr>
              <a:t>We are accountable to the 245,000 people who live here</a:t>
            </a:r>
            <a:r>
              <a:rPr lang="en-GB" sz="2800" dirty="0">
                <a:solidFill>
                  <a:prstClr val="black"/>
                </a:solidFill>
                <a:latin typeface="Myriad Pro"/>
              </a:rPr>
              <a:t>!</a:t>
            </a:r>
          </a:p>
        </p:txBody>
      </p:sp>
      <p:pic>
        <p:nvPicPr>
          <p:cNvPr id="9" name="Picture 8">
            <a:extLst>
              <a:ext uri="{FF2B5EF4-FFF2-40B4-BE49-F238E27FC236}">
                <a16:creationId xmlns:a16="http://schemas.microsoft.com/office/drawing/2014/main" id="{901453D7-2DAF-4AAF-BDDE-B68DAC3948B7}"/>
              </a:ext>
            </a:extLst>
          </p:cNvPr>
          <p:cNvPicPr>
            <a:picLocks noChangeAspect="1"/>
          </p:cNvPicPr>
          <p:nvPr/>
        </p:nvPicPr>
        <p:blipFill>
          <a:blip r:embed="rId3"/>
          <a:stretch>
            <a:fillRect/>
          </a:stretch>
        </p:blipFill>
        <p:spPr>
          <a:xfrm>
            <a:off x="9665292" y="1902364"/>
            <a:ext cx="1990629" cy="2786880"/>
          </a:xfrm>
          <a:prstGeom prst="rect">
            <a:avLst/>
          </a:prstGeom>
        </p:spPr>
      </p:pic>
      <p:pic>
        <p:nvPicPr>
          <p:cNvPr id="11" name="Picture 10">
            <a:extLst>
              <a:ext uri="{FF2B5EF4-FFF2-40B4-BE49-F238E27FC236}">
                <a16:creationId xmlns:a16="http://schemas.microsoft.com/office/drawing/2014/main" id="{C5F87492-CF13-4705-ACB7-725F276B2F4E}"/>
              </a:ext>
            </a:extLst>
          </p:cNvPr>
          <p:cNvPicPr>
            <a:picLocks noChangeAspect="1"/>
          </p:cNvPicPr>
          <p:nvPr/>
        </p:nvPicPr>
        <p:blipFill>
          <a:blip r:embed="rId4"/>
          <a:stretch>
            <a:fillRect/>
          </a:stretch>
        </p:blipFill>
        <p:spPr>
          <a:xfrm>
            <a:off x="8347233" y="222659"/>
            <a:ext cx="3308688" cy="1143000"/>
          </a:xfrm>
          <a:prstGeom prst="rect">
            <a:avLst/>
          </a:prstGeom>
        </p:spPr>
      </p:pic>
    </p:spTree>
    <p:extLst>
      <p:ext uri="{BB962C8B-B14F-4D97-AF65-F5344CB8AC3E}">
        <p14:creationId xmlns:p14="http://schemas.microsoft.com/office/powerpoint/2010/main" val="15588365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DD49B-8CA7-3126-0FF1-ABDFC4BC2CBA}"/>
              </a:ext>
            </a:extLst>
          </p:cNvPr>
          <p:cNvSpPr>
            <a:spLocks noGrp="1"/>
          </p:cNvSpPr>
          <p:nvPr>
            <p:ph type="title"/>
          </p:nvPr>
        </p:nvSpPr>
        <p:spPr/>
        <p:txBody>
          <a:bodyPr>
            <a:normAutofit/>
          </a:bodyPr>
          <a:lstStyle/>
          <a:p>
            <a:pPr algn="l"/>
            <a:r>
              <a:rPr lang="en-GB" sz="6000" dirty="0"/>
              <a:t>Aims</a:t>
            </a:r>
          </a:p>
        </p:txBody>
      </p:sp>
      <p:sp>
        <p:nvSpPr>
          <p:cNvPr id="3" name="Content Placeholder 2">
            <a:extLst>
              <a:ext uri="{FF2B5EF4-FFF2-40B4-BE49-F238E27FC236}">
                <a16:creationId xmlns:a16="http://schemas.microsoft.com/office/drawing/2014/main" id="{FC09DB21-1B74-668E-F602-54F2E9EF8209}"/>
              </a:ext>
            </a:extLst>
          </p:cNvPr>
          <p:cNvSpPr>
            <a:spLocks noGrp="1"/>
          </p:cNvSpPr>
          <p:nvPr>
            <p:ph idx="1"/>
          </p:nvPr>
        </p:nvSpPr>
        <p:spPr/>
        <p:txBody>
          <a:bodyPr>
            <a:normAutofit/>
          </a:bodyPr>
          <a:lstStyle/>
          <a:p>
            <a:r>
              <a:rPr lang="en-US" sz="3600" dirty="0"/>
              <a:t>To introduce the key concepts, topics and debates in the sociology of policing and critically examine the police within the context of the historical and social developments of modern police </a:t>
            </a:r>
            <a:r>
              <a:rPr lang="en-US" sz="3600" dirty="0" err="1"/>
              <a:t>organisations</a:t>
            </a:r>
            <a:r>
              <a:rPr lang="en-US" sz="3600" dirty="0"/>
              <a:t>, their role, function and culture. </a:t>
            </a:r>
            <a:endParaRPr lang="en-GB" sz="3600" dirty="0"/>
          </a:p>
        </p:txBody>
      </p:sp>
      <p:sp>
        <p:nvSpPr>
          <p:cNvPr id="4" name="Slide Number Placeholder 3">
            <a:extLst>
              <a:ext uri="{FF2B5EF4-FFF2-40B4-BE49-F238E27FC236}">
                <a16:creationId xmlns:a16="http://schemas.microsoft.com/office/drawing/2014/main" id="{5DD55EF4-E73A-F2B9-0EB5-B8F5844A7479}"/>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6</a:t>
            </a:fld>
            <a:endParaRPr lang="en-GB">
              <a:solidFill>
                <a:prstClr val="black">
                  <a:tint val="75000"/>
                </a:prstClr>
              </a:solidFill>
            </a:endParaRPr>
          </a:p>
        </p:txBody>
      </p:sp>
    </p:spTree>
    <p:extLst>
      <p:ext uri="{BB962C8B-B14F-4D97-AF65-F5344CB8AC3E}">
        <p14:creationId xmlns:p14="http://schemas.microsoft.com/office/powerpoint/2010/main" val="1879278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5" presetClass="emph" presetSubtype="0" grpId="0" nodeType="clickEffect">
                                  <p:stCondLst>
                                    <p:cond delay="0"/>
                                  </p:stCondLst>
                                  <p:iterate type="lt">
                                    <p:tmAbs val="25"/>
                                  </p:iterate>
                                  <p:childTnLst>
                                    <p:set>
                                      <p:cBhvr override="childStyle">
                                        <p:cTn id="6" dur="indefinite"/>
                                        <p:tgtEl>
                                          <p:spTgt spid="3">
                                            <p:txEl>
                                              <p:pRg st="0" end="0"/>
                                            </p:txEl>
                                          </p:spTgt>
                                        </p:tgtEl>
                                        <p:attrNameLst>
                                          <p:attrName>style.fontWeight</p:attrName>
                                        </p:attrNameLst>
                                      </p:cBhvr>
                                      <p:to>
                                        <p:strVal val="bol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69B603C-2B71-A159-4A4F-D4DA1AF15E40}"/>
              </a:ext>
            </a:extLst>
          </p:cNvPr>
          <p:cNvSpPr>
            <a:spLocks noGrp="1"/>
          </p:cNvSpPr>
          <p:nvPr>
            <p:ph type="title"/>
          </p:nvPr>
        </p:nvSpPr>
        <p:spPr/>
        <p:txBody>
          <a:bodyPr>
            <a:normAutofit/>
          </a:bodyPr>
          <a:lstStyle/>
          <a:p>
            <a:pPr algn="l"/>
            <a:r>
              <a:rPr lang="en-GB" sz="6000" dirty="0"/>
              <a:t>Learning Outcomes</a:t>
            </a:r>
          </a:p>
        </p:txBody>
      </p:sp>
      <p:sp>
        <p:nvSpPr>
          <p:cNvPr id="7" name="Content Placeholder 6">
            <a:extLst>
              <a:ext uri="{FF2B5EF4-FFF2-40B4-BE49-F238E27FC236}">
                <a16:creationId xmlns:a16="http://schemas.microsoft.com/office/drawing/2014/main" id="{B9F5FF0C-5A60-7583-8022-A7512D21E316}"/>
              </a:ext>
            </a:extLst>
          </p:cNvPr>
          <p:cNvSpPr>
            <a:spLocks noGrp="1"/>
          </p:cNvSpPr>
          <p:nvPr>
            <p:ph idx="1"/>
          </p:nvPr>
        </p:nvSpPr>
        <p:spPr>
          <a:xfrm>
            <a:off x="609600" y="1600201"/>
            <a:ext cx="11289030" cy="3966210"/>
          </a:xfrm>
        </p:spPr>
        <p:txBody>
          <a:bodyPr>
            <a:normAutofit/>
          </a:bodyPr>
          <a:lstStyle/>
          <a:p>
            <a:pPr marL="0" indent="0">
              <a:buNone/>
            </a:pPr>
            <a:r>
              <a:rPr lang="en-US" dirty="0"/>
              <a:t>Upon the successful completion of this module, the student should be able to:</a:t>
            </a:r>
          </a:p>
          <a:p>
            <a:pPr marL="0" indent="0">
              <a:buNone/>
            </a:pPr>
            <a:endParaRPr lang="en-US" dirty="0"/>
          </a:p>
          <a:p>
            <a:pPr marL="514350" indent="-514350">
              <a:buFont typeface="+mj-lt"/>
              <a:buAutoNum type="arabicPeriod"/>
            </a:pPr>
            <a:r>
              <a:rPr lang="en-US" dirty="0" err="1"/>
              <a:t>recognise</a:t>
            </a:r>
            <a:r>
              <a:rPr lang="en-US" dirty="0"/>
              <a:t> and </a:t>
            </a:r>
            <a:r>
              <a:rPr lang="en-US" dirty="0" err="1"/>
              <a:t>analyse</a:t>
            </a:r>
            <a:r>
              <a:rPr lang="en-US" dirty="0"/>
              <a:t> the significance of different accounts of the emergence of modern police </a:t>
            </a:r>
            <a:r>
              <a:rPr lang="en-US" dirty="0" err="1"/>
              <a:t>organisations</a:t>
            </a:r>
            <a:r>
              <a:rPr lang="en-US" dirty="0"/>
              <a:t>, and of their role and function in society; </a:t>
            </a:r>
          </a:p>
          <a:p>
            <a:pPr marL="0" indent="0">
              <a:buNone/>
            </a:pPr>
            <a:endParaRPr lang="en-GB" dirty="0"/>
          </a:p>
        </p:txBody>
      </p:sp>
      <p:sp>
        <p:nvSpPr>
          <p:cNvPr id="4" name="Slide Number Placeholder 3">
            <a:extLst>
              <a:ext uri="{FF2B5EF4-FFF2-40B4-BE49-F238E27FC236}">
                <a16:creationId xmlns:a16="http://schemas.microsoft.com/office/drawing/2014/main" id="{661D5CE6-1587-23B8-B810-35E16759DA52}"/>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7</a:t>
            </a:fld>
            <a:endParaRPr lang="en-GB">
              <a:solidFill>
                <a:prstClr val="black">
                  <a:tint val="75000"/>
                </a:prstClr>
              </a:solidFill>
            </a:endParaRPr>
          </a:p>
        </p:txBody>
      </p:sp>
    </p:spTree>
    <p:extLst>
      <p:ext uri="{BB962C8B-B14F-4D97-AF65-F5344CB8AC3E}">
        <p14:creationId xmlns:p14="http://schemas.microsoft.com/office/powerpoint/2010/main" val="2550617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xEl>
                                              <p:pRg st="2" end="2"/>
                                            </p:txEl>
                                          </p:spTgt>
                                        </p:tgtEl>
                                        <p:attrNameLst>
                                          <p:attrName>style.visibility</p:attrName>
                                        </p:attrNameLst>
                                      </p:cBhvr>
                                      <p:to>
                                        <p:strVal val="visible"/>
                                      </p:to>
                                    </p:set>
                                    <p:anim calcmode="lin" valueType="num">
                                      <p:cBhvr additive="base">
                                        <p:cTn id="13"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69B603C-2B71-A159-4A4F-D4DA1AF15E40}"/>
              </a:ext>
            </a:extLst>
          </p:cNvPr>
          <p:cNvSpPr>
            <a:spLocks noGrp="1"/>
          </p:cNvSpPr>
          <p:nvPr>
            <p:ph type="title"/>
          </p:nvPr>
        </p:nvSpPr>
        <p:spPr/>
        <p:txBody>
          <a:bodyPr>
            <a:normAutofit/>
          </a:bodyPr>
          <a:lstStyle/>
          <a:p>
            <a:pPr algn="l"/>
            <a:r>
              <a:rPr lang="en-GB" sz="6000" dirty="0"/>
              <a:t>Learning Outcomes</a:t>
            </a:r>
          </a:p>
        </p:txBody>
      </p:sp>
      <p:sp>
        <p:nvSpPr>
          <p:cNvPr id="7" name="Content Placeholder 6">
            <a:extLst>
              <a:ext uri="{FF2B5EF4-FFF2-40B4-BE49-F238E27FC236}">
                <a16:creationId xmlns:a16="http://schemas.microsoft.com/office/drawing/2014/main" id="{B9F5FF0C-5A60-7583-8022-A7512D21E316}"/>
              </a:ext>
            </a:extLst>
          </p:cNvPr>
          <p:cNvSpPr>
            <a:spLocks noGrp="1"/>
          </p:cNvSpPr>
          <p:nvPr>
            <p:ph idx="1"/>
          </p:nvPr>
        </p:nvSpPr>
        <p:spPr>
          <a:xfrm>
            <a:off x="609600" y="1600201"/>
            <a:ext cx="11289030" cy="3966210"/>
          </a:xfrm>
        </p:spPr>
        <p:txBody>
          <a:bodyPr>
            <a:normAutofit/>
          </a:bodyPr>
          <a:lstStyle/>
          <a:p>
            <a:pPr marL="0" indent="0">
              <a:buNone/>
            </a:pPr>
            <a:r>
              <a:rPr lang="en-US" dirty="0"/>
              <a:t>Upon the successful completion of this module, the student should be able to:</a:t>
            </a:r>
          </a:p>
          <a:p>
            <a:pPr marL="514350" indent="-514350">
              <a:buFont typeface="+mj-lt"/>
              <a:buAutoNum type="arabicPeriod" startAt="2"/>
            </a:pPr>
            <a:r>
              <a:rPr lang="en-US" dirty="0"/>
              <a:t>identify some of the different institutions which are involved in contemporary policing, demonstrate an awareness of some of the challenges posed by an increasingly plural policing environment, and critically evaluate the idea that there is a distinctive ‘cop culture’;</a:t>
            </a:r>
          </a:p>
          <a:p>
            <a:pPr marL="0" indent="0">
              <a:buNone/>
            </a:pPr>
            <a:endParaRPr lang="en-GB" dirty="0"/>
          </a:p>
        </p:txBody>
      </p:sp>
      <p:sp>
        <p:nvSpPr>
          <p:cNvPr id="4" name="Slide Number Placeholder 3">
            <a:extLst>
              <a:ext uri="{FF2B5EF4-FFF2-40B4-BE49-F238E27FC236}">
                <a16:creationId xmlns:a16="http://schemas.microsoft.com/office/drawing/2014/main" id="{661D5CE6-1587-23B8-B810-35E16759DA52}"/>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8</a:t>
            </a:fld>
            <a:endParaRPr lang="en-GB">
              <a:solidFill>
                <a:prstClr val="black">
                  <a:tint val="75000"/>
                </a:prstClr>
              </a:solidFill>
            </a:endParaRPr>
          </a:p>
        </p:txBody>
      </p:sp>
    </p:spTree>
    <p:extLst>
      <p:ext uri="{BB962C8B-B14F-4D97-AF65-F5344CB8AC3E}">
        <p14:creationId xmlns:p14="http://schemas.microsoft.com/office/powerpoint/2010/main" val="3516042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xEl>
                                              <p:pRg st="1" end="1"/>
                                            </p:txEl>
                                          </p:spTgt>
                                        </p:tgtEl>
                                        <p:attrNameLst>
                                          <p:attrName>style.visibility</p:attrName>
                                        </p:attrNameLst>
                                      </p:cBhvr>
                                      <p:to>
                                        <p:strVal val="visible"/>
                                      </p:to>
                                    </p:set>
                                    <p:anim calcmode="lin" valueType="num">
                                      <p:cBhvr additive="base">
                                        <p:cTn id="13"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69B603C-2B71-A159-4A4F-D4DA1AF15E40}"/>
              </a:ext>
            </a:extLst>
          </p:cNvPr>
          <p:cNvSpPr>
            <a:spLocks noGrp="1"/>
          </p:cNvSpPr>
          <p:nvPr>
            <p:ph type="title"/>
          </p:nvPr>
        </p:nvSpPr>
        <p:spPr/>
        <p:txBody>
          <a:bodyPr>
            <a:normAutofit/>
          </a:bodyPr>
          <a:lstStyle/>
          <a:p>
            <a:pPr algn="l"/>
            <a:r>
              <a:rPr lang="en-GB" sz="6000" dirty="0"/>
              <a:t>Learning Outcomes</a:t>
            </a:r>
          </a:p>
        </p:txBody>
      </p:sp>
      <p:sp>
        <p:nvSpPr>
          <p:cNvPr id="7" name="Content Placeholder 6">
            <a:extLst>
              <a:ext uri="{FF2B5EF4-FFF2-40B4-BE49-F238E27FC236}">
                <a16:creationId xmlns:a16="http://schemas.microsoft.com/office/drawing/2014/main" id="{B9F5FF0C-5A60-7583-8022-A7512D21E316}"/>
              </a:ext>
            </a:extLst>
          </p:cNvPr>
          <p:cNvSpPr>
            <a:spLocks noGrp="1"/>
          </p:cNvSpPr>
          <p:nvPr>
            <p:ph idx="1"/>
          </p:nvPr>
        </p:nvSpPr>
        <p:spPr>
          <a:xfrm>
            <a:off x="609600" y="1600201"/>
            <a:ext cx="11289030" cy="3966210"/>
          </a:xfrm>
        </p:spPr>
        <p:txBody>
          <a:bodyPr>
            <a:normAutofit/>
          </a:bodyPr>
          <a:lstStyle/>
          <a:p>
            <a:pPr marL="0" indent="0">
              <a:buNone/>
            </a:pPr>
            <a:r>
              <a:rPr lang="en-US" dirty="0"/>
              <a:t>Upon the successful completion of this module, the student should be able to:</a:t>
            </a:r>
          </a:p>
          <a:p>
            <a:pPr marL="514350" indent="-514350">
              <a:buFont typeface="+mj-lt"/>
              <a:buAutoNum type="arabicPeriod" startAt="3"/>
            </a:pPr>
            <a:r>
              <a:rPr lang="en-US" dirty="0"/>
              <a:t>evaluate the relevance of key social divisions (including class, gender and race) for thinking about policing and police </a:t>
            </a:r>
            <a:r>
              <a:rPr lang="en-US" dirty="0" err="1"/>
              <a:t>organisations</a:t>
            </a:r>
            <a:r>
              <a:rPr lang="en-US" dirty="0"/>
              <a:t>, with an awareness of issues of police governance and accountability, including the significance of human rights.</a:t>
            </a:r>
          </a:p>
          <a:p>
            <a:pPr marL="0" indent="0">
              <a:buNone/>
            </a:pPr>
            <a:endParaRPr lang="en-GB" dirty="0"/>
          </a:p>
        </p:txBody>
      </p:sp>
      <p:sp>
        <p:nvSpPr>
          <p:cNvPr id="4" name="Slide Number Placeholder 3">
            <a:extLst>
              <a:ext uri="{FF2B5EF4-FFF2-40B4-BE49-F238E27FC236}">
                <a16:creationId xmlns:a16="http://schemas.microsoft.com/office/drawing/2014/main" id="{661D5CE6-1587-23B8-B810-35E16759DA52}"/>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9</a:t>
            </a:fld>
            <a:endParaRPr lang="en-GB">
              <a:solidFill>
                <a:prstClr val="black">
                  <a:tint val="75000"/>
                </a:prstClr>
              </a:solidFill>
            </a:endParaRPr>
          </a:p>
        </p:txBody>
      </p:sp>
    </p:spTree>
    <p:extLst>
      <p:ext uri="{BB962C8B-B14F-4D97-AF65-F5344CB8AC3E}">
        <p14:creationId xmlns:p14="http://schemas.microsoft.com/office/powerpoint/2010/main" val="12487405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xEl>
                                              <p:pRg st="1" end="1"/>
                                            </p:txEl>
                                          </p:spTgt>
                                        </p:tgtEl>
                                        <p:attrNameLst>
                                          <p:attrName>style.visibility</p:attrName>
                                        </p:attrNameLst>
                                      </p:cBhvr>
                                      <p:to>
                                        <p:strVal val="visible"/>
                                      </p:to>
                                    </p:set>
                                    <p:anim calcmode="lin" valueType="num">
                                      <p:cBhvr additive="base">
                                        <p:cTn id="13"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1A333-2A77-8198-AE04-54C3E029E8E2}"/>
              </a:ext>
            </a:extLst>
          </p:cNvPr>
          <p:cNvSpPr>
            <a:spLocks noGrp="1"/>
          </p:cNvSpPr>
          <p:nvPr>
            <p:ph type="title"/>
          </p:nvPr>
        </p:nvSpPr>
        <p:spPr/>
        <p:txBody>
          <a:bodyPr>
            <a:normAutofit/>
          </a:bodyPr>
          <a:lstStyle/>
          <a:p>
            <a:pPr algn="l"/>
            <a:r>
              <a:rPr lang="en-GB" sz="6000" dirty="0"/>
              <a:t>Indicative Content</a:t>
            </a:r>
          </a:p>
        </p:txBody>
      </p:sp>
      <p:sp>
        <p:nvSpPr>
          <p:cNvPr id="3" name="Content Placeholder 2">
            <a:extLst>
              <a:ext uri="{FF2B5EF4-FFF2-40B4-BE49-F238E27FC236}">
                <a16:creationId xmlns:a16="http://schemas.microsoft.com/office/drawing/2014/main" id="{57673188-9FA5-D706-10F8-E9B3ABDC79BE}"/>
              </a:ext>
            </a:extLst>
          </p:cNvPr>
          <p:cNvSpPr>
            <a:spLocks noGrp="1"/>
          </p:cNvSpPr>
          <p:nvPr>
            <p:ph idx="1"/>
          </p:nvPr>
        </p:nvSpPr>
        <p:spPr>
          <a:xfrm>
            <a:off x="609600" y="1600200"/>
            <a:ext cx="11209020" cy="4080509"/>
          </a:xfrm>
        </p:spPr>
        <p:txBody>
          <a:bodyPr>
            <a:normAutofit fontScale="92500" lnSpcReduction="10000"/>
          </a:bodyPr>
          <a:lstStyle/>
          <a:p>
            <a:pPr lvl="0"/>
            <a:r>
              <a:rPr lang="en-GB" dirty="0"/>
              <a:t>Policing foundations – role, purpose, goals and strategies.</a:t>
            </a:r>
          </a:p>
          <a:p>
            <a:pPr lvl="0"/>
            <a:r>
              <a:rPr lang="en-GB" dirty="0"/>
              <a:t>Policing history – early policing and development.</a:t>
            </a:r>
          </a:p>
          <a:p>
            <a:pPr lvl="0"/>
            <a:r>
              <a:rPr lang="en-GB" dirty="0"/>
              <a:t>Legal Issues -  procedures, enforcement, liabilities.</a:t>
            </a:r>
          </a:p>
          <a:p>
            <a:pPr lvl="0"/>
            <a:r>
              <a:rPr lang="en-GB" dirty="0"/>
              <a:t>Police strategies – developments, improvements and investigations.</a:t>
            </a:r>
          </a:p>
          <a:p>
            <a:pPr lvl="0"/>
            <a:r>
              <a:rPr lang="en-GB" dirty="0"/>
              <a:t>Police administration – organisational change.</a:t>
            </a:r>
          </a:p>
          <a:p>
            <a:pPr lvl="0"/>
            <a:r>
              <a:rPr lang="en-GB" dirty="0"/>
              <a:t>Accountability and ethics.</a:t>
            </a:r>
          </a:p>
          <a:p>
            <a:pPr lvl="0"/>
            <a:r>
              <a:rPr lang="en-GB" dirty="0"/>
              <a:t>Police and society – impact, collaboration and change.</a:t>
            </a:r>
          </a:p>
        </p:txBody>
      </p:sp>
      <p:sp>
        <p:nvSpPr>
          <p:cNvPr id="4" name="Slide Number Placeholder 3">
            <a:extLst>
              <a:ext uri="{FF2B5EF4-FFF2-40B4-BE49-F238E27FC236}">
                <a16:creationId xmlns:a16="http://schemas.microsoft.com/office/drawing/2014/main" id="{5044A995-8A04-F74F-AC62-E5A49C510688}"/>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10</a:t>
            </a:fld>
            <a:endParaRPr lang="en-GB">
              <a:solidFill>
                <a:prstClr val="black">
                  <a:tint val="75000"/>
                </a:prstClr>
              </a:solidFill>
            </a:endParaRPr>
          </a:p>
        </p:txBody>
      </p:sp>
    </p:spTree>
    <p:extLst>
      <p:ext uri="{BB962C8B-B14F-4D97-AF65-F5344CB8AC3E}">
        <p14:creationId xmlns:p14="http://schemas.microsoft.com/office/powerpoint/2010/main" val="59088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1534602" y="198660"/>
            <a:ext cx="9520361" cy="2496763"/>
          </a:xfrm>
          <a:solidFill>
            <a:schemeClr val="accent1"/>
          </a:solidFill>
        </p:spPr>
        <p:txBody>
          <a:bodyPr>
            <a:normAutofit/>
          </a:bodyPr>
          <a:lstStyle/>
          <a:p>
            <a:pPr marL="0" indent="0" algn="ctr">
              <a:buClr>
                <a:srgbClr val="93A299"/>
              </a:buClr>
              <a:buSzPct val="85000"/>
              <a:buNone/>
            </a:pPr>
            <a:r>
              <a:rPr lang="en-GB" sz="3200" b="1" dirty="0">
                <a:solidFill>
                  <a:srgbClr val="292934"/>
                </a:solidFill>
                <a:latin typeface="Arial"/>
              </a:rPr>
              <a:t>Weeks 1 – 6 (w/b)</a:t>
            </a:r>
          </a:p>
          <a:p>
            <a:pPr marL="0" indent="0" algn="ctr">
              <a:buClr>
                <a:srgbClr val="93A299"/>
              </a:buClr>
              <a:buSzPct val="85000"/>
              <a:buNone/>
            </a:pPr>
            <a:r>
              <a:rPr lang="en-GB" sz="3200" dirty="0">
                <a:solidFill>
                  <a:srgbClr val="292934"/>
                </a:solidFill>
                <a:latin typeface="Arial"/>
              </a:rPr>
              <a:t>30</a:t>
            </a:r>
            <a:r>
              <a:rPr lang="en-GB" sz="3200" baseline="30000" dirty="0">
                <a:solidFill>
                  <a:srgbClr val="292934"/>
                </a:solidFill>
                <a:latin typeface="Arial"/>
              </a:rPr>
              <a:t>th</a:t>
            </a:r>
            <a:r>
              <a:rPr lang="en-GB" sz="3200" dirty="0">
                <a:solidFill>
                  <a:srgbClr val="292934"/>
                </a:solidFill>
                <a:latin typeface="Arial"/>
              </a:rPr>
              <a:t> September – 4</a:t>
            </a:r>
            <a:r>
              <a:rPr lang="en-GB" sz="3200" baseline="30000" dirty="0">
                <a:solidFill>
                  <a:srgbClr val="292934"/>
                </a:solidFill>
                <a:latin typeface="Arial"/>
              </a:rPr>
              <a:t>th</a:t>
            </a:r>
            <a:r>
              <a:rPr lang="en-GB" sz="3200" dirty="0">
                <a:solidFill>
                  <a:srgbClr val="292934"/>
                </a:solidFill>
                <a:latin typeface="Arial"/>
              </a:rPr>
              <a:t> November 2024</a:t>
            </a:r>
          </a:p>
          <a:p>
            <a:pPr marL="0" indent="0" algn="ctr">
              <a:buClr>
                <a:srgbClr val="93A299"/>
              </a:buClr>
              <a:buSzPct val="85000"/>
              <a:buNone/>
            </a:pPr>
            <a:r>
              <a:rPr lang="en-GB" sz="3200" b="1" dirty="0">
                <a:solidFill>
                  <a:srgbClr val="292934"/>
                </a:solidFill>
                <a:latin typeface="Arial"/>
              </a:rPr>
              <a:t>Assignment 1 </a:t>
            </a:r>
            <a:r>
              <a:rPr lang="en-GB" sz="3200" dirty="0">
                <a:solidFill>
                  <a:srgbClr val="292934"/>
                </a:solidFill>
                <a:latin typeface="Arial"/>
              </a:rPr>
              <a:t>– Friday 8</a:t>
            </a:r>
            <a:r>
              <a:rPr lang="en-GB" sz="3200" baseline="30000" dirty="0">
                <a:solidFill>
                  <a:srgbClr val="292934"/>
                </a:solidFill>
                <a:latin typeface="Arial"/>
              </a:rPr>
              <a:t>th</a:t>
            </a:r>
            <a:r>
              <a:rPr lang="en-GB" sz="3200" dirty="0">
                <a:solidFill>
                  <a:srgbClr val="292934"/>
                </a:solidFill>
                <a:latin typeface="Arial"/>
              </a:rPr>
              <a:t> November 11.59pm</a:t>
            </a:r>
          </a:p>
          <a:p>
            <a:pPr marL="0" indent="0" algn="ctr">
              <a:buClr>
                <a:srgbClr val="93A299"/>
              </a:buClr>
              <a:buSzPct val="85000"/>
              <a:buNone/>
            </a:pPr>
            <a:r>
              <a:rPr lang="en-GB" sz="3200" dirty="0">
                <a:solidFill>
                  <a:srgbClr val="292934"/>
                </a:solidFill>
                <a:latin typeface="Arial"/>
              </a:rPr>
              <a:t>11</a:t>
            </a:r>
            <a:r>
              <a:rPr lang="en-GB" sz="3200" baseline="30000" dirty="0">
                <a:solidFill>
                  <a:srgbClr val="292934"/>
                </a:solidFill>
                <a:latin typeface="Arial"/>
              </a:rPr>
              <a:t>th</a:t>
            </a:r>
            <a:r>
              <a:rPr lang="en-GB" sz="3200" dirty="0">
                <a:solidFill>
                  <a:srgbClr val="292934"/>
                </a:solidFill>
                <a:latin typeface="Arial"/>
              </a:rPr>
              <a:t> November – Progression Week</a:t>
            </a:r>
          </a:p>
          <a:p>
            <a:pPr marL="0" indent="0" algn="ctr">
              <a:buClr>
                <a:srgbClr val="93A299"/>
              </a:buClr>
              <a:buSzPct val="85000"/>
              <a:buNone/>
            </a:pPr>
            <a:endParaRPr lang="en-GB" sz="2250" dirty="0">
              <a:solidFill>
                <a:srgbClr val="292934"/>
              </a:solidFill>
              <a:latin typeface="Arial"/>
            </a:endParaRPr>
          </a:p>
          <a:p>
            <a:pPr marL="0" indent="0" algn="ctr">
              <a:buClr>
                <a:srgbClr val="93A299"/>
              </a:buClr>
              <a:buSzPct val="85000"/>
              <a:buNone/>
            </a:pPr>
            <a:endParaRPr lang="en-GB" sz="2250" b="1" dirty="0">
              <a:solidFill>
                <a:srgbClr val="292934"/>
              </a:solidFill>
              <a:latin typeface="Arial"/>
            </a:endParaRPr>
          </a:p>
          <a:p>
            <a:pPr marL="0" indent="0">
              <a:buNone/>
            </a:pPr>
            <a:endParaRPr lang="en-GB" dirty="0"/>
          </a:p>
          <a:p>
            <a:pPr marL="0" indent="0">
              <a:buNone/>
            </a:pPr>
            <a:endParaRPr lang="en-GB" dirty="0"/>
          </a:p>
        </p:txBody>
      </p:sp>
      <p:sp>
        <p:nvSpPr>
          <p:cNvPr id="3" name="Rectangle 2"/>
          <p:cNvSpPr/>
          <p:nvPr/>
        </p:nvSpPr>
        <p:spPr>
          <a:xfrm>
            <a:off x="1534602" y="2708884"/>
            <a:ext cx="9520360" cy="3539430"/>
          </a:xfrm>
          <a:prstGeom prst="rect">
            <a:avLst/>
          </a:prstGeom>
          <a:solidFill>
            <a:srgbClr val="FFC000"/>
          </a:solidFill>
        </p:spPr>
        <p:txBody>
          <a:bodyPr wrap="square">
            <a:spAutoFit/>
          </a:bodyPr>
          <a:lstStyle/>
          <a:p>
            <a:pPr marL="0" marR="0" lvl="0" indent="0" algn="ctr" defTabSz="685800" rtl="0" eaLnBrk="1" fontAlgn="auto" latinLnBrk="0" hangingPunct="1">
              <a:lnSpc>
                <a:spcPct val="100000"/>
              </a:lnSpc>
              <a:spcBef>
                <a:spcPct val="20000"/>
              </a:spcBef>
              <a:spcAft>
                <a:spcPts val="0"/>
              </a:spcAft>
              <a:buClr>
                <a:srgbClr val="93A299"/>
              </a:buClr>
              <a:buSzPct val="85000"/>
              <a:buFontTx/>
              <a:buNone/>
              <a:tabLst/>
              <a:defRPr/>
            </a:pPr>
            <a:r>
              <a:rPr kumimoji="0" lang="en-GB" sz="3200" b="1" i="0" u="none" strike="noStrike" kern="1200" cap="none" spc="0" normalizeH="0" baseline="0" noProof="0" dirty="0">
                <a:ln>
                  <a:noFill/>
                </a:ln>
                <a:solidFill>
                  <a:srgbClr val="292934"/>
                </a:solidFill>
                <a:effectLst/>
                <a:uLnTx/>
                <a:uFillTx/>
                <a:latin typeface="Arial"/>
                <a:ea typeface="+mn-ea"/>
                <a:cs typeface="+mn-cs"/>
              </a:rPr>
              <a:t>Weeks 7 - 10 (w/b)</a:t>
            </a:r>
          </a:p>
          <a:p>
            <a:pPr marL="0" marR="0" lvl="0" indent="0" algn="ctr" defTabSz="685800" rtl="0" eaLnBrk="1" fontAlgn="auto" latinLnBrk="0" hangingPunct="1">
              <a:lnSpc>
                <a:spcPct val="100000"/>
              </a:lnSpc>
              <a:spcBef>
                <a:spcPct val="20000"/>
              </a:spcBef>
              <a:spcAft>
                <a:spcPts val="0"/>
              </a:spcAft>
              <a:buClr>
                <a:srgbClr val="93A299"/>
              </a:buClr>
              <a:buSzPct val="85000"/>
              <a:buFontTx/>
              <a:buNone/>
              <a:tabLst/>
              <a:defRPr/>
            </a:pPr>
            <a:r>
              <a:rPr kumimoji="0" lang="en-GB" sz="3200" b="0" i="0" u="none" strike="noStrike" kern="1200" cap="none" spc="0" normalizeH="0" baseline="0" noProof="0" dirty="0">
                <a:ln>
                  <a:noFill/>
                </a:ln>
                <a:solidFill>
                  <a:srgbClr val="292934"/>
                </a:solidFill>
                <a:effectLst/>
                <a:uLnTx/>
                <a:uFillTx/>
                <a:latin typeface="Arial"/>
                <a:ea typeface="+mn-ea"/>
                <a:cs typeface="+mn-cs"/>
              </a:rPr>
              <a:t>18</a:t>
            </a:r>
            <a:r>
              <a:rPr kumimoji="0" lang="en-GB" sz="3200" b="0" i="0" u="none" strike="noStrike" kern="1200" cap="none" spc="0" normalizeH="0" baseline="30000" noProof="0" dirty="0">
                <a:ln>
                  <a:noFill/>
                </a:ln>
                <a:solidFill>
                  <a:srgbClr val="292934"/>
                </a:solidFill>
                <a:effectLst/>
                <a:uLnTx/>
                <a:uFillTx/>
                <a:latin typeface="Arial"/>
                <a:ea typeface="+mn-ea"/>
                <a:cs typeface="+mn-cs"/>
              </a:rPr>
              <a:t>th</a:t>
            </a:r>
            <a:r>
              <a:rPr kumimoji="0" lang="en-GB" sz="3200" b="0" i="0" u="none" strike="noStrike" kern="1200" cap="none" spc="0" normalizeH="0" baseline="0" noProof="0" dirty="0">
                <a:ln>
                  <a:noFill/>
                </a:ln>
                <a:solidFill>
                  <a:srgbClr val="292934"/>
                </a:solidFill>
                <a:effectLst/>
                <a:uLnTx/>
                <a:uFillTx/>
                <a:latin typeface="Arial"/>
                <a:ea typeface="+mn-ea"/>
                <a:cs typeface="+mn-cs"/>
              </a:rPr>
              <a:t> November – 9</a:t>
            </a:r>
            <a:r>
              <a:rPr kumimoji="0" lang="en-GB" sz="3200" b="0" i="0" u="none" strike="noStrike" kern="1200" cap="none" spc="0" normalizeH="0" baseline="30000" noProof="0" dirty="0">
                <a:ln>
                  <a:noFill/>
                </a:ln>
                <a:solidFill>
                  <a:srgbClr val="292934"/>
                </a:solidFill>
                <a:effectLst/>
                <a:uLnTx/>
                <a:uFillTx/>
                <a:latin typeface="Arial"/>
                <a:ea typeface="+mn-ea"/>
                <a:cs typeface="+mn-cs"/>
              </a:rPr>
              <a:t>th</a:t>
            </a:r>
            <a:r>
              <a:rPr kumimoji="0" lang="en-GB" sz="3200" b="0" i="0" u="none" strike="noStrike" kern="1200" cap="none" spc="0" normalizeH="0" baseline="0" noProof="0" dirty="0">
                <a:ln>
                  <a:noFill/>
                </a:ln>
                <a:solidFill>
                  <a:srgbClr val="292934"/>
                </a:solidFill>
                <a:effectLst/>
                <a:uLnTx/>
                <a:uFillTx/>
                <a:latin typeface="Arial"/>
                <a:ea typeface="+mn-ea"/>
                <a:cs typeface="+mn-cs"/>
              </a:rPr>
              <a:t> December</a:t>
            </a:r>
          </a:p>
          <a:p>
            <a:pPr marL="0" marR="0" lvl="0" indent="0" algn="ctr" defTabSz="685800" rtl="0" eaLnBrk="1" fontAlgn="auto" latinLnBrk="0" hangingPunct="1">
              <a:lnSpc>
                <a:spcPct val="100000"/>
              </a:lnSpc>
              <a:spcBef>
                <a:spcPct val="20000"/>
              </a:spcBef>
              <a:spcAft>
                <a:spcPts val="0"/>
              </a:spcAft>
              <a:buClr>
                <a:srgbClr val="93A299"/>
              </a:buClr>
              <a:buSzPct val="85000"/>
              <a:buFontTx/>
              <a:buNone/>
              <a:tabLst/>
              <a:defRPr/>
            </a:pPr>
            <a:r>
              <a:rPr kumimoji="0" lang="en-GB" sz="3200" b="0" i="0" u="none" strike="noStrike" kern="1200" cap="none" spc="0" normalizeH="0" baseline="0" noProof="0" dirty="0">
                <a:ln>
                  <a:noFill/>
                </a:ln>
                <a:solidFill>
                  <a:srgbClr val="292934"/>
                </a:solidFill>
                <a:effectLst/>
                <a:uLnTx/>
                <a:uFillTx/>
                <a:latin typeface="Arial"/>
                <a:ea typeface="+mn-ea"/>
                <a:cs typeface="+mn-cs"/>
              </a:rPr>
              <a:t>Xmas break 16</a:t>
            </a:r>
            <a:r>
              <a:rPr kumimoji="0" lang="en-GB" sz="3200" b="0" i="0" u="none" strike="noStrike" kern="1200" cap="none" spc="0" normalizeH="0" baseline="30000" noProof="0" dirty="0">
                <a:ln>
                  <a:noFill/>
                </a:ln>
                <a:solidFill>
                  <a:srgbClr val="292934"/>
                </a:solidFill>
                <a:effectLst/>
                <a:uLnTx/>
                <a:uFillTx/>
                <a:latin typeface="Arial"/>
                <a:ea typeface="+mn-ea"/>
                <a:cs typeface="+mn-cs"/>
              </a:rPr>
              <a:t>th</a:t>
            </a:r>
            <a:r>
              <a:rPr kumimoji="0" lang="en-GB" sz="3200" b="0" i="0" u="none" strike="noStrike" kern="1200" cap="none" spc="0" normalizeH="0" baseline="0" noProof="0" dirty="0">
                <a:ln>
                  <a:noFill/>
                </a:ln>
                <a:solidFill>
                  <a:srgbClr val="292934"/>
                </a:solidFill>
                <a:effectLst/>
                <a:uLnTx/>
                <a:uFillTx/>
                <a:latin typeface="Arial"/>
                <a:ea typeface="+mn-ea"/>
                <a:cs typeface="+mn-cs"/>
              </a:rPr>
              <a:t> December – 3</a:t>
            </a:r>
            <a:r>
              <a:rPr kumimoji="0" lang="en-GB" sz="3200" b="0" i="0" u="none" strike="noStrike" kern="1200" cap="none" spc="0" normalizeH="0" baseline="30000" noProof="0" dirty="0">
                <a:ln>
                  <a:noFill/>
                </a:ln>
                <a:solidFill>
                  <a:srgbClr val="292934"/>
                </a:solidFill>
                <a:effectLst/>
                <a:uLnTx/>
                <a:uFillTx/>
                <a:latin typeface="Arial"/>
                <a:ea typeface="+mn-ea"/>
                <a:cs typeface="+mn-cs"/>
              </a:rPr>
              <a:t>rd</a:t>
            </a:r>
            <a:r>
              <a:rPr kumimoji="0" lang="en-GB" sz="3200" b="0" i="0" u="none" strike="noStrike" kern="1200" cap="none" spc="0" normalizeH="0" baseline="0" noProof="0" dirty="0">
                <a:ln>
                  <a:noFill/>
                </a:ln>
                <a:solidFill>
                  <a:srgbClr val="292934"/>
                </a:solidFill>
                <a:effectLst/>
                <a:uLnTx/>
                <a:uFillTx/>
                <a:latin typeface="Arial"/>
                <a:ea typeface="+mn-ea"/>
                <a:cs typeface="+mn-cs"/>
              </a:rPr>
              <a:t> January 2025</a:t>
            </a:r>
          </a:p>
          <a:p>
            <a:pPr marL="0" marR="0" lvl="0" indent="0" algn="ctr" defTabSz="685800" rtl="0" eaLnBrk="1" fontAlgn="auto" latinLnBrk="0" hangingPunct="1">
              <a:lnSpc>
                <a:spcPct val="100000"/>
              </a:lnSpc>
              <a:spcBef>
                <a:spcPct val="20000"/>
              </a:spcBef>
              <a:spcAft>
                <a:spcPts val="0"/>
              </a:spcAft>
              <a:buClr>
                <a:srgbClr val="93A299"/>
              </a:buClr>
              <a:buSzPct val="85000"/>
              <a:buFontTx/>
              <a:buNone/>
              <a:tabLst/>
              <a:defRPr/>
            </a:pPr>
            <a:r>
              <a:rPr kumimoji="0" lang="en-GB" sz="3200" b="1" i="0" u="none" strike="noStrike" kern="1200" cap="none" spc="0" normalizeH="0" baseline="0" noProof="0" dirty="0">
                <a:ln>
                  <a:noFill/>
                </a:ln>
                <a:solidFill>
                  <a:srgbClr val="292934"/>
                </a:solidFill>
                <a:effectLst/>
                <a:uLnTx/>
                <a:uFillTx/>
                <a:latin typeface="Arial"/>
                <a:ea typeface="+mn-ea"/>
                <a:cs typeface="+mn-cs"/>
              </a:rPr>
              <a:t>Week 11 (w/b)</a:t>
            </a:r>
          </a:p>
          <a:p>
            <a:pPr marL="0" marR="0" lvl="0" indent="0" algn="ctr" defTabSz="685800" rtl="0" eaLnBrk="1" fontAlgn="auto" latinLnBrk="0" hangingPunct="1">
              <a:lnSpc>
                <a:spcPct val="100000"/>
              </a:lnSpc>
              <a:spcBef>
                <a:spcPct val="20000"/>
              </a:spcBef>
              <a:spcAft>
                <a:spcPts val="0"/>
              </a:spcAft>
              <a:buClr>
                <a:srgbClr val="93A299"/>
              </a:buClr>
              <a:buSzPct val="85000"/>
              <a:buFontTx/>
              <a:buNone/>
              <a:tabLst/>
              <a:defRPr/>
            </a:pPr>
            <a:r>
              <a:rPr kumimoji="0" lang="en-GB" sz="3200" b="0" i="0" u="none" strike="noStrike" kern="1200" cap="none" spc="0" normalizeH="0" baseline="0" noProof="0" dirty="0">
                <a:ln>
                  <a:noFill/>
                </a:ln>
                <a:solidFill>
                  <a:srgbClr val="292934"/>
                </a:solidFill>
                <a:effectLst/>
                <a:uLnTx/>
                <a:uFillTx/>
                <a:latin typeface="Arial"/>
                <a:ea typeface="+mn-ea"/>
                <a:cs typeface="+mn-cs"/>
              </a:rPr>
              <a:t>6th January 2025</a:t>
            </a:r>
          </a:p>
          <a:p>
            <a:pPr marL="0" marR="0" lvl="0" indent="0" algn="ctr" defTabSz="685800" rtl="0" eaLnBrk="1" fontAlgn="auto" latinLnBrk="0" hangingPunct="1">
              <a:lnSpc>
                <a:spcPct val="100000"/>
              </a:lnSpc>
              <a:spcBef>
                <a:spcPct val="20000"/>
              </a:spcBef>
              <a:spcAft>
                <a:spcPts val="0"/>
              </a:spcAft>
              <a:buClr>
                <a:srgbClr val="93A299"/>
              </a:buClr>
              <a:buSzPct val="85000"/>
              <a:buFontTx/>
              <a:buNone/>
              <a:tabLst/>
              <a:defRPr/>
            </a:pPr>
            <a:r>
              <a:rPr kumimoji="0" lang="en-GB" sz="3200" b="1" i="0" u="none" strike="noStrike" kern="1200" cap="none" spc="0" normalizeH="0" baseline="0" noProof="0" dirty="0">
                <a:ln>
                  <a:noFill/>
                </a:ln>
                <a:solidFill>
                  <a:srgbClr val="292934"/>
                </a:solidFill>
                <a:effectLst/>
                <a:uLnTx/>
                <a:uFillTx/>
                <a:latin typeface="Arial"/>
                <a:ea typeface="+mn-ea"/>
                <a:cs typeface="+mn-cs"/>
              </a:rPr>
              <a:t>Assignment 2 – </a:t>
            </a:r>
            <a:r>
              <a:rPr kumimoji="0" lang="en-GB" sz="3200" b="0" i="0" u="none" strike="noStrike" kern="1200" cap="none" spc="0" normalizeH="0" baseline="0" noProof="0" dirty="0">
                <a:ln>
                  <a:noFill/>
                </a:ln>
                <a:solidFill>
                  <a:srgbClr val="292934"/>
                </a:solidFill>
                <a:effectLst/>
                <a:uLnTx/>
                <a:uFillTx/>
                <a:latin typeface="Arial"/>
                <a:ea typeface="+mn-ea"/>
                <a:cs typeface="+mn-cs"/>
              </a:rPr>
              <a:t>Friday 10</a:t>
            </a:r>
            <a:r>
              <a:rPr kumimoji="0" lang="en-GB" sz="3200" b="0" i="0" u="none" strike="noStrike" kern="1200" cap="none" spc="0" normalizeH="0" baseline="30000" noProof="0" dirty="0">
                <a:ln>
                  <a:noFill/>
                </a:ln>
                <a:solidFill>
                  <a:srgbClr val="292934"/>
                </a:solidFill>
                <a:effectLst/>
                <a:uLnTx/>
                <a:uFillTx/>
                <a:latin typeface="Arial"/>
                <a:ea typeface="+mn-ea"/>
                <a:cs typeface="+mn-cs"/>
              </a:rPr>
              <a:t>th</a:t>
            </a:r>
            <a:r>
              <a:rPr kumimoji="0" lang="en-GB" sz="3200" b="0" i="0" u="none" strike="noStrike" kern="1200" cap="none" spc="0" normalizeH="0" baseline="0" noProof="0" dirty="0">
                <a:ln>
                  <a:noFill/>
                </a:ln>
                <a:solidFill>
                  <a:srgbClr val="292934"/>
                </a:solidFill>
                <a:effectLst/>
                <a:uLnTx/>
                <a:uFillTx/>
                <a:latin typeface="Arial"/>
                <a:ea typeface="+mn-ea"/>
                <a:cs typeface="+mn-cs"/>
              </a:rPr>
              <a:t> January 11.59pm</a:t>
            </a:r>
          </a:p>
        </p:txBody>
      </p:sp>
      <p:sp>
        <p:nvSpPr>
          <p:cNvPr id="4" name="Rectangle 3"/>
          <p:cNvSpPr/>
          <p:nvPr/>
        </p:nvSpPr>
        <p:spPr>
          <a:xfrm>
            <a:off x="140884" y="2708884"/>
            <a:ext cx="1324402" cy="1040285"/>
          </a:xfrm>
          <a:prstGeom prst="rect">
            <a:avLst/>
          </a:prstGeom>
        </p:spPr>
        <p:txBody>
          <a:bodyPr wrap="none">
            <a:spAutoFit/>
          </a:bodyPr>
          <a:lstStyle/>
          <a:p>
            <a:pPr marL="0" marR="0" lvl="0" indent="0" algn="ctr" defTabSz="685800" rtl="0" eaLnBrk="1" fontAlgn="auto" latinLnBrk="0" hangingPunct="1">
              <a:lnSpc>
                <a:spcPct val="100000"/>
              </a:lnSpc>
              <a:spcBef>
                <a:spcPct val="20000"/>
              </a:spcBef>
              <a:spcAft>
                <a:spcPts val="0"/>
              </a:spcAft>
              <a:buClr>
                <a:srgbClr val="93A299"/>
              </a:buClr>
              <a:buSzPct val="85000"/>
              <a:buFontTx/>
              <a:buNone/>
              <a:tabLst/>
              <a:defRPr/>
            </a:pPr>
            <a:r>
              <a:rPr kumimoji="0" lang="en-GB" sz="2800" b="0" i="0" u="none" strike="noStrike" kern="1200" cap="none" spc="0" normalizeH="0" baseline="0" noProof="0" dirty="0">
                <a:ln>
                  <a:noFill/>
                </a:ln>
                <a:solidFill>
                  <a:srgbClr val="292934"/>
                </a:solidFill>
                <a:effectLst/>
                <a:uLnTx/>
                <a:uFillTx/>
                <a:latin typeface="Arial"/>
                <a:ea typeface="+mn-ea"/>
                <a:cs typeface="+mn-cs"/>
              </a:rPr>
              <a:t>20 </a:t>
            </a:r>
          </a:p>
          <a:p>
            <a:pPr marL="0" marR="0" lvl="0" indent="0" algn="ctr" defTabSz="685800" rtl="0" eaLnBrk="1" fontAlgn="auto" latinLnBrk="0" hangingPunct="1">
              <a:lnSpc>
                <a:spcPct val="100000"/>
              </a:lnSpc>
              <a:spcBef>
                <a:spcPct val="20000"/>
              </a:spcBef>
              <a:spcAft>
                <a:spcPts val="0"/>
              </a:spcAft>
              <a:buClr>
                <a:srgbClr val="93A299"/>
              </a:buClr>
              <a:buSzPct val="85000"/>
              <a:buFontTx/>
              <a:buNone/>
              <a:tabLst/>
              <a:defRPr/>
            </a:pPr>
            <a:r>
              <a:rPr kumimoji="0" lang="en-GB" sz="2800" b="0" i="0" u="none" strike="noStrike" kern="1200" cap="none" spc="0" normalizeH="0" baseline="0" noProof="0" dirty="0">
                <a:ln>
                  <a:noFill/>
                </a:ln>
                <a:solidFill>
                  <a:srgbClr val="292934"/>
                </a:solidFill>
                <a:effectLst/>
                <a:uLnTx/>
                <a:uFillTx/>
                <a:latin typeface="Arial"/>
                <a:ea typeface="+mn-ea"/>
                <a:cs typeface="+mn-cs"/>
              </a:rPr>
              <a:t>Credits</a:t>
            </a:r>
          </a:p>
        </p:txBody>
      </p:sp>
      <p:sp>
        <p:nvSpPr>
          <p:cNvPr id="2" name="Slide Number Placeholder 1"/>
          <p:cNvSpPr>
            <a:spLocks noGrp="1"/>
          </p:cNvSpPr>
          <p:nvPr>
            <p:ph type="sldNum" sz="quarter" idx="12"/>
          </p:nvPr>
        </p:nvSpPr>
        <p:spPr/>
        <p:txBody>
          <a:bodyPr/>
          <a:lstStyle/>
          <a:p>
            <a:pPr marL="0" marR="0" lvl="0" indent="0" algn="r" defTabSz="6858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900" b="0" i="0" u="none" strike="noStrike" kern="1200" cap="none" spc="0" normalizeH="0" baseline="0" noProof="0">
                <a:ln>
                  <a:noFill/>
                </a:ln>
                <a:solidFill>
                  <a:prstClr val="black">
                    <a:tint val="75000"/>
                  </a:prstClr>
                </a:solidFill>
                <a:effectLst/>
                <a:uLnTx/>
                <a:uFillTx/>
                <a:latin typeface="Myriad Pro"/>
                <a:ea typeface="+mn-ea"/>
                <a:cs typeface="+mn-cs"/>
              </a:rPr>
              <a:pPr marL="0" marR="0" lvl="0" indent="0" algn="r" defTabSz="685800" rtl="0" eaLnBrk="1" fontAlgn="auto" latinLnBrk="0" hangingPunct="1">
                <a:lnSpc>
                  <a:spcPct val="100000"/>
                </a:lnSpc>
                <a:spcBef>
                  <a:spcPts val="0"/>
                </a:spcBef>
                <a:spcAft>
                  <a:spcPts val="0"/>
                </a:spcAft>
                <a:buClrTx/>
                <a:buSzTx/>
                <a:buFontTx/>
                <a:buNone/>
                <a:tabLst/>
                <a:defRPr/>
              </a:pPr>
              <a:t>11</a:t>
            </a:fld>
            <a:endParaRPr kumimoji="0" lang="en-GB" sz="900" b="0" i="0" u="none" strike="noStrike" kern="1200" cap="none" spc="0" normalizeH="0" baseline="0" noProof="0" dirty="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12317999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0" end="0"/>
                                            </p:txEl>
                                          </p:spTgt>
                                        </p:tgtEl>
                                        <p:attrNameLst>
                                          <p:attrName>style.visibility</p:attrName>
                                        </p:attrNameLst>
                                      </p:cBhvr>
                                      <p:to>
                                        <p:strVal val="visible"/>
                                      </p:to>
                                    </p:set>
                                    <p:anim calcmode="lin" valueType="num">
                                      <p:cBhvr additive="base">
                                        <p:cTn id="3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1" end="1"/>
                                            </p:txEl>
                                          </p:spTgt>
                                        </p:tgtEl>
                                        <p:attrNameLst>
                                          <p:attrName>style.visibility</p:attrName>
                                        </p:attrNameLst>
                                      </p:cBhvr>
                                      <p:to>
                                        <p:strVal val="visible"/>
                                      </p:to>
                                    </p:set>
                                    <p:anim calcmode="lin" valueType="num">
                                      <p:cBhvr additive="base">
                                        <p:cTn id="3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2" end="2"/>
                                            </p:txEl>
                                          </p:spTgt>
                                        </p:tgtEl>
                                        <p:attrNameLst>
                                          <p:attrName>style.visibility</p:attrName>
                                        </p:attrNameLst>
                                      </p:cBhvr>
                                      <p:to>
                                        <p:strVal val="visible"/>
                                      </p:to>
                                    </p:set>
                                    <p:anim calcmode="lin" valueType="num">
                                      <p:cBhvr additive="base">
                                        <p:cTn id="4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3" end="3"/>
                                            </p:txEl>
                                          </p:spTgt>
                                        </p:tgtEl>
                                        <p:attrNameLst>
                                          <p:attrName>style.visibility</p:attrName>
                                        </p:attrNameLst>
                                      </p:cBhvr>
                                      <p:to>
                                        <p:strVal val="visible"/>
                                      </p:to>
                                    </p:set>
                                    <p:anim calcmode="lin" valueType="num">
                                      <p:cBhvr additive="base">
                                        <p:cTn id="4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
                                            <p:txEl>
                                              <p:pRg st="4" end="4"/>
                                            </p:txEl>
                                          </p:spTgt>
                                        </p:tgtEl>
                                        <p:attrNameLst>
                                          <p:attrName>style.visibility</p:attrName>
                                        </p:attrNameLst>
                                      </p:cBhvr>
                                      <p:to>
                                        <p:strVal val="visible"/>
                                      </p:to>
                                    </p:set>
                                    <p:anim calcmode="lin" valueType="num">
                                      <p:cBhvr additive="base">
                                        <p:cTn id="5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3">
                                            <p:txEl>
                                              <p:pRg st="5" end="5"/>
                                            </p:txEl>
                                          </p:spTgt>
                                        </p:tgtEl>
                                        <p:attrNameLst>
                                          <p:attrName>style.visibility</p:attrName>
                                        </p:attrNameLst>
                                      </p:cBhvr>
                                      <p:to>
                                        <p:strVal val="visible"/>
                                      </p:to>
                                    </p:set>
                                    <p:anim calcmode="lin" valueType="num">
                                      <p:cBhvr additive="base">
                                        <p:cTn id="6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animBg="1"/>
      <p:bldP spid="3"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2188F-911C-44D2-5C7E-82DF0E78DAC3}"/>
              </a:ext>
            </a:extLst>
          </p:cNvPr>
          <p:cNvSpPr>
            <a:spLocks noGrp="1"/>
          </p:cNvSpPr>
          <p:nvPr>
            <p:ph type="title"/>
          </p:nvPr>
        </p:nvSpPr>
        <p:spPr/>
        <p:txBody>
          <a:bodyPr>
            <a:normAutofit/>
          </a:bodyPr>
          <a:lstStyle/>
          <a:p>
            <a:pPr algn="l"/>
            <a:r>
              <a:rPr lang="en-GB" sz="6000" dirty="0"/>
              <a:t>Timetable</a:t>
            </a:r>
          </a:p>
        </p:txBody>
      </p:sp>
      <p:sp>
        <p:nvSpPr>
          <p:cNvPr id="3" name="Content Placeholder 2">
            <a:extLst>
              <a:ext uri="{FF2B5EF4-FFF2-40B4-BE49-F238E27FC236}">
                <a16:creationId xmlns:a16="http://schemas.microsoft.com/office/drawing/2014/main" id="{EDFB4C22-0038-2931-198E-75F2DCD746E0}"/>
              </a:ext>
            </a:extLst>
          </p:cNvPr>
          <p:cNvSpPr>
            <a:spLocks noGrp="1"/>
          </p:cNvSpPr>
          <p:nvPr>
            <p:ph idx="1"/>
          </p:nvPr>
        </p:nvSpPr>
        <p:spPr>
          <a:xfrm>
            <a:off x="2628900" y="1600201"/>
            <a:ext cx="8953500" cy="3917032"/>
          </a:xfrm>
        </p:spPr>
        <p:txBody>
          <a:bodyPr>
            <a:normAutofit/>
          </a:bodyPr>
          <a:lstStyle/>
          <a:p>
            <a:pPr marL="0" indent="0">
              <a:buNone/>
            </a:pPr>
            <a:r>
              <a:rPr lang="en-GB" sz="2800" b="1" dirty="0"/>
              <a:t>Swansea Students</a:t>
            </a:r>
          </a:p>
          <a:p>
            <a:r>
              <a:rPr lang="en-GB" sz="2800" dirty="0"/>
              <a:t>Mondays 11am – 1pm AS502</a:t>
            </a:r>
          </a:p>
          <a:p>
            <a:r>
              <a:rPr lang="en-GB" sz="2800" dirty="0"/>
              <a:t>Tuesdays 11am-1pm ASG05</a:t>
            </a:r>
          </a:p>
          <a:p>
            <a:endParaRPr lang="en-GB" sz="2800" dirty="0"/>
          </a:p>
          <a:p>
            <a:pPr marL="0" indent="0">
              <a:buNone/>
            </a:pPr>
            <a:r>
              <a:rPr lang="en-GB" sz="2800" b="1" dirty="0"/>
              <a:t>Cardiff Students</a:t>
            </a:r>
          </a:p>
          <a:p>
            <a:r>
              <a:rPr lang="en-GB" sz="2800" dirty="0"/>
              <a:t>Thursdays 9am – 11am</a:t>
            </a:r>
          </a:p>
          <a:p>
            <a:r>
              <a:rPr lang="en-GB" sz="2800" dirty="0"/>
              <a:t>Studio 1A Heywood House, Cardiff</a:t>
            </a:r>
          </a:p>
        </p:txBody>
      </p:sp>
      <p:sp>
        <p:nvSpPr>
          <p:cNvPr id="4" name="Slide Number Placeholder 3">
            <a:extLst>
              <a:ext uri="{FF2B5EF4-FFF2-40B4-BE49-F238E27FC236}">
                <a16:creationId xmlns:a16="http://schemas.microsoft.com/office/drawing/2014/main" id="{159C7713-5945-2694-214D-DFD19881791F}"/>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12</a:t>
            </a:fld>
            <a:endParaRPr lang="en-GB">
              <a:solidFill>
                <a:prstClr val="black">
                  <a:tint val="75000"/>
                </a:prstClr>
              </a:solidFill>
            </a:endParaRPr>
          </a:p>
        </p:txBody>
      </p:sp>
    </p:spTree>
    <p:extLst>
      <p:ext uri="{BB962C8B-B14F-4D97-AF65-F5344CB8AC3E}">
        <p14:creationId xmlns:p14="http://schemas.microsoft.com/office/powerpoint/2010/main" val="15813238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861748"/>
            <a:ext cx="10972800" cy="990600"/>
          </a:xfrm>
        </p:spPr>
        <p:txBody>
          <a:bodyPr>
            <a:noAutofit/>
          </a:bodyPr>
          <a:lstStyle/>
          <a:p>
            <a:r>
              <a:rPr lang="en-GB" sz="6000" dirty="0">
                <a:solidFill>
                  <a:schemeClr val="tx1"/>
                </a:solidFill>
              </a:rPr>
              <a:t>Level of Study</a:t>
            </a:r>
          </a:p>
        </p:txBody>
      </p:sp>
      <p:sp>
        <p:nvSpPr>
          <p:cNvPr id="3" name="Content Placeholder 2"/>
          <p:cNvSpPr>
            <a:spLocks noGrp="1"/>
          </p:cNvSpPr>
          <p:nvPr>
            <p:ph idx="1"/>
          </p:nvPr>
        </p:nvSpPr>
        <p:spPr>
          <a:xfrm>
            <a:off x="713874" y="2149642"/>
            <a:ext cx="10499558" cy="4327358"/>
          </a:xfrm>
        </p:spPr>
        <p:txBody>
          <a:bodyPr>
            <a:noAutofit/>
          </a:bodyPr>
          <a:lstStyle/>
          <a:p>
            <a:pPr lvl="0">
              <a:buClr>
                <a:srgbClr val="93A299"/>
              </a:buClr>
            </a:pPr>
            <a:r>
              <a:rPr lang="en-US" sz="2800" dirty="0">
                <a:solidFill>
                  <a:srgbClr val="292934"/>
                </a:solidFill>
              </a:rPr>
              <a:t>Level 5 reflects the ability </a:t>
            </a:r>
            <a:r>
              <a:rPr lang="en-US" sz="2800" b="1" dirty="0">
                <a:solidFill>
                  <a:srgbClr val="292934"/>
                </a:solidFill>
              </a:rPr>
              <a:t>to identify and use relevant understanding, methods and skills </a:t>
            </a:r>
            <a:r>
              <a:rPr lang="en-US" sz="2800" dirty="0">
                <a:solidFill>
                  <a:srgbClr val="292934"/>
                </a:solidFill>
              </a:rPr>
              <a:t>to address broadly-defined, complex problems. </a:t>
            </a:r>
          </a:p>
          <a:p>
            <a:pPr lvl="0">
              <a:buClr>
                <a:srgbClr val="93A299"/>
              </a:buClr>
            </a:pPr>
            <a:r>
              <a:rPr lang="en-US" sz="2800" b="1" dirty="0">
                <a:solidFill>
                  <a:srgbClr val="292934"/>
                </a:solidFill>
              </a:rPr>
              <a:t>Taking responsibility </a:t>
            </a:r>
            <a:r>
              <a:rPr lang="en-US" sz="2800" dirty="0">
                <a:solidFill>
                  <a:srgbClr val="292934"/>
                </a:solidFill>
              </a:rPr>
              <a:t>for planning and developing courses of action as well as exercising autonomy and judgement within broad parameters. </a:t>
            </a:r>
          </a:p>
          <a:p>
            <a:pPr lvl="0">
              <a:buClr>
                <a:srgbClr val="93A299"/>
              </a:buClr>
            </a:pPr>
            <a:r>
              <a:rPr lang="en-US" sz="2800" dirty="0">
                <a:solidFill>
                  <a:srgbClr val="292934"/>
                </a:solidFill>
              </a:rPr>
              <a:t>Reflects understanding of </a:t>
            </a:r>
            <a:r>
              <a:rPr lang="en-US" sz="2800" b="1" dirty="0">
                <a:solidFill>
                  <a:srgbClr val="292934"/>
                </a:solidFill>
              </a:rPr>
              <a:t>different perspectives</a:t>
            </a:r>
            <a:r>
              <a:rPr lang="en-US" sz="2800" dirty="0">
                <a:solidFill>
                  <a:srgbClr val="292934"/>
                </a:solidFill>
              </a:rPr>
              <a:t>, approaches or schools of thought and the reasoning behind them. </a:t>
            </a:r>
          </a:p>
          <a:p>
            <a:endParaRPr lang="en-US" sz="2800" dirty="0"/>
          </a:p>
        </p:txBody>
      </p:sp>
      <p:pic>
        <p:nvPicPr>
          <p:cNvPr id="4"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8993392" y="788799"/>
            <a:ext cx="2333216" cy="10635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Slide Number Placeholder 4"/>
          <p:cNvSpPr>
            <a:spLocks noGrp="1"/>
          </p:cNvSpPr>
          <p:nvPr>
            <p:ph type="sldNum" sz="quarter" idx="12"/>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5F2F8A10-4287-4BE8-ACD7-B40DB3D6C2A8}" type="slidenum">
              <a:rPr kumimoji="0" lang="en-GB" sz="1400" b="1" i="0" u="none" strike="noStrike" kern="1200" cap="none" spc="0" normalizeH="0" baseline="0" noProof="0">
                <a:ln>
                  <a:noFill/>
                </a:ln>
                <a:solidFill>
                  <a:srgbClr val="FFFFFF"/>
                </a:solidFill>
                <a:effectLst/>
                <a:uLnTx/>
                <a:uFillTx/>
                <a:latin typeface="Arial"/>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13</a:t>
            </a:fld>
            <a:endParaRPr kumimoji="0" lang="en-GB" sz="1400" b="1" i="0" u="none" strike="noStrike" kern="1200" cap="none" spc="0" normalizeH="0" baseline="0" noProof="0">
              <a:ln>
                <a:noFill/>
              </a:ln>
              <a:solidFill>
                <a:srgbClr val="FFFFFF"/>
              </a:solidFill>
              <a:effectLst/>
              <a:uLnTx/>
              <a:uFillTx/>
              <a:latin typeface="Arial"/>
              <a:ea typeface="+mn-ea"/>
              <a:cs typeface="+mn-cs"/>
            </a:endParaRPr>
          </a:p>
        </p:txBody>
      </p:sp>
    </p:spTree>
    <p:extLst>
      <p:ext uri="{BB962C8B-B14F-4D97-AF65-F5344CB8AC3E}">
        <p14:creationId xmlns:p14="http://schemas.microsoft.com/office/powerpoint/2010/main" val="2232387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1A333-2A77-8198-AE04-54C3E029E8E2}"/>
              </a:ext>
            </a:extLst>
          </p:cNvPr>
          <p:cNvSpPr>
            <a:spLocks noGrp="1"/>
          </p:cNvSpPr>
          <p:nvPr>
            <p:ph type="title"/>
          </p:nvPr>
        </p:nvSpPr>
        <p:spPr/>
        <p:txBody>
          <a:bodyPr>
            <a:normAutofit/>
          </a:bodyPr>
          <a:lstStyle/>
          <a:p>
            <a:pPr algn="l"/>
            <a:r>
              <a:rPr lang="en-GB" sz="6000" dirty="0"/>
              <a:t>Assessment</a:t>
            </a:r>
          </a:p>
        </p:txBody>
      </p:sp>
      <p:sp>
        <p:nvSpPr>
          <p:cNvPr id="3" name="Content Placeholder 2">
            <a:extLst>
              <a:ext uri="{FF2B5EF4-FFF2-40B4-BE49-F238E27FC236}">
                <a16:creationId xmlns:a16="http://schemas.microsoft.com/office/drawing/2014/main" id="{57673188-9FA5-D706-10F8-E9B3ABDC79BE}"/>
              </a:ext>
            </a:extLst>
          </p:cNvPr>
          <p:cNvSpPr>
            <a:spLocks noGrp="1"/>
          </p:cNvSpPr>
          <p:nvPr>
            <p:ph idx="1"/>
          </p:nvPr>
        </p:nvSpPr>
        <p:spPr>
          <a:xfrm>
            <a:off x="731520" y="1600201"/>
            <a:ext cx="7063740" cy="3917032"/>
          </a:xfrm>
        </p:spPr>
        <p:txBody>
          <a:bodyPr>
            <a:normAutofit/>
          </a:bodyPr>
          <a:lstStyle/>
          <a:p>
            <a:pPr marL="514350" indent="-514350">
              <a:buFont typeface="+mj-lt"/>
              <a:buAutoNum type="arabicPeriod"/>
            </a:pPr>
            <a:r>
              <a:rPr lang="en-GB" sz="3600" dirty="0"/>
              <a:t>2000-word written assignment</a:t>
            </a:r>
          </a:p>
          <a:p>
            <a:pPr marL="914400" lvl="1" indent="-514350"/>
            <a:r>
              <a:rPr lang="en-GB" sz="3200" dirty="0"/>
              <a:t>Due by 11.59pm on Friday 8</a:t>
            </a:r>
            <a:r>
              <a:rPr lang="en-GB" sz="3200" baseline="30000" dirty="0"/>
              <a:t>th</a:t>
            </a:r>
            <a:r>
              <a:rPr lang="en-GB" sz="3200" dirty="0"/>
              <a:t> November</a:t>
            </a:r>
          </a:p>
          <a:p>
            <a:pPr marL="400050" lvl="1" indent="0">
              <a:buNone/>
            </a:pPr>
            <a:endParaRPr lang="en-GB" sz="3200" dirty="0"/>
          </a:p>
          <a:p>
            <a:pPr marL="514350" indent="-514350">
              <a:buFont typeface="+mj-lt"/>
              <a:buAutoNum type="arabicPeriod"/>
            </a:pPr>
            <a:r>
              <a:rPr lang="en-GB" sz="3600" dirty="0"/>
              <a:t>15-minute presentation</a:t>
            </a:r>
          </a:p>
          <a:p>
            <a:pPr marL="914400" lvl="1" indent="-514350"/>
            <a:r>
              <a:rPr lang="en-GB" sz="3200" dirty="0"/>
              <a:t>w/b 13</a:t>
            </a:r>
            <a:r>
              <a:rPr lang="en-GB" sz="3200" baseline="30000" dirty="0"/>
              <a:t>th</a:t>
            </a:r>
            <a:r>
              <a:rPr lang="en-GB" sz="3200" dirty="0"/>
              <a:t> January 2025</a:t>
            </a:r>
          </a:p>
        </p:txBody>
      </p:sp>
      <p:sp>
        <p:nvSpPr>
          <p:cNvPr id="4" name="Slide Number Placeholder 3">
            <a:extLst>
              <a:ext uri="{FF2B5EF4-FFF2-40B4-BE49-F238E27FC236}">
                <a16:creationId xmlns:a16="http://schemas.microsoft.com/office/drawing/2014/main" id="{5044A995-8A04-F74F-AC62-E5A49C510688}"/>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14</a:t>
            </a:fld>
            <a:endParaRPr lang="en-GB">
              <a:solidFill>
                <a:prstClr val="black">
                  <a:tint val="75000"/>
                </a:prstClr>
              </a:solidFill>
            </a:endParaRPr>
          </a:p>
        </p:txBody>
      </p:sp>
      <p:sp>
        <p:nvSpPr>
          <p:cNvPr id="5" name="TextBox 4">
            <a:extLst>
              <a:ext uri="{FF2B5EF4-FFF2-40B4-BE49-F238E27FC236}">
                <a16:creationId xmlns:a16="http://schemas.microsoft.com/office/drawing/2014/main" id="{E4A1123F-EA9F-8882-3600-D530D6776140}"/>
              </a:ext>
            </a:extLst>
          </p:cNvPr>
          <p:cNvSpPr txBox="1"/>
          <p:nvPr/>
        </p:nvSpPr>
        <p:spPr>
          <a:xfrm>
            <a:off x="7795260" y="388620"/>
            <a:ext cx="4114800" cy="5262979"/>
          </a:xfrm>
          <a:prstGeom prst="rect">
            <a:avLst/>
          </a:prstGeom>
          <a:solidFill>
            <a:schemeClr val="accent1"/>
          </a:solidFill>
        </p:spPr>
        <p:txBody>
          <a:bodyPr wrap="square" rtlCol="0">
            <a:spAutoFit/>
          </a:bodyPr>
          <a:lstStyle/>
          <a:p>
            <a:r>
              <a:rPr lang="en-GB" sz="2400" b="1" dirty="0">
                <a:solidFill>
                  <a:schemeClr val="bg1"/>
                </a:solidFill>
              </a:rPr>
              <a:t>Based on your performance at Level 4:</a:t>
            </a:r>
          </a:p>
          <a:p>
            <a:endParaRPr lang="en-GB" sz="2400" dirty="0">
              <a:solidFill>
                <a:schemeClr val="bg1"/>
              </a:solidFill>
            </a:endParaRPr>
          </a:p>
          <a:p>
            <a:r>
              <a:rPr lang="en-GB" sz="2400" dirty="0">
                <a:solidFill>
                  <a:schemeClr val="bg1"/>
                </a:solidFill>
              </a:rPr>
              <a:t>How do you feel about these assessments?</a:t>
            </a:r>
          </a:p>
          <a:p>
            <a:endParaRPr lang="en-GB" sz="2400" dirty="0">
              <a:solidFill>
                <a:schemeClr val="bg1"/>
              </a:solidFill>
            </a:endParaRPr>
          </a:p>
          <a:p>
            <a:r>
              <a:rPr lang="en-GB" sz="2400" dirty="0">
                <a:solidFill>
                  <a:schemeClr val="bg1"/>
                </a:solidFill>
              </a:rPr>
              <a:t>Average mark at last year and target marks for this year?</a:t>
            </a:r>
          </a:p>
          <a:p>
            <a:endParaRPr lang="en-GB" sz="2400" dirty="0">
              <a:solidFill>
                <a:schemeClr val="bg1"/>
              </a:solidFill>
            </a:endParaRPr>
          </a:p>
          <a:p>
            <a:r>
              <a:rPr lang="en-GB" sz="2400" dirty="0">
                <a:solidFill>
                  <a:schemeClr val="bg1"/>
                </a:solidFill>
              </a:rPr>
              <a:t>Presentation confidence?</a:t>
            </a:r>
          </a:p>
          <a:p>
            <a:endParaRPr lang="en-GB" sz="2400" dirty="0">
              <a:solidFill>
                <a:schemeClr val="bg1"/>
              </a:solidFill>
            </a:endParaRPr>
          </a:p>
          <a:p>
            <a:r>
              <a:rPr lang="en-GB" sz="2400" dirty="0">
                <a:solidFill>
                  <a:schemeClr val="bg1"/>
                </a:solidFill>
              </a:rPr>
              <a:t>Avoiding resits and reworks</a:t>
            </a:r>
          </a:p>
          <a:p>
            <a:endParaRPr lang="en-GB" sz="2400" dirty="0"/>
          </a:p>
        </p:txBody>
      </p:sp>
    </p:spTree>
    <p:extLst>
      <p:ext uri="{BB962C8B-B14F-4D97-AF65-F5344CB8AC3E}">
        <p14:creationId xmlns:p14="http://schemas.microsoft.com/office/powerpoint/2010/main" val="1474894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5D20A-F66C-40AA-509B-DCE030B55E51}"/>
              </a:ext>
            </a:extLst>
          </p:cNvPr>
          <p:cNvSpPr>
            <a:spLocks noGrp="1"/>
          </p:cNvSpPr>
          <p:nvPr>
            <p:ph type="title"/>
          </p:nvPr>
        </p:nvSpPr>
        <p:spPr/>
        <p:txBody>
          <a:bodyPr>
            <a:normAutofit/>
          </a:bodyPr>
          <a:lstStyle/>
          <a:p>
            <a:pPr algn="l"/>
            <a:r>
              <a:rPr lang="en-GB" sz="6000" dirty="0"/>
              <a:t>Reading List</a:t>
            </a:r>
          </a:p>
        </p:txBody>
      </p:sp>
      <p:graphicFrame>
        <p:nvGraphicFramePr>
          <p:cNvPr id="7" name="Content Placeholder 6">
            <a:extLst>
              <a:ext uri="{FF2B5EF4-FFF2-40B4-BE49-F238E27FC236}">
                <a16:creationId xmlns:a16="http://schemas.microsoft.com/office/drawing/2014/main" id="{563269F3-33FD-D15D-712B-B303FC850B3D}"/>
              </a:ext>
            </a:extLst>
          </p:cNvPr>
          <p:cNvGraphicFramePr>
            <a:graphicFrameLocks noGrp="1"/>
          </p:cNvGraphicFramePr>
          <p:nvPr>
            <p:ph idx="1"/>
            <p:extLst>
              <p:ext uri="{D42A27DB-BD31-4B8C-83A1-F6EECF244321}">
                <p14:modId xmlns:p14="http://schemas.microsoft.com/office/powerpoint/2010/main" val="3813430764"/>
              </p:ext>
            </p:extLst>
          </p:nvPr>
        </p:nvGraphicFramePr>
        <p:xfrm>
          <a:off x="5730502" y="388938"/>
          <a:ext cx="6160508" cy="5181504"/>
        </p:xfrm>
        <a:graphic>
          <a:graphicData uri="http://schemas.openxmlformats.org/drawingml/2006/table">
            <a:tbl>
              <a:tblPr firstRow="1" firstCol="1" bandRow="1"/>
              <a:tblGrid>
                <a:gridCol w="1584698">
                  <a:extLst>
                    <a:ext uri="{9D8B030D-6E8A-4147-A177-3AD203B41FA5}">
                      <a16:colId xmlns:a16="http://schemas.microsoft.com/office/drawing/2014/main" val="455973057"/>
                    </a:ext>
                  </a:extLst>
                </a:gridCol>
                <a:gridCol w="3613041">
                  <a:extLst>
                    <a:ext uri="{9D8B030D-6E8A-4147-A177-3AD203B41FA5}">
                      <a16:colId xmlns:a16="http://schemas.microsoft.com/office/drawing/2014/main" val="2508391370"/>
                    </a:ext>
                  </a:extLst>
                </a:gridCol>
                <a:gridCol w="962769">
                  <a:extLst>
                    <a:ext uri="{9D8B030D-6E8A-4147-A177-3AD203B41FA5}">
                      <a16:colId xmlns:a16="http://schemas.microsoft.com/office/drawing/2014/main" val="1841564401"/>
                    </a:ext>
                  </a:extLst>
                </a:gridCol>
              </a:tblGrid>
              <a:tr h="316168">
                <a:tc>
                  <a:txBody>
                    <a:bodyPr/>
                    <a:lstStyle/>
                    <a:p>
                      <a:pPr algn="just">
                        <a:lnSpc>
                          <a:spcPct val="115000"/>
                        </a:lnSpc>
                        <a:spcAft>
                          <a:spcPts val="1000"/>
                        </a:spcAft>
                        <a:tabLst>
                          <a:tab pos="457200" algn="l"/>
                          <a:tab pos="914400" algn="l"/>
                        </a:tabLst>
                      </a:pPr>
                      <a:r>
                        <a:rPr lang="en-GB" sz="1400" b="1">
                          <a:solidFill>
                            <a:srgbClr val="000000"/>
                          </a:solidFill>
                          <a:effectLst/>
                          <a:highlight>
                            <a:srgbClr val="BFBFBF"/>
                          </a:highlight>
                          <a:latin typeface="Arial" panose="020B0604020202020204" pitchFamily="34" charset="0"/>
                          <a:ea typeface="Calibri" panose="020F0502020204030204" pitchFamily="34" charset="0"/>
                          <a:cs typeface="Times New Roman" panose="02020603050405020304" pitchFamily="18" charset="0"/>
                        </a:rPr>
                        <a:t>Module Code</a:t>
                      </a:r>
                      <a:endParaRPr lang="en-GB" sz="1400">
                        <a:effectLst/>
                        <a:highlight>
                          <a:srgbClr val="BFBFBF"/>
                        </a:highlight>
                        <a:latin typeface="Calibri" panose="020F0502020204030204" pitchFamily="34" charset="0"/>
                        <a:ea typeface="Calibri" panose="020F0502020204030204" pitchFamily="34" charset="0"/>
                        <a:cs typeface="Times New Roman" panose="02020603050405020304" pitchFamily="18" charset="0"/>
                      </a:endParaRPr>
                    </a:p>
                  </a:txBody>
                  <a:tcPr marL="52856" marR="528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gridSpan="2">
                  <a:txBody>
                    <a:bodyPr/>
                    <a:lstStyle/>
                    <a:p>
                      <a:pPr algn="just">
                        <a:lnSpc>
                          <a:spcPct val="115000"/>
                        </a:lnSpc>
                        <a:spcAft>
                          <a:spcPts val="1000"/>
                        </a:spcAft>
                        <a:tabLst>
                          <a:tab pos="457200" algn="l"/>
                          <a:tab pos="914400" algn="l"/>
                        </a:tabLst>
                      </a:pPr>
                      <a:r>
                        <a:rPr lang="en-GB" sz="1400" b="1">
                          <a:effectLst/>
                          <a:latin typeface="Arial" panose="020B0604020202020204" pitchFamily="34" charset="0"/>
                          <a:ea typeface="Calibri" panose="020F0502020204030204" pitchFamily="34" charset="0"/>
                          <a:cs typeface="Times New Roman" panose="02020603050405020304" pitchFamily="18" charset="0"/>
                        </a:rPr>
                        <a:t>BMCP5005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2856" marR="528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a:lstStyle/>
                    <a:p>
                      <a:endParaRPr lang="en-GB"/>
                    </a:p>
                  </a:txBody>
                  <a:tcPr/>
                </a:tc>
                <a:extLst>
                  <a:ext uri="{0D108BD9-81ED-4DB2-BD59-A6C34878D82A}">
                    <a16:rowId xmlns:a16="http://schemas.microsoft.com/office/drawing/2014/main" val="2674674570"/>
                  </a:ext>
                </a:extLst>
              </a:tr>
              <a:tr h="316168">
                <a:tc>
                  <a:txBody>
                    <a:bodyPr/>
                    <a:lstStyle/>
                    <a:p>
                      <a:pPr algn="just">
                        <a:lnSpc>
                          <a:spcPct val="115000"/>
                        </a:lnSpc>
                        <a:spcAft>
                          <a:spcPts val="1000"/>
                        </a:spcAft>
                        <a:tabLst>
                          <a:tab pos="457200" algn="l"/>
                          <a:tab pos="914400" algn="l"/>
                        </a:tabLst>
                      </a:pPr>
                      <a:r>
                        <a:rPr lang="en-GB" sz="1400" b="1">
                          <a:solidFill>
                            <a:srgbClr val="000000"/>
                          </a:solidFill>
                          <a:effectLst/>
                          <a:highlight>
                            <a:srgbClr val="BFBFBF"/>
                          </a:highlight>
                          <a:latin typeface="Arial" panose="020B0604020202020204" pitchFamily="34" charset="0"/>
                          <a:ea typeface="Calibri" panose="020F0502020204030204" pitchFamily="34" charset="0"/>
                          <a:cs typeface="Times New Roman" panose="02020603050405020304" pitchFamily="18" charset="0"/>
                        </a:rPr>
                        <a:t>Module Title</a:t>
                      </a:r>
                      <a:endParaRPr lang="en-GB" sz="1400">
                        <a:effectLst/>
                        <a:highlight>
                          <a:srgbClr val="BFBFBF"/>
                        </a:highlight>
                        <a:latin typeface="Calibri" panose="020F0502020204030204" pitchFamily="34" charset="0"/>
                        <a:ea typeface="Calibri" panose="020F0502020204030204" pitchFamily="34" charset="0"/>
                        <a:cs typeface="Times New Roman" panose="02020603050405020304" pitchFamily="18" charset="0"/>
                      </a:endParaRPr>
                    </a:p>
                  </a:txBody>
                  <a:tcPr marL="52856" marR="528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gridSpan="2">
                  <a:txBody>
                    <a:bodyPr/>
                    <a:lstStyle/>
                    <a:p>
                      <a:pPr>
                        <a:lnSpc>
                          <a:spcPct val="115000"/>
                        </a:lnSpc>
                        <a:spcAft>
                          <a:spcPts val="1000"/>
                        </a:spcAft>
                      </a:pPr>
                      <a:r>
                        <a:rPr lang="en-GB" sz="1400" b="1" dirty="0">
                          <a:effectLst/>
                          <a:latin typeface="Arial" panose="020B0604020202020204" pitchFamily="34" charset="0"/>
                          <a:ea typeface="Calibri" panose="020F0502020204030204" pitchFamily="34" charset="0"/>
                          <a:cs typeface="Times New Roman" panose="02020603050405020304" pitchFamily="18" charset="0"/>
                        </a:rPr>
                        <a:t>Police, Policing and Society</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2856" marR="528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a:lstStyle/>
                    <a:p>
                      <a:endParaRPr lang="en-GB"/>
                    </a:p>
                  </a:txBody>
                  <a:tcPr/>
                </a:tc>
                <a:extLst>
                  <a:ext uri="{0D108BD9-81ED-4DB2-BD59-A6C34878D82A}">
                    <a16:rowId xmlns:a16="http://schemas.microsoft.com/office/drawing/2014/main" val="245522037"/>
                  </a:ext>
                </a:extLst>
              </a:tr>
              <a:tr h="316168">
                <a:tc>
                  <a:txBody>
                    <a:bodyPr/>
                    <a:lstStyle/>
                    <a:p>
                      <a:pPr algn="just">
                        <a:lnSpc>
                          <a:spcPct val="115000"/>
                        </a:lnSpc>
                        <a:spcAft>
                          <a:spcPts val="1000"/>
                        </a:spcAft>
                        <a:tabLst>
                          <a:tab pos="457200" algn="l"/>
                          <a:tab pos="914400" algn="l"/>
                        </a:tabLst>
                      </a:pPr>
                      <a:r>
                        <a:rPr lang="en-GB" sz="1400" b="1">
                          <a:solidFill>
                            <a:srgbClr val="000000"/>
                          </a:solidFill>
                          <a:effectLst/>
                          <a:highlight>
                            <a:srgbClr val="BFBFBF"/>
                          </a:highlight>
                          <a:latin typeface="Arial" panose="020B0604020202020204" pitchFamily="34" charset="0"/>
                          <a:ea typeface="Calibri" panose="020F0502020204030204" pitchFamily="34" charset="0"/>
                          <a:cs typeface="Times New Roman" panose="02020603050405020304" pitchFamily="18" charset="0"/>
                        </a:rPr>
                        <a:t>Classification</a:t>
                      </a:r>
                      <a:endParaRPr lang="en-GB" sz="1400">
                        <a:effectLst/>
                        <a:highlight>
                          <a:srgbClr val="BFBFBF"/>
                        </a:highlight>
                        <a:latin typeface="Calibri" panose="020F0502020204030204" pitchFamily="34" charset="0"/>
                        <a:ea typeface="Calibri" panose="020F0502020204030204" pitchFamily="34" charset="0"/>
                        <a:cs typeface="Times New Roman" panose="02020603050405020304" pitchFamily="18" charset="0"/>
                      </a:endParaRPr>
                    </a:p>
                  </a:txBody>
                  <a:tcPr marL="52856" marR="528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just">
                        <a:lnSpc>
                          <a:spcPct val="115000"/>
                        </a:lnSpc>
                        <a:spcAft>
                          <a:spcPts val="1000"/>
                        </a:spcAft>
                      </a:pPr>
                      <a:r>
                        <a:rPr lang="en-GB" sz="1400" b="1">
                          <a:solidFill>
                            <a:srgbClr val="000000"/>
                          </a:solidFill>
                          <a:effectLst/>
                          <a:highlight>
                            <a:srgbClr val="BFBFBF"/>
                          </a:highlight>
                          <a:latin typeface="Arial" panose="020B0604020202020204" pitchFamily="34" charset="0"/>
                          <a:ea typeface="Calibri" panose="020F0502020204030204" pitchFamily="34" charset="0"/>
                          <a:cs typeface="Times New Roman" panose="02020603050405020304" pitchFamily="18" charset="0"/>
                        </a:rPr>
                        <a:t>Reading List entry</a:t>
                      </a:r>
                      <a:endParaRPr lang="en-GB" sz="1400">
                        <a:effectLst/>
                        <a:highlight>
                          <a:srgbClr val="BFBFBF"/>
                        </a:highlight>
                        <a:latin typeface="Calibri" panose="020F0502020204030204" pitchFamily="34" charset="0"/>
                        <a:ea typeface="Calibri" panose="020F0502020204030204" pitchFamily="34" charset="0"/>
                        <a:cs typeface="Times New Roman" panose="02020603050405020304" pitchFamily="18" charset="0"/>
                      </a:endParaRPr>
                    </a:p>
                  </a:txBody>
                  <a:tcPr marL="52856" marR="528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just">
                        <a:lnSpc>
                          <a:spcPct val="115000"/>
                        </a:lnSpc>
                        <a:spcAft>
                          <a:spcPts val="1000"/>
                        </a:spcAft>
                        <a:tabLst>
                          <a:tab pos="457200" algn="l"/>
                          <a:tab pos="914400" algn="l"/>
                        </a:tabLst>
                      </a:pPr>
                      <a:r>
                        <a:rPr lang="en-GB" sz="1400" b="1">
                          <a:solidFill>
                            <a:srgbClr val="000000"/>
                          </a:solidFill>
                          <a:effectLst/>
                          <a:highlight>
                            <a:srgbClr val="BFBFBF"/>
                          </a:highlight>
                          <a:latin typeface="Arial" panose="020B0604020202020204" pitchFamily="34" charset="0"/>
                          <a:ea typeface="Calibri" panose="020F0502020204030204" pitchFamily="34" charset="0"/>
                          <a:cs typeface="Times New Roman" panose="02020603050405020304" pitchFamily="18" charset="0"/>
                        </a:rPr>
                        <a:t>Electronic*</a:t>
                      </a:r>
                      <a:endParaRPr lang="en-GB" sz="1400">
                        <a:effectLst/>
                        <a:highlight>
                          <a:srgbClr val="BFBFBF"/>
                        </a:highlight>
                        <a:latin typeface="Calibri" panose="020F0502020204030204" pitchFamily="34" charset="0"/>
                        <a:ea typeface="Calibri" panose="020F0502020204030204" pitchFamily="34" charset="0"/>
                        <a:cs typeface="Times New Roman" panose="02020603050405020304" pitchFamily="18" charset="0"/>
                      </a:endParaRPr>
                    </a:p>
                  </a:txBody>
                  <a:tcPr marL="52856" marR="528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extLst>
                  <a:ext uri="{0D108BD9-81ED-4DB2-BD59-A6C34878D82A}">
                    <a16:rowId xmlns:a16="http://schemas.microsoft.com/office/drawing/2014/main" val="1500645961"/>
                  </a:ext>
                </a:extLst>
              </a:tr>
              <a:tr h="642826">
                <a:tc>
                  <a:txBody>
                    <a:bodyPr/>
                    <a:lstStyle/>
                    <a:p>
                      <a:pPr algn="just">
                        <a:lnSpc>
                          <a:spcPct val="115000"/>
                        </a:lnSpc>
                        <a:spcAft>
                          <a:spcPts val="1000"/>
                        </a:spcAft>
                        <a:tabLst>
                          <a:tab pos="457200" algn="l"/>
                          <a:tab pos="914400" algn="l"/>
                        </a:tabLst>
                      </a:pPr>
                      <a:r>
                        <a:rPr lang="en-GB" sz="1400">
                          <a:effectLst/>
                          <a:latin typeface="Arial" panose="020B0604020202020204" pitchFamily="34" charset="0"/>
                          <a:ea typeface="Calibri" panose="020F0502020204030204" pitchFamily="34" charset="0"/>
                          <a:cs typeface="Times New Roman" panose="02020603050405020304" pitchFamily="18" charset="0"/>
                        </a:rPr>
                        <a:t>Essential</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2856" marR="528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a:lnSpc>
                          <a:spcPct val="115000"/>
                        </a:lnSpc>
                        <a:spcAft>
                          <a:spcPts val="1000"/>
                        </a:spcAft>
                        <a:tabLst>
                          <a:tab pos="457200" algn="l"/>
                          <a:tab pos="914400" algn="l"/>
                        </a:tabLst>
                      </a:pPr>
                      <a:r>
                        <a:rPr lang="en-GB" sz="1400" dirty="0" err="1">
                          <a:effectLst/>
                          <a:latin typeface="Arial" panose="020B0604020202020204" pitchFamily="34" charset="0"/>
                          <a:ea typeface="Calibri" panose="020F0502020204030204" pitchFamily="34" charset="0"/>
                          <a:cs typeface="Times New Roman" panose="02020603050405020304" pitchFamily="18" charset="0"/>
                        </a:rPr>
                        <a:t>Reisig</a:t>
                      </a:r>
                      <a:r>
                        <a:rPr lang="en-GB" sz="1400" dirty="0">
                          <a:effectLst/>
                          <a:latin typeface="Arial" panose="020B0604020202020204" pitchFamily="34" charset="0"/>
                          <a:ea typeface="Calibri" panose="020F0502020204030204" pitchFamily="34" charset="0"/>
                          <a:cs typeface="Times New Roman" panose="02020603050405020304" pitchFamily="18" charset="0"/>
                        </a:rPr>
                        <a:t>, M. D. &amp; Kane, R. J. (2019) </a:t>
                      </a:r>
                      <a:r>
                        <a:rPr lang="en-GB" sz="1400" i="1" dirty="0">
                          <a:effectLst/>
                          <a:latin typeface="Arial" panose="020B0604020202020204" pitchFamily="34" charset="0"/>
                          <a:ea typeface="Calibri" panose="020F0502020204030204" pitchFamily="34" charset="0"/>
                          <a:cs typeface="Times New Roman" panose="02020603050405020304" pitchFamily="18" charset="0"/>
                        </a:rPr>
                        <a:t>The Oxford handbook of police and policing</a:t>
                      </a:r>
                      <a:r>
                        <a:rPr lang="en-GB" sz="1400" dirty="0">
                          <a:effectLst/>
                          <a:latin typeface="Arial" panose="020B0604020202020204" pitchFamily="34" charset="0"/>
                          <a:ea typeface="Calibri" panose="020F0502020204030204" pitchFamily="34" charset="0"/>
                          <a:cs typeface="Times New Roman" panose="02020603050405020304" pitchFamily="18" charset="0"/>
                        </a:rPr>
                        <a:t>. Oxford: Oxford University Press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2856" marR="528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1000"/>
                        </a:spcAft>
                      </a:pPr>
                      <a:r>
                        <a:rPr lang="en-GB" sz="1400">
                          <a:effectLst/>
                          <a:latin typeface="MS Gothic" panose="020B0609070205080204" pitchFamily="49" charset="-128"/>
                          <a:ea typeface="Calibri" panose="020F0502020204030204" pitchFamily="34" charset="0"/>
                          <a:cs typeface="Times New Roman" panose="02020603050405020304" pitchFamily="18" charset="0"/>
                        </a:rPr>
                        <a:t>☒</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2856" marR="528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203771711"/>
                  </a:ext>
                </a:extLst>
              </a:tr>
              <a:tr h="316168">
                <a:tc>
                  <a:txBody>
                    <a:bodyPr/>
                    <a:lstStyle/>
                    <a:p>
                      <a:pPr algn="just">
                        <a:lnSpc>
                          <a:spcPct val="115000"/>
                        </a:lnSpc>
                        <a:spcAft>
                          <a:spcPts val="1000"/>
                        </a:spcAft>
                        <a:tabLst>
                          <a:tab pos="457200" algn="l"/>
                          <a:tab pos="914400" algn="l"/>
                        </a:tabLst>
                      </a:pPr>
                      <a:r>
                        <a:rPr lang="en-GB" sz="1400">
                          <a:effectLst/>
                          <a:latin typeface="Arial" panose="020B0604020202020204" pitchFamily="34" charset="0"/>
                          <a:ea typeface="Calibri" panose="020F0502020204030204" pitchFamily="34" charset="0"/>
                          <a:cs typeface="Times New Roman" panose="02020603050405020304" pitchFamily="18" charset="0"/>
                        </a:rPr>
                        <a:t>Essential</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2856" marR="528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a:lnSpc>
                          <a:spcPct val="115000"/>
                        </a:lnSpc>
                        <a:spcAft>
                          <a:spcPts val="1000"/>
                        </a:spcAft>
                        <a:tabLst>
                          <a:tab pos="457200" algn="l"/>
                          <a:tab pos="914400" algn="l"/>
                        </a:tabLst>
                      </a:pPr>
                      <a:r>
                        <a:rPr lang="en-GB" sz="1400">
                          <a:effectLst/>
                          <a:latin typeface="Arial" panose="020B0604020202020204" pitchFamily="34" charset="0"/>
                          <a:ea typeface="Calibri" panose="020F0502020204030204" pitchFamily="34" charset="0"/>
                          <a:cs typeface="Times New Roman" panose="02020603050405020304" pitchFamily="18" charset="0"/>
                        </a:rPr>
                        <a:t>Wood, D. A. (2020) </a:t>
                      </a:r>
                      <a:r>
                        <a:rPr lang="en-GB" sz="1400" i="1">
                          <a:effectLst/>
                          <a:latin typeface="Arial" panose="020B0604020202020204" pitchFamily="34" charset="0"/>
                          <a:ea typeface="Calibri" panose="020F0502020204030204" pitchFamily="34" charset="0"/>
                          <a:cs typeface="Times New Roman" panose="02020603050405020304" pitchFamily="18" charset="0"/>
                        </a:rPr>
                        <a:t>Towards ethical policing</a:t>
                      </a:r>
                      <a:r>
                        <a:rPr lang="en-GB" sz="1400">
                          <a:effectLst/>
                          <a:latin typeface="Arial" panose="020B0604020202020204" pitchFamily="34" charset="0"/>
                          <a:ea typeface="Calibri" panose="020F0502020204030204" pitchFamily="34" charset="0"/>
                          <a:cs typeface="Times New Roman" panose="02020603050405020304" pitchFamily="18" charset="0"/>
                        </a:rPr>
                        <a:t>. Bristol, UK ;: Policy Press.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2856" marR="528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1000"/>
                        </a:spcAft>
                      </a:pPr>
                      <a:r>
                        <a:rPr lang="en-GB" sz="1400">
                          <a:effectLst/>
                          <a:latin typeface="MS Gothic" panose="020B0609070205080204" pitchFamily="49" charset="-128"/>
                          <a:ea typeface="Calibri" panose="020F0502020204030204" pitchFamily="34" charset="0"/>
                          <a:cs typeface="Times New Roman" panose="02020603050405020304" pitchFamily="18" charset="0"/>
                        </a:rPr>
                        <a:t>☒</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2856" marR="528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853927580"/>
                  </a:ext>
                </a:extLst>
              </a:tr>
              <a:tr h="479497">
                <a:tc>
                  <a:txBody>
                    <a:bodyPr/>
                    <a:lstStyle/>
                    <a:p>
                      <a:pPr algn="just">
                        <a:lnSpc>
                          <a:spcPct val="115000"/>
                        </a:lnSpc>
                        <a:spcAft>
                          <a:spcPts val="1000"/>
                        </a:spcAft>
                        <a:tabLst>
                          <a:tab pos="457200" algn="l"/>
                          <a:tab pos="914400" algn="l"/>
                        </a:tabLst>
                      </a:pPr>
                      <a:r>
                        <a:rPr lang="en-GB" sz="1400">
                          <a:effectLst/>
                          <a:latin typeface="Arial" panose="020B0604020202020204" pitchFamily="34" charset="0"/>
                          <a:ea typeface="Calibri" panose="020F0502020204030204" pitchFamily="34" charset="0"/>
                          <a:cs typeface="Times New Roman" panose="02020603050405020304" pitchFamily="18" charset="0"/>
                        </a:rPr>
                        <a:t>Essential</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2856" marR="528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a:lnSpc>
                          <a:spcPct val="115000"/>
                        </a:lnSpc>
                        <a:spcAft>
                          <a:spcPts val="1000"/>
                        </a:spcAft>
                        <a:tabLst>
                          <a:tab pos="457200" algn="l"/>
                          <a:tab pos="914400" algn="l"/>
                        </a:tabLst>
                      </a:pPr>
                      <a:r>
                        <a:rPr lang="en-GB" sz="1400">
                          <a:effectLst/>
                          <a:latin typeface="Arial" panose="020B0604020202020204" pitchFamily="34" charset="0"/>
                          <a:ea typeface="Calibri" panose="020F0502020204030204" pitchFamily="34" charset="0"/>
                          <a:cs typeface="Times New Roman" panose="02020603050405020304" pitchFamily="18" charset="0"/>
                        </a:rPr>
                        <a:t>Jones, S. (2021) </a:t>
                      </a:r>
                      <a:r>
                        <a:rPr lang="en-GB" sz="1400" i="1">
                          <a:effectLst/>
                          <a:latin typeface="Arial" panose="020B0604020202020204" pitchFamily="34" charset="0"/>
                          <a:ea typeface="Calibri" panose="020F0502020204030204" pitchFamily="34" charset="0"/>
                          <a:cs typeface="Times New Roman" panose="02020603050405020304" pitchFamily="18" charset="0"/>
                        </a:rPr>
                        <a:t>Criminology</a:t>
                      </a:r>
                      <a:r>
                        <a:rPr lang="en-GB" sz="1400">
                          <a:effectLst/>
                          <a:latin typeface="Arial" panose="020B0604020202020204" pitchFamily="34" charset="0"/>
                          <a:ea typeface="Calibri" panose="020F0502020204030204" pitchFamily="34" charset="0"/>
                          <a:cs typeface="Times New Roman" panose="02020603050405020304" pitchFamily="18" charset="0"/>
                        </a:rPr>
                        <a:t>. Seventh edition. Oxford: Oxford University Press.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2856" marR="528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1000"/>
                        </a:spcAft>
                      </a:pPr>
                      <a:r>
                        <a:rPr lang="en-GB" sz="1400">
                          <a:effectLst/>
                          <a:latin typeface="MS Gothic" panose="020B0609070205080204" pitchFamily="49" charset="-128"/>
                          <a:ea typeface="Calibri" panose="020F0502020204030204" pitchFamily="34" charset="0"/>
                          <a:cs typeface="Times New Roman" panose="02020603050405020304" pitchFamily="18" charset="0"/>
                        </a:rPr>
                        <a:t>☒</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2856" marR="528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678994005"/>
                  </a:ext>
                </a:extLst>
              </a:tr>
              <a:tr h="479497">
                <a:tc>
                  <a:txBody>
                    <a:bodyPr/>
                    <a:lstStyle/>
                    <a:p>
                      <a:pPr algn="just">
                        <a:lnSpc>
                          <a:spcPct val="115000"/>
                        </a:lnSpc>
                        <a:spcAft>
                          <a:spcPts val="1000"/>
                        </a:spcAft>
                        <a:tabLst>
                          <a:tab pos="457200" algn="l"/>
                          <a:tab pos="914400" algn="l"/>
                        </a:tabLst>
                      </a:pPr>
                      <a:r>
                        <a:rPr lang="en-GB" sz="1400">
                          <a:effectLst/>
                          <a:latin typeface="Arial" panose="020B0604020202020204" pitchFamily="34" charset="0"/>
                          <a:ea typeface="Calibri" panose="020F0502020204030204" pitchFamily="34" charset="0"/>
                          <a:cs typeface="Times New Roman" panose="02020603050405020304" pitchFamily="18" charset="0"/>
                        </a:rPr>
                        <a:t>Further</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2856" marR="528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a:lnSpc>
                          <a:spcPct val="115000"/>
                        </a:lnSpc>
                        <a:spcAft>
                          <a:spcPts val="1000"/>
                        </a:spcAft>
                        <a:tabLst>
                          <a:tab pos="457200" algn="l"/>
                          <a:tab pos="914400" algn="l"/>
                        </a:tabLst>
                      </a:pPr>
                      <a:r>
                        <a:rPr lang="en-GB" sz="1400">
                          <a:effectLst/>
                          <a:latin typeface="Arial" panose="020B0604020202020204" pitchFamily="34" charset="0"/>
                          <a:ea typeface="Calibri" panose="020F0502020204030204" pitchFamily="34" charset="0"/>
                          <a:cs typeface="Times New Roman" panose="02020603050405020304" pitchFamily="18" charset="0"/>
                        </a:rPr>
                        <a:t>Drew, J. (2015) </a:t>
                      </a:r>
                      <a:r>
                        <a:rPr lang="en-GB" sz="1400" i="1">
                          <a:effectLst/>
                          <a:latin typeface="Arial" panose="020B0604020202020204" pitchFamily="34" charset="0"/>
                          <a:ea typeface="Calibri" panose="020F0502020204030204" pitchFamily="34" charset="0"/>
                          <a:cs typeface="Times New Roman" panose="02020603050405020304" pitchFamily="18" charset="0"/>
                        </a:rPr>
                        <a:t>Contemporary police practice</a:t>
                      </a:r>
                      <a:r>
                        <a:rPr lang="en-GB" sz="1400">
                          <a:effectLst/>
                          <a:latin typeface="Arial" panose="020B0604020202020204" pitchFamily="34" charset="0"/>
                          <a:ea typeface="Calibri" panose="020F0502020204030204" pitchFamily="34" charset="0"/>
                          <a:cs typeface="Times New Roman" panose="02020603050405020304" pitchFamily="18" charset="0"/>
                        </a:rPr>
                        <a:t>. South Melbourne, Victoria, Australia: Oxford University Press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2856" marR="528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1000"/>
                        </a:spcAft>
                      </a:pPr>
                      <a:r>
                        <a:rPr lang="en-GB" sz="1400">
                          <a:effectLst/>
                          <a:latin typeface="MS Gothic" panose="020B0609070205080204" pitchFamily="49" charset="-128"/>
                          <a:ea typeface="Calibri" panose="020F0502020204030204" pitchFamily="34" charset="0"/>
                          <a:cs typeface="Times New Roman" panose="02020603050405020304" pitchFamily="18" charset="0"/>
                        </a:rPr>
                        <a:t>☐</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2856" marR="528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253201049"/>
                  </a:ext>
                </a:extLst>
              </a:tr>
              <a:tr h="479497">
                <a:tc>
                  <a:txBody>
                    <a:bodyPr/>
                    <a:lstStyle/>
                    <a:p>
                      <a:pPr algn="just">
                        <a:lnSpc>
                          <a:spcPct val="115000"/>
                        </a:lnSpc>
                        <a:spcAft>
                          <a:spcPts val="1000"/>
                        </a:spcAft>
                        <a:tabLst>
                          <a:tab pos="457200" algn="l"/>
                          <a:tab pos="914400" algn="l"/>
                        </a:tabLst>
                      </a:pPr>
                      <a:r>
                        <a:rPr lang="en-GB" sz="1400">
                          <a:effectLst/>
                          <a:latin typeface="Arial" panose="020B0604020202020204" pitchFamily="34" charset="0"/>
                          <a:ea typeface="Calibri" panose="020F0502020204030204" pitchFamily="34" charset="0"/>
                          <a:cs typeface="Times New Roman" panose="02020603050405020304" pitchFamily="18" charset="0"/>
                        </a:rPr>
                        <a:t>Essential</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2856" marR="528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a:lnSpc>
                          <a:spcPct val="115000"/>
                        </a:lnSpc>
                        <a:spcAft>
                          <a:spcPts val="1000"/>
                        </a:spcAft>
                        <a:tabLst>
                          <a:tab pos="457200" algn="l"/>
                          <a:tab pos="914400" algn="l"/>
                        </a:tabLst>
                      </a:pPr>
                      <a:r>
                        <a:rPr lang="en-GB" sz="1400">
                          <a:effectLst/>
                          <a:latin typeface="Arial" panose="020B0604020202020204" pitchFamily="34" charset="0"/>
                          <a:ea typeface="Calibri" panose="020F0502020204030204" pitchFamily="34" charset="0"/>
                          <a:cs typeface="Times New Roman" panose="02020603050405020304" pitchFamily="18" charset="0"/>
                        </a:rPr>
                        <a:t>Joyce, P. (2011) </a:t>
                      </a:r>
                      <a:r>
                        <a:rPr lang="en-GB" sz="1400" i="1">
                          <a:effectLst/>
                          <a:latin typeface="Arial" panose="020B0604020202020204" pitchFamily="34" charset="0"/>
                          <a:ea typeface="Calibri" panose="020F0502020204030204" pitchFamily="34" charset="0"/>
                          <a:cs typeface="Times New Roman" panose="02020603050405020304" pitchFamily="18" charset="0"/>
                        </a:rPr>
                        <a:t>Policing development &amp; contemporary practice</a:t>
                      </a:r>
                      <a:r>
                        <a:rPr lang="en-GB" sz="1400">
                          <a:effectLst/>
                          <a:latin typeface="Arial" panose="020B0604020202020204" pitchFamily="34" charset="0"/>
                          <a:ea typeface="Calibri" panose="020F0502020204030204" pitchFamily="34" charset="0"/>
                          <a:cs typeface="Times New Roman" panose="02020603050405020304" pitchFamily="18" charset="0"/>
                        </a:rPr>
                        <a:t>. London: SAGE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2856" marR="528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1000"/>
                        </a:spcAft>
                      </a:pPr>
                      <a:r>
                        <a:rPr lang="en-GB" sz="1400">
                          <a:effectLst/>
                          <a:latin typeface="MS Gothic" panose="020B0609070205080204" pitchFamily="49" charset="-128"/>
                          <a:ea typeface="Calibri" panose="020F0502020204030204" pitchFamily="34" charset="0"/>
                          <a:cs typeface="Times New Roman" panose="02020603050405020304" pitchFamily="18" charset="0"/>
                        </a:rPr>
                        <a:t>☒</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2856" marR="528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042130377"/>
                  </a:ext>
                </a:extLst>
              </a:tr>
              <a:tr h="479497">
                <a:tc>
                  <a:txBody>
                    <a:bodyPr/>
                    <a:lstStyle/>
                    <a:p>
                      <a:pPr algn="just">
                        <a:lnSpc>
                          <a:spcPct val="115000"/>
                        </a:lnSpc>
                        <a:spcAft>
                          <a:spcPts val="1000"/>
                        </a:spcAft>
                        <a:tabLst>
                          <a:tab pos="457200" algn="l"/>
                          <a:tab pos="914400" algn="l"/>
                        </a:tabLst>
                      </a:pPr>
                      <a:r>
                        <a:rPr lang="en-GB" sz="1400">
                          <a:effectLst/>
                          <a:latin typeface="Arial" panose="020B0604020202020204" pitchFamily="34" charset="0"/>
                          <a:ea typeface="Calibri" panose="020F0502020204030204" pitchFamily="34" charset="0"/>
                          <a:cs typeface="Times New Roman" panose="02020603050405020304" pitchFamily="18" charset="0"/>
                        </a:rPr>
                        <a:t>Further</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2856" marR="528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a:lnSpc>
                          <a:spcPct val="115000"/>
                        </a:lnSpc>
                        <a:spcAft>
                          <a:spcPts val="1000"/>
                        </a:spcAft>
                        <a:tabLst>
                          <a:tab pos="457200" algn="l"/>
                          <a:tab pos="914400" algn="l"/>
                        </a:tabLst>
                      </a:pPr>
                      <a:r>
                        <a:rPr lang="en-GB" sz="1400">
                          <a:effectLst/>
                          <a:latin typeface="Arial" panose="020B0604020202020204" pitchFamily="34" charset="0"/>
                          <a:ea typeface="Calibri" panose="020F0502020204030204" pitchFamily="34" charset="0"/>
                          <a:cs typeface="Times New Roman" panose="02020603050405020304" pitchFamily="18" charset="0"/>
                        </a:rPr>
                        <a:t>D. Grey 2016 Crime, Policing and Punishment in England, 1660-1914 Blackwells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2856" marR="528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1000"/>
                        </a:spcAft>
                      </a:pPr>
                      <a:r>
                        <a:rPr lang="en-GB" sz="1400">
                          <a:effectLst/>
                          <a:latin typeface="MS Gothic" panose="020B0609070205080204" pitchFamily="49" charset="-128"/>
                          <a:ea typeface="Calibri" panose="020F0502020204030204" pitchFamily="34" charset="0"/>
                          <a:cs typeface="Times New Roman" panose="02020603050405020304" pitchFamily="18" charset="0"/>
                        </a:rPr>
                        <a:t>☒</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2856" marR="528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179483887"/>
                  </a:ext>
                </a:extLst>
              </a:tr>
              <a:tr h="479497">
                <a:tc>
                  <a:txBody>
                    <a:bodyPr/>
                    <a:lstStyle/>
                    <a:p>
                      <a:pPr algn="just">
                        <a:lnSpc>
                          <a:spcPct val="115000"/>
                        </a:lnSpc>
                        <a:spcAft>
                          <a:spcPts val="1000"/>
                        </a:spcAft>
                        <a:tabLst>
                          <a:tab pos="457200" algn="l"/>
                          <a:tab pos="914400" algn="l"/>
                        </a:tabLst>
                      </a:pPr>
                      <a:r>
                        <a:rPr lang="en-GB" sz="1400">
                          <a:effectLst/>
                          <a:latin typeface="Arial" panose="020B0604020202020204" pitchFamily="34" charset="0"/>
                          <a:ea typeface="Calibri" panose="020F0502020204030204" pitchFamily="34" charset="0"/>
                          <a:cs typeface="Times New Roman" panose="02020603050405020304" pitchFamily="18" charset="0"/>
                        </a:rPr>
                        <a:t>Further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2856" marR="528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a:lnSpc>
                          <a:spcPct val="115000"/>
                        </a:lnSpc>
                        <a:spcAft>
                          <a:spcPts val="1000"/>
                        </a:spcAft>
                        <a:tabLst>
                          <a:tab pos="457200" algn="l"/>
                          <a:tab pos="914400" algn="l"/>
                        </a:tabLst>
                      </a:pPr>
                      <a:r>
                        <a:rPr lang="en-GB" sz="1400">
                          <a:effectLst/>
                          <a:latin typeface="Arial" panose="020B0604020202020204" pitchFamily="34" charset="0"/>
                          <a:ea typeface="Calibri" panose="020F0502020204030204" pitchFamily="34" charset="0"/>
                          <a:cs typeface="Times New Roman" panose="02020603050405020304" pitchFamily="18" charset="0"/>
                        </a:rPr>
                        <a:t>Newburn, T. (2005) </a:t>
                      </a:r>
                      <a:r>
                        <a:rPr lang="en-GB" sz="1400" i="1">
                          <a:effectLst/>
                          <a:latin typeface="Arial" panose="020B0604020202020204" pitchFamily="34" charset="0"/>
                          <a:ea typeface="Calibri" panose="020F0502020204030204" pitchFamily="34" charset="0"/>
                          <a:cs typeface="Times New Roman" panose="02020603050405020304" pitchFamily="18" charset="0"/>
                        </a:rPr>
                        <a:t>Policing : key readings</a:t>
                      </a:r>
                      <a:r>
                        <a:rPr lang="en-GB" sz="1400">
                          <a:effectLst/>
                          <a:latin typeface="Arial" panose="020B0604020202020204" pitchFamily="34" charset="0"/>
                          <a:ea typeface="Calibri" panose="020F0502020204030204" pitchFamily="34" charset="0"/>
                          <a:cs typeface="Times New Roman" panose="02020603050405020304" pitchFamily="18" charset="0"/>
                        </a:rPr>
                        <a:t>. Tim Newburn (ed.). Abingdon: Routledge.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2856" marR="528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1000"/>
                        </a:spcAft>
                      </a:pPr>
                      <a:r>
                        <a:rPr lang="en-GB" sz="1400" dirty="0">
                          <a:effectLst/>
                          <a:latin typeface="MS Gothic" panose="020B0609070205080204" pitchFamily="49" charset="-128"/>
                          <a:ea typeface="Calibri" panose="020F0502020204030204" pitchFamily="34" charset="0"/>
                          <a:cs typeface="Times New Roman" panose="02020603050405020304" pitchFamily="18" charset="0"/>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2856" marR="528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765336609"/>
                  </a:ext>
                </a:extLst>
              </a:tr>
            </a:tbl>
          </a:graphicData>
        </a:graphic>
      </p:graphicFrame>
      <p:sp>
        <p:nvSpPr>
          <p:cNvPr id="4" name="Slide Number Placeholder 3">
            <a:extLst>
              <a:ext uri="{FF2B5EF4-FFF2-40B4-BE49-F238E27FC236}">
                <a16:creationId xmlns:a16="http://schemas.microsoft.com/office/drawing/2014/main" id="{FF05B705-2380-8083-2950-41E5D5B0D56D}"/>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15</a:t>
            </a:fld>
            <a:endParaRPr lang="en-GB">
              <a:solidFill>
                <a:prstClr val="black">
                  <a:tint val="75000"/>
                </a:prstClr>
              </a:solidFill>
            </a:endParaRPr>
          </a:p>
        </p:txBody>
      </p:sp>
      <p:graphicFrame>
        <p:nvGraphicFramePr>
          <p:cNvPr id="8" name="Table 7">
            <a:extLst>
              <a:ext uri="{FF2B5EF4-FFF2-40B4-BE49-F238E27FC236}">
                <a16:creationId xmlns:a16="http://schemas.microsoft.com/office/drawing/2014/main" id="{F6AC2D48-77DD-E672-DC68-77FB3015A094}"/>
              </a:ext>
            </a:extLst>
          </p:cNvPr>
          <p:cNvGraphicFramePr>
            <a:graphicFrameLocks noGrp="1"/>
          </p:cNvGraphicFramePr>
          <p:nvPr>
            <p:extLst>
              <p:ext uri="{D42A27DB-BD31-4B8C-83A1-F6EECF244321}">
                <p14:modId xmlns:p14="http://schemas.microsoft.com/office/powerpoint/2010/main" val="3956879590"/>
              </p:ext>
            </p:extLst>
          </p:nvPr>
        </p:nvGraphicFramePr>
        <p:xfrm>
          <a:off x="609600" y="1703388"/>
          <a:ext cx="4819651" cy="3268813"/>
        </p:xfrm>
        <a:graphic>
          <a:graphicData uri="http://schemas.openxmlformats.org/drawingml/2006/table">
            <a:tbl>
              <a:tblPr firstRow="1" firstCol="1" bandRow="1">
                <a:tableStyleId>{5C22544A-7EE6-4342-B048-85BDC9FD1C3A}</a:tableStyleId>
              </a:tblPr>
              <a:tblGrid>
                <a:gridCol w="916940">
                  <a:extLst>
                    <a:ext uri="{9D8B030D-6E8A-4147-A177-3AD203B41FA5}">
                      <a16:colId xmlns:a16="http://schemas.microsoft.com/office/drawing/2014/main" val="97052946"/>
                    </a:ext>
                  </a:extLst>
                </a:gridCol>
                <a:gridCol w="3149491">
                  <a:extLst>
                    <a:ext uri="{9D8B030D-6E8A-4147-A177-3AD203B41FA5}">
                      <a16:colId xmlns:a16="http://schemas.microsoft.com/office/drawing/2014/main" val="3041347840"/>
                    </a:ext>
                  </a:extLst>
                </a:gridCol>
                <a:gridCol w="753220">
                  <a:extLst>
                    <a:ext uri="{9D8B030D-6E8A-4147-A177-3AD203B41FA5}">
                      <a16:colId xmlns:a16="http://schemas.microsoft.com/office/drawing/2014/main" val="2022050539"/>
                    </a:ext>
                  </a:extLst>
                </a:gridCol>
              </a:tblGrid>
              <a:tr h="479742">
                <a:tc>
                  <a:txBody>
                    <a:bodyPr/>
                    <a:lstStyle/>
                    <a:p>
                      <a:pPr algn="just">
                        <a:lnSpc>
                          <a:spcPct val="115000"/>
                        </a:lnSpc>
                        <a:spcAft>
                          <a:spcPts val="1000"/>
                        </a:spcAft>
                        <a:tabLst>
                          <a:tab pos="457200" algn="l"/>
                          <a:tab pos="914400" algn="l"/>
                        </a:tabLst>
                      </a:pPr>
                      <a:r>
                        <a:rPr lang="en-GB" sz="1400">
                          <a:effectLst/>
                        </a:rPr>
                        <a:t>Journals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15000"/>
                        </a:lnSpc>
                        <a:spcAft>
                          <a:spcPts val="1000"/>
                        </a:spcAft>
                        <a:tabLst>
                          <a:tab pos="457200" algn="l"/>
                          <a:tab pos="914400" algn="l"/>
                        </a:tabLst>
                      </a:pPr>
                      <a:r>
                        <a:rPr lang="en-GB" sz="1400" dirty="0">
                          <a:effectLst/>
                        </a:rPr>
                        <a:t>Journal of Criminal Justice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1000"/>
                        </a:spcAft>
                      </a:pPr>
                      <a:r>
                        <a:rPr lang="en-GB" sz="1400">
                          <a:effectLst/>
                        </a:rPr>
                        <a:t>☒</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20016609"/>
                  </a:ext>
                </a:extLst>
              </a:tr>
              <a:tr h="479440">
                <a:tc>
                  <a:txBody>
                    <a:bodyPr/>
                    <a:lstStyle/>
                    <a:p>
                      <a:pPr algn="just">
                        <a:lnSpc>
                          <a:spcPct val="115000"/>
                        </a:lnSpc>
                        <a:spcAft>
                          <a:spcPts val="1000"/>
                        </a:spcAft>
                        <a:tabLst>
                          <a:tab pos="457200" algn="l"/>
                          <a:tab pos="914400" algn="l"/>
                        </a:tabLst>
                      </a:pPr>
                      <a:r>
                        <a:rPr lang="en-GB" sz="1400">
                          <a:effectLst/>
                        </a:rPr>
                        <a:t>Journals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15000"/>
                        </a:lnSpc>
                        <a:spcAft>
                          <a:spcPts val="1000"/>
                        </a:spcAft>
                        <a:tabLst>
                          <a:tab pos="457200" algn="l"/>
                          <a:tab pos="914400" algn="l"/>
                        </a:tabLst>
                      </a:pPr>
                      <a:r>
                        <a:rPr lang="en-GB" sz="1400">
                          <a:effectLst/>
                        </a:rPr>
                        <a:t>Criminology &amp; Criminal Justice Journal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1000"/>
                        </a:spcAft>
                      </a:pPr>
                      <a:r>
                        <a:rPr lang="en-GB" sz="1400">
                          <a:effectLst/>
                        </a:rPr>
                        <a:t>☒</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57011007"/>
                  </a:ext>
                </a:extLst>
              </a:tr>
              <a:tr h="479440">
                <a:tc>
                  <a:txBody>
                    <a:bodyPr/>
                    <a:lstStyle/>
                    <a:p>
                      <a:pPr algn="just">
                        <a:lnSpc>
                          <a:spcPct val="115000"/>
                        </a:lnSpc>
                        <a:spcAft>
                          <a:spcPts val="1000"/>
                        </a:spcAft>
                        <a:tabLst>
                          <a:tab pos="457200" algn="l"/>
                          <a:tab pos="914400" algn="l"/>
                        </a:tabLst>
                      </a:pPr>
                      <a:r>
                        <a:rPr lang="en-GB" sz="1400">
                          <a:effectLst/>
                        </a:rPr>
                        <a:t>Journals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15000"/>
                        </a:lnSpc>
                        <a:spcAft>
                          <a:spcPts val="1000"/>
                        </a:spcAft>
                        <a:tabLst>
                          <a:tab pos="457200" algn="l"/>
                          <a:tab pos="914400" algn="l"/>
                        </a:tabLst>
                      </a:pPr>
                      <a:r>
                        <a:rPr lang="en-GB" sz="1400">
                          <a:effectLst/>
                        </a:rPr>
                        <a:t>Criminal Justice and Behaviour</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1000"/>
                        </a:spcAft>
                      </a:pPr>
                      <a:r>
                        <a:rPr lang="en-GB" sz="1400">
                          <a:effectLst/>
                        </a:rPr>
                        <a:t>☒</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906972709"/>
                  </a:ext>
                </a:extLst>
              </a:tr>
              <a:tr h="479440">
                <a:tc>
                  <a:txBody>
                    <a:bodyPr/>
                    <a:lstStyle/>
                    <a:p>
                      <a:pPr algn="just">
                        <a:lnSpc>
                          <a:spcPct val="115000"/>
                        </a:lnSpc>
                        <a:spcAft>
                          <a:spcPts val="1000"/>
                        </a:spcAft>
                        <a:tabLst>
                          <a:tab pos="457200" algn="l"/>
                          <a:tab pos="914400" algn="l"/>
                        </a:tabLst>
                      </a:pPr>
                      <a:r>
                        <a:rPr lang="en-GB" sz="1400">
                          <a:effectLst/>
                        </a:rPr>
                        <a:t>Journals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15000"/>
                        </a:lnSpc>
                        <a:spcAft>
                          <a:spcPts val="1000"/>
                        </a:spcAft>
                        <a:tabLst>
                          <a:tab pos="457200" algn="l"/>
                          <a:tab pos="914400" algn="l"/>
                        </a:tabLst>
                      </a:pPr>
                      <a:r>
                        <a:rPr lang="en-GB" sz="1400">
                          <a:effectLst/>
                        </a:rPr>
                        <a:t>Social Inclusion Journal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1000"/>
                        </a:spcAft>
                      </a:pPr>
                      <a:r>
                        <a:rPr lang="en-GB" sz="1400">
                          <a:effectLst/>
                        </a:rPr>
                        <a:t>☒</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909016671"/>
                  </a:ext>
                </a:extLst>
              </a:tr>
              <a:tr h="1350751">
                <a:tc>
                  <a:txBody>
                    <a:bodyPr/>
                    <a:lstStyle/>
                    <a:p>
                      <a:pPr algn="just">
                        <a:lnSpc>
                          <a:spcPct val="115000"/>
                        </a:lnSpc>
                        <a:spcAft>
                          <a:spcPts val="1000"/>
                        </a:spcAft>
                        <a:tabLst>
                          <a:tab pos="457200" algn="l"/>
                          <a:tab pos="914400" algn="l"/>
                        </a:tabLst>
                      </a:pPr>
                      <a:r>
                        <a:rPr lang="en-GB" sz="1400">
                          <a:effectLst/>
                        </a:rPr>
                        <a:t>Websites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15000"/>
                        </a:lnSpc>
                        <a:spcAft>
                          <a:spcPts val="1000"/>
                        </a:spcAft>
                        <a:tabLst>
                          <a:tab pos="457200" algn="l"/>
                          <a:tab pos="914400" algn="l"/>
                        </a:tabLst>
                      </a:pPr>
                      <a:r>
                        <a:rPr lang="en-GB" sz="1400">
                          <a:effectLst/>
                        </a:rPr>
                        <a:t>UN Crime Prevention and Criminal Justice:</a:t>
                      </a:r>
                    </a:p>
                    <a:p>
                      <a:pPr algn="just">
                        <a:lnSpc>
                          <a:spcPct val="115000"/>
                        </a:lnSpc>
                        <a:spcAft>
                          <a:spcPts val="1000"/>
                        </a:spcAft>
                        <a:tabLst>
                          <a:tab pos="457200" algn="l"/>
                          <a:tab pos="914400" algn="l"/>
                        </a:tabLst>
                      </a:pPr>
                      <a:r>
                        <a:rPr lang="en-GB" sz="1400" u="sng">
                          <a:effectLst/>
                          <a:hlinkClick r:id="rId2"/>
                        </a:rPr>
                        <a:t>The Commission on Crime Prevention and Criminal Justice (unodc.org)</a:t>
                      </a: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1000"/>
                        </a:spcAft>
                      </a:pPr>
                      <a:r>
                        <a:rPr lang="en-GB" sz="1400" dirty="0">
                          <a:effectLst/>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37880201"/>
                  </a:ext>
                </a:extLst>
              </a:tr>
            </a:tbl>
          </a:graphicData>
        </a:graphic>
      </p:graphicFrame>
    </p:spTree>
    <p:extLst>
      <p:ext uri="{BB962C8B-B14F-4D97-AF65-F5344CB8AC3E}">
        <p14:creationId xmlns:p14="http://schemas.microsoft.com/office/powerpoint/2010/main" val="21725329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stretch>
            <a:fillRect/>
          </a:stretch>
        </p:blipFill>
        <p:spPr>
          <a:xfrm>
            <a:off x="9984528" y="2036457"/>
            <a:ext cx="1903887" cy="1903887"/>
          </a:xfrm>
          <a:prstGeom prst="rect">
            <a:avLst/>
          </a:prstGeom>
        </p:spPr>
      </p:pic>
      <p:sp>
        <p:nvSpPr>
          <p:cNvPr id="9" name="Title 8"/>
          <p:cNvSpPr>
            <a:spLocks noGrp="1"/>
          </p:cNvSpPr>
          <p:nvPr>
            <p:ph type="title"/>
          </p:nvPr>
        </p:nvSpPr>
        <p:spPr>
          <a:xfrm>
            <a:off x="125921" y="191113"/>
            <a:ext cx="4015358" cy="2539490"/>
          </a:xfrm>
        </p:spPr>
        <p:txBody>
          <a:bodyPr>
            <a:noAutofit/>
          </a:bodyPr>
          <a:lstStyle/>
          <a:p>
            <a:r>
              <a:rPr lang="en-GB" sz="6000" dirty="0"/>
              <a:t>Essential building blocks</a:t>
            </a:r>
          </a:p>
        </p:txBody>
      </p:sp>
      <p:sp>
        <p:nvSpPr>
          <p:cNvPr id="3" name="Slide Number Placeholder 2"/>
          <p:cNvSpPr>
            <a:spLocks noGrp="1"/>
          </p:cNvSpPr>
          <p:nvPr>
            <p:ph type="sldNum" sz="quarter" idx="12"/>
          </p:nvPr>
        </p:nvSpPr>
        <p:spPr/>
        <p:txBody>
          <a:bodyPr/>
          <a:lstStyle/>
          <a:p>
            <a:pPr>
              <a:defRPr/>
            </a:pPr>
            <a:fld id="{F9D9A97C-9405-4FAA-93BF-390E86D5E43C}" type="slidenum">
              <a:rPr lang="en-GB" sz="900">
                <a:solidFill>
                  <a:prstClr val="black">
                    <a:tint val="75000"/>
                  </a:prstClr>
                </a:solidFill>
                <a:latin typeface="Calibri" panose="020F0502020204030204"/>
              </a:rPr>
              <a:pPr>
                <a:defRPr/>
              </a:pPr>
              <a:t>16</a:t>
            </a:fld>
            <a:endParaRPr lang="en-GB" sz="900">
              <a:solidFill>
                <a:prstClr val="black">
                  <a:tint val="75000"/>
                </a:prstClr>
              </a:solidFill>
              <a:latin typeface="Calibri" panose="020F0502020204030204"/>
            </a:endParaRPr>
          </a:p>
        </p:txBody>
      </p:sp>
      <p:sp>
        <p:nvSpPr>
          <p:cNvPr id="4" name="Rectangle 3"/>
          <p:cNvSpPr/>
          <p:nvPr/>
        </p:nvSpPr>
        <p:spPr>
          <a:xfrm>
            <a:off x="1798611" y="3713738"/>
            <a:ext cx="7983353" cy="958118"/>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defRPr/>
            </a:pPr>
            <a:r>
              <a:rPr lang="en-GB" sz="4800" dirty="0">
                <a:solidFill>
                  <a:prstClr val="white"/>
                </a:solidFill>
                <a:latin typeface="Calibri" panose="020F0502020204030204"/>
              </a:rPr>
              <a:t>Engage</a:t>
            </a:r>
          </a:p>
        </p:txBody>
      </p:sp>
      <p:sp>
        <p:nvSpPr>
          <p:cNvPr id="5" name="Rectangle 4"/>
          <p:cNvSpPr/>
          <p:nvPr/>
        </p:nvSpPr>
        <p:spPr>
          <a:xfrm>
            <a:off x="4620068" y="1833387"/>
            <a:ext cx="5161896" cy="983136"/>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defRPr/>
            </a:pPr>
            <a:r>
              <a:rPr lang="en-GB" sz="4800" dirty="0">
                <a:solidFill>
                  <a:prstClr val="white"/>
                </a:solidFill>
                <a:latin typeface="Calibri" panose="020F0502020204030204"/>
              </a:rPr>
              <a:t>Reference correctly</a:t>
            </a:r>
          </a:p>
        </p:txBody>
      </p:sp>
      <p:sp>
        <p:nvSpPr>
          <p:cNvPr id="6" name="Rectangle 5"/>
          <p:cNvSpPr/>
          <p:nvPr/>
        </p:nvSpPr>
        <p:spPr>
          <a:xfrm>
            <a:off x="488153" y="4688176"/>
            <a:ext cx="9293811" cy="983135"/>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defRPr/>
            </a:pPr>
            <a:r>
              <a:rPr lang="en-GB" sz="4800" dirty="0">
                <a:solidFill>
                  <a:prstClr val="white"/>
                </a:solidFill>
                <a:latin typeface="Calibri" panose="020F0502020204030204"/>
              </a:rPr>
              <a:t>Attend</a:t>
            </a:r>
          </a:p>
        </p:txBody>
      </p:sp>
      <p:sp>
        <p:nvSpPr>
          <p:cNvPr id="7" name="Rectangle 6"/>
          <p:cNvSpPr/>
          <p:nvPr/>
        </p:nvSpPr>
        <p:spPr>
          <a:xfrm>
            <a:off x="5766606" y="969291"/>
            <a:ext cx="4015358" cy="864096"/>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defRPr/>
            </a:pPr>
            <a:r>
              <a:rPr lang="en-GB" sz="4800" dirty="0">
                <a:solidFill>
                  <a:prstClr val="white"/>
                </a:solidFill>
                <a:latin typeface="Calibri" panose="020F0502020204030204"/>
              </a:rPr>
              <a:t>Be tenacious</a:t>
            </a:r>
          </a:p>
        </p:txBody>
      </p:sp>
      <p:sp>
        <p:nvSpPr>
          <p:cNvPr id="2" name="Rectangle 1">
            <a:extLst>
              <a:ext uri="{FF2B5EF4-FFF2-40B4-BE49-F238E27FC236}">
                <a16:creationId xmlns:a16="http://schemas.microsoft.com/office/drawing/2014/main" id="{4621A6ED-1C53-BCB4-D15E-576F1709EFDD}"/>
              </a:ext>
            </a:extLst>
          </p:cNvPr>
          <p:cNvSpPr/>
          <p:nvPr/>
        </p:nvSpPr>
        <p:spPr>
          <a:xfrm>
            <a:off x="2628780" y="2720396"/>
            <a:ext cx="7153184" cy="958118"/>
          </a:xfrm>
          <a:prstGeom prst="rect">
            <a:avLst/>
          </a:prstGeom>
          <a:solidFill>
            <a:schemeClr val="tx1">
              <a:lumMod val="85000"/>
              <a:lumOff val="1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defRPr/>
            </a:pPr>
            <a:r>
              <a:rPr lang="en-GB" sz="4800" dirty="0">
                <a:solidFill>
                  <a:prstClr val="white"/>
                </a:solidFill>
                <a:latin typeface="Calibri" panose="020F0502020204030204"/>
              </a:rPr>
              <a:t>Research skills &amp; reading</a:t>
            </a:r>
          </a:p>
        </p:txBody>
      </p:sp>
    </p:spTree>
    <p:extLst>
      <p:ext uri="{BB962C8B-B14F-4D97-AF65-F5344CB8AC3E}">
        <p14:creationId xmlns:p14="http://schemas.microsoft.com/office/powerpoint/2010/main" val="1238925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000"/>
                                        <p:tgtEl>
                                          <p:spTgt spid="4"/>
                                        </p:tgtEl>
                                      </p:cBhvr>
                                    </p:animEffect>
                                    <p:anim calcmode="lin" valueType="num">
                                      <p:cBhvr>
                                        <p:cTn id="13" dur="1000" fill="hold"/>
                                        <p:tgtEl>
                                          <p:spTgt spid="4"/>
                                        </p:tgtEl>
                                        <p:attrNameLst>
                                          <p:attrName>ppt_x</p:attrName>
                                        </p:attrNameLst>
                                      </p:cBhvr>
                                      <p:tavLst>
                                        <p:tav tm="0">
                                          <p:val>
                                            <p:strVal val="#ppt_x"/>
                                          </p:val>
                                        </p:tav>
                                        <p:tav tm="100000">
                                          <p:val>
                                            <p:strVal val="#ppt_x"/>
                                          </p:val>
                                        </p:tav>
                                      </p:tavLst>
                                    </p:anim>
                                    <p:anim calcmode="lin" valueType="num">
                                      <p:cBhvr>
                                        <p:cTn id="14"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animEffect transition="in" filter="fade">
                                      <p:cBhvr>
                                        <p:cTn id="19" dur="1000"/>
                                        <p:tgtEl>
                                          <p:spTgt spid="2"/>
                                        </p:tgtEl>
                                      </p:cBhvr>
                                    </p:animEffect>
                                    <p:anim calcmode="lin" valueType="num">
                                      <p:cBhvr>
                                        <p:cTn id="20" dur="1000" fill="hold"/>
                                        <p:tgtEl>
                                          <p:spTgt spid="2"/>
                                        </p:tgtEl>
                                        <p:attrNameLst>
                                          <p:attrName>ppt_x</p:attrName>
                                        </p:attrNameLst>
                                      </p:cBhvr>
                                      <p:tavLst>
                                        <p:tav tm="0">
                                          <p:val>
                                            <p:strVal val="#ppt_x"/>
                                          </p:val>
                                        </p:tav>
                                        <p:tav tm="100000">
                                          <p:val>
                                            <p:strVal val="#ppt_x"/>
                                          </p:val>
                                        </p:tav>
                                      </p:tavLst>
                                    </p:anim>
                                    <p:anim calcmode="lin" valueType="num">
                                      <p:cBhvr>
                                        <p:cTn id="21"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5"/>
                                        </p:tgtEl>
                                        <p:attrNameLst>
                                          <p:attrName>style.visibility</p:attrName>
                                        </p:attrNameLst>
                                      </p:cBhvr>
                                      <p:to>
                                        <p:strVal val="visible"/>
                                      </p:to>
                                    </p:set>
                                    <p:animEffect transition="in" filter="fade">
                                      <p:cBhvr>
                                        <p:cTn id="26" dur="1000"/>
                                        <p:tgtEl>
                                          <p:spTgt spid="5"/>
                                        </p:tgtEl>
                                      </p:cBhvr>
                                    </p:animEffect>
                                    <p:anim calcmode="lin" valueType="num">
                                      <p:cBhvr>
                                        <p:cTn id="27" dur="1000" fill="hold"/>
                                        <p:tgtEl>
                                          <p:spTgt spid="5"/>
                                        </p:tgtEl>
                                        <p:attrNameLst>
                                          <p:attrName>ppt_x</p:attrName>
                                        </p:attrNameLst>
                                      </p:cBhvr>
                                      <p:tavLst>
                                        <p:tav tm="0">
                                          <p:val>
                                            <p:strVal val="#ppt_x"/>
                                          </p:val>
                                        </p:tav>
                                        <p:tav tm="100000">
                                          <p:val>
                                            <p:strVal val="#ppt_x"/>
                                          </p:val>
                                        </p:tav>
                                      </p:tavLst>
                                    </p:anim>
                                    <p:anim calcmode="lin" valueType="num">
                                      <p:cBhvr>
                                        <p:cTn id="28"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7"/>
                                        </p:tgtEl>
                                        <p:attrNameLst>
                                          <p:attrName>style.visibility</p:attrName>
                                        </p:attrNameLst>
                                      </p:cBhvr>
                                      <p:to>
                                        <p:strVal val="visible"/>
                                      </p:to>
                                    </p:set>
                                    <p:animEffect transition="in" filter="fade">
                                      <p:cBhvr>
                                        <p:cTn id="33" dur="1000"/>
                                        <p:tgtEl>
                                          <p:spTgt spid="7"/>
                                        </p:tgtEl>
                                      </p:cBhvr>
                                    </p:animEffect>
                                    <p:anim calcmode="lin" valueType="num">
                                      <p:cBhvr>
                                        <p:cTn id="34" dur="1000" fill="hold"/>
                                        <p:tgtEl>
                                          <p:spTgt spid="7"/>
                                        </p:tgtEl>
                                        <p:attrNameLst>
                                          <p:attrName>ppt_x</p:attrName>
                                        </p:attrNameLst>
                                      </p:cBhvr>
                                      <p:tavLst>
                                        <p:tav tm="0">
                                          <p:val>
                                            <p:strVal val="#ppt_x"/>
                                          </p:val>
                                        </p:tav>
                                        <p:tav tm="100000">
                                          <p:val>
                                            <p:strVal val="#ppt_x"/>
                                          </p:val>
                                        </p:tav>
                                      </p:tavLst>
                                    </p:anim>
                                    <p:anim calcmode="lin" valueType="num">
                                      <p:cBhvr>
                                        <p:cTn id="3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21" presetClass="entr" presetSubtype="1" fill="hold" nodeType="clickEffect">
                                  <p:stCondLst>
                                    <p:cond delay="0"/>
                                  </p:stCondLst>
                                  <p:childTnLst>
                                    <p:set>
                                      <p:cBhvr>
                                        <p:cTn id="39" dur="1" fill="hold">
                                          <p:stCondLst>
                                            <p:cond delay="0"/>
                                          </p:stCondLst>
                                        </p:cTn>
                                        <p:tgtEl>
                                          <p:spTgt spid="8"/>
                                        </p:tgtEl>
                                        <p:attrNameLst>
                                          <p:attrName>style.visibility</p:attrName>
                                        </p:attrNameLst>
                                      </p:cBhvr>
                                      <p:to>
                                        <p:strVal val="visible"/>
                                      </p:to>
                                    </p:set>
                                    <p:animEffect transition="in" filter="wheel(1)">
                                      <p:cBhvr>
                                        <p:cTn id="40"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2"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F894A-49A3-4640-4AB2-30CD3FF861A2}"/>
              </a:ext>
            </a:extLst>
          </p:cNvPr>
          <p:cNvSpPr>
            <a:spLocks noGrp="1"/>
          </p:cNvSpPr>
          <p:nvPr>
            <p:ph type="title"/>
          </p:nvPr>
        </p:nvSpPr>
        <p:spPr>
          <a:xfrm>
            <a:off x="609600" y="969963"/>
            <a:ext cx="10972800" cy="1143000"/>
          </a:xfrm>
        </p:spPr>
        <p:txBody>
          <a:bodyPr>
            <a:normAutofit/>
          </a:bodyPr>
          <a:lstStyle/>
          <a:p>
            <a:r>
              <a:rPr lang="en-GB" sz="6000" dirty="0">
                <a:latin typeface="Arial" panose="020B0604020202020204" pitchFamily="34" charset="0"/>
                <a:cs typeface="Arial" panose="020B0604020202020204" pitchFamily="34" charset="0"/>
              </a:rPr>
              <a:t>First Task</a:t>
            </a:r>
          </a:p>
        </p:txBody>
      </p:sp>
      <p:sp>
        <p:nvSpPr>
          <p:cNvPr id="3" name="Content Placeholder 2">
            <a:extLst>
              <a:ext uri="{FF2B5EF4-FFF2-40B4-BE49-F238E27FC236}">
                <a16:creationId xmlns:a16="http://schemas.microsoft.com/office/drawing/2014/main" id="{31BE25D4-BBEA-B284-C400-4831B9F0D7CC}"/>
              </a:ext>
            </a:extLst>
          </p:cNvPr>
          <p:cNvSpPr>
            <a:spLocks noGrp="1"/>
          </p:cNvSpPr>
          <p:nvPr>
            <p:ph idx="1"/>
          </p:nvPr>
        </p:nvSpPr>
        <p:spPr>
          <a:xfrm>
            <a:off x="609600" y="2628899"/>
            <a:ext cx="10972800" cy="2888333"/>
          </a:xfrm>
        </p:spPr>
        <p:txBody>
          <a:bodyPr>
            <a:normAutofit/>
          </a:bodyPr>
          <a:lstStyle/>
          <a:p>
            <a:r>
              <a:rPr lang="en-GB" dirty="0">
                <a:latin typeface="Arial" panose="020B0604020202020204" pitchFamily="34" charset="0"/>
                <a:cs typeface="Arial" panose="020B0604020202020204" pitchFamily="34" charset="0"/>
              </a:rPr>
              <a:t>Are we free to live as we choose in England and Wales?</a:t>
            </a:r>
          </a:p>
          <a:p>
            <a:r>
              <a:rPr lang="en-GB" dirty="0">
                <a:latin typeface="Arial" panose="020B0604020202020204" pitchFamily="34" charset="0"/>
                <a:cs typeface="Arial" panose="020B0604020202020204" pitchFamily="34" charset="0"/>
              </a:rPr>
              <a:t>Why did the need for policing arise and when?</a:t>
            </a:r>
          </a:p>
        </p:txBody>
      </p:sp>
      <p:sp>
        <p:nvSpPr>
          <p:cNvPr id="4" name="Slide Number Placeholder 3">
            <a:extLst>
              <a:ext uri="{FF2B5EF4-FFF2-40B4-BE49-F238E27FC236}">
                <a16:creationId xmlns:a16="http://schemas.microsoft.com/office/drawing/2014/main" id="{A69080FE-FF18-A05F-F9AD-10E817D9B83A}"/>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17</a:t>
            </a:fld>
            <a:endParaRPr lang="en-GB">
              <a:solidFill>
                <a:prstClr val="black">
                  <a:tint val="75000"/>
                </a:prstClr>
              </a:solidFill>
            </a:endParaRPr>
          </a:p>
        </p:txBody>
      </p:sp>
    </p:spTree>
    <p:extLst>
      <p:ext uri="{BB962C8B-B14F-4D97-AF65-F5344CB8AC3E}">
        <p14:creationId xmlns:p14="http://schemas.microsoft.com/office/powerpoint/2010/main" val="1863903538"/>
      </p:ext>
    </p:extLst>
  </p:cSld>
  <p:clrMapOvr>
    <a:masterClrMapping/>
  </p:clrMapOvr>
</p:sld>
</file>

<file path=ppt/theme/_rels/theme3.xml.rels><?xml version="1.0" encoding="UTF-8" standalone="yes"?>
<Relationships xmlns="http://schemas.openxmlformats.org/package/2006/relationships"><Relationship Id="rId1" Type="http://schemas.openxmlformats.org/officeDocument/2006/relationships/image" Target="../media/image3.jpeg"/></Relationships>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170</TotalTime>
  <Words>954</Words>
  <Application>Microsoft Office PowerPoint</Application>
  <PresentationFormat>Widescreen</PresentationFormat>
  <Paragraphs>176</Paragraphs>
  <Slides>17</Slides>
  <Notes>0</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17</vt:i4>
      </vt:variant>
    </vt:vector>
  </HeadingPairs>
  <TitlesOfParts>
    <vt:vector size="24" baseType="lpstr">
      <vt:lpstr>MS Gothic</vt:lpstr>
      <vt:lpstr>Arial</vt:lpstr>
      <vt:lpstr>Calibri</vt:lpstr>
      <vt:lpstr>Myriad Pro</vt:lpstr>
      <vt:lpstr>20140311PresentationUWTSDTemplate</vt:lpstr>
      <vt:lpstr>1_20140311PresentationUWTSDTemplate</vt:lpstr>
      <vt:lpstr>Clarity</vt:lpstr>
      <vt:lpstr>BMCP 5005 Police, Policing and Society</vt:lpstr>
      <vt:lpstr>Contents</vt:lpstr>
      <vt:lpstr>Welcome!</vt:lpstr>
      <vt:lpstr>Contact</vt:lpstr>
      <vt:lpstr>Swansea Councillor</vt:lpstr>
      <vt:lpstr>Aims</vt:lpstr>
      <vt:lpstr>Learning Outcomes</vt:lpstr>
      <vt:lpstr>Learning Outcomes</vt:lpstr>
      <vt:lpstr>Learning Outcomes</vt:lpstr>
      <vt:lpstr>Indicative Content</vt:lpstr>
      <vt:lpstr>PowerPoint Presentation</vt:lpstr>
      <vt:lpstr>Timetable</vt:lpstr>
      <vt:lpstr>Level of Study</vt:lpstr>
      <vt:lpstr>Assessment</vt:lpstr>
      <vt:lpstr>Reading List</vt:lpstr>
      <vt:lpstr>Essential building blocks</vt:lpstr>
      <vt:lpstr>First Task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BMCP 5001 Police, Policing and Society</dc:title>
  <dc:creator>Mike Durke</dc:creator>
  <cp:lastModifiedBy>Mike Durke</cp:lastModifiedBy>
  <cp:revision>9</cp:revision>
  <dcterms:created xsi:type="dcterms:W3CDTF">2024-07-10T13:02:33Z</dcterms:created>
  <dcterms:modified xsi:type="dcterms:W3CDTF">2024-09-25T10:56:42Z</dcterms:modified>
</cp:coreProperties>
</file>