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252"/>
    <p:restoredTop sz="96327"/>
  </p:normalViewPr>
  <p:slideViewPr>
    <p:cSldViewPr snapToGrid="0">
      <p:cViewPr varScale="1">
        <p:scale>
          <a:sx n="86" d="100"/>
          <a:sy n="86" d="100"/>
        </p:scale>
        <p:origin x="216" y="1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B87090-B7B0-45C6-BDF7-707276E31B1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E6376A-2204-4C14-9074-79476205249E}">
      <dgm:prSet/>
      <dgm:spPr/>
      <dgm:t>
        <a:bodyPr/>
        <a:lstStyle/>
        <a:p>
          <a:r>
            <a:rPr lang="en-GB"/>
            <a:t>Huy Phuong Phan, Bing Hiong Ngu, Jen-Hwa Shih, Ruey-Yih Lin, Sheng-Ying Shi. (2020). Validating 'optimizing' concepts: the importance of personal resolve, effective functioning, and academic striving. </a:t>
          </a:r>
          <a:r>
            <a:rPr lang="en-GB" i="1"/>
            <a:t>Educational psychology</a:t>
          </a:r>
          <a:r>
            <a:rPr lang="en-GB"/>
            <a:t>. 40(4), pp.448-472.</a:t>
          </a:r>
          <a:endParaRPr lang="en-US"/>
        </a:p>
      </dgm:t>
    </dgm:pt>
    <dgm:pt modelId="{2EC8B3BC-A672-40F1-8E2B-5C49145D76EF}" type="parTrans" cxnId="{4D7275F8-9796-4072-A891-F17C45062C69}">
      <dgm:prSet/>
      <dgm:spPr/>
      <dgm:t>
        <a:bodyPr/>
        <a:lstStyle/>
        <a:p>
          <a:endParaRPr lang="en-US"/>
        </a:p>
      </dgm:t>
    </dgm:pt>
    <dgm:pt modelId="{B449C2EE-572E-4A83-8987-AB387C1569F2}" type="sibTrans" cxnId="{4D7275F8-9796-4072-A891-F17C45062C69}">
      <dgm:prSet phldrT="1" phldr="0"/>
      <dgm:spPr/>
      <dgm:t>
        <a:bodyPr/>
        <a:lstStyle/>
        <a:p>
          <a:endParaRPr lang="en-US"/>
        </a:p>
      </dgm:t>
    </dgm:pt>
    <dgm:pt modelId="{6E96705A-BE35-4BE2-9047-F04005813DBE}">
      <dgm:prSet/>
      <dgm:spPr/>
      <dgm:t>
        <a:bodyPr/>
        <a:lstStyle/>
        <a:p>
          <a:r>
            <a:rPr lang="en-GB"/>
            <a:t>Indeed, Editorial Team. (2025). </a:t>
          </a:r>
          <a:r>
            <a:rPr lang="en-GB" i="1"/>
            <a:t>Time-management skills: definition, examples and tips for improvement</a:t>
          </a:r>
          <a:r>
            <a:rPr lang="en-GB"/>
            <a:t>. [Online]. Indeed. Last Updated: 4 March 2025. Available at: https://uk.indeed.com/career-advice/career-development/time-management-skills [Accessed 12 May 2025]. </a:t>
          </a:r>
          <a:endParaRPr lang="en-US"/>
        </a:p>
      </dgm:t>
    </dgm:pt>
    <dgm:pt modelId="{D7358C0B-49F4-4F35-B8CE-F846E0C4ADF3}" type="parTrans" cxnId="{782C5982-A831-423B-8639-1269FFD33E06}">
      <dgm:prSet/>
      <dgm:spPr/>
      <dgm:t>
        <a:bodyPr/>
        <a:lstStyle/>
        <a:p>
          <a:endParaRPr lang="en-US"/>
        </a:p>
      </dgm:t>
    </dgm:pt>
    <dgm:pt modelId="{4E83B4D2-6442-4F76-A3D2-A31AC0AD3CF4}" type="sibTrans" cxnId="{782C5982-A831-423B-8639-1269FFD33E06}">
      <dgm:prSet phldrT="2" phldr="0"/>
      <dgm:spPr/>
      <dgm:t>
        <a:bodyPr/>
        <a:lstStyle/>
        <a:p>
          <a:endParaRPr lang="en-US"/>
        </a:p>
      </dgm:t>
    </dgm:pt>
    <dgm:pt modelId="{18BB2790-84EF-43BB-9ED8-1B460F95CB45}">
      <dgm:prSet/>
      <dgm:spPr/>
      <dgm:t>
        <a:bodyPr/>
        <a:lstStyle/>
        <a:p>
          <a:r>
            <a:rPr lang="en-GB"/>
            <a:t>Nutia Ismail,Zaiyana Putri,Anita Noviyanti. (2022). POMODORO TECHNIQUE ANALYSIS IN ZOOM-BASED CLASSROOMS. </a:t>
          </a:r>
          <a:r>
            <a:rPr lang="en-GB" i="1"/>
            <a:t>Journal of English Education and Linguistics Studies</a:t>
          </a:r>
          <a:r>
            <a:rPr lang="en-GB"/>
            <a:t>. 9(1), pp.75-96.</a:t>
          </a:r>
          <a:endParaRPr lang="en-US"/>
        </a:p>
      </dgm:t>
    </dgm:pt>
    <dgm:pt modelId="{CE8289CB-1853-4B34-A7B6-0F4F3C43472B}" type="parTrans" cxnId="{A5ADD8B9-EA30-4B8F-8E81-B5CC55C2F887}">
      <dgm:prSet/>
      <dgm:spPr/>
      <dgm:t>
        <a:bodyPr/>
        <a:lstStyle/>
        <a:p>
          <a:endParaRPr lang="en-US"/>
        </a:p>
      </dgm:t>
    </dgm:pt>
    <dgm:pt modelId="{EF2D5755-CB06-453B-B2DE-D5854DEA4B95}" type="sibTrans" cxnId="{A5ADD8B9-EA30-4B8F-8E81-B5CC55C2F887}">
      <dgm:prSet phldrT="3" phldr="0"/>
      <dgm:spPr/>
      <dgm:t>
        <a:bodyPr/>
        <a:lstStyle/>
        <a:p>
          <a:endParaRPr lang="en-US"/>
        </a:p>
      </dgm:t>
    </dgm:pt>
    <dgm:pt modelId="{C659F55B-272A-4A8F-A99B-B05BBFDEF1B6}">
      <dgm:prSet/>
      <dgm:spPr/>
      <dgm:t>
        <a:bodyPr/>
        <a:lstStyle/>
        <a:p>
          <a:r>
            <a:rPr lang="en-GB" dirty="0"/>
            <a:t>Proactive </a:t>
          </a:r>
          <a:r>
            <a:rPr lang="en-GB" dirty="0" err="1"/>
            <a:t>Approches</a:t>
          </a:r>
          <a:r>
            <a:rPr lang="en-GB" dirty="0"/>
            <a:t>. (2025). </a:t>
          </a:r>
          <a:r>
            <a:rPr lang="en-GB" i="1" dirty="0"/>
            <a:t>Developing Time Management Skills: Strategies for Teachers and Students</a:t>
          </a:r>
          <a:r>
            <a:rPr lang="en-GB" dirty="0"/>
            <a:t>. [Online]. Proactive </a:t>
          </a:r>
          <a:r>
            <a:rPr lang="en-GB" dirty="0" err="1"/>
            <a:t>Approches</a:t>
          </a:r>
          <a:r>
            <a:rPr lang="en-GB" dirty="0"/>
            <a:t>. Last Updated: 2025. Available at: https://</a:t>
          </a:r>
          <a:r>
            <a:rPr lang="en-GB" dirty="0" err="1"/>
            <a:t>proactiveapproaches.co.uk</a:t>
          </a:r>
          <a:r>
            <a:rPr lang="en-GB" dirty="0"/>
            <a:t>/developing-time-management-skills-strategies-for-teachers-and-stud [Accessed 12 May 2025].</a:t>
          </a:r>
          <a:endParaRPr lang="en-US" dirty="0"/>
        </a:p>
      </dgm:t>
    </dgm:pt>
    <dgm:pt modelId="{183CE8FC-D9BF-4799-B8C0-7645CEBC05CD}" type="parTrans" cxnId="{D5C48004-8E41-4EBC-B9CF-C9835F991F42}">
      <dgm:prSet/>
      <dgm:spPr/>
      <dgm:t>
        <a:bodyPr/>
        <a:lstStyle/>
        <a:p>
          <a:endParaRPr lang="en-US"/>
        </a:p>
      </dgm:t>
    </dgm:pt>
    <dgm:pt modelId="{04328782-3606-420D-8359-8F837EDC8522}" type="sibTrans" cxnId="{D5C48004-8E41-4EBC-B9CF-C9835F991F42}">
      <dgm:prSet phldrT="4" phldr="0"/>
      <dgm:spPr/>
      <dgm:t>
        <a:bodyPr/>
        <a:lstStyle/>
        <a:p>
          <a:endParaRPr lang="en-US"/>
        </a:p>
      </dgm:t>
    </dgm:pt>
    <dgm:pt modelId="{4F6D6368-2B78-49FA-9D88-3CE4175D0BF9}">
      <dgm:prSet/>
      <dgm:spPr/>
      <dgm:t>
        <a:bodyPr/>
        <a:lstStyle/>
        <a:p>
          <a:r>
            <a:rPr lang="en-GB" dirty="0" err="1"/>
            <a:t>Vorecol</a:t>
          </a:r>
          <a:r>
            <a:rPr lang="en-GB" dirty="0"/>
            <a:t> Editorial Team. (2024). </a:t>
          </a:r>
          <a:r>
            <a:rPr lang="en-GB" i="1" dirty="0"/>
            <a:t>The Impact of Digital Distractions on Time Management</a:t>
          </a:r>
          <a:r>
            <a:rPr lang="en-GB" dirty="0"/>
            <a:t>. [Online]. </a:t>
          </a:r>
          <a:r>
            <a:rPr lang="en-GB" dirty="0" err="1"/>
            <a:t>Vorecol</a:t>
          </a:r>
          <a:r>
            <a:rPr lang="en-GB" dirty="0"/>
            <a:t>. Last Updated: 28 August 2024. Available at: https://</a:t>
          </a:r>
          <a:r>
            <a:rPr lang="en-GB" dirty="0" err="1"/>
            <a:t>vorecol.com</a:t>
          </a:r>
          <a:r>
            <a:rPr lang="en-GB" dirty="0"/>
            <a:t>/blogs/blog-the-impact-of-digital-distractions-on-time-management-7577 [Accessed 12 May 2025].</a:t>
          </a:r>
          <a:endParaRPr lang="en-US" dirty="0"/>
        </a:p>
      </dgm:t>
    </dgm:pt>
    <dgm:pt modelId="{4ACF2ABC-3EE5-4336-9FBB-64CAA137BBF4}" type="parTrans" cxnId="{FFFEA05C-69C8-4728-B97A-3609976ABA04}">
      <dgm:prSet/>
      <dgm:spPr/>
      <dgm:t>
        <a:bodyPr/>
        <a:lstStyle/>
        <a:p>
          <a:endParaRPr lang="en-US"/>
        </a:p>
      </dgm:t>
    </dgm:pt>
    <dgm:pt modelId="{2F8D9BF6-934D-4F12-8FF3-C79BBE87C5D4}" type="sibTrans" cxnId="{FFFEA05C-69C8-4728-B97A-3609976ABA04}">
      <dgm:prSet phldrT="5" phldr="0"/>
      <dgm:spPr/>
      <dgm:t>
        <a:bodyPr/>
        <a:lstStyle/>
        <a:p>
          <a:endParaRPr lang="en-US"/>
        </a:p>
      </dgm:t>
    </dgm:pt>
    <dgm:pt modelId="{742EB86A-E1AB-884F-9B7C-896F687AB9FE}" type="pres">
      <dgm:prSet presAssocID="{FAB87090-B7B0-45C6-BDF7-707276E31B13}" presName="linear" presStyleCnt="0">
        <dgm:presLayoutVars>
          <dgm:animLvl val="lvl"/>
          <dgm:resizeHandles val="exact"/>
        </dgm:presLayoutVars>
      </dgm:prSet>
      <dgm:spPr/>
    </dgm:pt>
    <dgm:pt modelId="{3A41EE72-EECC-CD44-BC79-5645CF53872C}" type="pres">
      <dgm:prSet presAssocID="{E7E6376A-2204-4C14-9074-79476205249E}" presName="parentText" presStyleLbl="node1" presStyleIdx="0" presStyleCnt="5">
        <dgm:presLayoutVars>
          <dgm:chMax val="0"/>
          <dgm:bulletEnabled val="1"/>
        </dgm:presLayoutVars>
      </dgm:prSet>
      <dgm:spPr/>
    </dgm:pt>
    <dgm:pt modelId="{8AD9888B-811C-E042-895E-5127838C1E30}" type="pres">
      <dgm:prSet presAssocID="{B449C2EE-572E-4A83-8987-AB387C1569F2}" presName="spacer" presStyleCnt="0"/>
      <dgm:spPr/>
    </dgm:pt>
    <dgm:pt modelId="{4C23D4F6-01DD-EE4E-948D-CAB6DF94E3D5}" type="pres">
      <dgm:prSet presAssocID="{6E96705A-BE35-4BE2-9047-F04005813DBE}" presName="parentText" presStyleLbl="node1" presStyleIdx="1" presStyleCnt="5">
        <dgm:presLayoutVars>
          <dgm:chMax val="0"/>
          <dgm:bulletEnabled val="1"/>
        </dgm:presLayoutVars>
      </dgm:prSet>
      <dgm:spPr/>
    </dgm:pt>
    <dgm:pt modelId="{26AEED6C-42BF-F046-98F9-5DC56BF2F9B6}" type="pres">
      <dgm:prSet presAssocID="{4E83B4D2-6442-4F76-A3D2-A31AC0AD3CF4}" presName="spacer" presStyleCnt="0"/>
      <dgm:spPr/>
    </dgm:pt>
    <dgm:pt modelId="{FC952EB8-987E-D041-855A-CF04194F5C17}" type="pres">
      <dgm:prSet presAssocID="{18BB2790-84EF-43BB-9ED8-1B460F95CB45}" presName="parentText" presStyleLbl="node1" presStyleIdx="2" presStyleCnt="5">
        <dgm:presLayoutVars>
          <dgm:chMax val="0"/>
          <dgm:bulletEnabled val="1"/>
        </dgm:presLayoutVars>
      </dgm:prSet>
      <dgm:spPr/>
    </dgm:pt>
    <dgm:pt modelId="{85843D08-288E-494D-8308-B16977DBA5C9}" type="pres">
      <dgm:prSet presAssocID="{EF2D5755-CB06-453B-B2DE-D5854DEA4B95}" presName="spacer" presStyleCnt="0"/>
      <dgm:spPr/>
    </dgm:pt>
    <dgm:pt modelId="{FC598498-78F0-4345-B60E-2D7A637FC64D}" type="pres">
      <dgm:prSet presAssocID="{C659F55B-272A-4A8F-A99B-B05BBFDEF1B6}" presName="parentText" presStyleLbl="node1" presStyleIdx="3" presStyleCnt="5">
        <dgm:presLayoutVars>
          <dgm:chMax val="0"/>
          <dgm:bulletEnabled val="1"/>
        </dgm:presLayoutVars>
      </dgm:prSet>
      <dgm:spPr/>
    </dgm:pt>
    <dgm:pt modelId="{3D162374-A33A-FB48-AC3E-F58327202080}" type="pres">
      <dgm:prSet presAssocID="{04328782-3606-420D-8359-8F837EDC8522}" presName="spacer" presStyleCnt="0"/>
      <dgm:spPr/>
    </dgm:pt>
    <dgm:pt modelId="{7F14D6A0-94C4-BF4E-940C-0AA48170D69D}" type="pres">
      <dgm:prSet presAssocID="{4F6D6368-2B78-49FA-9D88-3CE4175D0BF9}" presName="parentText" presStyleLbl="node1" presStyleIdx="4" presStyleCnt="5">
        <dgm:presLayoutVars>
          <dgm:chMax val="0"/>
          <dgm:bulletEnabled val="1"/>
        </dgm:presLayoutVars>
      </dgm:prSet>
      <dgm:spPr/>
    </dgm:pt>
  </dgm:ptLst>
  <dgm:cxnLst>
    <dgm:cxn modelId="{D5C48004-8E41-4EBC-B9CF-C9835F991F42}" srcId="{FAB87090-B7B0-45C6-BDF7-707276E31B13}" destId="{C659F55B-272A-4A8F-A99B-B05BBFDEF1B6}" srcOrd="3" destOrd="0" parTransId="{183CE8FC-D9BF-4799-B8C0-7645CEBC05CD}" sibTransId="{04328782-3606-420D-8359-8F837EDC8522}"/>
    <dgm:cxn modelId="{FAC5A03F-C46F-6A43-91CE-6E3F84FEF255}" type="presOf" srcId="{4F6D6368-2B78-49FA-9D88-3CE4175D0BF9}" destId="{7F14D6A0-94C4-BF4E-940C-0AA48170D69D}" srcOrd="0" destOrd="0" presId="urn:microsoft.com/office/officeart/2005/8/layout/vList2"/>
    <dgm:cxn modelId="{FFFEA05C-69C8-4728-B97A-3609976ABA04}" srcId="{FAB87090-B7B0-45C6-BDF7-707276E31B13}" destId="{4F6D6368-2B78-49FA-9D88-3CE4175D0BF9}" srcOrd="4" destOrd="0" parTransId="{4ACF2ABC-3EE5-4336-9FBB-64CAA137BBF4}" sibTransId="{2F8D9BF6-934D-4F12-8FF3-C79BBE87C5D4}"/>
    <dgm:cxn modelId="{58C99364-8A85-4B49-B4AE-183F317FA457}" type="presOf" srcId="{E7E6376A-2204-4C14-9074-79476205249E}" destId="{3A41EE72-EECC-CD44-BC79-5645CF53872C}" srcOrd="0" destOrd="0" presId="urn:microsoft.com/office/officeart/2005/8/layout/vList2"/>
    <dgm:cxn modelId="{782C5982-A831-423B-8639-1269FFD33E06}" srcId="{FAB87090-B7B0-45C6-BDF7-707276E31B13}" destId="{6E96705A-BE35-4BE2-9047-F04005813DBE}" srcOrd="1" destOrd="0" parTransId="{D7358C0B-49F4-4F35-B8CE-F846E0C4ADF3}" sibTransId="{4E83B4D2-6442-4F76-A3D2-A31AC0AD3CF4}"/>
    <dgm:cxn modelId="{0EA99B85-6662-6245-9457-D6811D3818EA}" type="presOf" srcId="{18BB2790-84EF-43BB-9ED8-1B460F95CB45}" destId="{FC952EB8-987E-D041-855A-CF04194F5C17}" srcOrd="0" destOrd="0" presId="urn:microsoft.com/office/officeart/2005/8/layout/vList2"/>
    <dgm:cxn modelId="{16209B95-B411-1E4A-974A-6C8130F446F5}" type="presOf" srcId="{6E96705A-BE35-4BE2-9047-F04005813DBE}" destId="{4C23D4F6-01DD-EE4E-948D-CAB6DF94E3D5}" srcOrd="0" destOrd="0" presId="urn:microsoft.com/office/officeart/2005/8/layout/vList2"/>
    <dgm:cxn modelId="{A5ADD8B9-EA30-4B8F-8E81-B5CC55C2F887}" srcId="{FAB87090-B7B0-45C6-BDF7-707276E31B13}" destId="{18BB2790-84EF-43BB-9ED8-1B460F95CB45}" srcOrd="2" destOrd="0" parTransId="{CE8289CB-1853-4B34-A7B6-0F4F3C43472B}" sibTransId="{EF2D5755-CB06-453B-B2DE-D5854DEA4B95}"/>
    <dgm:cxn modelId="{A35678C0-C2D4-E740-9DBB-7F332A73BD23}" type="presOf" srcId="{FAB87090-B7B0-45C6-BDF7-707276E31B13}" destId="{742EB86A-E1AB-884F-9B7C-896F687AB9FE}" srcOrd="0" destOrd="0" presId="urn:microsoft.com/office/officeart/2005/8/layout/vList2"/>
    <dgm:cxn modelId="{058C30C5-AF24-AD4A-B2E7-FCD28151B277}" type="presOf" srcId="{C659F55B-272A-4A8F-A99B-B05BBFDEF1B6}" destId="{FC598498-78F0-4345-B60E-2D7A637FC64D}" srcOrd="0" destOrd="0" presId="urn:microsoft.com/office/officeart/2005/8/layout/vList2"/>
    <dgm:cxn modelId="{4D7275F8-9796-4072-A891-F17C45062C69}" srcId="{FAB87090-B7B0-45C6-BDF7-707276E31B13}" destId="{E7E6376A-2204-4C14-9074-79476205249E}" srcOrd="0" destOrd="0" parTransId="{2EC8B3BC-A672-40F1-8E2B-5C49145D76EF}" sibTransId="{B449C2EE-572E-4A83-8987-AB387C1569F2}"/>
    <dgm:cxn modelId="{6F0C430E-3257-3E45-A074-CECDCB950160}" type="presParOf" srcId="{742EB86A-E1AB-884F-9B7C-896F687AB9FE}" destId="{3A41EE72-EECC-CD44-BC79-5645CF53872C}" srcOrd="0" destOrd="0" presId="urn:microsoft.com/office/officeart/2005/8/layout/vList2"/>
    <dgm:cxn modelId="{FF4D148D-19E6-5C46-90DF-4F69E8D84425}" type="presParOf" srcId="{742EB86A-E1AB-884F-9B7C-896F687AB9FE}" destId="{8AD9888B-811C-E042-895E-5127838C1E30}" srcOrd="1" destOrd="0" presId="urn:microsoft.com/office/officeart/2005/8/layout/vList2"/>
    <dgm:cxn modelId="{705AD277-16A6-4441-B71E-CEF9CEF84AD1}" type="presParOf" srcId="{742EB86A-E1AB-884F-9B7C-896F687AB9FE}" destId="{4C23D4F6-01DD-EE4E-948D-CAB6DF94E3D5}" srcOrd="2" destOrd="0" presId="urn:microsoft.com/office/officeart/2005/8/layout/vList2"/>
    <dgm:cxn modelId="{F680FE54-D6D7-E946-8BD0-101566015E8F}" type="presParOf" srcId="{742EB86A-E1AB-884F-9B7C-896F687AB9FE}" destId="{26AEED6C-42BF-F046-98F9-5DC56BF2F9B6}" srcOrd="3" destOrd="0" presId="urn:microsoft.com/office/officeart/2005/8/layout/vList2"/>
    <dgm:cxn modelId="{3B577EFE-47B4-F04C-BC87-11523D0B6C3C}" type="presParOf" srcId="{742EB86A-E1AB-884F-9B7C-896F687AB9FE}" destId="{FC952EB8-987E-D041-855A-CF04194F5C17}" srcOrd="4" destOrd="0" presId="urn:microsoft.com/office/officeart/2005/8/layout/vList2"/>
    <dgm:cxn modelId="{F48910E6-5C2F-D949-9D8A-B700DE124DBC}" type="presParOf" srcId="{742EB86A-E1AB-884F-9B7C-896F687AB9FE}" destId="{85843D08-288E-494D-8308-B16977DBA5C9}" srcOrd="5" destOrd="0" presId="urn:microsoft.com/office/officeart/2005/8/layout/vList2"/>
    <dgm:cxn modelId="{80199BCF-B1A9-9940-B9F8-FBBB84432ACD}" type="presParOf" srcId="{742EB86A-E1AB-884F-9B7C-896F687AB9FE}" destId="{FC598498-78F0-4345-B60E-2D7A637FC64D}" srcOrd="6" destOrd="0" presId="urn:microsoft.com/office/officeart/2005/8/layout/vList2"/>
    <dgm:cxn modelId="{50240606-E457-D741-8C1E-650579539399}" type="presParOf" srcId="{742EB86A-E1AB-884F-9B7C-896F687AB9FE}" destId="{3D162374-A33A-FB48-AC3E-F58327202080}" srcOrd="7" destOrd="0" presId="urn:microsoft.com/office/officeart/2005/8/layout/vList2"/>
    <dgm:cxn modelId="{ACE4AB40-DA2E-5B42-BC32-B0A6121FCF6D}" type="presParOf" srcId="{742EB86A-E1AB-884F-9B7C-896F687AB9FE}" destId="{7F14D6A0-94C4-BF4E-940C-0AA48170D69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41EE72-EECC-CD44-BC79-5645CF53872C}">
      <dsp:nvSpPr>
        <dsp:cNvPr id="0" name=""/>
        <dsp:cNvSpPr/>
      </dsp:nvSpPr>
      <dsp:spPr>
        <a:xfrm>
          <a:off x="0" y="39572"/>
          <a:ext cx="6900512" cy="1056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Huy Phuong Phan, Bing Hiong Ngu, Jen-Hwa Shih, Ruey-Yih Lin, Sheng-Ying Shi. (2020). Validating 'optimizing' concepts: the importance of personal resolve, effective functioning, and academic striving. </a:t>
          </a:r>
          <a:r>
            <a:rPr lang="en-GB" sz="1500" i="1" kern="1200"/>
            <a:t>Educational psychology</a:t>
          </a:r>
          <a:r>
            <a:rPr lang="en-GB" sz="1500" kern="1200"/>
            <a:t>. 40(4), pp.448-472.</a:t>
          </a:r>
          <a:endParaRPr lang="en-US" sz="1500" kern="1200"/>
        </a:p>
      </dsp:txBody>
      <dsp:txXfrm>
        <a:off x="51591" y="91163"/>
        <a:ext cx="6797330" cy="953657"/>
      </dsp:txXfrm>
    </dsp:sp>
    <dsp:sp modelId="{4C23D4F6-01DD-EE4E-948D-CAB6DF94E3D5}">
      <dsp:nvSpPr>
        <dsp:cNvPr id="0" name=""/>
        <dsp:cNvSpPr/>
      </dsp:nvSpPr>
      <dsp:spPr>
        <a:xfrm>
          <a:off x="0" y="1139611"/>
          <a:ext cx="6900512" cy="1056839"/>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Indeed, Editorial Team. (2025). </a:t>
          </a:r>
          <a:r>
            <a:rPr lang="en-GB" sz="1500" i="1" kern="1200"/>
            <a:t>Time-management skills: definition, examples and tips for improvement</a:t>
          </a:r>
          <a:r>
            <a:rPr lang="en-GB" sz="1500" kern="1200"/>
            <a:t>. [Online]. Indeed. Last Updated: 4 March 2025. Available at: https://uk.indeed.com/career-advice/career-development/time-management-skills [Accessed 12 May 2025]. </a:t>
          </a:r>
          <a:endParaRPr lang="en-US" sz="1500" kern="1200"/>
        </a:p>
      </dsp:txBody>
      <dsp:txXfrm>
        <a:off x="51591" y="1191202"/>
        <a:ext cx="6797330" cy="953657"/>
      </dsp:txXfrm>
    </dsp:sp>
    <dsp:sp modelId="{FC952EB8-987E-D041-855A-CF04194F5C17}">
      <dsp:nvSpPr>
        <dsp:cNvPr id="0" name=""/>
        <dsp:cNvSpPr/>
      </dsp:nvSpPr>
      <dsp:spPr>
        <a:xfrm>
          <a:off x="0" y="2239650"/>
          <a:ext cx="6900512" cy="105683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Nutia Ismail,Zaiyana Putri,Anita Noviyanti. (2022). POMODORO TECHNIQUE ANALYSIS IN ZOOM-BASED CLASSROOMS. </a:t>
          </a:r>
          <a:r>
            <a:rPr lang="en-GB" sz="1500" i="1" kern="1200"/>
            <a:t>Journal of English Education and Linguistics Studies</a:t>
          </a:r>
          <a:r>
            <a:rPr lang="en-GB" sz="1500" kern="1200"/>
            <a:t>. 9(1), pp.75-96.</a:t>
          </a:r>
          <a:endParaRPr lang="en-US" sz="1500" kern="1200"/>
        </a:p>
      </dsp:txBody>
      <dsp:txXfrm>
        <a:off x="51591" y="2291241"/>
        <a:ext cx="6797330" cy="953657"/>
      </dsp:txXfrm>
    </dsp:sp>
    <dsp:sp modelId="{FC598498-78F0-4345-B60E-2D7A637FC64D}">
      <dsp:nvSpPr>
        <dsp:cNvPr id="0" name=""/>
        <dsp:cNvSpPr/>
      </dsp:nvSpPr>
      <dsp:spPr>
        <a:xfrm>
          <a:off x="0" y="3339690"/>
          <a:ext cx="6900512" cy="1056839"/>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Proactive </a:t>
          </a:r>
          <a:r>
            <a:rPr lang="en-GB" sz="1500" kern="1200" dirty="0" err="1"/>
            <a:t>Approches</a:t>
          </a:r>
          <a:r>
            <a:rPr lang="en-GB" sz="1500" kern="1200" dirty="0"/>
            <a:t>. (2025). </a:t>
          </a:r>
          <a:r>
            <a:rPr lang="en-GB" sz="1500" i="1" kern="1200" dirty="0"/>
            <a:t>Developing Time Management Skills: Strategies for Teachers and Students</a:t>
          </a:r>
          <a:r>
            <a:rPr lang="en-GB" sz="1500" kern="1200" dirty="0"/>
            <a:t>. [Online]. Proactive </a:t>
          </a:r>
          <a:r>
            <a:rPr lang="en-GB" sz="1500" kern="1200" dirty="0" err="1"/>
            <a:t>Approches</a:t>
          </a:r>
          <a:r>
            <a:rPr lang="en-GB" sz="1500" kern="1200" dirty="0"/>
            <a:t>. Last Updated: 2025. Available at: https://</a:t>
          </a:r>
          <a:r>
            <a:rPr lang="en-GB" sz="1500" kern="1200" dirty="0" err="1"/>
            <a:t>proactiveapproaches.co.uk</a:t>
          </a:r>
          <a:r>
            <a:rPr lang="en-GB" sz="1500" kern="1200" dirty="0"/>
            <a:t>/developing-time-management-skills-strategies-for-teachers-and-stud [Accessed 12 May 2025].</a:t>
          </a:r>
          <a:endParaRPr lang="en-US" sz="1500" kern="1200" dirty="0"/>
        </a:p>
      </dsp:txBody>
      <dsp:txXfrm>
        <a:off x="51591" y="3391281"/>
        <a:ext cx="6797330" cy="953657"/>
      </dsp:txXfrm>
    </dsp:sp>
    <dsp:sp modelId="{7F14D6A0-94C4-BF4E-940C-0AA48170D69D}">
      <dsp:nvSpPr>
        <dsp:cNvPr id="0" name=""/>
        <dsp:cNvSpPr/>
      </dsp:nvSpPr>
      <dsp:spPr>
        <a:xfrm>
          <a:off x="0" y="4439729"/>
          <a:ext cx="6900512" cy="105683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err="1"/>
            <a:t>Vorecol</a:t>
          </a:r>
          <a:r>
            <a:rPr lang="en-GB" sz="1500" kern="1200" dirty="0"/>
            <a:t> Editorial Team. (2024). </a:t>
          </a:r>
          <a:r>
            <a:rPr lang="en-GB" sz="1500" i="1" kern="1200" dirty="0"/>
            <a:t>The Impact of Digital Distractions on Time Management</a:t>
          </a:r>
          <a:r>
            <a:rPr lang="en-GB" sz="1500" kern="1200" dirty="0"/>
            <a:t>. [Online]. </a:t>
          </a:r>
          <a:r>
            <a:rPr lang="en-GB" sz="1500" kern="1200" dirty="0" err="1"/>
            <a:t>Vorecol</a:t>
          </a:r>
          <a:r>
            <a:rPr lang="en-GB" sz="1500" kern="1200" dirty="0"/>
            <a:t>. Last Updated: 28 August 2024. Available at: https://</a:t>
          </a:r>
          <a:r>
            <a:rPr lang="en-GB" sz="1500" kern="1200" dirty="0" err="1"/>
            <a:t>vorecol.com</a:t>
          </a:r>
          <a:r>
            <a:rPr lang="en-GB" sz="1500" kern="1200" dirty="0"/>
            <a:t>/blogs/blog-the-impact-of-digital-distractions-on-time-management-7577 [Accessed 12 May 2025].</a:t>
          </a:r>
          <a:endParaRPr lang="en-US" sz="1500" kern="1200" dirty="0"/>
        </a:p>
      </dsp:txBody>
      <dsp:txXfrm>
        <a:off x="51591" y="4491320"/>
        <a:ext cx="6797330"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94041-EA61-43E8-1C97-BF71BDDD438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A077003-6028-BEE8-FF91-8609F33150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2BA882C-AF8A-C99B-7864-AEA6B78D6D79}"/>
              </a:ext>
            </a:extLst>
          </p:cNvPr>
          <p:cNvSpPr>
            <a:spLocks noGrp="1"/>
          </p:cNvSpPr>
          <p:nvPr>
            <p:ph type="dt" sz="half" idx="10"/>
          </p:nvPr>
        </p:nvSpPr>
        <p:spPr/>
        <p:txBody>
          <a:bodyPr/>
          <a:lstStyle/>
          <a:p>
            <a:fld id="{EC4DC454-A63C-5748-83A9-705A93AE666C}" type="datetimeFigureOut">
              <a:rPr lang="en-GB" smtClean="0"/>
              <a:t>12/06/2025</a:t>
            </a:fld>
            <a:endParaRPr lang="en-GB"/>
          </a:p>
        </p:txBody>
      </p:sp>
      <p:sp>
        <p:nvSpPr>
          <p:cNvPr id="5" name="Footer Placeholder 4">
            <a:extLst>
              <a:ext uri="{FF2B5EF4-FFF2-40B4-BE49-F238E27FC236}">
                <a16:creationId xmlns:a16="http://schemas.microsoft.com/office/drawing/2014/main" id="{E8D5B234-1324-393B-664C-8DCF5A9FE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C854CA-3EFA-4728-1BDE-FF7C5ED575C6}"/>
              </a:ext>
            </a:extLst>
          </p:cNvPr>
          <p:cNvSpPr>
            <a:spLocks noGrp="1"/>
          </p:cNvSpPr>
          <p:nvPr>
            <p:ph type="sldNum" sz="quarter" idx="12"/>
          </p:nvPr>
        </p:nvSpPr>
        <p:spPr/>
        <p:txBody>
          <a:bodyPr/>
          <a:lstStyle/>
          <a:p>
            <a:fld id="{FCB1F2C4-1583-2947-949C-87037451BEBF}" type="slidenum">
              <a:rPr lang="en-GB" smtClean="0"/>
              <a:t>‹#›</a:t>
            </a:fld>
            <a:endParaRPr lang="en-GB"/>
          </a:p>
        </p:txBody>
      </p:sp>
    </p:spTree>
    <p:extLst>
      <p:ext uri="{BB962C8B-B14F-4D97-AF65-F5344CB8AC3E}">
        <p14:creationId xmlns:p14="http://schemas.microsoft.com/office/powerpoint/2010/main" val="4106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7D227-22B8-F586-FD97-4E6E0DB84FB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4C0A026-8DF1-767B-7DE4-DA9A58FE20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0FA698D-31AF-CF06-304C-43E30B1D6358}"/>
              </a:ext>
            </a:extLst>
          </p:cNvPr>
          <p:cNvSpPr>
            <a:spLocks noGrp="1"/>
          </p:cNvSpPr>
          <p:nvPr>
            <p:ph type="dt" sz="half" idx="10"/>
          </p:nvPr>
        </p:nvSpPr>
        <p:spPr/>
        <p:txBody>
          <a:bodyPr/>
          <a:lstStyle/>
          <a:p>
            <a:fld id="{EC4DC454-A63C-5748-83A9-705A93AE666C}" type="datetimeFigureOut">
              <a:rPr lang="en-GB" smtClean="0"/>
              <a:t>12/06/2025</a:t>
            </a:fld>
            <a:endParaRPr lang="en-GB"/>
          </a:p>
        </p:txBody>
      </p:sp>
      <p:sp>
        <p:nvSpPr>
          <p:cNvPr id="5" name="Footer Placeholder 4">
            <a:extLst>
              <a:ext uri="{FF2B5EF4-FFF2-40B4-BE49-F238E27FC236}">
                <a16:creationId xmlns:a16="http://schemas.microsoft.com/office/drawing/2014/main" id="{895E2E84-1995-4D63-D2E6-D61098D78E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4E752A-6090-642C-0908-0D573E780AEA}"/>
              </a:ext>
            </a:extLst>
          </p:cNvPr>
          <p:cNvSpPr>
            <a:spLocks noGrp="1"/>
          </p:cNvSpPr>
          <p:nvPr>
            <p:ph type="sldNum" sz="quarter" idx="12"/>
          </p:nvPr>
        </p:nvSpPr>
        <p:spPr/>
        <p:txBody>
          <a:bodyPr/>
          <a:lstStyle/>
          <a:p>
            <a:fld id="{FCB1F2C4-1583-2947-949C-87037451BEBF}" type="slidenum">
              <a:rPr lang="en-GB" smtClean="0"/>
              <a:t>‹#›</a:t>
            </a:fld>
            <a:endParaRPr lang="en-GB"/>
          </a:p>
        </p:txBody>
      </p:sp>
    </p:spTree>
    <p:extLst>
      <p:ext uri="{BB962C8B-B14F-4D97-AF65-F5344CB8AC3E}">
        <p14:creationId xmlns:p14="http://schemas.microsoft.com/office/powerpoint/2010/main" val="1738167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07CD5-2AA2-C181-B07D-4EA6AB7B2DE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BA71AE2-5AA2-A9E5-6850-6D2E278FB2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D9592D5-290B-20AD-00EA-ADC259333442}"/>
              </a:ext>
            </a:extLst>
          </p:cNvPr>
          <p:cNvSpPr>
            <a:spLocks noGrp="1"/>
          </p:cNvSpPr>
          <p:nvPr>
            <p:ph type="dt" sz="half" idx="10"/>
          </p:nvPr>
        </p:nvSpPr>
        <p:spPr/>
        <p:txBody>
          <a:bodyPr/>
          <a:lstStyle/>
          <a:p>
            <a:fld id="{EC4DC454-A63C-5748-83A9-705A93AE666C}" type="datetimeFigureOut">
              <a:rPr lang="en-GB" smtClean="0"/>
              <a:t>12/06/2025</a:t>
            </a:fld>
            <a:endParaRPr lang="en-GB"/>
          </a:p>
        </p:txBody>
      </p:sp>
      <p:sp>
        <p:nvSpPr>
          <p:cNvPr id="5" name="Footer Placeholder 4">
            <a:extLst>
              <a:ext uri="{FF2B5EF4-FFF2-40B4-BE49-F238E27FC236}">
                <a16:creationId xmlns:a16="http://schemas.microsoft.com/office/drawing/2014/main" id="{28435E92-0D42-6DFA-7BA7-0B878B354B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F4380A-7C92-66FC-E237-71876CBC7BE3}"/>
              </a:ext>
            </a:extLst>
          </p:cNvPr>
          <p:cNvSpPr>
            <a:spLocks noGrp="1"/>
          </p:cNvSpPr>
          <p:nvPr>
            <p:ph type="sldNum" sz="quarter" idx="12"/>
          </p:nvPr>
        </p:nvSpPr>
        <p:spPr/>
        <p:txBody>
          <a:bodyPr/>
          <a:lstStyle/>
          <a:p>
            <a:fld id="{FCB1F2C4-1583-2947-949C-87037451BEBF}" type="slidenum">
              <a:rPr lang="en-GB" smtClean="0"/>
              <a:t>‹#›</a:t>
            </a:fld>
            <a:endParaRPr lang="en-GB"/>
          </a:p>
        </p:txBody>
      </p:sp>
    </p:spTree>
    <p:extLst>
      <p:ext uri="{BB962C8B-B14F-4D97-AF65-F5344CB8AC3E}">
        <p14:creationId xmlns:p14="http://schemas.microsoft.com/office/powerpoint/2010/main" val="2118994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96324-9AB9-C358-016E-53C9E35C96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C7D6054-F62F-317B-AA88-4585EF7E7EB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32AD994-607E-C98A-8B63-89A75D849D2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9487DE2-E57C-5618-1F8F-0AEB8CFCEC21}"/>
              </a:ext>
            </a:extLst>
          </p:cNvPr>
          <p:cNvSpPr>
            <a:spLocks noGrp="1"/>
          </p:cNvSpPr>
          <p:nvPr>
            <p:ph type="dt" sz="half" idx="10"/>
          </p:nvPr>
        </p:nvSpPr>
        <p:spPr/>
        <p:txBody>
          <a:bodyPr/>
          <a:lstStyle/>
          <a:p>
            <a:fld id="{EC4DC454-A63C-5748-83A9-705A93AE666C}" type="datetimeFigureOut">
              <a:rPr lang="en-GB" smtClean="0"/>
              <a:t>12/06/2025</a:t>
            </a:fld>
            <a:endParaRPr lang="en-GB"/>
          </a:p>
        </p:txBody>
      </p:sp>
      <p:sp>
        <p:nvSpPr>
          <p:cNvPr id="6" name="Footer Placeholder 5">
            <a:extLst>
              <a:ext uri="{FF2B5EF4-FFF2-40B4-BE49-F238E27FC236}">
                <a16:creationId xmlns:a16="http://schemas.microsoft.com/office/drawing/2014/main" id="{625E2F83-B55B-5856-C6ED-E744255AA7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785795-84A9-05EB-5BFD-D58EDE27EBBF}"/>
              </a:ext>
            </a:extLst>
          </p:cNvPr>
          <p:cNvSpPr>
            <a:spLocks noGrp="1"/>
          </p:cNvSpPr>
          <p:nvPr>
            <p:ph type="sldNum" sz="quarter" idx="12"/>
          </p:nvPr>
        </p:nvSpPr>
        <p:spPr/>
        <p:txBody>
          <a:bodyPr/>
          <a:lstStyle/>
          <a:p>
            <a:fld id="{FCB1F2C4-1583-2947-949C-87037451BEBF}" type="slidenum">
              <a:rPr lang="en-GB" smtClean="0"/>
              <a:t>‹#›</a:t>
            </a:fld>
            <a:endParaRPr lang="en-GB"/>
          </a:p>
        </p:txBody>
      </p:sp>
    </p:spTree>
    <p:extLst>
      <p:ext uri="{BB962C8B-B14F-4D97-AF65-F5344CB8AC3E}">
        <p14:creationId xmlns:p14="http://schemas.microsoft.com/office/powerpoint/2010/main" val="729027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1DAC3-9738-9B89-281D-3FC46F9E299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1CA1554-99FE-558E-743A-7733BB1286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D09FD17-5DE6-C741-4498-01B341E6774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74E8194-9270-50CB-0576-813C91E85F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DF92C5-06C4-4975-C94C-69F3C571EFA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2E54F02-7251-2CA8-2C96-6FF874E9ECCE}"/>
              </a:ext>
            </a:extLst>
          </p:cNvPr>
          <p:cNvSpPr>
            <a:spLocks noGrp="1"/>
          </p:cNvSpPr>
          <p:nvPr>
            <p:ph type="dt" sz="half" idx="10"/>
          </p:nvPr>
        </p:nvSpPr>
        <p:spPr/>
        <p:txBody>
          <a:bodyPr/>
          <a:lstStyle/>
          <a:p>
            <a:fld id="{EC4DC454-A63C-5748-83A9-705A93AE666C}" type="datetimeFigureOut">
              <a:rPr lang="en-GB" smtClean="0"/>
              <a:t>12/06/2025</a:t>
            </a:fld>
            <a:endParaRPr lang="en-GB"/>
          </a:p>
        </p:txBody>
      </p:sp>
      <p:sp>
        <p:nvSpPr>
          <p:cNvPr id="8" name="Footer Placeholder 7">
            <a:extLst>
              <a:ext uri="{FF2B5EF4-FFF2-40B4-BE49-F238E27FC236}">
                <a16:creationId xmlns:a16="http://schemas.microsoft.com/office/drawing/2014/main" id="{DFD3E205-E50D-05EE-66EC-0E79B49491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4CCD81-9F30-462B-5D10-C9739CB7FB12}"/>
              </a:ext>
            </a:extLst>
          </p:cNvPr>
          <p:cNvSpPr>
            <a:spLocks noGrp="1"/>
          </p:cNvSpPr>
          <p:nvPr>
            <p:ph type="sldNum" sz="quarter" idx="12"/>
          </p:nvPr>
        </p:nvSpPr>
        <p:spPr/>
        <p:txBody>
          <a:bodyPr/>
          <a:lstStyle/>
          <a:p>
            <a:fld id="{FCB1F2C4-1583-2947-949C-87037451BEBF}" type="slidenum">
              <a:rPr lang="en-GB" smtClean="0"/>
              <a:t>‹#›</a:t>
            </a:fld>
            <a:endParaRPr lang="en-GB"/>
          </a:p>
        </p:txBody>
      </p:sp>
    </p:spTree>
    <p:extLst>
      <p:ext uri="{BB962C8B-B14F-4D97-AF65-F5344CB8AC3E}">
        <p14:creationId xmlns:p14="http://schemas.microsoft.com/office/powerpoint/2010/main" val="439169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6E0B7-7085-6658-4BA9-C17A87A353B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5152883-2489-0D84-E9C1-2659FA85E588}"/>
              </a:ext>
            </a:extLst>
          </p:cNvPr>
          <p:cNvSpPr>
            <a:spLocks noGrp="1"/>
          </p:cNvSpPr>
          <p:nvPr>
            <p:ph type="dt" sz="half" idx="10"/>
          </p:nvPr>
        </p:nvSpPr>
        <p:spPr/>
        <p:txBody>
          <a:bodyPr/>
          <a:lstStyle/>
          <a:p>
            <a:fld id="{EC4DC454-A63C-5748-83A9-705A93AE666C}" type="datetimeFigureOut">
              <a:rPr lang="en-GB" smtClean="0"/>
              <a:t>12/06/2025</a:t>
            </a:fld>
            <a:endParaRPr lang="en-GB"/>
          </a:p>
        </p:txBody>
      </p:sp>
      <p:sp>
        <p:nvSpPr>
          <p:cNvPr id="4" name="Footer Placeholder 3">
            <a:extLst>
              <a:ext uri="{FF2B5EF4-FFF2-40B4-BE49-F238E27FC236}">
                <a16:creationId xmlns:a16="http://schemas.microsoft.com/office/drawing/2014/main" id="{9AE2FDB9-26A4-E17B-59B2-A54B8D47FC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85181E-51B0-B5B1-A2DA-B490E7B28150}"/>
              </a:ext>
            </a:extLst>
          </p:cNvPr>
          <p:cNvSpPr>
            <a:spLocks noGrp="1"/>
          </p:cNvSpPr>
          <p:nvPr>
            <p:ph type="sldNum" sz="quarter" idx="12"/>
          </p:nvPr>
        </p:nvSpPr>
        <p:spPr/>
        <p:txBody>
          <a:bodyPr/>
          <a:lstStyle/>
          <a:p>
            <a:fld id="{FCB1F2C4-1583-2947-949C-87037451BEBF}" type="slidenum">
              <a:rPr lang="en-GB" smtClean="0"/>
              <a:t>‹#›</a:t>
            </a:fld>
            <a:endParaRPr lang="en-GB"/>
          </a:p>
        </p:txBody>
      </p:sp>
    </p:spTree>
    <p:extLst>
      <p:ext uri="{BB962C8B-B14F-4D97-AF65-F5344CB8AC3E}">
        <p14:creationId xmlns:p14="http://schemas.microsoft.com/office/powerpoint/2010/main" val="3086740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A936D2-436E-FC2D-8CA5-B640E61957D3}"/>
              </a:ext>
            </a:extLst>
          </p:cNvPr>
          <p:cNvSpPr>
            <a:spLocks noGrp="1"/>
          </p:cNvSpPr>
          <p:nvPr>
            <p:ph type="dt" sz="half" idx="10"/>
          </p:nvPr>
        </p:nvSpPr>
        <p:spPr/>
        <p:txBody>
          <a:bodyPr/>
          <a:lstStyle/>
          <a:p>
            <a:fld id="{EC4DC454-A63C-5748-83A9-705A93AE666C}" type="datetimeFigureOut">
              <a:rPr lang="en-GB" smtClean="0"/>
              <a:t>12/06/2025</a:t>
            </a:fld>
            <a:endParaRPr lang="en-GB"/>
          </a:p>
        </p:txBody>
      </p:sp>
      <p:sp>
        <p:nvSpPr>
          <p:cNvPr id="3" name="Footer Placeholder 2">
            <a:extLst>
              <a:ext uri="{FF2B5EF4-FFF2-40B4-BE49-F238E27FC236}">
                <a16:creationId xmlns:a16="http://schemas.microsoft.com/office/drawing/2014/main" id="{86E0EC0D-500A-7989-F874-D093095951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24FC5E-51E0-7E20-145C-8C9A8C0CBE34}"/>
              </a:ext>
            </a:extLst>
          </p:cNvPr>
          <p:cNvSpPr>
            <a:spLocks noGrp="1"/>
          </p:cNvSpPr>
          <p:nvPr>
            <p:ph type="sldNum" sz="quarter" idx="12"/>
          </p:nvPr>
        </p:nvSpPr>
        <p:spPr/>
        <p:txBody>
          <a:bodyPr/>
          <a:lstStyle/>
          <a:p>
            <a:fld id="{FCB1F2C4-1583-2947-949C-87037451BEBF}" type="slidenum">
              <a:rPr lang="en-GB" smtClean="0"/>
              <a:t>‹#›</a:t>
            </a:fld>
            <a:endParaRPr lang="en-GB"/>
          </a:p>
        </p:txBody>
      </p:sp>
    </p:spTree>
    <p:extLst>
      <p:ext uri="{BB962C8B-B14F-4D97-AF65-F5344CB8AC3E}">
        <p14:creationId xmlns:p14="http://schemas.microsoft.com/office/powerpoint/2010/main" val="349949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030E4-1BF7-84A5-778A-7CE6FD0A7D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2D90F37-1AAA-E352-F3AE-50C4C131B1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CC5B1B3-3845-DF05-B596-BF77BEDF74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063E11-267A-F8F6-3558-0CAD4B42999B}"/>
              </a:ext>
            </a:extLst>
          </p:cNvPr>
          <p:cNvSpPr>
            <a:spLocks noGrp="1"/>
          </p:cNvSpPr>
          <p:nvPr>
            <p:ph type="dt" sz="half" idx="10"/>
          </p:nvPr>
        </p:nvSpPr>
        <p:spPr/>
        <p:txBody>
          <a:bodyPr/>
          <a:lstStyle/>
          <a:p>
            <a:fld id="{EC4DC454-A63C-5748-83A9-705A93AE666C}" type="datetimeFigureOut">
              <a:rPr lang="en-GB" smtClean="0"/>
              <a:t>12/06/2025</a:t>
            </a:fld>
            <a:endParaRPr lang="en-GB"/>
          </a:p>
        </p:txBody>
      </p:sp>
      <p:sp>
        <p:nvSpPr>
          <p:cNvPr id="6" name="Footer Placeholder 5">
            <a:extLst>
              <a:ext uri="{FF2B5EF4-FFF2-40B4-BE49-F238E27FC236}">
                <a16:creationId xmlns:a16="http://schemas.microsoft.com/office/drawing/2014/main" id="{09011AE1-ED15-9E0B-60CD-741903B69F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4FD070-2121-2C2A-9450-372D357A82F0}"/>
              </a:ext>
            </a:extLst>
          </p:cNvPr>
          <p:cNvSpPr>
            <a:spLocks noGrp="1"/>
          </p:cNvSpPr>
          <p:nvPr>
            <p:ph type="sldNum" sz="quarter" idx="12"/>
          </p:nvPr>
        </p:nvSpPr>
        <p:spPr/>
        <p:txBody>
          <a:bodyPr/>
          <a:lstStyle/>
          <a:p>
            <a:fld id="{FCB1F2C4-1583-2947-949C-87037451BEBF}" type="slidenum">
              <a:rPr lang="en-GB" smtClean="0"/>
              <a:t>‹#›</a:t>
            </a:fld>
            <a:endParaRPr lang="en-GB"/>
          </a:p>
        </p:txBody>
      </p:sp>
    </p:spTree>
    <p:extLst>
      <p:ext uri="{BB962C8B-B14F-4D97-AF65-F5344CB8AC3E}">
        <p14:creationId xmlns:p14="http://schemas.microsoft.com/office/powerpoint/2010/main" val="2566086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EFF47-0C29-1CEC-6565-322F130E2F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2BFB038-CA34-C409-16B6-E36E0E9536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a:extLst>
              <a:ext uri="{FF2B5EF4-FFF2-40B4-BE49-F238E27FC236}">
                <a16:creationId xmlns:a16="http://schemas.microsoft.com/office/drawing/2014/main" id="{0277F0CE-0CC8-669A-F502-E4823C1779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6744C92-9430-3282-512E-62F9A7278D58}"/>
              </a:ext>
            </a:extLst>
          </p:cNvPr>
          <p:cNvSpPr>
            <a:spLocks noGrp="1"/>
          </p:cNvSpPr>
          <p:nvPr>
            <p:ph type="dt" sz="half" idx="10"/>
          </p:nvPr>
        </p:nvSpPr>
        <p:spPr/>
        <p:txBody>
          <a:bodyPr/>
          <a:lstStyle/>
          <a:p>
            <a:fld id="{EC4DC454-A63C-5748-83A9-705A93AE666C}" type="datetimeFigureOut">
              <a:rPr lang="en-GB" smtClean="0"/>
              <a:t>12/06/2025</a:t>
            </a:fld>
            <a:endParaRPr lang="en-GB"/>
          </a:p>
        </p:txBody>
      </p:sp>
      <p:sp>
        <p:nvSpPr>
          <p:cNvPr id="6" name="Footer Placeholder 5">
            <a:extLst>
              <a:ext uri="{FF2B5EF4-FFF2-40B4-BE49-F238E27FC236}">
                <a16:creationId xmlns:a16="http://schemas.microsoft.com/office/drawing/2014/main" id="{8A2FEC0A-564F-7D8B-9729-27A31814F7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95F0BD-13FA-C3A4-6CE2-3F6E1A0C3ECB}"/>
              </a:ext>
            </a:extLst>
          </p:cNvPr>
          <p:cNvSpPr>
            <a:spLocks noGrp="1"/>
          </p:cNvSpPr>
          <p:nvPr>
            <p:ph type="sldNum" sz="quarter" idx="12"/>
          </p:nvPr>
        </p:nvSpPr>
        <p:spPr/>
        <p:txBody>
          <a:bodyPr/>
          <a:lstStyle/>
          <a:p>
            <a:fld id="{FCB1F2C4-1583-2947-949C-87037451BEBF}" type="slidenum">
              <a:rPr lang="en-GB" smtClean="0"/>
              <a:t>‹#›</a:t>
            </a:fld>
            <a:endParaRPr lang="en-GB"/>
          </a:p>
        </p:txBody>
      </p:sp>
    </p:spTree>
    <p:extLst>
      <p:ext uri="{BB962C8B-B14F-4D97-AF65-F5344CB8AC3E}">
        <p14:creationId xmlns:p14="http://schemas.microsoft.com/office/powerpoint/2010/main" val="2528490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1B256-3273-676E-414C-E1F24A69ABC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D430334-7794-210A-E388-0C0038EB369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17BA38-5BD8-2270-5E18-FF4E4E5AD8D0}"/>
              </a:ext>
            </a:extLst>
          </p:cNvPr>
          <p:cNvSpPr>
            <a:spLocks noGrp="1"/>
          </p:cNvSpPr>
          <p:nvPr>
            <p:ph type="dt" sz="half" idx="10"/>
          </p:nvPr>
        </p:nvSpPr>
        <p:spPr/>
        <p:txBody>
          <a:bodyPr/>
          <a:lstStyle/>
          <a:p>
            <a:fld id="{EC4DC454-A63C-5748-83A9-705A93AE666C}" type="datetimeFigureOut">
              <a:rPr lang="en-GB" smtClean="0"/>
              <a:t>12/06/2025</a:t>
            </a:fld>
            <a:endParaRPr lang="en-GB"/>
          </a:p>
        </p:txBody>
      </p:sp>
      <p:sp>
        <p:nvSpPr>
          <p:cNvPr id="5" name="Footer Placeholder 4">
            <a:extLst>
              <a:ext uri="{FF2B5EF4-FFF2-40B4-BE49-F238E27FC236}">
                <a16:creationId xmlns:a16="http://schemas.microsoft.com/office/drawing/2014/main" id="{3F10EB8B-B454-C3F2-39F5-3239D91458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7B3C9B-C17D-57FB-8897-0D21439DF38B}"/>
              </a:ext>
            </a:extLst>
          </p:cNvPr>
          <p:cNvSpPr>
            <a:spLocks noGrp="1"/>
          </p:cNvSpPr>
          <p:nvPr>
            <p:ph type="sldNum" sz="quarter" idx="12"/>
          </p:nvPr>
        </p:nvSpPr>
        <p:spPr/>
        <p:txBody>
          <a:bodyPr/>
          <a:lstStyle/>
          <a:p>
            <a:fld id="{FCB1F2C4-1583-2947-949C-87037451BEBF}" type="slidenum">
              <a:rPr lang="en-GB" smtClean="0"/>
              <a:t>‹#›</a:t>
            </a:fld>
            <a:endParaRPr lang="en-GB"/>
          </a:p>
        </p:txBody>
      </p:sp>
    </p:spTree>
    <p:extLst>
      <p:ext uri="{BB962C8B-B14F-4D97-AF65-F5344CB8AC3E}">
        <p14:creationId xmlns:p14="http://schemas.microsoft.com/office/powerpoint/2010/main" val="1601809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132DA1-9159-D760-3814-88AE4428304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B132449-611A-3A09-DB57-4685A9AD520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865A955-E922-E6E4-B74C-BABE14985C1E}"/>
              </a:ext>
            </a:extLst>
          </p:cNvPr>
          <p:cNvSpPr>
            <a:spLocks noGrp="1"/>
          </p:cNvSpPr>
          <p:nvPr>
            <p:ph type="dt" sz="half" idx="10"/>
          </p:nvPr>
        </p:nvSpPr>
        <p:spPr/>
        <p:txBody>
          <a:bodyPr/>
          <a:lstStyle/>
          <a:p>
            <a:fld id="{EC4DC454-A63C-5748-83A9-705A93AE666C}" type="datetimeFigureOut">
              <a:rPr lang="en-GB" smtClean="0"/>
              <a:t>12/06/2025</a:t>
            </a:fld>
            <a:endParaRPr lang="en-GB"/>
          </a:p>
        </p:txBody>
      </p:sp>
      <p:sp>
        <p:nvSpPr>
          <p:cNvPr id="5" name="Footer Placeholder 4">
            <a:extLst>
              <a:ext uri="{FF2B5EF4-FFF2-40B4-BE49-F238E27FC236}">
                <a16:creationId xmlns:a16="http://schemas.microsoft.com/office/drawing/2014/main" id="{1F1F7FE7-B802-C298-7482-B67D9FA657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4139B5-3353-5D65-E818-480D599A7BEA}"/>
              </a:ext>
            </a:extLst>
          </p:cNvPr>
          <p:cNvSpPr>
            <a:spLocks noGrp="1"/>
          </p:cNvSpPr>
          <p:nvPr>
            <p:ph type="sldNum" sz="quarter" idx="12"/>
          </p:nvPr>
        </p:nvSpPr>
        <p:spPr/>
        <p:txBody>
          <a:bodyPr/>
          <a:lstStyle/>
          <a:p>
            <a:fld id="{FCB1F2C4-1583-2947-949C-87037451BEBF}" type="slidenum">
              <a:rPr lang="en-GB" smtClean="0"/>
              <a:t>‹#›</a:t>
            </a:fld>
            <a:endParaRPr lang="en-GB"/>
          </a:p>
        </p:txBody>
      </p:sp>
    </p:spTree>
    <p:extLst>
      <p:ext uri="{BB962C8B-B14F-4D97-AF65-F5344CB8AC3E}">
        <p14:creationId xmlns:p14="http://schemas.microsoft.com/office/powerpoint/2010/main" val="1850368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F5438-C3DA-4590-3538-68ABC53C31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6924DC1-F43A-E3BD-86FA-D53E871CFB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452487E-55BA-799A-C17E-58AA12C2D1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4DC454-A63C-5748-83A9-705A93AE666C}" type="datetimeFigureOut">
              <a:rPr lang="en-GB" smtClean="0"/>
              <a:t>12/06/2025</a:t>
            </a:fld>
            <a:endParaRPr lang="en-GB"/>
          </a:p>
        </p:txBody>
      </p:sp>
      <p:sp>
        <p:nvSpPr>
          <p:cNvPr id="5" name="Footer Placeholder 4">
            <a:extLst>
              <a:ext uri="{FF2B5EF4-FFF2-40B4-BE49-F238E27FC236}">
                <a16:creationId xmlns:a16="http://schemas.microsoft.com/office/drawing/2014/main" id="{018D1184-4EB1-17EF-BB83-95DE9E297D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0BF5D35-D29B-FDA0-9304-EDF848B6B2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B1F2C4-1583-2947-949C-87037451BEBF}" type="slidenum">
              <a:rPr lang="en-GB" smtClean="0"/>
              <a:t>‹#›</a:t>
            </a:fld>
            <a:endParaRPr lang="en-GB"/>
          </a:p>
        </p:txBody>
      </p:sp>
    </p:spTree>
    <p:extLst>
      <p:ext uri="{BB962C8B-B14F-4D97-AF65-F5344CB8AC3E}">
        <p14:creationId xmlns:p14="http://schemas.microsoft.com/office/powerpoint/2010/main" val="41432399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sign with text on their fingers&#10;&#10;Description automatically generated">
            <a:extLst>
              <a:ext uri="{FF2B5EF4-FFF2-40B4-BE49-F238E27FC236}">
                <a16:creationId xmlns:a16="http://schemas.microsoft.com/office/drawing/2014/main" id="{11A64D15-D294-40ED-BEFB-CC47C8221F4D}"/>
              </a:ext>
            </a:extLst>
          </p:cNvPr>
          <p:cNvPicPr>
            <a:picLocks noChangeAspect="1"/>
          </p:cNvPicPr>
          <p:nvPr/>
        </p:nvPicPr>
        <p:blipFill>
          <a:blip r:embed="rId2"/>
          <a:srcRect t="3021" r="2" b="2"/>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2" name="Freeform: Shape 11">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74FBA3-9089-0D9B-D55D-78DB960DC29C}"/>
              </a:ext>
            </a:extLst>
          </p:cNvPr>
          <p:cNvSpPr>
            <a:spLocks noGrp="1"/>
          </p:cNvSpPr>
          <p:nvPr>
            <p:ph type="ctrTitle"/>
          </p:nvPr>
        </p:nvSpPr>
        <p:spPr>
          <a:xfrm>
            <a:off x="477981" y="1122363"/>
            <a:ext cx="4023360" cy="3204134"/>
          </a:xfrm>
        </p:spPr>
        <p:txBody>
          <a:bodyPr anchor="b">
            <a:normAutofit/>
          </a:bodyPr>
          <a:lstStyle/>
          <a:p>
            <a:pPr algn="l"/>
            <a:r>
              <a:rPr lang="en-GB" sz="3000" b="1">
                <a:effectLst/>
                <a:latin typeface="Arial" panose="020B0604020202020204" pitchFamily="34" charset="0"/>
                <a:ea typeface="Times New Roman" panose="02020603050405020304" pitchFamily="18" charset="0"/>
              </a:rPr>
              <a:t>“Time Management”: An Essential Skill for Student Success in Higher Education</a:t>
            </a:r>
            <a:br>
              <a:rPr lang="en-GB" sz="3000">
                <a:effectLst/>
                <a:latin typeface="Arial" panose="020B0604020202020204" pitchFamily="34" charset="0"/>
                <a:ea typeface="Times New Roman" panose="02020603050405020304" pitchFamily="18" charset="0"/>
              </a:rPr>
            </a:br>
            <a:endParaRPr lang="en-GB" sz="3000"/>
          </a:p>
        </p:txBody>
      </p:sp>
      <p:sp>
        <p:nvSpPr>
          <p:cNvPr id="3" name="Subtitle 2">
            <a:extLst>
              <a:ext uri="{FF2B5EF4-FFF2-40B4-BE49-F238E27FC236}">
                <a16:creationId xmlns:a16="http://schemas.microsoft.com/office/drawing/2014/main" id="{75298380-029D-34CE-BC25-DA600DEF5BA6}"/>
              </a:ext>
            </a:extLst>
          </p:cNvPr>
          <p:cNvSpPr>
            <a:spLocks noGrp="1"/>
          </p:cNvSpPr>
          <p:nvPr>
            <p:ph type="subTitle" idx="1"/>
          </p:nvPr>
        </p:nvSpPr>
        <p:spPr>
          <a:xfrm>
            <a:off x="477981" y="4872922"/>
            <a:ext cx="3933306" cy="1208141"/>
          </a:xfrm>
        </p:spPr>
        <p:txBody>
          <a:bodyPr>
            <a:normAutofit/>
          </a:bodyPr>
          <a:lstStyle/>
          <a:p>
            <a:pPr algn="l"/>
            <a:r>
              <a:rPr lang="en-GB" sz="2000"/>
              <a:t>Sebastian Szczecinski </a:t>
            </a:r>
          </a:p>
          <a:p>
            <a:pPr algn="l"/>
            <a:r>
              <a:rPr lang="en-GB" sz="2000"/>
              <a:t>2434619</a:t>
            </a:r>
          </a:p>
          <a:p>
            <a:pPr algn="l"/>
            <a:r>
              <a:rPr lang="en-GB" sz="2000"/>
              <a:t>BMSW4013	</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0253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99BEC3-FE49-0B2F-80DF-92C91693F650}"/>
              </a:ext>
            </a:extLst>
          </p:cNvPr>
          <p:cNvSpPr>
            <a:spLocks noGrp="1"/>
          </p:cNvSpPr>
          <p:nvPr>
            <p:ph type="title"/>
          </p:nvPr>
        </p:nvSpPr>
        <p:spPr>
          <a:xfrm>
            <a:off x="1115568" y="548640"/>
            <a:ext cx="10168128" cy="1179576"/>
          </a:xfrm>
        </p:spPr>
        <p:txBody>
          <a:bodyPr>
            <a:normAutofit/>
          </a:bodyPr>
          <a:lstStyle/>
          <a:p>
            <a:r>
              <a:rPr lang="en-GB" sz="4000"/>
              <a:t>Introduction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EEA6193-21E9-0761-4296-EC43160AF49F}"/>
              </a:ext>
            </a:extLst>
          </p:cNvPr>
          <p:cNvSpPr>
            <a:spLocks noGrp="1"/>
          </p:cNvSpPr>
          <p:nvPr>
            <p:ph idx="1"/>
          </p:nvPr>
        </p:nvSpPr>
        <p:spPr>
          <a:xfrm>
            <a:off x="1115568" y="2481943"/>
            <a:ext cx="10168128" cy="3695020"/>
          </a:xfrm>
        </p:spPr>
        <p:txBody>
          <a:bodyPr>
            <a:normAutofit/>
          </a:bodyPr>
          <a:lstStyle/>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Good time management helps students feel less stressed, stay healthy, and do better in school. This presentation looks at how managing time well helps with studies, emotions, and daily tasks.</a:t>
            </a: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63927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6046EB5-85F6-3B33-1530-2FE9B9198ABE}"/>
              </a:ext>
            </a:extLst>
          </p:cNvPr>
          <p:cNvPicPr>
            <a:picLocks noChangeAspect="1"/>
          </p:cNvPicPr>
          <p:nvPr/>
        </p:nvPicPr>
        <p:blipFill>
          <a:blip r:embed="rId2"/>
          <a:srcRect l="11108" r="17792"/>
          <a:stretch/>
        </p:blipFill>
        <p:spPr>
          <a:xfrm>
            <a:off x="3523488" y="278306"/>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C738BD-8885-C600-7DB4-38068B3B0CF1}"/>
              </a:ext>
            </a:extLst>
          </p:cNvPr>
          <p:cNvSpPr>
            <a:spLocks noGrp="1"/>
          </p:cNvSpPr>
          <p:nvPr>
            <p:ph type="title"/>
          </p:nvPr>
        </p:nvSpPr>
        <p:spPr>
          <a:xfrm>
            <a:off x="371094" y="1161288"/>
            <a:ext cx="3438144" cy="1124712"/>
          </a:xfrm>
        </p:spPr>
        <p:txBody>
          <a:bodyPr anchor="b">
            <a:normAutofit/>
          </a:bodyPr>
          <a:lstStyle/>
          <a:p>
            <a:r>
              <a:rPr lang="en-GB" sz="2800"/>
              <a:t>Time Management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BBC7427-E014-3797-47BF-52756E88503D}"/>
              </a:ext>
            </a:extLst>
          </p:cNvPr>
          <p:cNvSpPr>
            <a:spLocks noGrp="1"/>
          </p:cNvSpPr>
          <p:nvPr>
            <p:ph idx="1"/>
          </p:nvPr>
        </p:nvSpPr>
        <p:spPr>
          <a:xfrm>
            <a:off x="371094" y="2718054"/>
            <a:ext cx="3438906" cy="3207258"/>
          </a:xfrm>
        </p:spPr>
        <p:txBody>
          <a:bodyPr anchor="t">
            <a:normAutofit lnSpcReduction="10000"/>
          </a:bodyPr>
          <a:lstStyle/>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Time management means planning how to use your time well. It helps reduce stress, boosts success, and lets you get more done. For students, good time management can improve wellbeing and learning. Gordon (2014) says setting short- and long-term goals helps manage tasks. One study found time management training helped with planning but didn’t improve grades. </a:t>
            </a:r>
            <a:endParaRPr lang="en-GB" sz="1600" dirty="0"/>
          </a:p>
        </p:txBody>
      </p:sp>
    </p:spTree>
    <p:extLst>
      <p:ext uri="{BB962C8B-B14F-4D97-AF65-F5344CB8AC3E}">
        <p14:creationId xmlns:p14="http://schemas.microsoft.com/office/powerpoint/2010/main" val="2630790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761E489-7EF0-3ED3-8CBE-1F280013ABB6}"/>
              </a:ext>
            </a:extLst>
          </p:cNvPr>
          <p:cNvPicPr>
            <a:picLocks noChangeAspect="1"/>
          </p:cNvPicPr>
          <p:nvPr/>
        </p:nvPicPr>
        <p:blipFill>
          <a:blip r:embed="rId2"/>
          <a:srcRect l="5275" t="9091" r="24056"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D79022-59DE-FFE6-C188-A111F92B6B9D}"/>
              </a:ext>
            </a:extLst>
          </p:cNvPr>
          <p:cNvSpPr>
            <a:spLocks noGrp="1"/>
          </p:cNvSpPr>
          <p:nvPr>
            <p:ph type="title"/>
          </p:nvPr>
        </p:nvSpPr>
        <p:spPr>
          <a:xfrm>
            <a:off x="371094" y="1161288"/>
            <a:ext cx="3438144" cy="1124712"/>
          </a:xfrm>
        </p:spPr>
        <p:txBody>
          <a:bodyPr anchor="b">
            <a:normAutofit/>
          </a:bodyPr>
          <a:lstStyle/>
          <a:p>
            <a:r>
              <a:rPr lang="en-GB" sz="2800"/>
              <a:t>Time Management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ED7E1B4-56FA-1F7B-AEC1-4DDE53ACB066}"/>
              </a:ext>
            </a:extLst>
          </p:cNvPr>
          <p:cNvSpPr>
            <a:spLocks noGrp="1"/>
          </p:cNvSpPr>
          <p:nvPr>
            <p:ph idx="1"/>
          </p:nvPr>
        </p:nvSpPr>
        <p:spPr>
          <a:xfrm>
            <a:off x="371094" y="2718054"/>
            <a:ext cx="3438906" cy="3207258"/>
          </a:xfrm>
        </p:spPr>
        <p:txBody>
          <a:bodyPr anchor="t">
            <a:normAutofit/>
          </a:bodyPr>
          <a:lstStyle/>
          <a:p>
            <a:pPr marL="0" indent="0">
              <a:buNone/>
            </a:pP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Proactive approach website,  time management helps students do better in school. Research shows that students who manage their time well feel less stressed, get better grades, and enjoy school more. It also builds motivation, goal-setting, and self-discipline—important skills for success and learning in life.</a:t>
            </a:r>
          </a:p>
          <a:p>
            <a:pPr marL="0" indent="0">
              <a:buNone/>
            </a:pP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52944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0">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D57CE-503C-6850-C28B-5E84D8E8B368}"/>
              </a:ext>
            </a:extLst>
          </p:cNvPr>
          <p:cNvSpPr>
            <a:spLocks noGrp="1"/>
          </p:cNvSpPr>
          <p:nvPr>
            <p:ph type="title"/>
          </p:nvPr>
        </p:nvSpPr>
        <p:spPr>
          <a:xfrm>
            <a:off x="411480" y="987552"/>
            <a:ext cx="4485861" cy="1088136"/>
          </a:xfrm>
        </p:spPr>
        <p:txBody>
          <a:bodyPr anchor="b">
            <a:normAutofit/>
          </a:bodyPr>
          <a:lstStyle/>
          <a:p>
            <a:r>
              <a:rPr lang="en-GB" sz="3400" b="1"/>
              <a:t>Techniques</a:t>
            </a:r>
          </a:p>
        </p:txBody>
      </p:sp>
      <p:sp>
        <p:nvSpPr>
          <p:cNvPr id="1037" name="Rectangle 1032">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5" name="Rectangle 1034">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C7B8803-DFAF-9102-4DB0-7F277D05A87F}"/>
              </a:ext>
            </a:extLst>
          </p:cNvPr>
          <p:cNvSpPr>
            <a:spLocks noGrp="1"/>
          </p:cNvSpPr>
          <p:nvPr>
            <p:ph idx="1"/>
          </p:nvPr>
        </p:nvSpPr>
        <p:spPr>
          <a:xfrm>
            <a:off x="411479" y="2688336"/>
            <a:ext cx="4498848" cy="3584448"/>
          </a:xfrm>
        </p:spPr>
        <p:txBody>
          <a:bodyPr anchor="t">
            <a:normAutofit/>
          </a:bodyPr>
          <a:lstStyle/>
          <a:p>
            <a:pPr marL="0" indent="0">
              <a:buNone/>
            </a:pPr>
            <a:endParaRPr lang="en-GB" sz="1800" dirty="0"/>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SMART goals give clear direction and help with planning. Tools like Google Calendar can keep all tasks in one place and make time easier to manage. Creating daily or weekly schedules helps students stay organized. The Pomodoro Technique uses 25 minutes of work and a 5-minute break. Ismail’s research found that using this method in Zoom classes improved motivation, focus, and time management.</a:t>
            </a:r>
          </a:p>
          <a:p>
            <a:pPr marL="0" indent="0">
              <a:buNone/>
            </a:pPr>
            <a:endParaRPr lang="en-GB" sz="1800" dirty="0"/>
          </a:p>
        </p:txBody>
      </p:sp>
      <p:pic>
        <p:nvPicPr>
          <p:cNvPr id="1026" name="Picture 2" descr="What Is the Pomodoro Technique? - Bordio">
            <a:extLst>
              <a:ext uri="{FF2B5EF4-FFF2-40B4-BE49-F238E27FC236}">
                <a16:creationId xmlns:a16="http://schemas.microsoft.com/office/drawing/2014/main" id="{C0DF2AB9-95A4-7009-B8B7-FF9C23118B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693" r="1693"/>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115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54">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64" name="Freeform: Shape 2056">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65" name="Freeform: Shape 2058">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73FBC5-5AF1-70FB-A2BD-60D502E6EDB0}"/>
              </a:ext>
            </a:extLst>
          </p:cNvPr>
          <p:cNvSpPr>
            <a:spLocks noGrp="1"/>
          </p:cNvSpPr>
          <p:nvPr>
            <p:ph type="title"/>
          </p:nvPr>
        </p:nvSpPr>
        <p:spPr>
          <a:xfrm>
            <a:off x="371094" y="1161288"/>
            <a:ext cx="3438144" cy="1239012"/>
          </a:xfrm>
        </p:spPr>
        <p:txBody>
          <a:bodyPr anchor="ctr">
            <a:normAutofit/>
          </a:bodyPr>
          <a:lstStyle/>
          <a:p>
            <a:r>
              <a:rPr lang="en-GB" sz="2800"/>
              <a:t>Avoiding distractions </a:t>
            </a:r>
          </a:p>
        </p:txBody>
      </p:sp>
      <p:sp>
        <p:nvSpPr>
          <p:cNvPr id="2061" name="Rectangle 2060">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3" name="Rectangle 206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D43F193-82B1-E236-38BE-D2760C2A08E8}"/>
              </a:ext>
            </a:extLst>
          </p:cNvPr>
          <p:cNvSpPr>
            <a:spLocks noGrp="1"/>
          </p:cNvSpPr>
          <p:nvPr>
            <p:ph idx="1"/>
          </p:nvPr>
        </p:nvSpPr>
        <p:spPr>
          <a:xfrm>
            <a:off x="371094" y="2718054"/>
            <a:ext cx="3438906" cy="3207258"/>
          </a:xfrm>
        </p:spPr>
        <p:txBody>
          <a:bodyPr anchor="t">
            <a:normAutofit lnSpcReduction="10000"/>
          </a:bodyPr>
          <a:lstStyle/>
          <a:p>
            <a:pPr marL="0" indent="0">
              <a:buNone/>
            </a:pP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Avoiding distractions is key to good time management. Students who focus on schoolwork and set clear goals manage their time better and feel less stressed. Phan found that meeting deadlines is possible without tech, by staying committed and putting education first. However, U.S. teens spend nearly nine hours a day on media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Vorecol</a:t>
            </a:r>
            <a:r>
              <a:rPr lang="en-GB" sz="1800" dirty="0">
                <a:effectLst/>
                <a:latin typeface="Calibri" panose="020F0502020204030204" pitchFamily="34" charset="0"/>
                <a:ea typeface="Calibri" panose="020F0502020204030204" pitchFamily="34" charset="0"/>
                <a:cs typeface="Times New Roman" panose="02020603050405020304" pitchFamily="18" charset="0"/>
              </a:rPr>
              <a:t> Editorial Team, 2024), which can affect their focus.</a:t>
            </a:r>
          </a:p>
          <a:p>
            <a:pPr marL="0" indent="0">
              <a:buNone/>
            </a:pPr>
            <a:endParaRPr lang="en-GB" sz="1700" dirty="0"/>
          </a:p>
        </p:txBody>
      </p:sp>
      <p:pic>
        <p:nvPicPr>
          <p:cNvPr id="2050" name="Picture 2" descr="6 Tools To Help You Focus and Avoid Distractions Online | by Ryan Dejaegher  | Medium">
            <a:extLst>
              <a:ext uri="{FF2B5EF4-FFF2-40B4-BE49-F238E27FC236}">
                <a16:creationId xmlns:a16="http://schemas.microsoft.com/office/drawing/2014/main" id="{CF356809-B8F6-FB3B-03D6-BC38AEB04C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01184" y="1402690"/>
            <a:ext cx="6922008" cy="41532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536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57F72BCA-EE24-40BE-9ECA-E10C9BA55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C8C32-70A4-A2E8-7F7C-905F046EE65D}"/>
              </a:ext>
            </a:extLst>
          </p:cNvPr>
          <p:cNvSpPr>
            <a:spLocks noGrp="1"/>
          </p:cNvSpPr>
          <p:nvPr>
            <p:ph type="title"/>
          </p:nvPr>
        </p:nvSpPr>
        <p:spPr>
          <a:xfrm>
            <a:off x="6775703" y="566928"/>
            <a:ext cx="4578337" cy="1161288"/>
          </a:xfrm>
        </p:spPr>
        <p:txBody>
          <a:bodyPr anchor="b">
            <a:normAutofit/>
          </a:bodyPr>
          <a:lstStyle/>
          <a:p>
            <a:r>
              <a:rPr lang="en-GB" sz="3600"/>
              <a:t>Conclusion </a:t>
            </a:r>
          </a:p>
        </p:txBody>
      </p:sp>
      <p:pic>
        <p:nvPicPr>
          <p:cNvPr id="3074" name="Picture 2" descr="Tips and tricks for time management">
            <a:extLst>
              <a:ext uri="{FF2B5EF4-FFF2-40B4-BE49-F238E27FC236}">
                <a16:creationId xmlns:a16="http://schemas.microsoft.com/office/drawing/2014/main" id="{D7DEF011-F2E3-0E85-458E-794DF24184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2322" r="23034" b="1"/>
          <a:stretch/>
        </p:blipFill>
        <p:spPr bwMode="auto">
          <a:xfrm>
            <a:off x="838199" y="566928"/>
            <a:ext cx="5157216" cy="528523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FF905E2-DF02-B99B-B418-04432FC2D48E}"/>
              </a:ext>
            </a:extLst>
          </p:cNvPr>
          <p:cNvSpPr>
            <a:spLocks noGrp="1"/>
          </p:cNvSpPr>
          <p:nvPr>
            <p:ph idx="1"/>
          </p:nvPr>
        </p:nvSpPr>
        <p:spPr>
          <a:xfrm>
            <a:off x="6775704" y="2057400"/>
            <a:ext cx="4572000" cy="3776472"/>
          </a:xfrm>
        </p:spPr>
        <p:txBody>
          <a:bodyPr>
            <a:normAutofit/>
          </a:bodyPr>
          <a:lstStyle/>
          <a:p>
            <a:pPr marL="0" indent="0">
              <a:buNone/>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5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Good time management directly helps students do well in school, feel better, and succeed in university. Digital tools can help with planning, but staying focused and committed is key. Research shows that students who manage time well and stick to their goals feel less stressed and get better results. This shows that determination matters as much as the methods used.</a:t>
            </a:r>
          </a:p>
          <a:p>
            <a:pPr marL="0" indent="0">
              <a:buNone/>
            </a:pPr>
            <a:r>
              <a:rPr lang="en-GB" sz="1500" b="1" dirty="0">
                <a:effectLst/>
                <a:latin typeface="Calibri" panose="020F0502020204030204" pitchFamily="34" charset="0"/>
                <a:ea typeface="Calibri" panose="020F0502020204030204" pitchFamily="34" charset="0"/>
                <a:cs typeface="Calibri" panose="020F0502020204030204" pitchFamily="34" charset="0"/>
              </a:rPr>
              <a:t>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500" dirty="0"/>
          </a:p>
        </p:txBody>
      </p:sp>
      <p:sp>
        <p:nvSpPr>
          <p:cNvPr id="3081" name="Rectangle 3080">
            <a:extLst>
              <a:ext uri="{FF2B5EF4-FFF2-40B4-BE49-F238E27FC236}">
                <a16:creationId xmlns:a16="http://schemas.microsoft.com/office/drawing/2014/main" id="{6B3C4597-DD46-4BFC-B999-C52879B95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83" name="Rectangle 3082">
            <a:extLst>
              <a:ext uri="{FF2B5EF4-FFF2-40B4-BE49-F238E27FC236}">
                <a16:creationId xmlns:a16="http://schemas.microsoft.com/office/drawing/2014/main" id="{632B59AC-0160-4F1D-934F-B7D8B6AE44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034272"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2875018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530F7-D3F9-94B5-01B4-85F2225D79B2}"/>
              </a:ext>
            </a:extLst>
          </p:cNvPr>
          <p:cNvSpPr>
            <a:spLocks noGrp="1"/>
          </p:cNvSpPr>
          <p:nvPr>
            <p:ph type="title"/>
          </p:nvPr>
        </p:nvSpPr>
        <p:spPr>
          <a:xfrm>
            <a:off x="635000" y="640823"/>
            <a:ext cx="3418659" cy="5583148"/>
          </a:xfrm>
        </p:spPr>
        <p:txBody>
          <a:bodyPr anchor="ctr">
            <a:normAutofit/>
          </a:bodyPr>
          <a:lstStyle/>
          <a:p>
            <a:r>
              <a:rPr lang="en-GB" sz="5400"/>
              <a:t>References </a:t>
            </a:r>
          </a:p>
        </p:txBody>
      </p:sp>
      <p:sp>
        <p:nvSpPr>
          <p:cNvPr id="2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C3B2461-5912-AA0B-070B-2CBB83A77C41}"/>
              </a:ext>
            </a:extLst>
          </p:cNvPr>
          <p:cNvGraphicFramePr>
            <a:graphicFrameLocks noGrp="1"/>
          </p:cNvGraphicFramePr>
          <p:nvPr>
            <p:ph idx="1"/>
            <p:extLst>
              <p:ext uri="{D42A27DB-BD31-4B8C-83A1-F6EECF244321}">
                <p14:modId xmlns:p14="http://schemas.microsoft.com/office/powerpoint/2010/main" val="101165861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41818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AB2EBC7F-5063-F843-A907-256742416DEE}" vid="{5F1081AA-8254-784E-BAE7-24CE2A5FC39A}"/>
    </a:ext>
  </a:extLst>
</a:theme>
</file>

<file path=docProps/app.xml><?xml version="1.0" encoding="utf-8"?>
<Properties xmlns="http://schemas.openxmlformats.org/officeDocument/2006/extended-properties" xmlns:vt="http://schemas.openxmlformats.org/officeDocument/2006/docPropsVTypes">
  <Template>Office Theme</Template>
  <TotalTime>167</TotalTime>
  <Words>623</Words>
  <Application>Microsoft Macintosh PowerPoint</Application>
  <PresentationFormat>Widescreen</PresentationFormat>
  <Paragraphs>30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“Time Management”: An Essential Skill for Student Success in Higher Education </vt:lpstr>
      <vt:lpstr>Introduction </vt:lpstr>
      <vt:lpstr>Time Management </vt:lpstr>
      <vt:lpstr>Time Management </vt:lpstr>
      <vt:lpstr>Techniques</vt:lpstr>
      <vt:lpstr>Avoiding distractions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 An Essential Skill for Student Success in Higher Education </dc:title>
  <dc:creator>Aleksandra Szczecinska (2231076)</dc:creator>
  <cp:lastModifiedBy>Aleksandra Szczecinska (2231076)</cp:lastModifiedBy>
  <cp:revision>2</cp:revision>
  <dcterms:created xsi:type="dcterms:W3CDTF">2025-06-09T13:55:46Z</dcterms:created>
  <dcterms:modified xsi:type="dcterms:W3CDTF">2025-06-12T16:39:49Z</dcterms:modified>
</cp:coreProperties>
</file>