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63" r:id="rId4"/>
    <p:sldId id="269" r:id="rId5"/>
    <p:sldId id="284" r:id="rId6"/>
    <p:sldId id="270" r:id="rId7"/>
    <p:sldId id="285" r:id="rId8"/>
    <p:sldId id="271" r:id="rId9"/>
    <p:sldId id="286" r:id="rId10"/>
    <p:sldId id="281" r:id="rId11"/>
    <p:sldId id="264" r:id="rId12"/>
    <p:sldId id="265" r:id="rId13"/>
    <p:sldId id="266" r:id="rId14"/>
    <p:sldId id="280" r:id="rId15"/>
    <p:sldId id="267" r:id="rId16"/>
    <p:sldId id="272" r:id="rId17"/>
    <p:sldId id="273" r:id="rId18"/>
    <p:sldId id="274" r:id="rId19"/>
    <p:sldId id="275" r:id="rId20"/>
    <p:sldId id="277" r:id="rId21"/>
    <p:sldId id="258" r:id="rId22"/>
    <p:sldId id="260" r:id="rId23"/>
    <p:sldId id="261" r:id="rId24"/>
    <p:sldId id="259" r:id="rId25"/>
    <p:sldId id="282" r:id="rId26"/>
    <p:sldId id="283" r:id="rId27"/>
    <p:sldId id="278" r:id="rId28"/>
    <p:sldId id="279" r:id="rId29"/>
    <p:sldId id="276"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8" autoAdjust="0"/>
    <p:restoredTop sz="75335" autoAdjust="0"/>
  </p:normalViewPr>
  <p:slideViewPr>
    <p:cSldViewPr snapToGrid="0">
      <p:cViewPr varScale="1">
        <p:scale>
          <a:sx n="86" d="100"/>
          <a:sy n="86" d="100"/>
        </p:scale>
        <p:origin x="15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B69BCE-E8B1-4F33-B7F8-601992F7BF65}"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08A4748E-1B98-421D-871F-8BF7C77C1D70}">
      <dgm:prSet/>
      <dgm:spPr/>
      <dgm:t>
        <a:bodyPr/>
        <a:lstStyle/>
        <a:p>
          <a:pPr>
            <a:lnSpc>
              <a:spcPct val="100000"/>
            </a:lnSpc>
          </a:pPr>
          <a:r>
            <a:rPr lang="en-GB" dirty="0"/>
            <a:t>Composition of sentences</a:t>
          </a:r>
          <a:endParaRPr lang="en-US" dirty="0"/>
        </a:p>
      </dgm:t>
    </dgm:pt>
    <dgm:pt modelId="{F90C550A-D23C-41BB-9A61-898A5BA0AF58}" type="parTrans" cxnId="{1D7F31EE-D203-4534-97E2-896E9A59761C}">
      <dgm:prSet/>
      <dgm:spPr/>
      <dgm:t>
        <a:bodyPr/>
        <a:lstStyle/>
        <a:p>
          <a:endParaRPr lang="en-US"/>
        </a:p>
      </dgm:t>
    </dgm:pt>
    <dgm:pt modelId="{4FFB2820-60F6-4DCF-9EC2-7296E3F6F160}" type="sibTrans" cxnId="{1D7F31EE-D203-4534-97E2-896E9A59761C}">
      <dgm:prSet/>
      <dgm:spPr/>
      <dgm:t>
        <a:bodyPr/>
        <a:lstStyle/>
        <a:p>
          <a:pPr>
            <a:lnSpc>
              <a:spcPct val="100000"/>
            </a:lnSpc>
          </a:pPr>
          <a:endParaRPr lang="en-US"/>
        </a:p>
      </dgm:t>
    </dgm:pt>
    <dgm:pt modelId="{3990FFF8-BCDD-4E42-8982-46815D8D608B}">
      <dgm:prSet/>
      <dgm:spPr/>
      <dgm:t>
        <a:bodyPr/>
        <a:lstStyle/>
        <a:p>
          <a:pPr>
            <a:lnSpc>
              <a:spcPct val="100000"/>
            </a:lnSpc>
          </a:pPr>
          <a:r>
            <a:rPr lang="en-GB" dirty="0"/>
            <a:t>Composition of paragraphs</a:t>
          </a:r>
          <a:endParaRPr lang="en-US" dirty="0"/>
        </a:p>
      </dgm:t>
    </dgm:pt>
    <dgm:pt modelId="{3008FDAB-2FB7-4D8B-AEB5-0BDF5E6C916F}" type="parTrans" cxnId="{E7E63932-4156-4DEB-8819-E778B3C22621}">
      <dgm:prSet/>
      <dgm:spPr/>
      <dgm:t>
        <a:bodyPr/>
        <a:lstStyle/>
        <a:p>
          <a:endParaRPr lang="en-US"/>
        </a:p>
      </dgm:t>
    </dgm:pt>
    <dgm:pt modelId="{7B7F73C4-16A2-487B-906B-16B5154D9818}" type="sibTrans" cxnId="{E7E63932-4156-4DEB-8819-E778B3C22621}">
      <dgm:prSet/>
      <dgm:spPr/>
      <dgm:t>
        <a:bodyPr/>
        <a:lstStyle/>
        <a:p>
          <a:pPr>
            <a:lnSpc>
              <a:spcPct val="100000"/>
            </a:lnSpc>
          </a:pPr>
          <a:endParaRPr lang="en-US"/>
        </a:p>
      </dgm:t>
    </dgm:pt>
    <dgm:pt modelId="{2E009F51-CD74-4A35-B76F-C36318AAEB2D}">
      <dgm:prSet/>
      <dgm:spPr/>
      <dgm:t>
        <a:bodyPr/>
        <a:lstStyle/>
        <a:p>
          <a:pPr>
            <a:lnSpc>
              <a:spcPct val="100000"/>
            </a:lnSpc>
          </a:pPr>
          <a:r>
            <a:rPr lang="en-GB"/>
            <a:t>Using data</a:t>
          </a:r>
          <a:endParaRPr lang="en-US"/>
        </a:p>
      </dgm:t>
    </dgm:pt>
    <dgm:pt modelId="{3580EF3A-5489-4A22-9B45-CABA1F4FAC25}" type="parTrans" cxnId="{A672138B-756C-4B98-B605-294356BC4D22}">
      <dgm:prSet/>
      <dgm:spPr/>
      <dgm:t>
        <a:bodyPr/>
        <a:lstStyle/>
        <a:p>
          <a:endParaRPr lang="en-US"/>
        </a:p>
      </dgm:t>
    </dgm:pt>
    <dgm:pt modelId="{9E20DA0A-2A9B-4B39-9DBB-A15E88807904}" type="sibTrans" cxnId="{A672138B-756C-4B98-B605-294356BC4D22}">
      <dgm:prSet/>
      <dgm:spPr/>
      <dgm:t>
        <a:bodyPr/>
        <a:lstStyle/>
        <a:p>
          <a:pPr>
            <a:lnSpc>
              <a:spcPct val="100000"/>
            </a:lnSpc>
          </a:pPr>
          <a:endParaRPr lang="en-US"/>
        </a:p>
      </dgm:t>
    </dgm:pt>
    <dgm:pt modelId="{9C20B5AC-2065-4456-86BC-10557E910D28}">
      <dgm:prSet/>
      <dgm:spPr/>
      <dgm:t>
        <a:bodyPr/>
        <a:lstStyle/>
        <a:p>
          <a:pPr>
            <a:lnSpc>
              <a:spcPct val="100000"/>
            </a:lnSpc>
          </a:pPr>
          <a:r>
            <a:rPr lang="en-GB" dirty="0"/>
            <a:t>Planning your assignments</a:t>
          </a:r>
          <a:endParaRPr lang="en-US" dirty="0"/>
        </a:p>
      </dgm:t>
    </dgm:pt>
    <dgm:pt modelId="{CF376FCA-CC67-4B23-8A57-77614D33CA89}" type="parTrans" cxnId="{50CDA6E9-E062-4410-BEBE-27BDB88B0ADC}">
      <dgm:prSet/>
      <dgm:spPr/>
      <dgm:t>
        <a:bodyPr/>
        <a:lstStyle/>
        <a:p>
          <a:endParaRPr lang="en-US"/>
        </a:p>
      </dgm:t>
    </dgm:pt>
    <dgm:pt modelId="{6B8FE75A-F0F5-4AB0-A179-0AF218A8C497}" type="sibTrans" cxnId="{50CDA6E9-E062-4410-BEBE-27BDB88B0ADC}">
      <dgm:prSet/>
      <dgm:spPr/>
      <dgm:t>
        <a:bodyPr/>
        <a:lstStyle/>
        <a:p>
          <a:endParaRPr lang="en-US"/>
        </a:p>
      </dgm:t>
    </dgm:pt>
    <dgm:pt modelId="{A4AC0D55-8F0C-4C78-A3A0-33D7CEF41633}" type="pres">
      <dgm:prSet presAssocID="{68B69BCE-E8B1-4F33-B7F8-601992F7BF65}" presName="root" presStyleCnt="0">
        <dgm:presLayoutVars>
          <dgm:dir/>
          <dgm:resizeHandles val="exact"/>
        </dgm:presLayoutVars>
      </dgm:prSet>
      <dgm:spPr/>
    </dgm:pt>
    <dgm:pt modelId="{C97F8085-7CF0-4D25-A1BC-DDC3F1D33193}" type="pres">
      <dgm:prSet presAssocID="{68B69BCE-E8B1-4F33-B7F8-601992F7BF65}" presName="container" presStyleCnt="0">
        <dgm:presLayoutVars>
          <dgm:dir/>
          <dgm:resizeHandles val="exact"/>
        </dgm:presLayoutVars>
      </dgm:prSet>
      <dgm:spPr/>
    </dgm:pt>
    <dgm:pt modelId="{8DA40AD3-C9C0-431B-8F16-B0FF658949AB}" type="pres">
      <dgm:prSet presAssocID="{08A4748E-1B98-421D-871F-8BF7C77C1D70}" presName="compNode" presStyleCnt="0"/>
      <dgm:spPr/>
    </dgm:pt>
    <dgm:pt modelId="{01D729AB-C033-4B66-880F-03C02F2706CE}" type="pres">
      <dgm:prSet presAssocID="{08A4748E-1B98-421D-871F-8BF7C77C1D70}" presName="iconBgRect" presStyleLbl="bgShp" presStyleIdx="0" presStyleCnt="4"/>
      <dgm:spPr/>
    </dgm:pt>
    <dgm:pt modelId="{7587AC96-C3FC-45F6-8CDC-F3340F29E8C6}" type="pres">
      <dgm:prSet presAssocID="{08A4748E-1B98-421D-871F-8BF7C77C1D7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C3A81DB4-7334-4D87-B2F0-34FE414BEF64}" type="pres">
      <dgm:prSet presAssocID="{08A4748E-1B98-421D-871F-8BF7C77C1D70}" presName="spaceRect" presStyleCnt="0"/>
      <dgm:spPr/>
    </dgm:pt>
    <dgm:pt modelId="{F470068E-89C6-455A-A911-E608FF44AD35}" type="pres">
      <dgm:prSet presAssocID="{08A4748E-1B98-421D-871F-8BF7C77C1D70}" presName="textRect" presStyleLbl="revTx" presStyleIdx="0" presStyleCnt="4">
        <dgm:presLayoutVars>
          <dgm:chMax val="1"/>
          <dgm:chPref val="1"/>
        </dgm:presLayoutVars>
      </dgm:prSet>
      <dgm:spPr/>
    </dgm:pt>
    <dgm:pt modelId="{4F1A0344-A477-4CF2-8C4E-51886E515F83}" type="pres">
      <dgm:prSet presAssocID="{4FFB2820-60F6-4DCF-9EC2-7296E3F6F160}" presName="sibTrans" presStyleLbl="sibTrans2D1" presStyleIdx="0" presStyleCnt="0"/>
      <dgm:spPr/>
    </dgm:pt>
    <dgm:pt modelId="{8429463D-369C-4624-B9C3-A7708DDE59BD}" type="pres">
      <dgm:prSet presAssocID="{3990FFF8-BCDD-4E42-8982-46815D8D608B}" presName="compNode" presStyleCnt="0"/>
      <dgm:spPr/>
    </dgm:pt>
    <dgm:pt modelId="{DACE10D5-B4FC-4097-9B17-2D2C1122B5F3}" type="pres">
      <dgm:prSet presAssocID="{3990FFF8-BCDD-4E42-8982-46815D8D608B}" presName="iconBgRect" presStyleLbl="bgShp" presStyleIdx="1" presStyleCnt="4"/>
      <dgm:spPr/>
    </dgm:pt>
    <dgm:pt modelId="{129CECE3-7ED5-4A07-AABD-F89C52732749}" type="pres">
      <dgm:prSet presAssocID="{3990FFF8-BCDD-4E42-8982-46815D8D608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ument"/>
        </a:ext>
      </dgm:extLst>
    </dgm:pt>
    <dgm:pt modelId="{F76D880A-ACA5-4A7D-B786-5F4E4748BBB5}" type="pres">
      <dgm:prSet presAssocID="{3990FFF8-BCDD-4E42-8982-46815D8D608B}" presName="spaceRect" presStyleCnt="0"/>
      <dgm:spPr/>
    </dgm:pt>
    <dgm:pt modelId="{5018C501-A47F-452C-83DD-B3832EBB219D}" type="pres">
      <dgm:prSet presAssocID="{3990FFF8-BCDD-4E42-8982-46815D8D608B}" presName="textRect" presStyleLbl="revTx" presStyleIdx="1" presStyleCnt="4">
        <dgm:presLayoutVars>
          <dgm:chMax val="1"/>
          <dgm:chPref val="1"/>
        </dgm:presLayoutVars>
      </dgm:prSet>
      <dgm:spPr/>
    </dgm:pt>
    <dgm:pt modelId="{615AEDEC-5633-41DE-AE7F-31907BA023C7}" type="pres">
      <dgm:prSet presAssocID="{7B7F73C4-16A2-487B-906B-16B5154D9818}" presName="sibTrans" presStyleLbl="sibTrans2D1" presStyleIdx="0" presStyleCnt="0"/>
      <dgm:spPr/>
    </dgm:pt>
    <dgm:pt modelId="{30916628-0A91-4F95-9D58-70F7A6A20113}" type="pres">
      <dgm:prSet presAssocID="{2E009F51-CD74-4A35-B76F-C36318AAEB2D}" presName="compNode" presStyleCnt="0"/>
      <dgm:spPr/>
    </dgm:pt>
    <dgm:pt modelId="{C894DB7D-FC12-4DD8-A461-ED69E22C2C9A}" type="pres">
      <dgm:prSet presAssocID="{2E009F51-CD74-4A35-B76F-C36318AAEB2D}" presName="iconBgRect" presStyleLbl="bgShp" presStyleIdx="2" presStyleCnt="4"/>
      <dgm:spPr/>
    </dgm:pt>
    <dgm:pt modelId="{274A4AA0-B11B-437D-8BF5-8D6FCB062285}" type="pres">
      <dgm:prSet presAssocID="{2E009F51-CD74-4A35-B76F-C36318AAEB2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r chart"/>
        </a:ext>
      </dgm:extLst>
    </dgm:pt>
    <dgm:pt modelId="{B4170FF4-8BE2-4325-B222-A30EE85FEDF0}" type="pres">
      <dgm:prSet presAssocID="{2E009F51-CD74-4A35-B76F-C36318AAEB2D}" presName="spaceRect" presStyleCnt="0"/>
      <dgm:spPr/>
    </dgm:pt>
    <dgm:pt modelId="{4419D1D7-4939-4462-88E0-F9B8EB8BBBCB}" type="pres">
      <dgm:prSet presAssocID="{2E009F51-CD74-4A35-B76F-C36318AAEB2D}" presName="textRect" presStyleLbl="revTx" presStyleIdx="2" presStyleCnt="4">
        <dgm:presLayoutVars>
          <dgm:chMax val="1"/>
          <dgm:chPref val="1"/>
        </dgm:presLayoutVars>
      </dgm:prSet>
      <dgm:spPr/>
    </dgm:pt>
    <dgm:pt modelId="{DCD3FFAB-5448-4F59-9319-0FE37629C044}" type="pres">
      <dgm:prSet presAssocID="{9E20DA0A-2A9B-4B39-9DBB-A15E88807904}" presName="sibTrans" presStyleLbl="sibTrans2D1" presStyleIdx="0" presStyleCnt="0"/>
      <dgm:spPr/>
    </dgm:pt>
    <dgm:pt modelId="{FB2BF8C1-15E6-435B-B76A-4C3C86FCD932}" type="pres">
      <dgm:prSet presAssocID="{9C20B5AC-2065-4456-86BC-10557E910D28}" presName="compNode" presStyleCnt="0"/>
      <dgm:spPr/>
    </dgm:pt>
    <dgm:pt modelId="{B8155261-B69D-43EB-A953-CCB804E3061C}" type="pres">
      <dgm:prSet presAssocID="{9C20B5AC-2065-4456-86BC-10557E910D28}" presName="iconBgRect" presStyleLbl="bgShp" presStyleIdx="3" presStyleCnt="4"/>
      <dgm:spPr/>
    </dgm:pt>
    <dgm:pt modelId="{2E77850B-8D7B-4617-AE5F-F16A451FB9D5}" type="pres">
      <dgm:prSet presAssocID="{9C20B5AC-2065-4456-86BC-10557E910D2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List"/>
        </a:ext>
      </dgm:extLst>
    </dgm:pt>
    <dgm:pt modelId="{DF7E7268-FBA4-45CC-AA5E-35D654604CF8}" type="pres">
      <dgm:prSet presAssocID="{9C20B5AC-2065-4456-86BC-10557E910D28}" presName="spaceRect" presStyleCnt="0"/>
      <dgm:spPr/>
    </dgm:pt>
    <dgm:pt modelId="{E1832E7B-873D-4179-A20E-096B17DE9BD8}" type="pres">
      <dgm:prSet presAssocID="{9C20B5AC-2065-4456-86BC-10557E910D28}" presName="textRect" presStyleLbl="revTx" presStyleIdx="3" presStyleCnt="4">
        <dgm:presLayoutVars>
          <dgm:chMax val="1"/>
          <dgm:chPref val="1"/>
        </dgm:presLayoutVars>
      </dgm:prSet>
      <dgm:spPr/>
    </dgm:pt>
  </dgm:ptLst>
  <dgm:cxnLst>
    <dgm:cxn modelId="{F296CF11-E011-44E7-8A50-8AF46BECF9BD}" type="presOf" srcId="{4FFB2820-60F6-4DCF-9EC2-7296E3F6F160}" destId="{4F1A0344-A477-4CF2-8C4E-51886E515F83}" srcOrd="0" destOrd="0" presId="urn:microsoft.com/office/officeart/2018/2/layout/IconCircleList"/>
    <dgm:cxn modelId="{FD0B7F2C-08A6-4D33-A574-A99E056913EE}" type="presOf" srcId="{3990FFF8-BCDD-4E42-8982-46815D8D608B}" destId="{5018C501-A47F-452C-83DD-B3832EBB219D}" srcOrd="0" destOrd="0" presId="urn:microsoft.com/office/officeart/2018/2/layout/IconCircleList"/>
    <dgm:cxn modelId="{CDD2232E-CC67-41C0-94F5-B9DC61279743}" type="presOf" srcId="{7B7F73C4-16A2-487B-906B-16B5154D9818}" destId="{615AEDEC-5633-41DE-AE7F-31907BA023C7}" srcOrd="0" destOrd="0" presId="urn:microsoft.com/office/officeart/2018/2/layout/IconCircleList"/>
    <dgm:cxn modelId="{E7E63932-4156-4DEB-8819-E778B3C22621}" srcId="{68B69BCE-E8B1-4F33-B7F8-601992F7BF65}" destId="{3990FFF8-BCDD-4E42-8982-46815D8D608B}" srcOrd="1" destOrd="0" parTransId="{3008FDAB-2FB7-4D8B-AEB5-0BDF5E6C916F}" sibTransId="{7B7F73C4-16A2-487B-906B-16B5154D9818}"/>
    <dgm:cxn modelId="{C37EB643-0C7E-460D-9579-289BF933AA02}" type="presOf" srcId="{08A4748E-1B98-421D-871F-8BF7C77C1D70}" destId="{F470068E-89C6-455A-A911-E608FF44AD35}" srcOrd="0" destOrd="0" presId="urn:microsoft.com/office/officeart/2018/2/layout/IconCircleList"/>
    <dgm:cxn modelId="{F045BD52-C3E5-44C6-8F11-544692245869}" type="presOf" srcId="{68B69BCE-E8B1-4F33-B7F8-601992F7BF65}" destId="{A4AC0D55-8F0C-4C78-A3A0-33D7CEF41633}" srcOrd="0" destOrd="0" presId="urn:microsoft.com/office/officeart/2018/2/layout/IconCircleList"/>
    <dgm:cxn modelId="{61BAB582-EC21-4041-8949-760749E07D53}" type="presOf" srcId="{9C20B5AC-2065-4456-86BC-10557E910D28}" destId="{E1832E7B-873D-4179-A20E-096B17DE9BD8}" srcOrd="0" destOrd="0" presId="urn:microsoft.com/office/officeart/2018/2/layout/IconCircleList"/>
    <dgm:cxn modelId="{CDCD4386-9601-415D-A272-1E492F3A7AB9}" type="presOf" srcId="{9E20DA0A-2A9B-4B39-9DBB-A15E88807904}" destId="{DCD3FFAB-5448-4F59-9319-0FE37629C044}" srcOrd="0" destOrd="0" presId="urn:microsoft.com/office/officeart/2018/2/layout/IconCircleList"/>
    <dgm:cxn modelId="{A672138B-756C-4B98-B605-294356BC4D22}" srcId="{68B69BCE-E8B1-4F33-B7F8-601992F7BF65}" destId="{2E009F51-CD74-4A35-B76F-C36318AAEB2D}" srcOrd="2" destOrd="0" parTransId="{3580EF3A-5489-4A22-9B45-CABA1F4FAC25}" sibTransId="{9E20DA0A-2A9B-4B39-9DBB-A15E88807904}"/>
    <dgm:cxn modelId="{685F77C2-954D-4950-A8BD-1C858CDF2842}" type="presOf" srcId="{2E009F51-CD74-4A35-B76F-C36318AAEB2D}" destId="{4419D1D7-4939-4462-88E0-F9B8EB8BBBCB}" srcOrd="0" destOrd="0" presId="urn:microsoft.com/office/officeart/2018/2/layout/IconCircleList"/>
    <dgm:cxn modelId="{50CDA6E9-E062-4410-BEBE-27BDB88B0ADC}" srcId="{68B69BCE-E8B1-4F33-B7F8-601992F7BF65}" destId="{9C20B5AC-2065-4456-86BC-10557E910D28}" srcOrd="3" destOrd="0" parTransId="{CF376FCA-CC67-4B23-8A57-77614D33CA89}" sibTransId="{6B8FE75A-F0F5-4AB0-A179-0AF218A8C497}"/>
    <dgm:cxn modelId="{1D7F31EE-D203-4534-97E2-896E9A59761C}" srcId="{68B69BCE-E8B1-4F33-B7F8-601992F7BF65}" destId="{08A4748E-1B98-421D-871F-8BF7C77C1D70}" srcOrd="0" destOrd="0" parTransId="{F90C550A-D23C-41BB-9A61-898A5BA0AF58}" sibTransId="{4FFB2820-60F6-4DCF-9EC2-7296E3F6F160}"/>
    <dgm:cxn modelId="{EBD478B9-DDA4-4F09-B72E-EE00E4BDAA43}" type="presParOf" srcId="{A4AC0D55-8F0C-4C78-A3A0-33D7CEF41633}" destId="{C97F8085-7CF0-4D25-A1BC-DDC3F1D33193}" srcOrd="0" destOrd="0" presId="urn:microsoft.com/office/officeart/2018/2/layout/IconCircleList"/>
    <dgm:cxn modelId="{0ECC6EE3-6511-4A88-A0B4-581AC1FFCF97}" type="presParOf" srcId="{C97F8085-7CF0-4D25-A1BC-DDC3F1D33193}" destId="{8DA40AD3-C9C0-431B-8F16-B0FF658949AB}" srcOrd="0" destOrd="0" presId="urn:microsoft.com/office/officeart/2018/2/layout/IconCircleList"/>
    <dgm:cxn modelId="{FFE7009A-76F6-41F2-97CB-BD291A20411D}" type="presParOf" srcId="{8DA40AD3-C9C0-431B-8F16-B0FF658949AB}" destId="{01D729AB-C033-4B66-880F-03C02F2706CE}" srcOrd="0" destOrd="0" presId="urn:microsoft.com/office/officeart/2018/2/layout/IconCircleList"/>
    <dgm:cxn modelId="{972A12EA-9892-4547-9AC1-4A71750FA32C}" type="presParOf" srcId="{8DA40AD3-C9C0-431B-8F16-B0FF658949AB}" destId="{7587AC96-C3FC-45F6-8CDC-F3340F29E8C6}" srcOrd="1" destOrd="0" presId="urn:microsoft.com/office/officeart/2018/2/layout/IconCircleList"/>
    <dgm:cxn modelId="{A78D6ADE-959D-454E-805F-694D3B814C2B}" type="presParOf" srcId="{8DA40AD3-C9C0-431B-8F16-B0FF658949AB}" destId="{C3A81DB4-7334-4D87-B2F0-34FE414BEF64}" srcOrd="2" destOrd="0" presId="urn:microsoft.com/office/officeart/2018/2/layout/IconCircleList"/>
    <dgm:cxn modelId="{30AD056B-95B2-4CED-A35B-EB2EF2CA2C33}" type="presParOf" srcId="{8DA40AD3-C9C0-431B-8F16-B0FF658949AB}" destId="{F470068E-89C6-455A-A911-E608FF44AD35}" srcOrd="3" destOrd="0" presId="urn:microsoft.com/office/officeart/2018/2/layout/IconCircleList"/>
    <dgm:cxn modelId="{AFF92B33-5F79-427E-AB0F-B65D1BDA5BEF}" type="presParOf" srcId="{C97F8085-7CF0-4D25-A1BC-DDC3F1D33193}" destId="{4F1A0344-A477-4CF2-8C4E-51886E515F83}" srcOrd="1" destOrd="0" presId="urn:microsoft.com/office/officeart/2018/2/layout/IconCircleList"/>
    <dgm:cxn modelId="{811038A2-FB9B-4A5A-A4B3-46AA77CB4E19}" type="presParOf" srcId="{C97F8085-7CF0-4D25-A1BC-DDC3F1D33193}" destId="{8429463D-369C-4624-B9C3-A7708DDE59BD}" srcOrd="2" destOrd="0" presId="urn:microsoft.com/office/officeart/2018/2/layout/IconCircleList"/>
    <dgm:cxn modelId="{D021B40E-3068-4D64-9937-01D2300FC0FE}" type="presParOf" srcId="{8429463D-369C-4624-B9C3-A7708DDE59BD}" destId="{DACE10D5-B4FC-4097-9B17-2D2C1122B5F3}" srcOrd="0" destOrd="0" presId="urn:microsoft.com/office/officeart/2018/2/layout/IconCircleList"/>
    <dgm:cxn modelId="{65B3D5F7-3623-4BA6-921D-33500D9CFEBF}" type="presParOf" srcId="{8429463D-369C-4624-B9C3-A7708DDE59BD}" destId="{129CECE3-7ED5-4A07-AABD-F89C52732749}" srcOrd="1" destOrd="0" presId="urn:microsoft.com/office/officeart/2018/2/layout/IconCircleList"/>
    <dgm:cxn modelId="{B375523A-797E-467D-8125-6709FFDCB28A}" type="presParOf" srcId="{8429463D-369C-4624-B9C3-A7708DDE59BD}" destId="{F76D880A-ACA5-4A7D-B786-5F4E4748BBB5}" srcOrd="2" destOrd="0" presId="urn:microsoft.com/office/officeart/2018/2/layout/IconCircleList"/>
    <dgm:cxn modelId="{C3A2B6E3-5962-46FA-915F-6014E508BB2D}" type="presParOf" srcId="{8429463D-369C-4624-B9C3-A7708DDE59BD}" destId="{5018C501-A47F-452C-83DD-B3832EBB219D}" srcOrd="3" destOrd="0" presId="urn:microsoft.com/office/officeart/2018/2/layout/IconCircleList"/>
    <dgm:cxn modelId="{4BAA5F40-7185-45AF-B601-5E5E632A0DAB}" type="presParOf" srcId="{C97F8085-7CF0-4D25-A1BC-DDC3F1D33193}" destId="{615AEDEC-5633-41DE-AE7F-31907BA023C7}" srcOrd="3" destOrd="0" presId="urn:microsoft.com/office/officeart/2018/2/layout/IconCircleList"/>
    <dgm:cxn modelId="{AACACC23-8D57-4793-ADB9-EBD5C14539EA}" type="presParOf" srcId="{C97F8085-7CF0-4D25-A1BC-DDC3F1D33193}" destId="{30916628-0A91-4F95-9D58-70F7A6A20113}" srcOrd="4" destOrd="0" presId="urn:microsoft.com/office/officeart/2018/2/layout/IconCircleList"/>
    <dgm:cxn modelId="{DD3E9F33-312F-4B6D-B1B4-40E1A37111E5}" type="presParOf" srcId="{30916628-0A91-4F95-9D58-70F7A6A20113}" destId="{C894DB7D-FC12-4DD8-A461-ED69E22C2C9A}" srcOrd="0" destOrd="0" presId="urn:microsoft.com/office/officeart/2018/2/layout/IconCircleList"/>
    <dgm:cxn modelId="{5A33F9F9-D430-46F9-999C-7C285A32F818}" type="presParOf" srcId="{30916628-0A91-4F95-9D58-70F7A6A20113}" destId="{274A4AA0-B11B-437D-8BF5-8D6FCB062285}" srcOrd="1" destOrd="0" presId="urn:microsoft.com/office/officeart/2018/2/layout/IconCircleList"/>
    <dgm:cxn modelId="{13D9EBD3-64BE-46D5-908F-EE41D3D46470}" type="presParOf" srcId="{30916628-0A91-4F95-9D58-70F7A6A20113}" destId="{B4170FF4-8BE2-4325-B222-A30EE85FEDF0}" srcOrd="2" destOrd="0" presId="urn:microsoft.com/office/officeart/2018/2/layout/IconCircleList"/>
    <dgm:cxn modelId="{1436C04C-E8A5-4660-AFEA-AB4BD84D5323}" type="presParOf" srcId="{30916628-0A91-4F95-9D58-70F7A6A20113}" destId="{4419D1D7-4939-4462-88E0-F9B8EB8BBBCB}" srcOrd="3" destOrd="0" presId="urn:microsoft.com/office/officeart/2018/2/layout/IconCircleList"/>
    <dgm:cxn modelId="{A48DEAA0-7C35-4A4F-AF66-E9E3E79788D5}" type="presParOf" srcId="{C97F8085-7CF0-4D25-A1BC-DDC3F1D33193}" destId="{DCD3FFAB-5448-4F59-9319-0FE37629C044}" srcOrd="5" destOrd="0" presId="urn:microsoft.com/office/officeart/2018/2/layout/IconCircleList"/>
    <dgm:cxn modelId="{4584058D-B698-449C-816E-5224CC8AF58E}" type="presParOf" srcId="{C97F8085-7CF0-4D25-A1BC-DDC3F1D33193}" destId="{FB2BF8C1-15E6-435B-B76A-4C3C86FCD932}" srcOrd="6" destOrd="0" presId="urn:microsoft.com/office/officeart/2018/2/layout/IconCircleList"/>
    <dgm:cxn modelId="{329FAA54-73F5-4B9C-872B-3208D61C6D5B}" type="presParOf" srcId="{FB2BF8C1-15E6-435B-B76A-4C3C86FCD932}" destId="{B8155261-B69D-43EB-A953-CCB804E3061C}" srcOrd="0" destOrd="0" presId="urn:microsoft.com/office/officeart/2018/2/layout/IconCircleList"/>
    <dgm:cxn modelId="{CCEF9F14-46D9-439C-922B-47256368EF68}" type="presParOf" srcId="{FB2BF8C1-15E6-435B-B76A-4C3C86FCD932}" destId="{2E77850B-8D7B-4617-AE5F-F16A451FB9D5}" srcOrd="1" destOrd="0" presId="urn:microsoft.com/office/officeart/2018/2/layout/IconCircleList"/>
    <dgm:cxn modelId="{0F9CB8C4-5A82-4E50-B3CE-637816D1BAEB}" type="presParOf" srcId="{FB2BF8C1-15E6-435B-B76A-4C3C86FCD932}" destId="{DF7E7268-FBA4-45CC-AA5E-35D654604CF8}" srcOrd="2" destOrd="0" presId="urn:microsoft.com/office/officeart/2018/2/layout/IconCircleList"/>
    <dgm:cxn modelId="{0545A229-509F-45EB-8AE1-2DFE5FB30A15}" type="presParOf" srcId="{FB2BF8C1-15E6-435B-B76A-4C3C86FCD932}" destId="{E1832E7B-873D-4179-A20E-096B17DE9BD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C62DC7-E163-4ED0-9A71-18B6CF039AEF}"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14005925-76EF-4BF3-8DD0-C8A2E35B3EA1}">
      <dgm:prSet/>
      <dgm:spPr/>
      <dgm:t>
        <a:bodyPr/>
        <a:lstStyle/>
        <a:p>
          <a:r>
            <a:rPr lang="en-US"/>
            <a:t>Complete the ‘Paragraph activity’, </a:t>
          </a:r>
        </a:p>
      </dgm:t>
    </dgm:pt>
    <dgm:pt modelId="{71418ECE-9451-45C5-A00E-297586680278}" type="parTrans" cxnId="{C790C0AC-216B-4727-AE40-0957DF976FC2}">
      <dgm:prSet/>
      <dgm:spPr/>
      <dgm:t>
        <a:bodyPr/>
        <a:lstStyle/>
        <a:p>
          <a:endParaRPr lang="en-US"/>
        </a:p>
      </dgm:t>
    </dgm:pt>
    <dgm:pt modelId="{F5B59B59-0208-4080-9271-FF9B7EEF49AC}" type="sibTrans" cxnId="{C790C0AC-216B-4727-AE40-0957DF976FC2}">
      <dgm:prSet/>
      <dgm:spPr/>
      <dgm:t>
        <a:bodyPr/>
        <a:lstStyle/>
        <a:p>
          <a:endParaRPr lang="en-US"/>
        </a:p>
      </dgm:t>
    </dgm:pt>
    <dgm:pt modelId="{71DC0E4B-15AF-474D-AD69-7D06E93E8DB4}">
      <dgm:prSet/>
      <dgm:spPr/>
      <dgm:t>
        <a:bodyPr/>
        <a:lstStyle/>
        <a:p>
          <a:r>
            <a:rPr lang="en-US"/>
            <a:t>Highlight or annotate which sentences </a:t>
          </a:r>
          <a:r>
            <a:rPr lang="en-US" i="1"/>
            <a:t>outline</a:t>
          </a:r>
          <a:r>
            <a:rPr lang="en-US"/>
            <a:t>, </a:t>
          </a:r>
          <a:r>
            <a:rPr lang="en-US" i="1"/>
            <a:t>develop</a:t>
          </a:r>
          <a:r>
            <a:rPr lang="en-US"/>
            <a:t> or </a:t>
          </a:r>
          <a:r>
            <a:rPr lang="en-US" i="1"/>
            <a:t>conclude</a:t>
          </a:r>
          <a:r>
            <a:rPr lang="en-US"/>
            <a:t> the topic being discussed.  </a:t>
          </a:r>
        </a:p>
      </dgm:t>
    </dgm:pt>
    <dgm:pt modelId="{36BFC1B6-4957-441B-8EC3-C850071B2AA2}" type="parTrans" cxnId="{D84BB868-90F5-4BDB-B629-665E93AE584F}">
      <dgm:prSet/>
      <dgm:spPr/>
      <dgm:t>
        <a:bodyPr/>
        <a:lstStyle/>
        <a:p>
          <a:endParaRPr lang="en-US"/>
        </a:p>
      </dgm:t>
    </dgm:pt>
    <dgm:pt modelId="{DA7711B7-9879-4847-938D-EB3E95B21016}" type="sibTrans" cxnId="{D84BB868-90F5-4BDB-B629-665E93AE584F}">
      <dgm:prSet/>
      <dgm:spPr/>
      <dgm:t>
        <a:bodyPr/>
        <a:lstStyle/>
        <a:p>
          <a:endParaRPr lang="en-US"/>
        </a:p>
      </dgm:t>
    </dgm:pt>
    <dgm:pt modelId="{9CC48106-80BC-4A2B-BC8B-1749823E324A}" type="pres">
      <dgm:prSet presAssocID="{CAC62DC7-E163-4ED0-9A71-18B6CF039AEF}" presName="hierChild1" presStyleCnt="0">
        <dgm:presLayoutVars>
          <dgm:chPref val="1"/>
          <dgm:dir/>
          <dgm:animOne val="branch"/>
          <dgm:animLvl val="lvl"/>
          <dgm:resizeHandles/>
        </dgm:presLayoutVars>
      </dgm:prSet>
      <dgm:spPr/>
    </dgm:pt>
    <dgm:pt modelId="{8D0C174F-B44E-4AF4-954B-A73A0B3C08BB}" type="pres">
      <dgm:prSet presAssocID="{14005925-76EF-4BF3-8DD0-C8A2E35B3EA1}" presName="hierRoot1" presStyleCnt="0"/>
      <dgm:spPr/>
    </dgm:pt>
    <dgm:pt modelId="{8F291230-8624-4EF8-8F42-95E00F5C48C1}" type="pres">
      <dgm:prSet presAssocID="{14005925-76EF-4BF3-8DD0-C8A2E35B3EA1}" presName="composite" presStyleCnt="0"/>
      <dgm:spPr/>
    </dgm:pt>
    <dgm:pt modelId="{DC890C65-A349-4D8C-98E1-68CF6C216DD6}" type="pres">
      <dgm:prSet presAssocID="{14005925-76EF-4BF3-8DD0-C8A2E35B3EA1}" presName="background" presStyleLbl="node0" presStyleIdx="0" presStyleCnt="2"/>
      <dgm:spPr/>
    </dgm:pt>
    <dgm:pt modelId="{1293C872-7A44-473D-952B-29725C29AB9B}" type="pres">
      <dgm:prSet presAssocID="{14005925-76EF-4BF3-8DD0-C8A2E35B3EA1}" presName="text" presStyleLbl="fgAcc0" presStyleIdx="0" presStyleCnt="2">
        <dgm:presLayoutVars>
          <dgm:chPref val="3"/>
        </dgm:presLayoutVars>
      </dgm:prSet>
      <dgm:spPr/>
    </dgm:pt>
    <dgm:pt modelId="{31ADA1B8-0931-4F39-9039-8DDA923CD85B}" type="pres">
      <dgm:prSet presAssocID="{14005925-76EF-4BF3-8DD0-C8A2E35B3EA1}" presName="hierChild2" presStyleCnt="0"/>
      <dgm:spPr/>
    </dgm:pt>
    <dgm:pt modelId="{0956C49A-B510-4083-A635-BE8480405968}" type="pres">
      <dgm:prSet presAssocID="{71DC0E4B-15AF-474D-AD69-7D06E93E8DB4}" presName="hierRoot1" presStyleCnt="0"/>
      <dgm:spPr/>
    </dgm:pt>
    <dgm:pt modelId="{4ED431B9-E7E8-4A17-B682-824227C6ABA2}" type="pres">
      <dgm:prSet presAssocID="{71DC0E4B-15AF-474D-AD69-7D06E93E8DB4}" presName="composite" presStyleCnt="0"/>
      <dgm:spPr/>
    </dgm:pt>
    <dgm:pt modelId="{B5FE0F95-1956-4CBF-88FD-78D0B7060C11}" type="pres">
      <dgm:prSet presAssocID="{71DC0E4B-15AF-474D-AD69-7D06E93E8DB4}" presName="background" presStyleLbl="node0" presStyleIdx="1" presStyleCnt="2"/>
      <dgm:spPr/>
    </dgm:pt>
    <dgm:pt modelId="{311336F7-81BB-49EB-A3CB-8DE7C24FABAC}" type="pres">
      <dgm:prSet presAssocID="{71DC0E4B-15AF-474D-AD69-7D06E93E8DB4}" presName="text" presStyleLbl="fgAcc0" presStyleIdx="1" presStyleCnt="2">
        <dgm:presLayoutVars>
          <dgm:chPref val="3"/>
        </dgm:presLayoutVars>
      </dgm:prSet>
      <dgm:spPr/>
    </dgm:pt>
    <dgm:pt modelId="{C88DF80E-39C9-427E-80E5-AF5BEB143B13}" type="pres">
      <dgm:prSet presAssocID="{71DC0E4B-15AF-474D-AD69-7D06E93E8DB4}" presName="hierChild2" presStyleCnt="0"/>
      <dgm:spPr/>
    </dgm:pt>
  </dgm:ptLst>
  <dgm:cxnLst>
    <dgm:cxn modelId="{DAED9D0E-DC3D-4983-A38E-2804664BA7DA}" type="presOf" srcId="{14005925-76EF-4BF3-8DD0-C8A2E35B3EA1}" destId="{1293C872-7A44-473D-952B-29725C29AB9B}" srcOrd="0" destOrd="0" presId="urn:microsoft.com/office/officeart/2005/8/layout/hierarchy1"/>
    <dgm:cxn modelId="{D84BB868-90F5-4BDB-B629-665E93AE584F}" srcId="{CAC62DC7-E163-4ED0-9A71-18B6CF039AEF}" destId="{71DC0E4B-15AF-474D-AD69-7D06E93E8DB4}" srcOrd="1" destOrd="0" parTransId="{36BFC1B6-4957-441B-8EC3-C850071B2AA2}" sibTransId="{DA7711B7-9879-4847-938D-EB3E95B21016}"/>
    <dgm:cxn modelId="{3B424769-27CA-42E2-B90D-589CCFB8CE55}" type="presOf" srcId="{71DC0E4B-15AF-474D-AD69-7D06E93E8DB4}" destId="{311336F7-81BB-49EB-A3CB-8DE7C24FABAC}" srcOrd="0" destOrd="0" presId="urn:microsoft.com/office/officeart/2005/8/layout/hierarchy1"/>
    <dgm:cxn modelId="{493E2B53-DAF8-447B-84FF-A6D57D4BA730}" type="presOf" srcId="{CAC62DC7-E163-4ED0-9A71-18B6CF039AEF}" destId="{9CC48106-80BC-4A2B-BC8B-1749823E324A}" srcOrd="0" destOrd="0" presId="urn:microsoft.com/office/officeart/2005/8/layout/hierarchy1"/>
    <dgm:cxn modelId="{C790C0AC-216B-4727-AE40-0957DF976FC2}" srcId="{CAC62DC7-E163-4ED0-9A71-18B6CF039AEF}" destId="{14005925-76EF-4BF3-8DD0-C8A2E35B3EA1}" srcOrd="0" destOrd="0" parTransId="{71418ECE-9451-45C5-A00E-297586680278}" sibTransId="{F5B59B59-0208-4080-9271-FF9B7EEF49AC}"/>
    <dgm:cxn modelId="{C6127215-DFE8-4D55-AABE-AD1FC07E450D}" type="presParOf" srcId="{9CC48106-80BC-4A2B-BC8B-1749823E324A}" destId="{8D0C174F-B44E-4AF4-954B-A73A0B3C08BB}" srcOrd="0" destOrd="0" presId="urn:microsoft.com/office/officeart/2005/8/layout/hierarchy1"/>
    <dgm:cxn modelId="{767781B6-15C6-41AF-BCD6-F0360DB2D4FB}" type="presParOf" srcId="{8D0C174F-B44E-4AF4-954B-A73A0B3C08BB}" destId="{8F291230-8624-4EF8-8F42-95E00F5C48C1}" srcOrd="0" destOrd="0" presId="urn:microsoft.com/office/officeart/2005/8/layout/hierarchy1"/>
    <dgm:cxn modelId="{418BCE11-EEAF-42D8-B48B-271FA8B7E6BB}" type="presParOf" srcId="{8F291230-8624-4EF8-8F42-95E00F5C48C1}" destId="{DC890C65-A349-4D8C-98E1-68CF6C216DD6}" srcOrd="0" destOrd="0" presId="urn:microsoft.com/office/officeart/2005/8/layout/hierarchy1"/>
    <dgm:cxn modelId="{D2388634-62F0-4508-9A9E-E4937749A744}" type="presParOf" srcId="{8F291230-8624-4EF8-8F42-95E00F5C48C1}" destId="{1293C872-7A44-473D-952B-29725C29AB9B}" srcOrd="1" destOrd="0" presId="urn:microsoft.com/office/officeart/2005/8/layout/hierarchy1"/>
    <dgm:cxn modelId="{3B55DF64-BDFC-4F66-BCFF-7A239A895EBB}" type="presParOf" srcId="{8D0C174F-B44E-4AF4-954B-A73A0B3C08BB}" destId="{31ADA1B8-0931-4F39-9039-8DDA923CD85B}" srcOrd="1" destOrd="0" presId="urn:microsoft.com/office/officeart/2005/8/layout/hierarchy1"/>
    <dgm:cxn modelId="{957FFAF3-9D34-4F6D-BD45-7190A5782B11}" type="presParOf" srcId="{9CC48106-80BC-4A2B-BC8B-1749823E324A}" destId="{0956C49A-B510-4083-A635-BE8480405968}" srcOrd="1" destOrd="0" presId="urn:microsoft.com/office/officeart/2005/8/layout/hierarchy1"/>
    <dgm:cxn modelId="{983DE9ED-11A0-4820-9B71-3960CF288390}" type="presParOf" srcId="{0956C49A-B510-4083-A635-BE8480405968}" destId="{4ED431B9-E7E8-4A17-B682-824227C6ABA2}" srcOrd="0" destOrd="0" presId="urn:microsoft.com/office/officeart/2005/8/layout/hierarchy1"/>
    <dgm:cxn modelId="{226D06BF-AB37-4940-B88D-3DB7F7F51BC6}" type="presParOf" srcId="{4ED431B9-E7E8-4A17-B682-824227C6ABA2}" destId="{B5FE0F95-1956-4CBF-88FD-78D0B7060C11}" srcOrd="0" destOrd="0" presId="urn:microsoft.com/office/officeart/2005/8/layout/hierarchy1"/>
    <dgm:cxn modelId="{042F5104-9F77-4D37-A28D-1B000C23F187}" type="presParOf" srcId="{4ED431B9-E7E8-4A17-B682-824227C6ABA2}" destId="{311336F7-81BB-49EB-A3CB-8DE7C24FABAC}" srcOrd="1" destOrd="0" presId="urn:microsoft.com/office/officeart/2005/8/layout/hierarchy1"/>
    <dgm:cxn modelId="{72784716-DF09-48D7-BF9C-CF1D7F8C5743}" type="presParOf" srcId="{0956C49A-B510-4083-A635-BE8480405968}" destId="{C88DF80E-39C9-427E-80E5-AF5BEB143B1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729AB-C033-4B66-880F-03C02F2706CE}">
      <dsp:nvSpPr>
        <dsp:cNvPr id="0" name=""/>
        <dsp:cNvSpPr/>
      </dsp:nvSpPr>
      <dsp:spPr>
        <a:xfrm>
          <a:off x="170604" y="601884"/>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7AC96-C3FC-45F6-8CDC-F3340F29E8C6}">
      <dsp:nvSpPr>
        <dsp:cNvPr id="0" name=""/>
        <dsp:cNvSpPr/>
      </dsp:nvSpPr>
      <dsp:spPr>
        <a:xfrm>
          <a:off x="409845" y="841124"/>
          <a:ext cx="660759" cy="6607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70068E-89C6-455A-A911-E608FF44AD35}">
      <dsp:nvSpPr>
        <dsp:cNvPr id="0" name=""/>
        <dsp:cNvSpPr/>
      </dsp:nvSpPr>
      <dsp:spPr>
        <a:xfrm>
          <a:off x="1553967" y="601884"/>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Composition of sentences</a:t>
          </a:r>
          <a:endParaRPr lang="en-US" sz="2400" kern="1200" dirty="0"/>
        </a:p>
      </dsp:txBody>
      <dsp:txXfrm>
        <a:off x="1553967" y="601884"/>
        <a:ext cx="2685351" cy="1139240"/>
      </dsp:txXfrm>
    </dsp:sp>
    <dsp:sp modelId="{DACE10D5-B4FC-4097-9B17-2D2C1122B5F3}">
      <dsp:nvSpPr>
        <dsp:cNvPr id="0" name=""/>
        <dsp:cNvSpPr/>
      </dsp:nvSpPr>
      <dsp:spPr>
        <a:xfrm>
          <a:off x="4707221" y="601884"/>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9CECE3-7ED5-4A07-AABD-F89C52732749}">
      <dsp:nvSpPr>
        <dsp:cNvPr id="0" name=""/>
        <dsp:cNvSpPr/>
      </dsp:nvSpPr>
      <dsp:spPr>
        <a:xfrm>
          <a:off x="4946462" y="841124"/>
          <a:ext cx="660759" cy="6607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18C501-A47F-452C-83DD-B3832EBB219D}">
      <dsp:nvSpPr>
        <dsp:cNvPr id="0" name=""/>
        <dsp:cNvSpPr/>
      </dsp:nvSpPr>
      <dsp:spPr>
        <a:xfrm>
          <a:off x="6090584" y="601884"/>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Composition of paragraphs</a:t>
          </a:r>
          <a:endParaRPr lang="en-US" sz="2400" kern="1200" dirty="0"/>
        </a:p>
      </dsp:txBody>
      <dsp:txXfrm>
        <a:off x="6090584" y="601884"/>
        <a:ext cx="2685351" cy="1139240"/>
      </dsp:txXfrm>
    </dsp:sp>
    <dsp:sp modelId="{C894DB7D-FC12-4DD8-A461-ED69E22C2C9A}">
      <dsp:nvSpPr>
        <dsp:cNvPr id="0" name=""/>
        <dsp:cNvSpPr/>
      </dsp:nvSpPr>
      <dsp:spPr>
        <a:xfrm>
          <a:off x="170604" y="2454356"/>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4A4AA0-B11B-437D-8BF5-8D6FCB062285}">
      <dsp:nvSpPr>
        <dsp:cNvPr id="0" name=""/>
        <dsp:cNvSpPr/>
      </dsp:nvSpPr>
      <dsp:spPr>
        <a:xfrm>
          <a:off x="409845" y="2693596"/>
          <a:ext cx="660759" cy="6607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19D1D7-4939-4462-88E0-F9B8EB8BBBCB}">
      <dsp:nvSpPr>
        <dsp:cNvPr id="0" name=""/>
        <dsp:cNvSpPr/>
      </dsp:nvSpPr>
      <dsp:spPr>
        <a:xfrm>
          <a:off x="1553967" y="2454356"/>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Using data</a:t>
          </a:r>
          <a:endParaRPr lang="en-US" sz="2400" kern="1200"/>
        </a:p>
      </dsp:txBody>
      <dsp:txXfrm>
        <a:off x="1553967" y="2454356"/>
        <a:ext cx="2685351" cy="1139240"/>
      </dsp:txXfrm>
    </dsp:sp>
    <dsp:sp modelId="{B8155261-B69D-43EB-A953-CCB804E3061C}">
      <dsp:nvSpPr>
        <dsp:cNvPr id="0" name=""/>
        <dsp:cNvSpPr/>
      </dsp:nvSpPr>
      <dsp:spPr>
        <a:xfrm>
          <a:off x="4707221" y="2454356"/>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77850B-8D7B-4617-AE5F-F16A451FB9D5}">
      <dsp:nvSpPr>
        <dsp:cNvPr id="0" name=""/>
        <dsp:cNvSpPr/>
      </dsp:nvSpPr>
      <dsp:spPr>
        <a:xfrm>
          <a:off x="4946462" y="2693596"/>
          <a:ext cx="660759" cy="6607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832E7B-873D-4179-A20E-096B17DE9BD8}">
      <dsp:nvSpPr>
        <dsp:cNvPr id="0" name=""/>
        <dsp:cNvSpPr/>
      </dsp:nvSpPr>
      <dsp:spPr>
        <a:xfrm>
          <a:off x="6090584" y="2454356"/>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Planning your assignments</a:t>
          </a:r>
          <a:endParaRPr lang="en-US" sz="2400" kern="1200" dirty="0"/>
        </a:p>
      </dsp:txBody>
      <dsp:txXfrm>
        <a:off x="6090584" y="2454356"/>
        <a:ext cx="2685351" cy="1139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90C65-A349-4D8C-98E1-68CF6C216DD6}">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93C872-7A44-473D-952B-29725C29AB9B}">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Complete the ‘Paragraph activity’, </a:t>
          </a:r>
        </a:p>
      </dsp:txBody>
      <dsp:txXfrm>
        <a:off x="696297" y="538547"/>
        <a:ext cx="4171627" cy="2590157"/>
      </dsp:txXfrm>
    </dsp:sp>
    <dsp:sp modelId="{B5FE0F95-1956-4CBF-88FD-78D0B7060C11}">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1336F7-81BB-49EB-A3CB-8DE7C24FABAC}">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Highlight or annotate which sentences </a:t>
          </a:r>
          <a:r>
            <a:rPr lang="en-US" sz="3000" i="1" kern="1200"/>
            <a:t>outline</a:t>
          </a:r>
          <a:r>
            <a:rPr lang="en-US" sz="3000" kern="1200"/>
            <a:t>, </a:t>
          </a:r>
          <a:r>
            <a:rPr lang="en-US" sz="3000" i="1" kern="1200"/>
            <a:t>develop</a:t>
          </a:r>
          <a:r>
            <a:rPr lang="en-US" sz="3000" kern="1200"/>
            <a:t> or </a:t>
          </a:r>
          <a:r>
            <a:rPr lang="en-US" sz="3000" i="1" kern="1200"/>
            <a:t>conclude</a:t>
          </a:r>
          <a:r>
            <a:rPr lang="en-US" sz="3000" kern="1200"/>
            <a:t> the topic being discussed.  </a:t>
          </a:r>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CC64D4-B642-4A81-A176-1666AD98BD22}" type="datetimeFigureOut">
              <a:rPr lang="en-GB" smtClean="0"/>
              <a:t>01/11/2022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4D80FE-40B6-4670-BBA7-0352016D1875}" type="slidenum">
              <a:rPr lang="en-GB" smtClean="0"/>
              <a:t>‹#›</a:t>
            </a:fld>
            <a:endParaRPr lang="en-GB"/>
          </a:p>
        </p:txBody>
      </p:sp>
    </p:spTree>
    <p:extLst>
      <p:ext uri="{BB962C8B-B14F-4D97-AF65-F5344CB8AC3E}">
        <p14:creationId xmlns:p14="http://schemas.microsoft.com/office/powerpoint/2010/main" val="2292977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4D80FE-40B6-4670-BBA7-0352016D1875}" type="slidenum">
              <a:rPr lang="en-GB" smtClean="0"/>
              <a:t>1</a:t>
            </a:fld>
            <a:endParaRPr lang="en-GB"/>
          </a:p>
        </p:txBody>
      </p:sp>
    </p:spTree>
    <p:extLst>
      <p:ext uri="{BB962C8B-B14F-4D97-AF65-F5344CB8AC3E}">
        <p14:creationId xmlns:p14="http://schemas.microsoft.com/office/powerpoint/2010/main" val="2959662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Previous cohorts of students have highlighted the need for this level of support. </a:t>
            </a:r>
          </a:p>
        </p:txBody>
      </p:sp>
      <p:sp>
        <p:nvSpPr>
          <p:cNvPr id="4" name="Slide Number Placeholder 3"/>
          <p:cNvSpPr>
            <a:spLocks noGrp="1"/>
          </p:cNvSpPr>
          <p:nvPr>
            <p:ph type="sldNum" sz="quarter" idx="5"/>
          </p:nvPr>
        </p:nvSpPr>
        <p:spPr/>
        <p:txBody>
          <a:bodyPr/>
          <a:lstStyle/>
          <a:p>
            <a:fld id="{554D80FE-40B6-4670-BBA7-0352016D1875}" type="slidenum">
              <a:rPr lang="en-GB" smtClean="0"/>
              <a:t>3</a:t>
            </a:fld>
            <a:endParaRPr lang="en-GB"/>
          </a:p>
        </p:txBody>
      </p:sp>
    </p:spTree>
    <p:extLst>
      <p:ext uri="{BB962C8B-B14F-4D97-AF65-F5344CB8AC3E}">
        <p14:creationId xmlns:p14="http://schemas.microsoft.com/office/powerpoint/2010/main" val="971733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Compound sentences are useful for joining basic ideas or for extending a basic description. </a:t>
            </a:r>
          </a:p>
        </p:txBody>
      </p:sp>
      <p:sp>
        <p:nvSpPr>
          <p:cNvPr id="4" name="Slide Number Placeholder 3"/>
          <p:cNvSpPr>
            <a:spLocks noGrp="1"/>
          </p:cNvSpPr>
          <p:nvPr>
            <p:ph type="sldNum" sz="quarter" idx="5"/>
          </p:nvPr>
        </p:nvSpPr>
        <p:spPr/>
        <p:txBody>
          <a:bodyPr/>
          <a:lstStyle/>
          <a:p>
            <a:fld id="{554D80FE-40B6-4670-BBA7-0352016D1875}" type="slidenum">
              <a:rPr lang="en-GB" smtClean="0"/>
              <a:t>6</a:t>
            </a:fld>
            <a:endParaRPr lang="en-GB"/>
          </a:p>
        </p:txBody>
      </p:sp>
    </p:spTree>
    <p:extLst>
      <p:ext uri="{BB962C8B-B14F-4D97-AF65-F5344CB8AC3E}">
        <p14:creationId xmlns:p14="http://schemas.microsoft.com/office/powerpoint/2010/main" val="1784455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Complex sentence are the most common sentences used in academic writing, as these sentence allow the writer to add depth and detail to the broad points made. </a:t>
            </a:r>
          </a:p>
        </p:txBody>
      </p:sp>
      <p:sp>
        <p:nvSpPr>
          <p:cNvPr id="4" name="Slide Number Placeholder 3"/>
          <p:cNvSpPr>
            <a:spLocks noGrp="1"/>
          </p:cNvSpPr>
          <p:nvPr>
            <p:ph type="sldNum" sz="quarter" idx="5"/>
          </p:nvPr>
        </p:nvSpPr>
        <p:spPr/>
        <p:txBody>
          <a:bodyPr/>
          <a:lstStyle/>
          <a:p>
            <a:fld id="{554D80FE-40B6-4670-BBA7-0352016D1875}" type="slidenum">
              <a:rPr lang="en-GB" smtClean="0"/>
              <a:t>8</a:t>
            </a:fld>
            <a:endParaRPr lang="en-GB"/>
          </a:p>
        </p:txBody>
      </p:sp>
    </p:spTree>
    <p:extLst>
      <p:ext uri="{BB962C8B-B14F-4D97-AF65-F5344CB8AC3E}">
        <p14:creationId xmlns:p14="http://schemas.microsoft.com/office/powerpoint/2010/main" val="86728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4D80FE-40B6-4670-BBA7-0352016D1875}" type="slidenum">
              <a:rPr lang="en-GB" smtClean="0"/>
              <a:t>10</a:t>
            </a:fld>
            <a:endParaRPr lang="en-GB"/>
          </a:p>
        </p:txBody>
      </p:sp>
    </p:spTree>
    <p:extLst>
      <p:ext uri="{BB962C8B-B14F-4D97-AF65-F5344CB8AC3E}">
        <p14:creationId xmlns:p14="http://schemas.microsoft.com/office/powerpoint/2010/main" val="3671477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activity could be done individually, as a small group or as a whole group. In class students should share their ideas with their lecturer and online students should email their lecturer with their attempts. </a:t>
            </a:r>
          </a:p>
          <a:p>
            <a:endParaRPr lang="en-GB" dirty="0"/>
          </a:p>
          <a:p>
            <a:r>
              <a:rPr lang="en-GB" dirty="0"/>
              <a:t>Remind students that these sources are available in Week 2 – Your four sources folder. </a:t>
            </a:r>
          </a:p>
        </p:txBody>
      </p:sp>
      <p:sp>
        <p:nvSpPr>
          <p:cNvPr id="4" name="Slide Number Placeholder 3"/>
          <p:cNvSpPr>
            <a:spLocks noGrp="1"/>
          </p:cNvSpPr>
          <p:nvPr>
            <p:ph type="sldNum" sz="quarter" idx="5"/>
          </p:nvPr>
        </p:nvSpPr>
        <p:spPr/>
        <p:txBody>
          <a:bodyPr/>
          <a:lstStyle/>
          <a:p>
            <a:fld id="{554D80FE-40B6-4670-BBA7-0352016D1875}" type="slidenum">
              <a:rPr lang="en-GB" smtClean="0"/>
              <a:t>11</a:t>
            </a:fld>
            <a:endParaRPr lang="en-GB"/>
          </a:p>
        </p:txBody>
      </p:sp>
    </p:spTree>
    <p:extLst>
      <p:ext uri="{BB962C8B-B14F-4D97-AF65-F5344CB8AC3E}">
        <p14:creationId xmlns:p14="http://schemas.microsoft.com/office/powerpoint/2010/main" val="2212178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Supporting Sentences – Can include:</a:t>
            </a:r>
          </a:p>
          <a:p>
            <a:pPr marL="228600" indent="-228600">
              <a:buAutoNum type="arabicPeriod"/>
            </a:pPr>
            <a:r>
              <a:rPr lang="en-US" dirty="0"/>
              <a:t>Reasons</a:t>
            </a:r>
          </a:p>
          <a:p>
            <a:pPr marL="228600" indent="-228600">
              <a:buAutoNum type="arabicPeriod"/>
            </a:pPr>
            <a:r>
              <a:rPr lang="en-US" dirty="0"/>
              <a:t>Examples</a:t>
            </a:r>
          </a:p>
          <a:p>
            <a:pPr marL="228600" indent="-228600">
              <a:buAutoNum type="arabicPeriod"/>
            </a:pPr>
            <a:r>
              <a:rPr lang="en-US" dirty="0"/>
              <a:t>Facts</a:t>
            </a:r>
          </a:p>
          <a:p>
            <a:pPr marL="228600" indent="-228600">
              <a:buAutoNum type="arabicPeriod"/>
            </a:pPr>
            <a:r>
              <a:rPr lang="en-US" dirty="0"/>
              <a:t>Statistics</a:t>
            </a:r>
          </a:p>
          <a:p>
            <a:pPr marL="228600" indent="-228600">
              <a:buAutoNum type="arabicPeriod"/>
            </a:pPr>
            <a:r>
              <a:rPr lang="en-US" dirty="0"/>
              <a:t>Quotations. </a:t>
            </a:r>
          </a:p>
        </p:txBody>
      </p:sp>
      <p:sp>
        <p:nvSpPr>
          <p:cNvPr id="4" name="Slide Number Placeholder 3"/>
          <p:cNvSpPr>
            <a:spLocks noGrp="1"/>
          </p:cNvSpPr>
          <p:nvPr>
            <p:ph type="sldNum" sz="quarter" idx="5"/>
          </p:nvPr>
        </p:nvSpPr>
        <p:spPr/>
        <p:txBody>
          <a:bodyPr/>
          <a:lstStyle/>
          <a:p>
            <a:fld id="{554D80FE-40B6-4670-BBA7-0352016D1875}" type="slidenum">
              <a:rPr lang="en-GB" smtClean="0"/>
              <a:t>12</a:t>
            </a:fld>
            <a:endParaRPr lang="en-GB"/>
          </a:p>
        </p:txBody>
      </p:sp>
    </p:spTree>
    <p:extLst>
      <p:ext uri="{BB962C8B-B14F-4D97-AF65-F5344CB8AC3E}">
        <p14:creationId xmlns:p14="http://schemas.microsoft.com/office/powerpoint/2010/main" val="284891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Elicit Topic, Supporting, and Concluding Sentences from students.  </a:t>
            </a:r>
          </a:p>
        </p:txBody>
      </p:sp>
      <p:sp>
        <p:nvSpPr>
          <p:cNvPr id="4" name="Slide Number Placeholder 3"/>
          <p:cNvSpPr>
            <a:spLocks noGrp="1"/>
          </p:cNvSpPr>
          <p:nvPr>
            <p:ph type="sldNum" sz="quarter" idx="5"/>
          </p:nvPr>
        </p:nvSpPr>
        <p:spPr/>
        <p:txBody>
          <a:bodyPr/>
          <a:lstStyle/>
          <a:p>
            <a:fld id="{554D80FE-40B6-4670-BBA7-0352016D1875}" type="slidenum">
              <a:rPr lang="en-GB" smtClean="0"/>
              <a:t>13</a:t>
            </a:fld>
            <a:endParaRPr lang="en-GB"/>
          </a:p>
        </p:txBody>
      </p:sp>
    </p:spTree>
    <p:extLst>
      <p:ext uri="{BB962C8B-B14F-4D97-AF65-F5344CB8AC3E}">
        <p14:creationId xmlns:p14="http://schemas.microsoft.com/office/powerpoint/2010/main" val="17766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through the paragraph and identify which sentences provides an outline of the topic, which sentences develop the topic further and decide if the final sentence concludes the topic or links to further discussion. Consider highlighting each as you discuss. </a:t>
            </a:r>
          </a:p>
          <a:p>
            <a:endParaRPr lang="en-GB" dirty="0"/>
          </a:p>
          <a:p>
            <a:r>
              <a:rPr lang="en-GB" dirty="0"/>
              <a:t>If you want to explore the PEE (Points, Evidence, Explanation) style of paragraphing you can but please ensure that this is shown as achieving the same aims, for novice students the ‘explain’ element may feel challenging which is why we have emphasised the ‘conclude’ or ‘link’ element that is crucial for basic paragraphing. </a:t>
            </a:r>
          </a:p>
        </p:txBody>
      </p:sp>
      <p:sp>
        <p:nvSpPr>
          <p:cNvPr id="4" name="Slide Number Placeholder 3"/>
          <p:cNvSpPr>
            <a:spLocks noGrp="1"/>
          </p:cNvSpPr>
          <p:nvPr>
            <p:ph type="sldNum" sz="quarter" idx="5"/>
          </p:nvPr>
        </p:nvSpPr>
        <p:spPr/>
        <p:txBody>
          <a:bodyPr/>
          <a:lstStyle/>
          <a:p>
            <a:fld id="{554D80FE-40B6-4670-BBA7-0352016D1875}" type="slidenum">
              <a:rPr lang="en-GB" smtClean="0"/>
              <a:t>14</a:t>
            </a:fld>
            <a:endParaRPr lang="en-GB"/>
          </a:p>
        </p:txBody>
      </p:sp>
    </p:spTree>
    <p:extLst>
      <p:ext uri="{BB962C8B-B14F-4D97-AF65-F5344CB8AC3E}">
        <p14:creationId xmlns:p14="http://schemas.microsoft.com/office/powerpoint/2010/main" val="3363715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activity will be found on Moodle as a pdf printable (for in class students to be given) and a word version that is editable for online students to complete and email. A </a:t>
            </a:r>
            <a:r>
              <a:rPr lang="en-GB" dirty="0" err="1"/>
              <a:t>moodle</a:t>
            </a:r>
            <a:r>
              <a:rPr lang="en-GB" dirty="0"/>
              <a:t> version is available that can be completed directly on Moodle. </a:t>
            </a:r>
          </a:p>
        </p:txBody>
      </p:sp>
      <p:sp>
        <p:nvSpPr>
          <p:cNvPr id="4" name="Slide Number Placeholder 3"/>
          <p:cNvSpPr>
            <a:spLocks noGrp="1"/>
          </p:cNvSpPr>
          <p:nvPr>
            <p:ph type="sldNum" sz="quarter" idx="5"/>
          </p:nvPr>
        </p:nvSpPr>
        <p:spPr/>
        <p:txBody>
          <a:bodyPr/>
          <a:lstStyle/>
          <a:p>
            <a:fld id="{554D80FE-40B6-4670-BBA7-0352016D1875}" type="slidenum">
              <a:rPr lang="en-GB" smtClean="0"/>
              <a:t>15</a:t>
            </a:fld>
            <a:endParaRPr lang="en-GB"/>
          </a:p>
        </p:txBody>
      </p:sp>
    </p:spTree>
    <p:extLst>
      <p:ext uri="{BB962C8B-B14F-4D97-AF65-F5344CB8AC3E}">
        <p14:creationId xmlns:p14="http://schemas.microsoft.com/office/powerpoint/2010/main" val="3438440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needed, display the assignment brief and highlight the criterion 3 expectation to use data to support and justify the points made in their writing. </a:t>
            </a:r>
          </a:p>
          <a:p>
            <a:endParaRPr lang="en-GB" dirty="0"/>
          </a:p>
          <a:p>
            <a:r>
              <a:rPr lang="en-GB" dirty="0"/>
              <a:t>Source data taken from ONS website https://www.ons.gov.uk/employmentandlabourmarket/peopleinwork/labourproductivity/articles/homeworkinghoursrewardsandopportunitiesintheuk2011to2020/2021-04-19 </a:t>
            </a:r>
          </a:p>
        </p:txBody>
      </p:sp>
      <p:sp>
        <p:nvSpPr>
          <p:cNvPr id="4" name="Slide Number Placeholder 3"/>
          <p:cNvSpPr>
            <a:spLocks noGrp="1"/>
          </p:cNvSpPr>
          <p:nvPr>
            <p:ph type="sldNum" sz="quarter" idx="5"/>
          </p:nvPr>
        </p:nvSpPr>
        <p:spPr/>
        <p:txBody>
          <a:bodyPr/>
          <a:lstStyle/>
          <a:p>
            <a:fld id="{554D80FE-40B6-4670-BBA7-0352016D1875}" type="slidenum">
              <a:rPr lang="en-GB" smtClean="0"/>
              <a:t>17</a:t>
            </a:fld>
            <a:endParaRPr lang="en-GB"/>
          </a:p>
        </p:txBody>
      </p:sp>
    </p:spTree>
    <p:extLst>
      <p:ext uri="{BB962C8B-B14F-4D97-AF65-F5344CB8AC3E}">
        <p14:creationId xmlns:p14="http://schemas.microsoft.com/office/powerpoint/2010/main" val="2623604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activity can be done individually, as a small group or as a whole group. Sentences can be written out or verbally suggested. How many different sentences can be developed from this same pie chart? </a:t>
            </a:r>
          </a:p>
          <a:p>
            <a:endParaRPr lang="en-GB" dirty="0"/>
          </a:p>
          <a:p>
            <a:r>
              <a:rPr lang="en-GB" dirty="0"/>
              <a:t>Data taken from ONS 2021 https://www.ons.gov.uk/employmentandlabourmarket/peopleinwork/earningsandworkinghours/bulletins/genderpaygapintheuk/2021 </a:t>
            </a:r>
          </a:p>
        </p:txBody>
      </p:sp>
      <p:sp>
        <p:nvSpPr>
          <p:cNvPr id="4" name="Slide Number Placeholder 3"/>
          <p:cNvSpPr>
            <a:spLocks noGrp="1"/>
          </p:cNvSpPr>
          <p:nvPr>
            <p:ph type="sldNum" sz="quarter" idx="5"/>
          </p:nvPr>
        </p:nvSpPr>
        <p:spPr/>
        <p:txBody>
          <a:bodyPr/>
          <a:lstStyle/>
          <a:p>
            <a:fld id="{554D80FE-40B6-4670-BBA7-0352016D1875}" type="slidenum">
              <a:rPr lang="en-GB" smtClean="0"/>
              <a:t>18</a:t>
            </a:fld>
            <a:endParaRPr lang="en-GB"/>
          </a:p>
        </p:txBody>
      </p:sp>
    </p:spTree>
    <p:extLst>
      <p:ext uri="{BB962C8B-B14F-4D97-AF65-F5344CB8AC3E}">
        <p14:creationId xmlns:p14="http://schemas.microsoft.com/office/powerpoint/2010/main" val="34751652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activity will be found on Moodle as a pdf printable (for in class students to be given) and a word version that is editable for online students to complete and email, alternatively there is an Online accessible Moodle version available in week 4. </a:t>
            </a:r>
          </a:p>
        </p:txBody>
      </p:sp>
      <p:sp>
        <p:nvSpPr>
          <p:cNvPr id="4" name="Slide Number Placeholder 3"/>
          <p:cNvSpPr>
            <a:spLocks noGrp="1"/>
          </p:cNvSpPr>
          <p:nvPr>
            <p:ph type="sldNum" sz="quarter" idx="5"/>
          </p:nvPr>
        </p:nvSpPr>
        <p:spPr/>
        <p:txBody>
          <a:bodyPr/>
          <a:lstStyle/>
          <a:p>
            <a:fld id="{554D80FE-40B6-4670-BBA7-0352016D1875}" type="slidenum">
              <a:rPr lang="en-GB" smtClean="0"/>
              <a:t>19</a:t>
            </a:fld>
            <a:endParaRPr lang="en-GB"/>
          </a:p>
        </p:txBody>
      </p:sp>
    </p:spTree>
    <p:extLst>
      <p:ext uri="{BB962C8B-B14F-4D97-AF65-F5344CB8AC3E}">
        <p14:creationId xmlns:p14="http://schemas.microsoft.com/office/powerpoint/2010/main" val="32464046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Could mention GANTT CHARTS – Students can create their own chart using a Table in Word, or a Spreadsheet in Excel </a:t>
            </a:r>
          </a:p>
        </p:txBody>
      </p:sp>
      <p:sp>
        <p:nvSpPr>
          <p:cNvPr id="4" name="Slide Number Placeholder 3"/>
          <p:cNvSpPr>
            <a:spLocks noGrp="1"/>
          </p:cNvSpPr>
          <p:nvPr>
            <p:ph type="sldNum" sz="quarter" idx="5"/>
          </p:nvPr>
        </p:nvSpPr>
        <p:spPr/>
        <p:txBody>
          <a:bodyPr/>
          <a:lstStyle/>
          <a:p>
            <a:fld id="{554D80FE-40B6-4670-BBA7-0352016D1875}" type="slidenum">
              <a:rPr lang="en-GB" smtClean="0"/>
              <a:t>24</a:t>
            </a:fld>
            <a:endParaRPr lang="en-GB"/>
          </a:p>
        </p:txBody>
      </p:sp>
    </p:spTree>
    <p:extLst>
      <p:ext uri="{BB962C8B-B14F-4D97-AF65-F5344CB8AC3E}">
        <p14:creationId xmlns:p14="http://schemas.microsoft.com/office/powerpoint/2010/main" val="27406314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activity will be found on Moodle as a pdf printable (for in class students to be given) and a word version that is editable for online students to complete and email. </a:t>
            </a:r>
          </a:p>
          <a:p>
            <a:endParaRPr lang="en-GB" dirty="0"/>
          </a:p>
        </p:txBody>
      </p:sp>
      <p:sp>
        <p:nvSpPr>
          <p:cNvPr id="4" name="Slide Number Placeholder 3"/>
          <p:cNvSpPr>
            <a:spLocks noGrp="1"/>
          </p:cNvSpPr>
          <p:nvPr>
            <p:ph type="sldNum" sz="quarter" idx="5"/>
          </p:nvPr>
        </p:nvSpPr>
        <p:spPr/>
        <p:txBody>
          <a:bodyPr/>
          <a:lstStyle/>
          <a:p>
            <a:fld id="{554D80FE-40B6-4670-BBA7-0352016D1875}" type="slidenum">
              <a:rPr lang="en-GB" smtClean="0"/>
              <a:t>27</a:t>
            </a:fld>
            <a:endParaRPr lang="en-GB"/>
          </a:p>
        </p:txBody>
      </p:sp>
    </p:spTree>
    <p:extLst>
      <p:ext uri="{BB962C8B-B14F-4D97-AF65-F5344CB8AC3E}">
        <p14:creationId xmlns:p14="http://schemas.microsoft.com/office/powerpoint/2010/main" val="1615345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66122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3655121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2980317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9A13A0-DAD8-498A-80CA-323169BE9A80}"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4100034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9A13A0-DAD8-498A-80CA-323169BE9A80}" type="datetimeFigureOut">
              <a:rPr lang="en-GB" smtClean="0"/>
              <a:t>01/11/2022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4239228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948683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259901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4060877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9A13A0-DAD8-498A-80CA-323169BE9A80}"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1691943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9A13A0-DAD8-498A-80CA-323169BE9A80}"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4002087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3086017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6852939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39751296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3169927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10049666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2574581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9A13A0-DAD8-498A-80CA-323169BE9A80}"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4D128-3508-43E0-9F9B-C6B548549D30}" type="slidenum">
              <a:rPr lang="en-GB" smtClean="0"/>
              <a:t>‹#›</a:t>
            </a:fld>
            <a:endParaRPr lang="en-GB"/>
          </a:p>
        </p:txBody>
      </p:sp>
    </p:spTree>
    <p:extLst>
      <p:ext uri="{BB962C8B-B14F-4D97-AF65-F5344CB8AC3E}">
        <p14:creationId xmlns:p14="http://schemas.microsoft.com/office/powerpoint/2010/main" val="1015286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D9A13A0-DAD8-498A-80CA-323169BE9A80}" type="datetimeFigureOut">
              <a:rPr lang="en-GB" smtClean="0"/>
              <a:t>01/11/2022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914D128-3508-43E0-9F9B-C6B548549D30}" type="slidenum">
              <a:rPr lang="en-GB" smtClean="0"/>
              <a:t>‹#›</a:t>
            </a:fld>
            <a:endParaRPr lang="en-GB"/>
          </a:p>
        </p:txBody>
      </p:sp>
    </p:spTree>
    <p:extLst>
      <p:ext uri="{BB962C8B-B14F-4D97-AF65-F5344CB8AC3E}">
        <p14:creationId xmlns:p14="http://schemas.microsoft.com/office/powerpoint/2010/main" val="15670292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svg"/><Relationship Id="rId7" Type="http://schemas.openxmlformats.org/officeDocument/2006/relationships/image" Target="../media/image25.sv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oD50HSBBBI?feature=oembed" TargetMode="External"/><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z76i2SOaYy4?feature=oembed" TargetMode="Externa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nationalfoodstrategy.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 name="Picture 4" descr="Abstract blurred public library with bookshelves">
            <a:extLst>
              <a:ext uri="{FF2B5EF4-FFF2-40B4-BE49-F238E27FC236}">
                <a16:creationId xmlns:a16="http://schemas.microsoft.com/office/drawing/2014/main" id="{B9108FAB-4678-4902-BEDF-8BAF71E8FF2D}"/>
              </a:ext>
            </a:extLst>
          </p:cNvPr>
          <p:cNvPicPr>
            <a:picLocks noChangeAspect="1"/>
          </p:cNvPicPr>
          <p:nvPr/>
        </p:nvPicPr>
        <p:blipFill rotWithShape="1">
          <a:blip r:embed="rId3">
            <a:alphaModFix amt="50000"/>
          </a:blip>
          <a:srcRect t="1310" b="14420"/>
          <a:stretch/>
        </p:blipFill>
        <p:spPr>
          <a:xfrm>
            <a:off x="20" y="1"/>
            <a:ext cx="12191980" cy="6857999"/>
          </a:xfrm>
          <a:prstGeom prst="rect">
            <a:avLst/>
          </a:prstGeom>
        </p:spPr>
      </p:pic>
      <p:sp>
        <p:nvSpPr>
          <p:cNvPr id="2" name="Title 1">
            <a:extLst>
              <a:ext uri="{FF2B5EF4-FFF2-40B4-BE49-F238E27FC236}">
                <a16:creationId xmlns:a16="http://schemas.microsoft.com/office/drawing/2014/main" id="{04F632AE-3A93-4EE5-8F4B-4BB2F8CE56CB}"/>
              </a:ext>
            </a:extLst>
          </p:cNvPr>
          <p:cNvSpPr>
            <a:spLocks noGrp="1"/>
          </p:cNvSpPr>
          <p:nvPr>
            <p:ph type="ctrTitle"/>
          </p:nvPr>
        </p:nvSpPr>
        <p:spPr>
          <a:xfrm>
            <a:off x="1389089" y="629444"/>
            <a:ext cx="9144000" cy="2900518"/>
          </a:xfrm>
        </p:spPr>
        <p:txBody>
          <a:bodyPr>
            <a:normAutofit/>
          </a:bodyPr>
          <a:lstStyle/>
          <a:p>
            <a:r>
              <a:rPr lang="en-GB" dirty="0">
                <a:solidFill>
                  <a:srgbClr val="FFFFFF"/>
                </a:solidFill>
              </a:rPr>
              <a:t>Academic Writing</a:t>
            </a:r>
          </a:p>
        </p:txBody>
      </p:sp>
      <p:sp>
        <p:nvSpPr>
          <p:cNvPr id="3" name="Subtitle 2">
            <a:extLst>
              <a:ext uri="{FF2B5EF4-FFF2-40B4-BE49-F238E27FC236}">
                <a16:creationId xmlns:a16="http://schemas.microsoft.com/office/drawing/2014/main" id="{A713DE9E-BE6D-4AA2-8A50-9F232CFF1F41}"/>
              </a:ext>
            </a:extLst>
          </p:cNvPr>
          <p:cNvSpPr>
            <a:spLocks noGrp="1"/>
          </p:cNvSpPr>
          <p:nvPr>
            <p:ph type="subTitle" idx="1"/>
          </p:nvPr>
        </p:nvSpPr>
        <p:spPr>
          <a:xfrm>
            <a:off x="1524000" y="4159405"/>
            <a:ext cx="9144000" cy="1098395"/>
          </a:xfrm>
        </p:spPr>
        <p:txBody>
          <a:bodyPr>
            <a:normAutofit/>
          </a:bodyPr>
          <a:lstStyle/>
          <a:p>
            <a:r>
              <a:rPr lang="en-GB" sz="2800" b="1" dirty="0">
                <a:solidFill>
                  <a:schemeClr val="accent2">
                    <a:lumMod val="20000"/>
                    <a:lumOff val="80000"/>
                  </a:schemeClr>
                </a:solidFill>
              </a:rPr>
              <a:t>LCLM4001</a:t>
            </a:r>
            <a:endParaRPr lang="en-GB" sz="2800" dirty="0">
              <a:solidFill>
                <a:srgbClr val="FFFFFF"/>
              </a:solidFill>
            </a:endParaRPr>
          </a:p>
        </p:txBody>
      </p:sp>
    </p:spTree>
    <p:extLst>
      <p:ext uri="{BB962C8B-B14F-4D97-AF65-F5344CB8AC3E}">
        <p14:creationId xmlns:p14="http://schemas.microsoft.com/office/powerpoint/2010/main" val="81587637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C736D-EB77-4430-8C74-25B89699EA44}"/>
              </a:ext>
            </a:extLst>
          </p:cNvPr>
          <p:cNvSpPr>
            <a:spLocks noGrp="1"/>
          </p:cNvSpPr>
          <p:nvPr>
            <p:ph type="title"/>
          </p:nvPr>
        </p:nvSpPr>
        <p:spPr/>
        <p:txBody>
          <a:bodyPr vert="horz" lIns="91440" tIns="45720" rIns="91440" bIns="45720" rtlCol="0" anchor="b">
            <a:normAutofit/>
          </a:bodyPr>
          <a:lstStyle/>
          <a:p>
            <a:r>
              <a:rPr lang="en-US" sz="4800" dirty="0"/>
              <a:t>In the session today</a:t>
            </a:r>
          </a:p>
        </p:txBody>
      </p:sp>
      <p:graphicFrame>
        <p:nvGraphicFramePr>
          <p:cNvPr id="16" name="Content Placeholder 3">
            <a:extLst>
              <a:ext uri="{FF2B5EF4-FFF2-40B4-BE49-F238E27FC236}">
                <a16:creationId xmlns:a16="http://schemas.microsoft.com/office/drawing/2014/main" id="{2D24F6C5-7E43-D240-91DA-9F60F52CEA0D}"/>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TextBox 13">
            <a:extLst>
              <a:ext uri="{FF2B5EF4-FFF2-40B4-BE49-F238E27FC236}">
                <a16:creationId xmlns:a16="http://schemas.microsoft.com/office/drawing/2014/main" id="{5F32F8F8-98B0-4B2D-AB21-DB2E98FB2A5F}"/>
              </a:ext>
            </a:extLst>
          </p:cNvPr>
          <p:cNvSpPr txBox="1"/>
          <p:nvPr/>
        </p:nvSpPr>
        <p:spPr>
          <a:xfrm>
            <a:off x="6633089" y="3136612"/>
            <a:ext cx="6493565" cy="584775"/>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a:t>
            </a:r>
            <a:endParaRPr lang="en-GB" sz="3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558004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CF9F-4614-4424-92FB-CB4B98F38169}"/>
              </a:ext>
            </a:extLst>
          </p:cNvPr>
          <p:cNvSpPr>
            <a:spLocks noGrp="1"/>
          </p:cNvSpPr>
          <p:nvPr>
            <p:ph type="title"/>
          </p:nvPr>
        </p:nvSpPr>
        <p:spPr>
          <a:xfrm>
            <a:off x="427383" y="132349"/>
            <a:ext cx="5257800" cy="1325563"/>
          </a:xfrm>
        </p:spPr>
        <p:txBody>
          <a:bodyPr/>
          <a:lstStyle/>
          <a:p>
            <a:r>
              <a:rPr lang="en-GB" u="sng" dirty="0"/>
              <a:t>How sentences work</a:t>
            </a:r>
            <a:r>
              <a:rPr lang="en-GB" dirty="0"/>
              <a:t>. </a:t>
            </a:r>
          </a:p>
        </p:txBody>
      </p:sp>
      <p:sp>
        <p:nvSpPr>
          <p:cNvPr id="4" name="Rectangle 3">
            <a:extLst>
              <a:ext uri="{FF2B5EF4-FFF2-40B4-BE49-F238E27FC236}">
                <a16:creationId xmlns:a16="http://schemas.microsoft.com/office/drawing/2014/main" id="{9D3C1B93-5319-46A7-B280-6957F3710224}"/>
              </a:ext>
            </a:extLst>
          </p:cNvPr>
          <p:cNvSpPr/>
          <p:nvPr/>
        </p:nvSpPr>
        <p:spPr>
          <a:xfrm>
            <a:off x="185525" y="3794698"/>
            <a:ext cx="3737113"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Simple sentences</a:t>
            </a:r>
          </a:p>
        </p:txBody>
      </p:sp>
      <p:sp>
        <p:nvSpPr>
          <p:cNvPr id="5" name="Rectangle 4">
            <a:extLst>
              <a:ext uri="{FF2B5EF4-FFF2-40B4-BE49-F238E27FC236}">
                <a16:creationId xmlns:a16="http://schemas.microsoft.com/office/drawing/2014/main" id="{5F90026C-E96A-4FF1-8B68-D5F608764362}"/>
              </a:ext>
            </a:extLst>
          </p:cNvPr>
          <p:cNvSpPr/>
          <p:nvPr/>
        </p:nvSpPr>
        <p:spPr>
          <a:xfrm>
            <a:off x="4227443" y="4308745"/>
            <a:ext cx="3737113"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Compound sentences</a:t>
            </a:r>
          </a:p>
        </p:txBody>
      </p:sp>
      <p:sp>
        <p:nvSpPr>
          <p:cNvPr id="6" name="Rectangle 5">
            <a:extLst>
              <a:ext uri="{FF2B5EF4-FFF2-40B4-BE49-F238E27FC236}">
                <a16:creationId xmlns:a16="http://schemas.microsoft.com/office/drawing/2014/main" id="{F0194068-5A7B-4F60-B523-FB9E6C632F95}"/>
              </a:ext>
            </a:extLst>
          </p:cNvPr>
          <p:cNvSpPr/>
          <p:nvPr/>
        </p:nvSpPr>
        <p:spPr>
          <a:xfrm>
            <a:off x="8269361" y="4918345"/>
            <a:ext cx="3737114"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Complex sentences</a:t>
            </a:r>
          </a:p>
        </p:txBody>
      </p:sp>
      <p:sp>
        <p:nvSpPr>
          <p:cNvPr id="13" name="Title 1">
            <a:extLst>
              <a:ext uri="{FF2B5EF4-FFF2-40B4-BE49-F238E27FC236}">
                <a16:creationId xmlns:a16="http://schemas.microsoft.com/office/drawing/2014/main" id="{D5BD73CC-BFD2-4804-BCC1-7FD328B7BD5C}"/>
              </a:ext>
            </a:extLst>
          </p:cNvPr>
          <p:cNvSpPr txBox="1">
            <a:spLocks/>
          </p:cNvSpPr>
          <p:nvPr/>
        </p:nvSpPr>
        <p:spPr>
          <a:xfrm>
            <a:off x="2783987" y="1737740"/>
            <a:ext cx="746428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a:t>Different types of sentence </a:t>
            </a:r>
          </a:p>
        </p:txBody>
      </p:sp>
    </p:spTree>
    <p:extLst>
      <p:ext uri="{BB962C8B-B14F-4D97-AF65-F5344CB8AC3E}">
        <p14:creationId xmlns:p14="http://schemas.microsoft.com/office/powerpoint/2010/main" val="418660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7C1F1-8297-45B6-84B3-180E218A227A}"/>
              </a:ext>
            </a:extLst>
          </p:cNvPr>
          <p:cNvSpPr/>
          <p:nvPr/>
        </p:nvSpPr>
        <p:spPr>
          <a:xfrm>
            <a:off x="3790118" y="845793"/>
            <a:ext cx="3737113"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Simple sentences</a:t>
            </a:r>
          </a:p>
        </p:txBody>
      </p:sp>
      <p:sp>
        <p:nvSpPr>
          <p:cNvPr id="5" name="Rectangle 4">
            <a:extLst>
              <a:ext uri="{FF2B5EF4-FFF2-40B4-BE49-F238E27FC236}">
                <a16:creationId xmlns:a16="http://schemas.microsoft.com/office/drawing/2014/main" id="{7FE6051D-D6C8-47A0-A893-A077C1C34931}"/>
              </a:ext>
            </a:extLst>
          </p:cNvPr>
          <p:cNvSpPr/>
          <p:nvPr/>
        </p:nvSpPr>
        <p:spPr>
          <a:xfrm>
            <a:off x="881269" y="1989417"/>
            <a:ext cx="10429462" cy="16549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latin typeface="Arial" panose="020B0604020202020204" pitchFamily="34" charset="0"/>
                <a:cs typeface="Arial" panose="020B0604020202020204" pitchFamily="34" charset="0"/>
              </a:rPr>
              <a:t>Simple sentences have a subject (the person or thing doing the action) and a verb, sometimes followed by a phrase of other information. Together these make sense as a unit. </a:t>
            </a:r>
          </a:p>
        </p:txBody>
      </p:sp>
      <p:sp>
        <p:nvSpPr>
          <p:cNvPr id="6" name="TextBox 5">
            <a:extLst>
              <a:ext uri="{FF2B5EF4-FFF2-40B4-BE49-F238E27FC236}">
                <a16:creationId xmlns:a16="http://schemas.microsoft.com/office/drawing/2014/main" id="{B00758FB-2530-421E-B8D2-5311C759D378}"/>
              </a:ext>
            </a:extLst>
          </p:cNvPr>
          <p:cNvSpPr txBox="1"/>
          <p:nvPr/>
        </p:nvSpPr>
        <p:spPr>
          <a:xfrm>
            <a:off x="3087765" y="3926581"/>
            <a:ext cx="8222966" cy="954107"/>
          </a:xfrm>
          <a:prstGeom prst="rect">
            <a:avLst/>
          </a:prstGeom>
          <a:noFill/>
        </p:spPr>
        <p:txBody>
          <a:bodyPr wrap="square">
            <a:spAutoFit/>
          </a:bodyPr>
          <a:lstStyle/>
          <a:p>
            <a:r>
              <a:rPr lang="en-GB" sz="2800" dirty="0">
                <a:latin typeface="Arial" panose="020B0604020202020204" pitchFamily="34" charset="0"/>
                <a:cs typeface="Arial" panose="020B0604020202020204" pitchFamily="34" charset="0"/>
              </a:rPr>
              <a:t>Plants </a:t>
            </a:r>
            <a:r>
              <a:rPr lang="en-GB" sz="2800" b="1" dirty="0">
                <a:latin typeface="Arial" panose="020B0604020202020204" pitchFamily="34" charset="0"/>
                <a:cs typeface="Arial" panose="020B0604020202020204" pitchFamily="34" charset="0"/>
              </a:rPr>
              <a:t>require</a:t>
            </a:r>
            <a:r>
              <a:rPr lang="en-GB" sz="2800" dirty="0">
                <a:latin typeface="Arial" panose="020B0604020202020204" pitchFamily="34" charset="0"/>
                <a:cs typeface="Arial" panose="020B0604020202020204" pitchFamily="34" charset="0"/>
              </a:rPr>
              <a:t> sunlight and water.</a:t>
            </a:r>
          </a:p>
          <a:p>
            <a:r>
              <a:rPr lang="en-GB" sz="2800" dirty="0">
                <a:latin typeface="Arial" panose="020B0604020202020204" pitchFamily="34" charset="0"/>
                <a:cs typeface="Arial" panose="020B0604020202020204" pitchFamily="34" charset="0"/>
              </a:rPr>
              <a:t>Nurses </a:t>
            </a:r>
            <a:r>
              <a:rPr lang="en-GB" sz="2800" b="1" dirty="0">
                <a:latin typeface="Arial" panose="020B0604020202020204" pitchFamily="34" charset="0"/>
                <a:cs typeface="Arial" panose="020B0604020202020204" pitchFamily="34" charset="0"/>
              </a:rPr>
              <a:t>work</a:t>
            </a:r>
            <a:r>
              <a:rPr lang="en-GB" sz="2800" dirty="0">
                <a:latin typeface="Arial" panose="020B0604020202020204" pitchFamily="34" charset="0"/>
                <a:cs typeface="Arial" panose="020B0604020202020204" pitchFamily="34" charset="0"/>
              </a:rPr>
              <a:t> long hours.  </a:t>
            </a:r>
          </a:p>
        </p:txBody>
      </p:sp>
      <p:sp>
        <p:nvSpPr>
          <p:cNvPr id="7" name="TextBox 6">
            <a:extLst>
              <a:ext uri="{FF2B5EF4-FFF2-40B4-BE49-F238E27FC236}">
                <a16:creationId xmlns:a16="http://schemas.microsoft.com/office/drawing/2014/main" id="{3F0F7F4E-3AE8-49D4-BDBB-6DC16991D204}"/>
              </a:ext>
            </a:extLst>
          </p:cNvPr>
          <p:cNvSpPr txBox="1"/>
          <p:nvPr/>
        </p:nvSpPr>
        <p:spPr>
          <a:xfrm>
            <a:off x="1080056" y="5367130"/>
            <a:ext cx="10429462"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Simply sentences can be useful when stating a fact or statistic.</a:t>
            </a:r>
          </a:p>
          <a:p>
            <a:r>
              <a:rPr lang="en-GB" sz="2400" dirty="0">
                <a:latin typeface="Arial" panose="020B0604020202020204" pitchFamily="34" charset="0"/>
                <a:cs typeface="Arial" panose="020B0604020202020204" pitchFamily="34" charset="0"/>
              </a:rPr>
              <a:t>Simple sentences can have impact. </a:t>
            </a:r>
          </a:p>
        </p:txBody>
      </p:sp>
    </p:spTree>
    <p:extLst>
      <p:ext uri="{BB962C8B-B14F-4D97-AF65-F5344CB8AC3E}">
        <p14:creationId xmlns:p14="http://schemas.microsoft.com/office/powerpoint/2010/main" val="21859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BD77B-6AAA-7D40-B37C-B4E397FD5E67}"/>
              </a:ext>
            </a:extLst>
          </p:cNvPr>
          <p:cNvSpPr>
            <a:spLocks noGrp="1"/>
          </p:cNvSpPr>
          <p:nvPr>
            <p:ph type="title"/>
          </p:nvPr>
        </p:nvSpPr>
        <p:spPr/>
        <p:txBody>
          <a:bodyPr/>
          <a:lstStyle/>
          <a:p>
            <a:r>
              <a:rPr lang="en-US" dirty="0"/>
              <a:t>Simple Sentences</a:t>
            </a:r>
          </a:p>
        </p:txBody>
      </p:sp>
      <p:sp>
        <p:nvSpPr>
          <p:cNvPr id="3" name="Content Placeholder 2">
            <a:extLst>
              <a:ext uri="{FF2B5EF4-FFF2-40B4-BE49-F238E27FC236}">
                <a16:creationId xmlns:a16="http://schemas.microsoft.com/office/drawing/2014/main" id="{8C9855C8-4559-A04F-B15C-1B7BEC7E7265}"/>
              </a:ext>
            </a:extLst>
          </p:cNvPr>
          <p:cNvSpPr>
            <a:spLocks noGrp="1"/>
          </p:cNvSpPr>
          <p:nvPr>
            <p:ph idx="1"/>
          </p:nvPr>
        </p:nvSpPr>
        <p:spPr>
          <a:xfrm>
            <a:off x="1103312" y="1439056"/>
            <a:ext cx="8946541" cy="4809343"/>
          </a:xfrm>
        </p:spPr>
        <p:txBody>
          <a:bodyPr/>
          <a:lstStyle/>
          <a:p>
            <a:r>
              <a:rPr lang="en-GB" sz="2000" dirty="0">
                <a:latin typeface="+mn-lt"/>
              </a:rPr>
              <a:t>SUBJECT + VERB (+ OBJECT and MODIFIER).  </a:t>
            </a:r>
          </a:p>
          <a:p>
            <a:r>
              <a:rPr lang="en-GB" dirty="0">
                <a:latin typeface="+mn-lt"/>
              </a:rPr>
              <a:t>A complete thought or idea.</a:t>
            </a:r>
          </a:p>
          <a:p>
            <a:pPr marL="0" indent="0">
              <a:buNone/>
            </a:pPr>
            <a:endParaRPr lang="en-GB" sz="2000" dirty="0">
              <a:latin typeface="+mn-lt"/>
            </a:endParaRPr>
          </a:p>
          <a:p>
            <a:r>
              <a:rPr lang="en-GB" sz="2000" dirty="0">
                <a:latin typeface="+mn-lt"/>
              </a:rPr>
              <a:t>Key: </a:t>
            </a:r>
            <a:r>
              <a:rPr lang="en-GB" b="1" dirty="0">
                <a:highlight>
                  <a:srgbClr val="000080"/>
                </a:highlight>
                <a:latin typeface="+mn-lt"/>
              </a:rPr>
              <a:t>Blue</a:t>
            </a:r>
            <a:r>
              <a:rPr lang="en-GB" sz="2000" b="1" dirty="0">
                <a:highlight>
                  <a:srgbClr val="000080"/>
                </a:highlight>
                <a:latin typeface="+mn-lt"/>
              </a:rPr>
              <a:t>, bold</a:t>
            </a:r>
            <a:r>
              <a:rPr lang="en-GB" sz="2000" dirty="0">
                <a:highlight>
                  <a:srgbClr val="000080"/>
                </a:highlight>
                <a:latin typeface="+mn-lt"/>
              </a:rPr>
              <a:t> = </a:t>
            </a:r>
            <a:r>
              <a:rPr lang="en-GB" sz="2000" dirty="0">
                <a:latin typeface="+mn-lt"/>
              </a:rPr>
              <a:t>subject; </a:t>
            </a:r>
            <a:r>
              <a:rPr lang="en-GB" sz="2000" u="sng" dirty="0">
                <a:highlight>
                  <a:srgbClr val="008000"/>
                </a:highlight>
                <a:latin typeface="+mn-lt"/>
              </a:rPr>
              <a:t>green underline</a:t>
            </a:r>
            <a:r>
              <a:rPr lang="en-GB" sz="2000" dirty="0">
                <a:highlight>
                  <a:srgbClr val="008000"/>
                </a:highlight>
                <a:latin typeface="+mn-lt"/>
              </a:rPr>
              <a:t> </a:t>
            </a:r>
            <a:r>
              <a:rPr lang="en-GB" sz="2000" dirty="0">
                <a:latin typeface="+mn-lt"/>
              </a:rPr>
              <a:t>= verb, </a:t>
            </a:r>
            <a:r>
              <a:rPr lang="en-GB" i="1" dirty="0">
                <a:highlight>
                  <a:srgbClr val="800080"/>
                </a:highlight>
                <a:latin typeface="+mn-lt"/>
              </a:rPr>
              <a:t>purple</a:t>
            </a:r>
            <a:r>
              <a:rPr lang="en-GB" sz="2000" i="1" dirty="0">
                <a:highlight>
                  <a:srgbClr val="800080"/>
                </a:highlight>
                <a:latin typeface="+mn-lt"/>
              </a:rPr>
              <a:t>, italics</a:t>
            </a:r>
            <a:r>
              <a:rPr lang="en-GB" sz="2000" dirty="0">
                <a:highlight>
                  <a:srgbClr val="800080"/>
                </a:highlight>
                <a:latin typeface="+mn-lt"/>
              </a:rPr>
              <a:t> </a:t>
            </a:r>
            <a:r>
              <a:rPr lang="en-GB" sz="2000" dirty="0">
                <a:latin typeface="+mn-lt"/>
              </a:rPr>
              <a:t>= </a:t>
            </a:r>
            <a:r>
              <a:rPr lang="en-GB" sz="2000" dirty="0" err="1">
                <a:latin typeface="+mn-lt"/>
              </a:rPr>
              <a:t>object,</a:t>
            </a:r>
            <a:r>
              <a:rPr lang="en-GB" dirty="0" err="1">
                <a:highlight>
                  <a:srgbClr val="808080"/>
                </a:highlight>
                <a:latin typeface="+mn-lt"/>
              </a:rPr>
              <a:t>grey</a:t>
            </a:r>
            <a:r>
              <a:rPr lang="en-GB" sz="2000" dirty="0">
                <a:highlight>
                  <a:srgbClr val="808080"/>
                </a:highlight>
                <a:latin typeface="+mn-lt"/>
              </a:rPr>
              <a:t>, regular font =</a:t>
            </a:r>
            <a:r>
              <a:rPr lang="en-GB" sz="2000" dirty="0">
                <a:latin typeface="+mn-lt"/>
              </a:rPr>
              <a:t>prepositional phrase</a:t>
            </a:r>
          </a:p>
          <a:p>
            <a:endParaRPr lang="en-GB" sz="2000" dirty="0">
              <a:latin typeface="+mn-lt"/>
            </a:endParaRPr>
          </a:p>
          <a:p>
            <a:r>
              <a:rPr lang="en-GB" sz="2000" dirty="0">
                <a:latin typeface="+mn-lt"/>
              </a:rPr>
              <a:t>EXAMPLES:</a:t>
            </a:r>
          </a:p>
          <a:p>
            <a:pPr>
              <a:buFont typeface="Arial" panose="020B0604020202020204" pitchFamily="34" charset="0"/>
              <a:buChar char="•"/>
            </a:pPr>
            <a:r>
              <a:rPr lang="en-GB" sz="2000" b="1" dirty="0">
                <a:highlight>
                  <a:srgbClr val="000080"/>
                </a:highlight>
                <a:latin typeface="+mn-lt"/>
              </a:rPr>
              <a:t>She</a:t>
            </a:r>
            <a:r>
              <a:rPr lang="en-GB" sz="2000" dirty="0">
                <a:latin typeface="+mn-lt"/>
              </a:rPr>
              <a:t> </a:t>
            </a:r>
            <a:r>
              <a:rPr lang="en-GB" sz="2000" u="sng" dirty="0">
                <a:highlight>
                  <a:srgbClr val="008000"/>
                </a:highlight>
                <a:latin typeface="+mn-lt"/>
              </a:rPr>
              <a:t>wrote</a:t>
            </a:r>
            <a:r>
              <a:rPr lang="en-GB" sz="2000" dirty="0">
                <a:highlight>
                  <a:srgbClr val="008000"/>
                </a:highlight>
                <a:latin typeface="+mn-lt"/>
              </a:rPr>
              <a:t>.</a:t>
            </a:r>
          </a:p>
          <a:p>
            <a:pPr>
              <a:buFont typeface="Arial" panose="020B0604020202020204" pitchFamily="34" charset="0"/>
              <a:buChar char="•"/>
            </a:pPr>
            <a:r>
              <a:rPr lang="en-GB" sz="2000" b="1" dirty="0">
                <a:highlight>
                  <a:srgbClr val="000080"/>
                </a:highlight>
                <a:latin typeface="+mn-lt"/>
              </a:rPr>
              <a:t>She</a:t>
            </a:r>
            <a:r>
              <a:rPr lang="en-GB" sz="2000" dirty="0">
                <a:latin typeface="+mn-lt"/>
              </a:rPr>
              <a:t> </a:t>
            </a:r>
            <a:r>
              <a:rPr lang="en-GB" sz="2000" u="sng" dirty="0">
                <a:highlight>
                  <a:srgbClr val="008000"/>
                </a:highlight>
                <a:latin typeface="+mn-lt"/>
              </a:rPr>
              <a:t>completed</a:t>
            </a:r>
            <a:r>
              <a:rPr lang="en-GB" sz="2000" dirty="0">
                <a:latin typeface="+mn-lt"/>
              </a:rPr>
              <a:t> </a:t>
            </a:r>
            <a:r>
              <a:rPr lang="en-GB" sz="2000" i="1" dirty="0">
                <a:highlight>
                  <a:srgbClr val="800080"/>
                </a:highlight>
                <a:latin typeface="+mn-lt"/>
              </a:rPr>
              <a:t>her literature review</a:t>
            </a:r>
            <a:r>
              <a:rPr lang="en-GB" sz="2000" dirty="0">
                <a:highlight>
                  <a:srgbClr val="800080"/>
                </a:highlight>
                <a:latin typeface="+mn-lt"/>
              </a:rPr>
              <a:t>.</a:t>
            </a:r>
          </a:p>
          <a:p>
            <a:pPr>
              <a:buFont typeface="Arial" panose="020B0604020202020204" pitchFamily="34" charset="0"/>
              <a:buChar char="•"/>
            </a:pPr>
            <a:r>
              <a:rPr lang="en-GB" sz="2000" b="1" dirty="0">
                <a:highlight>
                  <a:srgbClr val="000080"/>
                </a:highlight>
                <a:latin typeface="+mn-lt"/>
              </a:rPr>
              <a:t>He</a:t>
            </a:r>
            <a:r>
              <a:rPr lang="en-GB" sz="2000" dirty="0">
                <a:latin typeface="+mn-lt"/>
              </a:rPr>
              <a:t> </a:t>
            </a:r>
            <a:r>
              <a:rPr lang="en-GB" sz="2000" u="sng" dirty="0">
                <a:highlight>
                  <a:srgbClr val="008000"/>
                </a:highlight>
                <a:latin typeface="+mn-lt"/>
              </a:rPr>
              <a:t>organized</a:t>
            </a:r>
            <a:r>
              <a:rPr lang="en-GB" sz="2000" dirty="0">
                <a:highlight>
                  <a:srgbClr val="00FF00"/>
                </a:highlight>
                <a:latin typeface="+mn-lt"/>
              </a:rPr>
              <a:t> </a:t>
            </a:r>
            <a:r>
              <a:rPr lang="en-GB" sz="2000" i="1" dirty="0">
                <a:highlight>
                  <a:srgbClr val="800080"/>
                </a:highlight>
                <a:latin typeface="+mn-lt"/>
              </a:rPr>
              <a:t>his sources</a:t>
            </a:r>
            <a:r>
              <a:rPr lang="en-GB" sz="2000" dirty="0">
                <a:highlight>
                  <a:srgbClr val="800080"/>
                </a:highlight>
                <a:latin typeface="+mn-lt"/>
              </a:rPr>
              <a:t> </a:t>
            </a:r>
            <a:r>
              <a:rPr lang="en-GB" sz="2000" dirty="0">
                <a:highlight>
                  <a:srgbClr val="808080"/>
                </a:highlight>
                <a:latin typeface="+mn-lt"/>
              </a:rPr>
              <a:t>by theme.</a:t>
            </a:r>
          </a:p>
          <a:p>
            <a:pPr>
              <a:buFont typeface="Arial" panose="020B0604020202020204" pitchFamily="34" charset="0"/>
              <a:buChar char="•"/>
            </a:pPr>
            <a:r>
              <a:rPr lang="en-GB" sz="2000" b="1" dirty="0">
                <a:highlight>
                  <a:srgbClr val="000080"/>
                </a:highlight>
                <a:latin typeface="+mn-lt"/>
              </a:rPr>
              <a:t>They</a:t>
            </a:r>
            <a:r>
              <a:rPr lang="en-GB" sz="2000" dirty="0">
                <a:highlight>
                  <a:srgbClr val="000080"/>
                </a:highlight>
                <a:latin typeface="+mn-lt"/>
              </a:rPr>
              <a:t> </a:t>
            </a:r>
            <a:r>
              <a:rPr lang="en-GB" sz="2000" u="sng" dirty="0">
                <a:highlight>
                  <a:srgbClr val="008000"/>
                </a:highlight>
                <a:latin typeface="+mn-lt"/>
              </a:rPr>
              <a:t>studied</a:t>
            </a:r>
            <a:r>
              <a:rPr lang="en-GB" sz="2000" dirty="0">
                <a:highlight>
                  <a:srgbClr val="008000"/>
                </a:highlight>
                <a:latin typeface="+mn-lt"/>
              </a:rPr>
              <a:t> </a:t>
            </a:r>
            <a:r>
              <a:rPr lang="en-GB" i="1" dirty="0">
                <a:highlight>
                  <a:srgbClr val="800080"/>
                </a:highlight>
                <a:latin typeface="+mn-lt"/>
              </a:rPr>
              <a:t>Harvard</a:t>
            </a:r>
            <a:r>
              <a:rPr lang="en-GB" sz="2000" i="1" dirty="0">
                <a:highlight>
                  <a:srgbClr val="800080"/>
                </a:highlight>
                <a:latin typeface="+mn-lt"/>
              </a:rPr>
              <a:t> rules</a:t>
            </a:r>
            <a:r>
              <a:rPr lang="en-GB" sz="2000" dirty="0">
                <a:highlight>
                  <a:srgbClr val="800080"/>
                </a:highlight>
                <a:latin typeface="+mn-lt"/>
              </a:rPr>
              <a:t> </a:t>
            </a:r>
            <a:r>
              <a:rPr lang="en-GB" sz="2000" dirty="0">
                <a:highlight>
                  <a:srgbClr val="808080"/>
                </a:highlight>
                <a:latin typeface="+mn-lt"/>
              </a:rPr>
              <a:t>for many hours.</a:t>
            </a:r>
          </a:p>
          <a:p>
            <a:endParaRPr lang="en-US" dirty="0"/>
          </a:p>
        </p:txBody>
      </p:sp>
    </p:spTree>
    <p:extLst>
      <p:ext uri="{BB962C8B-B14F-4D97-AF65-F5344CB8AC3E}">
        <p14:creationId xmlns:p14="http://schemas.microsoft.com/office/powerpoint/2010/main" val="3324431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9DD8964-4552-4407-85B5-6933219B4DB7}"/>
              </a:ext>
            </a:extLst>
          </p:cNvPr>
          <p:cNvSpPr/>
          <p:nvPr/>
        </p:nvSpPr>
        <p:spPr>
          <a:xfrm>
            <a:off x="4108172" y="808306"/>
            <a:ext cx="3737113"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Compound sentences</a:t>
            </a:r>
          </a:p>
        </p:txBody>
      </p:sp>
      <p:sp>
        <p:nvSpPr>
          <p:cNvPr id="5" name="Rectangle 4">
            <a:extLst>
              <a:ext uri="{FF2B5EF4-FFF2-40B4-BE49-F238E27FC236}">
                <a16:creationId xmlns:a16="http://schemas.microsoft.com/office/drawing/2014/main" id="{7129D7DA-BE06-4E94-9BC0-15B44BF5E93D}"/>
              </a:ext>
            </a:extLst>
          </p:cNvPr>
          <p:cNvSpPr/>
          <p:nvPr/>
        </p:nvSpPr>
        <p:spPr>
          <a:xfrm>
            <a:off x="914400" y="1759097"/>
            <a:ext cx="10707756" cy="19382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latin typeface="Arial" panose="020B0604020202020204" pitchFamily="34" charset="0"/>
                <a:cs typeface="Arial" panose="020B0604020202020204" pitchFamily="34" charset="0"/>
              </a:rPr>
              <a:t>These are two simple sentences joined usually by </a:t>
            </a:r>
            <a:r>
              <a:rPr lang="en-GB" sz="2400" b="1" u="sng" dirty="0">
                <a:latin typeface="Arial" panose="020B0604020202020204" pitchFamily="34" charset="0"/>
                <a:cs typeface="Arial" panose="020B0604020202020204" pitchFamily="34" charset="0"/>
              </a:rPr>
              <a:t>and</a:t>
            </a:r>
            <a:r>
              <a:rPr lang="en-GB" sz="2400" dirty="0">
                <a:latin typeface="Arial" panose="020B0604020202020204" pitchFamily="34" charset="0"/>
                <a:cs typeface="Arial" panose="020B0604020202020204" pitchFamily="34" charset="0"/>
              </a:rPr>
              <a:t> or </a:t>
            </a:r>
            <a:r>
              <a:rPr lang="en-GB" sz="2400" b="1" u="sng" dirty="0">
                <a:latin typeface="Arial" panose="020B0604020202020204" pitchFamily="34" charset="0"/>
                <a:cs typeface="Arial" panose="020B0604020202020204" pitchFamily="34" charset="0"/>
              </a:rPr>
              <a:t>but</a:t>
            </a:r>
            <a:r>
              <a:rPr lang="en-GB" sz="2400" dirty="0">
                <a:latin typeface="Arial" panose="020B0604020202020204" pitchFamily="34" charset="0"/>
                <a:cs typeface="Arial" panose="020B0604020202020204" pitchFamily="34" charset="0"/>
              </a:rPr>
              <a:t>. There will be TWO VERBS in this combined sentence. </a:t>
            </a:r>
          </a:p>
        </p:txBody>
      </p:sp>
      <p:sp>
        <p:nvSpPr>
          <p:cNvPr id="6" name="TextBox 5">
            <a:extLst>
              <a:ext uri="{FF2B5EF4-FFF2-40B4-BE49-F238E27FC236}">
                <a16:creationId xmlns:a16="http://schemas.microsoft.com/office/drawing/2014/main" id="{0E6F690E-220E-4BAF-BE9D-7DB2524E5CD7}"/>
              </a:ext>
            </a:extLst>
          </p:cNvPr>
          <p:cNvSpPr txBox="1"/>
          <p:nvPr/>
        </p:nvSpPr>
        <p:spPr>
          <a:xfrm>
            <a:off x="808383" y="4157870"/>
            <a:ext cx="11794434" cy="954107"/>
          </a:xfrm>
          <a:prstGeom prst="rect">
            <a:avLst/>
          </a:prstGeom>
          <a:noFill/>
        </p:spPr>
        <p:txBody>
          <a:bodyPr wrap="square">
            <a:spAutoFit/>
          </a:bodyPr>
          <a:lstStyle/>
          <a:p>
            <a:r>
              <a:rPr lang="en-GB" sz="2800" dirty="0">
                <a:latin typeface="Arial" panose="020B0604020202020204" pitchFamily="34" charset="0"/>
                <a:cs typeface="Arial" panose="020B0604020202020204" pitchFamily="34" charset="0"/>
              </a:rPr>
              <a:t>Social care </a:t>
            </a:r>
            <a:r>
              <a:rPr lang="en-GB" sz="2800" b="1" dirty="0">
                <a:latin typeface="Arial" panose="020B0604020202020204" pitchFamily="34" charset="0"/>
                <a:cs typeface="Arial" panose="020B0604020202020204" pitchFamily="34" charset="0"/>
              </a:rPr>
              <a:t>requires</a:t>
            </a:r>
            <a:r>
              <a:rPr lang="en-GB" sz="2800" dirty="0">
                <a:latin typeface="Arial" panose="020B0604020202020204" pitchFamily="34" charset="0"/>
                <a:cs typeface="Arial" panose="020B0604020202020204" pitchFamily="34" charset="0"/>
              </a:rPr>
              <a:t> resilience </a:t>
            </a:r>
            <a:r>
              <a:rPr lang="en-GB" sz="2800" b="1" u="sng" dirty="0">
                <a:latin typeface="Arial" panose="020B0604020202020204" pitchFamily="34" charset="0"/>
                <a:cs typeface="Arial" panose="020B0604020202020204" pitchFamily="34" charset="0"/>
              </a:rPr>
              <a:t>and</a:t>
            </a:r>
            <a:r>
              <a:rPr lang="en-GB" sz="2800" dirty="0">
                <a:latin typeface="Arial" panose="020B0604020202020204" pitchFamily="34" charset="0"/>
                <a:cs typeface="Arial" panose="020B0604020202020204" pitchFamily="34" charset="0"/>
              </a:rPr>
              <a:t> managers must </a:t>
            </a:r>
            <a:r>
              <a:rPr lang="en-GB" sz="2800" b="1" dirty="0">
                <a:latin typeface="Arial" panose="020B0604020202020204" pitchFamily="34" charset="0"/>
                <a:cs typeface="Arial" panose="020B0604020202020204" pitchFamily="34" charset="0"/>
              </a:rPr>
              <a:t>support</a:t>
            </a:r>
            <a:r>
              <a:rPr lang="en-GB" sz="2800" dirty="0">
                <a:latin typeface="Arial" panose="020B0604020202020204" pitchFamily="34" charset="0"/>
                <a:cs typeface="Arial" panose="020B0604020202020204" pitchFamily="34" charset="0"/>
              </a:rPr>
              <a:t> their workforce. </a:t>
            </a:r>
          </a:p>
        </p:txBody>
      </p:sp>
      <p:sp>
        <p:nvSpPr>
          <p:cNvPr id="7" name="TextBox 6">
            <a:extLst>
              <a:ext uri="{FF2B5EF4-FFF2-40B4-BE49-F238E27FC236}">
                <a16:creationId xmlns:a16="http://schemas.microsoft.com/office/drawing/2014/main" id="{1511CC27-5ACD-4958-9567-92944691AE5E}"/>
              </a:ext>
            </a:extLst>
          </p:cNvPr>
          <p:cNvSpPr txBox="1"/>
          <p:nvPr/>
        </p:nvSpPr>
        <p:spPr>
          <a:xfrm>
            <a:off x="914400" y="5353877"/>
            <a:ext cx="10707755" cy="830997"/>
          </a:xfrm>
          <a:prstGeom prst="rect">
            <a:avLst/>
          </a:prstGeom>
          <a:noFill/>
        </p:spPr>
        <p:txBody>
          <a:bodyPr wrap="square" rtlCol="0">
            <a:spAutoFit/>
          </a:bodyPr>
          <a:lstStyle/>
          <a:p>
            <a:r>
              <a:rPr lang="en-GB" sz="2400" dirty="0"/>
              <a:t>Can you create a compound sentence that describes a job role</a:t>
            </a:r>
            <a:r>
              <a:rPr lang="en-GB" sz="2400" dirty="0">
                <a:latin typeface="Arial" panose="020B0604020202020204" pitchFamily="34" charset="0"/>
                <a:cs typeface="Arial" panose="020B0604020202020204" pitchFamily="34" charset="0"/>
              </a:rPr>
              <a:t>?</a:t>
            </a:r>
          </a:p>
          <a:p>
            <a:r>
              <a:rPr lang="en-GB" sz="2400" dirty="0"/>
              <a:t>When would you use a compound sentenc</a:t>
            </a:r>
            <a:r>
              <a:rPr lang="en-GB" sz="2400" dirty="0">
                <a:latin typeface="Arial" panose="020B0604020202020204" pitchFamily="34" charset="0"/>
                <a:cs typeface="Arial" panose="020B0604020202020204" pitchFamily="34" charset="0"/>
              </a:rPr>
              <a:t>e?  </a:t>
            </a:r>
          </a:p>
        </p:txBody>
      </p:sp>
    </p:spTree>
    <p:extLst>
      <p:ext uri="{BB962C8B-B14F-4D97-AF65-F5344CB8AC3E}">
        <p14:creationId xmlns:p14="http://schemas.microsoft.com/office/powerpoint/2010/main" val="3244581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Effect transition="in" filter="fade">
                                      <p:cBhvr>
                                        <p:cTn id="2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79C31-AF22-AF4F-814F-8F7CA22D3062}"/>
              </a:ext>
            </a:extLst>
          </p:cNvPr>
          <p:cNvSpPr>
            <a:spLocks noGrp="1"/>
          </p:cNvSpPr>
          <p:nvPr>
            <p:ph type="title"/>
          </p:nvPr>
        </p:nvSpPr>
        <p:spPr/>
        <p:txBody>
          <a:bodyPr/>
          <a:lstStyle/>
          <a:p>
            <a:r>
              <a:rPr lang="en-US" dirty="0"/>
              <a:t>Compound Sentences </a:t>
            </a:r>
          </a:p>
        </p:txBody>
      </p:sp>
      <p:sp>
        <p:nvSpPr>
          <p:cNvPr id="3" name="Content Placeholder 2">
            <a:extLst>
              <a:ext uri="{FF2B5EF4-FFF2-40B4-BE49-F238E27FC236}">
                <a16:creationId xmlns:a16="http://schemas.microsoft.com/office/drawing/2014/main" id="{48025E87-B390-E04A-B184-3ED21D8CBEF9}"/>
              </a:ext>
            </a:extLst>
          </p:cNvPr>
          <p:cNvSpPr>
            <a:spLocks noGrp="1"/>
          </p:cNvSpPr>
          <p:nvPr>
            <p:ph idx="1"/>
          </p:nvPr>
        </p:nvSpPr>
        <p:spPr/>
        <p:txBody>
          <a:bodyPr>
            <a:normAutofit fontScale="92500" lnSpcReduction="20000"/>
          </a:bodyPr>
          <a:lstStyle/>
          <a:p>
            <a:pPr>
              <a:buFont typeface="Wingdings" pitchFamily="2" charset="2"/>
              <a:buChar char="Ø"/>
            </a:pPr>
            <a:r>
              <a:rPr lang="en-GB" sz="2000" dirty="0"/>
              <a:t>Key: </a:t>
            </a:r>
            <a:r>
              <a:rPr lang="en-GB" sz="2000" dirty="0">
                <a:highlight>
                  <a:srgbClr val="000080"/>
                </a:highlight>
              </a:rPr>
              <a:t>independent clause </a:t>
            </a:r>
            <a:r>
              <a:rPr lang="en-GB" sz="2000" dirty="0"/>
              <a:t>= </a:t>
            </a:r>
            <a:r>
              <a:rPr lang="en-GB" b="1" dirty="0"/>
              <a:t>blue</a:t>
            </a:r>
            <a:r>
              <a:rPr lang="en-GB" sz="2000" b="1" dirty="0"/>
              <a:t>, bold; </a:t>
            </a:r>
            <a:r>
              <a:rPr lang="en-GB" sz="2000" dirty="0">
                <a:highlight>
                  <a:srgbClr val="FF00FF"/>
                </a:highlight>
              </a:rPr>
              <a:t>comma  or semicolon </a:t>
            </a:r>
            <a:r>
              <a:rPr lang="en-GB" sz="2000" dirty="0"/>
              <a:t>= pink,</a:t>
            </a:r>
          </a:p>
          <a:p>
            <a:pPr>
              <a:buFont typeface="Wingdings" pitchFamily="2" charset="2"/>
              <a:buChar char="Ø"/>
            </a:pPr>
            <a:r>
              <a:rPr lang="en-GB" sz="2000" dirty="0"/>
              <a:t> regular font; </a:t>
            </a:r>
            <a:r>
              <a:rPr lang="en-GB" sz="2000" dirty="0">
                <a:highlight>
                  <a:srgbClr val="008000"/>
                </a:highlight>
              </a:rPr>
              <a:t>coordinating conjunction </a:t>
            </a:r>
            <a:r>
              <a:rPr lang="en-GB" sz="2000" dirty="0"/>
              <a:t>= </a:t>
            </a:r>
            <a:r>
              <a:rPr lang="en-GB" sz="2000" u="sng" dirty="0"/>
              <a:t>green, underlined</a:t>
            </a:r>
          </a:p>
          <a:p>
            <a:pPr>
              <a:buFont typeface="Wingdings" pitchFamily="2" charset="2"/>
              <a:buChar char="Ø"/>
            </a:pPr>
            <a:endParaRPr lang="en-GB" sz="2000" dirty="0"/>
          </a:p>
          <a:p>
            <a:pPr>
              <a:buFont typeface="Wingdings" pitchFamily="2" charset="2"/>
              <a:buChar char="Ø"/>
            </a:pPr>
            <a:r>
              <a:rPr lang="en-GB" sz="2000" dirty="0"/>
              <a:t>Here are a few examples:</a:t>
            </a:r>
          </a:p>
          <a:p>
            <a:endParaRPr lang="en-GB" sz="2000" dirty="0"/>
          </a:p>
          <a:p>
            <a:pPr>
              <a:buFont typeface="Arial" panose="020B0604020202020204" pitchFamily="34" charset="0"/>
              <a:buChar char="•"/>
            </a:pPr>
            <a:r>
              <a:rPr lang="en-GB" sz="2000" b="1" dirty="0">
                <a:highlight>
                  <a:srgbClr val="000080"/>
                </a:highlight>
              </a:rPr>
              <a:t>She completed her literature review</a:t>
            </a:r>
            <a:r>
              <a:rPr lang="en-GB" sz="2000" dirty="0">
                <a:highlight>
                  <a:srgbClr val="FF00FF"/>
                </a:highlight>
              </a:rPr>
              <a:t>,</a:t>
            </a:r>
            <a:r>
              <a:rPr lang="en-GB" sz="2000" dirty="0"/>
              <a:t> </a:t>
            </a:r>
            <a:r>
              <a:rPr lang="en-GB" sz="2000" u="sng" dirty="0">
                <a:highlight>
                  <a:srgbClr val="008000"/>
                </a:highlight>
              </a:rPr>
              <a:t>and</a:t>
            </a:r>
            <a:r>
              <a:rPr lang="en-GB" sz="2000" b="1" dirty="0">
                <a:highlight>
                  <a:srgbClr val="008000"/>
                </a:highlight>
              </a:rPr>
              <a:t> </a:t>
            </a:r>
            <a:r>
              <a:rPr lang="en-GB" sz="2000" b="1" dirty="0">
                <a:highlight>
                  <a:srgbClr val="000080"/>
                </a:highlight>
              </a:rPr>
              <a:t>she created her reference list</a:t>
            </a:r>
            <a:r>
              <a:rPr lang="en-GB" sz="2000" i="1" dirty="0">
                <a:highlight>
                  <a:srgbClr val="000080"/>
                </a:highlight>
              </a:rPr>
              <a:t>.</a:t>
            </a:r>
            <a:endParaRPr lang="en-GB" sz="2000" dirty="0">
              <a:highlight>
                <a:srgbClr val="000080"/>
              </a:highlight>
            </a:endParaRPr>
          </a:p>
          <a:p>
            <a:pPr>
              <a:buFont typeface="Arial" panose="020B0604020202020204" pitchFamily="34" charset="0"/>
              <a:buChar char="•"/>
            </a:pPr>
            <a:r>
              <a:rPr lang="en-GB" sz="2000" b="1" dirty="0">
                <a:highlight>
                  <a:srgbClr val="000080"/>
                </a:highlight>
              </a:rPr>
              <a:t>He organized his sources by theme</a:t>
            </a:r>
            <a:r>
              <a:rPr lang="en-GB" sz="2000" dirty="0">
                <a:highlight>
                  <a:srgbClr val="FF00FF"/>
                </a:highlight>
              </a:rPr>
              <a:t>;</a:t>
            </a:r>
            <a:r>
              <a:rPr lang="en-GB" sz="2000" b="1" dirty="0"/>
              <a:t> </a:t>
            </a:r>
            <a:r>
              <a:rPr lang="en-GB" sz="2000" b="1" dirty="0">
                <a:highlight>
                  <a:srgbClr val="000080"/>
                </a:highlight>
              </a:rPr>
              <a:t>then, he updated his reference list.</a:t>
            </a:r>
            <a:endParaRPr lang="en-GB" sz="2000" dirty="0">
              <a:highlight>
                <a:srgbClr val="000080"/>
              </a:highlight>
            </a:endParaRPr>
          </a:p>
          <a:p>
            <a:pPr>
              <a:buFont typeface="Arial" panose="020B0604020202020204" pitchFamily="34" charset="0"/>
              <a:buChar char="•"/>
            </a:pPr>
            <a:r>
              <a:rPr lang="en-GB" sz="2000" b="1" dirty="0">
                <a:highlight>
                  <a:srgbClr val="000080"/>
                </a:highlight>
              </a:rPr>
              <a:t>They studied APA rules for many hours</a:t>
            </a:r>
            <a:r>
              <a:rPr lang="en-GB" sz="2000" dirty="0">
                <a:highlight>
                  <a:srgbClr val="FF00FF"/>
                </a:highlight>
              </a:rPr>
              <a:t>,</a:t>
            </a:r>
            <a:r>
              <a:rPr lang="en-GB" sz="2000" dirty="0"/>
              <a:t> </a:t>
            </a:r>
            <a:r>
              <a:rPr lang="en-GB" sz="2000" u="sng" dirty="0">
                <a:highlight>
                  <a:srgbClr val="008000"/>
                </a:highlight>
              </a:rPr>
              <a:t>but</a:t>
            </a:r>
            <a:r>
              <a:rPr lang="en-GB" sz="2000" b="1" dirty="0"/>
              <a:t> </a:t>
            </a:r>
            <a:r>
              <a:rPr lang="en-GB" sz="2000" b="1" dirty="0">
                <a:highlight>
                  <a:srgbClr val="000080"/>
                </a:highlight>
              </a:rPr>
              <a:t>they realized there was still much to learn.</a:t>
            </a:r>
          </a:p>
          <a:p>
            <a:pPr>
              <a:buFont typeface="Arial" panose="020B0604020202020204" pitchFamily="34" charset="0"/>
              <a:buChar char="•"/>
            </a:pPr>
            <a:endParaRPr lang="en-GB" sz="2000" dirty="0">
              <a:solidFill>
                <a:srgbClr val="333333"/>
              </a:solidFill>
            </a:endParaRPr>
          </a:p>
          <a:p>
            <a:r>
              <a:rPr lang="en-GB" sz="2000" dirty="0"/>
              <a:t>Using some compound sentences in writing allows for more sentence variety.</a:t>
            </a:r>
          </a:p>
          <a:p>
            <a:endParaRPr lang="en-US" dirty="0"/>
          </a:p>
        </p:txBody>
      </p:sp>
    </p:spTree>
    <p:extLst>
      <p:ext uri="{BB962C8B-B14F-4D97-AF65-F5344CB8AC3E}">
        <p14:creationId xmlns:p14="http://schemas.microsoft.com/office/powerpoint/2010/main" val="808932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16B00DC-B8D7-4004-982A-089796A64207}"/>
              </a:ext>
            </a:extLst>
          </p:cNvPr>
          <p:cNvSpPr/>
          <p:nvPr/>
        </p:nvSpPr>
        <p:spPr>
          <a:xfrm>
            <a:off x="4121420" y="712167"/>
            <a:ext cx="3737114" cy="609600"/>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Complex sentences</a:t>
            </a:r>
          </a:p>
        </p:txBody>
      </p:sp>
      <p:sp>
        <p:nvSpPr>
          <p:cNvPr id="5" name="Rectangle 4">
            <a:extLst>
              <a:ext uri="{FF2B5EF4-FFF2-40B4-BE49-F238E27FC236}">
                <a16:creationId xmlns:a16="http://schemas.microsoft.com/office/drawing/2014/main" id="{EB2DB268-C9CC-43D6-9F55-ABED2AE7911C}"/>
              </a:ext>
            </a:extLst>
          </p:cNvPr>
          <p:cNvSpPr/>
          <p:nvPr/>
        </p:nvSpPr>
        <p:spPr>
          <a:xfrm>
            <a:off x="541176" y="1701274"/>
            <a:ext cx="10974963" cy="17277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latin typeface="Arial" panose="020B0604020202020204" pitchFamily="34" charset="0"/>
                <a:cs typeface="Arial" panose="020B0604020202020204" pitchFamily="34" charset="0"/>
              </a:rPr>
              <a:t>These sentences have a main clause and subordinate clauses. A main clause is a unit of meaning built around a verb. A subordinate clause also contains a verb but it would not make sense if it was written on its own but often provides depth of description to the main clause. </a:t>
            </a:r>
          </a:p>
        </p:txBody>
      </p:sp>
      <p:sp>
        <p:nvSpPr>
          <p:cNvPr id="6" name="TextBox 5">
            <a:extLst>
              <a:ext uri="{FF2B5EF4-FFF2-40B4-BE49-F238E27FC236}">
                <a16:creationId xmlns:a16="http://schemas.microsoft.com/office/drawing/2014/main" id="{F7627485-ED5C-419B-B65D-A60AD500A697}"/>
              </a:ext>
            </a:extLst>
          </p:cNvPr>
          <p:cNvSpPr txBox="1"/>
          <p:nvPr/>
        </p:nvSpPr>
        <p:spPr>
          <a:xfrm>
            <a:off x="1152935" y="3808506"/>
            <a:ext cx="10363203" cy="954107"/>
          </a:xfrm>
          <a:prstGeom prst="rect">
            <a:avLst/>
          </a:prstGeom>
          <a:noFill/>
        </p:spPr>
        <p:txBody>
          <a:bodyPr wrap="square">
            <a:spAutoFit/>
          </a:bodyPr>
          <a:lstStyle/>
          <a:p>
            <a:r>
              <a:rPr lang="en-GB" sz="2800" dirty="0">
                <a:latin typeface="Arial" panose="020B0604020202020204" pitchFamily="34" charset="0"/>
                <a:cs typeface="Arial" panose="020B0604020202020204" pitchFamily="34" charset="0"/>
              </a:rPr>
              <a:t>Employment legislation protects the rights of workers, especially when they are not treated according to UK law. </a:t>
            </a:r>
          </a:p>
        </p:txBody>
      </p:sp>
      <p:sp>
        <p:nvSpPr>
          <p:cNvPr id="7" name="TextBox 6">
            <a:extLst>
              <a:ext uri="{FF2B5EF4-FFF2-40B4-BE49-F238E27FC236}">
                <a16:creationId xmlns:a16="http://schemas.microsoft.com/office/drawing/2014/main" id="{54CF10AC-2ED3-45CA-A50A-D206EF326129}"/>
              </a:ext>
            </a:extLst>
          </p:cNvPr>
          <p:cNvSpPr txBox="1"/>
          <p:nvPr/>
        </p:nvSpPr>
        <p:spPr>
          <a:xfrm>
            <a:off x="435159" y="5001208"/>
            <a:ext cx="10974963"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Can you identify the main clause and subordinate clause in the complex sentence above?</a:t>
            </a:r>
          </a:p>
          <a:p>
            <a:r>
              <a:rPr lang="en-GB" sz="2400" dirty="0">
                <a:latin typeface="Arial" panose="020B0604020202020204" pitchFamily="34" charset="0"/>
                <a:cs typeface="Arial" panose="020B0604020202020204" pitchFamily="34" charset="0"/>
              </a:rPr>
              <a:t>When would a complex sentence be useful in your writing?  </a:t>
            </a:r>
          </a:p>
        </p:txBody>
      </p:sp>
    </p:spTree>
    <p:extLst>
      <p:ext uri="{BB962C8B-B14F-4D97-AF65-F5344CB8AC3E}">
        <p14:creationId xmlns:p14="http://schemas.microsoft.com/office/powerpoint/2010/main" val="73380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Effect transition="in" filter="fade">
                                      <p:cBhvr>
                                        <p:cTn id="2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D850D-420A-234A-ACF0-491701CF849B}"/>
              </a:ext>
            </a:extLst>
          </p:cNvPr>
          <p:cNvSpPr>
            <a:spLocks noGrp="1"/>
          </p:cNvSpPr>
          <p:nvPr>
            <p:ph type="title"/>
          </p:nvPr>
        </p:nvSpPr>
        <p:spPr/>
        <p:txBody>
          <a:bodyPr/>
          <a:lstStyle/>
          <a:p>
            <a:r>
              <a:rPr lang="en-US" dirty="0"/>
              <a:t>Complex Sentences </a:t>
            </a:r>
          </a:p>
        </p:txBody>
      </p:sp>
      <p:sp>
        <p:nvSpPr>
          <p:cNvPr id="3" name="Content Placeholder 2">
            <a:extLst>
              <a:ext uri="{FF2B5EF4-FFF2-40B4-BE49-F238E27FC236}">
                <a16:creationId xmlns:a16="http://schemas.microsoft.com/office/drawing/2014/main" id="{87041595-CD55-7C4F-A778-AAC717B6C5C5}"/>
              </a:ext>
            </a:extLst>
          </p:cNvPr>
          <p:cNvSpPr>
            <a:spLocks noGrp="1"/>
          </p:cNvSpPr>
          <p:nvPr>
            <p:ph idx="1"/>
          </p:nvPr>
        </p:nvSpPr>
        <p:spPr/>
        <p:txBody>
          <a:bodyPr>
            <a:normAutofit fontScale="77500" lnSpcReduction="20000"/>
          </a:bodyPr>
          <a:lstStyle/>
          <a:p>
            <a:r>
              <a:rPr lang="en-GB" dirty="0"/>
              <a:t>Key: </a:t>
            </a:r>
            <a:r>
              <a:rPr lang="en-GB" dirty="0">
                <a:highlight>
                  <a:srgbClr val="000080"/>
                </a:highlight>
              </a:rPr>
              <a:t>independent clause </a:t>
            </a:r>
            <a:r>
              <a:rPr lang="en-GB" dirty="0"/>
              <a:t>= </a:t>
            </a:r>
            <a:r>
              <a:rPr lang="en-GB" b="1" dirty="0"/>
              <a:t>blue, bold; </a:t>
            </a:r>
            <a:r>
              <a:rPr lang="en-GB" dirty="0">
                <a:highlight>
                  <a:srgbClr val="FF00FF"/>
                </a:highlight>
              </a:rPr>
              <a:t>comma</a:t>
            </a:r>
            <a:r>
              <a:rPr lang="en-GB" dirty="0"/>
              <a:t> = pink, regular font; </a:t>
            </a:r>
            <a:r>
              <a:rPr lang="en-GB" dirty="0">
                <a:highlight>
                  <a:srgbClr val="008000"/>
                </a:highlight>
              </a:rPr>
              <a:t>dependent</a:t>
            </a:r>
          </a:p>
          <a:p>
            <a:r>
              <a:rPr lang="en-GB" dirty="0">
                <a:highlight>
                  <a:srgbClr val="008000"/>
                </a:highlight>
              </a:rPr>
              <a:t> clause</a:t>
            </a:r>
            <a:r>
              <a:rPr lang="en-GB" dirty="0">
                <a:highlight>
                  <a:srgbClr val="00FFFF"/>
                </a:highlight>
              </a:rPr>
              <a:t> </a:t>
            </a:r>
            <a:r>
              <a:rPr lang="en-GB" dirty="0"/>
              <a:t>= </a:t>
            </a:r>
            <a:r>
              <a:rPr lang="en-GB" i="1" dirty="0"/>
              <a:t>green, italics</a:t>
            </a:r>
            <a:endParaRPr lang="en-GB" dirty="0"/>
          </a:p>
          <a:p>
            <a:endParaRPr lang="en-GB" dirty="0"/>
          </a:p>
          <a:p>
            <a:r>
              <a:rPr lang="en-GB" i="1" dirty="0">
                <a:highlight>
                  <a:srgbClr val="008000"/>
                </a:highlight>
              </a:rPr>
              <a:t>Although she completed her literature review</a:t>
            </a:r>
            <a:r>
              <a:rPr lang="en-GB" dirty="0">
                <a:highlight>
                  <a:srgbClr val="FF00FF"/>
                </a:highlight>
              </a:rPr>
              <a:t>,</a:t>
            </a:r>
            <a:r>
              <a:rPr lang="en-GB" b="1" dirty="0"/>
              <a:t> </a:t>
            </a:r>
            <a:r>
              <a:rPr lang="en-GB" b="1" dirty="0">
                <a:highlight>
                  <a:srgbClr val="000080"/>
                </a:highlight>
              </a:rPr>
              <a:t>she still needed to work on her methods section.</a:t>
            </a:r>
            <a:endParaRPr lang="en-GB" dirty="0">
              <a:highlight>
                <a:srgbClr val="000080"/>
              </a:highlight>
            </a:endParaRPr>
          </a:p>
          <a:p>
            <a:pPr lvl="1"/>
            <a:r>
              <a:rPr lang="en-GB" dirty="0"/>
              <a:t>Note the comma in this sentence because it begins with a dependent clause.</a:t>
            </a:r>
          </a:p>
          <a:p>
            <a:r>
              <a:rPr lang="en-GB" i="1" dirty="0">
                <a:highlight>
                  <a:srgbClr val="008000"/>
                </a:highlight>
              </a:rPr>
              <a:t>Because he organized his sources by theme</a:t>
            </a:r>
            <a:r>
              <a:rPr lang="en-GB" dirty="0">
                <a:highlight>
                  <a:srgbClr val="FF00FF"/>
                </a:highlight>
              </a:rPr>
              <a:t>,</a:t>
            </a:r>
            <a:r>
              <a:rPr lang="en-GB" b="1" dirty="0">
                <a:highlight>
                  <a:srgbClr val="008000"/>
                </a:highlight>
              </a:rPr>
              <a:t> </a:t>
            </a:r>
            <a:r>
              <a:rPr lang="en-GB" b="1" dirty="0">
                <a:highlight>
                  <a:srgbClr val="000080"/>
                </a:highlight>
              </a:rPr>
              <a:t>it was easier for his readers to follow.</a:t>
            </a:r>
            <a:endParaRPr lang="en-GB" dirty="0">
              <a:highlight>
                <a:srgbClr val="000080"/>
              </a:highlight>
            </a:endParaRPr>
          </a:p>
          <a:p>
            <a:pPr lvl="1"/>
            <a:r>
              <a:rPr lang="en-GB" dirty="0"/>
              <a:t>Note the comma in this sentence because it begins with a dependent clause.</a:t>
            </a:r>
          </a:p>
          <a:p>
            <a:r>
              <a:rPr lang="en-GB" b="1" dirty="0">
                <a:highlight>
                  <a:srgbClr val="000080"/>
                </a:highlight>
              </a:rPr>
              <a:t>They studied Harvard Referencing rules for many hours</a:t>
            </a:r>
            <a:r>
              <a:rPr lang="en-GB" dirty="0">
                <a:highlight>
                  <a:srgbClr val="000080"/>
                </a:highlight>
              </a:rPr>
              <a:t> </a:t>
            </a:r>
            <a:r>
              <a:rPr lang="en-GB" i="1" dirty="0">
                <a:highlight>
                  <a:srgbClr val="008000"/>
                </a:highlight>
              </a:rPr>
              <a:t>as they were so interesting</a:t>
            </a:r>
            <a:r>
              <a:rPr lang="en-GB" b="1" dirty="0"/>
              <a:t>.</a:t>
            </a:r>
            <a:endParaRPr lang="en-GB" dirty="0"/>
          </a:p>
          <a:p>
            <a:pPr lvl="1"/>
            <a:r>
              <a:rPr lang="en-GB" dirty="0"/>
              <a:t>Note that there is no comma in this sentence because it begins with an independent clause.</a:t>
            </a:r>
          </a:p>
          <a:p>
            <a:pPr lvl="1"/>
            <a:endParaRPr lang="en-GB" dirty="0"/>
          </a:p>
          <a:p>
            <a:r>
              <a:rPr lang="en-GB" sz="2600" dirty="0"/>
              <a:t>Using some complex sentences in writing allows for more sentence variety.</a:t>
            </a:r>
          </a:p>
          <a:p>
            <a:endParaRPr lang="en-US" dirty="0"/>
          </a:p>
        </p:txBody>
      </p:sp>
    </p:spTree>
    <p:extLst>
      <p:ext uri="{BB962C8B-B14F-4D97-AF65-F5344CB8AC3E}">
        <p14:creationId xmlns:p14="http://schemas.microsoft.com/office/powerpoint/2010/main" val="2367216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DFED-2C22-C547-8B2D-EBF997E23A4C}"/>
              </a:ext>
            </a:extLst>
          </p:cNvPr>
          <p:cNvSpPr>
            <a:spLocks noGrp="1"/>
          </p:cNvSpPr>
          <p:nvPr>
            <p:ph type="title"/>
          </p:nvPr>
        </p:nvSpPr>
        <p:spPr/>
        <p:txBody>
          <a:bodyPr/>
          <a:lstStyle/>
          <a:p>
            <a:r>
              <a:rPr lang="en-US" dirty="0"/>
              <a:t>Identify the following sentences</a:t>
            </a:r>
          </a:p>
        </p:txBody>
      </p:sp>
      <p:sp>
        <p:nvSpPr>
          <p:cNvPr id="3" name="Content Placeholder 2">
            <a:extLst>
              <a:ext uri="{FF2B5EF4-FFF2-40B4-BE49-F238E27FC236}">
                <a16:creationId xmlns:a16="http://schemas.microsoft.com/office/drawing/2014/main" id="{C6C85FBD-961D-ED43-BA2C-49E814A0933B}"/>
              </a:ext>
            </a:extLst>
          </p:cNvPr>
          <p:cNvSpPr>
            <a:spLocks noGrp="1"/>
          </p:cNvSpPr>
          <p:nvPr>
            <p:ph idx="1"/>
          </p:nvPr>
        </p:nvSpPr>
        <p:spPr/>
        <p:txBody>
          <a:bodyPr/>
          <a:lstStyle/>
          <a:p>
            <a:r>
              <a:rPr lang="en-US" dirty="0"/>
              <a:t>I study Business.</a:t>
            </a:r>
          </a:p>
          <a:p>
            <a:r>
              <a:rPr lang="en-US" dirty="0"/>
              <a:t>I live in Birmingham but work in Warwick.  </a:t>
            </a:r>
          </a:p>
          <a:p>
            <a:r>
              <a:rPr lang="en-US" dirty="0"/>
              <a:t>Even though he studies hard, he still failed the test.</a:t>
            </a:r>
          </a:p>
          <a:p>
            <a:r>
              <a:rPr lang="en-US" dirty="0"/>
              <a:t>The economy improved and unemployment fell by20 percent.</a:t>
            </a:r>
          </a:p>
          <a:p>
            <a:r>
              <a:rPr lang="en-US" dirty="0"/>
              <a:t>Whenever it rains, I always take an umbrella. </a:t>
            </a:r>
          </a:p>
          <a:p>
            <a:r>
              <a:rPr lang="en-US" dirty="0"/>
              <a:t>In the UK, every Saturday at 11am, I go to the gym. </a:t>
            </a:r>
          </a:p>
        </p:txBody>
      </p:sp>
    </p:spTree>
    <p:extLst>
      <p:ext uri="{BB962C8B-B14F-4D97-AF65-F5344CB8AC3E}">
        <p14:creationId xmlns:p14="http://schemas.microsoft.com/office/powerpoint/2010/main" val="1224249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C4182-2535-4BE6-923B-D8CBEDBDFB54}"/>
              </a:ext>
            </a:extLst>
          </p:cNvPr>
          <p:cNvSpPr>
            <a:spLocks noGrp="1"/>
          </p:cNvSpPr>
          <p:nvPr>
            <p:ph type="title"/>
          </p:nvPr>
        </p:nvSpPr>
        <p:spPr>
          <a:xfrm>
            <a:off x="826396" y="586855"/>
            <a:ext cx="2775220" cy="4022467"/>
          </a:xfrm>
        </p:spPr>
        <p:txBody>
          <a:bodyPr anchor="b">
            <a:normAutofit/>
          </a:bodyPr>
          <a:lstStyle/>
          <a:p>
            <a:pPr algn="r"/>
            <a:r>
              <a:rPr lang="en-GB" sz="4000" dirty="0">
                <a:solidFill>
                  <a:srgbClr val="FFFFFF"/>
                </a:solidFill>
              </a:rPr>
              <a:t> Sentences Activity – 30 mins. </a:t>
            </a:r>
          </a:p>
        </p:txBody>
      </p:sp>
      <p:sp>
        <p:nvSpPr>
          <p:cNvPr id="3" name="Content Placeholder 2">
            <a:extLst>
              <a:ext uri="{FF2B5EF4-FFF2-40B4-BE49-F238E27FC236}">
                <a16:creationId xmlns:a16="http://schemas.microsoft.com/office/drawing/2014/main" id="{A12D5D62-FEFD-40EF-8825-4F55398640CA}"/>
              </a:ext>
            </a:extLst>
          </p:cNvPr>
          <p:cNvSpPr>
            <a:spLocks noGrp="1"/>
          </p:cNvSpPr>
          <p:nvPr>
            <p:ph idx="1"/>
          </p:nvPr>
        </p:nvSpPr>
        <p:spPr>
          <a:xfrm>
            <a:off x="4142792" y="970384"/>
            <a:ext cx="7222813" cy="5225143"/>
          </a:xfrm>
        </p:spPr>
        <p:txBody>
          <a:bodyPr anchor="ctr">
            <a:normAutofit/>
          </a:bodyPr>
          <a:lstStyle/>
          <a:p>
            <a:pPr marL="0" indent="0">
              <a:buNone/>
            </a:pPr>
            <a:r>
              <a:rPr lang="en-GB" sz="2400" dirty="0">
                <a:latin typeface="Arial" panose="020B0604020202020204" pitchFamily="34" charset="0"/>
                <a:cs typeface="Arial" panose="020B0604020202020204" pitchFamily="34" charset="0"/>
              </a:rPr>
              <a:t>Using a source for your task 2 Academic report assignment. </a:t>
            </a:r>
          </a:p>
          <a:p>
            <a:r>
              <a:rPr lang="en-GB" sz="2400" dirty="0">
                <a:latin typeface="Arial" panose="020B0604020202020204" pitchFamily="34" charset="0"/>
                <a:cs typeface="Arial" panose="020B0604020202020204" pitchFamily="34" charset="0"/>
              </a:rPr>
              <a:t>Write a simple sentence. </a:t>
            </a:r>
          </a:p>
          <a:p>
            <a:pPr lvl="1"/>
            <a:r>
              <a:rPr lang="en-GB" sz="2400" dirty="0">
                <a:latin typeface="Arial" panose="020B0604020202020204" pitchFamily="34" charset="0"/>
                <a:cs typeface="Arial" panose="020B0604020202020204" pitchFamily="34" charset="0"/>
              </a:rPr>
              <a:t>Can you extend this simple sentence with </a:t>
            </a:r>
            <a:r>
              <a:rPr lang="en-GB" sz="2400" b="1" dirty="0">
                <a:latin typeface="Arial" panose="020B0604020202020204" pitchFamily="34" charset="0"/>
                <a:cs typeface="Arial" panose="020B0604020202020204" pitchFamily="34" charset="0"/>
              </a:rPr>
              <a:t>and</a:t>
            </a:r>
            <a:r>
              <a:rPr lang="en-GB" sz="2400" dirty="0">
                <a:latin typeface="Arial" panose="020B0604020202020204" pitchFamily="34" charset="0"/>
                <a:cs typeface="Arial" panose="020B0604020202020204" pitchFamily="34" charset="0"/>
              </a:rPr>
              <a:t> or </a:t>
            </a:r>
            <a:r>
              <a:rPr lang="en-GB" sz="2400" b="1" dirty="0">
                <a:latin typeface="Arial" panose="020B0604020202020204" pitchFamily="34" charset="0"/>
                <a:cs typeface="Arial" panose="020B0604020202020204" pitchFamily="34" charset="0"/>
              </a:rPr>
              <a:t>but</a:t>
            </a:r>
            <a:r>
              <a:rPr lang="en-GB" sz="2400" dirty="0">
                <a:latin typeface="Arial" panose="020B0604020202020204" pitchFamily="34" charset="0"/>
                <a:cs typeface="Arial" panose="020B0604020202020204" pitchFamily="34" charset="0"/>
              </a:rPr>
              <a:t> to become a compound sentence?</a:t>
            </a:r>
          </a:p>
          <a:p>
            <a:pPr lvl="1"/>
            <a:r>
              <a:rPr lang="en-GB" sz="2400" dirty="0">
                <a:latin typeface="Arial" panose="020B0604020202020204" pitchFamily="34" charset="0"/>
                <a:cs typeface="Arial" panose="020B0604020202020204" pitchFamily="34" charset="0"/>
              </a:rPr>
              <a:t>Using your first simple sentence, can you add a subordinate clause to form a complex sentence that adds depth or detail to your original point? </a:t>
            </a:r>
          </a:p>
          <a:p>
            <a:pPr lvl="1"/>
            <a:r>
              <a:rPr lang="en-GB" sz="2400" dirty="0">
                <a:latin typeface="Arial" panose="020B0604020202020204" pitchFamily="34" charset="0"/>
                <a:cs typeface="Arial" panose="020B0604020202020204" pitchFamily="34" charset="0"/>
              </a:rPr>
              <a:t>Are you able to add an in-text citation to your final sentence? </a:t>
            </a:r>
          </a:p>
        </p:txBody>
      </p:sp>
    </p:spTree>
    <p:extLst>
      <p:ext uri="{BB962C8B-B14F-4D97-AF65-F5344CB8AC3E}">
        <p14:creationId xmlns:p14="http://schemas.microsoft.com/office/powerpoint/2010/main" val="218797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AB701-AC51-40E3-A3DB-A2F59A23DA49}"/>
              </a:ext>
            </a:extLst>
          </p:cNvPr>
          <p:cNvSpPr>
            <a:spLocks noGrp="1"/>
          </p:cNvSpPr>
          <p:nvPr>
            <p:ph type="title"/>
          </p:nvPr>
        </p:nvSpPr>
        <p:spPr>
          <a:xfrm>
            <a:off x="505238" y="141124"/>
            <a:ext cx="8480251" cy="1325563"/>
          </a:xfrm>
        </p:spPr>
        <p:txBody>
          <a:bodyPr/>
          <a:lstStyle/>
          <a:p>
            <a:r>
              <a:rPr lang="en-GB" dirty="0"/>
              <a:t>How paragraphs work</a:t>
            </a:r>
          </a:p>
        </p:txBody>
      </p:sp>
      <p:sp>
        <p:nvSpPr>
          <p:cNvPr id="4" name="TextBox 3">
            <a:extLst>
              <a:ext uri="{FF2B5EF4-FFF2-40B4-BE49-F238E27FC236}">
                <a16:creationId xmlns:a16="http://schemas.microsoft.com/office/drawing/2014/main" id="{122F88F5-FB68-4FF7-BB16-F5D674A5B1E0}"/>
              </a:ext>
            </a:extLst>
          </p:cNvPr>
          <p:cNvSpPr txBox="1"/>
          <p:nvPr/>
        </p:nvSpPr>
        <p:spPr>
          <a:xfrm>
            <a:off x="505238" y="1574467"/>
            <a:ext cx="10412897" cy="2985433"/>
          </a:xfrm>
          <a:prstGeom prst="rect">
            <a:avLst/>
          </a:prstGeom>
          <a:noFill/>
          <a:ln w="38100">
            <a:solidFill>
              <a:schemeClr val="tx1"/>
            </a:solidFill>
          </a:ln>
        </p:spPr>
        <p:txBody>
          <a:bodyPr wrap="square" rtlCol="0">
            <a:spAutoFit/>
          </a:bodyPr>
          <a:lstStyle/>
          <a:p>
            <a:r>
              <a:rPr lang="en-GB" sz="2400" dirty="0">
                <a:latin typeface="Arial" panose="020B0604020202020204" pitchFamily="34" charset="0"/>
                <a:cs typeface="Arial" panose="020B0604020202020204" pitchFamily="34" charset="0"/>
              </a:rPr>
              <a:t>A paragraph is a unit of text which usually contains several sentences.</a:t>
            </a:r>
          </a:p>
          <a:p>
            <a:pPr>
              <a:lnSpc>
                <a:spcPct val="150000"/>
              </a:lnSpc>
            </a:pPr>
            <a:endParaRPr lang="en-GB" sz="2400" dirty="0">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en-GB" sz="2400" dirty="0">
                <a:latin typeface="Arial" panose="020B0604020202020204" pitchFamily="34" charset="0"/>
                <a:cs typeface="Arial" panose="020B0604020202020204" pitchFamily="34" charset="0"/>
              </a:rPr>
              <a:t>Topic Sentence</a:t>
            </a:r>
          </a:p>
          <a:p>
            <a:pPr marL="342900" indent="-342900">
              <a:lnSpc>
                <a:spcPct val="150000"/>
              </a:lnSpc>
              <a:buFont typeface="Arial" panose="020B0604020202020204" pitchFamily="34" charset="0"/>
              <a:buChar char="•"/>
            </a:pPr>
            <a:r>
              <a:rPr lang="en-GB" sz="2400" dirty="0">
                <a:latin typeface="Arial" panose="020B0604020202020204" pitchFamily="34" charset="0"/>
                <a:cs typeface="Arial" panose="020B0604020202020204" pitchFamily="34" charset="0"/>
              </a:rPr>
              <a:t>Supporting Sentences</a:t>
            </a:r>
          </a:p>
          <a:p>
            <a:pPr marL="342900" indent="-342900">
              <a:lnSpc>
                <a:spcPct val="150000"/>
              </a:lnSpc>
              <a:buFont typeface="Arial" panose="020B0604020202020204" pitchFamily="34" charset="0"/>
              <a:buChar char="•"/>
            </a:pPr>
            <a:r>
              <a:rPr lang="en-GB" sz="2400" dirty="0">
                <a:latin typeface="Arial" panose="020B0604020202020204" pitchFamily="34" charset="0"/>
                <a:cs typeface="Arial" panose="020B0604020202020204" pitchFamily="34" charset="0"/>
              </a:rPr>
              <a:t>Concluding Sentence </a:t>
            </a:r>
          </a:p>
          <a:p>
            <a:endParaRPr lang="en-GB" sz="2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9F5794D-7FB0-4AC0-A3E0-479707EB7272}"/>
              </a:ext>
            </a:extLst>
          </p:cNvPr>
          <p:cNvSpPr txBox="1"/>
          <p:nvPr/>
        </p:nvSpPr>
        <p:spPr>
          <a:xfrm>
            <a:off x="657367" y="5144116"/>
            <a:ext cx="10877266"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Let’s look at an example together.</a:t>
            </a:r>
          </a:p>
        </p:txBody>
      </p:sp>
      <p:pic>
        <p:nvPicPr>
          <p:cNvPr id="7" name="Picture 6" descr="Businesswoman holding tablet">
            <a:extLst>
              <a:ext uri="{FF2B5EF4-FFF2-40B4-BE49-F238E27FC236}">
                <a16:creationId xmlns:a16="http://schemas.microsoft.com/office/drawing/2014/main" id="{CE513C1A-D9C3-4DCA-953D-3C4C0B5DE4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36298" y="3292088"/>
            <a:ext cx="1050464" cy="3145809"/>
          </a:xfrm>
          <a:prstGeom prst="rect">
            <a:avLst/>
          </a:prstGeom>
        </p:spPr>
      </p:pic>
    </p:spTree>
    <p:extLst>
      <p:ext uri="{BB962C8B-B14F-4D97-AF65-F5344CB8AC3E}">
        <p14:creationId xmlns:p14="http://schemas.microsoft.com/office/powerpoint/2010/main" val="119910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99C15-C404-4A17-BFD8-4930D115FF67}"/>
              </a:ext>
            </a:extLst>
          </p:cNvPr>
          <p:cNvSpPr>
            <a:spLocks noGrp="1"/>
          </p:cNvSpPr>
          <p:nvPr>
            <p:ph type="title"/>
          </p:nvPr>
        </p:nvSpPr>
        <p:spPr>
          <a:xfrm>
            <a:off x="149481" y="829451"/>
            <a:ext cx="3201366" cy="3387497"/>
          </a:xfrm>
        </p:spPr>
        <p:txBody>
          <a:bodyPr anchor="b">
            <a:normAutofit fontScale="90000"/>
          </a:bodyPr>
          <a:lstStyle/>
          <a:p>
            <a:pPr algn="r"/>
            <a:r>
              <a:rPr lang="en-GB" sz="4000" dirty="0">
                <a:solidFill>
                  <a:srgbClr val="FFFFFF"/>
                </a:solidFill>
              </a:rPr>
              <a:t>Example adapted from </a:t>
            </a:r>
            <a:r>
              <a:rPr lang="en-GB" sz="4000" dirty="0" err="1">
                <a:solidFill>
                  <a:srgbClr val="FFFFFF"/>
                </a:solidFill>
              </a:rPr>
              <a:t>Oshima</a:t>
            </a:r>
            <a:r>
              <a:rPr lang="en-GB" sz="4000" dirty="0">
                <a:solidFill>
                  <a:srgbClr val="FFFFFF"/>
                </a:solidFill>
              </a:rPr>
              <a:t> and Hogue (2010, p17)</a:t>
            </a:r>
          </a:p>
        </p:txBody>
      </p:sp>
      <p:sp>
        <p:nvSpPr>
          <p:cNvPr id="3" name="Content Placeholder 2">
            <a:extLst>
              <a:ext uri="{FF2B5EF4-FFF2-40B4-BE49-F238E27FC236}">
                <a16:creationId xmlns:a16="http://schemas.microsoft.com/office/drawing/2014/main" id="{2A54FA99-C18F-490D-9331-ED755185658A}"/>
              </a:ext>
            </a:extLst>
          </p:cNvPr>
          <p:cNvSpPr>
            <a:spLocks noGrp="1"/>
          </p:cNvSpPr>
          <p:nvPr>
            <p:ph idx="1"/>
          </p:nvPr>
        </p:nvSpPr>
        <p:spPr>
          <a:xfrm>
            <a:off x="3582955" y="829451"/>
            <a:ext cx="8248261" cy="5067496"/>
          </a:xfrm>
        </p:spPr>
        <p:style>
          <a:lnRef idx="2">
            <a:schemeClr val="accent2"/>
          </a:lnRef>
          <a:fillRef idx="1">
            <a:schemeClr val="lt1"/>
          </a:fillRef>
          <a:effectRef idx="0">
            <a:schemeClr val="accent2"/>
          </a:effectRef>
          <a:fontRef idx="minor">
            <a:schemeClr val="dk1"/>
          </a:fontRef>
        </p:style>
        <p:txBody>
          <a:bodyPr anchor="ctr">
            <a:noAutofit/>
          </a:bodyPr>
          <a:lstStyle/>
          <a:p>
            <a:pPr marL="0" indent="0">
              <a:buNone/>
            </a:pPr>
            <a:r>
              <a:rPr lang="en-GB" dirty="0"/>
              <a:t>Gold, a precious metal, is prized for two important characteristics. First of all, gold has a lustrous beauty that is resistant to corrosion. Therefore, it is suitable for jewellery, coins, and ornamental purposes. Gold never needs to be polished and will remain beautiful forever. For example, a Macedonian coin remains as untarnished today as the day it was made 25 centuries ago. Another important characteristic of gold is its usefulness to industry and science. For many years, they have been used in hundreds of industrial applications, such as photography and dentistry. The most recent use of gold is in astronauts’ suits. Astronauts wear gold-plated heat shields for protection when they go outside spaceships in space. Silver is also very valuable. In conclusion, gold is treasured not only for its beauty but also for its utility. </a:t>
            </a:r>
            <a:endParaRPr lang="en-GB" sz="2400" dirty="0"/>
          </a:p>
          <a:p>
            <a:pPr marL="0" indent="0">
              <a:buNone/>
            </a:pPr>
            <a:endParaRPr lang="en-GB" sz="2400" dirty="0">
              <a:latin typeface="Arial" panose="020B0604020202020204" pitchFamily="34" charset="0"/>
              <a:cs typeface="Arial" panose="020B0604020202020204" pitchFamily="34" charset="0"/>
            </a:endParaRPr>
          </a:p>
        </p:txBody>
      </p:sp>
      <p:sp>
        <p:nvSpPr>
          <p:cNvPr id="4" name="Right Arrow 3">
            <a:extLst>
              <a:ext uri="{FF2B5EF4-FFF2-40B4-BE49-F238E27FC236}">
                <a16:creationId xmlns:a16="http://schemas.microsoft.com/office/drawing/2014/main" id="{8385C7F0-85EA-6443-BB48-53A8D7B5215F}"/>
              </a:ext>
            </a:extLst>
          </p:cNvPr>
          <p:cNvSpPr/>
          <p:nvPr/>
        </p:nvSpPr>
        <p:spPr>
          <a:xfrm rot="1229018">
            <a:off x="2683241" y="559628"/>
            <a:ext cx="959370" cy="5396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4">
            <a:extLst>
              <a:ext uri="{FF2B5EF4-FFF2-40B4-BE49-F238E27FC236}">
                <a16:creationId xmlns:a16="http://schemas.microsoft.com/office/drawing/2014/main" id="{AE868FFD-09C1-EA46-ABF6-1ACAF9B1CE87}"/>
              </a:ext>
            </a:extLst>
          </p:cNvPr>
          <p:cNvSpPr/>
          <p:nvPr/>
        </p:nvSpPr>
        <p:spPr>
          <a:xfrm rot="6823582">
            <a:off x="10214708" y="1230087"/>
            <a:ext cx="940029" cy="5396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2E1754A6-239C-EC41-B325-9996674B5365}"/>
              </a:ext>
            </a:extLst>
          </p:cNvPr>
          <p:cNvSpPr/>
          <p:nvPr/>
        </p:nvSpPr>
        <p:spPr>
          <a:xfrm rot="19384415">
            <a:off x="2798708" y="5338103"/>
            <a:ext cx="959370" cy="5396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E059A4A-F3D7-284C-9E6F-691CB3DBA33C}"/>
              </a:ext>
            </a:extLst>
          </p:cNvPr>
          <p:cNvSpPr txBox="1"/>
          <p:nvPr/>
        </p:nvSpPr>
        <p:spPr>
          <a:xfrm>
            <a:off x="702919" y="408827"/>
            <a:ext cx="2094489" cy="369332"/>
          </a:xfrm>
          <a:prstGeom prst="rect">
            <a:avLst/>
          </a:prstGeom>
          <a:noFill/>
        </p:spPr>
        <p:txBody>
          <a:bodyPr wrap="square" rtlCol="0">
            <a:spAutoFit/>
          </a:bodyPr>
          <a:lstStyle/>
          <a:p>
            <a:r>
              <a:rPr lang="en-US" dirty="0"/>
              <a:t>Topic sentence</a:t>
            </a:r>
          </a:p>
        </p:txBody>
      </p:sp>
      <p:sp>
        <p:nvSpPr>
          <p:cNvPr id="10" name="TextBox 9">
            <a:extLst>
              <a:ext uri="{FF2B5EF4-FFF2-40B4-BE49-F238E27FC236}">
                <a16:creationId xmlns:a16="http://schemas.microsoft.com/office/drawing/2014/main" id="{11216056-B855-1F4B-94EC-38B5162C877D}"/>
              </a:ext>
            </a:extLst>
          </p:cNvPr>
          <p:cNvSpPr txBox="1"/>
          <p:nvPr/>
        </p:nvSpPr>
        <p:spPr>
          <a:xfrm>
            <a:off x="10204616" y="85661"/>
            <a:ext cx="1832486" cy="646331"/>
          </a:xfrm>
          <a:prstGeom prst="rect">
            <a:avLst/>
          </a:prstGeom>
          <a:noFill/>
        </p:spPr>
        <p:txBody>
          <a:bodyPr wrap="square" rtlCol="0">
            <a:spAutoFit/>
          </a:bodyPr>
          <a:lstStyle/>
          <a:p>
            <a:r>
              <a:rPr lang="en-US" dirty="0"/>
              <a:t>Supporting sentences </a:t>
            </a:r>
          </a:p>
        </p:txBody>
      </p:sp>
      <p:sp>
        <p:nvSpPr>
          <p:cNvPr id="11" name="TextBox 10">
            <a:extLst>
              <a:ext uri="{FF2B5EF4-FFF2-40B4-BE49-F238E27FC236}">
                <a16:creationId xmlns:a16="http://schemas.microsoft.com/office/drawing/2014/main" id="{CBF7645C-9B05-A542-96BE-71DFF318A5C9}"/>
              </a:ext>
            </a:extLst>
          </p:cNvPr>
          <p:cNvSpPr txBox="1"/>
          <p:nvPr/>
        </p:nvSpPr>
        <p:spPr>
          <a:xfrm>
            <a:off x="1136686" y="5573781"/>
            <a:ext cx="2330215" cy="646331"/>
          </a:xfrm>
          <a:prstGeom prst="rect">
            <a:avLst/>
          </a:prstGeom>
          <a:noFill/>
        </p:spPr>
        <p:txBody>
          <a:bodyPr wrap="square" rtlCol="0">
            <a:spAutoFit/>
          </a:bodyPr>
          <a:lstStyle/>
          <a:p>
            <a:r>
              <a:rPr lang="en-US" dirty="0"/>
              <a:t>Concluding Sentence</a:t>
            </a:r>
          </a:p>
        </p:txBody>
      </p:sp>
    </p:spTree>
    <p:extLst>
      <p:ext uri="{BB962C8B-B14F-4D97-AF65-F5344CB8AC3E}">
        <p14:creationId xmlns:p14="http://schemas.microsoft.com/office/powerpoint/2010/main" val="87142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ssolv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99C15-C404-4A17-BFD8-4930D115FF67}"/>
              </a:ext>
            </a:extLst>
          </p:cNvPr>
          <p:cNvSpPr>
            <a:spLocks noGrp="1"/>
          </p:cNvSpPr>
          <p:nvPr>
            <p:ph type="title"/>
          </p:nvPr>
        </p:nvSpPr>
        <p:spPr>
          <a:xfrm>
            <a:off x="149481" y="829451"/>
            <a:ext cx="3201366" cy="3387497"/>
          </a:xfrm>
        </p:spPr>
        <p:txBody>
          <a:bodyPr anchor="b">
            <a:normAutofit/>
          </a:bodyPr>
          <a:lstStyle/>
          <a:p>
            <a:pPr algn="r"/>
            <a:r>
              <a:rPr lang="en-GB" sz="4000" dirty="0">
                <a:solidFill>
                  <a:srgbClr val="FFFFFF"/>
                </a:solidFill>
              </a:rPr>
              <a:t>Example adapted from Day (2018, p168)</a:t>
            </a:r>
          </a:p>
        </p:txBody>
      </p:sp>
      <p:sp>
        <p:nvSpPr>
          <p:cNvPr id="3" name="Content Placeholder 2">
            <a:extLst>
              <a:ext uri="{FF2B5EF4-FFF2-40B4-BE49-F238E27FC236}">
                <a16:creationId xmlns:a16="http://schemas.microsoft.com/office/drawing/2014/main" id="{2A54FA99-C18F-490D-9331-ED755185658A}"/>
              </a:ext>
            </a:extLst>
          </p:cNvPr>
          <p:cNvSpPr>
            <a:spLocks noGrp="1"/>
          </p:cNvSpPr>
          <p:nvPr>
            <p:ph idx="1"/>
          </p:nvPr>
        </p:nvSpPr>
        <p:spPr>
          <a:xfrm>
            <a:off x="3582955" y="829451"/>
            <a:ext cx="8248261" cy="5067496"/>
          </a:xfrm>
        </p:spPr>
        <p:style>
          <a:lnRef idx="2">
            <a:schemeClr val="accent2"/>
          </a:lnRef>
          <a:fillRef idx="1">
            <a:schemeClr val="lt1"/>
          </a:fillRef>
          <a:effectRef idx="0">
            <a:schemeClr val="accent2"/>
          </a:effectRef>
          <a:fontRef idx="minor">
            <a:schemeClr val="dk1"/>
          </a:fontRef>
        </p:style>
        <p:txBody>
          <a:bodyPr anchor="ctr">
            <a:noAutofit/>
          </a:bodyPr>
          <a:lstStyle/>
          <a:p>
            <a:pPr marL="0" indent="0">
              <a:buNone/>
            </a:pPr>
            <a:r>
              <a:rPr lang="en-GB" sz="2400" dirty="0">
                <a:latin typeface="Arial" panose="020B0604020202020204" pitchFamily="34" charset="0"/>
                <a:cs typeface="Arial" panose="020B0604020202020204" pitchFamily="34" charset="0"/>
              </a:rPr>
              <a:t>Coronary heart disease (CHD) is a problem that is increasing in many countries as a result of changes in modern lifestyle. In the United States, for example, CHD now causes more than half of human deaths (Paolo,2016). Many factors increase the risk of CHD, all with a common outcome – the build up of fatty deposits within coronary arteries, known as atherosclerosis (BHF, 2021). Atherosclerosis is one of the effects created by cholesterol build up on the artery walls, suggesting diet is likely to be a contributory factor in CHD, (Paolo, 2016). Other lifestyle choices, such as smoking and lack of exercise, are also predisposing factors, (BHF, 2021).  </a:t>
            </a:r>
          </a:p>
        </p:txBody>
      </p:sp>
    </p:spTree>
    <p:extLst>
      <p:ext uri="{BB962C8B-B14F-4D97-AF65-F5344CB8AC3E}">
        <p14:creationId xmlns:p14="http://schemas.microsoft.com/office/powerpoint/2010/main" val="979707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CBBE0-D4A9-4ABE-A013-5A2FC081DF2C}"/>
              </a:ext>
            </a:extLst>
          </p:cNvPr>
          <p:cNvSpPr>
            <a:spLocks noGrp="1"/>
          </p:cNvSpPr>
          <p:nvPr>
            <p:ph type="title"/>
          </p:nvPr>
        </p:nvSpPr>
        <p:spPr>
          <a:xfrm>
            <a:off x="1043631" y="809898"/>
            <a:ext cx="10173010" cy="1554480"/>
          </a:xfrm>
        </p:spPr>
        <p:txBody>
          <a:bodyPr vert="horz" lIns="91440" tIns="45720" rIns="91440" bIns="45720" rtlCol="0" anchor="ctr">
            <a:normAutofit/>
          </a:bodyPr>
          <a:lstStyle/>
          <a:p>
            <a:r>
              <a:rPr lang="en-US" sz="4800" kern="1200">
                <a:latin typeface="+mj-lt"/>
                <a:ea typeface="+mj-ea"/>
                <a:cs typeface="+mj-cs"/>
              </a:rPr>
              <a:t>Paragraph activity- 30 Mins</a:t>
            </a:r>
          </a:p>
        </p:txBody>
      </p:sp>
      <p:graphicFrame>
        <p:nvGraphicFramePr>
          <p:cNvPr id="30" name="Content Placeholder 3">
            <a:extLst>
              <a:ext uri="{FF2B5EF4-FFF2-40B4-BE49-F238E27FC236}">
                <a16:creationId xmlns:a16="http://schemas.microsoft.com/office/drawing/2014/main" id="{D599BAB4-B651-48B5-A564-809F39C37434}"/>
              </a:ext>
            </a:extLst>
          </p:cNvPr>
          <p:cNvGraphicFramePr>
            <a:graphicFrameLocks noGrp="1"/>
          </p:cNvGraphicFramePr>
          <p:nvPr>
            <p:ph idx="1"/>
            <p:extLst>
              <p:ext uri="{D42A27DB-BD31-4B8C-83A1-F6EECF244321}">
                <p14:modId xmlns:p14="http://schemas.microsoft.com/office/powerpoint/2010/main" val="862802457"/>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1183909"/>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Graph">
            <a:extLst>
              <a:ext uri="{FF2B5EF4-FFF2-40B4-BE49-F238E27FC236}">
                <a16:creationId xmlns:a16="http://schemas.microsoft.com/office/drawing/2014/main" id="{B9CBD50C-8F0A-47A3-B0CC-97C3342172CD}"/>
              </a:ext>
            </a:extLst>
          </p:cNvPr>
          <p:cNvPicPr>
            <a:picLocks noChangeAspect="1"/>
          </p:cNvPicPr>
          <p:nvPr/>
        </p:nvPicPr>
        <p:blipFill rotWithShape="1">
          <a:blip r:embed="rId2"/>
          <a:srcRect r="21000"/>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6AE221A7-AD6B-4618-95E5-062BF4A89B62}"/>
              </a:ext>
            </a:extLst>
          </p:cNvPr>
          <p:cNvSpPr>
            <a:spLocks noGrp="1"/>
          </p:cNvSpPr>
          <p:nvPr>
            <p:ph type="title"/>
          </p:nvPr>
        </p:nvSpPr>
        <p:spPr>
          <a:xfrm>
            <a:off x="521524" y="1146628"/>
            <a:ext cx="4023360" cy="1525239"/>
          </a:xfrm>
        </p:spPr>
        <p:txBody>
          <a:bodyPr vert="horz" lIns="91440" tIns="45720" rIns="91440" bIns="45720" rtlCol="0" anchor="b">
            <a:normAutofit/>
          </a:bodyPr>
          <a:lstStyle/>
          <a:p>
            <a:r>
              <a:rPr lang="en-US" sz="4800" dirty="0"/>
              <a:t>Using data</a:t>
            </a:r>
          </a:p>
        </p:txBody>
      </p:sp>
    </p:spTree>
    <p:extLst>
      <p:ext uri="{BB962C8B-B14F-4D97-AF65-F5344CB8AC3E}">
        <p14:creationId xmlns:p14="http://schemas.microsoft.com/office/powerpoint/2010/main" val="3539989774"/>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02CC3-E28C-4A26-8EAE-8080F1858AE9}"/>
              </a:ext>
            </a:extLst>
          </p:cNvPr>
          <p:cNvSpPr>
            <a:spLocks noGrp="1"/>
          </p:cNvSpPr>
          <p:nvPr>
            <p:ph type="title"/>
          </p:nvPr>
        </p:nvSpPr>
        <p:spPr>
          <a:xfrm>
            <a:off x="648930" y="629266"/>
            <a:ext cx="9252154" cy="1223983"/>
          </a:xfrm>
        </p:spPr>
        <p:txBody>
          <a:bodyPr>
            <a:normAutofit/>
          </a:bodyPr>
          <a:lstStyle/>
          <a:p>
            <a:r>
              <a:rPr lang="en-GB"/>
              <a:t>Using data in your work</a:t>
            </a:r>
          </a:p>
        </p:txBody>
      </p:sp>
      <p:sp>
        <p:nvSpPr>
          <p:cNvPr id="3" name="Content Placeholder 2">
            <a:extLst>
              <a:ext uri="{FF2B5EF4-FFF2-40B4-BE49-F238E27FC236}">
                <a16:creationId xmlns:a16="http://schemas.microsoft.com/office/drawing/2014/main" id="{96DF3B6A-00AC-4149-AADF-AABE119F1A44}"/>
              </a:ext>
            </a:extLst>
          </p:cNvPr>
          <p:cNvSpPr>
            <a:spLocks noGrp="1"/>
          </p:cNvSpPr>
          <p:nvPr>
            <p:ph idx="1"/>
          </p:nvPr>
        </p:nvSpPr>
        <p:spPr>
          <a:xfrm>
            <a:off x="375523" y="1761062"/>
            <a:ext cx="4338409" cy="4196185"/>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GB" dirty="0"/>
              <a:t>Data refers to numerical results from research. </a:t>
            </a:r>
          </a:p>
          <a:p>
            <a:pPr>
              <a:lnSpc>
                <a:spcPct val="90000"/>
              </a:lnSpc>
            </a:pPr>
            <a:r>
              <a:rPr lang="en-GB" dirty="0"/>
              <a:t>We can include data in a sentence or as a graph, table or image. </a:t>
            </a:r>
          </a:p>
          <a:p>
            <a:pPr>
              <a:lnSpc>
                <a:spcPct val="90000"/>
              </a:lnSpc>
            </a:pPr>
            <a:r>
              <a:rPr lang="en-GB" dirty="0"/>
              <a:t>You must always cite and reference the source of your data. </a:t>
            </a:r>
          </a:p>
          <a:p>
            <a:pPr>
              <a:lnSpc>
                <a:spcPct val="90000"/>
              </a:lnSpc>
            </a:pPr>
            <a:r>
              <a:rPr lang="en-GB" dirty="0"/>
              <a:t>Using data can support and develop your points and helps you to achieve higher marks for criterion 3. </a:t>
            </a:r>
          </a:p>
          <a:p>
            <a:pPr marL="0" indent="0">
              <a:lnSpc>
                <a:spcPct val="90000"/>
              </a:lnSpc>
              <a:buNone/>
            </a:pPr>
            <a:r>
              <a:rPr lang="en-GB" dirty="0"/>
              <a:t> </a:t>
            </a:r>
          </a:p>
        </p:txBody>
      </p:sp>
      <p:pic>
        <p:nvPicPr>
          <p:cNvPr id="7" name="Picture 6" descr="Chart&#10;&#10;Description automatically generated">
            <a:extLst>
              <a:ext uri="{FF2B5EF4-FFF2-40B4-BE49-F238E27FC236}">
                <a16:creationId xmlns:a16="http://schemas.microsoft.com/office/drawing/2014/main" id="{F054CA33-D44C-4315-BB97-A8DCDFBC18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7820" y="1300827"/>
            <a:ext cx="6302639" cy="4947571"/>
          </a:xfrm>
          <a:prstGeom prst="rect">
            <a:avLst/>
          </a:prstGeom>
          <a:effectLst>
            <a:outerShdw blurRad="50800" dist="38100" dir="5400000" algn="t" rotWithShape="0">
              <a:prstClr val="black">
                <a:alpha val="43000"/>
              </a:prstClr>
            </a:outerShdw>
          </a:effectLst>
        </p:spPr>
      </p:pic>
      <p:sp>
        <p:nvSpPr>
          <p:cNvPr id="4" name="TextBox 3">
            <a:extLst>
              <a:ext uri="{FF2B5EF4-FFF2-40B4-BE49-F238E27FC236}">
                <a16:creationId xmlns:a16="http://schemas.microsoft.com/office/drawing/2014/main" id="{01A657A8-3019-4C30-8B2E-DCD7789C67A3}"/>
              </a:ext>
            </a:extLst>
          </p:cNvPr>
          <p:cNvSpPr txBox="1"/>
          <p:nvPr/>
        </p:nvSpPr>
        <p:spPr>
          <a:xfrm>
            <a:off x="6145000" y="6345018"/>
            <a:ext cx="5345459" cy="419618"/>
          </a:xfrm>
          <a:prstGeom prst="rect">
            <a:avLst/>
          </a:prstGeom>
          <a:solidFill>
            <a:srgbClr val="000000">
              <a:alpha val="50000"/>
            </a:srgbClr>
          </a:solidFill>
          <a:ln>
            <a:noFill/>
          </a:ln>
        </p:spPr>
        <p:txBody>
          <a:bodyPr wrap="square" rtlCol="0">
            <a:noAutofit/>
          </a:bodyPr>
          <a:lstStyle/>
          <a:p>
            <a:pPr algn="ctr">
              <a:spcAft>
                <a:spcPts val="600"/>
              </a:spcAft>
            </a:pPr>
            <a:r>
              <a:rPr lang="en-GB" sz="1300" dirty="0">
                <a:solidFill>
                  <a:srgbClr val="FFFFFF"/>
                </a:solidFill>
              </a:rPr>
              <a:t>Figure 1 – Graph to show Unpaid Overtime worked by homeworkers, (ONS, 2021)</a:t>
            </a:r>
          </a:p>
        </p:txBody>
      </p:sp>
    </p:spTree>
    <p:extLst>
      <p:ext uri="{BB962C8B-B14F-4D97-AF65-F5344CB8AC3E}">
        <p14:creationId xmlns:p14="http://schemas.microsoft.com/office/powerpoint/2010/main" val="3773366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06A8C-A1AA-4AD3-B250-2E03040A55A5}"/>
              </a:ext>
            </a:extLst>
          </p:cNvPr>
          <p:cNvSpPr>
            <a:spLocks noGrp="1"/>
          </p:cNvSpPr>
          <p:nvPr>
            <p:ph type="title"/>
          </p:nvPr>
        </p:nvSpPr>
        <p:spPr>
          <a:xfrm>
            <a:off x="606340" y="476797"/>
            <a:ext cx="4560584" cy="1128068"/>
          </a:xfrm>
        </p:spPr>
        <p:txBody>
          <a:bodyPr anchor="ctr">
            <a:normAutofit fontScale="90000"/>
          </a:bodyPr>
          <a:lstStyle/>
          <a:p>
            <a:r>
              <a:rPr lang="en-GB" sz="3700" dirty="0">
                <a:latin typeface="Arial" panose="020B0604020202020204" pitchFamily="34" charset="0"/>
                <a:cs typeface="Arial" panose="020B0604020202020204" pitchFamily="34" charset="0"/>
              </a:rPr>
              <a:t>Can you build a sentence around data?</a:t>
            </a:r>
          </a:p>
        </p:txBody>
      </p:sp>
      <p:sp>
        <p:nvSpPr>
          <p:cNvPr id="9" name="Content Placeholder 8">
            <a:extLst>
              <a:ext uri="{FF2B5EF4-FFF2-40B4-BE49-F238E27FC236}">
                <a16:creationId xmlns:a16="http://schemas.microsoft.com/office/drawing/2014/main" id="{AC74394D-1B47-43A7-8BF7-2823708B7B72}"/>
              </a:ext>
            </a:extLst>
          </p:cNvPr>
          <p:cNvSpPr>
            <a:spLocks noGrp="1"/>
          </p:cNvSpPr>
          <p:nvPr>
            <p:ph idx="1"/>
          </p:nvPr>
        </p:nvSpPr>
        <p:spPr>
          <a:xfrm>
            <a:off x="311560" y="1604865"/>
            <a:ext cx="5150144" cy="4705225"/>
          </a:xfrm>
        </p:spPr>
        <p:style>
          <a:lnRef idx="2">
            <a:schemeClr val="accent1"/>
          </a:lnRef>
          <a:fillRef idx="1">
            <a:schemeClr val="lt1"/>
          </a:fillRef>
          <a:effectRef idx="0">
            <a:schemeClr val="accent1"/>
          </a:effectRef>
          <a:fontRef idx="minor">
            <a:schemeClr val="dk1"/>
          </a:fontRef>
        </p:style>
        <p:txBody>
          <a:bodyPr anchor="ctr">
            <a:normAutofit/>
          </a:bodyPr>
          <a:lstStyle/>
          <a:p>
            <a:r>
              <a:rPr lang="en-US" sz="2600" dirty="0">
                <a:latin typeface="Arial" panose="020B0604020202020204" pitchFamily="34" charset="0"/>
                <a:cs typeface="Arial" panose="020B0604020202020204" pitchFamily="34" charset="0"/>
              </a:rPr>
              <a:t>Using the pie chart displayed here, can you identify a statistic to build a sentence with? </a:t>
            </a:r>
          </a:p>
          <a:p>
            <a:r>
              <a:rPr lang="en-US" sz="2600" dirty="0">
                <a:latin typeface="Arial" panose="020B0604020202020204" pitchFamily="34" charset="0"/>
                <a:cs typeface="Arial" panose="020B0604020202020204" pitchFamily="34" charset="0"/>
              </a:rPr>
              <a:t>For example, 4% of advertising spending is spent on yogurt. </a:t>
            </a:r>
          </a:p>
          <a:p>
            <a:r>
              <a:rPr lang="en-US" sz="2600" dirty="0">
                <a:latin typeface="Arial" panose="020B0604020202020204" pitchFamily="34" charset="0"/>
                <a:cs typeface="Arial" panose="020B0604020202020204" pitchFamily="34" charset="0"/>
              </a:rPr>
              <a:t>Can you build a sentence around the statistic you have identified? </a:t>
            </a:r>
          </a:p>
        </p:txBody>
      </p:sp>
      <p:pic>
        <p:nvPicPr>
          <p:cNvPr id="5" name="Content Placeholder 4" descr="Chart, sunburst chart&#10;&#10;Description automatically generated">
            <a:extLst>
              <a:ext uri="{FF2B5EF4-FFF2-40B4-BE49-F238E27FC236}">
                <a16:creationId xmlns:a16="http://schemas.microsoft.com/office/drawing/2014/main" id="{FBFF4EB6-DA6A-46DF-A113-BFFEC28E9561}"/>
              </a:ext>
            </a:extLst>
          </p:cNvPr>
          <p:cNvPicPr>
            <a:picLocks noChangeAspect="1"/>
          </p:cNvPicPr>
          <p:nvPr/>
        </p:nvPicPr>
        <p:blipFill rotWithShape="1">
          <a:blip r:embed="rId3"/>
          <a:srcRect l="3954" r="6298" b="1"/>
          <a:stretch/>
        </p:blipFill>
        <p:spPr>
          <a:xfrm>
            <a:off x="5977788" y="799352"/>
            <a:ext cx="5425410" cy="5259296"/>
          </a:xfrm>
          <a:prstGeom prst="rect">
            <a:avLst/>
          </a:prstGeom>
        </p:spPr>
      </p:pic>
      <p:sp>
        <p:nvSpPr>
          <p:cNvPr id="6" name="TextBox 5">
            <a:extLst>
              <a:ext uri="{FF2B5EF4-FFF2-40B4-BE49-F238E27FC236}">
                <a16:creationId xmlns:a16="http://schemas.microsoft.com/office/drawing/2014/main" id="{7C4299DF-EFD7-4025-A304-B6B7D57E2954}"/>
              </a:ext>
            </a:extLst>
          </p:cNvPr>
          <p:cNvSpPr txBox="1"/>
          <p:nvPr/>
        </p:nvSpPr>
        <p:spPr>
          <a:xfrm>
            <a:off x="5598367" y="6017702"/>
            <a:ext cx="6593633" cy="707886"/>
          </a:xfrm>
          <a:prstGeom prst="rect">
            <a:avLst/>
          </a:prstGeom>
          <a:noFill/>
        </p:spPr>
        <p:txBody>
          <a:bodyPr wrap="square" rtlCol="0">
            <a:spAutoFit/>
          </a:bodyPr>
          <a:lstStyle/>
          <a:p>
            <a:pPr algn="l"/>
            <a:r>
              <a:rPr lang="en-GB" sz="2000" dirty="0"/>
              <a:t>Figure 1 – Pie chart to show the share of advertising spending, source: </a:t>
            </a:r>
            <a:r>
              <a:rPr lang="en-GB" sz="2000" dirty="0">
                <a:solidFill>
                  <a:srgbClr val="000000"/>
                </a:solidFill>
                <a:latin typeface="Europa-Regular"/>
              </a:rPr>
              <a:t> </a:t>
            </a:r>
            <a:r>
              <a:rPr lang="en-GB" sz="2000" b="0" i="0" u="none" strike="noStrike" baseline="0" dirty="0">
                <a:latin typeface="Europa-Regular"/>
              </a:rPr>
              <a:t>Cancer Research UK (2019</a:t>
            </a:r>
            <a:r>
              <a:rPr lang="en-GB" sz="1600" b="0" i="0" u="none" strike="noStrike" baseline="0" dirty="0">
                <a:latin typeface="Europa-Regular"/>
              </a:rPr>
              <a:t>) </a:t>
            </a:r>
            <a:endParaRPr lang="en-GB" sz="1600" dirty="0"/>
          </a:p>
        </p:txBody>
      </p:sp>
    </p:spTree>
    <p:extLst>
      <p:ext uri="{BB962C8B-B14F-4D97-AF65-F5344CB8AC3E}">
        <p14:creationId xmlns:p14="http://schemas.microsoft.com/office/powerpoint/2010/main" val="307158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FB849-A129-4E0C-95B1-A462E519A560}"/>
              </a:ext>
            </a:extLst>
          </p:cNvPr>
          <p:cNvSpPr>
            <a:spLocks noGrp="1"/>
          </p:cNvSpPr>
          <p:nvPr>
            <p:ph type="title"/>
          </p:nvPr>
        </p:nvSpPr>
        <p:spPr>
          <a:xfrm>
            <a:off x="5297762" y="329184"/>
            <a:ext cx="6251110" cy="1783080"/>
          </a:xfrm>
        </p:spPr>
        <p:txBody>
          <a:bodyPr anchor="b">
            <a:normAutofit/>
          </a:bodyPr>
          <a:lstStyle/>
          <a:p>
            <a:r>
              <a:rPr lang="en-GB" sz="5400" dirty="0"/>
              <a:t>Activity – Using data - 30mins </a:t>
            </a:r>
          </a:p>
        </p:txBody>
      </p:sp>
      <p:sp>
        <p:nvSpPr>
          <p:cNvPr id="3" name="Content Placeholder 2">
            <a:extLst>
              <a:ext uri="{FF2B5EF4-FFF2-40B4-BE49-F238E27FC236}">
                <a16:creationId xmlns:a16="http://schemas.microsoft.com/office/drawing/2014/main" id="{55A78BDB-E46C-4335-9641-503922C56CE0}"/>
              </a:ext>
            </a:extLst>
          </p:cNvPr>
          <p:cNvSpPr>
            <a:spLocks noGrp="1"/>
          </p:cNvSpPr>
          <p:nvPr>
            <p:ph idx="1"/>
          </p:nvPr>
        </p:nvSpPr>
        <p:spPr>
          <a:xfrm>
            <a:off x="5297762" y="2706624"/>
            <a:ext cx="6251110" cy="3483864"/>
          </a:xfrm>
        </p:spPr>
        <p:txBody>
          <a:bodyPr>
            <a:normAutofit/>
          </a:bodyPr>
          <a:lstStyle/>
          <a:p>
            <a:r>
              <a:rPr lang="en-GB" sz="3200" dirty="0">
                <a:latin typeface="Arial" panose="020B0604020202020204" pitchFamily="34" charset="0"/>
                <a:cs typeface="Arial" panose="020B0604020202020204" pitchFamily="34" charset="0"/>
              </a:rPr>
              <a:t>Complete the using data activity. </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Reflect – do you feel confident about using data in your written work? </a:t>
            </a:r>
          </a:p>
        </p:txBody>
      </p:sp>
      <p:pic>
        <p:nvPicPr>
          <p:cNvPr id="5" name="Picture 4" descr="Working space background">
            <a:extLst>
              <a:ext uri="{FF2B5EF4-FFF2-40B4-BE49-F238E27FC236}">
                <a16:creationId xmlns:a16="http://schemas.microsoft.com/office/drawing/2014/main" id="{9E49DEF0-5247-4B95-A48E-FA2212447650}"/>
              </a:ext>
            </a:extLst>
          </p:cNvPr>
          <p:cNvPicPr>
            <a:picLocks noChangeAspect="1"/>
          </p:cNvPicPr>
          <p:nvPr/>
        </p:nvPicPr>
        <p:blipFill rotWithShape="1">
          <a:blip r:embed="rId3"/>
          <a:srcRect l="54670"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633075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72AD4-688A-4B75-A94F-3EEB01CD375E}"/>
              </a:ext>
            </a:extLst>
          </p:cNvPr>
          <p:cNvSpPr>
            <a:spLocks noGrp="1"/>
          </p:cNvSpPr>
          <p:nvPr>
            <p:ph type="title"/>
          </p:nvPr>
        </p:nvSpPr>
        <p:spPr>
          <a:xfrm>
            <a:off x="1242458" y="2582961"/>
            <a:ext cx="9404723" cy="1400530"/>
          </a:xfrm>
        </p:spPr>
        <p:txBody>
          <a:bodyPr/>
          <a:lstStyle/>
          <a:p>
            <a:r>
              <a:rPr lang="en-GB" sz="5400" dirty="0"/>
              <a:t>Beginning your assignment</a:t>
            </a:r>
          </a:p>
        </p:txBody>
      </p:sp>
    </p:spTree>
    <p:extLst>
      <p:ext uri="{BB962C8B-B14F-4D97-AF65-F5344CB8AC3E}">
        <p14:creationId xmlns:p14="http://schemas.microsoft.com/office/powerpoint/2010/main" val="3061092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11E64-EF08-48A4-B0F0-8CD04AAC9D75}"/>
              </a:ext>
            </a:extLst>
          </p:cNvPr>
          <p:cNvSpPr>
            <a:spLocks noGrp="1"/>
          </p:cNvSpPr>
          <p:nvPr>
            <p:ph type="title"/>
          </p:nvPr>
        </p:nvSpPr>
        <p:spPr/>
        <p:txBody>
          <a:bodyPr/>
          <a:lstStyle/>
          <a:p>
            <a:r>
              <a:rPr lang="en-GB" dirty="0"/>
              <a:t>Before you begin. </a:t>
            </a:r>
          </a:p>
        </p:txBody>
      </p:sp>
      <p:sp>
        <p:nvSpPr>
          <p:cNvPr id="3" name="Content Placeholder 2">
            <a:extLst>
              <a:ext uri="{FF2B5EF4-FFF2-40B4-BE49-F238E27FC236}">
                <a16:creationId xmlns:a16="http://schemas.microsoft.com/office/drawing/2014/main" id="{4F99D841-D51F-487C-AD37-1D7D0CD93A3A}"/>
              </a:ext>
            </a:extLst>
          </p:cNvPr>
          <p:cNvSpPr>
            <a:spLocks noGrp="1"/>
          </p:cNvSpPr>
          <p:nvPr>
            <p:ph idx="1"/>
          </p:nvPr>
        </p:nvSpPr>
        <p:spPr>
          <a:xfrm>
            <a:off x="838200" y="1562445"/>
            <a:ext cx="10515600" cy="983836"/>
          </a:xfrm>
        </p:spPr>
        <p:txBody>
          <a:bodyPr>
            <a:normAutofit/>
          </a:bodyPr>
          <a:lstStyle/>
          <a:p>
            <a:pPr marL="0" indent="0">
              <a:buNone/>
            </a:pPr>
            <a:r>
              <a:rPr lang="en-GB" sz="2400" dirty="0"/>
              <a:t>Godwin (2019,p9) outlines seven pieces of information that you need prior to beginning your assignment. </a:t>
            </a:r>
          </a:p>
        </p:txBody>
      </p:sp>
      <p:sp>
        <p:nvSpPr>
          <p:cNvPr id="5" name="Rectangle: Rounded Corners 4">
            <a:extLst>
              <a:ext uri="{FF2B5EF4-FFF2-40B4-BE49-F238E27FC236}">
                <a16:creationId xmlns:a16="http://schemas.microsoft.com/office/drawing/2014/main" id="{2E62B158-CB22-4EFB-91AA-8A1E97765CAA}"/>
              </a:ext>
            </a:extLst>
          </p:cNvPr>
          <p:cNvSpPr/>
          <p:nvPr/>
        </p:nvSpPr>
        <p:spPr>
          <a:xfrm>
            <a:off x="838199" y="2357507"/>
            <a:ext cx="10094843" cy="5305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Deadline</a:t>
            </a:r>
            <a:endParaRPr lang="en-GB" dirty="0"/>
          </a:p>
        </p:txBody>
      </p:sp>
      <p:sp>
        <p:nvSpPr>
          <p:cNvPr id="6" name="Rectangle: Rounded Corners 5">
            <a:extLst>
              <a:ext uri="{FF2B5EF4-FFF2-40B4-BE49-F238E27FC236}">
                <a16:creationId xmlns:a16="http://schemas.microsoft.com/office/drawing/2014/main" id="{03DB19AE-048A-4400-B5ED-F05DB6B16AC9}"/>
              </a:ext>
            </a:extLst>
          </p:cNvPr>
          <p:cNvSpPr/>
          <p:nvPr/>
        </p:nvSpPr>
        <p:spPr>
          <a:xfrm>
            <a:off x="838196" y="2974259"/>
            <a:ext cx="10094843" cy="5305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Word Count</a:t>
            </a:r>
          </a:p>
        </p:txBody>
      </p:sp>
      <p:sp>
        <p:nvSpPr>
          <p:cNvPr id="7" name="Rectangle: Rounded Corners 6">
            <a:extLst>
              <a:ext uri="{FF2B5EF4-FFF2-40B4-BE49-F238E27FC236}">
                <a16:creationId xmlns:a16="http://schemas.microsoft.com/office/drawing/2014/main" id="{DA7B1696-41FC-4F4F-93A0-A85EA4635192}"/>
              </a:ext>
            </a:extLst>
          </p:cNvPr>
          <p:cNvSpPr/>
          <p:nvPr/>
        </p:nvSpPr>
        <p:spPr>
          <a:xfrm>
            <a:off x="838196" y="3578655"/>
            <a:ext cx="10094843" cy="5305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Format/structure</a:t>
            </a:r>
          </a:p>
        </p:txBody>
      </p:sp>
      <p:sp>
        <p:nvSpPr>
          <p:cNvPr id="8" name="Rectangle: Rounded Corners 7">
            <a:extLst>
              <a:ext uri="{FF2B5EF4-FFF2-40B4-BE49-F238E27FC236}">
                <a16:creationId xmlns:a16="http://schemas.microsoft.com/office/drawing/2014/main" id="{7C9C3C9A-551B-4E6F-9777-65500F4B3C5C}"/>
              </a:ext>
            </a:extLst>
          </p:cNvPr>
          <p:cNvSpPr/>
          <p:nvPr/>
        </p:nvSpPr>
        <p:spPr>
          <a:xfrm>
            <a:off x="838197" y="4237535"/>
            <a:ext cx="10094843" cy="4903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Percentage worth</a:t>
            </a:r>
          </a:p>
        </p:txBody>
      </p:sp>
      <p:sp>
        <p:nvSpPr>
          <p:cNvPr id="9" name="Rectangle: Rounded Corners 8">
            <a:extLst>
              <a:ext uri="{FF2B5EF4-FFF2-40B4-BE49-F238E27FC236}">
                <a16:creationId xmlns:a16="http://schemas.microsoft.com/office/drawing/2014/main" id="{3F769E04-DB82-4267-821E-E99735F0BFB0}"/>
              </a:ext>
            </a:extLst>
          </p:cNvPr>
          <p:cNvSpPr/>
          <p:nvPr/>
        </p:nvSpPr>
        <p:spPr>
          <a:xfrm>
            <a:off x="838198" y="4873175"/>
            <a:ext cx="10094843" cy="530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Learning outcomes</a:t>
            </a:r>
          </a:p>
        </p:txBody>
      </p:sp>
      <p:sp>
        <p:nvSpPr>
          <p:cNvPr id="10" name="Rectangle: Rounded Corners 9">
            <a:extLst>
              <a:ext uri="{FF2B5EF4-FFF2-40B4-BE49-F238E27FC236}">
                <a16:creationId xmlns:a16="http://schemas.microsoft.com/office/drawing/2014/main" id="{05CB0791-D2C5-416F-B32C-FF47CB7B39BE}"/>
              </a:ext>
            </a:extLst>
          </p:cNvPr>
          <p:cNvSpPr/>
          <p:nvPr/>
        </p:nvSpPr>
        <p:spPr>
          <a:xfrm>
            <a:off x="838199" y="5494059"/>
            <a:ext cx="10094843" cy="4903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Professional outcomes</a:t>
            </a:r>
          </a:p>
        </p:txBody>
      </p:sp>
      <p:sp>
        <p:nvSpPr>
          <p:cNvPr id="11" name="Rectangle: Rounded Corners 10">
            <a:extLst>
              <a:ext uri="{FF2B5EF4-FFF2-40B4-BE49-F238E27FC236}">
                <a16:creationId xmlns:a16="http://schemas.microsoft.com/office/drawing/2014/main" id="{D49C7AA1-0BBD-429D-B3DD-A00859698D13}"/>
              </a:ext>
            </a:extLst>
          </p:cNvPr>
          <p:cNvSpPr/>
          <p:nvPr/>
        </p:nvSpPr>
        <p:spPr>
          <a:xfrm>
            <a:off x="838200" y="6165158"/>
            <a:ext cx="10094843" cy="4333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Assessment criteria</a:t>
            </a:r>
          </a:p>
        </p:txBody>
      </p:sp>
    </p:spTree>
    <p:extLst>
      <p:ext uri="{BB962C8B-B14F-4D97-AF65-F5344CB8AC3E}">
        <p14:creationId xmlns:p14="http://schemas.microsoft.com/office/powerpoint/2010/main" val="181036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66BD-89D6-4797-BAEC-F46BADF71150}"/>
              </a:ext>
            </a:extLst>
          </p:cNvPr>
          <p:cNvSpPr>
            <a:spLocks noGrp="1"/>
          </p:cNvSpPr>
          <p:nvPr>
            <p:ph type="title"/>
          </p:nvPr>
        </p:nvSpPr>
        <p:spPr>
          <a:xfrm>
            <a:off x="832982" y="818097"/>
            <a:ext cx="10044023" cy="877729"/>
          </a:xfrm>
        </p:spPr>
        <p:txBody>
          <a:bodyPr anchor="ctr">
            <a:normAutofit/>
          </a:bodyPr>
          <a:lstStyle/>
          <a:p>
            <a:r>
              <a:rPr lang="en-GB" sz="4000" dirty="0">
                <a:solidFill>
                  <a:srgbClr val="FFFFFF"/>
                </a:solidFill>
              </a:rPr>
              <a:t>Divide your word count</a:t>
            </a:r>
          </a:p>
        </p:txBody>
      </p:sp>
      <p:sp>
        <p:nvSpPr>
          <p:cNvPr id="6" name="Oval 5">
            <a:extLst>
              <a:ext uri="{FF2B5EF4-FFF2-40B4-BE49-F238E27FC236}">
                <a16:creationId xmlns:a16="http://schemas.microsoft.com/office/drawing/2014/main" id="{00D04883-18DB-4E38-ADE7-391E357DCB9B}"/>
              </a:ext>
            </a:extLst>
          </p:cNvPr>
          <p:cNvSpPr/>
          <p:nvPr/>
        </p:nvSpPr>
        <p:spPr>
          <a:xfrm>
            <a:off x="1165159" y="2848585"/>
            <a:ext cx="1612446" cy="1445998"/>
          </a:xfrm>
          <a:prstGeom prst="ellipse">
            <a:avLst/>
          </a:prstGeom>
        </p:spPr>
        <p:style>
          <a:lnRef idx="0">
            <a:schemeClr val="lt2">
              <a:alpha val="0"/>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p:style>
      </p:sp>
      <p:sp>
        <p:nvSpPr>
          <p:cNvPr id="7" name="Rectangle 6" descr="Teacher">
            <a:extLst>
              <a:ext uri="{FF2B5EF4-FFF2-40B4-BE49-F238E27FC236}">
                <a16:creationId xmlns:a16="http://schemas.microsoft.com/office/drawing/2014/main" id="{4885FDD9-4C07-413C-A0CF-32CBFB2540F4}"/>
              </a:ext>
            </a:extLst>
          </p:cNvPr>
          <p:cNvSpPr/>
          <p:nvPr/>
        </p:nvSpPr>
        <p:spPr>
          <a:xfrm>
            <a:off x="1508796" y="3156749"/>
            <a:ext cx="925174" cy="829671"/>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8" name="Freeform: Shape 7">
            <a:extLst>
              <a:ext uri="{FF2B5EF4-FFF2-40B4-BE49-F238E27FC236}">
                <a16:creationId xmlns:a16="http://schemas.microsoft.com/office/drawing/2014/main" id="{750CE073-7662-4A7B-8DF1-155492C2BAA5}"/>
              </a:ext>
            </a:extLst>
          </p:cNvPr>
          <p:cNvSpPr/>
          <p:nvPr/>
        </p:nvSpPr>
        <p:spPr>
          <a:xfrm>
            <a:off x="649705" y="4412974"/>
            <a:ext cx="2643355" cy="1052003"/>
          </a:xfrm>
          <a:custGeom>
            <a:avLst/>
            <a:gdLst>
              <a:gd name="connsiteX0" fmla="*/ 0 w 2370489"/>
              <a:gd name="connsiteY0" fmla="*/ 0 h 720000"/>
              <a:gd name="connsiteX1" fmla="*/ 2370489 w 2370489"/>
              <a:gd name="connsiteY1" fmla="*/ 0 h 720000"/>
              <a:gd name="connsiteX2" fmla="*/ 2370489 w 2370489"/>
              <a:gd name="connsiteY2" fmla="*/ 720000 h 720000"/>
              <a:gd name="connsiteX3" fmla="*/ 0 w 2370489"/>
              <a:gd name="connsiteY3" fmla="*/ 720000 h 720000"/>
              <a:gd name="connsiteX4" fmla="*/ 0 w 2370489"/>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0489" h="720000">
                <a:moveTo>
                  <a:pt x="0" y="0"/>
                </a:moveTo>
                <a:lnTo>
                  <a:pt x="2370489" y="0"/>
                </a:lnTo>
                <a:lnTo>
                  <a:pt x="2370489" y="720000"/>
                </a:lnTo>
                <a:lnTo>
                  <a:pt x="0" y="720000"/>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GB" sz="2800" kern="1200" dirty="0"/>
              <a:t>10%  </a:t>
            </a:r>
          </a:p>
          <a:p>
            <a:pPr marL="0" lvl="0" indent="0" algn="ctr" defTabSz="933450">
              <a:lnSpc>
                <a:spcPct val="90000"/>
              </a:lnSpc>
              <a:spcBef>
                <a:spcPct val="0"/>
              </a:spcBef>
              <a:spcAft>
                <a:spcPct val="35000"/>
              </a:spcAft>
              <a:buNone/>
              <a:defRPr cap="all"/>
            </a:pPr>
            <a:r>
              <a:rPr lang="en-GB" sz="2800" kern="1200" dirty="0"/>
              <a:t>introduction</a:t>
            </a:r>
            <a:endParaRPr lang="en-US" sz="2800" kern="1200" dirty="0"/>
          </a:p>
        </p:txBody>
      </p:sp>
      <p:sp>
        <p:nvSpPr>
          <p:cNvPr id="10" name="Oval 9">
            <a:extLst>
              <a:ext uri="{FF2B5EF4-FFF2-40B4-BE49-F238E27FC236}">
                <a16:creationId xmlns:a16="http://schemas.microsoft.com/office/drawing/2014/main" id="{04A97BC8-3315-4DDC-A141-30173476D98C}"/>
              </a:ext>
            </a:extLst>
          </p:cNvPr>
          <p:cNvSpPr/>
          <p:nvPr/>
        </p:nvSpPr>
        <p:spPr>
          <a:xfrm>
            <a:off x="4271102" y="2848585"/>
            <a:ext cx="1612446" cy="1445998"/>
          </a:xfrm>
          <a:prstGeom prst="ellipse">
            <a:avLst/>
          </a:prstGeom>
        </p:spPr>
        <p:style>
          <a:lnRef idx="0">
            <a:schemeClr val="lt2">
              <a:alpha val="0"/>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p:style>
      </p:sp>
      <p:sp>
        <p:nvSpPr>
          <p:cNvPr id="12" name="Rectangle 11" descr="Run">
            <a:extLst>
              <a:ext uri="{FF2B5EF4-FFF2-40B4-BE49-F238E27FC236}">
                <a16:creationId xmlns:a16="http://schemas.microsoft.com/office/drawing/2014/main" id="{E5AD5C2B-B58E-4851-BBB4-5C2F80700EAD}"/>
              </a:ext>
            </a:extLst>
          </p:cNvPr>
          <p:cNvSpPr/>
          <p:nvPr/>
        </p:nvSpPr>
        <p:spPr>
          <a:xfrm>
            <a:off x="4614738" y="3156749"/>
            <a:ext cx="925174" cy="829671"/>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64B2BB47-335A-44D8-B9DA-253032DCF810}"/>
              </a:ext>
            </a:extLst>
          </p:cNvPr>
          <p:cNvSpPr/>
          <p:nvPr/>
        </p:nvSpPr>
        <p:spPr>
          <a:xfrm>
            <a:off x="3755648" y="4412974"/>
            <a:ext cx="2643355" cy="1052003"/>
          </a:xfrm>
          <a:custGeom>
            <a:avLst/>
            <a:gdLst>
              <a:gd name="connsiteX0" fmla="*/ 0 w 2370489"/>
              <a:gd name="connsiteY0" fmla="*/ 0 h 720000"/>
              <a:gd name="connsiteX1" fmla="*/ 2370489 w 2370489"/>
              <a:gd name="connsiteY1" fmla="*/ 0 h 720000"/>
              <a:gd name="connsiteX2" fmla="*/ 2370489 w 2370489"/>
              <a:gd name="connsiteY2" fmla="*/ 720000 h 720000"/>
              <a:gd name="connsiteX3" fmla="*/ 0 w 2370489"/>
              <a:gd name="connsiteY3" fmla="*/ 720000 h 720000"/>
              <a:gd name="connsiteX4" fmla="*/ 0 w 2370489"/>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0489" h="720000">
                <a:moveTo>
                  <a:pt x="0" y="0"/>
                </a:moveTo>
                <a:lnTo>
                  <a:pt x="2370489" y="0"/>
                </a:lnTo>
                <a:lnTo>
                  <a:pt x="2370489" y="720000"/>
                </a:lnTo>
                <a:lnTo>
                  <a:pt x="0" y="720000"/>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GB" sz="2800" kern="1200" dirty="0"/>
              <a:t>80% </a:t>
            </a:r>
          </a:p>
          <a:p>
            <a:pPr marL="0" lvl="0" indent="0" algn="ctr" defTabSz="933450">
              <a:lnSpc>
                <a:spcPct val="90000"/>
              </a:lnSpc>
              <a:spcBef>
                <a:spcPct val="0"/>
              </a:spcBef>
              <a:spcAft>
                <a:spcPct val="35000"/>
              </a:spcAft>
              <a:buNone/>
              <a:defRPr cap="all"/>
            </a:pPr>
            <a:r>
              <a:rPr lang="en-GB" sz="2800" kern="1200" dirty="0"/>
              <a:t>main body</a:t>
            </a:r>
            <a:endParaRPr lang="en-US" sz="2800" kern="1200" dirty="0"/>
          </a:p>
        </p:txBody>
      </p:sp>
      <p:sp>
        <p:nvSpPr>
          <p:cNvPr id="16" name="Oval 15">
            <a:extLst>
              <a:ext uri="{FF2B5EF4-FFF2-40B4-BE49-F238E27FC236}">
                <a16:creationId xmlns:a16="http://schemas.microsoft.com/office/drawing/2014/main" id="{42DE0532-397E-4DCC-A02E-55F453358B7C}"/>
              </a:ext>
            </a:extLst>
          </p:cNvPr>
          <p:cNvSpPr/>
          <p:nvPr/>
        </p:nvSpPr>
        <p:spPr>
          <a:xfrm>
            <a:off x="7377045" y="2848585"/>
            <a:ext cx="1612446" cy="1445998"/>
          </a:xfrm>
          <a:prstGeom prst="ellipse">
            <a:avLst/>
          </a:prstGeom>
        </p:spPr>
        <p:style>
          <a:lnRef idx="0">
            <a:schemeClr val="lt2">
              <a:alpha val="0"/>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p:style>
      </p:sp>
      <p:sp>
        <p:nvSpPr>
          <p:cNvPr id="17" name="Rectangle 16" descr="Closed Quotation Mark">
            <a:extLst>
              <a:ext uri="{FF2B5EF4-FFF2-40B4-BE49-F238E27FC236}">
                <a16:creationId xmlns:a16="http://schemas.microsoft.com/office/drawing/2014/main" id="{46ABD699-9F37-4314-A4A5-6B63C787DC4E}"/>
              </a:ext>
            </a:extLst>
          </p:cNvPr>
          <p:cNvSpPr/>
          <p:nvPr/>
        </p:nvSpPr>
        <p:spPr>
          <a:xfrm>
            <a:off x="7720681" y="3156749"/>
            <a:ext cx="925174" cy="829671"/>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1948003A-36F6-43E8-BA47-3F2F21FD69BC}"/>
              </a:ext>
            </a:extLst>
          </p:cNvPr>
          <p:cNvSpPr/>
          <p:nvPr/>
        </p:nvSpPr>
        <p:spPr>
          <a:xfrm>
            <a:off x="6861591" y="4507860"/>
            <a:ext cx="2643355" cy="862230"/>
          </a:xfrm>
          <a:custGeom>
            <a:avLst/>
            <a:gdLst>
              <a:gd name="connsiteX0" fmla="*/ 0 w 2370489"/>
              <a:gd name="connsiteY0" fmla="*/ 0 h 720000"/>
              <a:gd name="connsiteX1" fmla="*/ 2370489 w 2370489"/>
              <a:gd name="connsiteY1" fmla="*/ 0 h 720000"/>
              <a:gd name="connsiteX2" fmla="*/ 2370489 w 2370489"/>
              <a:gd name="connsiteY2" fmla="*/ 720000 h 720000"/>
              <a:gd name="connsiteX3" fmla="*/ 0 w 2370489"/>
              <a:gd name="connsiteY3" fmla="*/ 720000 h 720000"/>
              <a:gd name="connsiteX4" fmla="*/ 0 w 2370489"/>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0489" h="720000">
                <a:moveTo>
                  <a:pt x="0" y="0"/>
                </a:moveTo>
                <a:lnTo>
                  <a:pt x="2370489" y="0"/>
                </a:lnTo>
                <a:lnTo>
                  <a:pt x="2370489" y="720000"/>
                </a:lnTo>
                <a:lnTo>
                  <a:pt x="0" y="720000"/>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GB" sz="2800" kern="1200" dirty="0"/>
              <a:t>10% </a:t>
            </a:r>
          </a:p>
          <a:p>
            <a:pPr marL="0" lvl="0" indent="0" algn="ctr" defTabSz="933450">
              <a:lnSpc>
                <a:spcPct val="90000"/>
              </a:lnSpc>
              <a:spcBef>
                <a:spcPct val="0"/>
              </a:spcBef>
              <a:spcAft>
                <a:spcPct val="35000"/>
              </a:spcAft>
              <a:buNone/>
              <a:defRPr cap="all"/>
            </a:pPr>
            <a:r>
              <a:rPr lang="en-GB" sz="2800" kern="1200" dirty="0"/>
              <a:t>conclusion </a:t>
            </a:r>
            <a:endParaRPr lang="en-US" sz="2800" kern="1200" dirty="0"/>
          </a:p>
        </p:txBody>
      </p:sp>
      <p:sp>
        <p:nvSpPr>
          <p:cNvPr id="21" name="Freeform: Shape 20">
            <a:extLst>
              <a:ext uri="{FF2B5EF4-FFF2-40B4-BE49-F238E27FC236}">
                <a16:creationId xmlns:a16="http://schemas.microsoft.com/office/drawing/2014/main" id="{10BD1CEC-E68E-414D-9DC0-33CC4041FE20}"/>
              </a:ext>
            </a:extLst>
          </p:cNvPr>
          <p:cNvSpPr/>
          <p:nvPr/>
        </p:nvSpPr>
        <p:spPr>
          <a:xfrm>
            <a:off x="9967534" y="4744977"/>
            <a:ext cx="2643355" cy="720000"/>
          </a:xfrm>
          <a:custGeom>
            <a:avLst/>
            <a:gdLst>
              <a:gd name="connsiteX0" fmla="*/ 0 w 2370489"/>
              <a:gd name="connsiteY0" fmla="*/ 0 h 720000"/>
              <a:gd name="connsiteX1" fmla="*/ 2370489 w 2370489"/>
              <a:gd name="connsiteY1" fmla="*/ 0 h 720000"/>
              <a:gd name="connsiteX2" fmla="*/ 2370489 w 2370489"/>
              <a:gd name="connsiteY2" fmla="*/ 720000 h 720000"/>
              <a:gd name="connsiteX3" fmla="*/ 0 w 2370489"/>
              <a:gd name="connsiteY3" fmla="*/ 720000 h 720000"/>
              <a:gd name="connsiteX4" fmla="*/ 0 w 2370489"/>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0489" h="720000">
                <a:moveTo>
                  <a:pt x="0" y="0"/>
                </a:moveTo>
                <a:lnTo>
                  <a:pt x="2370489" y="0"/>
                </a:lnTo>
                <a:lnTo>
                  <a:pt x="2370489" y="720000"/>
                </a:lnTo>
                <a:lnTo>
                  <a:pt x="0" y="720000"/>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endParaRPr lang="en-US" sz="2100" kern="1200"/>
          </a:p>
        </p:txBody>
      </p:sp>
      <p:sp>
        <p:nvSpPr>
          <p:cNvPr id="3" name="TextBox 2">
            <a:extLst>
              <a:ext uri="{FF2B5EF4-FFF2-40B4-BE49-F238E27FC236}">
                <a16:creationId xmlns:a16="http://schemas.microsoft.com/office/drawing/2014/main" id="{4E7062BF-631A-434A-BBAF-6629D9B0FC45}"/>
              </a:ext>
            </a:extLst>
          </p:cNvPr>
          <p:cNvSpPr txBox="1"/>
          <p:nvPr/>
        </p:nvSpPr>
        <p:spPr>
          <a:xfrm>
            <a:off x="649705" y="5816383"/>
            <a:ext cx="11256171"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These are only guidelines and sometimes you will vary this  distribution of words, just ensure that you plan how you want to organise your wordcount. </a:t>
            </a:r>
          </a:p>
        </p:txBody>
      </p:sp>
    </p:spTree>
    <p:extLst>
      <p:ext uri="{BB962C8B-B14F-4D97-AF65-F5344CB8AC3E}">
        <p14:creationId xmlns:p14="http://schemas.microsoft.com/office/powerpoint/2010/main" val="151361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p:bldP spid="18"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C18B5-7863-4261-8D42-0F11CD92122F}"/>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Dividing up the main body</a:t>
            </a:r>
          </a:p>
        </p:txBody>
      </p:sp>
      <p:sp>
        <p:nvSpPr>
          <p:cNvPr id="6" name="Freeform: Shape 5">
            <a:extLst>
              <a:ext uri="{FF2B5EF4-FFF2-40B4-BE49-F238E27FC236}">
                <a16:creationId xmlns:a16="http://schemas.microsoft.com/office/drawing/2014/main" id="{94793BD5-9F59-4754-9629-FA7C26104E5B}"/>
              </a:ext>
            </a:extLst>
          </p:cNvPr>
          <p:cNvSpPr/>
          <p:nvPr/>
        </p:nvSpPr>
        <p:spPr>
          <a:xfrm>
            <a:off x="632085" y="1799102"/>
            <a:ext cx="10927829" cy="1050779"/>
          </a:xfrm>
          <a:custGeom>
            <a:avLst/>
            <a:gdLst>
              <a:gd name="connsiteX0" fmla="*/ 0 w 10927829"/>
              <a:gd name="connsiteY0" fmla="*/ 154873 h 929222"/>
              <a:gd name="connsiteX1" fmla="*/ 154873 w 10927829"/>
              <a:gd name="connsiteY1" fmla="*/ 0 h 929222"/>
              <a:gd name="connsiteX2" fmla="*/ 10772956 w 10927829"/>
              <a:gd name="connsiteY2" fmla="*/ 0 h 929222"/>
              <a:gd name="connsiteX3" fmla="*/ 10927829 w 10927829"/>
              <a:gd name="connsiteY3" fmla="*/ 154873 h 929222"/>
              <a:gd name="connsiteX4" fmla="*/ 10927829 w 10927829"/>
              <a:gd name="connsiteY4" fmla="*/ 774349 h 929222"/>
              <a:gd name="connsiteX5" fmla="*/ 10772956 w 10927829"/>
              <a:gd name="connsiteY5" fmla="*/ 929222 h 929222"/>
              <a:gd name="connsiteX6" fmla="*/ 154873 w 10927829"/>
              <a:gd name="connsiteY6" fmla="*/ 929222 h 929222"/>
              <a:gd name="connsiteX7" fmla="*/ 0 w 10927829"/>
              <a:gd name="connsiteY7" fmla="*/ 774349 h 929222"/>
              <a:gd name="connsiteX8" fmla="*/ 0 w 10927829"/>
              <a:gd name="connsiteY8" fmla="*/ 154873 h 929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929222">
                <a:moveTo>
                  <a:pt x="0" y="154873"/>
                </a:moveTo>
                <a:cubicBezTo>
                  <a:pt x="0" y="69339"/>
                  <a:pt x="69339" y="0"/>
                  <a:pt x="154873" y="0"/>
                </a:cubicBezTo>
                <a:lnTo>
                  <a:pt x="10772956" y="0"/>
                </a:lnTo>
                <a:cubicBezTo>
                  <a:pt x="10858490" y="0"/>
                  <a:pt x="10927829" y="69339"/>
                  <a:pt x="10927829" y="154873"/>
                </a:cubicBezTo>
                <a:lnTo>
                  <a:pt x="10927829" y="774349"/>
                </a:lnTo>
                <a:cubicBezTo>
                  <a:pt x="10927829" y="859883"/>
                  <a:pt x="10858490" y="929222"/>
                  <a:pt x="10772956" y="929222"/>
                </a:cubicBezTo>
                <a:lnTo>
                  <a:pt x="154873" y="929222"/>
                </a:lnTo>
                <a:cubicBezTo>
                  <a:pt x="69339" y="929222"/>
                  <a:pt x="0" y="859883"/>
                  <a:pt x="0" y="774349"/>
                </a:cubicBezTo>
                <a:lnTo>
                  <a:pt x="0" y="154873"/>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21561" tIns="121561" rIns="121561" bIns="121561" numCol="1" spcCol="1270" anchor="ctr" anchorCtr="0">
            <a:noAutofit/>
          </a:bodyPr>
          <a:lstStyle/>
          <a:p>
            <a:pPr marL="0" lvl="0" indent="0" algn="ctr" defTabSz="889000">
              <a:lnSpc>
                <a:spcPct val="90000"/>
              </a:lnSpc>
              <a:spcBef>
                <a:spcPct val="0"/>
              </a:spcBef>
              <a:spcAft>
                <a:spcPct val="35000"/>
              </a:spcAft>
              <a:buNone/>
            </a:pPr>
            <a:r>
              <a:rPr lang="en-GB" sz="2800" b="1" kern="1200" dirty="0">
                <a:solidFill>
                  <a:schemeClr val="bg1"/>
                </a:solidFill>
              </a:rPr>
              <a:t> word assignment 1000 = </a:t>
            </a:r>
            <a:r>
              <a:rPr lang="en-GB" sz="2800" b="1" dirty="0">
                <a:solidFill>
                  <a:schemeClr val="bg1"/>
                </a:solidFill>
              </a:rPr>
              <a:t>1</a:t>
            </a:r>
            <a:r>
              <a:rPr lang="en-GB" sz="2800" b="1" kern="1200" dirty="0">
                <a:solidFill>
                  <a:schemeClr val="bg1"/>
                </a:solidFill>
              </a:rPr>
              <a:t>00 intro, </a:t>
            </a:r>
            <a:r>
              <a:rPr lang="en-GB" sz="2800" b="1" dirty="0">
                <a:solidFill>
                  <a:schemeClr val="bg1"/>
                </a:solidFill>
              </a:rPr>
              <a:t>800</a:t>
            </a:r>
            <a:r>
              <a:rPr lang="en-GB" sz="2800" b="1" kern="1200" dirty="0">
                <a:solidFill>
                  <a:schemeClr val="bg1"/>
                </a:solidFill>
              </a:rPr>
              <a:t> main body, 100 conclusion</a:t>
            </a:r>
            <a:endParaRPr lang="en-US" sz="2800" b="1" kern="1200" dirty="0">
              <a:solidFill>
                <a:schemeClr val="bg1"/>
              </a:solidFill>
            </a:endParaRPr>
          </a:p>
        </p:txBody>
      </p:sp>
      <p:sp>
        <p:nvSpPr>
          <p:cNvPr id="7" name="Freeform: Shape 6">
            <a:extLst>
              <a:ext uri="{FF2B5EF4-FFF2-40B4-BE49-F238E27FC236}">
                <a16:creationId xmlns:a16="http://schemas.microsoft.com/office/drawing/2014/main" id="{E83E2905-907B-4EF4-A61B-517F62D4BE9E}"/>
              </a:ext>
            </a:extLst>
          </p:cNvPr>
          <p:cNvSpPr/>
          <p:nvPr/>
        </p:nvSpPr>
        <p:spPr>
          <a:xfrm>
            <a:off x="632085" y="2928745"/>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1126424"/>
              <a:satOff val="-2903"/>
              <a:lumOff val="-1961"/>
              <a:alphaOff val="0"/>
            </a:schemeClr>
          </a:fillRef>
          <a:effectRef idx="0">
            <a:schemeClr val="accent5">
              <a:hueOff val="-1126424"/>
              <a:satOff val="-2903"/>
              <a:lumOff val="-1961"/>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l" defTabSz="889000">
              <a:lnSpc>
                <a:spcPct val="90000"/>
              </a:lnSpc>
              <a:spcBef>
                <a:spcPct val="0"/>
              </a:spcBef>
              <a:spcAft>
                <a:spcPct val="35000"/>
              </a:spcAft>
              <a:buNone/>
            </a:pPr>
            <a:r>
              <a:rPr lang="en-GB" sz="2800" b="1" kern="1200" dirty="0">
                <a:solidFill>
                  <a:schemeClr val="bg1"/>
                </a:solidFill>
              </a:rPr>
              <a:t>Main body – 1600</a:t>
            </a:r>
            <a:endParaRPr lang="en-US" sz="2800" b="1" kern="1200" dirty="0">
              <a:solidFill>
                <a:schemeClr val="bg1"/>
              </a:solidFill>
            </a:endParaRPr>
          </a:p>
        </p:txBody>
      </p:sp>
      <p:sp>
        <p:nvSpPr>
          <p:cNvPr id="8" name="Freeform: Shape 7">
            <a:extLst>
              <a:ext uri="{FF2B5EF4-FFF2-40B4-BE49-F238E27FC236}">
                <a16:creationId xmlns:a16="http://schemas.microsoft.com/office/drawing/2014/main" id="{DDF8CCC3-DB24-46A2-9E07-B1D56BC83F80}"/>
              </a:ext>
            </a:extLst>
          </p:cNvPr>
          <p:cNvSpPr/>
          <p:nvPr/>
        </p:nvSpPr>
        <p:spPr>
          <a:xfrm>
            <a:off x="632085" y="3536333"/>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2252848"/>
              <a:satOff val="-5806"/>
              <a:lumOff val="-3922"/>
              <a:alphaOff val="0"/>
            </a:schemeClr>
          </a:fillRef>
          <a:effectRef idx="0">
            <a:schemeClr val="accent5">
              <a:hueOff val="-2252848"/>
              <a:satOff val="-5806"/>
              <a:lumOff val="-3922"/>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ctr" defTabSz="889000">
              <a:lnSpc>
                <a:spcPct val="90000"/>
              </a:lnSpc>
              <a:spcBef>
                <a:spcPct val="0"/>
              </a:spcBef>
              <a:spcAft>
                <a:spcPct val="35000"/>
              </a:spcAft>
              <a:buNone/>
            </a:pPr>
            <a:r>
              <a:rPr lang="en-GB" sz="2800" kern="1200" dirty="0"/>
              <a:t>2 x </a:t>
            </a:r>
            <a:r>
              <a:rPr lang="en-GB" sz="2800" dirty="0"/>
              <a:t>4</a:t>
            </a:r>
            <a:r>
              <a:rPr lang="en-GB" sz="2800" kern="1200" dirty="0"/>
              <a:t>00 word sections – (divided into paragraphs). </a:t>
            </a:r>
            <a:endParaRPr lang="en-US" sz="2800" kern="1200" dirty="0"/>
          </a:p>
        </p:txBody>
      </p:sp>
      <p:sp>
        <p:nvSpPr>
          <p:cNvPr id="10" name="Freeform: Shape 9">
            <a:extLst>
              <a:ext uri="{FF2B5EF4-FFF2-40B4-BE49-F238E27FC236}">
                <a16:creationId xmlns:a16="http://schemas.microsoft.com/office/drawing/2014/main" id="{893CE245-336F-4672-B4B1-837BA3EA3C01}"/>
              </a:ext>
            </a:extLst>
          </p:cNvPr>
          <p:cNvSpPr/>
          <p:nvPr/>
        </p:nvSpPr>
        <p:spPr>
          <a:xfrm>
            <a:off x="632085" y="4143920"/>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3379271"/>
              <a:satOff val="-8710"/>
              <a:lumOff val="-5883"/>
              <a:alphaOff val="0"/>
            </a:schemeClr>
          </a:fillRef>
          <a:effectRef idx="0">
            <a:schemeClr val="accent5">
              <a:hueOff val="-3379271"/>
              <a:satOff val="-8710"/>
              <a:lumOff val="-5883"/>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l" defTabSz="889000">
              <a:lnSpc>
                <a:spcPct val="90000"/>
              </a:lnSpc>
              <a:spcBef>
                <a:spcPct val="0"/>
              </a:spcBef>
              <a:spcAft>
                <a:spcPct val="35000"/>
              </a:spcAft>
              <a:buNone/>
            </a:pPr>
            <a:r>
              <a:rPr lang="en-GB" sz="3200" kern="1200" dirty="0"/>
              <a:t>Or</a:t>
            </a:r>
            <a:endParaRPr lang="en-US" sz="3200" kern="1200" dirty="0"/>
          </a:p>
        </p:txBody>
      </p:sp>
      <p:sp>
        <p:nvSpPr>
          <p:cNvPr id="12" name="Freeform: Shape 11">
            <a:extLst>
              <a:ext uri="{FF2B5EF4-FFF2-40B4-BE49-F238E27FC236}">
                <a16:creationId xmlns:a16="http://schemas.microsoft.com/office/drawing/2014/main" id="{4D75AFDC-69AA-4844-9E68-202C88C400CC}"/>
              </a:ext>
            </a:extLst>
          </p:cNvPr>
          <p:cNvSpPr/>
          <p:nvPr/>
        </p:nvSpPr>
        <p:spPr>
          <a:xfrm>
            <a:off x="632085" y="4751508"/>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4505695"/>
              <a:satOff val="-11613"/>
              <a:lumOff val="-7843"/>
              <a:alphaOff val="0"/>
            </a:schemeClr>
          </a:fillRef>
          <a:effectRef idx="0">
            <a:schemeClr val="accent5">
              <a:hueOff val="-4505695"/>
              <a:satOff val="-11613"/>
              <a:lumOff val="-7843"/>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ctr" defTabSz="889000">
              <a:lnSpc>
                <a:spcPct val="90000"/>
              </a:lnSpc>
              <a:spcBef>
                <a:spcPct val="0"/>
              </a:spcBef>
              <a:spcAft>
                <a:spcPct val="35000"/>
              </a:spcAft>
              <a:buNone/>
            </a:pPr>
            <a:r>
              <a:rPr lang="en-GB" sz="2800" kern="1200" dirty="0"/>
              <a:t>4 x </a:t>
            </a:r>
            <a:r>
              <a:rPr lang="en-GB" sz="2800" dirty="0"/>
              <a:t>2</a:t>
            </a:r>
            <a:r>
              <a:rPr lang="en-GB" sz="2800" kern="1200" dirty="0"/>
              <a:t>00 word sections - (divided into paragraphs). </a:t>
            </a:r>
            <a:endParaRPr lang="en-US" sz="2800" kern="1200" dirty="0"/>
          </a:p>
        </p:txBody>
      </p:sp>
      <p:sp>
        <p:nvSpPr>
          <p:cNvPr id="14" name="Freeform: Shape 13">
            <a:extLst>
              <a:ext uri="{FF2B5EF4-FFF2-40B4-BE49-F238E27FC236}">
                <a16:creationId xmlns:a16="http://schemas.microsoft.com/office/drawing/2014/main" id="{846300AC-FA20-456E-802F-DC556C6F0AA1}"/>
              </a:ext>
            </a:extLst>
          </p:cNvPr>
          <p:cNvSpPr/>
          <p:nvPr/>
        </p:nvSpPr>
        <p:spPr>
          <a:xfrm>
            <a:off x="632085" y="5359095"/>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5632119"/>
              <a:satOff val="-14516"/>
              <a:lumOff val="-9804"/>
              <a:alphaOff val="0"/>
            </a:schemeClr>
          </a:fillRef>
          <a:effectRef idx="0">
            <a:schemeClr val="accent5">
              <a:hueOff val="-5632119"/>
              <a:satOff val="-14516"/>
              <a:lumOff val="-9804"/>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l" defTabSz="889000">
              <a:lnSpc>
                <a:spcPct val="90000"/>
              </a:lnSpc>
              <a:spcBef>
                <a:spcPct val="0"/>
              </a:spcBef>
              <a:spcAft>
                <a:spcPct val="35000"/>
              </a:spcAft>
              <a:buNone/>
            </a:pPr>
            <a:r>
              <a:rPr lang="en-GB" sz="3200" kern="1200" dirty="0"/>
              <a:t>Or</a:t>
            </a:r>
            <a:endParaRPr lang="en-US" sz="3200" kern="1200" dirty="0"/>
          </a:p>
        </p:txBody>
      </p:sp>
      <p:sp>
        <p:nvSpPr>
          <p:cNvPr id="16" name="Freeform: Shape 15">
            <a:extLst>
              <a:ext uri="{FF2B5EF4-FFF2-40B4-BE49-F238E27FC236}">
                <a16:creationId xmlns:a16="http://schemas.microsoft.com/office/drawing/2014/main" id="{B99471B2-1125-4D14-A24F-3021B5A4C81E}"/>
              </a:ext>
            </a:extLst>
          </p:cNvPr>
          <p:cNvSpPr/>
          <p:nvPr/>
        </p:nvSpPr>
        <p:spPr>
          <a:xfrm>
            <a:off x="632085" y="5966683"/>
            <a:ext cx="10927829" cy="542452"/>
          </a:xfrm>
          <a:custGeom>
            <a:avLst/>
            <a:gdLst>
              <a:gd name="connsiteX0" fmla="*/ 0 w 10927829"/>
              <a:gd name="connsiteY0" fmla="*/ 79952 h 479700"/>
              <a:gd name="connsiteX1" fmla="*/ 79952 w 10927829"/>
              <a:gd name="connsiteY1" fmla="*/ 0 h 479700"/>
              <a:gd name="connsiteX2" fmla="*/ 10847877 w 10927829"/>
              <a:gd name="connsiteY2" fmla="*/ 0 h 479700"/>
              <a:gd name="connsiteX3" fmla="*/ 10927829 w 10927829"/>
              <a:gd name="connsiteY3" fmla="*/ 79952 h 479700"/>
              <a:gd name="connsiteX4" fmla="*/ 10927829 w 10927829"/>
              <a:gd name="connsiteY4" fmla="*/ 399748 h 479700"/>
              <a:gd name="connsiteX5" fmla="*/ 10847877 w 10927829"/>
              <a:gd name="connsiteY5" fmla="*/ 479700 h 479700"/>
              <a:gd name="connsiteX6" fmla="*/ 79952 w 10927829"/>
              <a:gd name="connsiteY6" fmla="*/ 479700 h 479700"/>
              <a:gd name="connsiteX7" fmla="*/ 0 w 10927829"/>
              <a:gd name="connsiteY7" fmla="*/ 399748 h 479700"/>
              <a:gd name="connsiteX8" fmla="*/ 0 w 10927829"/>
              <a:gd name="connsiteY8" fmla="*/ 79952 h 47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7829" h="479700">
                <a:moveTo>
                  <a:pt x="0" y="79952"/>
                </a:moveTo>
                <a:cubicBezTo>
                  <a:pt x="0" y="35796"/>
                  <a:pt x="35796" y="0"/>
                  <a:pt x="79952" y="0"/>
                </a:cubicBezTo>
                <a:lnTo>
                  <a:pt x="10847877" y="0"/>
                </a:lnTo>
                <a:cubicBezTo>
                  <a:pt x="10892033" y="0"/>
                  <a:pt x="10927829" y="35796"/>
                  <a:pt x="10927829" y="79952"/>
                </a:cubicBezTo>
                <a:lnTo>
                  <a:pt x="10927829" y="399748"/>
                </a:lnTo>
                <a:cubicBezTo>
                  <a:pt x="10927829" y="443904"/>
                  <a:pt x="10892033" y="479700"/>
                  <a:pt x="10847877" y="479700"/>
                </a:cubicBezTo>
                <a:lnTo>
                  <a:pt x="79952" y="479700"/>
                </a:lnTo>
                <a:cubicBezTo>
                  <a:pt x="35796" y="479700"/>
                  <a:pt x="0" y="443904"/>
                  <a:pt x="0" y="399748"/>
                </a:cubicBezTo>
                <a:lnTo>
                  <a:pt x="0" y="79952"/>
                </a:lnTo>
                <a:close/>
              </a:path>
            </a:pathLst>
          </a:custGeom>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txBody>
          <a:bodyPr spcFirstLastPara="0" vert="horz" wrap="square" lIns="99617" tIns="99617" rIns="99617" bIns="99617" numCol="1" spcCol="1270" anchor="ctr" anchorCtr="0">
            <a:noAutofit/>
          </a:bodyPr>
          <a:lstStyle/>
          <a:p>
            <a:pPr marL="0" lvl="0" indent="0" algn="ctr" defTabSz="889000">
              <a:lnSpc>
                <a:spcPct val="90000"/>
              </a:lnSpc>
              <a:spcBef>
                <a:spcPct val="0"/>
              </a:spcBef>
              <a:spcAft>
                <a:spcPct val="35000"/>
              </a:spcAft>
              <a:buNone/>
            </a:pPr>
            <a:r>
              <a:rPr lang="en-GB" sz="2800" kern="1200" dirty="0"/>
              <a:t>5 x </a:t>
            </a:r>
            <a:r>
              <a:rPr lang="en-GB" sz="2800" dirty="0"/>
              <a:t>15</a:t>
            </a:r>
            <a:r>
              <a:rPr lang="en-GB" sz="2800" kern="1200" dirty="0"/>
              <a:t>0 word sections - (divided into paragraphs). </a:t>
            </a:r>
            <a:endParaRPr lang="en-US" sz="2800" kern="1200" dirty="0"/>
          </a:p>
        </p:txBody>
      </p:sp>
    </p:spTree>
    <p:extLst>
      <p:ext uri="{BB962C8B-B14F-4D97-AF65-F5344CB8AC3E}">
        <p14:creationId xmlns:p14="http://schemas.microsoft.com/office/powerpoint/2010/main" val="2442952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2" grpId="0" animBg="1"/>
      <p:bldP spid="14"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5B4AD-8436-4644-9515-B677A5B982BA}"/>
              </a:ext>
            </a:extLst>
          </p:cNvPr>
          <p:cNvSpPr>
            <a:spLocks noGrp="1"/>
          </p:cNvSpPr>
          <p:nvPr>
            <p:ph type="title"/>
          </p:nvPr>
        </p:nvSpPr>
        <p:spPr>
          <a:xfrm>
            <a:off x="3493755" y="475251"/>
            <a:ext cx="5204489" cy="1777620"/>
          </a:xfrm>
        </p:spPr>
        <p:txBody>
          <a:bodyPr vert="horz" lIns="91440" tIns="45720" rIns="91440" bIns="45720" rtlCol="0" anchor="b">
            <a:normAutofit/>
          </a:bodyPr>
          <a:lstStyle/>
          <a:p>
            <a:pPr algn="ctr"/>
            <a:r>
              <a:rPr lang="en-US" sz="5400" kern="1200" dirty="0">
                <a:solidFill>
                  <a:schemeClr val="tx1"/>
                </a:solidFill>
                <a:latin typeface="+mj-lt"/>
                <a:ea typeface="+mj-ea"/>
                <a:cs typeface="+mj-cs"/>
              </a:rPr>
              <a:t>Plan your task timeline</a:t>
            </a:r>
          </a:p>
        </p:txBody>
      </p:sp>
      <p:sp>
        <p:nvSpPr>
          <p:cNvPr id="4" name="Rectangle 3">
            <a:extLst>
              <a:ext uri="{FF2B5EF4-FFF2-40B4-BE49-F238E27FC236}">
                <a16:creationId xmlns:a16="http://schemas.microsoft.com/office/drawing/2014/main" id="{F7ECFEF7-9131-4036-A18F-C775754119CE}"/>
              </a:ext>
            </a:extLst>
          </p:cNvPr>
          <p:cNvSpPr/>
          <p:nvPr/>
        </p:nvSpPr>
        <p:spPr>
          <a:xfrm>
            <a:off x="834887" y="2623930"/>
            <a:ext cx="4479235" cy="6096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Gathering information </a:t>
            </a:r>
          </a:p>
        </p:txBody>
      </p:sp>
      <p:sp>
        <p:nvSpPr>
          <p:cNvPr id="198" name="Rectangle 197">
            <a:extLst>
              <a:ext uri="{FF2B5EF4-FFF2-40B4-BE49-F238E27FC236}">
                <a16:creationId xmlns:a16="http://schemas.microsoft.com/office/drawing/2014/main" id="{DF82EA1F-763A-412E-9725-8BCCC9F05284}"/>
              </a:ext>
            </a:extLst>
          </p:cNvPr>
          <p:cNvSpPr/>
          <p:nvPr/>
        </p:nvSpPr>
        <p:spPr>
          <a:xfrm>
            <a:off x="1669773" y="3279907"/>
            <a:ext cx="5380384" cy="6096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highlight>
                  <a:srgbClr val="000000"/>
                </a:highlight>
              </a:rPr>
              <a:t>Processing information </a:t>
            </a:r>
          </a:p>
        </p:txBody>
      </p:sp>
      <p:sp>
        <p:nvSpPr>
          <p:cNvPr id="199" name="Rectangle 198">
            <a:extLst>
              <a:ext uri="{FF2B5EF4-FFF2-40B4-BE49-F238E27FC236}">
                <a16:creationId xmlns:a16="http://schemas.microsoft.com/office/drawing/2014/main" id="{46A9C4A0-6C45-4FB3-BACC-A6F236911DCF}"/>
              </a:ext>
            </a:extLst>
          </p:cNvPr>
          <p:cNvSpPr/>
          <p:nvPr/>
        </p:nvSpPr>
        <p:spPr>
          <a:xfrm>
            <a:off x="5314122" y="3955766"/>
            <a:ext cx="4479235" cy="6096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highlight>
                  <a:srgbClr val="000000"/>
                </a:highlight>
              </a:rPr>
              <a:t>Creating the text</a:t>
            </a:r>
          </a:p>
        </p:txBody>
      </p:sp>
      <p:sp>
        <p:nvSpPr>
          <p:cNvPr id="200" name="Rectangle 199">
            <a:extLst>
              <a:ext uri="{FF2B5EF4-FFF2-40B4-BE49-F238E27FC236}">
                <a16:creationId xmlns:a16="http://schemas.microsoft.com/office/drawing/2014/main" id="{A0F4A966-B85F-418B-BF9F-C97A225001B7}"/>
              </a:ext>
            </a:extLst>
          </p:cNvPr>
          <p:cNvSpPr/>
          <p:nvPr/>
        </p:nvSpPr>
        <p:spPr>
          <a:xfrm>
            <a:off x="8470548" y="4611738"/>
            <a:ext cx="2645617" cy="6096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a:highlight>
                  <a:srgbClr val="000000"/>
                </a:highlight>
              </a:rPr>
              <a:t>Editing and reviewing</a:t>
            </a:r>
          </a:p>
        </p:txBody>
      </p:sp>
      <p:sp>
        <p:nvSpPr>
          <p:cNvPr id="201" name="Rectangle 200">
            <a:extLst>
              <a:ext uri="{FF2B5EF4-FFF2-40B4-BE49-F238E27FC236}">
                <a16:creationId xmlns:a16="http://schemas.microsoft.com/office/drawing/2014/main" id="{BB835432-1B23-485F-9992-43BCB55CFF29}"/>
              </a:ext>
            </a:extLst>
          </p:cNvPr>
          <p:cNvSpPr/>
          <p:nvPr/>
        </p:nvSpPr>
        <p:spPr>
          <a:xfrm>
            <a:off x="10222244" y="5267710"/>
            <a:ext cx="1002347" cy="6096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a:highlight>
                  <a:srgbClr val="000000"/>
                </a:highlight>
              </a:rPr>
              <a:t>Final checks</a:t>
            </a:r>
          </a:p>
        </p:txBody>
      </p:sp>
      <p:sp>
        <p:nvSpPr>
          <p:cNvPr id="202" name="Rectangle 201">
            <a:extLst>
              <a:ext uri="{FF2B5EF4-FFF2-40B4-BE49-F238E27FC236}">
                <a16:creationId xmlns:a16="http://schemas.microsoft.com/office/drawing/2014/main" id="{781B86C7-D5DC-4A98-B4EE-F4A3667FEB7C}"/>
              </a:ext>
            </a:extLst>
          </p:cNvPr>
          <p:cNvSpPr/>
          <p:nvPr/>
        </p:nvSpPr>
        <p:spPr>
          <a:xfrm>
            <a:off x="11023700" y="5923682"/>
            <a:ext cx="1002347" cy="51648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solidFill>
                  <a:schemeClr val="tx1"/>
                </a:solidFill>
                <a:highlight>
                  <a:srgbClr val="000000"/>
                </a:highlight>
              </a:rPr>
              <a:t>Submit</a:t>
            </a:r>
          </a:p>
        </p:txBody>
      </p:sp>
    </p:spTree>
    <p:extLst>
      <p:ext uri="{BB962C8B-B14F-4D97-AF65-F5344CB8AC3E}">
        <p14:creationId xmlns:p14="http://schemas.microsoft.com/office/powerpoint/2010/main" val="281884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8"/>
                                        </p:tgtEl>
                                        <p:attrNameLst>
                                          <p:attrName>style.visibility</p:attrName>
                                        </p:attrNameLst>
                                      </p:cBhvr>
                                      <p:to>
                                        <p:strVal val="visible"/>
                                      </p:to>
                                    </p:set>
                                    <p:animEffect transition="in" filter="fade">
                                      <p:cBhvr>
                                        <p:cTn id="12" dur="500"/>
                                        <p:tgtEl>
                                          <p:spTgt spid="19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9"/>
                                        </p:tgtEl>
                                        <p:attrNameLst>
                                          <p:attrName>style.visibility</p:attrName>
                                        </p:attrNameLst>
                                      </p:cBhvr>
                                      <p:to>
                                        <p:strVal val="visible"/>
                                      </p:to>
                                    </p:set>
                                    <p:animEffect transition="in" filter="fade">
                                      <p:cBhvr>
                                        <p:cTn id="17" dur="500"/>
                                        <p:tgtEl>
                                          <p:spTgt spid="19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0"/>
                                        </p:tgtEl>
                                        <p:attrNameLst>
                                          <p:attrName>style.visibility</p:attrName>
                                        </p:attrNameLst>
                                      </p:cBhvr>
                                      <p:to>
                                        <p:strVal val="visible"/>
                                      </p:to>
                                    </p:set>
                                    <p:animEffect transition="in" filter="fade">
                                      <p:cBhvr>
                                        <p:cTn id="22" dur="500"/>
                                        <p:tgtEl>
                                          <p:spTgt spid="20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1"/>
                                        </p:tgtEl>
                                        <p:attrNameLst>
                                          <p:attrName>style.visibility</p:attrName>
                                        </p:attrNameLst>
                                      </p:cBhvr>
                                      <p:to>
                                        <p:strVal val="visible"/>
                                      </p:to>
                                    </p:set>
                                    <p:animEffect transition="in" filter="fade">
                                      <p:cBhvr>
                                        <p:cTn id="27" dur="500"/>
                                        <p:tgtEl>
                                          <p:spTgt spid="20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2"/>
                                        </p:tgtEl>
                                        <p:attrNameLst>
                                          <p:attrName>style.visibility</p:attrName>
                                        </p:attrNameLst>
                                      </p:cBhvr>
                                      <p:to>
                                        <p:strVal val="visible"/>
                                      </p:to>
                                    </p:set>
                                    <p:animEffect transition="in" filter="fade">
                                      <p:cBhvr>
                                        <p:cTn id="32" dur="500"/>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8" grpId="0" animBg="1"/>
      <p:bldP spid="199" grpId="0" animBg="1"/>
      <p:bldP spid="200" grpId="0" animBg="1"/>
      <p:bldP spid="201" grpId="0" animBg="1"/>
      <p:bldP spid="20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D0463-155D-AD46-AFD5-F941435E9124}"/>
              </a:ext>
            </a:extLst>
          </p:cNvPr>
          <p:cNvSpPr>
            <a:spLocks noGrp="1"/>
          </p:cNvSpPr>
          <p:nvPr>
            <p:ph type="title"/>
          </p:nvPr>
        </p:nvSpPr>
        <p:spPr>
          <a:xfrm>
            <a:off x="648930" y="629266"/>
            <a:ext cx="9252154" cy="1223983"/>
          </a:xfrm>
        </p:spPr>
        <p:txBody>
          <a:bodyPr>
            <a:normAutofit/>
          </a:bodyPr>
          <a:lstStyle/>
          <a:p>
            <a:pPr>
              <a:lnSpc>
                <a:spcPct val="90000"/>
              </a:lnSpc>
            </a:pPr>
            <a:r>
              <a:rPr lang="en-US" sz="3900" dirty="0"/>
              <a:t>Create a GANTT Chart for Task 2 Assignment </a:t>
            </a:r>
          </a:p>
        </p:txBody>
      </p:sp>
      <p:sp>
        <p:nvSpPr>
          <p:cNvPr id="3" name="Content Placeholder 2">
            <a:extLst>
              <a:ext uri="{FF2B5EF4-FFF2-40B4-BE49-F238E27FC236}">
                <a16:creationId xmlns:a16="http://schemas.microsoft.com/office/drawing/2014/main" id="{60B760EA-21CA-9C4A-ACE3-53EFF472DDDC}"/>
              </a:ext>
            </a:extLst>
          </p:cNvPr>
          <p:cNvSpPr>
            <a:spLocks noGrp="1"/>
          </p:cNvSpPr>
          <p:nvPr>
            <p:ph idx="1"/>
          </p:nvPr>
        </p:nvSpPr>
        <p:spPr>
          <a:xfrm>
            <a:off x="1103311" y="2052214"/>
            <a:ext cx="4338409" cy="4196185"/>
          </a:xfrm>
        </p:spPr>
        <p:txBody>
          <a:bodyPr>
            <a:normAutofit/>
          </a:bodyPr>
          <a:lstStyle/>
          <a:p>
            <a:r>
              <a:rPr lang="en-US" dirty="0"/>
              <a:t>Using Excel Spreadsheet:</a:t>
            </a:r>
          </a:p>
          <a:p>
            <a:endParaRPr lang="en-US" dirty="0"/>
          </a:p>
          <a:p>
            <a:endParaRPr lang="en-US" dirty="0"/>
          </a:p>
        </p:txBody>
      </p:sp>
      <p:pic>
        <p:nvPicPr>
          <p:cNvPr id="4" name="Online Media 3" descr="Gantt Chart Excel Tutorial - How to make a Basic Gantt Chart in Microsoft Excel 2013">
            <a:hlinkClick r:id="" action="ppaction://media"/>
            <a:extLst>
              <a:ext uri="{FF2B5EF4-FFF2-40B4-BE49-F238E27FC236}">
                <a16:creationId xmlns:a16="http://schemas.microsoft.com/office/drawing/2014/main" id="{3C166A0B-A751-3F4C-B7CA-6CB92793788F}"/>
              </a:ext>
            </a:extLst>
          </p:cNvPr>
          <p:cNvPicPr>
            <a:picLocks noRot="1" noChangeAspect="1"/>
          </p:cNvPicPr>
          <p:nvPr>
            <a:videoFile r:link="rId1"/>
          </p:nvPr>
        </p:nvPicPr>
        <p:blipFill>
          <a:blip r:embed="rId4"/>
          <a:stretch>
            <a:fillRect/>
          </a:stretch>
        </p:blipFill>
        <p:spPr>
          <a:xfrm>
            <a:off x="875884" y="2518348"/>
            <a:ext cx="8320293" cy="4196185"/>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73559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CF278-821B-D341-95BB-341303C891E3}"/>
              </a:ext>
            </a:extLst>
          </p:cNvPr>
          <p:cNvSpPr>
            <a:spLocks noGrp="1"/>
          </p:cNvSpPr>
          <p:nvPr>
            <p:ph type="title"/>
          </p:nvPr>
        </p:nvSpPr>
        <p:spPr>
          <a:xfrm>
            <a:off x="648930" y="629266"/>
            <a:ext cx="9252154" cy="1223983"/>
          </a:xfrm>
        </p:spPr>
        <p:txBody>
          <a:bodyPr>
            <a:normAutofit/>
          </a:bodyPr>
          <a:lstStyle/>
          <a:p>
            <a:pPr>
              <a:lnSpc>
                <a:spcPct val="90000"/>
              </a:lnSpc>
            </a:pPr>
            <a:r>
              <a:rPr lang="en-US" sz="3900"/>
              <a:t>Create a GANTT Chart for Task 2 Assignment </a:t>
            </a:r>
          </a:p>
        </p:txBody>
      </p:sp>
      <p:sp>
        <p:nvSpPr>
          <p:cNvPr id="3" name="Content Placeholder 2">
            <a:extLst>
              <a:ext uri="{FF2B5EF4-FFF2-40B4-BE49-F238E27FC236}">
                <a16:creationId xmlns:a16="http://schemas.microsoft.com/office/drawing/2014/main" id="{D066D2B6-3FC5-D848-9C19-846A1ACBF697}"/>
              </a:ext>
            </a:extLst>
          </p:cNvPr>
          <p:cNvSpPr>
            <a:spLocks noGrp="1"/>
          </p:cNvSpPr>
          <p:nvPr>
            <p:ph idx="1"/>
          </p:nvPr>
        </p:nvSpPr>
        <p:spPr>
          <a:xfrm>
            <a:off x="1103311" y="2052214"/>
            <a:ext cx="4338409" cy="4196185"/>
          </a:xfrm>
        </p:spPr>
        <p:txBody>
          <a:bodyPr>
            <a:normAutofit/>
          </a:bodyPr>
          <a:lstStyle/>
          <a:p>
            <a:r>
              <a:rPr lang="en-US" dirty="0"/>
              <a:t>Using MS Word</a:t>
            </a:r>
          </a:p>
          <a:p>
            <a:endParaRPr lang="en-US" dirty="0"/>
          </a:p>
          <a:p>
            <a:endParaRPr lang="en-US" dirty="0"/>
          </a:p>
        </p:txBody>
      </p:sp>
      <p:pic>
        <p:nvPicPr>
          <p:cNvPr id="4" name="Online Media 3" descr="How to Make a Gantt Chart in Word | Microsoft Word Tutorials">
            <a:hlinkClick r:id="" action="ppaction://media"/>
            <a:extLst>
              <a:ext uri="{FF2B5EF4-FFF2-40B4-BE49-F238E27FC236}">
                <a16:creationId xmlns:a16="http://schemas.microsoft.com/office/drawing/2014/main" id="{8D7317A2-9228-6E4F-AAFB-D0F0A239BE4A}"/>
              </a:ext>
            </a:extLst>
          </p:cNvPr>
          <p:cNvPicPr>
            <a:picLocks noRot="1" noChangeAspect="1"/>
          </p:cNvPicPr>
          <p:nvPr>
            <a:videoFile r:link="rId1"/>
          </p:nvPr>
        </p:nvPicPr>
        <p:blipFill>
          <a:blip r:embed="rId4"/>
          <a:stretch>
            <a:fillRect/>
          </a:stretch>
        </p:blipFill>
        <p:spPr>
          <a:xfrm>
            <a:off x="824459" y="2663286"/>
            <a:ext cx="8184630" cy="3962366"/>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69152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1A762-EF89-423D-A957-60B478C04582}"/>
              </a:ext>
            </a:extLst>
          </p:cNvPr>
          <p:cNvSpPr>
            <a:spLocks noGrp="1"/>
          </p:cNvSpPr>
          <p:nvPr>
            <p:ph type="title"/>
          </p:nvPr>
        </p:nvSpPr>
        <p:spPr>
          <a:xfrm>
            <a:off x="1027111" y="1282700"/>
            <a:ext cx="9404723" cy="3911600"/>
          </a:xfrm>
        </p:spPr>
        <p:txBody>
          <a:bodyPr/>
          <a:lstStyle/>
          <a:p>
            <a:r>
              <a:rPr lang="en-GB" dirty="0"/>
              <a:t>Activity – Assignment planning – </a:t>
            </a:r>
            <a:br>
              <a:rPr lang="en-GB" dirty="0"/>
            </a:br>
            <a:r>
              <a:rPr lang="en-GB" dirty="0"/>
              <a:t>30 mins</a:t>
            </a:r>
            <a:br>
              <a:rPr lang="en-GB" dirty="0"/>
            </a:br>
            <a:br>
              <a:rPr lang="en-GB" dirty="0"/>
            </a:br>
            <a:r>
              <a:rPr lang="en-GB" dirty="0"/>
              <a:t>Plan your composition timeline and wordcount for your task 2 academic report. </a:t>
            </a:r>
          </a:p>
        </p:txBody>
      </p:sp>
    </p:spTree>
    <p:extLst>
      <p:ext uri="{BB962C8B-B14F-4D97-AF65-F5344CB8AC3E}">
        <p14:creationId xmlns:p14="http://schemas.microsoft.com/office/powerpoint/2010/main" val="2185301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C0D37-677A-4665-9588-A9E290388245}"/>
              </a:ext>
            </a:extLst>
          </p:cNvPr>
          <p:cNvSpPr>
            <a:spLocks noGrp="1"/>
          </p:cNvSpPr>
          <p:nvPr>
            <p:ph type="title"/>
          </p:nvPr>
        </p:nvSpPr>
        <p:spPr>
          <a:xfrm>
            <a:off x="646111" y="526608"/>
            <a:ext cx="10410664" cy="1400530"/>
          </a:xfrm>
        </p:spPr>
        <p:txBody>
          <a:bodyPr/>
          <a:lstStyle/>
          <a:p>
            <a:r>
              <a:rPr lang="en-GB" dirty="0"/>
              <a:t>Next week – Assessment &amp;Workshops</a:t>
            </a:r>
          </a:p>
        </p:txBody>
      </p:sp>
      <p:sp>
        <p:nvSpPr>
          <p:cNvPr id="3" name="Content Placeholder 2">
            <a:extLst>
              <a:ext uri="{FF2B5EF4-FFF2-40B4-BE49-F238E27FC236}">
                <a16:creationId xmlns:a16="http://schemas.microsoft.com/office/drawing/2014/main" id="{475DABCE-1548-464D-A4CA-C383E6DEB3AD}"/>
              </a:ext>
            </a:extLst>
          </p:cNvPr>
          <p:cNvSpPr>
            <a:spLocks noGrp="1"/>
          </p:cNvSpPr>
          <p:nvPr>
            <p:ph idx="1"/>
          </p:nvPr>
        </p:nvSpPr>
        <p:spPr>
          <a:xfrm>
            <a:off x="890668" y="1226873"/>
            <a:ext cx="10410664" cy="2378184"/>
          </a:xfrm>
        </p:spPr>
        <p:txBody>
          <a:bodyPr>
            <a:normAutofit fontScale="92500" lnSpcReduction="10000"/>
          </a:bodyPr>
          <a:lstStyle/>
          <a:p>
            <a:r>
              <a:rPr lang="en-GB" sz="2400" dirty="0"/>
              <a:t>30min quiz assessment – in class – on paper – 15questions. </a:t>
            </a:r>
          </a:p>
          <a:p>
            <a:r>
              <a:rPr lang="en-GB" sz="2400" dirty="0"/>
              <a:t>Task 2 WORKSHOP - you will have the opportunity to begin drafting your task 2 academic</a:t>
            </a:r>
          </a:p>
          <a:p>
            <a:r>
              <a:rPr lang="en-GB" sz="2400" dirty="0"/>
              <a:t>Lecture support will provide feedback on your ideas and drafts. </a:t>
            </a:r>
          </a:p>
          <a:p>
            <a:r>
              <a:rPr lang="en-GB" sz="2400" dirty="0"/>
              <a:t>Any key academic writing concepts that you wish to revisit can be revised with lecture support. </a:t>
            </a:r>
          </a:p>
        </p:txBody>
      </p:sp>
      <p:sp>
        <p:nvSpPr>
          <p:cNvPr id="4" name="TextBox 3">
            <a:extLst>
              <a:ext uri="{FF2B5EF4-FFF2-40B4-BE49-F238E27FC236}">
                <a16:creationId xmlns:a16="http://schemas.microsoft.com/office/drawing/2014/main" id="{2A211938-A6B4-42AC-8548-18354028C7F9}"/>
              </a:ext>
            </a:extLst>
          </p:cNvPr>
          <p:cNvSpPr txBox="1"/>
          <p:nvPr/>
        </p:nvSpPr>
        <p:spPr>
          <a:xfrm>
            <a:off x="646111" y="3822663"/>
            <a:ext cx="11183032" cy="1815882"/>
          </a:xfrm>
          <a:prstGeom prst="rect">
            <a:avLst/>
          </a:prstGeom>
          <a:noFill/>
        </p:spPr>
        <p:txBody>
          <a:bodyPr wrap="square" rtlCol="0">
            <a:spAutoFit/>
          </a:bodyPr>
          <a:lstStyle/>
          <a:p>
            <a:r>
              <a:rPr lang="en-GB" sz="4000" dirty="0"/>
              <a:t>Also, Presentation Skills Workshop </a:t>
            </a:r>
          </a:p>
          <a:p>
            <a:pPr lvl="1"/>
            <a:r>
              <a:rPr lang="en-GB" dirty="0"/>
              <a:t>- </a:t>
            </a:r>
            <a:r>
              <a:rPr lang="en-GB" sz="2400" dirty="0"/>
              <a:t>In your BMSW4003_BIRM you have a presentation assessment in week 6, so we will be providing you with some pointers on how to present effectively.</a:t>
            </a:r>
            <a:endParaRPr lang="en-GB" dirty="0"/>
          </a:p>
        </p:txBody>
      </p:sp>
    </p:spTree>
    <p:extLst>
      <p:ext uri="{BB962C8B-B14F-4D97-AF65-F5344CB8AC3E}">
        <p14:creationId xmlns:p14="http://schemas.microsoft.com/office/powerpoint/2010/main" val="1090819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97C60-55DA-478B-BB32-CF0AF17EF41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7902B8D-5BE2-4C0C-8C9A-E8371D5F2B74}"/>
              </a:ext>
            </a:extLst>
          </p:cNvPr>
          <p:cNvSpPr>
            <a:spLocks noGrp="1"/>
          </p:cNvSpPr>
          <p:nvPr>
            <p:ph idx="1"/>
          </p:nvPr>
        </p:nvSpPr>
        <p:spPr>
          <a:xfrm>
            <a:off x="797860" y="1532965"/>
            <a:ext cx="10748029" cy="4195481"/>
          </a:xfrm>
        </p:spPr>
        <p:txBody>
          <a:bodyPr>
            <a:normAutofit/>
          </a:bodyPr>
          <a:lstStyle/>
          <a:p>
            <a:pPr marL="0" indent="0">
              <a:lnSpc>
                <a:spcPct val="150000"/>
              </a:lnSpc>
              <a:buNone/>
            </a:pP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Cancer Research UK (2019) as cited in NFS Evidence (2021) </a:t>
            </a:r>
            <a:r>
              <a:rPr lang="en-GB" b="0" i="1"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National Food Strategy, Evidence</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[online report] Available at </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hlinkClick r:id="rId2">
                  <a:extLst>
                    <a:ext uri="{A12FA001-AC4F-418D-AE19-62706E023703}">
                      <ahyp:hlinkClr xmlns:ahyp="http://schemas.microsoft.com/office/drawing/2018/hyperlinkcolor" val="tx"/>
                    </a:ext>
                  </a:extLst>
                </a:hlinkClick>
              </a:rPr>
              <a:t>https://www.nationalfoodstrategy.org/</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(accessed 1</a:t>
            </a:r>
            <a:r>
              <a:rPr lang="en-GB" b="0" i="0" u="none" strike="noStrike" baseline="3000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st</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Oct 2021) </a:t>
            </a:r>
          </a:p>
          <a:p>
            <a:pPr marL="0" indent="0">
              <a:lnSpc>
                <a:spcPct val="150000"/>
              </a:lnSpc>
              <a:buNone/>
            </a:pP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Day, T (2018) </a:t>
            </a:r>
            <a:r>
              <a:rPr lang="en-GB" b="0" i="1"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Success in Academic Writing</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2</a:t>
            </a:r>
            <a:r>
              <a:rPr lang="en-GB" b="0" i="0" u="none" strike="noStrike" baseline="3000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nd</a:t>
            </a:r>
            <a:r>
              <a:rPr lang="en-GB" b="0" i="0" u="none" strike="noStrike" baseline="0"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edition, London: Palgrave  </a:t>
            </a:r>
            <a:endParaRPr lang="en-GB"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endParaRPr>
          </a:p>
          <a:p>
            <a:pPr marL="0" indent="0">
              <a:lnSpc>
                <a:spcPct val="150000"/>
              </a:lnSpc>
              <a:buNone/>
            </a:pPr>
            <a:r>
              <a:rPr lang="en-GB"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McMillan, K. and Weyers, J. (2014) </a:t>
            </a:r>
            <a:r>
              <a:rPr lang="en-GB" i="1"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Academic Writing for Success</a:t>
            </a:r>
            <a:r>
              <a:rPr lang="en-GB" dirty="0">
                <a:solidFill>
                  <a:schemeClr val="tx1">
                    <a:lumMod val="95000"/>
                  </a:schemeClr>
                </a:solidFill>
                <a:latin typeface="Arial" panose="020B0604020202020204" pitchFamily="34" charset="0"/>
                <a:ea typeface="Adobe Gothic Std B" panose="020B0800000000000000" pitchFamily="34" charset="-128"/>
                <a:cs typeface="Arial" panose="020B0604020202020204" pitchFamily="34" charset="0"/>
              </a:rPr>
              <a:t>, Harlow: Pearson </a:t>
            </a:r>
          </a:p>
        </p:txBody>
      </p:sp>
    </p:spTree>
    <p:extLst>
      <p:ext uri="{BB962C8B-B14F-4D97-AF65-F5344CB8AC3E}">
        <p14:creationId xmlns:p14="http://schemas.microsoft.com/office/powerpoint/2010/main" val="36544700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2140</Words>
  <Application>Microsoft Office PowerPoint</Application>
  <PresentationFormat>Widescreen</PresentationFormat>
  <Paragraphs>200</Paragraphs>
  <Slides>29</Slides>
  <Notes>15</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Europa-Regular</vt:lpstr>
      <vt:lpstr>Arial</vt:lpstr>
      <vt:lpstr>Calibri</vt:lpstr>
      <vt:lpstr>Century Gothic</vt:lpstr>
      <vt:lpstr>Wingdings</vt:lpstr>
      <vt:lpstr>Wingdings 3</vt:lpstr>
      <vt:lpstr>Ion</vt:lpstr>
      <vt:lpstr>Academic Writing</vt:lpstr>
      <vt:lpstr>In the session today</vt:lpstr>
      <vt:lpstr>How sentences work. </vt:lpstr>
      <vt:lpstr>PowerPoint Presentation</vt:lpstr>
      <vt:lpstr>Simple Sentences</vt:lpstr>
      <vt:lpstr>PowerPoint Presentation</vt:lpstr>
      <vt:lpstr>Compound Sentences </vt:lpstr>
      <vt:lpstr>PowerPoint Presentation</vt:lpstr>
      <vt:lpstr>Complex Sentences </vt:lpstr>
      <vt:lpstr>Identify the following sentences</vt:lpstr>
      <vt:lpstr> Sentences Activity – 30 mins. </vt:lpstr>
      <vt:lpstr>How paragraphs work</vt:lpstr>
      <vt:lpstr>Example adapted from Oshima and Hogue (2010, p17)</vt:lpstr>
      <vt:lpstr>Example adapted from Day (2018, p168)</vt:lpstr>
      <vt:lpstr>Paragraph activity- 30 Mins</vt:lpstr>
      <vt:lpstr>Using data</vt:lpstr>
      <vt:lpstr>Using data in your work</vt:lpstr>
      <vt:lpstr>Can you build a sentence around data?</vt:lpstr>
      <vt:lpstr>Activity – Using data - 30mins </vt:lpstr>
      <vt:lpstr>Beginning your assignment</vt:lpstr>
      <vt:lpstr>Before you begin. </vt:lpstr>
      <vt:lpstr>Divide your word count</vt:lpstr>
      <vt:lpstr>Dividing up the main body</vt:lpstr>
      <vt:lpstr>Plan your task timeline</vt:lpstr>
      <vt:lpstr>Create a GANTT Chart for Task 2 Assignment </vt:lpstr>
      <vt:lpstr>Create a GANTT Chart for Task 2 Assignment </vt:lpstr>
      <vt:lpstr>Activity – Assignment planning –  30 mins  Plan your composition timeline and wordcount for your task 2 academic report. </vt:lpstr>
      <vt:lpstr>Next week – Assessment &amp;Workshops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Writing</dc:title>
  <dc:creator>Matthew Brian</dc:creator>
  <cp:lastModifiedBy>Sylvia Hoffmann</cp:lastModifiedBy>
  <cp:revision>3</cp:revision>
  <dcterms:created xsi:type="dcterms:W3CDTF">2022-10-06T19:01:10Z</dcterms:created>
  <dcterms:modified xsi:type="dcterms:W3CDTF">2022-11-01T12:47:43Z</dcterms:modified>
</cp:coreProperties>
</file>