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23"/>
  </p:notesMasterIdLst>
  <p:sldIdLst>
    <p:sldId id="256" r:id="rId2"/>
    <p:sldId id="257" r:id="rId3"/>
    <p:sldId id="258" r:id="rId4"/>
    <p:sldId id="259" r:id="rId5"/>
    <p:sldId id="261" r:id="rId6"/>
    <p:sldId id="262" r:id="rId7"/>
    <p:sldId id="263" r:id="rId8"/>
    <p:sldId id="265" r:id="rId9"/>
    <p:sldId id="274" r:id="rId10"/>
    <p:sldId id="267" r:id="rId11"/>
    <p:sldId id="268" r:id="rId12"/>
    <p:sldId id="282" r:id="rId13"/>
    <p:sldId id="269" r:id="rId14"/>
    <p:sldId id="270" r:id="rId15"/>
    <p:sldId id="272" r:id="rId16"/>
    <p:sldId id="275" r:id="rId17"/>
    <p:sldId id="280" r:id="rId18"/>
    <p:sldId id="276" r:id="rId19"/>
    <p:sldId id="277" r:id="rId20"/>
    <p:sldId id="278" r:id="rId21"/>
    <p:sldId id="281"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CB6"/>
    <a:srgbClr val="BEF8F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80168E-63E9-8C73-2864-6BCD6A4AD976}" v="130" dt="2021-03-01T14:29:48.190"/>
    <p1510:client id="{EA6F403D-612D-CA9D-7A25-056B206BB1EA}" v="147" dt="2021-03-02T11:49:02.0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574" autoAdjust="0"/>
    <p:restoredTop sz="74568" autoAdjust="0"/>
  </p:normalViewPr>
  <p:slideViewPr>
    <p:cSldViewPr snapToGrid="0">
      <p:cViewPr varScale="1">
        <p:scale>
          <a:sx n="55" d="100"/>
          <a:sy n="55" d="100"/>
        </p:scale>
        <p:origin x="144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30896F-4F9C-4AEB-A051-DD93A7AF3EDA}" type="datetimeFigureOut">
              <a:rPr lang="en-GB" smtClean="0"/>
              <a:t>02/03/2021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DF1DA3-BAB1-4BE0-90C3-FDB257D0B81B}" type="slidenum">
              <a:rPr lang="en-GB" smtClean="0"/>
              <a:t>‹#›</a:t>
            </a:fld>
            <a:endParaRPr lang="en-GB"/>
          </a:p>
        </p:txBody>
      </p:sp>
    </p:spTree>
    <p:extLst>
      <p:ext uri="{BB962C8B-B14F-4D97-AF65-F5344CB8AC3E}">
        <p14:creationId xmlns:p14="http://schemas.microsoft.com/office/powerpoint/2010/main" val="2182740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r>
              <a:rPr lang="en-GB" baseline="0" dirty="0"/>
              <a:t>S9(1)(a)- entered with the intent</a:t>
            </a:r>
          </a:p>
          <a:p>
            <a:r>
              <a:rPr lang="en-GB" baseline="0" dirty="0"/>
              <a:t>            - may not actually do anything but had the intention (stops short of going to commit the main offence)</a:t>
            </a:r>
          </a:p>
          <a:p>
            <a:endParaRPr lang="en-GB" baseline="0" dirty="0"/>
          </a:p>
          <a:p>
            <a:r>
              <a:rPr lang="en-GB" baseline="0" dirty="0"/>
              <a:t>S9(1)(b) – Once he attempts to commit (e.g. picks up item, hits object or person) this becomes s9(1)(b)</a:t>
            </a:r>
          </a:p>
        </p:txBody>
      </p:sp>
      <p:sp>
        <p:nvSpPr>
          <p:cNvPr id="4" name="Slide Number Placeholder 3"/>
          <p:cNvSpPr>
            <a:spLocks noGrp="1"/>
          </p:cNvSpPr>
          <p:nvPr>
            <p:ph type="sldNum" sz="quarter" idx="10"/>
          </p:nvPr>
        </p:nvSpPr>
        <p:spPr/>
        <p:txBody>
          <a:bodyPr/>
          <a:lstStyle/>
          <a:p>
            <a:fld id="{B6DF1DA3-BAB1-4BE0-90C3-FDB257D0B81B}" type="slidenum">
              <a:rPr lang="en-GB" smtClean="0"/>
              <a:t>2</a:t>
            </a:fld>
            <a:endParaRPr lang="en-GB"/>
          </a:p>
        </p:txBody>
      </p:sp>
    </p:spTree>
    <p:extLst>
      <p:ext uri="{BB962C8B-B14F-4D97-AF65-F5344CB8AC3E}">
        <p14:creationId xmlns:p14="http://schemas.microsoft.com/office/powerpoint/2010/main" val="8158757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4</a:t>
            </a:fld>
            <a:endParaRPr lang="en-GB"/>
          </a:p>
        </p:txBody>
      </p:sp>
    </p:spTree>
    <p:extLst>
      <p:ext uri="{BB962C8B-B14F-4D97-AF65-F5344CB8AC3E}">
        <p14:creationId xmlns:p14="http://schemas.microsoft.com/office/powerpoint/2010/main" val="3008826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B6DF1DA3-BAB1-4BE0-90C3-FDB257D0B81B}" type="slidenum">
              <a:rPr lang="en-GB" smtClean="0"/>
              <a:t>5</a:t>
            </a:fld>
            <a:endParaRPr lang="en-GB"/>
          </a:p>
        </p:txBody>
      </p:sp>
    </p:spTree>
    <p:extLst>
      <p:ext uri="{BB962C8B-B14F-4D97-AF65-F5344CB8AC3E}">
        <p14:creationId xmlns:p14="http://schemas.microsoft.com/office/powerpoint/2010/main" val="35566954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6</a:t>
            </a:fld>
            <a:endParaRPr lang="en-GB"/>
          </a:p>
        </p:txBody>
      </p:sp>
    </p:spTree>
    <p:extLst>
      <p:ext uri="{BB962C8B-B14F-4D97-AF65-F5344CB8AC3E}">
        <p14:creationId xmlns:p14="http://schemas.microsoft.com/office/powerpoint/2010/main" val="41587747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7</a:t>
            </a:fld>
            <a:endParaRPr lang="en-GB"/>
          </a:p>
        </p:txBody>
      </p:sp>
    </p:spTree>
    <p:extLst>
      <p:ext uri="{BB962C8B-B14F-4D97-AF65-F5344CB8AC3E}">
        <p14:creationId xmlns:p14="http://schemas.microsoft.com/office/powerpoint/2010/main" val="26546515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8</a:t>
            </a:fld>
            <a:endParaRPr lang="en-GB"/>
          </a:p>
        </p:txBody>
      </p:sp>
    </p:spTree>
    <p:extLst>
      <p:ext uri="{BB962C8B-B14F-4D97-AF65-F5344CB8AC3E}">
        <p14:creationId xmlns:p14="http://schemas.microsoft.com/office/powerpoint/2010/main" val="8831111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10</a:t>
            </a:fld>
            <a:endParaRPr lang="en-GB"/>
          </a:p>
        </p:txBody>
      </p:sp>
    </p:spTree>
    <p:extLst>
      <p:ext uri="{BB962C8B-B14F-4D97-AF65-F5344CB8AC3E}">
        <p14:creationId xmlns:p14="http://schemas.microsoft.com/office/powerpoint/2010/main" val="24427295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11</a:t>
            </a:fld>
            <a:endParaRPr lang="en-GB"/>
          </a:p>
        </p:txBody>
      </p:sp>
    </p:spTree>
    <p:extLst>
      <p:ext uri="{BB962C8B-B14F-4D97-AF65-F5344CB8AC3E}">
        <p14:creationId xmlns:p14="http://schemas.microsoft.com/office/powerpoint/2010/main" val="33716310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16</a:t>
            </a:fld>
            <a:endParaRPr lang="en-GB"/>
          </a:p>
        </p:txBody>
      </p:sp>
    </p:spTree>
    <p:extLst>
      <p:ext uri="{BB962C8B-B14F-4D97-AF65-F5344CB8AC3E}">
        <p14:creationId xmlns:p14="http://schemas.microsoft.com/office/powerpoint/2010/main" val="27051010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18</a:t>
            </a:fld>
            <a:endParaRPr lang="en-GB"/>
          </a:p>
        </p:txBody>
      </p:sp>
    </p:spTree>
    <p:extLst>
      <p:ext uri="{BB962C8B-B14F-4D97-AF65-F5344CB8AC3E}">
        <p14:creationId xmlns:p14="http://schemas.microsoft.com/office/powerpoint/2010/main" val="29531862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19</a:t>
            </a:fld>
            <a:endParaRPr lang="en-GB"/>
          </a:p>
        </p:txBody>
      </p:sp>
    </p:spTree>
    <p:extLst>
      <p:ext uri="{BB962C8B-B14F-4D97-AF65-F5344CB8AC3E}">
        <p14:creationId xmlns:p14="http://schemas.microsoft.com/office/powerpoint/2010/main" val="10065720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DF1DA3-BAB1-4BE0-90C3-FDB257D0B81B}" type="slidenum">
              <a:rPr lang="en-GB" smtClean="0"/>
              <a:t>20</a:t>
            </a:fld>
            <a:endParaRPr lang="en-GB"/>
          </a:p>
        </p:txBody>
      </p:sp>
    </p:spTree>
    <p:extLst>
      <p:ext uri="{BB962C8B-B14F-4D97-AF65-F5344CB8AC3E}">
        <p14:creationId xmlns:p14="http://schemas.microsoft.com/office/powerpoint/2010/main" val="14829635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7902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19863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613845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124768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90756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01907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28787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791036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37381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964149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13141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3/2/2021</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225273586"/>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9.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0.m4a"/><Relationship Id="rId1" Type="http://schemas.microsoft.com/office/2007/relationships/media" Target="../media/media20.m4a"/><Relationship Id="rId5" Type="http://schemas.openxmlformats.org/officeDocument/2006/relationships/image" Target="../media/image1.png"/><Relationship Id="rId4" Type="http://schemas.openxmlformats.org/officeDocument/2006/relationships/notesSlide" Target="../notesSlides/notesSlide1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A8DB9CD9-59B1-4D73-BC4C-98796A48EF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8874A6A9-41FF-4E33-AFA8-F9F81436A59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xmlns="" id="{721D730E-1F97-4071-B143-B05E6D2599B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xmlns="" id="{B3849C6A-9EE5-4604-8EAE-DD4796B79D8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xmlns="" id="{308677BE-069B-4A4D-8732-E26B6EF5671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xmlns="" id="{9A9A575B-DD07-4388-963B-0AF3FDDCF3C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xmlns="" id="{D55285E4-21EB-4EC1-AB8E-36E881E8992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xmlns="" id="{6A0C77B5-3FAA-4D4F-9555-89D75160887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xmlns="" id="{5F0C96D1-A8B7-4C8E-9997-D823FD1591F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xmlns="" id="{DA46556D-445B-4CD0-87A0-02A30BD1B15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p:cNvSpPr>
            <a:spLocks noGrp="1"/>
          </p:cNvSpPr>
          <p:nvPr>
            <p:ph type="ctrTitle"/>
          </p:nvPr>
        </p:nvSpPr>
        <p:spPr>
          <a:xfrm>
            <a:off x="3215729" y="1764407"/>
            <a:ext cx="5760846" cy="2310312"/>
          </a:xfrm>
        </p:spPr>
        <p:txBody>
          <a:bodyPr>
            <a:normAutofit/>
          </a:bodyPr>
          <a:lstStyle/>
          <a:p>
            <a:r>
              <a:rPr lang="en-GB" sz="5200">
                <a:solidFill>
                  <a:schemeClr val="tx2"/>
                </a:solidFill>
              </a:rPr>
              <a:t>Offences against property - Burglary</a:t>
            </a:r>
          </a:p>
        </p:txBody>
      </p:sp>
      <p:sp>
        <p:nvSpPr>
          <p:cNvPr id="3" name="Subtitle 2"/>
          <p:cNvSpPr>
            <a:spLocks noGrp="1"/>
          </p:cNvSpPr>
          <p:nvPr>
            <p:ph type="subTitle" idx="1"/>
          </p:nvPr>
        </p:nvSpPr>
        <p:spPr>
          <a:xfrm>
            <a:off x="3215729" y="4165152"/>
            <a:ext cx="5760846" cy="682079"/>
          </a:xfrm>
        </p:spPr>
        <p:txBody>
          <a:bodyPr>
            <a:normAutofit/>
          </a:bodyPr>
          <a:lstStyle/>
          <a:p>
            <a:r>
              <a:rPr lang="en-GB">
                <a:solidFill>
                  <a:schemeClr val="tx2"/>
                </a:solidFill>
              </a:rPr>
              <a:t>Laura Knight</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15859198"/>
      </p:ext>
    </p:extLst>
  </p:cSld>
  <p:clrMapOvr>
    <a:masterClrMapping/>
  </p:clrMapOvr>
  <mc:AlternateContent xmlns:mc="http://schemas.openxmlformats.org/markup-compatibility/2006">
    <mc:Choice xmlns:p14="http://schemas.microsoft.com/office/powerpoint/2010/main" Requires="p14">
      <p:transition spd="slow" p14:dur="2000" advTm="46371"/>
    </mc:Choice>
    <mc:Fallback>
      <p:transition spd="slow" advTm="46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D038248A-211C-4EEC-8401-C761B929FB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C30A849F-66D9-40C8-BEC8-35AFF8F4568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p:cNvSpPr>
            <a:spLocks noGrp="1"/>
          </p:cNvSpPr>
          <p:nvPr>
            <p:ph type="title"/>
          </p:nvPr>
        </p:nvSpPr>
        <p:spPr>
          <a:xfrm>
            <a:off x="762283" y="-214566"/>
            <a:ext cx="9833548" cy="1325563"/>
          </a:xfrm>
        </p:spPr>
        <p:txBody>
          <a:bodyPr anchor="b">
            <a:normAutofit/>
          </a:bodyPr>
          <a:lstStyle/>
          <a:p>
            <a:pPr algn="ctr"/>
            <a:r>
              <a:rPr lang="en-GB" sz="3600">
                <a:solidFill>
                  <a:schemeClr val="tx2"/>
                </a:solidFill>
              </a:rPr>
              <a:t>Burglary</a:t>
            </a:r>
          </a:p>
        </p:txBody>
      </p:sp>
      <p:grpSp>
        <p:nvGrpSpPr>
          <p:cNvPr id="12" name="Group 11">
            <a:extLst>
              <a:ext uri="{FF2B5EF4-FFF2-40B4-BE49-F238E27FC236}">
                <a16:creationId xmlns:a16="http://schemas.microsoft.com/office/drawing/2014/main" xmlns="" id="{04542298-A2B1-480F-A11C-A40EDD19B85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xmlns="" id="{74AEB45E-B965-46A0-8557-C646B5011B9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xmlns="" id="{921A22C7-11AD-44B0-9BF7-6E3A458215D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xmlns="" id="{87049D82-B7F3-4192-8337-4BDB16955E9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xmlns="" id="{24A7FAD9-577C-4D2E-A3B5-C6D0A39D47F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p:cNvSpPr>
            <a:spLocks noGrp="1"/>
          </p:cNvSpPr>
          <p:nvPr>
            <p:ph idx="1"/>
          </p:nvPr>
        </p:nvSpPr>
        <p:spPr>
          <a:xfrm>
            <a:off x="1078585" y="1654527"/>
            <a:ext cx="9991698" cy="4678050"/>
          </a:xfrm>
        </p:spPr>
        <p:txBody>
          <a:bodyPr vert="horz" lIns="91440" tIns="45720" rIns="91440" bIns="45720" rtlCol="0" anchor="t">
            <a:noAutofit/>
          </a:bodyPr>
          <a:lstStyle/>
          <a:p>
            <a:r>
              <a:rPr lang="en-GB" sz="2400" dirty="0">
                <a:solidFill>
                  <a:schemeClr val="tx2"/>
                </a:solidFill>
              </a:rPr>
              <a:t>Two forms of burglary:</a:t>
            </a:r>
            <a:endParaRPr lang="en-GB" sz="2400" dirty="0">
              <a:solidFill>
                <a:schemeClr val="tx2"/>
              </a:solidFill>
              <a:cs typeface="Calibri"/>
            </a:endParaRPr>
          </a:p>
          <a:p>
            <a:pPr lvl="1"/>
            <a:r>
              <a:rPr lang="en-GB" dirty="0">
                <a:solidFill>
                  <a:schemeClr val="tx2"/>
                </a:solidFill>
              </a:rPr>
              <a:t>Contrary to </a:t>
            </a:r>
            <a:r>
              <a:rPr lang="en-GB" dirty="0">
                <a:solidFill>
                  <a:srgbClr val="FF0000"/>
                </a:solidFill>
              </a:rPr>
              <a:t>s9(1)(a) Theft Act 1968</a:t>
            </a:r>
            <a:endParaRPr lang="en-GB" dirty="0">
              <a:solidFill>
                <a:srgbClr val="FF0000"/>
              </a:solidFill>
              <a:cs typeface="Calibri"/>
            </a:endParaRPr>
          </a:p>
          <a:p>
            <a:pPr lvl="1"/>
            <a:r>
              <a:rPr lang="en-GB" dirty="0">
                <a:solidFill>
                  <a:schemeClr val="tx2"/>
                </a:solidFill>
              </a:rPr>
              <a:t>Contrary to </a:t>
            </a:r>
            <a:r>
              <a:rPr lang="en-GB" dirty="0">
                <a:solidFill>
                  <a:srgbClr val="FF0000"/>
                </a:solidFill>
              </a:rPr>
              <a:t>s9(1)(b) Theft Act 1968</a:t>
            </a:r>
            <a:endParaRPr lang="en-GB" dirty="0">
              <a:solidFill>
                <a:srgbClr val="FF0000"/>
              </a:solidFill>
              <a:cs typeface="Calibri"/>
            </a:endParaRPr>
          </a:p>
          <a:p>
            <a:pPr lvl="1"/>
            <a:endParaRPr lang="en-GB" dirty="0">
              <a:solidFill>
                <a:schemeClr val="tx2"/>
              </a:solidFill>
              <a:cs typeface="Calibri"/>
            </a:endParaRPr>
          </a:p>
          <a:p>
            <a:r>
              <a:rPr lang="en-GB" sz="2400" b="1" dirty="0">
                <a:solidFill>
                  <a:srgbClr val="FF0000"/>
                </a:solidFill>
              </a:rPr>
              <a:t>Burglary contrary to s 9(1)(a)TA 1968</a:t>
            </a:r>
            <a:endParaRPr lang="en-GB" sz="2400" b="1">
              <a:solidFill>
                <a:srgbClr val="FF0000"/>
              </a:solidFill>
              <a:cs typeface="Calibri"/>
            </a:endParaRPr>
          </a:p>
          <a:p>
            <a:pPr lvl="1"/>
            <a:r>
              <a:rPr lang="en-GB" dirty="0">
                <a:solidFill>
                  <a:schemeClr val="tx2"/>
                </a:solidFill>
              </a:rPr>
              <a:t>A person is guilty of burglary if</a:t>
            </a:r>
            <a:endParaRPr lang="en-GB" dirty="0">
              <a:solidFill>
                <a:schemeClr val="tx2"/>
              </a:solidFill>
              <a:cs typeface="Calibri"/>
            </a:endParaRPr>
          </a:p>
          <a:p>
            <a:pPr lvl="2"/>
            <a:r>
              <a:rPr lang="en-GB" sz="2400" b="1" dirty="0">
                <a:solidFill>
                  <a:schemeClr val="tx2"/>
                </a:solidFill>
              </a:rPr>
              <a:t>(a) He enters any building or part of a building as a trespasser with </a:t>
            </a:r>
            <a:r>
              <a:rPr lang="en-GB" sz="2400" b="1" u="sng" dirty="0">
                <a:solidFill>
                  <a:schemeClr val="tx2"/>
                </a:solidFill>
              </a:rPr>
              <a:t>intent</a:t>
            </a:r>
            <a:r>
              <a:rPr lang="en-GB" sz="2400" b="1" dirty="0">
                <a:solidFill>
                  <a:schemeClr val="tx2"/>
                </a:solidFill>
              </a:rPr>
              <a:t> to commit any such offence as mentioned in subsection (2) below</a:t>
            </a:r>
            <a:endParaRPr lang="en-GB" sz="2400" b="1">
              <a:solidFill>
                <a:schemeClr val="tx2"/>
              </a:solidFill>
              <a:cs typeface="Calibri"/>
            </a:endParaRPr>
          </a:p>
          <a:p>
            <a:pPr lvl="3"/>
            <a:r>
              <a:rPr lang="en-GB" sz="2400" b="1" dirty="0">
                <a:solidFill>
                  <a:schemeClr val="tx2"/>
                </a:solidFill>
              </a:rPr>
              <a:t>Stealing anything in the building or part of a building</a:t>
            </a:r>
            <a:endParaRPr lang="en-GB" sz="2400" b="1">
              <a:solidFill>
                <a:schemeClr val="tx2"/>
              </a:solidFill>
              <a:cs typeface="Calibri"/>
            </a:endParaRPr>
          </a:p>
          <a:p>
            <a:pPr lvl="3"/>
            <a:r>
              <a:rPr lang="en-GB" sz="2400" b="1" dirty="0">
                <a:solidFill>
                  <a:schemeClr val="tx2"/>
                </a:solidFill>
              </a:rPr>
              <a:t>Inflicting GBH on any person inside</a:t>
            </a:r>
            <a:endParaRPr lang="en-GB" sz="2400" b="1">
              <a:solidFill>
                <a:schemeClr val="tx2"/>
              </a:solidFill>
              <a:cs typeface="Calibri"/>
            </a:endParaRPr>
          </a:p>
          <a:p>
            <a:pPr lvl="3"/>
            <a:r>
              <a:rPr lang="en-GB" sz="2400" b="1" dirty="0">
                <a:solidFill>
                  <a:schemeClr val="tx2"/>
                </a:solidFill>
              </a:rPr>
              <a:t>Doing unlawful criminal damage to the building or anything inside </a:t>
            </a:r>
            <a:endParaRPr lang="en-GB" sz="2400" b="1" dirty="0">
              <a:solidFill>
                <a:schemeClr val="tx2"/>
              </a:solidFill>
              <a:cs typeface="Calibri"/>
            </a:endParaRPr>
          </a:p>
        </p:txBody>
      </p:sp>
      <p:grpSp>
        <p:nvGrpSpPr>
          <p:cNvPr id="18" name="Group 17">
            <a:extLst>
              <a:ext uri="{FF2B5EF4-FFF2-40B4-BE49-F238E27FC236}">
                <a16:creationId xmlns:a16="http://schemas.microsoft.com/office/drawing/2014/main" xmlns="" id="{2A5C9C35-2375-49EB-B99C-17C87D42FE7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xmlns="" id="{7BE7B8C5-3FC9-47E9-B555-AFCB849A41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xmlns="" id="{615B6EFE-6DC2-4A72-AC12-BCCC3638A6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xmlns="" id="{AE8C1B65-6799-4DD1-B262-01901DA1266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xmlns="" id="{03829674-8FAF-4E90-9FB7-C6CE17839B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75550707"/>
      </p:ext>
    </p:extLst>
  </p:cSld>
  <p:clrMapOvr>
    <a:masterClrMapping/>
  </p:clrMapOvr>
  <mc:AlternateContent xmlns:mc="http://schemas.openxmlformats.org/markup-compatibility/2006">
    <mc:Choice xmlns:p14="http://schemas.microsoft.com/office/powerpoint/2010/main" Requires="p14">
      <p:transition spd="slow" p14:dur="2000" advTm="137119"/>
    </mc:Choice>
    <mc:Fallback>
      <p:transition spd="slow" advTm="137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5029200" y="1930400"/>
            <a:ext cx="5857741" cy="4067332"/>
          </a:xfrm>
          <a:prstGeom prst="rect">
            <a:avLst/>
          </a:prstGeom>
          <a:solidFill>
            <a:srgbClr val="FAFCB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677334" y="1930400"/>
            <a:ext cx="3765877" cy="3415323"/>
          </a:xfrm>
          <a:prstGeom prst="rect">
            <a:avLst/>
          </a:prstGeom>
          <a:solidFill>
            <a:srgbClr val="BEF8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Burglary</a:t>
            </a:r>
          </a:p>
        </p:txBody>
      </p:sp>
      <p:sp>
        <p:nvSpPr>
          <p:cNvPr id="3" name="Content Placeholder 2"/>
          <p:cNvSpPr>
            <a:spLocks noGrp="1"/>
          </p:cNvSpPr>
          <p:nvPr>
            <p:ph idx="1"/>
          </p:nvPr>
        </p:nvSpPr>
        <p:spPr>
          <a:xfrm>
            <a:off x="316725" y="2116959"/>
            <a:ext cx="4126486" cy="3880773"/>
          </a:xfrm>
        </p:spPr>
        <p:txBody>
          <a:bodyPr>
            <a:normAutofit/>
          </a:bodyPr>
          <a:lstStyle/>
          <a:p>
            <a:pPr marL="457200" lvl="1" indent="0">
              <a:buNone/>
            </a:pPr>
            <a:r>
              <a:rPr lang="en-GB" sz="2400" b="1" i="1" dirty="0" err="1"/>
              <a:t>Actus</a:t>
            </a:r>
            <a:r>
              <a:rPr lang="en-GB" sz="2400" b="1" i="1" dirty="0"/>
              <a:t> Reus</a:t>
            </a:r>
          </a:p>
          <a:p>
            <a:pPr lvl="1"/>
            <a:r>
              <a:rPr lang="en-GB" sz="2400" i="1" dirty="0"/>
              <a:t>D entered</a:t>
            </a:r>
          </a:p>
          <a:p>
            <a:pPr lvl="1"/>
            <a:r>
              <a:rPr lang="en-GB" sz="2400" i="1" dirty="0"/>
              <a:t>A building or part of a building</a:t>
            </a:r>
          </a:p>
          <a:p>
            <a:pPr lvl="1"/>
            <a:r>
              <a:rPr lang="en-GB" sz="2400" i="1" dirty="0"/>
              <a:t>As a trespasser</a:t>
            </a:r>
          </a:p>
          <a:p>
            <a:pPr marL="457200" lvl="1" indent="0">
              <a:buNone/>
            </a:pPr>
            <a:endParaRPr lang="en-GB" b="1" i="1" dirty="0"/>
          </a:p>
        </p:txBody>
      </p:sp>
      <p:sp>
        <p:nvSpPr>
          <p:cNvPr id="5" name="Rectangle 4"/>
          <p:cNvSpPr/>
          <p:nvPr/>
        </p:nvSpPr>
        <p:spPr>
          <a:xfrm>
            <a:off x="4790941" y="2116959"/>
            <a:ext cx="6096000" cy="3431709"/>
          </a:xfrm>
          <a:prstGeom prst="rect">
            <a:avLst/>
          </a:prstGeom>
        </p:spPr>
        <p:txBody>
          <a:bodyPr>
            <a:spAutoFit/>
          </a:bodyPr>
          <a:lstStyle/>
          <a:p>
            <a:pPr lvl="1">
              <a:spcBef>
                <a:spcPts val="1000"/>
              </a:spcBef>
              <a:buClr>
                <a:srgbClr val="90C226"/>
              </a:buClr>
              <a:buSzPct val="80000"/>
            </a:pPr>
            <a:r>
              <a:rPr lang="en-GB" sz="2400" b="1" i="1" dirty="0" err="1">
                <a:solidFill>
                  <a:prstClr val="black">
                    <a:lumMod val="75000"/>
                    <a:lumOff val="25000"/>
                  </a:prstClr>
                </a:solidFill>
              </a:rPr>
              <a:t>Mens</a:t>
            </a:r>
            <a:r>
              <a:rPr lang="en-GB" sz="2400" b="1" i="1" dirty="0">
                <a:solidFill>
                  <a:prstClr val="black">
                    <a:lumMod val="75000"/>
                    <a:lumOff val="25000"/>
                  </a:prstClr>
                </a:solidFill>
              </a:rPr>
              <a:t> Rea</a:t>
            </a:r>
          </a:p>
          <a:p>
            <a:pPr marL="742950" lvl="1" indent="-285750">
              <a:spcBef>
                <a:spcPts val="1000"/>
              </a:spcBef>
              <a:buClr>
                <a:srgbClr val="90C226"/>
              </a:buClr>
              <a:buSzPct val="80000"/>
              <a:buFont typeface="Wingdings 3" charset="2"/>
              <a:buChar char=""/>
            </a:pPr>
            <a:r>
              <a:rPr lang="en-GB" sz="2400" dirty="0">
                <a:solidFill>
                  <a:prstClr val="black">
                    <a:lumMod val="75000"/>
                    <a:lumOff val="25000"/>
                  </a:prstClr>
                </a:solidFill>
              </a:rPr>
              <a:t>Knowing or being reckless that he was a trespasser</a:t>
            </a:r>
          </a:p>
          <a:p>
            <a:pPr marL="742950" lvl="1" indent="-285750">
              <a:spcBef>
                <a:spcPts val="1000"/>
              </a:spcBef>
              <a:buClr>
                <a:srgbClr val="90C226"/>
              </a:buClr>
              <a:buSzPct val="80000"/>
              <a:buFont typeface="Wingdings 3" charset="2"/>
              <a:buChar char=""/>
            </a:pPr>
            <a:r>
              <a:rPr lang="en-GB" sz="2400" dirty="0">
                <a:solidFill>
                  <a:prstClr val="black">
                    <a:lumMod val="75000"/>
                    <a:lumOff val="25000"/>
                  </a:prstClr>
                </a:solidFill>
              </a:rPr>
              <a:t>Knowing or being reckless that the structure was a building</a:t>
            </a:r>
          </a:p>
          <a:p>
            <a:pPr marL="742950" lvl="1" indent="-285750">
              <a:spcBef>
                <a:spcPts val="1000"/>
              </a:spcBef>
              <a:buClr>
                <a:srgbClr val="90C226"/>
              </a:buClr>
              <a:buSzPct val="80000"/>
              <a:buFont typeface="Wingdings 3" charset="2"/>
              <a:buChar char=""/>
            </a:pPr>
            <a:r>
              <a:rPr lang="en-GB" sz="2400" dirty="0">
                <a:solidFill>
                  <a:prstClr val="black">
                    <a:lumMod val="75000"/>
                    <a:lumOff val="25000"/>
                  </a:prstClr>
                </a:solidFill>
              </a:rPr>
              <a:t>With intent to steal, inflict GBH or cause criminal damage to the property or anything inside</a:t>
            </a:r>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63070649"/>
      </p:ext>
    </p:extLst>
  </p:cSld>
  <p:clrMapOvr>
    <a:masterClrMapping/>
  </p:clrMapOvr>
  <mc:AlternateContent xmlns:mc="http://schemas.openxmlformats.org/markup-compatibility/2006">
    <mc:Choice xmlns:p14="http://schemas.microsoft.com/office/powerpoint/2010/main" Requires="p14">
      <p:transition spd="slow" p14:dur="2000" advTm="42885"/>
    </mc:Choice>
    <mc:Fallback>
      <p:transition spd="slow" advTm="428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D2B783EE-0239-4717-BBEA-8C9EAC61C82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45810"/>
            <a:ext cx="5120561" cy="1325563"/>
          </a:xfrm>
        </p:spPr>
        <p:txBody>
          <a:bodyPr>
            <a:normAutofit/>
          </a:bodyPr>
          <a:lstStyle/>
          <a:p>
            <a:r>
              <a:rPr lang="en-GB" dirty="0"/>
              <a:t>Burglary – </a:t>
            </a:r>
            <a:r>
              <a:rPr lang="en-GB" dirty="0" err="1"/>
              <a:t>Actus</a:t>
            </a:r>
            <a:r>
              <a:rPr lang="en-GB" dirty="0"/>
              <a:t> Reus</a:t>
            </a:r>
          </a:p>
        </p:txBody>
      </p:sp>
      <p:sp>
        <p:nvSpPr>
          <p:cNvPr id="3" name="Content Placeholder 2"/>
          <p:cNvSpPr>
            <a:spLocks noGrp="1"/>
          </p:cNvSpPr>
          <p:nvPr>
            <p:ph idx="1"/>
          </p:nvPr>
        </p:nvSpPr>
        <p:spPr>
          <a:xfrm>
            <a:off x="535356" y="1364732"/>
            <a:ext cx="5395039" cy="4812231"/>
          </a:xfrm>
        </p:spPr>
        <p:txBody>
          <a:bodyPr vert="horz" lIns="91440" tIns="45720" rIns="91440" bIns="45720" rtlCol="0" anchor="t">
            <a:noAutofit/>
          </a:bodyPr>
          <a:lstStyle/>
          <a:p>
            <a:pPr marL="0" indent="0">
              <a:buNone/>
            </a:pPr>
            <a:endParaRPr lang="en-GB" sz="1300" b="1" u="sng" dirty="0"/>
          </a:p>
          <a:p>
            <a:pPr marL="0" indent="0">
              <a:buNone/>
            </a:pPr>
            <a:r>
              <a:rPr lang="en-GB" sz="1800" b="1" dirty="0"/>
              <a:t>‘D entered’</a:t>
            </a:r>
            <a:endParaRPr lang="en-GB" sz="1800" b="1" dirty="0">
              <a:cs typeface="Calibri"/>
            </a:endParaRPr>
          </a:p>
          <a:p>
            <a:pPr lvl="1"/>
            <a:r>
              <a:rPr lang="en-GB" sz="1800" dirty="0"/>
              <a:t>Common law insertion of any part of the body sufficed – </a:t>
            </a:r>
            <a:r>
              <a:rPr lang="en-GB" sz="1800" b="1" dirty="0">
                <a:solidFill>
                  <a:srgbClr val="FF0000"/>
                </a:solidFill>
              </a:rPr>
              <a:t>Davies [1823]</a:t>
            </a:r>
            <a:endParaRPr lang="en-GB" sz="1800" b="1" dirty="0">
              <a:solidFill>
                <a:srgbClr val="FF0000"/>
              </a:solidFill>
              <a:cs typeface="Calibri"/>
            </a:endParaRPr>
          </a:p>
          <a:p>
            <a:pPr lvl="1"/>
            <a:r>
              <a:rPr lang="en-GB" sz="1800" dirty="0"/>
              <a:t>Had to be “effective and substantial” </a:t>
            </a:r>
            <a:r>
              <a:rPr lang="en-GB" sz="1800" b="1" dirty="0">
                <a:solidFill>
                  <a:srgbClr val="FF0000"/>
                </a:solidFill>
              </a:rPr>
              <a:t>Collins [1973]</a:t>
            </a:r>
            <a:endParaRPr lang="en-GB" sz="1800" b="1" dirty="0">
              <a:solidFill>
                <a:srgbClr val="FF0000"/>
              </a:solidFill>
              <a:cs typeface="Calibri"/>
            </a:endParaRPr>
          </a:p>
          <a:p>
            <a:pPr lvl="1"/>
            <a:r>
              <a:rPr lang="en-GB" sz="1800" dirty="0"/>
              <a:t>Occurred if it is sufficient to bring about the ulterior purpose </a:t>
            </a:r>
            <a:r>
              <a:rPr lang="en-GB" sz="1800" b="1" dirty="0">
                <a:solidFill>
                  <a:srgbClr val="FF0000"/>
                </a:solidFill>
              </a:rPr>
              <a:t>Brown [1985]</a:t>
            </a:r>
            <a:endParaRPr lang="en-GB" sz="1800" b="1" dirty="0">
              <a:solidFill>
                <a:srgbClr val="FF0000"/>
              </a:solidFill>
              <a:cs typeface="Calibri"/>
            </a:endParaRPr>
          </a:p>
          <a:p>
            <a:pPr lvl="1"/>
            <a:r>
              <a:rPr lang="en-GB" sz="1800" b="1" u="sng" dirty="0"/>
              <a:t>CURRENT LAW: </a:t>
            </a:r>
            <a:r>
              <a:rPr lang="en-GB" sz="1800" u="sng" dirty="0"/>
              <a:t>Only entry need be effective, irrelevant that D is unable to steal </a:t>
            </a:r>
            <a:r>
              <a:rPr lang="en-GB" sz="1800" b="1" u="sng" dirty="0">
                <a:solidFill>
                  <a:srgbClr val="FF0000"/>
                </a:solidFill>
              </a:rPr>
              <a:t>Ryan [1996]</a:t>
            </a:r>
            <a:endParaRPr lang="en-GB" sz="1800" b="1" u="sng" dirty="0">
              <a:solidFill>
                <a:srgbClr val="FF0000"/>
              </a:solidFill>
              <a:cs typeface="Calibri"/>
            </a:endParaRPr>
          </a:p>
          <a:p>
            <a:pPr lvl="1"/>
            <a:r>
              <a:rPr lang="en-GB" sz="1800" dirty="0">
                <a:solidFill>
                  <a:srgbClr val="FF0000"/>
                </a:solidFill>
              </a:rPr>
              <a:t>An obje</a:t>
            </a:r>
            <a:r>
              <a:rPr lang="en-GB" sz="1800" dirty="0"/>
              <a:t>ct inserted into a building to bring about the intended result will result in entry even though no part of the body entered; the instrument is an extension of D’s body </a:t>
            </a:r>
            <a:r>
              <a:rPr lang="en-GB" sz="1800" b="1" dirty="0">
                <a:solidFill>
                  <a:srgbClr val="FF0000"/>
                </a:solidFill>
              </a:rPr>
              <a:t>Richardson and Brown [1998], Horncastle [2006]</a:t>
            </a:r>
            <a:endParaRPr lang="en-GB" sz="1800" dirty="0">
              <a:solidFill>
                <a:srgbClr val="FF0000"/>
              </a:solidFill>
            </a:endParaRPr>
          </a:p>
          <a:p>
            <a:pPr lvl="1"/>
            <a:endParaRPr lang="en-GB" sz="1300" dirty="0"/>
          </a:p>
          <a:p>
            <a:endParaRPr lang="en-GB" sz="1300" b="1" dirty="0"/>
          </a:p>
          <a:p>
            <a:pPr lvl="1"/>
            <a:endParaRPr lang="en-GB" sz="1300" dirty="0"/>
          </a:p>
        </p:txBody>
      </p:sp>
      <p:sp>
        <p:nvSpPr>
          <p:cNvPr id="12" name="Oval 11">
            <a:extLst>
              <a:ext uri="{FF2B5EF4-FFF2-40B4-BE49-F238E27FC236}">
                <a16:creationId xmlns:a16="http://schemas.microsoft.com/office/drawing/2014/main" xmlns="" id="{A7B99495-F43F-4D80-A44F-2CB4764EB9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p:cNvPicPr>
            <a:picLocks noChangeAspect="1"/>
          </p:cNvPicPr>
          <p:nvPr/>
        </p:nvPicPr>
        <p:blipFill rotWithShape="1">
          <a:blip r:embed="rId5"/>
          <a:srcRect l="17768" r="27433"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xmlns="" id="{70BEB1E7-2F88-40BC-B73D-42E5B6F80B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p:cNvPicPr>
            <a:picLocks noChangeAspect="1"/>
          </p:cNvPicPr>
          <p:nvPr/>
        </p:nvPicPr>
        <p:blipFill rotWithShape="1">
          <a:blip r:embed="rId6"/>
          <a:srcRect l="9697" r="1871" b="-1"/>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47922581"/>
      </p:ext>
    </p:extLst>
  </p:cSld>
  <p:clrMapOvr>
    <a:masterClrMapping/>
  </p:clrMapOvr>
  <mc:AlternateContent xmlns:mc="http://schemas.openxmlformats.org/markup-compatibility/2006">
    <mc:Choice xmlns:p14="http://schemas.microsoft.com/office/powerpoint/2010/main" Requires="p14">
      <p:transition spd="slow" p14:dur="2000" advTm="295724"/>
    </mc:Choice>
    <mc:Fallback>
      <p:transition spd="slow" advTm="2957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21595" y="36286"/>
            <a:ext cx="8596668" cy="798286"/>
          </a:xfrm>
        </p:spPr>
        <p:txBody>
          <a:bodyPr/>
          <a:lstStyle/>
          <a:p>
            <a:r>
              <a:rPr lang="en-GB" dirty="0"/>
              <a:t>Burglary</a:t>
            </a:r>
          </a:p>
        </p:txBody>
      </p:sp>
      <p:sp>
        <p:nvSpPr>
          <p:cNvPr id="3" name="Content Placeholder 2"/>
          <p:cNvSpPr>
            <a:spLocks noGrp="1"/>
          </p:cNvSpPr>
          <p:nvPr>
            <p:ph idx="1"/>
          </p:nvPr>
        </p:nvSpPr>
        <p:spPr>
          <a:xfrm>
            <a:off x="474785" y="834572"/>
            <a:ext cx="8799217" cy="5476075"/>
          </a:xfrm>
        </p:spPr>
        <p:txBody>
          <a:bodyPr vert="horz" lIns="91440" tIns="45720" rIns="91440" bIns="45720" rtlCol="0" anchor="t">
            <a:normAutofit/>
          </a:bodyPr>
          <a:lstStyle/>
          <a:p>
            <a:pPr marL="0" indent="0">
              <a:buNone/>
            </a:pPr>
            <a:r>
              <a:rPr lang="en-GB" sz="2400" b="1" u="sng" dirty="0"/>
              <a:t>Building</a:t>
            </a:r>
            <a:endParaRPr lang="en-GB" sz="2400" u="sng" dirty="0"/>
          </a:p>
          <a:p>
            <a:r>
              <a:rPr lang="en-GB" sz="2400" dirty="0"/>
              <a:t>Whether the structure is a building is a matter of fact to be decided by the jury.</a:t>
            </a:r>
          </a:p>
          <a:p>
            <a:r>
              <a:rPr lang="en-GB" sz="2400" dirty="0">
                <a:solidFill>
                  <a:srgbClr val="00B0F0"/>
                </a:solidFill>
              </a:rPr>
              <a:t>Moir v Williams [1892]</a:t>
            </a:r>
          </a:p>
          <a:p>
            <a:r>
              <a:rPr lang="en-GB" sz="2400" dirty="0"/>
              <a:t>Theft Act 1968 does not require a building to be brick or stonework; a wooden structure will suffice</a:t>
            </a:r>
          </a:p>
          <a:p>
            <a:r>
              <a:rPr lang="en-GB" sz="2400" dirty="0"/>
              <a:t>A structure has some degree of permanence </a:t>
            </a:r>
            <a:r>
              <a:rPr lang="en-GB" sz="2400" b="1" dirty="0">
                <a:solidFill>
                  <a:srgbClr val="00B0F0"/>
                </a:solidFill>
              </a:rPr>
              <a:t>Stevens  v Gourley [1859]</a:t>
            </a:r>
          </a:p>
          <a:p>
            <a:r>
              <a:rPr lang="en-GB" sz="2400" dirty="0"/>
              <a:t>A building does not have to be a structure occupied by people; a garage or a stable is a building</a:t>
            </a:r>
          </a:p>
          <a:p>
            <a:r>
              <a:rPr lang="en-GB" sz="2400" dirty="0"/>
              <a:t>“Building” and “dwelling” include inhabited vehicles or vessels.  </a:t>
            </a:r>
          </a:p>
          <a:p>
            <a:r>
              <a:rPr lang="en-GB" sz="2400" dirty="0"/>
              <a:t>A building can be a structure containing more than one part </a:t>
            </a:r>
            <a:r>
              <a:rPr lang="en-GB" sz="2400" dirty="0" err="1"/>
              <a:t>eg</a:t>
            </a:r>
            <a:r>
              <a:rPr lang="en-GB" sz="2400" dirty="0"/>
              <a:t>, block of flats</a:t>
            </a:r>
          </a:p>
          <a:p>
            <a:pPr marL="0" indent="0">
              <a:buNone/>
            </a:pPr>
            <a:endParaRPr lang="en-GB" dirty="0"/>
          </a:p>
        </p:txBody>
      </p:sp>
      <p:pic>
        <p:nvPicPr>
          <p:cNvPr id="4" name="Picture 3"/>
          <p:cNvPicPr>
            <a:picLocks noChangeAspect="1"/>
          </p:cNvPicPr>
          <p:nvPr/>
        </p:nvPicPr>
        <p:blipFill>
          <a:blip r:embed="rId5"/>
          <a:stretch>
            <a:fillRect/>
          </a:stretch>
        </p:blipFill>
        <p:spPr>
          <a:xfrm>
            <a:off x="9532642" y="288124"/>
            <a:ext cx="2466975" cy="1847850"/>
          </a:xfrm>
          <a:prstGeom prst="rect">
            <a:avLst/>
          </a:prstGeom>
        </p:spPr>
      </p:pic>
      <p:pic>
        <p:nvPicPr>
          <p:cNvPr id="5" name="Picture 4"/>
          <p:cNvPicPr>
            <a:picLocks noChangeAspect="1"/>
          </p:cNvPicPr>
          <p:nvPr/>
        </p:nvPicPr>
        <p:blipFill>
          <a:blip r:embed="rId6"/>
          <a:stretch>
            <a:fillRect/>
          </a:stretch>
        </p:blipFill>
        <p:spPr>
          <a:xfrm>
            <a:off x="9404054" y="4859216"/>
            <a:ext cx="2724150" cy="1676400"/>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76870844"/>
      </p:ext>
    </p:extLst>
  </p:cSld>
  <p:clrMapOvr>
    <a:masterClrMapping/>
  </p:clrMapOvr>
  <mc:AlternateContent xmlns:mc="http://schemas.openxmlformats.org/markup-compatibility/2006">
    <mc:Choice xmlns:p14="http://schemas.microsoft.com/office/powerpoint/2010/main" Requires="p14">
      <p:transition spd="slow" p14:dur="2000" advTm="139011"/>
    </mc:Choice>
    <mc:Fallback>
      <p:transition spd="slow" advTm="1390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1CD81A2A-6ED4-4EF4-A14C-912D31E1480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title"/>
          </p:nvPr>
        </p:nvSpPr>
        <p:spPr>
          <a:xfrm>
            <a:off x="838200" y="365125"/>
            <a:ext cx="5393361" cy="1325563"/>
          </a:xfrm>
        </p:spPr>
        <p:txBody>
          <a:bodyPr>
            <a:normAutofit/>
          </a:bodyPr>
          <a:lstStyle/>
          <a:p>
            <a:r>
              <a:rPr lang="en-GB" dirty="0"/>
              <a:t>Burglary</a:t>
            </a:r>
          </a:p>
        </p:txBody>
      </p:sp>
      <p:sp>
        <p:nvSpPr>
          <p:cNvPr id="11" name="Freeform: Shape 10">
            <a:extLst>
              <a:ext uri="{FF2B5EF4-FFF2-40B4-BE49-F238E27FC236}">
                <a16:creationId xmlns:a16="http://schemas.microsoft.com/office/drawing/2014/main" xmlns="" id="{1661932C-CA15-4E17-B115-FAE7CBEE47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838200" y="1825625"/>
            <a:ext cx="5393361" cy="4351338"/>
          </a:xfrm>
        </p:spPr>
        <p:txBody>
          <a:bodyPr vert="horz" lIns="91440" tIns="45720" rIns="91440" bIns="45720" rtlCol="0" anchor="t">
            <a:noAutofit/>
          </a:bodyPr>
          <a:lstStyle/>
          <a:p>
            <a:pPr marL="0" indent="0">
              <a:buNone/>
            </a:pPr>
            <a:r>
              <a:rPr lang="en-GB" sz="2400" b="1" u="sng" dirty="0"/>
              <a:t>As a trespasser</a:t>
            </a:r>
            <a:endParaRPr lang="en-GB" sz="2400" b="1" u="sng" dirty="0">
              <a:cs typeface="Calibri"/>
            </a:endParaRPr>
          </a:p>
          <a:p>
            <a:r>
              <a:rPr lang="en-GB" sz="2400" dirty="0"/>
              <a:t>A trespasser is someone who is in a building or part of a building without permission to be there.</a:t>
            </a:r>
            <a:endParaRPr lang="en-GB" sz="2400" dirty="0">
              <a:cs typeface="Calibri"/>
            </a:endParaRPr>
          </a:p>
          <a:p>
            <a:r>
              <a:rPr lang="en-GB" sz="2400" dirty="0"/>
              <a:t>Both </a:t>
            </a:r>
            <a:r>
              <a:rPr lang="en-GB" sz="2400" b="1" dirty="0"/>
              <a:t>s9(1)(a) </a:t>
            </a:r>
            <a:r>
              <a:rPr lang="en-GB" sz="2400" dirty="0"/>
              <a:t>and </a:t>
            </a:r>
            <a:r>
              <a:rPr lang="en-GB" sz="2400" b="1" dirty="0"/>
              <a:t>s9(1)(b) </a:t>
            </a:r>
            <a:r>
              <a:rPr lang="en-GB" sz="2400" dirty="0"/>
              <a:t>require D to be a trespasser upon entry; as D entered he must do so as a trespasser.</a:t>
            </a:r>
            <a:endParaRPr lang="en-GB" sz="2400" dirty="0">
              <a:cs typeface="Calibri"/>
            </a:endParaRPr>
          </a:p>
          <a:p>
            <a:r>
              <a:rPr lang="en-GB" sz="2400" dirty="0"/>
              <a:t>D may be a trespasser in two ways:</a:t>
            </a:r>
            <a:endParaRPr lang="en-GB" sz="2400" dirty="0">
              <a:cs typeface="Calibri"/>
            </a:endParaRPr>
          </a:p>
          <a:p>
            <a:pPr lvl="1"/>
            <a:r>
              <a:rPr lang="en-GB" b="1" dirty="0">
                <a:solidFill>
                  <a:schemeClr val="accent1">
                    <a:lumMod val="75000"/>
                  </a:schemeClr>
                </a:solidFill>
              </a:rPr>
              <a:t>Permission to enter was never given </a:t>
            </a:r>
            <a:endParaRPr lang="en-GB" b="1" dirty="0">
              <a:solidFill>
                <a:schemeClr val="accent1">
                  <a:lumMod val="75000"/>
                </a:schemeClr>
              </a:solidFill>
              <a:cs typeface="Calibri"/>
            </a:endParaRPr>
          </a:p>
          <a:p>
            <a:pPr lvl="1"/>
            <a:r>
              <a:rPr lang="en-GB" b="1" dirty="0">
                <a:solidFill>
                  <a:schemeClr val="accent1">
                    <a:lumMod val="75000"/>
                  </a:schemeClr>
                </a:solidFill>
              </a:rPr>
              <a:t>Permission to enter was given for one purpose but D exceeded this permission</a:t>
            </a:r>
            <a:endParaRPr lang="en-GB" b="1" i="1" dirty="0">
              <a:solidFill>
                <a:schemeClr val="accent1">
                  <a:lumMod val="75000"/>
                </a:schemeClr>
              </a:solidFill>
              <a:cs typeface="Calibri" panose="020F0502020204030204"/>
            </a:endParaRPr>
          </a:p>
        </p:txBody>
      </p:sp>
      <p:sp>
        <p:nvSpPr>
          <p:cNvPr id="13" name="Oval 12">
            <a:extLst>
              <a:ext uri="{FF2B5EF4-FFF2-40B4-BE49-F238E27FC236}">
                <a16:creationId xmlns:a16="http://schemas.microsoft.com/office/drawing/2014/main" xmlns="" id="{8590ADD5-9383-4D3D-9047-3DA2593CCB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5"/>
          <a:srcRect t="21274" b="20840"/>
          <a:stretch/>
        </p:blipFill>
        <p:spPr>
          <a:xfrm>
            <a:off x="7887184" y="1703148"/>
            <a:ext cx="3781051" cy="2807725"/>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15" name="Freeform: Shape 14">
            <a:extLst>
              <a:ext uri="{FF2B5EF4-FFF2-40B4-BE49-F238E27FC236}">
                <a16:creationId xmlns:a16="http://schemas.microsoft.com/office/drawing/2014/main" xmlns="" id="{DABE3E45-88CF-45D8-8D40-C773324D93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17" name="Straight Connector 16">
            <a:extLst>
              <a:ext uri="{FF2B5EF4-FFF2-40B4-BE49-F238E27FC236}">
                <a16:creationId xmlns:a16="http://schemas.microsoft.com/office/drawing/2014/main" xmlns="" id="{49CD1692-827B-4C8D-B4A1-134FD04CF45C}"/>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19" name="Freeform: Shape 18">
            <a:extLst>
              <a:ext uri="{FF2B5EF4-FFF2-40B4-BE49-F238E27FC236}">
                <a16:creationId xmlns:a16="http://schemas.microsoft.com/office/drawing/2014/main" xmlns="" id="{B91ECDA9-56DC-4270-8F33-01C5637B8CE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xmlns="" id="{75F47824-961D-465D-84F9-EAE11BC617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xmlns="" id="{FEC9DA3E-C1D7-472D-B7C0-F71AE41FBA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62489056"/>
      </p:ext>
    </p:extLst>
  </p:cSld>
  <p:clrMapOvr>
    <a:masterClrMapping/>
  </p:clrMapOvr>
  <mc:AlternateContent xmlns:mc="http://schemas.openxmlformats.org/markup-compatibility/2006">
    <mc:Choice xmlns:p14="http://schemas.microsoft.com/office/powerpoint/2010/main" Requires="p14">
      <p:transition spd="slow" p14:dur="2000" advTm="89708"/>
    </mc:Choice>
    <mc:Fallback>
      <p:transition spd="slow" advTm="89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xmlns="" id="{907EF6B7-1338-4443-8C46-6A318D952D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xmlns="" id="{DAAE4CDD-124C-4DCF-9584-B6033B545D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Burglary</a:t>
            </a:r>
          </a:p>
        </p:txBody>
      </p:sp>
      <p:sp>
        <p:nvSpPr>
          <p:cNvPr id="23" name="Arc 22">
            <a:extLst>
              <a:ext uri="{FF2B5EF4-FFF2-40B4-BE49-F238E27FC236}">
                <a16:creationId xmlns:a16="http://schemas.microsoft.com/office/drawing/2014/main" xmlns="" id="{081E4A58-353D-44AE-B2FC-2A74E2E400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vert="horz" lIns="91440" tIns="45720" rIns="91440" bIns="45720" rtlCol="0" anchor="ctr">
            <a:normAutofit fontScale="92500" lnSpcReduction="10000"/>
          </a:bodyPr>
          <a:lstStyle/>
          <a:p>
            <a:pPr marL="0" indent="0">
              <a:buNone/>
            </a:pPr>
            <a:r>
              <a:rPr lang="en-GB" sz="2600" b="1" dirty="0"/>
              <a:t>Permission to enter was never given</a:t>
            </a:r>
          </a:p>
          <a:p>
            <a:r>
              <a:rPr lang="en-GB" sz="2600" dirty="0"/>
              <a:t>Made clear from facts (</a:t>
            </a:r>
            <a:r>
              <a:rPr lang="en-GB" sz="2600" dirty="0" err="1"/>
              <a:t>eg</a:t>
            </a:r>
            <a:r>
              <a:rPr lang="en-GB" sz="2600" dirty="0"/>
              <a:t> stranger burglary)</a:t>
            </a:r>
            <a:endParaRPr lang="en-GB" sz="2600" dirty="0">
              <a:cs typeface="Calibri"/>
            </a:endParaRPr>
          </a:p>
          <a:p>
            <a:r>
              <a:rPr lang="en-GB" sz="2600" dirty="0"/>
              <a:t>May occur where V mistakenly permits D to enter </a:t>
            </a:r>
            <a:r>
              <a:rPr lang="en-GB" sz="2600" dirty="0" err="1"/>
              <a:t>eg</a:t>
            </a:r>
            <a:r>
              <a:rPr lang="en-GB" sz="2600" dirty="0"/>
              <a:t> believes s/he is the plumber </a:t>
            </a:r>
            <a:r>
              <a:rPr lang="en-GB" sz="2600" b="1" i="1" dirty="0">
                <a:solidFill>
                  <a:srgbClr val="FF0000"/>
                </a:solidFill>
              </a:rPr>
              <a:t>Collins [1973]</a:t>
            </a:r>
            <a:endParaRPr lang="en-GB" sz="2600" i="1" dirty="0">
              <a:solidFill>
                <a:srgbClr val="FF0000"/>
              </a:solidFill>
            </a:endParaRPr>
          </a:p>
          <a:p>
            <a:pPr marL="0" indent="0">
              <a:buNone/>
            </a:pPr>
            <a:endParaRPr lang="en-GB" sz="2600" dirty="0"/>
          </a:p>
          <a:p>
            <a:pPr marL="0" indent="0">
              <a:buNone/>
            </a:pPr>
            <a:r>
              <a:rPr lang="en-GB" sz="2600" b="1" dirty="0"/>
              <a:t>Permission to enter was given for one purpose but D exceeded this permission</a:t>
            </a:r>
            <a:endParaRPr lang="en-GB" sz="2600" b="1" dirty="0">
              <a:cs typeface="Calibri"/>
            </a:endParaRPr>
          </a:p>
          <a:p>
            <a:r>
              <a:rPr lang="en-GB" sz="2600" dirty="0"/>
              <a:t>Once D steps beyond the area into which he was invited or uses the place for a purpose which was not intended by the invitation, s/he becomes a trespasser - </a:t>
            </a:r>
            <a:r>
              <a:rPr lang="en-GB" sz="2600" b="1" i="1" dirty="0">
                <a:solidFill>
                  <a:srgbClr val="FF0000"/>
                </a:solidFill>
              </a:rPr>
              <a:t>Jones and Smith [1976]</a:t>
            </a:r>
            <a:endParaRPr lang="en-GB" sz="2600" b="1" i="1" dirty="0">
              <a:solidFill>
                <a:srgbClr val="FF0000"/>
              </a:solidFill>
              <a:cs typeface="Calibri"/>
            </a:endParaRPr>
          </a:p>
          <a:p>
            <a:r>
              <a:rPr lang="en-GB" sz="2600" b="1" i="1" dirty="0">
                <a:solidFill>
                  <a:srgbClr val="FF0000"/>
                </a:solidFill>
                <a:cs typeface="Calibri"/>
              </a:rPr>
              <a:t>Walkington [1979]</a:t>
            </a:r>
          </a:p>
          <a:p>
            <a:endParaRPr lang="en-GB" sz="2600" b="1" i="1" dirty="0">
              <a:solidFill>
                <a:srgbClr val="FF0000"/>
              </a:solidFill>
              <a:cs typeface="Calibri"/>
            </a:endParaRPr>
          </a:p>
          <a:p>
            <a:pPr marL="0" indent="0">
              <a:buNone/>
            </a:pPr>
            <a:r>
              <a:rPr lang="en-GB" sz="2600" b="1" dirty="0">
                <a:cs typeface="Calibri" panose="020F0502020204030204"/>
              </a:rPr>
              <a:t>The D must have known or have been reckless to the fact they were a trespasser.</a:t>
            </a:r>
          </a:p>
          <a:p>
            <a:pPr marL="0" indent="0">
              <a:buNone/>
            </a:pPr>
            <a:endParaRPr lang="en-GB" sz="2600" dirty="0">
              <a:cs typeface="Calibri" panose="020F0502020204030204"/>
            </a:endParaRPr>
          </a:p>
          <a:p>
            <a:endParaRPr lang="en-GB" sz="2600" dirty="0">
              <a:cs typeface="Calibri" panose="020F0502020204030204"/>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39570390"/>
      </p:ext>
    </p:extLst>
  </p:cSld>
  <p:clrMapOvr>
    <a:masterClrMapping/>
  </p:clrMapOvr>
  <mc:AlternateContent xmlns:mc="http://schemas.openxmlformats.org/markup-compatibility/2006">
    <mc:Choice xmlns:p14="http://schemas.microsoft.com/office/powerpoint/2010/main" Requires="p14">
      <p:transition spd="slow" p14:dur="2000" advTm="193090"/>
    </mc:Choice>
    <mc:Fallback>
      <p:transition spd="slow" advTm="1930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1BB867FF-FC45-48F7-8104-F89BE54909F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xmlns="" id="{8BB56887-D0D5-4F0C-9E19-7247EB83C8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xmlns="" id="{081E4A58-353D-44AE-B2FC-2A74E2E400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795068" y="761701"/>
            <a:ext cx="10544355" cy="5415262"/>
          </a:xfrm>
        </p:spPr>
        <p:txBody>
          <a:bodyPr vert="horz" lIns="91440" tIns="45720" rIns="91440" bIns="45720" rtlCol="0" anchor="t">
            <a:normAutofit/>
          </a:bodyPr>
          <a:lstStyle/>
          <a:p>
            <a:pPr marL="0" indent="0">
              <a:buNone/>
            </a:pPr>
            <a:r>
              <a:rPr lang="en-GB" b="1" u="sng" dirty="0"/>
              <a:t>Trespassing in part of a building</a:t>
            </a:r>
          </a:p>
          <a:p>
            <a:pPr marL="0" indent="0">
              <a:buNone/>
            </a:pPr>
            <a:endParaRPr lang="en-GB" b="1"/>
          </a:p>
          <a:p>
            <a:pPr marL="0" indent="0">
              <a:buNone/>
            </a:pPr>
            <a:r>
              <a:rPr lang="en-GB" dirty="0"/>
              <a:t>Suffices if D enters part of a building as a trespasser </a:t>
            </a:r>
            <a:endParaRPr lang="en-GB" dirty="0">
              <a:cs typeface="Calibri"/>
            </a:endParaRPr>
          </a:p>
          <a:p>
            <a:pPr lvl="1"/>
            <a:r>
              <a:rPr lang="en-GB" b="1" dirty="0"/>
              <a:t>Example A </a:t>
            </a:r>
            <a:r>
              <a:rPr lang="en-GB" dirty="0"/>
              <a:t>– customer goes behind a counter without permission – entered part of a building as a trespasser as he has no permission to go behind the counter. </a:t>
            </a:r>
            <a:r>
              <a:rPr lang="en-GB" b="1" dirty="0">
                <a:solidFill>
                  <a:srgbClr val="FF0000"/>
                </a:solidFill>
              </a:rPr>
              <a:t>(Walkington [1979])</a:t>
            </a:r>
            <a:endParaRPr lang="en-GB" b="1" dirty="0">
              <a:solidFill>
                <a:srgbClr val="FF0000"/>
              </a:solidFill>
              <a:cs typeface="Calibri"/>
            </a:endParaRPr>
          </a:p>
          <a:p>
            <a:pPr marL="457200" lvl="1" indent="0">
              <a:buNone/>
            </a:pPr>
            <a:endParaRPr lang="en-GB" b="1"/>
          </a:p>
          <a:p>
            <a:pPr lvl="1"/>
            <a:r>
              <a:rPr lang="en-GB" b="1" dirty="0"/>
              <a:t>Example B </a:t>
            </a:r>
            <a:r>
              <a:rPr lang="en-GB" dirty="0"/>
              <a:t>– customer enters a shop not as a trespasser, hides in shop until closing time then comes out to steal, already in that part of the building so not a trespasser.</a:t>
            </a:r>
            <a:endParaRPr lang="en-GB" dirty="0">
              <a:cs typeface="Calibri"/>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72072206"/>
      </p:ext>
    </p:extLst>
  </p:cSld>
  <p:clrMapOvr>
    <a:masterClrMapping/>
  </p:clrMapOvr>
  <mc:AlternateContent xmlns:mc="http://schemas.openxmlformats.org/markup-compatibility/2006">
    <mc:Choice xmlns:p14="http://schemas.microsoft.com/office/powerpoint/2010/main" Requires="p14">
      <p:transition spd="slow" p14:dur="2000" advTm="88906"/>
    </mc:Choice>
    <mc:Fallback>
      <p:transition spd="slow" advTm="88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1BB867FF-FC45-48F7-8104-F89BE54909F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xmlns="" id="{8BB56887-D0D5-4F0C-9E19-7247EB83C8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Arc 11">
            <a:extLst>
              <a:ext uri="{FF2B5EF4-FFF2-40B4-BE49-F238E27FC236}">
                <a16:creationId xmlns:a16="http://schemas.microsoft.com/office/drawing/2014/main" xmlns="" id="{081E4A58-353D-44AE-B2FC-2A74E2E400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1025106" y="1193021"/>
            <a:ext cx="10515600" cy="4351338"/>
          </a:xfrm>
        </p:spPr>
        <p:txBody>
          <a:bodyPr>
            <a:normAutofit/>
          </a:bodyPr>
          <a:lstStyle/>
          <a:p>
            <a:r>
              <a:rPr lang="en-GB"/>
              <a:t>Example C – As above but customer hides in broom cupboard then comes out to steal.  He is a trespasser; entered the broom cupboard as a trespasser and then enters a different part of the building when he exits.</a:t>
            </a:r>
          </a:p>
          <a:p>
            <a:endParaRPr lang="en-GB"/>
          </a:p>
          <a:p>
            <a:pPr marL="0" indent="0">
              <a:buNone/>
            </a:pPr>
            <a:endParaRPr lang="en-GB"/>
          </a:p>
          <a:p>
            <a:r>
              <a:rPr lang="en-GB"/>
              <a:t>Example D – D enters part A of building in order to get to part B, where he intends to commit offence.  Does not commit burglary when he enters part A, only part B, as he has no intent to commit an offence in part A </a:t>
            </a:r>
          </a:p>
          <a:p>
            <a:endParaRPr lang="en-GB" dirty="0"/>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10337491"/>
      </p:ext>
    </p:extLst>
  </p:cSld>
  <p:clrMapOvr>
    <a:masterClrMapping/>
  </p:clrMapOvr>
  <mc:AlternateContent xmlns:mc="http://schemas.openxmlformats.org/markup-compatibility/2006">
    <mc:Choice xmlns:p14="http://schemas.microsoft.com/office/powerpoint/2010/main" Requires="p14">
      <p:transition spd="slow" p14:dur="2000" advTm="105247"/>
    </mc:Choice>
    <mc:Fallback>
      <p:transition spd="slow" advTm="105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F837543A-6020-4505-A233-C9DB4BF7401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5558489" cy="1325563"/>
          </a:xfrm>
        </p:spPr>
        <p:txBody>
          <a:bodyPr>
            <a:normAutofit/>
          </a:bodyPr>
          <a:lstStyle/>
          <a:p>
            <a:r>
              <a:rPr lang="en-GB" dirty="0"/>
              <a:t>Burglary</a:t>
            </a:r>
          </a:p>
        </p:txBody>
      </p:sp>
      <p:sp>
        <p:nvSpPr>
          <p:cNvPr id="10" name="Freeform: Shape 9">
            <a:extLst>
              <a:ext uri="{FF2B5EF4-FFF2-40B4-BE49-F238E27FC236}">
                <a16:creationId xmlns:a16="http://schemas.microsoft.com/office/drawing/2014/main" xmlns="" id="{35B16301-FB18-48BA-A6DD-C37CAF6F9A1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p:cNvSpPr>
            <a:spLocks noGrp="1"/>
          </p:cNvSpPr>
          <p:nvPr>
            <p:ph idx="1"/>
          </p:nvPr>
        </p:nvSpPr>
        <p:spPr>
          <a:xfrm>
            <a:off x="838200" y="1825625"/>
            <a:ext cx="5558489" cy="4351338"/>
          </a:xfrm>
        </p:spPr>
        <p:txBody>
          <a:bodyPr vert="horz" lIns="91440" tIns="45720" rIns="91440" bIns="45720" rtlCol="0" anchor="t">
            <a:noAutofit/>
          </a:bodyPr>
          <a:lstStyle/>
          <a:p>
            <a:pPr marL="0" indent="0">
              <a:buNone/>
            </a:pPr>
            <a:r>
              <a:rPr lang="en-GB" sz="2400" b="1" u="sng" dirty="0"/>
              <a:t>Mens Rea</a:t>
            </a:r>
            <a:endParaRPr lang="en-GB" sz="2400" b="1" u="sng">
              <a:cs typeface="Calibri"/>
            </a:endParaRPr>
          </a:p>
          <a:p>
            <a:r>
              <a:rPr lang="en-GB" sz="2400" dirty="0"/>
              <a:t>There are three elements to the MR of burglary under s9(1)(a):</a:t>
            </a:r>
            <a:endParaRPr lang="en-GB" sz="2400">
              <a:cs typeface="Calibri"/>
            </a:endParaRPr>
          </a:p>
          <a:p>
            <a:pPr lvl="1"/>
            <a:r>
              <a:rPr lang="en-GB" b="1" dirty="0"/>
              <a:t>D knew or was reckless regarding the facts and circumstances that made him a trespasser;</a:t>
            </a:r>
            <a:endParaRPr lang="en-GB" b="1">
              <a:cs typeface="Calibri"/>
            </a:endParaRPr>
          </a:p>
          <a:p>
            <a:pPr lvl="1"/>
            <a:r>
              <a:rPr lang="en-GB" b="1" dirty="0"/>
              <a:t>D knew or was reckless to the fact that the structure entered was a building;</a:t>
            </a:r>
            <a:endParaRPr lang="en-GB" b="1">
              <a:cs typeface="Calibri"/>
            </a:endParaRPr>
          </a:p>
          <a:p>
            <a:pPr lvl="1"/>
            <a:r>
              <a:rPr lang="en-GB" b="1" dirty="0"/>
              <a:t>D entered with one of the ulterior motives (steal, inflict GBH, or cause criminal damage).</a:t>
            </a:r>
            <a:endParaRPr lang="en-GB" b="1" dirty="0">
              <a:cs typeface="Calibri"/>
            </a:endParaRPr>
          </a:p>
          <a:p>
            <a:pPr marL="457200" lvl="1" indent="0">
              <a:buNone/>
            </a:pPr>
            <a:endParaRPr lang="en-GB" sz="1700"/>
          </a:p>
        </p:txBody>
      </p:sp>
      <p:sp>
        <p:nvSpPr>
          <p:cNvPr id="12" name="Oval 11">
            <a:extLst>
              <a:ext uri="{FF2B5EF4-FFF2-40B4-BE49-F238E27FC236}">
                <a16:creationId xmlns:a16="http://schemas.microsoft.com/office/drawing/2014/main" xmlns="" id="{C3C0D90E-074A-4F52-9B11-B52BEF4BCBE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xmlns="" id="{CABBD4C1-E6F8-46F6-8152-A8A97490BF4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xmlns="" id="{83BA5EF5-1FE9-4BF9-83BB-269BCDDF61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xmlns="" id="{4B3BCACB-5880-460B-9606-8C433A9AF99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xmlns="" id="{88853921-7BC9-4BDE-ACAB-133C683C82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xmlns="" id="{09192968-3AE7-4470-A61C-97294BB9273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xmlns="" id="{3AB72E55-43E4-4356-BFE8-E2102CB0B5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9895434"/>
      </p:ext>
    </p:extLst>
  </p:cSld>
  <p:clrMapOvr>
    <a:masterClrMapping/>
  </p:clrMapOvr>
  <mc:AlternateContent xmlns:mc="http://schemas.openxmlformats.org/markup-compatibility/2006">
    <mc:Choice xmlns:p14="http://schemas.microsoft.com/office/powerpoint/2010/main" Requires="p14">
      <p:transition spd="slow" p14:dur="2000" advTm="70806"/>
    </mc:Choice>
    <mc:Fallback>
      <p:transition spd="slow" advTm="70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89575E1-3389-451A-A5F7-27854C25C5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A53CCC5C-D88E-40FB-B30B-23DCDBD01D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591344"/>
            <a:ext cx="3200400" cy="5585619"/>
          </a:xfrm>
        </p:spPr>
        <p:txBody>
          <a:bodyPr>
            <a:normAutofit/>
          </a:bodyPr>
          <a:lstStyle/>
          <a:p>
            <a:r>
              <a:rPr lang="en-GB" dirty="0" smtClean="0">
                <a:solidFill>
                  <a:srgbClr val="FFFFFF"/>
                </a:solidFill>
              </a:rPr>
              <a:t>Burglary</a:t>
            </a:r>
            <a:br>
              <a:rPr lang="en-GB" dirty="0" smtClean="0">
                <a:solidFill>
                  <a:srgbClr val="FFFFFF"/>
                </a:solidFill>
              </a:rPr>
            </a:br>
            <a:r>
              <a:rPr lang="en-GB" dirty="0" smtClean="0">
                <a:solidFill>
                  <a:srgbClr val="FFFFFF"/>
                </a:solidFill>
              </a:rPr>
              <a:t>s.9(1)(B)</a:t>
            </a:r>
            <a:endParaRPr lang="en-GB" dirty="0">
              <a:solidFill>
                <a:srgbClr val="FFFFFF"/>
              </a:solidFill>
            </a:endParaRPr>
          </a:p>
        </p:txBody>
      </p:sp>
      <p:sp>
        <p:nvSpPr>
          <p:cNvPr id="12" name="Arc 11">
            <a:extLst>
              <a:ext uri="{FF2B5EF4-FFF2-40B4-BE49-F238E27FC236}">
                <a16:creationId xmlns:a16="http://schemas.microsoft.com/office/drawing/2014/main" xmlns="" id="{081E4A58-353D-44AE-B2FC-2A74E2E400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pPr marL="0" indent="0">
              <a:buNone/>
            </a:pPr>
            <a:r>
              <a:rPr lang="en-GB" sz="3600" b="1" dirty="0"/>
              <a:t>Burglary contrary to </a:t>
            </a:r>
            <a:r>
              <a:rPr lang="en-GB" sz="3600" b="1" dirty="0">
                <a:solidFill>
                  <a:srgbClr val="FF0000"/>
                </a:solidFill>
              </a:rPr>
              <a:t>s 9(1)(b)TA 1968</a:t>
            </a:r>
          </a:p>
          <a:p>
            <a:pPr marL="0" indent="0">
              <a:buNone/>
            </a:pPr>
            <a:endParaRPr lang="en-GB" sz="3600" b="1" dirty="0">
              <a:solidFill>
                <a:srgbClr val="FF0000"/>
              </a:solidFill>
            </a:endParaRPr>
          </a:p>
          <a:p>
            <a:pPr lvl="1"/>
            <a:r>
              <a:rPr lang="en-GB" sz="3200" b="1" dirty="0"/>
              <a:t>A person is guilty of burglary if-</a:t>
            </a:r>
            <a:endParaRPr lang="en-GB" sz="3200" b="1" dirty="0">
              <a:cs typeface="Calibri"/>
            </a:endParaRPr>
          </a:p>
          <a:p>
            <a:pPr marL="914400" lvl="2" indent="0">
              <a:buNone/>
            </a:pPr>
            <a:r>
              <a:rPr lang="en-GB" sz="2800" b="1" dirty="0"/>
              <a:t>(b)	Having entered any building or part of a building as a trespasser he steals or attempts to steal anything in the building or that part of it or inflicts or attempts to inflict on any person therein any grievous bodily harm</a:t>
            </a:r>
            <a:endParaRPr lang="en-GB" sz="2800" b="1" dirty="0">
              <a:cs typeface="Calibri"/>
            </a:endParaRPr>
          </a:p>
          <a:p>
            <a:pPr lvl="2"/>
            <a:endParaRPr lang="en-GB" b="1" dirty="0"/>
          </a:p>
          <a:p>
            <a:pPr lvl="2"/>
            <a:endParaRPr lang="en-GB" b="1" dirty="0"/>
          </a:p>
          <a:p>
            <a:pPr marL="457200" lvl="1" indent="0">
              <a:buNone/>
            </a:pPr>
            <a:endParaRPr lang="en-GB" dirty="0"/>
          </a:p>
          <a:p>
            <a:pPr lvl="1"/>
            <a:endParaRPr lang="en-GB" dirty="0"/>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77545604"/>
      </p:ext>
    </p:extLst>
  </p:cSld>
  <p:clrMapOvr>
    <a:masterClrMapping/>
  </p:clrMapOvr>
  <mc:AlternateContent xmlns:mc="http://schemas.openxmlformats.org/markup-compatibility/2006">
    <mc:Choice xmlns:p14="http://schemas.microsoft.com/office/powerpoint/2010/main" Requires="p14">
      <p:transition spd="slow" p14:dur="2000" advTm="76965"/>
    </mc:Choice>
    <mc:Fallback>
      <p:transition spd="slow" advTm="76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S9(1)(b)</a:t>
            </a:r>
          </a:p>
        </p:txBody>
      </p:sp>
      <p:sp>
        <p:nvSpPr>
          <p:cNvPr id="3" name="Content Placeholder 2"/>
          <p:cNvSpPr>
            <a:spLocks noGrp="1"/>
          </p:cNvSpPr>
          <p:nvPr>
            <p:ph idx="1"/>
          </p:nvPr>
        </p:nvSpPr>
        <p:spPr>
          <a:xfrm>
            <a:off x="-131559" y="1250313"/>
            <a:ext cx="5871053" cy="4750165"/>
          </a:xfrm>
        </p:spPr>
        <p:txBody>
          <a:bodyPr>
            <a:normAutofit/>
          </a:bodyPr>
          <a:lstStyle/>
          <a:p>
            <a:pPr lvl="2"/>
            <a:endParaRPr lang="en-GB" b="1" dirty="0"/>
          </a:p>
          <a:p>
            <a:pPr marL="457200" lvl="1" indent="0">
              <a:buNone/>
            </a:pPr>
            <a:r>
              <a:rPr lang="en-GB" sz="3200" b="1" u="sng" dirty="0"/>
              <a:t>Actus Reus</a:t>
            </a:r>
          </a:p>
          <a:p>
            <a:pPr lvl="2"/>
            <a:r>
              <a:rPr lang="en-GB" sz="2800" dirty="0"/>
              <a:t>Having entered;</a:t>
            </a:r>
          </a:p>
          <a:p>
            <a:pPr lvl="2"/>
            <a:r>
              <a:rPr lang="en-GB" sz="2800" dirty="0"/>
              <a:t>A building or part of a building;</a:t>
            </a:r>
          </a:p>
          <a:p>
            <a:pPr lvl="2"/>
            <a:r>
              <a:rPr lang="en-GB" sz="2800" dirty="0"/>
              <a:t>As a trespasser;</a:t>
            </a:r>
          </a:p>
          <a:p>
            <a:pPr lvl="2"/>
            <a:r>
              <a:rPr lang="en-GB" sz="2800" dirty="0"/>
              <a:t>D stole/attempted to steal or inflicted/</a:t>
            </a:r>
          </a:p>
          <a:p>
            <a:pPr marL="914400" lvl="2" indent="0">
              <a:buNone/>
            </a:pPr>
            <a:r>
              <a:rPr lang="en-GB" sz="2800" dirty="0"/>
              <a:t>attempted to inflict on any person inside GBH</a:t>
            </a:r>
          </a:p>
          <a:p>
            <a:endParaRPr lang="en-GB" dirty="0"/>
          </a:p>
        </p:txBody>
      </p:sp>
      <p:sp>
        <p:nvSpPr>
          <p:cNvPr id="5" name="Rectangle 4"/>
          <p:cNvSpPr/>
          <p:nvPr/>
        </p:nvSpPr>
        <p:spPr>
          <a:xfrm>
            <a:off x="5739494" y="1450442"/>
            <a:ext cx="4765431" cy="4349909"/>
          </a:xfrm>
          <a:prstGeom prst="rect">
            <a:avLst/>
          </a:prstGeom>
        </p:spPr>
        <p:txBody>
          <a:bodyPr wrap="square">
            <a:spAutoFit/>
          </a:bodyPr>
          <a:lstStyle/>
          <a:p>
            <a:pPr lvl="1">
              <a:spcBef>
                <a:spcPts val="1000"/>
              </a:spcBef>
              <a:buClr>
                <a:srgbClr val="90C226"/>
              </a:buClr>
              <a:buSzPct val="80000"/>
            </a:pPr>
            <a:r>
              <a:rPr lang="en-GB" sz="3600" b="1" u="sng" dirty="0" err="1">
                <a:solidFill>
                  <a:prstClr val="black">
                    <a:lumMod val="75000"/>
                    <a:lumOff val="25000"/>
                  </a:prstClr>
                </a:solidFill>
              </a:rPr>
              <a:t>Mens</a:t>
            </a:r>
            <a:r>
              <a:rPr lang="en-GB" sz="3600" b="1" u="sng" dirty="0">
                <a:solidFill>
                  <a:prstClr val="black">
                    <a:lumMod val="75000"/>
                    <a:lumOff val="25000"/>
                  </a:prstClr>
                </a:solidFill>
              </a:rPr>
              <a:t> Rea</a:t>
            </a:r>
          </a:p>
          <a:p>
            <a:pPr marL="1143000" lvl="2" indent="-228600">
              <a:spcBef>
                <a:spcPts val="1000"/>
              </a:spcBef>
              <a:buClr>
                <a:srgbClr val="90C226"/>
              </a:buClr>
              <a:buSzPct val="80000"/>
              <a:buFont typeface="Wingdings 3" charset="2"/>
              <a:buChar char=""/>
            </a:pPr>
            <a:r>
              <a:rPr lang="en-GB" sz="3200" dirty="0">
                <a:solidFill>
                  <a:prstClr val="black">
                    <a:lumMod val="75000"/>
                    <a:lumOff val="25000"/>
                  </a:prstClr>
                </a:solidFill>
              </a:rPr>
              <a:t>Knowing or being reckless that he was a trespasser;</a:t>
            </a:r>
          </a:p>
          <a:p>
            <a:pPr marL="1143000" lvl="2" indent="-228600">
              <a:spcBef>
                <a:spcPts val="1000"/>
              </a:spcBef>
              <a:buClr>
                <a:srgbClr val="90C226"/>
              </a:buClr>
              <a:buSzPct val="80000"/>
              <a:buFont typeface="Wingdings 3" charset="2"/>
              <a:buChar char=""/>
            </a:pPr>
            <a:r>
              <a:rPr lang="en-GB" sz="3200" dirty="0">
                <a:solidFill>
                  <a:prstClr val="black">
                    <a:lumMod val="75000"/>
                    <a:lumOff val="25000"/>
                  </a:prstClr>
                </a:solidFill>
              </a:rPr>
              <a:t>Knowing or being reckless that the structure was a building</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16227431"/>
      </p:ext>
    </p:extLst>
  </p:cSld>
  <p:clrMapOvr>
    <a:masterClrMapping/>
  </p:clrMapOvr>
  <mc:AlternateContent xmlns:mc="http://schemas.openxmlformats.org/markup-compatibility/2006">
    <mc:Choice xmlns:p14="http://schemas.microsoft.com/office/powerpoint/2010/main" Requires="p14">
      <p:transition spd="slow" p14:dur="2000" advTm="51015"/>
    </mc:Choice>
    <mc:Fallback>
      <p:transition spd="slow" advTm="51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1BB867FF-FC45-48F7-8104-F89BE54909F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xmlns="" id="{8BB56887-D0D5-4F0C-9E19-7247EB83C8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dirty="0"/>
              <a:t>Burglary</a:t>
            </a:r>
          </a:p>
        </p:txBody>
      </p:sp>
      <p:sp>
        <p:nvSpPr>
          <p:cNvPr id="12" name="Arc 11">
            <a:extLst>
              <a:ext uri="{FF2B5EF4-FFF2-40B4-BE49-F238E27FC236}">
                <a16:creationId xmlns:a16="http://schemas.microsoft.com/office/drawing/2014/main" xmlns="" id="{081E4A58-353D-44AE-B2FC-2A74E2E400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838200" y="1825625"/>
            <a:ext cx="10515600" cy="4351338"/>
          </a:xfrm>
        </p:spPr>
        <p:txBody>
          <a:bodyPr>
            <a:normAutofit/>
          </a:bodyPr>
          <a:lstStyle/>
          <a:p>
            <a:r>
              <a:rPr lang="en-GB"/>
              <a:t>Actus Reus – includes all the elements for 9(1)(a)</a:t>
            </a:r>
          </a:p>
          <a:p>
            <a:endParaRPr lang="en-GB"/>
          </a:p>
          <a:p>
            <a:r>
              <a:rPr lang="en-GB"/>
              <a:t>The extra requirement is that, once inside the building, theft or GBH is attempted or committed.</a:t>
            </a:r>
          </a:p>
          <a:p>
            <a:r>
              <a:rPr lang="en-GB" b="1"/>
              <a:t>NB if D attempts/commits damage once inside as a trespasser, this is not burglary under s9(1)(b), only attempt/criminal damage.</a:t>
            </a:r>
          </a:p>
          <a:p>
            <a:r>
              <a:rPr lang="en-GB"/>
              <a:t>Attempted offence – D must do an act more than merely preparatory to committing the offence</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87011220"/>
      </p:ext>
    </p:extLst>
  </p:cSld>
  <p:clrMapOvr>
    <a:masterClrMapping/>
  </p:clrMapOvr>
  <mc:AlternateContent xmlns:mc="http://schemas.openxmlformats.org/markup-compatibility/2006">
    <mc:Choice xmlns:p14="http://schemas.microsoft.com/office/powerpoint/2010/main" Requires="p14">
      <p:transition spd="slow" p14:dur="2000" advTm="110218"/>
    </mc:Choice>
    <mc:Fallback>
      <p:transition spd="slow" advTm="1102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89397" y="1622738"/>
            <a:ext cx="9569003" cy="467255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Burglary</a:t>
            </a:r>
          </a:p>
        </p:txBody>
      </p:sp>
      <p:sp>
        <p:nvSpPr>
          <p:cNvPr id="3" name="Content Placeholder 2"/>
          <p:cNvSpPr>
            <a:spLocks noGrp="1"/>
          </p:cNvSpPr>
          <p:nvPr>
            <p:ph idx="1"/>
          </p:nvPr>
        </p:nvSpPr>
        <p:spPr>
          <a:xfrm>
            <a:off x="677334" y="1803043"/>
            <a:ext cx="8596668" cy="4238320"/>
          </a:xfrm>
        </p:spPr>
        <p:txBody>
          <a:bodyPr>
            <a:normAutofit/>
          </a:bodyPr>
          <a:lstStyle/>
          <a:p>
            <a:r>
              <a:rPr lang="en-GB" b="1" u="sng" dirty="0" err="1"/>
              <a:t>Mens</a:t>
            </a:r>
            <a:r>
              <a:rPr lang="en-GB" b="1" u="sng" dirty="0"/>
              <a:t> Rea</a:t>
            </a:r>
          </a:p>
          <a:p>
            <a:pPr lvl="1"/>
            <a:r>
              <a:rPr lang="en-GB" dirty="0"/>
              <a:t>Same as 9(1)(a) except no need to show that D entered with the intention to commit theft, GBH or damage.  </a:t>
            </a:r>
          </a:p>
          <a:p>
            <a:pPr marL="457200" lvl="1" indent="0">
              <a:buNone/>
            </a:pPr>
            <a:endParaRPr lang="en-GB" dirty="0"/>
          </a:p>
          <a:p>
            <a:pPr lvl="1"/>
            <a:r>
              <a:rPr lang="en-GB" sz="3200" b="1" dirty="0"/>
              <a:t>Simply need to </a:t>
            </a:r>
            <a:r>
              <a:rPr lang="en-GB" sz="3200" b="1" dirty="0" smtClean="0"/>
              <a:t>show D </a:t>
            </a:r>
            <a:r>
              <a:rPr lang="en-GB" sz="3200" b="1" dirty="0"/>
              <a:t>knew/reckless that he was a trespasser and that the structure was a building</a:t>
            </a:r>
          </a:p>
          <a:p>
            <a:pPr marL="457200" lvl="1" indent="0">
              <a:buNone/>
            </a:pPr>
            <a:endParaRPr lang="en-GB" dirty="0"/>
          </a:p>
          <a:p>
            <a:pPr lvl="1"/>
            <a:r>
              <a:rPr lang="en-GB" b="1" dirty="0"/>
              <a:t>However, D must have the MR for theft, GBH or the attempt theft/GBH</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7490628"/>
      </p:ext>
    </p:extLst>
  </p:cSld>
  <p:clrMapOvr>
    <a:masterClrMapping/>
  </p:clrMapOvr>
  <mc:AlternateContent xmlns:mc="http://schemas.openxmlformats.org/markup-compatibility/2006">
    <mc:Choice xmlns:p14="http://schemas.microsoft.com/office/powerpoint/2010/main" Requires="p14">
      <p:transition spd="slow" p14:dur="2000" advTm="114965"/>
    </mc:Choice>
    <mc:Fallback>
      <p:transition spd="slow" advTm="114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1423" y="1674253"/>
            <a:ext cx="9329551" cy="4817869"/>
          </a:xfrm>
        </p:spPr>
        <p:txBody>
          <a:bodyPr>
            <a:normAutofit/>
          </a:bodyPr>
          <a:lstStyle/>
          <a:p>
            <a:pPr marL="0" indent="0" algn="ctr">
              <a:buNone/>
            </a:pPr>
            <a:r>
              <a:rPr lang="en-GB" sz="4000" dirty="0"/>
              <a:t>AGGRAVATED BURGLARY</a:t>
            </a:r>
          </a:p>
          <a:p>
            <a:pPr marL="0" indent="0" algn="ctr">
              <a:buNone/>
            </a:pPr>
            <a:endParaRPr lang="en-GB" sz="4000" dirty="0"/>
          </a:p>
          <a:p>
            <a:pPr marL="0" indent="0" algn="ctr">
              <a:buNone/>
            </a:pPr>
            <a:r>
              <a:rPr lang="en-GB" sz="3200" b="1" dirty="0">
                <a:solidFill>
                  <a:srgbClr val="FF0000"/>
                </a:solidFill>
              </a:rPr>
              <a:t>Aggravated Burglary – Section 10(1), Theft Act 1968 </a:t>
            </a:r>
            <a:endParaRPr lang="en-GB" sz="6000" dirty="0">
              <a:solidFill>
                <a:srgbClr val="FF0000"/>
              </a:solidFill>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09904322"/>
      </p:ext>
    </p:extLst>
  </p:cSld>
  <p:clrMapOvr>
    <a:masterClrMapping/>
  </p:clrMapOvr>
  <mc:AlternateContent xmlns:mc="http://schemas.openxmlformats.org/markup-compatibility/2006">
    <mc:Choice xmlns:p14="http://schemas.microsoft.com/office/powerpoint/2010/main" Requires="p14">
      <p:transition spd="slow" p14:dur="2000" advTm="15184"/>
    </mc:Choice>
    <mc:Fallback>
      <p:transition spd="slow" advTm="151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98489" y="605307"/>
            <a:ext cx="9013725" cy="2223528"/>
          </a:xfrm>
          <a:prstGeom prst="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p:cNvSpPr/>
          <p:nvPr/>
        </p:nvSpPr>
        <p:spPr>
          <a:xfrm>
            <a:off x="978794" y="871247"/>
            <a:ext cx="7624294" cy="1569660"/>
          </a:xfrm>
          <a:prstGeom prst="rect">
            <a:avLst/>
          </a:prstGeom>
        </p:spPr>
        <p:txBody>
          <a:bodyPr wrap="square">
            <a:spAutoFit/>
          </a:bodyPr>
          <a:lstStyle/>
          <a:p>
            <a:pPr algn="ctr"/>
            <a:r>
              <a:rPr lang="en-GB" sz="2400" b="1" u="sng" dirty="0"/>
              <a:t>The Offence</a:t>
            </a:r>
          </a:p>
          <a:p>
            <a:pPr algn="ctr"/>
            <a:r>
              <a:rPr lang="en-GB" sz="2400" b="1" dirty="0"/>
              <a:t>‘... if he commits any burglary and at the time has with him any firearm or imitation firearm, any weapon of offence, or any explosive’.</a:t>
            </a:r>
          </a:p>
        </p:txBody>
      </p:sp>
      <p:sp>
        <p:nvSpPr>
          <p:cNvPr id="3" name="Rectangle 2"/>
          <p:cNvSpPr/>
          <p:nvPr/>
        </p:nvSpPr>
        <p:spPr>
          <a:xfrm>
            <a:off x="2099256" y="2828835"/>
            <a:ext cx="7392474" cy="3056809"/>
          </a:xfrm>
          <a:prstGeom prst="rect">
            <a:avLst/>
          </a:prstGeom>
        </p:spPr>
        <p:txBody>
          <a:bodyPr wrap="square">
            <a:spAutoFit/>
          </a:bodyPr>
          <a:lstStyle/>
          <a:p>
            <a:r>
              <a:rPr lang="en-GB" sz="4800" dirty="0">
                <a:solidFill>
                  <a:srgbClr val="FF0000"/>
                </a:solidFill>
              </a:rPr>
              <a:t>W</a:t>
            </a:r>
            <a:r>
              <a:rPr lang="en-GB" sz="4800" dirty="0"/>
              <a:t>eapon of offence</a:t>
            </a:r>
          </a:p>
          <a:p>
            <a:r>
              <a:rPr lang="en-GB" sz="4800" dirty="0">
                <a:solidFill>
                  <a:srgbClr val="FF0000"/>
                </a:solidFill>
              </a:rPr>
              <a:t>I</a:t>
            </a:r>
            <a:r>
              <a:rPr lang="en-GB" sz="4800" dirty="0"/>
              <a:t>mitation firearm</a:t>
            </a:r>
          </a:p>
          <a:p>
            <a:r>
              <a:rPr lang="en-GB" sz="4800" dirty="0">
                <a:solidFill>
                  <a:srgbClr val="FF0000"/>
                </a:solidFill>
              </a:rPr>
              <a:t>F</a:t>
            </a:r>
            <a:r>
              <a:rPr lang="en-GB" sz="4800" dirty="0"/>
              <a:t>irearm</a:t>
            </a:r>
          </a:p>
          <a:p>
            <a:r>
              <a:rPr lang="en-GB" sz="4800" dirty="0">
                <a:solidFill>
                  <a:srgbClr val="FF0000"/>
                </a:solidFill>
              </a:rPr>
              <a:t>E</a:t>
            </a:r>
            <a:r>
              <a:rPr lang="en-GB" sz="4800" dirty="0"/>
              <a:t>xplosive</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44472302"/>
      </p:ext>
    </p:extLst>
  </p:cSld>
  <p:clrMapOvr>
    <a:masterClrMapping/>
  </p:clrMapOvr>
  <mc:AlternateContent xmlns:mc="http://schemas.openxmlformats.org/markup-compatibility/2006">
    <mc:Choice xmlns:p14="http://schemas.microsoft.com/office/powerpoint/2010/main" Requires="p14">
      <p:transition spd="slow" p14:dur="2000" advTm="97353"/>
    </mc:Choice>
    <mc:Fallback>
      <p:transition spd="slow" advTm="973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85611" y="605307"/>
            <a:ext cx="8384147" cy="6124754"/>
          </a:xfrm>
          <a:prstGeom prst="rect">
            <a:avLst/>
          </a:prstGeom>
          <a:noFill/>
        </p:spPr>
        <p:txBody>
          <a:bodyPr wrap="square" rtlCol="0">
            <a:spAutoFit/>
          </a:bodyPr>
          <a:lstStyle/>
          <a:p>
            <a:pPr marL="342900" indent="-342900">
              <a:buAutoNum type="alphaLcParenR"/>
            </a:pPr>
            <a:r>
              <a:rPr lang="en-GB" sz="2800" dirty="0">
                <a:solidFill>
                  <a:srgbClr val="00B0F0"/>
                </a:solidFill>
              </a:rPr>
              <a:t>‘firearm’ </a:t>
            </a:r>
            <a:r>
              <a:rPr lang="en-GB" sz="2800" dirty="0"/>
              <a:t>includes an airgun an air pistol and ‘imitation firearm’ means anything which has the appearance of being a firearm, whether capable of being discharged or not; and</a:t>
            </a:r>
          </a:p>
          <a:p>
            <a:pPr marL="342900" indent="-342900">
              <a:buAutoNum type="alphaLcParenR"/>
            </a:pPr>
            <a:endParaRPr lang="en-GB" sz="2800" dirty="0"/>
          </a:p>
          <a:p>
            <a:pPr marL="342900" indent="-342900">
              <a:buAutoNum type="alphaLcParenR"/>
            </a:pPr>
            <a:r>
              <a:rPr lang="en-GB" sz="2800" dirty="0">
                <a:solidFill>
                  <a:srgbClr val="00B0F0"/>
                </a:solidFill>
              </a:rPr>
              <a:t>‘weapon of offence’ </a:t>
            </a:r>
            <a:r>
              <a:rPr lang="en-GB" sz="2800" dirty="0"/>
              <a:t>means any article made or adapted for use for causing injury to or incapacitating a person, or intended by the person having it with him for such use; and</a:t>
            </a:r>
          </a:p>
          <a:p>
            <a:pPr marL="342900" indent="-342900">
              <a:buAutoNum type="alphaLcParenR"/>
            </a:pPr>
            <a:endParaRPr lang="en-GB" sz="2800" dirty="0"/>
          </a:p>
          <a:p>
            <a:pPr marL="342900" indent="-342900">
              <a:buAutoNum type="alphaLcParenR"/>
            </a:pPr>
            <a:r>
              <a:rPr lang="en-GB" sz="2800" dirty="0">
                <a:solidFill>
                  <a:srgbClr val="00B0F0"/>
                </a:solidFill>
              </a:rPr>
              <a:t>“explosive” </a:t>
            </a:r>
            <a:r>
              <a:rPr lang="en-GB" sz="2800" dirty="0"/>
              <a:t>means any article manufactured for the purpose of producing a practical effect by explosion, or intended by the person having it with him for that purpose.</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0020276"/>
      </p:ext>
    </p:extLst>
  </p:cSld>
  <p:clrMapOvr>
    <a:masterClrMapping/>
  </p:clrMapOvr>
  <mc:AlternateContent xmlns:mc="http://schemas.openxmlformats.org/markup-compatibility/2006">
    <mc:Choice xmlns:p14="http://schemas.microsoft.com/office/powerpoint/2010/main" Requires="p14">
      <p:transition spd="slow" p14:dur="2000" advTm="9190"/>
    </mc:Choice>
    <mc:Fallback>
      <p:transition spd="slow" advTm="9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34096" y="1051344"/>
            <a:ext cx="8126569" cy="5078313"/>
          </a:xfrm>
          <a:prstGeom prst="rect">
            <a:avLst/>
          </a:prstGeom>
        </p:spPr>
        <p:txBody>
          <a:bodyPr wrap="square">
            <a:spAutoFit/>
          </a:bodyPr>
          <a:lstStyle/>
          <a:p>
            <a:r>
              <a:rPr lang="en-GB" sz="3600" b="1" u="sng" dirty="0">
                <a:solidFill>
                  <a:srgbClr val="FF0000"/>
                </a:solidFill>
              </a:rPr>
              <a:t>Imitation Firearm Section 10(1)(a), Theft Act 1968:</a:t>
            </a:r>
          </a:p>
          <a:p>
            <a:endParaRPr lang="en-GB" sz="3600" b="1" u="sng" dirty="0">
              <a:solidFill>
                <a:srgbClr val="FF0000"/>
              </a:solidFill>
            </a:endParaRPr>
          </a:p>
          <a:p>
            <a:pPr marL="342900" indent="-342900">
              <a:buFont typeface="Arial" panose="020B0604020202020204" pitchFamily="34" charset="0"/>
              <a:buChar char="•"/>
            </a:pPr>
            <a:r>
              <a:rPr lang="en-GB" sz="2400" dirty="0"/>
              <a:t> Anything having the appearance of being a firearm, whether capable of being discharged or not.</a:t>
            </a:r>
          </a:p>
          <a:p>
            <a:endParaRPr lang="en-GB" sz="2400" dirty="0"/>
          </a:p>
          <a:p>
            <a:pPr marL="342900" indent="-342900">
              <a:buFont typeface="Arial" panose="020B0604020202020204" pitchFamily="34" charset="0"/>
              <a:buChar char="•"/>
            </a:pPr>
            <a:r>
              <a:rPr lang="en-GB" sz="2400" dirty="0"/>
              <a:t>This definition includes toy guns and replicas but, in certain circumstances, it includes other articles too. </a:t>
            </a:r>
          </a:p>
          <a:p>
            <a:endParaRPr lang="en-GB" sz="2400" dirty="0"/>
          </a:p>
          <a:p>
            <a:pPr marL="342900" indent="-342900">
              <a:buFont typeface="Arial" panose="020B0604020202020204" pitchFamily="34" charset="0"/>
              <a:buChar char="•"/>
            </a:pPr>
            <a:r>
              <a:rPr lang="en-GB" sz="2400" dirty="0"/>
              <a:t>The Act requires that the accused is carrying a ‘thing’ which is separate and distinct from his or her person and therefore capable of being possessed. </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47875702"/>
      </p:ext>
    </p:extLst>
  </p:cSld>
  <p:clrMapOvr>
    <a:masterClrMapping/>
  </p:clrMapOvr>
  <mc:AlternateContent xmlns:mc="http://schemas.openxmlformats.org/markup-compatibility/2006">
    <mc:Choice xmlns:p14="http://schemas.microsoft.com/office/powerpoint/2010/main" Requires="p14">
      <p:transition spd="slow" p14:dur="2000" advTm="27294"/>
    </mc:Choice>
    <mc:Fallback>
      <p:transition spd="slow" advTm="272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62708" y="1283677"/>
            <a:ext cx="8581292" cy="5201424"/>
          </a:xfrm>
          <a:prstGeom prst="rect">
            <a:avLst/>
          </a:prstGeom>
        </p:spPr>
        <p:txBody>
          <a:bodyPr wrap="square">
            <a:spAutoFit/>
          </a:bodyPr>
          <a:lstStyle/>
          <a:p>
            <a:r>
              <a:rPr lang="en-GB" sz="4000" b="1" dirty="0">
                <a:solidFill>
                  <a:srgbClr val="FF0000"/>
                </a:solidFill>
              </a:rPr>
              <a:t>Explosive Section 10(1)(c), Theft Act 1968: </a:t>
            </a:r>
            <a:r>
              <a:rPr lang="en-GB" sz="2800" dirty="0"/>
              <a:t>‘Explosive means any article manufactured for the purpose of producing a practical effect by explosion, or intended by the person having it with him for that purpose.’</a:t>
            </a:r>
          </a:p>
          <a:p>
            <a:endParaRPr lang="en-GB" sz="2800" dirty="0"/>
          </a:p>
          <a:p>
            <a:endParaRPr lang="en-GB" sz="2800" dirty="0"/>
          </a:p>
          <a:p>
            <a:r>
              <a:rPr lang="en-GB" sz="2800" dirty="0"/>
              <a:t>Example:</a:t>
            </a:r>
          </a:p>
          <a:p>
            <a:r>
              <a:rPr lang="en-GB" sz="2800" dirty="0"/>
              <a:t> The word ‘explosive’ has a broad meaning. Examples include grenades, thunder flashes and fireworks.</a:t>
            </a:r>
          </a:p>
        </p:txBody>
      </p:sp>
      <p:sp>
        <p:nvSpPr>
          <p:cNvPr id="3" name="TextBox 2"/>
          <p:cNvSpPr txBox="1"/>
          <p:nvPr/>
        </p:nvSpPr>
        <p:spPr>
          <a:xfrm>
            <a:off x="3232597" y="309093"/>
            <a:ext cx="7624293" cy="769441"/>
          </a:xfrm>
          <a:prstGeom prst="rect">
            <a:avLst/>
          </a:prstGeom>
          <a:noFill/>
        </p:spPr>
        <p:txBody>
          <a:bodyPr wrap="square" rtlCol="0">
            <a:spAutoFit/>
          </a:bodyPr>
          <a:lstStyle/>
          <a:p>
            <a:r>
              <a:rPr lang="en-GB" sz="4400" u="sng" dirty="0">
                <a:solidFill>
                  <a:srgbClr val="00B050"/>
                </a:solidFill>
              </a:rPr>
              <a:t>EXPLOSIVES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62958801"/>
      </p:ext>
    </p:extLst>
  </p:cSld>
  <p:clrMapOvr>
    <a:masterClrMapping/>
  </p:clrMapOvr>
  <mc:AlternateContent xmlns:mc="http://schemas.openxmlformats.org/markup-compatibility/2006">
    <mc:Choice xmlns:p14="http://schemas.microsoft.com/office/powerpoint/2010/main" Requires="p14">
      <p:transition spd="slow" p14:dur="2000" advTm="44356"/>
    </mc:Choice>
    <mc:Fallback>
      <p:transition spd="slow" advTm="443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98489" y="2326145"/>
            <a:ext cx="8152327" cy="3046988"/>
          </a:xfrm>
          <a:prstGeom prst="rect">
            <a:avLst/>
          </a:prstGeom>
        </p:spPr>
        <p:txBody>
          <a:bodyPr wrap="square">
            <a:spAutoFit/>
          </a:bodyPr>
          <a:lstStyle/>
          <a:p>
            <a:pPr marL="285750" indent="-285750">
              <a:buFontTx/>
              <a:buChar char="-"/>
            </a:pPr>
            <a:r>
              <a:rPr lang="en-GB" sz="2400" dirty="0"/>
              <a:t>This means knowingly having physical possession at the time of committing the burglary.</a:t>
            </a:r>
          </a:p>
          <a:p>
            <a:endParaRPr lang="en-GB" sz="2400" dirty="0"/>
          </a:p>
          <a:p>
            <a:r>
              <a:rPr lang="en-GB" sz="2400" dirty="0"/>
              <a:t>In cases where two or more persons commit burglary and one of them has physical possession of a prohibited article, then all who knew of the article are guilty of aggravated burglary.</a:t>
            </a:r>
          </a:p>
          <a:p>
            <a:endParaRPr lang="en-GB" sz="2400" dirty="0"/>
          </a:p>
        </p:txBody>
      </p:sp>
      <p:sp>
        <p:nvSpPr>
          <p:cNvPr id="3" name="TextBox 2"/>
          <p:cNvSpPr txBox="1"/>
          <p:nvPr/>
        </p:nvSpPr>
        <p:spPr>
          <a:xfrm>
            <a:off x="1313645" y="579549"/>
            <a:ext cx="7791718" cy="1015663"/>
          </a:xfrm>
          <a:prstGeom prst="rect">
            <a:avLst/>
          </a:prstGeom>
          <a:noFill/>
        </p:spPr>
        <p:txBody>
          <a:bodyPr wrap="square" rtlCol="0">
            <a:spAutoFit/>
          </a:bodyPr>
          <a:lstStyle/>
          <a:p>
            <a:r>
              <a:rPr lang="en-GB" sz="6000" b="1" u="sng" dirty="0">
                <a:solidFill>
                  <a:srgbClr val="00B0F0"/>
                </a:solidFill>
              </a:rPr>
              <a:t>‘Has with him’</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68463025"/>
      </p:ext>
    </p:extLst>
  </p:cSld>
  <p:clrMapOvr>
    <a:masterClrMapping/>
  </p:clrMapOvr>
  <mc:AlternateContent xmlns:mc="http://schemas.openxmlformats.org/markup-compatibility/2006">
    <mc:Choice xmlns:p14="http://schemas.microsoft.com/office/powerpoint/2010/main" Requires="p14">
      <p:transition spd="slow" p14:dur="2000" advTm="2752"/>
    </mc:Choice>
    <mc:Fallback>
      <p:transition spd="slow" advTm="27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389575E1-3389-451A-A5F7-27854C25C5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A53CCC5C-D88E-40FB-B30B-23DCDBD01D3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p:cNvSpPr txBox="1"/>
          <p:nvPr/>
        </p:nvSpPr>
        <p:spPr>
          <a:xfrm>
            <a:off x="686834" y="591344"/>
            <a:ext cx="3200400" cy="5585619"/>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400" b="1" u="sng" kern="1200">
                <a:solidFill>
                  <a:srgbClr val="FFFFFF"/>
                </a:solidFill>
                <a:latin typeface="+mj-lt"/>
                <a:ea typeface="+mj-ea"/>
                <a:cs typeface="+mj-cs"/>
              </a:rPr>
              <a:t>Aggravated Burglary cases</a:t>
            </a:r>
          </a:p>
        </p:txBody>
      </p:sp>
      <p:sp>
        <p:nvSpPr>
          <p:cNvPr id="12" name="Arc 11">
            <a:extLst>
              <a:ext uri="{FF2B5EF4-FFF2-40B4-BE49-F238E27FC236}">
                <a16:creationId xmlns:a16="http://schemas.microsoft.com/office/drawing/2014/main" xmlns="" id="{081E4A58-353D-44AE-B2FC-2A74E2E400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p:cNvSpPr txBox="1"/>
          <p:nvPr/>
        </p:nvSpPr>
        <p:spPr>
          <a:xfrm>
            <a:off x="4447308" y="591344"/>
            <a:ext cx="6906491" cy="5585619"/>
          </a:xfrm>
          <a:prstGeom prst="rect">
            <a:avLst/>
          </a:prstGeom>
        </p:spPr>
        <p:txBody>
          <a:bodyPr vert="horz" lIns="91440" tIns="45720" rIns="91440" bIns="45720" rtlCol="0" anchor="ctr">
            <a:normAutofit lnSpcReduction="10000"/>
          </a:bodyPr>
          <a:lstStyle/>
          <a:p>
            <a:pPr indent="-228600" defTabSz="914400">
              <a:lnSpc>
                <a:spcPct val="90000"/>
              </a:lnSpc>
              <a:spcAft>
                <a:spcPts val="600"/>
              </a:spcAft>
              <a:buFont typeface="Arial" panose="020B0604020202020204" pitchFamily="34" charset="0"/>
              <a:buChar char="•"/>
            </a:pPr>
            <a:r>
              <a:rPr lang="en-US" sz="2400" b="1" i="1" dirty="0">
                <a:solidFill>
                  <a:srgbClr val="FF0000"/>
                </a:solidFill>
              </a:rPr>
              <a:t>Kelly [1993] </a:t>
            </a:r>
            <a:endParaRPr lang="en-US" sz="2400" dirty="0">
              <a:solidFill>
                <a:srgbClr val="FF0000"/>
              </a:solidFill>
              <a:cs typeface="Calibri"/>
            </a:endParaRPr>
          </a:p>
          <a:p>
            <a:pPr marL="285750" indent="-228600" defTabSz="914400">
              <a:lnSpc>
                <a:spcPct val="90000"/>
              </a:lnSpc>
              <a:spcAft>
                <a:spcPts val="600"/>
              </a:spcAft>
              <a:buFont typeface="Arial" panose="020B0604020202020204" pitchFamily="34" charset="0"/>
              <a:buChar char="•"/>
            </a:pPr>
            <a:r>
              <a:rPr lang="en-US" sz="2400" dirty="0"/>
              <a:t>it was held that the focus on s10 is </a:t>
            </a:r>
            <a:r>
              <a:rPr lang="en-US" sz="2400" dirty="0" smtClean="0"/>
              <a:t>‘use’ </a:t>
            </a:r>
            <a:r>
              <a:rPr lang="en-US" sz="2400"/>
              <a:t>during </a:t>
            </a:r>
            <a:r>
              <a:rPr lang="en-US" sz="2400" smtClean="0"/>
              <a:t>the burglary</a:t>
            </a:r>
            <a:endParaRPr lang="en-US" sz="2400" dirty="0">
              <a:cs typeface="Calibri"/>
            </a:endParaRPr>
          </a:p>
          <a:p>
            <a:pPr marL="285750" indent="-228600" defTabSz="914400">
              <a:lnSpc>
                <a:spcPct val="90000"/>
              </a:lnSpc>
              <a:spcAft>
                <a:spcPts val="600"/>
              </a:spcAft>
              <a:buFont typeface="Arial" panose="020B0604020202020204" pitchFamily="34" charset="0"/>
              <a:buChar char="•"/>
            </a:pPr>
            <a:r>
              <a:rPr lang="en-US" sz="2400" dirty="0"/>
              <a:t>A screwdriver taken into a property by D became an offensive weapon on proof that he intended to use it for causing injury to use it for causing injury to the householder at the time of the offence.</a:t>
            </a:r>
            <a:endParaRPr lang="en-US" sz="2400" dirty="0">
              <a:cs typeface="Calibri"/>
            </a:endParaRPr>
          </a:p>
          <a:p>
            <a:pPr marL="285750" indent="-228600" defTabSz="914400">
              <a:lnSpc>
                <a:spcPct val="90000"/>
              </a:lnSpc>
              <a:spcAft>
                <a:spcPts val="600"/>
              </a:spcAft>
              <a:buFont typeface="Arial" panose="020B0604020202020204" pitchFamily="34" charset="0"/>
              <a:buChar char="•"/>
            </a:pPr>
            <a:endParaRPr lang="en-US" sz="2400" dirty="0">
              <a:cs typeface="Calibri"/>
            </a:endParaRPr>
          </a:p>
          <a:p>
            <a:pPr marL="285750" indent="-228600" defTabSz="914400">
              <a:lnSpc>
                <a:spcPct val="90000"/>
              </a:lnSpc>
              <a:spcAft>
                <a:spcPts val="600"/>
              </a:spcAft>
              <a:buFont typeface="Arial" panose="020B0604020202020204" pitchFamily="34" charset="0"/>
              <a:buChar char="•"/>
            </a:pPr>
            <a:endParaRPr lang="en-US" sz="2400" dirty="0">
              <a:cs typeface="Calibri"/>
            </a:endParaRPr>
          </a:p>
          <a:p>
            <a:pPr indent="-228600" defTabSz="914400">
              <a:lnSpc>
                <a:spcPct val="90000"/>
              </a:lnSpc>
              <a:spcAft>
                <a:spcPts val="600"/>
              </a:spcAft>
              <a:buFont typeface="Arial" panose="020B0604020202020204" pitchFamily="34" charset="0"/>
              <a:buChar char="•"/>
            </a:pPr>
            <a:r>
              <a:rPr lang="en-US" sz="2400" b="1" i="1" dirty="0">
                <a:solidFill>
                  <a:srgbClr val="FF0000"/>
                </a:solidFill>
              </a:rPr>
              <a:t>O-Leary [1986]</a:t>
            </a:r>
            <a:endParaRPr lang="en-US" sz="2400" i="1" dirty="0">
              <a:solidFill>
                <a:srgbClr val="000000"/>
              </a:solidFill>
              <a:cs typeface="Calibri"/>
            </a:endParaRPr>
          </a:p>
          <a:p>
            <a:pPr marL="342900" indent="-228600" defTabSz="914400">
              <a:lnSpc>
                <a:spcPct val="90000"/>
              </a:lnSpc>
              <a:spcAft>
                <a:spcPts val="600"/>
              </a:spcAft>
              <a:buFont typeface="Arial" panose="020B0604020202020204" pitchFamily="34" charset="0"/>
              <a:buChar char="•"/>
            </a:pPr>
            <a:r>
              <a:rPr lang="en-US" sz="2400" dirty="0"/>
              <a:t>D, having entered V’s house as a trespasser, took up a kitchen knife and went upstairs where by the use of the knife he forced V to hand over the property. </a:t>
            </a:r>
            <a:endParaRPr lang="en-US" sz="2400" dirty="0">
              <a:cs typeface="Calibri"/>
            </a:endParaRPr>
          </a:p>
          <a:p>
            <a:pPr marL="342900" indent="-228600" defTabSz="914400">
              <a:lnSpc>
                <a:spcPct val="90000"/>
              </a:lnSpc>
              <a:spcAft>
                <a:spcPts val="600"/>
              </a:spcAft>
              <a:buFont typeface="Arial" panose="020B0604020202020204" pitchFamily="34" charset="0"/>
              <a:buChar char="•"/>
            </a:pPr>
            <a:r>
              <a:rPr lang="en-US" sz="2400" dirty="0"/>
              <a:t>D was convicted under </a:t>
            </a:r>
            <a:r>
              <a:rPr lang="en-US" sz="2400" b="1" dirty="0"/>
              <a:t>s10(1)(a).</a:t>
            </a:r>
            <a:endParaRPr lang="en-US" sz="2400" b="1" dirty="0">
              <a:cs typeface="Calibri"/>
            </a:endParaRPr>
          </a:p>
          <a:p>
            <a:pPr indent="-228600" defTabSz="914400">
              <a:lnSpc>
                <a:spcPct val="90000"/>
              </a:lnSpc>
              <a:spcAft>
                <a:spcPts val="600"/>
              </a:spcAft>
              <a:buFont typeface="Arial" panose="020B0604020202020204" pitchFamily="34" charset="0"/>
              <a:buChar char="•"/>
            </a:pPr>
            <a:endParaRPr lang="en-US"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80772749"/>
      </p:ext>
    </p:extLst>
  </p:cSld>
  <p:clrMapOvr>
    <a:masterClrMapping/>
  </p:clrMapOvr>
  <mc:AlternateContent xmlns:mc="http://schemas.openxmlformats.org/markup-compatibility/2006">
    <mc:Choice xmlns:p14="http://schemas.microsoft.com/office/powerpoint/2010/main" Requires="p14">
      <p:transition spd="slow" p14:dur="2000" advTm="225811"/>
    </mc:Choice>
    <mc:Fallback>
      <p:transition spd="slow" advTm="225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3097</TotalTime>
  <Words>1302</Words>
  <Application>Microsoft Office PowerPoint</Application>
  <PresentationFormat>Widescreen</PresentationFormat>
  <Paragraphs>162</Paragraphs>
  <Slides>21</Slides>
  <Notes>12</Notes>
  <HiddenSlides>0</HiddenSlides>
  <MMClips>21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Calibri Light</vt:lpstr>
      <vt:lpstr>Wingdings 3</vt:lpstr>
      <vt:lpstr>Office Theme</vt:lpstr>
      <vt:lpstr>Offences against property - Burglary</vt:lpstr>
      <vt:lpstr>Burglary</vt:lpstr>
      <vt:lpstr>Burglary</vt:lpstr>
      <vt:lpstr>Burglary – Actus Reus</vt:lpstr>
      <vt:lpstr>Burglary</vt:lpstr>
      <vt:lpstr>Burglary</vt:lpstr>
      <vt:lpstr>Burglary</vt:lpstr>
      <vt:lpstr>PowerPoint Presentation</vt:lpstr>
      <vt:lpstr>PowerPoint Presentation</vt:lpstr>
      <vt:lpstr>Burglary</vt:lpstr>
      <vt:lpstr>Burglary s.9(1)(B)</vt:lpstr>
      <vt:lpstr>S9(1)(b)</vt:lpstr>
      <vt:lpstr>Burglary</vt:lpstr>
      <vt:lpstr>Burglary</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Nicola Powell</dc:creator>
  <cp:lastModifiedBy>Laura Knight</cp:lastModifiedBy>
  <cp:revision>138</cp:revision>
  <dcterms:created xsi:type="dcterms:W3CDTF">2016-03-01T21:37:40Z</dcterms:created>
  <dcterms:modified xsi:type="dcterms:W3CDTF">2021-03-02T14:56:32Z</dcterms:modified>
</cp:coreProperties>
</file>