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6" r:id="rId4"/>
    <p:sldId id="257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B0BA"/>
    <a:srgbClr val="006699"/>
    <a:srgbClr val="1EEA23"/>
    <a:srgbClr val="66FF33"/>
    <a:srgbClr val="2DDB42"/>
    <a:srgbClr val="E7216C"/>
    <a:srgbClr val="6CA62C"/>
    <a:srgbClr val="E325D1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C3378-0078-4BBC-81AB-0D71840E2F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55E62D-4290-4B4D-B35A-41966030DC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E2906-A544-4208-B761-E01E69C0D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95C8A-0C96-4479-A442-318107758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57638-25B3-41CF-80E3-84C924EC8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737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27245-0FBE-49EA-835B-E978584CA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5BD4-704C-4B7D-829C-0B8FB60E1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E9AA0-6E9F-4CD3-B8DF-BD3CA8E05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14D53-7204-4CD9-8FFD-AB1E06D85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A792E-F4EA-48F0-92F0-1B27DC265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49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4E424-4264-46C9-9BD2-7F4DFC551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CA0BB9-002D-4ED5-9836-973772476D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D7209-E96E-47DF-A49D-57A582D89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C51C76-67B1-4414-8F13-D00D1FFF9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B6B7A4-D52D-4D5A-99E3-0C567B395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872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DA0CC-B57D-4377-AE52-6117C938C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892D7-005C-4620-B4A1-50DB2D4213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0635C-E146-41F1-9702-44FD28FB2E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CCAF9B-0DD8-49C9-96AE-AA7D79E6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1FAD29-2944-4BAB-ADC5-AA1220BAE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67E67-9BF6-4DD3-B01D-51DDC18F8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787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BB344-3DAC-4643-82AA-9D01198B4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87F364-6CDE-41A3-8B55-63EB27FC7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AB0569-1243-46C5-B6D8-6719F4981D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7381C8-5E96-4733-8505-912EB8268D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23ECF4-E2FC-4F8E-B698-348ACFD605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129ABE-0BF0-4AC5-8059-1AB970C2B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5195B8-5D19-463C-B3A0-C865DA96F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32C4-3BD4-4E82-BD71-58EEEB35F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5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ACF48-23E4-4E1B-AB21-A185DC936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AE9FD-CB64-4E3E-9919-BE274B7E5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2F1EA2-CBB1-4135-8486-D94FF2ADB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7303D6-522A-4E03-A524-F5924BBC0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02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592867-3982-4189-AF61-11D99C15F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DC3741-4DAD-478F-A0B4-16F2C21DA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E796B6-8B69-4E83-AA84-2681EBAC4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87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ECD32-1134-438A-9F87-D18B19645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E525-9161-489D-8E1B-2E7EC332E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575E88-C2B9-4CC9-9D7C-5081292D1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4A6CC7-D57F-46EA-B8A6-8AEC9A8AC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76A57-7DCC-4F7A-A750-8ABCC7C20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86D005-9B67-422D-B2D8-8F5656AB4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84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E1A3C-70AC-4723-9A23-83D5A5DB0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077C31-62B8-4897-8F3F-C75B730480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D5B3F-15E1-4076-9550-707829452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48C6F3-7C68-44D5-B7A4-ADE43E6C8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9E313-A96F-44F5-BF96-ACD578E87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6AA038-7773-4988-92DF-366C08111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828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74E14-C47F-43EB-B818-4D303A87B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A26BD7-1B0F-4CC8-9C5D-1DE246412F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98372-38DE-4992-BA16-2A355E575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6FD3E-148A-4564-8B03-4B30649D1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F4544-B1F5-4785-8B06-F5A08A391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746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2ED4C9-2FC6-4AD4-94B2-9BBEB82786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E4BAB-5E13-4554-9C66-52B80AB5B6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DC0C4-AFC9-468B-BC2D-A7A93354A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E21A0-CD12-4042-B738-9FAD78F3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02A4D-9DB3-4CD9-B7A4-768C1F270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69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058F71-C66C-40D3-8200-7D4B7EB82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F2DD81-3F6E-4101-B506-AF84FFED1E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59E73-4FD8-4D4D-9BD8-C481E81477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9756B-086A-493A-B752-FFF0AD0624B4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8D0CA-76C9-4B66-8CF7-18CF3713D6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C2590-7D57-45F7-9DD2-B46BBF7FC6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7E244-FA91-4BBB-B4A7-8C21F3268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495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png"/><Relationship Id="rId7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5EC6F-BCB1-4A26-A454-611583EB8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9" y="-356178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u="sng" dirty="0">
                <a:solidFill>
                  <a:srgbClr val="00B050"/>
                </a:solidFill>
                <a:latin typeface="Abadi" panose="020B0604020104020204" pitchFamily="34" charset="0"/>
              </a:rPr>
              <a:t>MORE THAN JUST A 21</a:t>
            </a:r>
            <a:r>
              <a:rPr lang="en-GB" sz="4000" u="sng" baseline="30000" dirty="0">
                <a:solidFill>
                  <a:srgbClr val="00B050"/>
                </a:solidFill>
                <a:latin typeface="Abadi" panose="020B0604020104020204" pitchFamily="34" charset="0"/>
              </a:rPr>
              <a:t>st</a:t>
            </a:r>
            <a:r>
              <a:rPr lang="en-GB" sz="4000" u="sng" dirty="0">
                <a:solidFill>
                  <a:srgbClr val="00B050"/>
                </a:solidFill>
                <a:latin typeface="Abadi" panose="020B0604020104020204" pitchFamily="34" charset="0"/>
              </a:rPr>
              <a:t> CENTURY SKILL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3957B2C-07AF-458E-9543-67961498FAA6}"/>
              </a:ext>
            </a:extLst>
          </p:cNvPr>
          <p:cNvSpPr/>
          <p:nvPr/>
        </p:nvSpPr>
        <p:spPr>
          <a:xfrm>
            <a:off x="34586" y="2581961"/>
            <a:ext cx="1376173" cy="1325564"/>
          </a:xfrm>
          <a:prstGeom prst="ellipse">
            <a:avLst/>
          </a:prstGeom>
          <a:solidFill>
            <a:srgbClr val="E325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8CE4344-7432-4972-9C3A-D6E5D45C6FE7}"/>
              </a:ext>
            </a:extLst>
          </p:cNvPr>
          <p:cNvSpPr/>
          <p:nvPr/>
        </p:nvSpPr>
        <p:spPr>
          <a:xfrm>
            <a:off x="32797" y="4122098"/>
            <a:ext cx="1421081" cy="1326835"/>
          </a:xfrm>
          <a:prstGeom prst="ellipse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841732B-C663-42C4-8205-CA440C8468EB}"/>
              </a:ext>
            </a:extLst>
          </p:cNvPr>
          <p:cNvSpPr/>
          <p:nvPr/>
        </p:nvSpPr>
        <p:spPr>
          <a:xfrm>
            <a:off x="55273" y="5663506"/>
            <a:ext cx="1438028" cy="1155467"/>
          </a:xfrm>
          <a:prstGeom prst="ellipse">
            <a:avLst/>
          </a:prstGeom>
          <a:solidFill>
            <a:srgbClr val="E7216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4D86D5-2AE9-432F-9B3E-0302C6518E4F}"/>
              </a:ext>
            </a:extLst>
          </p:cNvPr>
          <p:cNvSpPr txBox="1"/>
          <p:nvPr/>
        </p:nvSpPr>
        <p:spPr>
          <a:xfrm>
            <a:off x="64734" y="2950410"/>
            <a:ext cx="1774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Attitudes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6DD3BA-A310-46D6-A74D-25B79BDC8485}"/>
              </a:ext>
            </a:extLst>
          </p:cNvPr>
          <p:cNvSpPr txBox="1"/>
          <p:nvPr/>
        </p:nvSpPr>
        <p:spPr>
          <a:xfrm>
            <a:off x="-37053" y="4529007"/>
            <a:ext cx="1905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Knowledge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626397-F0FC-434D-A8C5-5E0D7FCA64BA}"/>
              </a:ext>
            </a:extLst>
          </p:cNvPr>
          <p:cNvSpPr txBox="1"/>
          <p:nvPr/>
        </p:nvSpPr>
        <p:spPr>
          <a:xfrm>
            <a:off x="379122" y="5948652"/>
            <a:ext cx="1127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Skills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B9FD5D4-CA85-45AE-AF50-ADEEF700B0F4}"/>
              </a:ext>
            </a:extLst>
          </p:cNvPr>
          <p:cNvSpPr/>
          <p:nvPr/>
        </p:nvSpPr>
        <p:spPr>
          <a:xfrm>
            <a:off x="1488479" y="2975077"/>
            <a:ext cx="730055" cy="448401"/>
          </a:xfrm>
          <a:prstGeom prst="rightArrow">
            <a:avLst/>
          </a:prstGeom>
          <a:solidFill>
            <a:srgbClr val="E7216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76B37E2-8B22-469E-9AA9-7678012D6F4F}"/>
              </a:ext>
            </a:extLst>
          </p:cNvPr>
          <p:cNvSpPr/>
          <p:nvPr/>
        </p:nvSpPr>
        <p:spPr>
          <a:xfrm>
            <a:off x="1572770" y="4585345"/>
            <a:ext cx="730054" cy="448401"/>
          </a:xfrm>
          <a:prstGeom prst="rightArrow">
            <a:avLst/>
          </a:prstGeom>
          <a:solidFill>
            <a:srgbClr val="4EB0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41B665F9-0448-454A-8961-82A29031A515}"/>
              </a:ext>
            </a:extLst>
          </p:cNvPr>
          <p:cNvSpPr/>
          <p:nvPr/>
        </p:nvSpPr>
        <p:spPr>
          <a:xfrm>
            <a:off x="1575311" y="6016318"/>
            <a:ext cx="643223" cy="448401"/>
          </a:xfrm>
          <a:prstGeom prst="rightArrow">
            <a:avLst/>
          </a:prstGeom>
          <a:solidFill>
            <a:srgbClr val="1EEA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6E0678-C238-4D27-B9D4-C51AF7DBE909}"/>
              </a:ext>
            </a:extLst>
          </p:cNvPr>
          <p:cNvSpPr txBox="1"/>
          <p:nvPr/>
        </p:nvSpPr>
        <p:spPr>
          <a:xfrm>
            <a:off x="2216717" y="2994070"/>
            <a:ext cx="2076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2"/>
                </a:solidFill>
              </a:rPr>
              <a:t>“Openness, respect and appreciation for diversity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C0DCBF-85FB-4864-9865-8BC71628231F}"/>
              </a:ext>
            </a:extLst>
          </p:cNvPr>
          <p:cNvSpPr txBox="1"/>
          <p:nvPr/>
        </p:nvSpPr>
        <p:spPr>
          <a:xfrm>
            <a:off x="2299654" y="4487765"/>
            <a:ext cx="24710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The Ability to understand global issues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A95C20-070A-40F1-AEEA-6E2C65465AC4}"/>
              </a:ext>
            </a:extLst>
          </p:cNvPr>
          <p:cNvSpPr txBox="1"/>
          <p:nvPr/>
        </p:nvSpPr>
        <p:spPr>
          <a:xfrm>
            <a:off x="2216717" y="5689356"/>
            <a:ext cx="29866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The ability to communicate across cultural and linguistic boundaries”</a:t>
            </a:r>
          </a:p>
        </p:txBody>
      </p:sp>
      <p:pic>
        <p:nvPicPr>
          <p:cNvPr id="18" name="Picture 4" descr="Take Action for the Sustainable Development Goals - United Nations Sustainable  Development">
            <a:extLst>
              <a:ext uri="{FF2B5EF4-FFF2-40B4-BE49-F238E27FC236}">
                <a16:creationId xmlns:a16="http://schemas.microsoft.com/office/drawing/2014/main" id="{921C913E-B7D8-4D1F-99C3-61A4B5BF2C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"/>
          <a:stretch/>
        </p:blipFill>
        <p:spPr bwMode="auto">
          <a:xfrm>
            <a:off x="8708066" y="4774019"/>
            <a:ext cx="3428662" cy="204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Goal 4: Quality education">
            <a:extLst>
              <a:ext uri="{FF2B5EF4-FFF2-40B4-BE49-F238E27FC236}">
                <a16:creationId xmlns:a16="http://schemas.microsoft.com/office/drawing/2014/main" id="{E372A708-0C67-4459-B059-943DA7A83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2047" y="80016"/>
            <a:ext cx="1283789" cy="94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John Dewey &amp;amp; &amp;quot;The Quest for Certainty&amp;quot; | Our Politics">
            <a:extLst>
              <a:ext uri="{FF2B5EF4-FFF2-40B4-BE49-F238E27FC236}">
                <a16:creationId xmlns:a16="http://schemas.microsoft.com/office/drawing/2014/main" id="{0261EBE4-98CF-460B-8743-9F7D04CA8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096" y="1192561"/>
            <a:ext cx="1594700" cy="1327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D4A2005-9CA2-4F2D-B176-4CF575B5CCB4}"/>
              </a:ext>
            </a:extLst>
          </p:cNvPr>
          <p:cNvSpPr txBox="1"/>
          <p:nvPr/>
        </p:nvSpPr>
        <p:spPr>
          <a:xfrm>
            <a:off x="3393129" y="2505240"/>
            <a:ext cx="25781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2"/>
                </a:solidFill>
              </a:rPr>
              <a:t>(Rose,2016,p.1)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3AD1B45B-44F1-42DC-B939-8BEE4072C8BB}"/>
              </a:ext>
            </a:extLst>
          </p:cNvPr>
          <p:cNvSpPr/>
          <p:nvPr/>
        </p:nvSpPr>
        <p:spPr>
          <a:xfrm>
            <a:off x="2928387" y="1469616"/>
            <a:ext cx="559984" cy="584775"/>
          </a:xfrm>
          <a:prstGeom prst="rightArrow">
            <a:avLst>
              <a:gd name="adj1" fmla="val 41264"/>
              <a:gd name="adj2" fmla="val 50000"/>
            </a:avLst>
          </a:prstGeom>
          <a:solidFill>
            <a:srgbClr val="2DDB4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4" descr="Goal 10: Reduced inequalities">
            <a:extLst>
              <a:ext uri="{FF2B5EF4-FFF2-40B4-BE49-F238E27FC236}">
                <a16:creationId xmlns:a16="http://schemas.microsoft.com/office/drawing/2014/main" id="{3DBD7E8F-FABC-4ED1-84A0-BD4478982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6980" y="65024"/>
            <a:ext cx="1222419" cy="96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ritical Thinking and other Higher-Order Thinking Skills | Center for  Excellence in Teaching and Learning">
            <a:extLst>
              <a:ext uri="{FF2B5EF4-FFF2-40B4-BE49-F238E27FC236}">
                <a16:creationId xmlns:a16="http://schemas.microsoft.com/office/drawing/2014/main" id="{6DA797CB-B64A-464B-8CFD-11EEBE6E72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748" b="95846" l="9906" r="97170">
                        <a14:foregroundMark x1="65409" y1="10089" x2="65566" y2="10979"/>
                        <a14:foregroundMark x1="65094" y1="8309" x2="65409" y2="10089"/>
                        <a14:foregroundMark x1="82862" y1="9496" x2="82390" y2="81009"/>
                        <a14:foregroundMark x1="41824" y1="89318" x2="72013" y2="88131"/>
                        <a14:foregroundMark x1="72013" y1="88131" x2="72799" y2="88131"/>
                        <a14:foregroundMark x1="89151" y1="93175" x2="87107" y2="67656"/>
                        <a14:foregroundMark x1="82075" y1="7418" x2="82390" y2="7715"/>
                        <a14:foregroundMark x1="65409" y1="6825" x2="65409" y2="8902"/>
                        <a14:foregroundMark x1="39465" y1="88724" x2="62264" y2="94362"/>
                        <a14:foregroundMark x1="62264" y1="94362" x2="75314" y2="91988"/>
                        <a14:foregroundMark x1="75314" y1="91988" x2="72956" y2="82196"/>
                        <a14:foregroundMark x1="89465" y1="88724" x2="90881" y2="91395"/>
                        <a14:foregroundMark x1="91824" y1="91988" x2="89623" y2="85757"/>
                        <a14:foregroundMark x1="36164" y1="95846" x2="43711" y2="84866"/>
                        <a14:foregroundMark x1="92767" y1="83383" x2="92767" y2="83383"/>
                        <a14:foregroundMark x1="97170" y1="95252" x2="97170" y2="95252"/>
                        <a14:foregroundMark x1="84591" y1="10682" x2="84591" y2="10682"/>
                        <a14:foregroundMark x1="84591" y1="10682" x2="83333" y2="18694"/>
                        <a14:foregroundMark x1="83176" y1="5341" x2="80818" y2="10979"/>
                        <a14:foregroundMark x1="65252" y1="4748" x2="65252" y2="4748"/>
                        <a14:foregroundMark x1="60849" y1="12166" x2="60849" y2="12166"/>
                        <a14:foregroundMark x1="61006" y1="12760" x2="61006" y2="12760"/>
                        <a14:foregroundMark x1="58962" y1="43917" x2="58962" y2="43917"/>
                        <a14:foregroundMark x1="60535" y1="44510" x2="60535" y2="44510"/>
                        <a14:foregroundMark x1="58962" y1="43620" x2="58962" y2="44807"/>
                        <a14:foregroundMark x1="69025" y1="10682" x2="69025" y2="10682"/>
                        <a14:foregroundMark x1="70755" y1="10979" x2="70755" y2="10979"/>
                        <a14:foregroundMark x1="70440" y1="11276" x2="70440" y2="11276"/>
                        <a14:foregroundMark x1="71226" y1="11573" x2="71226" y2="11573"/>
                        <a14:foregroundMark x1="69340" y1="10979" x2="69340" y2="10979"/>
                        <a14:foregroundMark x1="68868" y1="13947" x2="68868" y2="13947"/>
                        <a14:foregroundMark x1="68868" y1="14243" x2="68868" y2="14243"/>
                        <a14:foregroundMark x1="68868" y1="14243" x2="68239" y2="13353"/>
                        <a14:foregroundMark x1="68082" y1="9792" x2="68082" y2="9792"/>
                        <a14:foregroundMark x1="61635" y1="10682" x2="61635" y2="10682"/>
                        <a14:foregroundMark x1="61321" y1="11573" x2="61321" y2="11573"/>
                        <a14:foregroundMark x1="58962" y1="10089" x2="58962" y2="10089"/>
                        <a14:foregroundMark x1="59591" y1="9792" x2="59591" y2="9792"/>
                        <a14:foregroundMark x1="58805" y1="11573" x2="58805" y2="11573"/>
                        <a14:foregroundMark x1="59591" y1="11276" x2="59591" y2="11276"/>
                        <a14:foregroundMark x1="59434" y1="12760" x2="59434" y2="12760"/>
                        <a14:foregroundMark x1="59748" y1="12166" x2="65723" y2="10682"/>
                        <a14:foregroundMark x1="58962" y1="10979" x2="63679" y2="10979"/>
                        <a14:foregroundMark x1="61792" y1="12463" x2="61792" y2="12463"/>
                        <a14:foregroundMark x1="69654" y1="12463" x2="71384" y2="12463"/>
                        <a14:foregroundMark x1="70440" y1="11276" x2="70440" y2="11276"/>
                        <a14:foregroundMark x1="70440" y1="11276" x2="69497" y2="10979"/>
                        <a14:foregroundMark x1="60220" y1="12760" x2="62107" y2="12760"/>
                        <a14:backgroundMark x1="58491" y1="11276" x2="58491" y2="11276"/>
                        <a14:backgroundMark x1="59573" y1="9169" x2="56289" y2="8605"/>
                        <a14:backgroundMark x1="69025" y1="10089" x2="69025" y2="10089"/>
                        <a14:backgroundMark x1="69025" y1="13650" x2="69025" y2="136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451" y="3264031"/>
            <a:ext cx="5504073" cy="353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436042B-91C6-41CF-911F-2E2CE5E612C3}"/>
              </a:ext>
            </a:extLst>
          </p:cNvPr>
          <p:cNvSpPr txBox="1"/>
          <p:nvPr/>
        </p:nvSpPr>
        <p:spPr>
          <a:xfrm>
            <a:off x="5875480" y="6637566"/>
            <a:ext cx="20234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(UCOON,2022)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0FF258A-8886-4BB6-9EF7-4831A6613D90}"/>
              </a:ext>
            </a:extLst>
          </p:cNvPr>
          <p:cNvSpPr/>
          <p:nvPr/>
        </p:nvSpPr>
        <p:spPr>
          <a:xfrm>
            <a:off x="31948" y="542163"/>
            <a:ext cx="2869930" cy="20313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A7A28A4-190B-4399-9758-4B1FFF4D52B2}"/>
              </a:ext>
            </a:extLst>
          </p:cNvPr>
          <p:cNvSpPr txBox="1"/>
          <p:nvPr/>
        </p:nvSpPr>
        <p:spPr>
          <a:xfrm>
            <a:off x="5263239" y="3120352"/>
            <a:ext cx="2670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sz="1400" dirty="0">
                <a:solidFill>
                  <a:srgbClr val="FFFF00"/>
                </a:solidFill>
                <a:highlight>
                  <a:srgbClr val="4EB0BA"/>
                </a:highlight>
              </a:rPr>
              <a:t>Bloom’s Taxonomy (1956</a:t>
            </a:r>
            <a:r>
              <a:rPr lang="en-GB" dirty="0">
                <a:solidFill>
                  <a:srgbClr val="FFFF00"/>
                </a:solidFill>
                <a:highlight>
                  <a:srgbClr val="4EB0BA"/>
                </a:highlight>
              </a:rPr>
              <a:t>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AF21DBB-BB8D-4362-BC49-FCAAD0CD190F}"/>
              </a:ext>
            </a:extLst>
          </p:cNvPr>
          <p:cNvSpPr txBox="1"/>
          <p:nvPr/>
        </p:nvSpPr>
        <p:spPr>
          <a:xfrm>
            <a:off x="8422098" y="1653763"/>
            <a:ext cx="388301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/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cognitive domain -  comprises knowledge and thinking skills necessary to better understand the SDG and the challenges in achieving it. </a:t>
            </a:r>
          </a:p>
          <a:p>
            <a:pPr rtl="0"/>
            <a:endParaRPr lang="en-GB" sz="140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rtl="0"/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socio-emotional domain - includes social skills that enable learners to collaborate, negotiate and communicate to promote the SDGs as well as self-reflection skills, values, attitudes and motivations that enable learners to develop themselves.</a:t>
            </a:r>
          </a:p>
          <a:p>
            <a:pPr rtl="0"/>
            <a:endParaRPr lang="en-GB" sz="14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rtl="0"/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behavioural domain- describes action competencies.</a:t>
            </a:r>
            <a:endParaRPr lang="en-GB" sz="1400" dirty="0">
              <a:solidFill>
                <a:schemeClr val="bg1"/>
              </a:solidFill>
              <a:effectLst/>
            </a:endParaRPr>
          </a:p>
          <a:p>
            <a:b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</a:b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4CF95F8-D986-406C-97E1-78DC17F7C468}"/>
              </a:ext>
            </a:extLst>
          </p:cNvPr>
          <p:cNvSpPr txBox="1"/>
          <p:nvPr/>
        </p:nvSpPr>
        <p:spPr>
          <a:xfrm>
            <a:off x="9546562" y="970119"/>
            <a:ext cx="14234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(UNESCO,2017,p.5)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2007AD0-FF03-4644-BAA4-D7937912E925}"/>
              </a:ext>
            </a:extLst>
          </p:cNvPr>
          <p:cNvSpPr txBox="1"/>
          <p:nvPr/>
        </p:nvSpPr>
        <p:spPr>
          <a:xfrm>
            <a:off x="10969967" y="978254"/>
            <a:ext cx="14660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(UNESCO,2017,p.5)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C752605-8083-43D8-891D-B02DBFECB7F1}"/>
              </a:ext>
            </a:extLst>
          </p:cNvPr>
          <p:cNvSpPr txBox="1"/>
          <p:nvPr/>
        </p:nvSpPr>
        <p:spPr>
          <a:xfrm rot="10800000" flipV="1">
            <a:off x="3300353" y="6482793"/>
            <a:ext cx="26708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(Wagner, 2017,p.1)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1580FCB-415D-4FE9-AF40-1E9ED1C1DA45}"/>
              </a:ext>
            </a:extLst>
          </p:cNvPr>
          <p:cNvSpPr txBox="1"/>
          <p:nvPr/>
        </p:nvSpPr>
        <p:spPr>
          <a:xfrm>
            <a:off x="5334191" y="603321"/>
            <a:ext cx="34396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u="sng" dirty="0">
                <a:solidFill>
                  <a:schemeClr val="bg1"/>
                </a:solidFill>
              </a:rPr>
              <a:t>Key Competencies for sustainability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0FA42FC-C6A2-4F9C-8CA8-A353F4BA6833}"/>
              </a:ext>
            </a:extLst>
          </p:cNvPr>
          <p:cNvSpPr txBox="1"/>
          <p:nvPr/>
        </p:nvSpPr>
        <p:spPr>
          <a:xfrm>
            <a:off x="3262081" y="594179"/>
            <a:ext cx="22851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chemeClr val="bg1"/>
                </a:solidFill>
              </a:rPr>
              <a:t>John Dewey Social learning Theory (1933)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B19C538-BCB0-4FDB-B354-76358C9DB9E8}"/>
              </a:ext>
            </a:extLst>
          </p:cNvPr>
          <p:cNvSpPr txBox="1"/>
          <p:nvPr/>
        </p:nvSpPr>
        <p:spPr>
          <a:xfrm>
            <a:off x="5365763" y="978254"/>
            <a:ext cx="33580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“Systems Thinking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Normative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Collaboration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Strategic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Anticipatory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Self – Awareness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B050"/>
                </a:solidFill>
              </a:rPr>
              <a:t>Integrated problem –solving”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E4170C6-4502-4A2F-A3F0-D012ADDBCEAF}"/>
              </a:ext>
            </a:extLst>
          </p:cNvPr>
          <p:cNvSpPr txBox="1"/>
          <p:nvPr/>
        </p:nvSpPr>
        <p:spPr>
          <a:xfrm>
            <a:off x="430888" y="721931"/>
            <a:ext cx="232068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Critical thinking calls for a persistent effort to examine any belief or supposed form of knowledge in the light of the evidence that’s supports it and the further conclusion to which it tends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C5ADF68-FEA2-4B4A-8315-BC3CEA9F6EC3}"/>
              </a:ext>
            </a:extLst>
          </p:cNvPr>
          <p:cNvSpPr txBox="1"/>
          <p:nvPr/>
        </p:nvSpPr>
        <p:spPr>
          <a:xfrm>
            <a:off x="7297370" y="2958123"/>
            <a:ext cx="14764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(UNESCO, 2017,p.14)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D2681BC-9C9E-473E-985F-B73DB44525F9}"/>
              </a:ext>
            </a:extLst>
          </p:cNvPr>
          <p:cNvSpPr txBox="1"/>
          <p:nvPr/>
        </p:nvSpPr>
        <p:spPr>
          <a:xfrm>
            <a:off x="8257920" y="4802914"/>
            <a:ext cx="14708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>
                <a:solidFill>
                  <a:schemeClr val="bg1"/>
                </a:solidFill>
              </a:rPr>
              <a:t>UNESCO,2017, p.11)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6C19A52-D03B-46C2-8780-02A5CA0F7B2B}"/>
              </a:ext>
            </a:extLst>
          </p:cNvPr>
          <p:cNvSpPr txBox="1"/>
          <p:nvPr/>
        </p:nvSpPr>
        <p:spPr>
          <a:xfrm rot="10800000" flipV="1">
            <a:off x="8723777" y="6645260"/>
            <a:ext cx="15984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>
                <a:solidFill>
                  <a:schemeClr val="bg1"/>
                </a:solidFill>
              </a:rPr>
              <a:t>United Nations, 2018, p.1)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8227529-69B5-422D-91AA-F3FD48006E8A}"/>
              </a:ext>
            </a:extLst>
          </p:cNvPr>
          <p:cNvSpPr txBox="1"/>
          <p:nvPr/>
        </p:nvSpPr>
        <p:spPr>
          <a:xfrm>
            <a:off x="51591" y="2295386"/>
            <a:ext cx="9163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(Glasser, 1941)</a:t>
            </a:r>
          </a:p>
        </p:txBody>
      </p:sp>
    </p:spTree>
    <p:extLst>
      <p:ext uri="{BB962C8B-B14F-4D97-AF65-F5344CB8AC3E}">
        <p14:creationId xmlns:p14="http://schemas.microsoft.com/office/powerpoint/2010/main" val="1490325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05D11-5CE3-427C-B40F-6485E5FD8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44" y="-318977"/>
            <a:ext cx="11239500" cy="2073275"/>
          </a:xfrm>
        </p:spPr>
        <p:txBody>
          <a:bodyPr>
            <a:noAutofit/>
          </a:bodyPr>
          <a:lstStyle/>
          <a:p>
            <a:r>
              <a:rPr lang="en-GB" u="sng" dirty="0">
                <a:solidFill>
                  <a:schemeClr val="bg1"/>
                </a:solidFill>
                <a:highlight>
                  <a:srgbClr val="000080"/>
                </a:highlight>
              </a:rPr>
              <a:t>         </a:t>
            </a:r>
            <a:r>
              <a:rPr lang="en-GB" u="sng" dirty="0">
                <a:solidFill>
                  <a:srgbClr val="1EEA23"/>
                </a:solidFill>
                <a:highlight>
                  <a:srgbClr val="000080"/>
                </a:highlight>
              </a:rPr>
              <a:t>THE NEW CURRICULUM FOR WALES         </a:t>
            </a:r>
            <a:br>
              <a:rPr lang="en-GB" u="sng" dirty="0">
                <a:solidFill>
                  <a:srgbClr val="1EEA23"/>
                </a:solidFill>
                <a:highlight>
                  <a:srgbClr val="000080"/>
                </a:highlight>
              </a:rPr>
            </a:br>
            <a:r>
              <a:rPr lang="en-GB" dirty="0">
                <a:solidFill>
                  <a:srgbClr val="1EEA23"/>
                </a:solidFill>
                <a:highlight>
                  <a:srgbClr val="000080"/>
                </a:highlight>
              </a:rPr>
              <a:t>                       </a:t>
            </a:r>
            <a:r>
              <a:rPr lang="en-GB" u="sng" dirty="0">
                <a:solidFill>
                  <a:srgbClr val="1EEA23"/>
                </a:solidFill>
                <a:highlight>
                  <a:srgbClr val="000080"/>
                </a:highlight>
              </a:rPr>
              <a:t>SUCCESSFUL FUTURES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B791E6-722E-4FF4-A9C5-3E5E8EE5D9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23" t="22625" r="5283" b="13132"/>
          <a:stretch/>
        </p:blipFill>
        <p:spPr>
          <a:xfrm>
            <a:off x="9875520" y="0"/>
            <a:ext cx="2212766" cy="16357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691001-11C7-4F73-96F4-DFDCB997937E}"/>
              </a:ext>
            </a:extLst>
          </p:cNvPr>
          <p:cNvSpPr txBox="1"/>
          <p:nvPr/>
        </p:nvSpPr>
        <p:spPr>
          <a:xfrm>
            <a:off x="10166840" y="1579842"/>
            <a:ext cx="2316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(The Welsh Government,2019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43E7173-85C8-4891-A7D9-40C25C5000FE}"/>
              </a:ext>
            </a:extLst>
          </p:cNvPr>
          <p:cNvSpPr/>
          <p:nvPr/>
        </p:nvSpPr>
        <p:spPr>
          <a:xfrm>
            <a:off x="41153" y="2915303"/>
            <a:ext cx="1583503" cy="1208728"/>
          </a:xfrm>
          <a:prstGeom prst="ellipse">
            <a:avLst/>
          </a:prstGeom>
          <a:solidFill>
            <a:srgbClr val="4EB0BA"/>
          </a:solidFill>
          <a:ln>
            <a:solidFill>
              <a:srgbClr val="4EB0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Ambitious        Capable 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Learners</a:t>
            </a:r>
          </a:p>
          <a:p>
            <a:pPr algn="ctr"/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42AD99A-05DF-4A38-9167-100099492777}"/>
              </a:ext>
            </a:extLst>
          </p:cNvPr>
          <p:cNvSpPr/>
          <p:nvPr/>
        </p:nvSpPr>
        <p:spPr>
          <a:xfrm>
            <a:off x="42492" y="4277401"/>
            <a:ext cx="1583503" cy="1208728"/>
          </a:xfrm>
          <a:prstGeom prst="ellipse">
            <a:avLst/>
          </a:prstGeom>
          <a:solidFill>
            <a:srgbClr val="E325D1"/>
          </a:solidFill>
          <a:ln>
            <a:solidFill>
              <a:srgbClr val="E325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Ethically Informed Citizens</a:t>
            </a:r>
          </a:p>
          <a:p>
            <a:pPr algn="ctr"/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94372F9-D27C-44D7-8D8D-93AD85C6A5A4}"/>
              </a:ext>
            </a:extLst>
          </p:cNvPr>
          <p:cNvSpPr/>
          <p:nvPr/>
        </p:nvSpPr>
        <p:spPr>
          <a:xfrm>
            <a:off x="34927" y="5629566"/>
            <a:ext cx="1593007" cy="1180391"/>
          </a:xfrm>
          <a:prstGeom prst="ellipse">
            <a:avLst/>
          </a:prstGeom>
          <a:solidFill>
            <a:srgbClr val="2DDB42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bg1"/>
              </a:solidFill>
            </a:endParaRPr>
          </a:p>
          <a:p>
            <a:pPr algn="ctr"/>
            <a:r>
              <a:rPr lang="en-GB" sz="1400" dirty="0">
                <a:solidFill>
                  <a:schemeClr val="bg1"/>
                </a:solidFill>
              </a:rPr>
              <a:t>Enterprising Creative Contributors</a:t>
            </a:r>
          </a:p>
          <a:p>
            <a:pPr algn="ctr"/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7BAA3C1-F1D1-412C-8038-A0FB2DC35E44}"/>
              </a:ext>
            </a:extLst>
          </p:cNvPr>
          <p:cNvSpPr/>
          <p:nvPr/>
        </p:nvSpPr>
        <p:spPr>
          <a:xfrm>
            <a:off x="41153" y="1581542"/>
            <a:ext cx="1576462" cy="1180391"/>
          </a:xfrm>
          <a:prstGeom prst="ellipse">
            <a:avLst/>
          </a:prstGeom>
          <a:solidFill>
            <a:srgbClr val="E7216C"/>
          </a:solidFill>
          <a:ln>
            <a:solidFill>
              <a:srgbClr val="E721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Healthy Confident Individuals</a:t>
            </a:r>
          </a:p>
          <a:p>
            <a:pPr algn="ctr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BDDEA1-2F04-4A7B-A2CC-A352A7BAD664}"/>
              </a:ext>
            </a:extLst>
          </p:cNvPr>
          <p:cNvSpPr txBox="1"/>
          <p:nvPr/>
        </p:nvSpPr>
        <p:spPr>
          <a:xfrm>
            <a:off x="-13404" y="1098108"/>
            <a:ext cx="2712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>
                <a:solidFill>
                  <a:schemeClr val="bg1"/>
                </a:solidFill>
              </a:rPr>
              <a:t>The Four Purposes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C0DA9618-FFC8-4FBE-BA76-0FF2F3419B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57" t="3722" r="6942" b="13488"/>
          <a:stretch/>
        </p:blipFill>
        <p:spPr bwMode="auto">
          <a:xfrm rot="701834">
            <a:off x="9546495" y="1824741"/>
            <a:ext cx="2352343" cy="3132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1E100CB6-78EB-4349-AE07-197584B7FD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35" t="6512" r="11792" b="16899"/>
          <a:stretch/>
        </p:blipFill>
        <p:spPr bwMode="auto">
          <a:xfrm rot="20324885">
            <a:off x="7442475" y="1548761"/>
            <a:ext cx="2367836" cy="287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Arrow: Right 18">
            <a:extLst>
              <a:ext uri="{FF2B5EF4-FFF2-40B4-BE49-F238E27FC236}">
                <a16:creationId xmlns:a16="http://schemas.microsoft.com/office/drawing/2014/main" id="{C9EE11B0-7081-4581-BB0F-FB9EB0E2E0DC}"/>
              </a:ext>
            </a:extLst>
          </p:cNvPr>
          <p:cNvSpPr/>
          <p:nvPr/>
        </p:nvSpPr>
        <p:spPr>
          <a:xfrm>
            <a:off x="1667613" y="2030755"/>
            <a:ext cx="466783" cy="312816"/>
          </a:xfrm>
          <a:prstGeom prst="rightArrow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F5B102B1-9BE3-4E15-94B1-18FD24327A55}"/>
              </a:ext>
            </a:extLst>
          </p:cNvPr>
          <p:cNvSpPr/>
          <p:nvPr/>
        </p:nvSpPr>
        <p:spPr>
          <a:xfrm>
            <a:off x="1707331" y="3377483"/>
            <a:ext cx="466783" cy="283022"/>
          </a:xfrm>
          <a:prstGeom prst="rightArrow">
            <a:avLst/>
          </a:prstGeom>
          <a:solidFill>
            <a:srgbClr val="E325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300FF925-4DC2-48DC-AD96-C46F656A7D5D}"/>
              </a:ext>
            </a:extLst>
          </p:cNvPr>
          <p:cNvSpPr/>
          <p:nvPr/>
        </p:nvSpPr>
        <p:spPr>
          <a:xfrm>
            <a:off x="1684957" y="4748208"/>
            <a:ext cx="466783" cy="312816"/>
          </a:xfrm>
          <a:prstGeom prst="rightArrow">
            <a:avLst/>
          </a:prstGeom>
          <a:solidFill>
            <a:srgbClr val="E7216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7BFBF3CD-C267-4CD3-AEF1-29A9BAFD2FEE}"/>
              </a:ext>
            </a:extLst>
          </p:cNvPr>
          <p:cNvSpPr/>
          <p:nvPr/>
        </p:nvSpPr>
        <p:spPr>
          <a:xfrm>
            <a:off x="1677333" y="6054759"/>
            <a:ext cx="466783" cy="312816"/>
          </a:xfrm>
          <a:prstGeom prst="rightArrow">
            <a:avLst/>
          </a:prstGeom>
          <a:solidFill>
            <a:srgbClr val="4EB0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" descr="Goal 3: Good health and well-being">
            <a:extLst>
              <a:ext uri="{FF2B5EF4-FFF2-40B4-BE49-F238E27FC236}">
                <a16:creationId xmlns:a16="http://schemas.microsoft.com/office/drawing/2014/main" id="{A6AB99DF-24BF-469B-A1B1-170757CEDD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8481" y="5755908"/>
            <a:ext cx="1159805" cy="98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4">
            <a:extLst>
              <a:ext uri="{FF2B5EF4-FFF2-40B4-BE49-F238E27FC236}">
                <a16:creationId xmlns:a16="http://schemas.microsoft.com/office/drawing/2014/main" id="{D17689C9-7D88-4184-B13A-30A1DDD40D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563" b="95703" l="10938" r="91875">
                        <a14:foregroundMark x1="20729" y1="11719" x2="29063" y2="23516"/>
                        <a14:foregroundMark x1="29063" y1="23516" x2="23958" y2="14297"/>
                        <a14:foregroundMark x1="23958" y1="14297" x2="20521" y2="12109"/>
                        <a14:foregroundMark x1="15833" y1="14844" x2="21875" y2="45703"/>
                        <a14:foregroundMark x1="21875" y1="45703" x2="56563" y2="45781"/>
                        <a14:foregroundMark x1="56563" y1="45781" x2="60833" y2="22266"/>
                        <a14:foregroundMark x1="60833" y1="22266" x2="41354" y2="16484"/>
                        <a14:foregroundMark x1="41354" y1="16484" x2="21563" y2="14688"/>
                        <a14:foregroundMark x1="20938" y1="9766" x2="72708" y2="13203"/>
                        <a14:foregroundMark x1="74479" y1="12031" x2="76667" y2="32031"/>
                        <a14:foregroundMark x1="80625" y1="17344" x2="82396" y2="41563"/>
                        <a14:foregroundMark x1="82396" y1="41563" x2="81771" y2="42969"/>
                        <a14:foregroundMark x1="38333" y1="27734" x2="61250" y2="32266"/>
                        <a14:foregroundMark x1="27917" y1="24922" x2="38854" y2="24844"/>
                        <a14:foregroundMark x1="38854" y1="24844" x2="46667" y2="25469"/>
                        <a14:foregroundMark x1="36146" y1="33203" x2="49063" y2="32109"/>
                        <a14:foregroundMark x1="49063" y1="32109" x2="56667" y2="32578"/>
                        <a14:foregroundMark x1="85521" y1="25938" x2="88021" y2="33683"/>
                        <a14:foregroundMark x1="17917" y1="6875" x2="24479" y2="6563"/>
                        <a14:foregroundMark x1="72188" y1="38047" x2="74896" y2="49844"/>
                        <a14:foregroundMark x1="12917" y1="42969" x2="15208" y2="52969"/>
                        <a14:foregroundMark x1="15208" y1="52969" x2="15417" y2="77813"/>
                        <a14:foregroundMark x1="15417" y1="77813" x2="19792" y2="89688"/>
                        <a14:foregroundMark x1="19792" y1="89688" x2="39063" y2="90547"/>
                        <a14:foregroundMark x1="39063" y1="90547" x2="47188" y2="85156"/>
                        <a14:foregroundMark x1="47188" y1="85156" x2="47292" y2="85000"/>
                        <a14:foregroundMark x1="78125" y1="38125" x2="77604" y2="42031"/>
                        <a14:foregroundMark x1="23125" y1="30781" x2="33646" y2="33203"/>
                        <a14:foregroundMark x1="33646" y1="33203" x2="34375" y2="33750"/>
                        <a14:foregroundMark x1="10938" y1="47969" x2="11458" y2="75859"/>
                        <a14:foregroundMark x1="31250" y1="38516" x2="76250" y2="44453"/>
                        <a14:foregroundMark x1="69583" y1="19375" x2="74063" y2="33047"/>
                        <a14:foregroundMark x1="21979" y1="23984" x2="26875" y2="26641"/>
                        <a14:foregroundMark x1="66979" y1="41328" x2="81250" y2="42188"/>
                        <a14:foregroundMark x1="21563" y1="43672" x2="37604" y2="42266"/>
                        <a14:foregroundMark x1="37604" y1="42266" x2="55104" y2="43125"/>
                        <a14:foregroundMark x1="76875" y1="12109" x2="82396" y2="22656"/>
                        <a14:foregroundMark x1="11875" y1="75859" x2="13333" y2="84766"/>
                        <a14:foregroundMark x1="13333" y1="84766" x2="22500" y2="88047"/>
                        <a14:foregroundMark x1="22500" y1="88047" x2="38646" y2="88438"/>
                        <a14:foregroundMark x1="38646" y1="88438" x2="55729" y2="87422"/>
                        <a14:foregroundMark x1="12500" y1="85156" x2="17396" y2="90703"/>
                        <a14:foregroundMark x1="18229" y1="93516" x2="56875" y2="91172"/>
                        <a14:foregroundMark x1="56875" y1="91172" x2="61250" y2="89609"/>
                        <a14:foregroundMark x1="26875" y1="21016" x2="43438" y2="22188"/>
                        <a14:foregroundMark x1="73750" y1="61484" x2="77604" y2="66406"/>
                        <a14:foregroundMark x1="70313" y1="65938" x2="78438" y2="74844"/>
                        <a14:foregroundMark x1="66771" y1="84609" x2="44688" y2="81797"/>
                        <a14:foregroundMark x1="11250" y1="83281" x2="11875" y2="89219"/>
                        <a14:foregroundMark x1="14792" y1="95703" x2="65521" y2="89531"/>
                        <a14:foregroundMark x1="65521" y1="89531" x2="74583" y2="75156"/>
                        <a14:foregroundMark x1="74583" y1="75156" x2="73750" y2="70547"/>
                        <a14:foregroundMark x1="15208" y1="9766" x2="12708" y2="42656"/>
                        <a14:foregroundMark x1="67396" y1="65781" x2="70313" y2="64141"/>
                        <a14:foregroundMark x1="69375" y1="57891" x2="72917" y2="68438"/>
                        <a14:foregroundMark x1="72917" y1="9609" x2="81771" y2="18047"/>
                        <a14:foregroundMark x1="85208" y1="47109" x2="87292" y2="71797"/>
                        <a14:foregroundMark x1="87292" y1="71797" x2="79792" y2="79297"/>
                        <a14:foregroundMark x1="79792" y1="79297" x2="78021" y2="79688"/>
                        <a14:foregroundMark x1="78021" y1="79688" x2="78021" y2="79688"/>
                        <a14:foregroundMark x1="48438" y1="93359" x2="60313" y2="92969"/>
                        <a14:foregroundMark x1="60313" y1="92969" x2="73750" y2="87813"/>
                        <a14:foregroundMark x1="73750" y1="87813" x2="73333" y2="78828"/>
                        <a14:foregroundMark x1="62083" y1="82813" x2="57500" y2="79375"/>
                        <a14:foregroundMark x1="37917" y1="83125" x2="35000" y2="81172"/>
                        <a14:foregroundMark x1="69167" y1="92031" x2="77917" y2="86953"/>
                        <a14:foregroundMark x1="77917" y1="86953" x2="85938" y2="78047"/>
                        <a14:foregroundMark x1="88125" y1="78828" x2="83021" y2="89141"/>
                        <a14:foregroundMark x1="83021" y1="89141" x2="80625" y2="91094"/>
                        <a14:backgroundMark x1="91458" y1="46406" x2="90313" y2="39531"/>
                        <a14:backgroundMark x1="90521" y1="41797" x2="90729" y2="36719"/>
                        <a14:backgroundMark x1="89167" y1="40234" x2="88646" y2="35781"/>
                        <a14:backgroundMark x1="90625" y1="44453" x2="93438" y2="40234"/>
                        <a14:backgroundMark x1="89479" y1="37813" x2="91771" y2="44688"/>
                        <a14:backgroundMark x1="90000" y1="35078" x2="88229" y2="35781"/>
                        <a14:backgroundMark x1="91667" y1="43438" x2="92188" y2="46563"/>
                        <a14:backgroundMark x1="89688" y1="33672" x2="89063" y2="383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8" t="3997" r="6741" b="2"/>
          <a:stretch/>
        </p:blipFill>
        <p:spPr bwMode="auto">
          <a:xfrm rot="921553">
            <a:off x="8809578" y="4398703"/>
            <a:ext cx="2206762" cy="2384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6">
            <a:extLst>
              <a:ext uri="{FF2B5EF4-FFF2-40B4-BE49-F238E27FC236}">
                <a16:creationId xmlns:a16="http://schemas.microsoft.com/office/drawing/2014/main" id="{6A397284-9EBF-4F57-9CBC-4CD575BEA5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23" t="20858" r="5487" b="16698"/>
          <a:stretch/>
        </p:blipFill>
        <p:spPr bwMode="auto">
          <a:xfrm rot="20259413">
            <a:off x="7507875" y="4092142"/>
            <a:ext cx="1728402" cy="23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7C4AEA8-7C6D-48B9-B6A6-50823DAC6A50}"/>
              </a:ext>
            </a:extLst>
          </p:cNvPr>
          <p:cNvSpPr txBox="1"/>
          <p:nvPr/>
        </p:nvSpPr>
        <p:spPr>
          <a:xfrm>
            <a:off x="2093694" y="4478678"/>
            <a:ext cx="19351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ready to be citizens of the world “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E0C788-1733-474E-87D3-58DDBE21CEDE}"/>
              </a:ext>
            </a:extLst>
          </p:cNvPr>
          <p:cNvSpPr txBox="1"/>
          <p:nvPr/>
        </p:nvSpPr>
        <p:spPr>
          <a:xfrm>
            <a:off x="2134396" y="5817638"/>
            <a:ext cx="15930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Ready to  play a full part in life and work”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9954E86-461A-4213-B1A7-9D0C3F63FFB4}"/>
              </a:ext>
            </a:extLst>
          </p:cNvPr>
          <p:cNvSpPr txBox="1"/>
          <p:nvPr/>
        </p:nvSpPr>
        <p:spPr>
          <a:xfrm>
            <a:off x="2144116" y="2994124"/>
            <a:ext cx="15835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Ready to learn throughout their lives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EC45337-0FC2-4879-84BD-9D14F30CDE80}"/>
              </a:ext>
            </a:extLst>
          </p:cNvPr>
          <p:cNvSpPr txBox="1"/>
          <p:nvPr/>
        </p:nvSpPr>
        <p:spPr>
          <a:xfrm>
            <a:off x="2135765" y="1695042"/>
            <a:ext cx="2496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“Ready to lead fulfilling lives as valued members of society”</a:t>
            </a:r>
          </a:p>
        </p:txBody>
      </p:sp>
      <p:pic>
        <p:nvPicPr>
          <p:cNvPr id="5132" name="Picture 12" descr="Incorporation of the UN Convention on the Rights of the Child | Together  Scotland">
            <a:extLst>
              <a:ext uri="{FF2B5EF4-FFF2-40B4-BE49-F238E27FC236}">
                <a16:creationId xmlns:a16="http://schemas.microsoft.com/office/drawing/2014/main" id="{8BAF493E-7BE9-4EE4-A021-30D5FFC8C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043"/>
            <a:ext cx="1442720" cy="966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EA06719-5ECB-4E73-948D-624D409DF316}"/>
              </a:ext>
            </a:extLst>
          </p:cNvPr>
          <p:cNvSpPr txBox="1"/>
          <p:nvPr/>
        </p:nvSpPr>
        <p:spPr>
          <a:xfrm>
            <a:off x="-70392" y="968400"/>
            <a:ext cx="15835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(Together Scotland, 2022)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3B78123-65C1-4BB0-BA54-89399AEFBA7E}"/>
              </a:ext>
            </a:extLst>
          </p:cNvPr>
          <p:cNvSpPr txBox="1"/>
          <p:nvPr/>
        </p:nvSpPr>
        <p:spPr>
          <a:xfrm>
            <a:off x="11284841" y="1800923"/>
            <a:ext cx="15835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(School A,2022)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5FFFABB-3E2A-446E-B543-108C43D6BA80}"/>
              </a:ext>
            </a:extLst>
          </p:cNvPr>
          <p:cNvSpPr txBox="1"/>
          <p:nvPr/>
        </p:nvSpPr>
        <p:spPr>
          <a:xfrm>
            <a:off x="8258017" y="1243327"/>
            <a:ext cx="15835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(School A,2022)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C4128CA-7A18-4DCC-8524-9270A86EF4FB}"/>
              </a:ext>
            </a:extLst>
          </p:cNvPr>
          <p:cNvSpPr txBox="1"/>
          <p:nvPr/>
        </p:nvSpPr>
        <p:spPr>
          <a:xfrm>
            <a:off x="9426398" y="6512191"/>
            <a:ext cx="15835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(School A,2022)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3C2DD98-8020-4EDC-986A-103C3F4B4143}"/>
              </a:ext>
            </a:extLst>
          </p:cNvPr>
          <p:cNvSpPr txBox="1"/>
          <p:nvPr/>
        </p:nvSpPr>
        <p:spPr>
          <a:xfrm>
            <a:off x="7042890" y="4591190"/>
            <a:ext cx="15835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(School A,2022)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8AF706C-593B-4C7E-B442-2A6E0567FE41}"/>
              </a:ext>
            </a:extLst>
          </p:cNvPr>
          <p:cNvSpPr txBox="1"/>
          <p:nvPr/>
        </p:nvSpPr>
        <p:spPr>
          <a:xfrm>
            <a:off x="4290082" y="4196468"/>
            <a:ext cx="2275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66FF33"/>
                </a:solidFill>
              </a:rPr>
              <a:t>Pedagogical Principles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D932D29-C07B-461E-8BB2-EF830798D469}"/>
              </a:ext>
            </a:extLst>
          </p:cNvPr>
          <p:cNvSpPr txBox="1"/>
          <p:nvPr/>
        </p:nvSpPr>
        <p:spPr>
          <a:xfrm>
            <a:off x="3793841" y="4538310"/>
            <a:ext cx="38686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Supports social and emotional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Responsible for own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Reinforces the cross-curricular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Authentic contexts for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Promotes problem-solving, creativity and critical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4EB0BA"/>
                </a:solidFill>
              </a:rPr>
              <a:t>Challenges learners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63E8CBB-FCFF-4CAE-8940-DC5D91300FA2}"/>
              </a:ext>
            </a:extLst>
          </p:cNvPr>
          <p:cNvSpPr txBox="1"/>
          <p:nvPr/>
        </p:nvSpPr>
        <p:spPr>
          <a:xfrm>
            <a:off x="5958885" y="6468096"/>
            <a:ext cx="1576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(The Welsh Government, 2020,p.1)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8363865-3728-4D93-BF95-F1E235FBEA30}"/>
              </a:ext>
            </a:extLst>
          </p:cNvPr>
          <p:cNvSpPr txBox="1"/>
          <p:nvPr/>
        </p:nvSpPr>
        <p:spPr>
          <a:xfrm>
            <a:off x="10921740" y="6540930"/>
            <a:ext cx="14577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UNESCO,2017, p.5)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47E0D7D-463C-401A-A145-26ACF11E73EF}"/>
              </a:ext>
            </a:extLst>
          </p:cNvPr>
          <p:cNvSpPr txBox="1"/>
          <p:nvPr/>
        </p:nvSpPr>
        <p:spPr>
          <a:xfrm>
            <a:off x="2464417" y="6587702"/>
            <a:ext cx="18063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(Donaldson, 2015,p.33)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1CD33C-6585-4E83-BE77-2E59E4907230}"/>
              </a:ext>
            </a:extLst>
          </p:cNvPr>
          <p:cNvSpPr/>
          <p:nvPr/>
        </p:nvSpPr>
        <p:spPr>
          <a:xfrm>
            <a:off x="4803664" y="2194789"/>
            <a:ext cx="1521501" cy="15611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“Article 12 – every child has the right to express their views”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5C4F79C-C13A-40D4-8A6E-A857F9AAF470}"/>
              </a:ext>
            </a:extLst>
          </p:cNvPr>
          <p:cNvSpPr txBox="1"/>
          <p:nvPr/>
        </p:nvSpPr>
        <p:spPr>
          <a:xfrm>
            <a:off x="5814191" y="3794715"/>
            <a:ext cx="118731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(Unicef,2018,p.1)</a:t>
            </a:r>
          </a:p>
        </p:txBody>
      </p:sp>
    </p:spTree>
    <p:extLst>
      <p:ext uri="{BB962C8B-B14F-4D97-AF65-F5344CB8AC3E}">
        <p14:creationId xmlns:p14="http://schemas.microsoft.com/office/powerpoint/2010/main" val="1684345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C2508B-4F7B-4205-8BB2-EF55FC996499}"/>
              </a:ext>
            </a:extLst>
          </p:cNvPr>
          <p:cNvSpPr txBox="1"/>
          <p:nvPr/>
        </p:nvSpPr>
        <p:spPr>
          <a:xfrm>
            <a:off x="11706" y="833305"/>
            <a:ext cx="14427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chemeClr val="bg1"/>
                </a:solidFill>
              </a:rPr>
              <a:t>(Pshe,2021,p.1)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C05B7D93-F51A-4CA0-BFCA-BF28B3BC859D}"/>
              </a:ext>
            </a:extLst>
          </p:cNvPr>
          <p:cNvSpPr txBox="1"/>
          <p:nvPr/>
        </p:nvSpPr>
        <p:spPr>
          <a:xfrm>
            <a:off x="-32074" y="5843103"/>
            <a:ext cx="29853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highlight>
                  <a:srgbClr val="6CA62C"/>
                </a:highlight>
              </a:rPr>
              <a:t>“Education can, and must, contribute to a new vision of sustainable global development.“ </a:t>
            </a:r>
          </a:p>
        </p:txBody>
      </p:sp>
      <p:pic>
        <p:nvPicPr>
          <p:cNvPr id="12" name="Picture 2" descr="Health and Wellbeing in Wales">
            <a:extLst>
              <a:ext uri="{FF2B5EF4-FFF2-40B4-BE49-F238E27FC236}">
                <a16:creationId xmlns:a16="http://schemas.microsoft.com/office/drawing/2014/main" id="{5B1CCDB3-3220-4B94-8CBF-7342014762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6" y="46588"/>
            <a:ext cx="870569" cy="854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03AC7A53-8575-4ABF-BA9D-AB908C2D2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929" y="1257362"/>
            <a:ext cx="3890375" cy="1655762"/>
          </a:xfrm>
        </p:spPr>
        <p:txBody>
          <a:bodyPr>
            <a:normAutofit/>
          </a:bodyPr>
          <a:lstStyle/>
          <a:p>
            <a:r>
              <a:rPr lang="en-GB" sz="3600" u="sng" dirty="0">
                <a:solidFill>
                  <a:srgbClr val="66FF33"/>
                </a:solidFill>
              </a:rPr>
              <a:t>CONCLUSION</a:t>
            </a:r>
          </a:p>
        </p:txBody>
      </p:sp>
      <p:pic>
        <p:nvPicPr>
          <p:cNvPr id="11" name="Picture 4" descr="MANTLE OF THE EXPERT Handbook">
            <a:extLst>
              <a:ext uri="{FF2B5EF4-FFF2-40B4-BE49-F238E27FC236}">
                <a16:creationId xmlns:a16="http://schemas.microsoft.com/office/drawing/2014/main" id="{94B5FF4C-35A9-4B23-A9D3-38FBF2B03C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963" y="4767302"/>
            <a:ext cx="2381183" cy="206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3F3BF2-55BE-416B-A1D4-AA4450892E44}"/>
              </a:ext>
            </a:extLst>
          </p:cNvPr>
          <p:cNvSpPr txBox="1"/>
          <p:nvPr/>
        </p:nvSpPr>
        <p:spPr>
          <a:xfrm rot="10800000" flipV="1">
            <a:off x="5075214" y="4372537"/>
            <a:ext cx="2575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2DDB42"/>
                </a:solidFill>
              </a:rPr>
              <a:t>Mantle of the Expert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0CF85C-90C2-4324-A897-BBF0BCA3841B}"/>
              </a:ext>
            </a:extLst>
          </p:cNvPr>
          <p:cNvSpPr txBox="1"/>
          <p:nvPr/>
        </p:nvSpPr>
        <p:spPr>
          <a:xfrm rot="10800000" flipV="1">
            <a:off x="4912963" y="6599694"/>
            <a:ext cx="21083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(Abbot,2007))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05045A2-2B71-4DFA-B32B-0424FC719FD7}"/>
              </a:ext>
            </a:extLst>
          </p:cNvPr>
          <p:cNvSpPr/>
          <p:nvPr/>
        </p:nvSpPr>
        <p:spPr>
          <a:xfrm rot="10800000" flipV="1">
            <a:off x="8042803" y="4157805"/>
            <a:ext cx="3716806" cy="262565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Mantle is not a cloak by which a person is recognised. This is no garment to cover. I use it as a quality: of leadership, carrying standards of behaviour, morality, responsibility, ethics and the spiritual basis of all action. The mantle embodies the standards I ascribe to. It grows by usage, not garment stitching. 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9077F3B3-2DCE-4926-8505-231E06A698AC}"/>
              </a:ext>
            </a:extLst>
          </p:cNvPr>
          <p:cNvSpPr/>
          <p:nvPr/>
        </p:nvSpPr>
        <p:spPr>
          <a:xfrm flipV="1">
            <a:off x="7436457" y="5252102"/>
            <a:ext cx="587512" cy="459884"/>
          </a:xfrm>
          <a:prstGeom prst="rightArrow">
            <a:avLst>
              <a:gd name="adj1" fmla="val 54405"/>
              <a:gd name="adj2" fmla="val 50000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FCB2ED1-4723-4340-8B40-10474E570051}"/>
              </a:ext>
            </a:extLst>
          </p:cNvPr>
          <p:cNvSpPr txBox="1"/>
          <p:nvPr/>
        </p:nvSpPr>
        <p:spPr>
          <a:xfrm>
            <a:off x="10633825" y="6427678"/>
            <a:ext cx="195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Heathcote (2009,quoted in Aiken,2018,p.2)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AFBFA7-DD34-494E-85F7-58C57466109D}"/>
              </a:ext>
            </a:extLst>
          </p:cNvPr>
          <p:cNvSpPr txBox="1"/>
          <p:nvPr/>
        </p:nvSpPr>
        <p:spPr>
          <a:xfrm>
            <a:off x="9406871" y="0"/>
            <a:ext cx="2448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66FF33"/>
                </a:solidFill>
              </a:rPr>
              <a:t>Enquiry-based Learning</a:t>
            </a:r>
          </a:p>
        </p:txBody>
      </p:sp>
      <p:pic>
        <p:nvPicPr>
          <p:cNvPr id="1030" name="Picture 6" descr="5 Ways to Encourage Inquiry-Based Learning">
            <a:extLst>
              <a:ext uri="{FF2B5EF4-FFF2-40B4-BE49-F238E27FC236}">
                <a16:creationId xmlns:a16="http://schemas.microsoft.com/office/drawing/2014/main" id="{800334D3-CFAA-4534-8439-DCE3D889A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0875" y="412185"/>
            <a:ext cx="3142931" cy="179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DB23E46-6CF4-4BC3-ACE6-64DC4C4A5697}"/>
              </a:ext>
            </a:extLst>
          </p:cNvPr>
          <p:cNvSpPr txBox="1"/>
          <p:nvPr/>
        </p:nvSpPr>
        <p:spPr>
          <a:xfrm>
            <a:off x="10631086" y="1909082"/>
            <a:ext cx="23577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(Kristine Scharaldi,2016)</a:t>
            </a:r>
          </a:p>
        </p:txBody>
      </p:sp>
      <p:pic>
        <p:nvPicPr>
          <p:cNvPr id="1032" name="Picture 8" descr="How systems thinking is helping us create a more sustainable world">
            <a:extLst>
              <a:ext uri="{FF2B5EF4-FFF2-40B4-BE49-F238E27FC236}">
                <a16:creationId xmlns:a16="http://schemas.microsoft.com/office/drawing/2014/main" id="{C0DBA9EB-D527-4F7B-A791-98593F614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106" y="2488640"/>
            <a:ext cx="2696244" cy="144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F67A262-872C-4B05-B7A8-43B5549D3E4E}"/>
              </a:ext>
            </a:extLst>
          </p:cNvPr>
          <p:cNvSpPr txBox="1"/>
          <p:nvPr/>
        </p:nvSpPr>
        <p:spPr>
          <a:xfrm>
            <a:off x="4974086" y="2085243"/>
            <a:ext cx="2300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FFC000"/>
                </a:solidFill>
              </a:rPr>
              <a:t>Systems Thinking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2A02C5A3-289A-4453-9874-6D79D61D9456}"/>
              </a:ext>
            </a:extLst>
          </p:cNvPr>
          <p:cNvSpPr/>
          <p:nvPr/>
        </p:nvSpPr>
        <p:spPr>
          <a:xfrm>
            <a:off x="7234617" y="2872521"/>
            <a:ext cx="525043" cy="431705"/>
          </a:xfrm>
          <a:prstGeom prst="rightArrow">
            <a:avLst>
              <a:gd name="adj1" fmla="val 50000"/>
              <a:gd name="adj2" fmla="val 54281"/>
            </a:avLst>
          </a:prstGeom>
          <a:solidFill>
            <a:srgbClr val="2DDB4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8BE5623-1629-4682-8E5D-7974480BBF7D}"/>
              </a:ext>
            </a:extLst>
          </p:cNvPr>
          <p:cNvSpPr txBox="1"/>
          <p:nvPr/>
        </p:nvSpPr>
        <p:spPr>
          <a:xfrm>
            <a:off x="7817235" y="2471009"/>
            <a:ext cx="19119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Most of the problems faced by humankind concern our inability to grasp and manage the increasingly complex systems (Senge, 1990)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4876A45-13DB-424F-BD12-20139E5CAEA1}"/>
              </a:ext>
            </a:extLst>
          </p:cNvPr>
          <p:cNvSpPr txBox="1"/>
          <p:nvPr/>
        </p:nvSpPr>
        <p:spPr>
          <a:xfrm>
            <a:off x="6142107" y="3884738"/>
            <a:ext cx="20726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(Tetelea,2022)</a:t>
            </a: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FD88E317-ACB7-4F59-B3F7-AF0E7F7034AC}"/>
              </a:ext>
            </a:extLst>
          </p:cNvPr>
          <p:cNvSpPr/>
          <p:nvPr/>
        </p:nvSpPr>
        <p:spPr>
          <a:xfrm flipH="1">
            <a:off x="10390151" y="2259203"/>
            <a:ext cx="412241" cy="493788"/>
          </a:xfrm>
          <a:prstGeom prst="downArrow">
            <a:avLst>
              <a:gd name="adj1" fmla="val 50000"/>
              <a:gd name="adj2" fmla="val 64598"/>
            </a:avLst>
          </a:prstGeom>
          <a:solidFill>
            <a:srgbClr val="E7216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5BF21B67-F315-459A-BCBD-54DCA17D93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2340" y="2774848"/>
            <a:ext cx="1185817" cy="128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CE89E41-A7DE-4C91-8F93-C9FADB697FFF}"/>
              </a:ext>
            </a:extLst>
          </p:cNvPr>
          <p:cNvSpPr txBox="1"/>
          <p:nvPr/>
        </p:nvSpPr>
        <p:spPr>
          <a:xfrm>
            <a:off x="10596272" y="4052289"/>
            <a:ext cx="26291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(first Discoverers,2021)</a:t>
            </a:r>
          </a:p>
        </p:txBody>
      </p:sp>
      <p:pic>
        <p:nvPicPr>
          <p:cNvPr id="1038" name="Picture 14" descr="What is project based learning? How can I implement it in my classroom?  These are all question… | Project based learning, Problem based learning,  Teaching methods">
            <a:extLst>
              <a:ext uri="{FF2B5EF4-FFF2-40B4-BE49-F238E27FC236}">
                <a16:creationId xmlns:a16="http://schemas.microsoft.com/office/drawing/2014/main" id="{BD23A52B-08C0-44FF-9EEC-4C18A2AE4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432" y="122896"/>
            <a:ext cx="2128271" cy="169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EE9AFBD-BA2B-4BA8-B0D5-613757319FDB}"/>
              </a:ext>
            </a:extLst>
          </p:cNvPr>
          <p:cNvSpPr txBox="1"/>
          <p:nvPr/>
        </p:nvSpPr>
        <p:spPr>
          <a:xfrm>
            <a:off x="6419432" y="1813308"/>
            <a:ext cx="14223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(PBL,2017)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086F515-E108-4CF7-A84E-CD707DC5C4F8}"/>
              </a:ext>
            </a:extLst>
          </p:cNvPr>
          <p:cNvSpPr txBox="1"/>
          <p:nvPr/>
        </p:nvSpPr>
        <p:spPr>
          <a:xfrm rot="10800000" flipV="1">
            <a:off x="1136069" y="6626573"/>
            <a:ext cx="19989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(UNESCO,2015,p.10)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F5335FF5-B49F-496E-B534-E84E1235CA24}"/>
              </a:ext>
            </a:extLst>
          </p:cNvPr>
          <p:cNvSpPr/>
          <p:nvPr/>
        </p:nvSpPr>
        <p:spPr>
          <a:xfrm>
            <a:off x="3752611" y="49630"/>
            <a:ext cx="2575045" cy="1972931"/>
          </a:xfrm>
          <a:prstGeom prst="ellipse">
            <a:avLst/>
          </a:prstGeom>
          <a:solidFill>
            <a:srgbClr val="E325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“Education is the most powerful weapon  which you can use to change the world”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FDF5B73-6A30-4C3D-84DD-1CE2D8AC1888}"/>
              </a:ext>
            </a:extLst>
          </p:cNvPr>
          <p:cNvSpPr txBox="1"/>
          <p:nvPr/>
        </p:nvSpPr>
        <p:spPr>
          <a:xfrm>
            <a:off x="5264135" y="1749198"/>
            <a:ext cx="652839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(Mandela, 2003)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7D78E2E-CD91-473A-8D1B-0BB1ADCB149E}"/>
              </a:ext>
            </a:extLst>
          </p:cNvPr>
          <p:cNvSpPr txBox="1"/>
          <p:nvPr/>
        </p:nvSpPr>
        <p:spPr>
          <a:xfrm>
            <a:off x="86838" y="1858176"/>
            <a:ext cx="31399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4EB0BA"/>
                </a:solidFill>
              </a:rPr>
              <a:t>Whole School Approach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4EB0BA"/>
                </a:solidFill>
              </a:rPr>
              <a:t>New Curriculum for Wales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4EB0BA"/>
                </a:solidFill>
              </a:rPr>
              <a:t>Connectivism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4EB0BA"/>
                </a:solidFill>
              </a:rPr>
              <a:t>Learner- centered approaches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4EB0BA"/>
                </a:solidFill>
              </a:rPr>
              <a:t>Action-orientated approaches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4EB0BA"/>
                </a:solidFill>
              </a:rPr>
              <a:t>Participatory approaches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0" name="Picture 16" descr="Matthew Lipman, creator of the philosophy for children movement, during a classroom discussion in an undated photo.">
            <a:extLst>
              <a:ext uri="{FF2B5EF4-FFF2-40B4-BE49-F238E27FC236}">
                <a16:creationId xmlns:a16="http://schemas.microsoft.com/office/drawing/2014/main" id="{09BE243C-5BD9-491E-9800-F6E755EFB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998" y="5352050"/>
            <a:ext cx="1085337" cy="1449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7EDB2E83-83B3-41F7-9039-102A7FA6D61A}"/>
              </a:ext>
            </a:extLst>
          </p:cNvPr>
          <p:cNvSpPr txBox="1"/>
          <p:nvPr/>
        </p:nvSpPr>
        <p:spPr>
          <a:xfrm>
            <a:off x="2966149" y="4800746"/>
            <a:ext cx="19373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dirty="0">
                <a:solidFill>
                  <a:schemeClr val="bg1"/>
                </a:solidFill>
              </a:rPr>
              <a:t>Matthew Lipman  Philosophy for children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C531A35-70C0-4C65-BBCE-FEE4BEE1B832}"/>
              </a:ext>
            </a:extLst>
          </p:cNvPr>
          <p:cNvSpPr txBox="1"/>
          <p:nvPr/>
        </p:nvSpPr>
        <p:spPr>
          <a:xfrm>
            <a:off x="3904113" y="6607389"/>
            <a:ext cx="18300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(P4c, 2008,p.1)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9A09F7F-FA2C-4C8E-9CF4-60C49752FE06}"/>
              </a:ext>
            </a:extLst>
          </p:cNvPr>
          <p:cNvSpPr txBox="1"/>
          <p:nvPr/>
        </p:nvSpPr>
        <p:spPr>
          <a:xfrm>
            <a:off x="152862" y="4716054"/>
            <a:ext cx="14427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(Oxfam, 2019)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1F5AB22-B152-46B0-B7DF-6F72A3FECFC7}"/>
              </a:ext>
            </a:extLst>
          </p:cNvPr>
          <p:cNvSpPr txBox="1"/>
          <p:nvPr/>
        </p:nvSpPr>
        <p:spPr>
          <a:xfrm>
            <a:off x="10806855" y="2295208"/>
            <a:ext cx="1442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rgbClr val="00B050"/>
                </a:solidFill>
              </a:rPr>
              <a:t>Bruner Discovery learning 1961</a:t>
            </a:r>
          </a:p>
        </p:txBody>
      </p:sp>
    </p:spTree>
    <p:extLst>
      <p:ext uri="{BB962C8B-B14F-4D97-AF65-F5344CB8AC3E}">
        <p14:creationId xmlns:p14="http://schemas.microsoft.com/office/powerpoint/2010/main" val="3813043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56801-D983-411C-A1C6-AC7B1416E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25" y="-464326"/>
            <a:ext cx="2009553" cy="1325563"/>
          </a:xfrm>
        </p:spPr>
        <p:txBody>
          <a:bodyPr>
            <a:normAutofit/>
          </a:bodyPr>
          <a:lstStyle/>
          <a:p>
            <a:r>
              <a:rPr lang="en-GB" sz="2000" u="sng" dirty="0"/>
              <a:t>Reference List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83A923-1A43-4003-9B15-1526FCFED084}"/>
              </a:ext>
            </a:extLst>
          </p:cNvPr>
          <p:cNvSpPr txBox="1"/>
          <p:nvPr/>
        </p:nvSpPr>
        <p:spPr>
          <a:xfrm>
            <a:off x="0" y="464269"/>
            <a:ext cx="11673840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Aitken, V., 2016.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Dorothy Heathcote's Mantle of the Expert Approach to Teaching and Learning: A Brief Introduction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&lt;https://www.mantleoftheexpert.com/wp-content/uploads/2018/01/MOTE-Chapter-3_Aitken_Pages-from-Connecting-Curriculum-Fraser-v3-220213.pdf&gt; [Accessed 2 March 2022], p.2.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Bates, B., 2019.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Learning Theories Simplified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London: SAGE Publications, p.280.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Cetl.uconn.edu. 2022.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Critical Thinking and other Higher-Order Thinking Skills | Centre for Excellence in Teaching and Learning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&lt;https://cetl.uconn.edu/resources/design-your-course/teaching-and-learning-techniques/critical-thinking-and-other-higher-order-thinking-skills/#&gt; [Accessed 1 March 2022], p.1.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Curren, R., 2017.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Philosophy of Education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1st ed. Oxford: Blackwell Publishing, p.330-331.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 Donaldson, G., 2015.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Successful Futures: Independent Review of the Curriculum and Assessment Arrangements in Wales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London: Crown. Available at: &lt;https://gov.wales/sites/default/files/publications/2018-03/successful-futures.pdf&gt; [Accessed 4 March 2022], p.142.    R.E</a:t>
            </a:r>
          </a:p>
          <a:p>
            <a:endParaRPr lang="en-GB" sz="1000" b="0" i="0" dirty="0">
              <a:solidFill>
                <a:srgbClr val="000000"/>
              </a:solidFill>
              <a:effectLst/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En.unesco.org. 2018.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Education for Sustainable Development and the SDG's Learning to Act, Learning to Achieve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&lt;https://en.unesco.org/sites/default/files/gap_pn1_-_esd_and_the_sdgs_policy_brief_6_page_version.pdf&gt; [Accessed 3 March 2022], p.3.    </a:t>
            </a:r>
            <a:r>
              <a:rPr lang="en-GB" sz="1000" dirty="0">
                <a:solidFill>
                  <a:srgbClr val="000000"/>
                </a:solidFill>
              </a:rPr>
              <a:t>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Google Docs. 2022.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Pembroke Dock Community School Prospectus.pdf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&lt;https://drive.google.com/file/d/1xj97xS-L5P2WnC7AuROKleE75guksiyJ/view&gt; [Accessed 1 March 2022], p.18.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2020.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Implementation and practical considerations - Hwb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&lt;https://hwb.gov.wales/curriculum-for-wales/designing-your-curriculum/implementation-and-practical-considerations/#pedagogy&gt; [Accessed 3 March 2022], p.1. 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Mantle of the Expert. 2018.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Mantle of the Expert Handbook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&lt;https://www.mantleoftheexpert.com/wp-content/uploads/2018/01/MoE-Handbook.pdf&gt; [Accessed 2 March 2022].      </a:t>
            </a:r>
            <a:r>
              <a:rPr lang="en-GB" sz="1000" dirty="0">
                <a:solidFill>
                  <a:srgbClr val="000000"/>
                </a:solidFill>
              </a:rPr>
              <a:t>R.E</a:t>
            </a:r>
            <a:endParaRPr lang="en-GB" sz="1000" b="0" i="0" dirty="0">
              <a:solidFill>
                <a:srgbClr val="000000"/>
              </a:solidFill>
              <a:effectLst/>
            </a:endParaRP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Oxfamilibrary.openrepository.com. 2019.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The Sustainable Development Goals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&lt;https://oxfamilibrary.openrepository.com/bitstream/handle/10546/620842/edu-sustainable-development-guide-15072019-en.pdf?sequence=4&amp;isAllowed=y&gt; [Accessed 1 March 2022], p. 2-15. 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Palmer, J., Bresler, L. and Cooper, D., 2001.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Fifty Major Thinkers on Education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Oxon: Routledge, p.180-181.  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Plato.stanford.edu. 2021.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Critical Thinking &gt; History (Stanford </a:t>
            </a:r>
            <a:r>
              <a:rPr lang="en-GB" sz="1000" b="0" i="1" dirty="0" err="1">
                <a:solidFill>
                  <a:srgbClr val="000000"/>
                </a:solidFill>
                <a:effectLst/>
              </a:rPr>
              <a:t>Encyclopedia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 of Philosophy)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&lt;https://plato.stanford.edu/entries/critical-thinking/history.html#:~:text=John%20Dewey%20(1910%3A%2074%2C,thought'%20or%20'thinking'.&gt; [Accessed 5 March 2022], p.1.  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Pshe-association.org.uk. 2021.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Health and Wellbeing in Wales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&lt;https://pshe-association.org.uk/health-and-wellbeing-in-wales&gt; [Accessed 20 February 2022], p.1. 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Rights Respecting Schools Award. 2022.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The Right to Participation for Rights Respecting Schools - UNICEF UK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&lt;https://www.unicef.org.uk/rights-respecting-schools/the-right-to-participation/#:~:text=One%20of%20the%20relevant%20articles,views%20considered%20and%20taken%20seriously.&gt; [Accessed 5 March 2022], p.1.      R.E</a:t>
            </a:r>
          </a:p>
          <a:p>
            <a:endParaRPr lang="en-GB" sz="1000" b="0" i="0" dirty="0">
              <a:solidFill>
                <a:srgbClr val="000000"/>
              </a:solidFill>
              <a:effectLst/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Rose, M., 2016.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John Dewey A Quest for Certainty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Our Politics. Available at: &lt;https://ourpolitics.net/john-dewey-the-quest-for-certainty/&gt; [Accessed 28 February 2022], p.1.  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 err="1">
                <a:solidFill>
                  <a:srgbClr val="000000"/>
                </a:solidFill>
                <a:effectLst/>
              </a:rPr>
              <a:t>Scharaldi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, K., 2016.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5 Ways to Encourage Inquiry-Based Learning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Getting Smart. Available at: &lt;https://www.gettingsmart.com/2016/05/07/5-ways-to-engage-shy-studentsinquiry-based-learning-blog/&gt; [Accessed 2 March 2022].        R.E</a:t>
            </a:r>
          </a:p>
          <a:p>
            <a:endParaRPr lang="en-GB" sz="100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sz="100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sz="100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sz="100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</a:p>
          <a:p>
            <a:endParaRPr lang="en-GB" sz="10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299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E004E13-C2FD-4BB0-B49F-0A4FFE5DD485}"/>
              </a:ext>
            </a:extLst>
          </p:cNvPr>
          <p:cNvSpPr txBox="1"/>
          <p:nvPr/>
        </p:nvSpPr>
        <p:spPr>
          <a:xfrm>
            <a:off x="0" y="4433837"/>
            <a:ext cx="1219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Wagner, A., 2016. A Global Perspective: Bringing the World into Classrooms. [Blog] Available at: &lt;https://www.edweek.org/policy-politics/opinion-a-global-perspective-bringing-the-world-into-classrooms/2016/08&gt; [Accessed 3 March 2022], p.1.   R.E</a:t>
            </a:r>
          </a:p>
          <a:p>
            <a:endParaRPr lang="en-GB" sz="10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Williams, M., 2017.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John Dewey in the 21st Century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Digitalcommons.buffalostate.edu. Available at: &lt;https://digitalcommons.buffalostate.edu/cgi/viewcontent.cgi?article=1147&amp;context=jiae&gt; [Accessed 2 March 2022], p.1.    R.E</a:t>
            </a:r>
          </a:p>
          <a:p>
            <a:endParaRPr lang="en-GB" sz="1100" dirty="0">
              <a:solidFill>
                <a:srgbClr val="000000"/>
              </a:solidFill>
            </a:endParaRPr>
          </a:p>
          <a:p>
            <a:endParaRPr lang="en-GB" sz="1100" dirty="0">
              <a:solidFill>
                <a:srgbClr val="000000"/>
              </a:solidFill>
            </a:endParaRPr>
          </a:p>
          <a:p>
            <a:endParaRPr lang="en-GB" sz="1200" b="0" i="0" dirty="0">
              <a:solidFill>
                <a:srgbClr val="000000"/>
              </a:solidFill>
              <a:effectLst/>
            </a:endParaRPr>
          </a:p>
          <a:p>
            <a:endParaRPr lang="en-GB" sz="1200" b="0" i="0" dirty="0">
              <a:solidFill>
                <a:srgbClr val="000000"/>
              </a:solidFill>
              <a:effectLst/>
            </a:endParaRPr>
          </a:p>
          <a:p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CF9543-1B5B-4FE2-AA43-0ACB467D2505}"/>
              </a:ext>
            </a:extLst>
          </p:cNvPr>
          <p:cNvSpPr txBox="1"/>
          <p:nvPr/>
        </p:nvSpPr>
        <p:spPr>
          <a:xfrm>
            <a:off x="-1" y="1793887"/>
            <a:ext cx="119642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>
              <a:solidFill>
                <a:srgbClr val="000000"/>
              </a:solidFill>
            </a:endParaRPr>
          </a:p>
          <a:p>
            <a:r>
              <a:rPr lang="en-GB" sz="1050" b="0" i="0" dirty="0" err="1">
                <a:solidFill>
                  <a:srgbClr val="000000"/>
                </a:solidFill>
                <a:effectLst/>
              </a:rPr>
              <a:t>Tetelea</a:t>
            </a:r>
            <a:r>
              <a:rPr lang="en-GB" sz="1050" b="0" i="0" dirty="0">
                <a:solidFill>
                  <a:srgbClr val="000000"/>
                </a:solidFill>
                <a:effectLst/>
              </a:rPr>
              <a:t>, I., 2022. </a:t>
            </a:r>
            <a:r>
              <a:rPr lang="en-GB" sz="1050" b="0" i="1" dirty="0">
                <a:solidFill>
                  <a:srgbClr val="000000"/>
                </a:solidFill>
                <a:effectLst/>
              </a:rPr>
              <a:t>How systems thinking is helping us create a more sustainable world</a:t>
            </a:r>
            <a:r>
              <a:rPr lang="en-GB" sz="1050" b="0" i="0" dirty="0">
                <a:solidFill>
                  <a:srgbClr val="000000"/>
                </a:solidFill>
                <a:effectLst/>
              </a:rPr>
              <a:t>. [online] Invisible Nature. Available at: &lt;https://www.invisiblenature.ro/systems-thinking/systems-thinking-helping-us-create-sustainable-world/&gt; [Accessed 2 March 2022], p.1.  R.E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89BFAB-D868-4336-8953-F9E11777F169}"/>
              </a:ext>
            </a:extLst>
          </p:cNvPr>
          <p:cNvSpPr txBox="1"/>
          <p:nvPr/>
        </p:nvSpPr>
        <p:spPr>
          <a:xfrm>
            <a:off x="0" y="1691695"/>
            <a:ext cx="11964201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Teaching and Much Moore. 2017. 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Project Based Learning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. [online] Available at: &lt;http://www.teachingandmuchmoore.com/2016/03/project-based-learning.html?m=1&gt; [Accessed 2 March 2022]. </a:t>
            </a:r>
            <a:r>
              <a:rPr lang="en-GB" sz="1000" dirty="0">
                <a:solidFill>
                  <a:srgbClr val="000000"/>
                </a:solidFill>
              </a:rPr>
              <a:t> R.E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421934-9C9F-461F-8C26-A6880EF649C1}"/>
              </a:ext>
            </a:extLst>
          </p:cNvPr>
          <p:cNvSpPr txBox="1"/>
          <p:nvPr/>
        </p:nvSpPr>
        <p:spPr>
          <a:xfrm>
            <a:off x="0" y="452536"/>
            <a:ext cx="11876566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Springer. 2022. 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Education for Sustainable Development and Critical Thinking Competency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. [online] Available at: &lt;https://www.researchgate.net/publication/335626822_Education_for_Sustainable_Development_and_Critical_Thinking_Competency/link/5d735ada92851cacdb27121d/download&gt; [Accessed 1 March 2022].    R.E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9DF31A7-639F-4DB2-8C01-3BCE7CCEE505}"/>
              </a:ext>
            </a:extLst>
          </p:cNvPr>
          <p:cNvSpPr txBox="1"/>
          <p:nvPr/>
        </p:nvSpPr>
        <p:spPr>
          <a:xfrm>
            <a:off x="0" y="85061"/>
            <a:ext cx="10950249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Sites.google.com. 2022.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Pembroke Dock Community School - School Development Plan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&lt;https://sites.google.com/hwbcymru.net/pdcsprimary/key-information/school-development-plan&gt; [Accessed 5 March 2022], p.1.  R.E</a:t>
            </a:r>
          </a:p>
          <a:p>
            <a:endParaRPr lang="en-GB" sz="1800" dirty="0">
              <a:solidFill>
                <a:srgbClr val="000000"/>
              </a:solidFill>
              <a:latin typeface="Open Sans" panose="020B0606030504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BE7940-1ECC-4CA3-A019-6787E47896AC}"/>
              </a:ext>
            </a:extLst>
          </p:cNvPr>
          <p:cNvSpPr txBox="1"/>
          <p:nvPr/>
        </p:nvSpPr>
        <p:spPr>
          <a:xfrm>
            <a:off x="0" y="1149059"/>
            <a:ext cx="114538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 err="1">
                <a:solidFill>
                  <a:srgbClr val="000000"/>
                </a:solidFill>
                <a:effectLst/>
              </a:rPr>
              <a:t>Taimur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, S. and Sattar, H., 2019.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Education for Sustainable Development and Critical Thinking Competency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Research Gate. Available at: &lt;https://www.researchgate.net/publication/335626822_Education_for_Sustainable_Development_and_Critical_Thinking_Competency&gt; [Accessed 5 March 2022], p  2-8.  R.E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4CBCEC7-ADF8-43A0-BAA2-5A561D39AB1A}"/>
              </a:ext>
            </a:extLst>
          </p:cNvPr>
          <p:cNvSpPr txBox="1"/>
          <p:nvPr/>
        </p:nvSpPr>
        <p:spPr>
          <a:xfrm>
            <a:off x="-2" y="2272487"/>
            <a:ext cx="11355571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The Welsh Government, 2019.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Wales and the Sustainable Development Goals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London: Crown. Available at: &lt;https://www.futuregenerations.wales/wp-content/uploads/2019/07/Wales-_-SDGs-_-VNR-_-Supplementary-Report-for-Wales-_-Version-10.1-Final-w-cover-ENG.pdf&gt; [Accessed 28 February 2022],p.1.   R.E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6E19CBC-1842-43E1-8B09-6F8F70D5BFDB}"/>
              </a:ext>
            </a:extLst>
          </p:cNvPr>
          <p:cNvSpPr txBox="1"/>
          <p:nvPr/>
        </p:nvSpPr>
        <p:spPr>
          <a:xfrm>
            <a:off x="0" y="3034612"/>
            <a:ext cx="115070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Together Scotland. 2022.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Incorporation of the UN Convention on the Rights of the Child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&lt;https://www.togetherscotland.org.uk/about-childrens-rights/monitoring-the-uncrc/incorporation-of-the-un-convention-on-the-rights-of-the-child/&gt; [Accessed 28 February 2022], p.1.   R.E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9D27657-01CA-4AA6-B678-DF4948716D36}"/>
              </a:ext>
            </a:extLst>
          </p:cNvPr>
          <p:cNvSpPr txBox="1"/>
          <p:nvPr/>
        </p:nvSpPr>
        <p:spPr>
          <a:xfrm>
            <a:off x="0" y="3234667"/>
            <a:ext cx="113555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Unesdoc.unesco.org. 2017.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Education for Sustainable Development Goals: Learning Objectives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&lt;https://unesdoc.unesco.org/ark:/48223/pf0000247444&gt; [Accessed 28 February 2022], p.1.  R.E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88CF1B-E035-486F-928C-C727F9B22827}"/>
              </a:ext>
            </a:extLst>
          </p:cNvPr>
          <p:cNvSpPr txBox="1"/>
          <p:nvPr/>
        </p:nvSpPr>
        <p:spPr>
          <a:xfrm>
            <a:off x="0" y="3634777"/>
            <a:ext cx="11876566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rgbClr val="000000"/>
              </a:solidFill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</a:rPr>
              <a:t>United Nations Sustainable Development. 2018. </a:t>
            </a:r>
            <a:r>
              <a:rPr lang="en-GB" sz="1000" b="0" i="1" dirty="0">
                <a:solidFill>
                  <a:srgbClr val="000000"/>
                </a:solidFill>
                <a:effectLst/>
              </a:rPr>
              <a:t>Take Action for the Sustainable Development Goals - United Nations Sustainable Development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. [online] Available at: &lt;https://www.un.org/sustainabledevelopment/sustainable-development-goals/&gt; [Accessed 5 March 2022], p.1   R.E</a:t>
            </a:r>
          </a:p>
        </p:txBody>
      </p:sp>
    </p:spTree>
    <p:extLst>
      <p:ext uri="{BB962C8B-B14F-4D97-AF65-F5344CB8AC3E}">
        <p14:creationId xmlns:p14="http://schemas.microsoft.com/office/powerpoint/2010/main" val="291803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16066</TotalTime>
  <Words>2101</Words>
  <Application>Microsoft Office PowerPoint</Application>
  <PresentationFormat>Widescreen</PresentationFormat>
  <Paragraphs>151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Abadi</vt:lpstr>
      <vt:lpstr>Arial</vt:lpstr>
      <vt:lpstr>Calibri</vt:lpstr>
      <vt:lpstr>Calibri Light</vt:lpstr>
      <vt:lpstr>Open Sans</vt:lpstr>
      <vt:lpstr>Wingdings</vt:lpstr>
      <vt:lpstr>Office Theme</vt:lpstr>
      <vt:lpstr>MORE THAN JUST A 21st CENTURY SKILL</vt:lpstr>
      <vt:lpstr>         THE NEW CURRICULUM FOR WALES                                 SUCCESSFUL FUTURES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Lola</dc:creator>
  <cp:lastModifiedBy>Lola</cp:lastModifiedBy>
  <cp:revision>24</cp:revision>
  <dcterms:created xsi:type="dcterms:W3CDTF">2022-02-20T16:14:31Z</dcterms:created>
  <dcterms:modified xsi:type="dcterms:W3CDTF">2022-03-06T23:53:11Z</dcterms:modified>
</cp:coreProperties>
</file>