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8" r:id="rId3"/>
    <p:sldId id="257" r:id="rId4"/>
    <p:sldId id="261" r:id="rId5"/>
    <p:sldId id="264" r:id="rId6"/>
    <p:sldId id="259" r:id="rId7"/>
    <p:sldId id="266" r:id="rId8"/>
    <p:sldId id="265" r:id="rId9"/>
    <p:sldId id="268" r:id="rId10"/>
    <p:sldId id="269" r:id="rId11"/>
    <p:sldId id="270" r:id="rId12"/>
    <p:sldId id="271" r:id="rId13"/>
    <p:sldId id="272" r:id="rId14"/>
    <p:sldId id="273" r:id="rId15"/>
    <p:sldId id="275" r:id="rId16"/>
    <p:sldId id="274" r:id="rId17"/>
    <p:sldId id="276" r:id="rId18"/>
    <p:sldId id="277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962" autoAdjust="0"/>
    <p:restoredTop sz="92407" autoAdjust="0"/>
  </p:normalViewPr>
  <p:slideViewPr>
    <p:cSldViewPr snapToGrid="0">
      <p:cViewPr varScale="1">
        <p:scale>
          <a:sx n="78" d="100"/>
          <a:sy n="78" d="100"/>
        </p:scale>
        <p:origin x="72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4" Type="http://schemas.openxmlformats.org/officeDocument/2006/relationships/image" Target="../media/image17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7.svg"/><Relationship Id="rId4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4" Type="http://schemas.openxmlformats.org/officeDocument/2006/relationships/image" Target="../media/image1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7.sv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44EFBE-C36A-4805-B257-C05DC7DC0C9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8EDBB71-5499-4DFC-9299-90D7D6D7C83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Chronic kidney disease (CKD) is widely comorbid with diabetes and hypertension, which contribute to the growth of kidney disease (Li et al., 2023).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2E8F0C-1C3B-4629-B43A-3703C87D82A9}" type="parTrans" cxnId="{4FF26252-334F-4CD2-83F1-0DFE5A384C1E}">
      <dgm:prSet/>
      <dgm:spPr/>
      <dgm:t>
        <a:bodyPr/>
        <a:lstStyle/>
        <a:p>
          <a:endParaRPr lang="en-US"/>
        </a:p>
      </dgm:t>
    </dgm:pt>
    <dgm:pt modelId="{25A3500E-DF78-4FC7-BAE7-140B0E8FB761}" type="sibTrans" cxnId="{4FF26252-334F-4CD2-83F1-0DFE5A384C1E}">
      <dgm:prSet/>
      <dgm:spPr/>
      <dgm:t>
        <a:bodyPr/>
        <a:lstStyle/>
        <a:p>
          <a:endParaRPr lang="en-US"/>
        </a:p>
      </dgm:t>
    </dgm:pt>
    <dgm:pt modelId="{AA5D7B9B-8CA1-4BE1-8D08-A43BC4A2723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Cardiovascular disease is another leading condition that interplays with the chronic kidney diseases, which worsens the patient's health (Coyle et al., 2021).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E3800B7-4405-4945-8E5B-0E23D935DFA8}" type="parTrans" cxnId="{FF5C85F6-335B-4538-8064-15978269BE6F}">
      <dgm:prSet/>
      <dgm:spPr/>
      <dgm:t>
        <a:bodyPr/>
        <a:lstStyle/>
        <a:p>
          <a:endParaRPr lang="en-US"/>
        </a:p>
      </dgm:t>
    </dgm:pt>
    <dgm:pt modelId="{868B09EF-4A9C-4B7F-B45C-08BF07CBE4AA}" type="sibTrans" cxnId="{FF5C85F6-335B-4538-8064-15978269BE6F}">
      <dgm:prSet/>
      <dgm:spPr/>
      <dgm:t>
        <a:bodyPr/>
        <a:lstStyle/>
        <a:p>
          <a:endParaRPr lang="en-US"/>
        </a:p>
      </dgm:t>
    </dgm:pt>
    <dgm:pt modelId="{1115BA14-7536-4D49-9503-32B0AE0523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In addition, oxidative stress and inflammation also co-exist with this condition.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6CEEBA5-425E-4375-A4E3-EEE4CC893766}" type="parTrans" cxnId="{E30C3DD0-034F-4D7A-9096-1532A2800508}">
      <dgm:prSet/>
      <dgm:spPr/>
      <dgm:t>
        <a:bodyPr/>
        <a:lstStyle/>
        <a:p>
          <a:endParaRPr lang="en-US"/>
        </a:p>
      </dgm:t>
    </dgm:pt>
    <dgm:pt modelId="{D9E06B8C-EDD3-48C0-94A5-DE77634D5AA8}" type="sibTrans" cxnId="{E30C3DD0-034F-4D7A-9096-1532A2800508}">
      <dgm:prSet/>
      <dgm:spPr/>
      <dgm:t>
        <a:bodyPr/>
        <a:lstStyle/>
        <a:p>
          <a:endParaRPr lang="en-US"/>
        </a:p>
      </dgm:t>
    </dgm:pt>
    <dgm:pt modelId="{2B3C4F06-49FE-4705-8F46-ECEC9ECCB2C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Patients with CKD who have multiple comorbidities can consider themselves at higher risk of swift progression of their adverse condition.     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098A76-CE0D-41E8-AEC2-B84A1B1A5766}" type="parTrans" cxnId="{E948080F-B34E-4A40-8251-56522A5B96B4}">
      <dgm:prSet/>
      <dgm:spPr/>
      <dgm:t>
        <a:bodyPr/>
        <a:lstStyle/>
        <a:p>
          <a:endParaRPr lang="en-US"/>
        </a:p>
      </dgm:t>
    </dgm:pt>
    <dgm:pt modelId="{2664A757-64D7-4A53-8C10-43C922F6D49A}" type="sibTrans" cxnId="{E948080F-B34E-4A40-8251-56522A5B96B4}">
      <dgm:prSet/>
      <dgm:spPr/>
      <dgm:t>
        <a:bodyPr/>
        <a:lstStyle/>
        <a:p>
          <a:endParaRPr lang="en-US"/>
        </a:p>
      </dgm:t>
    </dgm:pt>
    <dgm:pt modelId="{2709CD8E-3716-40E8-AA01-A7C3923CAD43}" type="pres">
      <dgm:prSet presAssocID="{3E44EFBE-C36A-4805-B257-C05DC7DC0C9C}" presName="root" presStyleCnt="0">
        <dgm:presLayoutVars>
          <dgm:dir/>
          <dgm:resizeHandles val="exact"/>
        </dgm:presLayoutVars>
      </dgm:prSet>
      <dgm:spPr/>
    </dgm:pt>
    <dgm:pt modelId="{5EB7A1A3-92B1-4466-947B-C5C09F3A0F18}" type="pres">
      <dgm:prSet presAssocID="{D8EDBB71-5499-4DFC-9299-90D7D6D7C83D}" presName="compNode" presStyleCnt="0"/>
      <dgm:spPr/>
    </dgm:pt>
    <dgm:pt modelId="{B328CE74-8E58-4CDD-8969-CE5FD1A2DFDA}" type="pres">
      <dgm:prSet presAssocID="{D8EDBB71-5499-4DFC-9299-90D7D6D7C83D}" presName="bgRect" presStyleLbl="bgShp" presStyleIdx="0" presStyleCnt="4"/>
      <dgm:spPr/>
    </dgm:pt>
    <dgm:pt modelId="{9AFF8D28-8A43-4F58-8E54-EDE6EEF6AD8F}" type="pres">
      <dgm:prSet presAssocID="{D8EDBB71-5499-4DFC-9299-90D7D6D7C83D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idneys"/>
        </a:ext>
      </dgm:extLst>
    </dgm:pt>
    <dgm:pt modelId="{4F2DF1E1-3A28-4891-8CA6-5A5A356FDBC6}" type="pres">
      <dgm:prSet presAssocID="{D8EDBB71-5499-4DFC-9299-90D7D6D7C83D}" presName="spaceRect" presStyleCnt="0"/>
      <dgm:spPr/>
    </dgm:pt>
    <dgm:pt modelId="{8EE88000-DBC6-4860-8235-E9C2AC444EC4}" type="pres">
      <dgm:prSet presAssocID="{D8EDBB71-5499-4DFC-9299-90D7D6D7C83D}" presName="parTx" presStyleLbl="revTx" presStyleIdx="0" presStyleCnt="4">
        <dgm:presLayoutVars>
          <dgm:chMax val="0"/>
          <dgm:chPref val="0"/>
        </dgm:presLayoutVars>
      </dgm:prSet>
      <dgm:spPr/>
    </dgm:pt>
    <dgm:pt modelId="{48B186A2-1A67-4882-ABD1-CB84AB0FD702}" type="pres">
      <dgm:prSet presAssocID="{25A3500E-DF78-4FC7-BAE7-140B0E8FB761}" presName="sibTrans" presStyleCnt="0"/>
      <dgm:spPr/>
    </dgm:pt>
    <dgm:pt modelId="{2693E231-FC7C-44E2-9A1B-0C7124005FA2}" type="pres">
      <dgm:prSet presAssocID="{AA5D7B9B-8CA1-4BE1-8D08-A43BC4A27231}" presName="compNode" presStyleCnt="0"/>
      <dgm:spPr/>
    </dgm:pt>
    <dgm:pt modelId="{2029B0FA-36A9-4E89-B98F-46CB3EAD6405}" type="pres">
      <dgm:prSet presAssocID="{AA5D7B9B-8CA1-4BE1-8D08-A43BC4A27231}" presName="bgRect" presStyleLbl="bgShp" presStyleIdx="1" presStyleCnt="4"/>
      <dgm:spPr/>
    </dgm:pt>
    <dgm:pt modelId="{39B3EE03-1F1A-4391-A392-E149A2D75634}" type="pres">
      <dgm:prSet presAssocID="{AA5D7B9B-8CA1-4BE1-8D08-A43BC4A27231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 Organ"/>
        </a:ext>
      </dgm:extLst>
    </dgm:pt>
    <dgm:pt modelId="{9D62C66F-A4A0-4FA7-BBAD-61A7E9CA7342}" type="pres">
      <dgm:prSet presAssocID="{AA5D7B9B-8CA1-4BE1-8D08-A43BC4A27231}" presName="spaceRect" presStyleCnt="0"/>
      <dgm:spPr/>
    </dgm:pt>
    <dgm:pt modelId="{6E2236D8-B15C-46A8-B4B1-FBBD271267AF}" type="pres">
      <dgm:prSet presAssocID="{AA5D7B9B-8CA1-4BE1-8D08-A43BC4A27231}" presName="parTx" presStyleLbl="revTx" presStyleIdx="1" presStyleCnt="4">
        <dgm:presLayoutVars>
          <dgm:chMax val="0"/>
          <dgm:chPref val="0"/>
        </dgm:presLayoutVars>
      </dgm:prSet>
      <dgm:spPr/>
    </dgm:pt>
    <dgm:pt modelId="{518060ED-3480-4AB8-9AED-EFEC6E04845A}" type="pres">
      <dgm:prSet presAssocID="{868B09EF-4A9C-4B7F-B45C-08BF07CBE4AA}" presName="sibTrans" presStyleCnt="0"/>
      <dgm:spPr/>
    </dgm:pt>
    <dgm:pt modelId="{04EFC33E-E59E-4BF6-953F-A2D35F256026}" type="pres">
      <dgm:prSet presAssocID="{1115BA14-7536-4D49-9503-32B0AE052324}" presName="compNode" presStyleCnt="0"/>
      <dgm:spPr/>
    </dgm:pt>
    <dgm:pt modelId="{3B00752F-2D7F-4CB4-96DD-3D65AD1BB0CC}" type="pres">
      <dgm:prSet presAssocID="{1115BA14-7536-4D49-9503-32B0AE052324}" presName="bgRect" presStyleLbl="bgShp" presStyleIdx="2" presStyleCnt="4"/>
      <dgm:spPr/>
    </dgm:pt>
    <dgm:pt modelId="{8D2BE1B2-A3DE-4F9D-B0B9-9DB1D164C959}" type="pres">
      <dgm:prSet presAssocID="{1115BA14-7536-4D49-9503-32B0AE052324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B9117008-B1E1-4176-B685-5FE3FA9819E6}" type="pres">
      <dgm:prSet presAssocID="{1115BA14-7536-4D49-9503-32B0AE052324}" presName="spaceRect" presStyleCnt="0"/>
      <dgm:spPr/>
    </dgm:pt>
    <dgm:pt modelId="{5CD3AE43-253F-4D17-B60E-C4251F4E2B39}" type="pres">
      <dgm:prSet presAssocID="{1115BA14-7536-4D49-9503-32B0AE052324}" presName="parTx" presStyleLbl="revTx" presStyleIdx="2" presStyleCnt="4">
        <dgm:presLayoutVars>
          <dgm:chMax val="0"/>
          <dgm:chPref val="0"/>
        </dgm:presLayoutVars>
      </dgm:prSet>
      <dgm:spPr/>
    </dgm:pt>
    <dgm:pt modelId="{1F107FBE-C58B-49D1-B7FC-06316AC7CBE9}" type="pres">
      <dgm:prSet presAssocID="{D9E06B8C-EDD3-48C0-94A5-DE77634D5AA8}" presName="sibTrans" presStyleCnt="0"/>
      <dgm:spPr/>
    </dgm:pt>
    <dgm:pt modelId="{410FCB60-BC46-4B9E-9861-D1DC9857F8EF}" type="pres">
      <dgm:prSet presAssocID="{2B3C4F06-49FE-4705-8F46-ECEC9ECCB2CC}" presName="compNode" presStyleCnt="0"/>
      <dgm:spPr/>
    </dgm:pt>
    <dgm:pt modelId="{7BE57D64-C556-489E-9D04-F68CD5CCF021}" type="pres">
      <dgm:prSet presAssocID="{2B3C4F06-49FE-4705-8F46-ECEC9ECCB2CC}" presName="bgRect" presStyleLbl="bgShp" presStyleIdx="3" presStyleCnt="4"/>
      <dgm:spPr/>
    </dgm:pt>
    <dgm:pt modelId="{5DECD31F-7B0D-4A50-A5AC-641EC0705D26}" type="pres">
      <dgm:prSet presAssocID="{2B3C4F06-49FE-4705-8F46-ECEC9ECCB2CC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F2380705-9CDA-4DEF-86CF-9C4D49FB695B}" type="pres">
      <dgm:prSet presAssocID="{2B3C4F06-49FE-4705-8F46-ECEC9ECCB2CC}" presName="spaceRect" presStyleCnt="0"/>
      <dgm:spPr/>
    </dgm:pt>
    <dgm:pt modelId="{8EAED965-8766-43B5-BAC1-3FCDAA80B047}" type="pres">
      <dgm:prSet presAssocID="{2B3C4F06-49FE-4705-8F46-ECEC9ECCB2C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948080F-B34E-4A40-8251-56522A5B96B4}" srcId="{3E44EFBE-C36A-4805-B257-C05DC7DC0C9C}" destId="{2B3C4F06-49FE-4705-8F46-ECEC9ECCB2CC}" srcOrd="3" destOrd="0" parTransId="{D0098A76-CE0D-41E8-AEC2-B84A1B1A5766}" sibTransId="{2664A757-64D7-4A53-8C10-43C922F6D49A}"/>
    <dgm:cxn modelId="{E0CC5425-0F4F-40B1-A769-6A38FA894584}" type="presOf" srcId="{1115BA14-7536-4D49-9503-32B0AE052324}" destId="{5CD3AE43-253F-4D17-B60E-C4251F4E2B39}" srcOrd="0" destOrd="0" presId="urn:microsoft.com/office/officeart/2018/2/layout/IconVerticalSolidList"/>
    <dgm:cxn modelId="{27B0362F-29A5-4677-9F5C-846F066F2584}" type="presOf" srcId="{AA5D7B9B-8CA1-4BE1-8D08-A43BC4A27231}" destId="{6E2236D8-B15C-46A8-B4B1-FBBD271267AF}" srcOrd="0" destOrd="0" presId="urn:microsoft.com/office/officeart/2018/2/layout/IconVerticalSolidList"/>
    <dgm:cxn modelId="{38E24061-E2B3-4817-8ACA-D21E726DF28C}" type="presOf" srcId="{3E44EFBE-C36A-4805-B257-C05DC7DC0C9C}" destId="{2709CD8E-3716-40E8-AA01-A7C3923CAD43}" srcOrd="0" destOrd="0" presId="urn:microsoft.com/office/officeart/2018/2/layout/IconVerticalSolidList"/>
    <dgm:cxn modelId="{4FF26252-334F-4CD2-83F1-0DFE5A384C1E}" srcId="{3E44EFBE-C36A-4805-B257-C05DC7DC0C9C}" destId="{D8EDBB71-5499-4DFC-9299-90D7D6D7C83D}" srcOrd="0" destOrd="0" parTransId="{D12E8F0C-1C3B-4629-B43A-3703C87D82A9}" sibTransId="{25A3500E-DF78-4FC7-BAE7-140B0E8FB761}"/>
    <dgm:cxn modelId="{6E7D829B-07B1-4C45-BE50-DBBDFA9BF502}" type="presOf" srcId="{D8EDBB71-5499-4DFC-9299-90D7D6D7C83D}" destId="{8EE88000-DBC6-4860-8235-E9C2AC444EC4}" srcOrd="0" destOrd="0" presId="urn:microsoft.com/office/officeart/2018/2/layout/IconVerticalSolidList"/>
    <dgm:cxn modelId="{ACD38BB1-D7FB-4374-AAB4-EFFFB038E6D0}" type="presOf" srcId="{2B3C4F06-49FE-4705-8F46-ECEC9ECCB2CC}" destId="{8EAED965-8766-43B5-BAC1-3FCDAA80B047}" srcOrd="0" destOrd="0" presId="urn:microsoft.com/office/officeart/2018/2/layout/IconVerticalSolidList"/>
    <dgm:cxn modelId="{E30C3DD0-034F-4D7A-9096-1532A2800508}" srcId="{3E44EFBE-C36A-4805-B257-C05DC7DC0C9C}" destId="{1115BA14-7536-4D49-9503-32B0AE052324}" srcOrd="2" destOrd="0" parTransId="{F6CEEBA5-425E-4375-A4E3-EEE4CC893766}" sibTransId="{D9E06B8C-EDD3-48C0-94A5-DE77634D5AA8}"/>
    <dgm:cxn modelId="{FF5C85F6-335B-4538-8064-15978269BE6F}" srcId="{3E44EFBE-C36A-4805-B257-C05DC7DC0C9C}" destId="{AA5D7B9B-8CA1-4BE1-8D08-A43BC4A27231}" srcOrd="1" destOrd="0" parTransId="{FE3800B7-4405-4945-8E5B-0E23D935DFA8}" sibTransId="{868B09EF-4A9C-4B7F-B45C-08BF07CBE4AA}"/>
    <dgm:cxn modelId="{4EB0557C-6811-4FBB-B9CE-D3A944123A93}" type="presParOf" srcId="{2709CD8E-3716-40E8-AA01-A7C3923CAD43}" destId="{5EB7A1A3-92B1-4466-947B-C5C09F3A0F18}" srcOrd="0" destOrd="0" presId="urn:microsoft.com/office/officeart/2018/2/layout/IconVerticalSolidList"/>
    <dgm:cxn modelId="{8688D21E-31C4-4E17-8FF6-73B725D8064B}" type="presParOf" srcId="{5EB7A1A3-92B1-4466-947B-C5C09F3A0F18}" destId="{B328CE74-8E58-4CDD-8969-CE5FD1A2DFDA}" srcOrd="0" destOrd="0" presId="urn:microsoft.com/office/officeart/2018/2/layout/IconVerticalSolidList"/>
    <dgm:cxn modelId="{D188D3A7-7F1B-43CE-B444-82BE09148D9F}" type="presParOf" srcId="{5EB7A1A3-92B1-4466-947B-C5C09F3A0F18}" destId="{9AFF8D28-8A43-4F58-8E54-EDE6EEF6AD8F}" srcOrd="1" destOrd="0" presId="urn:microsoft.com/office/officeart/2018/2/layout/IconVerticalSolidList"/>
    <dgm:cxn modelId="{E9A2665F-4525-4586-8147-7CD4D8A36942}" type="presParOf" srcId="{5EB7A1A3-92B1-4466-947B-C5C09F3A0F18}" destId="{4F2DF1E1-3A28-4891-8CA6-5A5A356FDBC6}" srcOrd="2" destOrd="0" presId="urn:microsoft.com/office/officeart/2018/2/layout/IconVerticalSolidList"/>
    <dgm:cxn modelId="{0967FE65-BB53-4897-A388-CDCD1A756128}" type="presParOf" srcId="{5EB7A1A3-92B1-4466-947B-C5C09F3A0F18}" destId="{8EE88000-DBC6-4860-8235-E9C2AC444EC4}" srcOrd="3" destOrd="0" presId="urn:microsoft.com/office/officeart/2018/2/layout/IconVerticalSolidList"/>
    <dgm:cxn modelId="{B5F48058-F889-4879-B280-D215527D2F17}" type="presParOf" srcId="{2709CD8E-3716-40E8-AA01-A7C3923CAD43}" destId="{48B186A2-1A67-4882-ABD1-CB84AB0FD702}" srcOrd="1" destOrd="0" presId="urn:microsoft.com/office/officeart/2018/2/layout/IconVerticalSolidList"/>
    <dgm:cxn modelId="{2DABAEAF-2708-4C6B-A693-4BCF2A0EAE59}" type="presParOf" srcId="{2709CD8E-3716-40E8-AA01-A7C3923CAD43}" destId="{2693E231-FC7C-44E2-9A1B-0C7124005FA2}" srcOrd="2" destOrd="0" presId="urn:microsoft.com/office/officeart/2018/2/layout/IconVerticalSolidList"/>
    <dgm:cxn modelId="{92052655-DF21-4DFC-AF90-0930E4E3B939}" type="presParOf" srcId="{2693E231-FC7C-44E2-9A1B-0C7124005FA2}" destId="{2029B0FA-36A9-4E89-B98F-46CB3EAD6405}" srcOrd="0" destOrd="0" presId="urn:microsoft.com/office/officeart/2018/2/layout/IconVerticalSolidList"/>
    <dgm:cxn modelId="{AF5BC326-AAD2-4D64-9911-E77ADAF63261}" type="presParOf" srcId="{2693E231-FC7C-44E2-9A1B-0C7124005FA2}" destId="{39B3EE03-1F1A-4391-A392-E149A2D75634}" srcOrd="1" destOrd="0" presId="urn:microsoft.com/office/officeart/2018/2/layout/IconVerticalSolidList"/>
    <dgm:cxn modelId="{DB208EF1-5F70-46D4-B226-4975942C2210}" type="presParOf" srcId="{2693E231-FC7C-44E2-9A1B-0C7124005FA2}" destId="{9D62C66F-A4A0-4FA7-BBAD-61A7E9CA7342}" srcOrd="2" destOrd="0" presId="urn:microsoft.com/office/officeart/2018/2/layout/IconVerticalSolidList"/>
    <dgm:cxn modelId="{FE2E9D00-19BE-475A-8491-E852C208425C}" type="presParOf" srcId="{2693E231-FC7C-44E2-9A1B-0C7124005FA2}" destId="{6E2236D8-B15C-46A8-B4B1-FBBD271267AF}" srcOrd="3" destOrd="0" presId="urn:microsoft.com/office/officeart/2018/2/layout/IconVerticalSolidList"/>
    <dgm:cxn modelId="{8B75AF06-5A3A-4313-8EF6-61AF1D18F6B4}" type="presParOf" srcId="{2709CD8E-3716-40E8-AA01-A7C3923CAD43}" destId="{518060ED-3480-4AB8-9AED-EFEC6E04845A}" srcOrd="3" destOrd="0" presId="urn:microsoft.com/office/officeart/2018/2/layout/IconVerticalSolidList"/>
    <dgm:cxn modelId="{C0FE1C33-B1C3-4CD3-A3E5-A2D049E028EC}" type="presParOf" srcId="{2709CD8E-3716-40E8-AA01-A7C3923CAD43}" destId="{04EFC33E-E59E-4BF6-953F-A2D35F256026}" srcOrd="4" destOrd="0" presId="urn:microsoft.com/office/officeart/2018/2/layout/IconVerticalSolidList"/>
    <dgm:cxn modelId="{8F0C3A2E-CA8A-4C8C-9858-6787E6C72A48}" type="presParOf" srcId="{04EFC33E-E59E-4BF6-953F-A2D35F256026}" destId="{3B00752F-2D7F-4CB4-96DD-3D65AD1BB0CC}" srcOrd="0" destOrd="0" presId="urn:microsoft.com/office/officeart/2018/2/layout/IconVerticalSolidList"/>
    <dgm:cxn modelId="{5E4D1386-9B4F-4463-8272-69B6E4D24C69}" type="presParOf" srcId="{04EFC33E-E59E-4BF6-953F-A2D35F256026}" destId="{8D2BE1B2-A3DE-4F9D-B0B9-9DB1D164C959}" srcOrd="1" destOrd="0" presId="urn:microsoft.com/office/officeart/2018/2/layout/IconVerticalSolidList"/>
    <dgm:cxn modelId="{3CB89EE8-BA0E-4105-8911-AE4CFD72FFC7}" type="presParOf" srcId="{04EFC33E-E59E-4BF6-953F-A2D35F256026}" destId="{B9117008-B1E1-4176-B685-5FE3FA9819E6}" srcOrd="2" destOrd="0" presId="urn:microsoft.com/office/officeart/2018/2/layout/IconVerticalSolidList"/>
    <dgm:cxn modelId="{0538FC5D-0B06-47A8-BF1D-A555FCF10F2F}" type="presParOf" srcId="{04EFC33E-E59E-4BF6-953F-A2D35F256026}" destId="{5CD3AE43-253F-4D17-B60E-C4251F4E2B39}" srcOrd="3" destOrd="0" presId="urn:microsoft.com/office/officeart/2018/2/layout/IconVerticalSolidList"/>
    <dgm:cxn modelId="{B2279C96-55F8-4EA5-80B4-4123CE5F92CB}" type="presParOf" srcId="{2709CD8E-3716-40E8-AA01-A7C3923CAD43}" destId="{1F107FBE-C58B-49D1-B7FC-06316AC7CBE9}" srcOrd="5" destOrd="0" presId="urn:microsoft.com/office/officeart/2018/2/layout/IconVerticalSolidList"/>
    <dgm:cxn modelId="{F04C52D2-CE69-480D-A911-A3B3F1AEC292}" type="presParOf" srcId="{2709CD8E-3716-40E8-AA01-A7C3923CAD43}" destId="{410FCB60-BC46-4B9E-9861-D1DC9857F8EF}" srcOrd="6" destOrd="0" presId="urn:microsoft.com/office/officeart/2018/2/layout/IconVerticalSolidList"/>
    <dgm:cxn modelId="{B055C9B9-E926-42A0-A9D8-6489FB7527A4}" type="presParOf" srcId="{410FCB60-BC46-4B9E-9861-D1DC9857F8EF}" destId="{7BE57D64-C556-489E-9D04-F68CD5CCF021}" srcOrd="0" destOrd="0" presId="urn:microsoft.com/office/officeart/2018/2/layout/IconVerticalSolidList"/>
    <dgm:cxn modelId="{2D86C7DC-39DC-46A4-A0CC-F90653A0A480}" type="presParOf" srcId="{410FCB60-BC46-4B9E-9861-D1DC9857F8EF}" destId="{5DECD31F-7B0D-4A50-A5AC-641EC0705D26}" srcOrd="1" destOrd="0" presId="urn:microsoft.com/office/officeart/2018/2/layout/IconVerticalSolidList"/>
    <dgm:cxn modelId="{627BC829-92C8-4CE6-BB7E-F9DF30CBF5C3}" type="presParOf" srcId="{410FCB60-BC46-4B9E-9861-D1DC9857F8EF}" destId="{F2380705-9CDA-4DEF-86CF-9C4D49FB695B}" srcOrd="2" destOrd="0" presId="urn:microsoft.com/office/officeart/2018/2/layout/IconVerticalSolidList"/>
    <dgm:cxn modelId="{29E12FBD-6D77-4135-8B38-92602A64F9CF}" type="presParOf" srcId="{410FCB60-BC46-4B9E-9861-D1DC9857F8EF}" destId="{8EAED965-8766-43B5-BAC1-3FCDAA80B04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C5877A9-87A6-414B-811A-CE3D643B0DE4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C55E81A-7A53-4D7A-ABDC-EC3975B8E66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To embrace co-productive care, patients need to be aware of their diseases and have skills, knowledge, and confidence in self-management called patient-activation (Lightfoot et al., 2025).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36F4EE4-0633-4596-9D04-CA7920E51E9C}" type="parTrans" cxnId="{58E08421-6166-4A1F-B59B-C426FCCDD7A1}">
      <dgm:prSet/>
      <dgm:spPr/>
      <dgm:t>
        <a:bodyPr/>
        <a:lstStyle/>
        <a:p>
          <a:endParaRPr lang="en-US"/>
        </a:p>
      </dgm:t>
    </dgm:pt>
    <dgm:pt modelId="{2B99B60E-A279-436B-851A-645DCCE97999}" type="sibTrans" cxnId="{58E08421-6166-4A1F-B59B-C426FCCDD7A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44645E8-AA29-4050-A35E-CACB380A508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Healthcare professionals need to acquire training on CKD-specific knowledge and have communication skills and motivational techniques to tailor patients’ needs (</a:t>
          </a:r>
          <a:r>
            <a:rPr lang="en-GB" sz="1800" dirty="0" err="1">
              <a:latin typeface="Arial" panose="020B0604020202020204" pitchFamily="34" charset="0"/>
              <a:cs typeface="Arial" panose="020B0604020202020204" pitchFamily="34" charset="0"/>
            </a:rPr>
            <a:t>Lichodziejewska-Niemierko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 et al., 2026).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4F353F4-6D16-45F5-AC83-998AF2DA1E2F}" type="parTrans" cxnId="{E1BC6C3B-DD47-46E4-A2F4-FC079EC2BF51}">
      <dgm:prSet/>
      <dgm:spPr/>
      <dgm:t>
        <a:bodyPr/>
        <a:lstStyle/>
        <a:p>
          <a:endParaRPr lang="en-US"/>
        </a:p>
      </dgm:t>
    </dgm:pt>
    <dgm:pt modelId="{B89DE2D7-6EDA-4D8A-BD0C-65827C9C03A2}" type="sibTrans" cxnId="{E1BC6C3B-DD47-46E4-A2F4-FC079EC2BF5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668359E-3385-46B7-8C64-8E0251B1737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In contrast, if healthcare professionals do not have adequate knowledge of LTC and communication skills, it can lead to negative consequences for patients' health. 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4649E7-E888-44B6-8B8B-5192FCD23B60}" type="parTrans" cxnId="{2E3AC90B-14F0-4E0A-99DD-000347FBFB79}">
      <dgm:prSet/>
      <dgm:spPr/>
      <dgm:t>
        <a:bodyPr/>
        <a:lstStyle/>
        <a:p>
          <a:endParaRPr lang="en-US"/>
        </a:p>
      </dgm:t>
    </dgm:pt>
    <dgm:pt modelId="{06C48526-78CC-4DA9-9AD8-096B965EDF1E}" type="sibTrans" cxnId="{2E3AC90B-14F0-4E0A-99DD-000347FBFB7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D525CEE-27AE-42C1-B4BC-CAB1B95B470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Treating patients with empathy by a physician can increase patients' health outcomes as they listen, and acknowledge, and respond to their experiences (</a:t>
          </a:r>
          <a:r>
            <a:rPr lang="en-GB" sz="1800" dirty="0" err="1">
              <a:latin typeface="Arial" panose="020B0604020202020204" pitchFamily="34" charset="0"/>
              <a:cs typeface="Arial" panose="020B0604020202020204" pitchFamily="34" charset="0"/>
            </a:rPr>
            <a:t>Golsorkhi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 et al., 2025). 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85D8A1D-A663-460D-AD3F-E6EEAF0ECF41}" type="parTrans" cxnId="{4F298418-2AC3-4B0F-AA2E-B5A6DCDABF31}">
      <dgm:prSet/>
      <dgm:spPr/>
      <dgm:t>
        <a:bodyPr/>
        <a:lstStyle/>
        <a:p>
          <a:endParaRPr lang="en-US"/>
        </a:p>
      </dgm:t>
    </dgm:pt>
    <dgm:pt modelId="{E0476209-EEBD-4F43-B8EE-AFFB0E10F7C9}" type="sibTrans" cxnId="{4F298418-2AC3-4B0F-AA2E-B5A6DCDABF31}">
      <dgm:prSet/>
      <dgm:spPr/>
      <dgm:t>
        <a:bodyPr/>
        <a:lstStyle/>
        <a:p>
          <a:endParaRPr lang="en-US"/>
        </a:p>
      </dgm:t>
    </dgm:pt>
    <dgm:pt modelId="{9A6E026C-C4DF-46A4-A198-BB29B891236E}" type="pres">
      <dgm:prSet presAssocID="{7C5877A9-87A6-414B-811A-CE3D643B0DE4}" presName="root" presStyleCnt="0">
        <dgm:presLayoutVars>
          <dgm:dir/>
          <dgm:resizeHandles val="exact"/>
        </dgm:presLayoutVars>
      </dgm:prSet>
      <dgm:spPr/>
    </dgm:pt>
    <dgm:pt modelId="{932E2109-7AAF-4679-B1FE-0A208EFBF527}" type="pres">
      <dgm:prSet presAssocID="{7C5877A9-87A6-414B-811A-CE3D643B0DE4}" presName="container" presStyleCnt="0">
        <dgm:presLayoutVars>
          <dgm:dir/>
          <dgm:resizeHandles val="exact"/>
        </dgm:presLayoutVars>
      </dgm:prSet>
      <dgm:spPr/>
    </dgm:pt>
    <dgm:pt modelId="{9A657BDA-C614-4130-B75E-068CB1F59686}" type="pres">
      <dgm:prSet presAssocID="{5C55E81A-7A53-4D7A-ABDC-EC3975B8E66A}" presName="compNode" presStyleCnt="0"/>
      <dgm:spPr/>
    </dgm:pt>
    <dgm:pt modelId="{BDA6256C-974A-4B71-92A4-C2FFF34F91B6}" type="pres">
      <dgm:prSet presAssocID="{5C55E81A-7A53-4D7A-ABDC-EC3975B8E66A}" presName="iconBgRect" presStyleLbl="bgShp" presStyleIdx="0" presStyleCnt="4"/>
      <dgm:spPr/>
    </dgm:pt>
    <dgm:pt modelId="{C48E6C3B-2543-4E55-8BF2-C2104B3EA36F}" type="pres">
      <dgm:prSet presAssocID="{5C55E81A-7A53-4D7A-ABDC-EC3975B8E66A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FF5F70D8-420F-4A9D-9827-E018E8190E3D}" type="pres">
      <dgm:prSet presAssocID="{5C55E81A-7A53-4D7A-ABDC-EC3975B8E66A}" presName="spaceRect" presStyleCnt="0"/>
      <dgm:spPr/>
    </dgm:pt>
    <dgm:pt modelId="{DC44CA0F-DD4A-48B2-881E-26981F022C07}" type="pres">
      <dgm:prSet presAssocID="{5C55E81A-7A53-4D7A-ABDC-EC3975B8E66A}" presName="textRect" presStyleLbl="revTx" presStyleIdx="0" presStyleCnt="4">
        <dgm:presLayoutVars>
          <dgm:chMax val="1"/>
          <dgm:chPref val="1"/>
        </dgm:presLayoutVars>
      </dgm:prSet>
      <dgm:spPr/>
    </dgm:pt>
    <dgm:pt modelId="{AD1D2C66-1EEE-40EC-842A-82D0012324D8}" type="pres">
      <dgm:prSet presAssocID="{2B99B60E-A279-436B-851A-645DCCE97999}" presName="sibTrans" presStyleLbl="sibTrans2D1" presStyleIdx="0" presStyleCnt="0"/>
      <dgm:spPr/>
    </dgm:pt>
    <dgm:pt modelId="{CABB48D3-A6BA-4699-B31C-0C630D5C057C}" type="pres">
      <dgm:prSet presAssocID="{444645E8-AA29-4050-A35E-CACB380A508F}" presName="compNode" presStyleCnt="0"/>
      <dgm:spPr/>
    </dgm:pt>
    <dgm:pt modelId="{682A1474-8D08-497B-A510-8B47AB064DF8}" type="pres">
      <dgm:prSet presAssocID="{444645E8-AA29-4050-A35E-CACB380A508F}" presName="iconBgRect" presStyleLbl="bgShp" presStyleIdx="1" presStyleCnt="4"/>
      <dgm:spPr/>
    </dgm:pt>
    <dgm:pt modelId="{37C9CDD5-25DA-4A5A-87E0-1CAA58FEB90C}" type="pres">
      <dgm:prSet presAssocID="{444645E8-AA29-4050-A35E-CACB380A508F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F83C8D3C-5784-4A54-A92F-1FE4D01366EF}" type="pres">
      <dgm:prSet presAssocID="{444645E8-AA29-4050-A35E-CACB380A508F}" presName="spaceRect" presStyleCnt="0"/>
      <dgm:spPr/>
    </dgm:pt>
    <dgm:pt modelId="{4CDBCE3E-C0E5-4C4D-B2E2-9EAFDA5B03FE}" type="pres">
      <dgm:prSet presAssocID="{444645E8-AA29-4050-A35E-CACB380A508F}" presName="textRect" presStyleLbl="revTx" presStyleIdx="1" presStyleCnt="4">
        <dgm:presLayoutVars>
          <dgm:chMax val="1"/>
          <dgm:chPref val="1"/>
        </dgm:presLayoutVars>
      </dgm:prSet>
      <dgm:spPr/>
    </dgm:pt>
    <dgm:pt modelId="{CF4F32CC-84FF-4A3E-BA74-0A6AFCC1A473}" type="pres">
      <dgm:prSet presAssocID="{B89DE2D7-6EDA-4D8A-BD0C-65827C9C03A2}" presName="sibTrans" presStyleLbl="sibTrans2D1" presStyleIdx="0" presStyleCnt="0"/>
      <dgm:spPr/>
    </dgm:pt>
    <dgm:pt modelId="{14F451F2-C852-453B-8925-2FA870E1C3CA}" type="pres">
      <dgm:prSet presAssocID="{0668359E-3385-46B7-8C64-8E0251B1737C}" presName="compNode" presStyleCnt="0"/>
      <dgm:spPr/>
    </dgm:pt>
    <dgm:pt modelId="{A6E4DB67-977E-4B6E-904C-FE71A1CEB81C}" type="pres">
      <dgm:prSet presAssocID="{0668359E-3385-46B7-8C64-8E0251B1737C}" presName="iconBgRect" presStyleLbl="bgShp" presStyleIdx="2" presStyleCnt="4"/>
      <dgm:spPr/>
    </dgm:pt>
    <dgm:pt modelId="{BD31FD72-C5F5-41EA-9AFF-995C3E8A5785}" type="pres">
      <dgm:prSet presAssocID="{0668359E-3385-46B7-8C64-8E0251B1737C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D7BD6F61-AD1E-4BA1-A131-F917C82F598D}" type="pres">
      <dgm:prSet presAssocID="{0668359E-3385-46B7-8C64-8E0251B1737C}" presName="spaceRect" presStyleCnt="0"/>
      <dgm:spPr/>
    </dgm:pt>
    <dgm:pt modelId="{4939167F-3A89-40DF-9530-3A90909BFC86}" type="pres">
      <dgm:prSet presAssocID="{0668359E-3385-46B7-8C64-8E0251B1737C}" presName="textRect" presStyleLbl="revTx" presStyleIdx="2" presStyleCnt="4">
        <dgm:presLayoutVars>
          <dgm:chMax val="1"/>
          <dgm:chPref val="1"/>
        </dgm:presLayoutVars>
      </dgm:prSet>
      <dgm:spPr/>
    </dgm:pt>
    <dgm:pt modelId="{64499669-0E74-4620-8FFE-BED8B754669D}" type="pres">
      <dgm:prSet presAssocID="{06C48526-78CC-4DA9-9AD8-096B965EDF1E}" presName="sibTrans" presStyleLbl="sibTrans2D1" presStyleIdx="0" presStyleCnt="0"/>
      <dgm:spPr/>
    </dgm:pt>
    <dgm:pt modelId="{CDE05340-85D5-4763-88F6-435B09AA4F40}" type="pres">
      <dgm:prSet presAssocID="{CD525CEE-27AE-42C1-B4BC-CAB1B95B470F}" presName="compNode" presStyleCnt="0"/>
      <dgm:spPr/>
    </dgm:pt>
    <dgm:pt modelId="{E21EDFE4-44D4-49B4-A96D-D23961EFFB34}" type="pres">
      <dgm:prSet presAssocID="{CD525CEE-27AE-42C1-B4BC-CAB1B95B470F}" presName="iconBgRect" presStyleLbl="bgShp" presStyleIdx="3" presStyleCnt="4"/>
      <dgm:spPr/>
    </dgm:pt>
    <dgm:pt modelId="{C7133002-5651-4E50-A10A-922C518B24F3}" type="pres">
      <dgm:prSet presAssocID="{CD525CEE-27AE-42C1-B4BC-CAB1B95B470F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E11CCA33-6A46-459E-950F-F0952BFB8C1D}" type="pres">
      <dgm:prSet presAssocID="{CD525CEE-27AE-42C1-B4BC-CAB1B95B470F}" presName="spaceRect" presStyleCnt="0"/>
      <dgm:spPr/>
    </dgm:pt>
    <dgm:pt modelId="{08514879-087E-49BE-A8F7-23666988B978}" type="pres">
      <dgm:prSet presAssocID="{CD525CEE-27AE-42C1-B4BC-CAB1B95B470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E3AC90B-14F0-4E0A-99DD-000347FBFB79}" srcId="{7C5877A9-87A6-414B-811A-CE3D643B0DE4}" destId="{0668359E-3385-46B7-8C64-8E0251B1737C}" srcOrd="2" destOrd="0" parTransId="{8B4649E7-E888-44B6-8B8B-5192FCD23B60}" sibTransId="{06C48526-78CC-4DA9-9AD8-096B965EDF1E}"/>
    <dgm:cxn modelId="{CDFB8E0C-E363-41A3-8B0D-0D23C08848FF}" type="presOf" srcId="{2B99B60E-A279-436B-851A-645DCCE97999}" destId="{AD1D2C66-1EEE-40EC-842A-82D0012324D8}" srcOrd="0" destOrd="0" presId="urn:microsoft.com/office/officeart/2018/2/layout/IconCircleList"/>
    <dgm:cxn modelId="{4F298418-2AC3-4B0F-AA2E-B5A6DCDABF31}" srcId="{7C5877A9-87A6-414B-811A-CE3D643B0DE4}" destId="{CD525CEE-27AE-42C1-B4BC-CAB1B95B470F}" srcOrd="3" destOrd="0" parTransId="{785D8A1D-A663-460D-AD3F-E6EEAF0ECF41}" sibTransId="{E0476209-EEBD-4F43-B8EE-AFFB0E10F7C9}"/>
    <dgm:cxn modelId="{58E08421-6166-4A1F-B59B-C426FCCDD7A1}" srcId="{7C5877A9-87A6-414B-811A-CE3D643B0DE4}" destId="{5C55E81A-7A53-4D7A-ABDC-EC3975B8E66A}" srcOrd="0" destOrd="0" parTransId="{936F4EE4-0633-4596-9D04-CA7920E51E9C}" sibTransId="{2B99B60E-A279-436B-851A-645DCCE97999}"/>
    <dgm:cxn modelId="{E2031E22-5254-4CEF-9799-415951E727C3}" type="presOf" srcId="{444645E8-AA29-4050-A35E-CACB380A508F}" destId="{4CDBCE3E-C0E5-4C4D-B2E2-9EAFDA5B03FE}" srcOrd="0" destOrd="0" presId="urn:microsoft.com/office/officeart/2018/2/layout/IconCircleList"/>
    <dgm:cxn modelId="{E1BC6C3B-DD47-46E4-A2F4-FC079EC2BF51}" srcId="{7C5877A9-87A6-414B-811A-CE3D643B0DE4}" destId="{444645E8-AA29-4050-A35E-CACB380A508F}" srcOrd="1" destOrd="0" parTransId="{A4F353F4-6D16-45F5-AC83-998AF2DA1E2F}" sibTransId="{B89DE2D7-6EDA-4D8A-BD0C-65827C9C03A2}"/>
    <dgm:cxn modelId="{6C93CE5D-7F19-45CE-B6A4-16C7D4056B6B}" type="presOf" srcId="{0668359E-3385-46B7-8C64-8E0251B1737C}" destId="{4939167F-3A89-40DF-9530-3A90909BFC86}" srcOrd="0" destOrd="0" presId="urn:microsoft.com/office/officeart/2018/2/layout/IconCircleList"/>
    <dgm:cxn modelId="{4003567B-39B4-4BBF-863B-CDBD09D6E729}" type="presOf" srcId="{06C48526-78CC-4DA9-9AD8-096B965EDF1E}" destId="{64499669-0E74-4620-8FFE-BED8B754669D}" srcOrd="0" destOrd="0" presId="urn:microsoft.com/office/officeart/2018/2/layout/IconCircleList"/>
    <dgm:cxn modelId="{908C3B8E-CBCE-4E69-8A24-675B4E1C027E}" type="presOf" srcId="{7C5877A9-87A6-414B-811A-CE3D643B0DE4}" destId="{9A6E026C-C4DF-46A4-A198-BB29B891236E}" srcOrd="0" destOrd="0" presId="urn:microsoft.com/office/officeart/2018/2/layout/IconCircleList"/>
    <dgm:cxn modelId="{7057E29A-871A-4CD3-86CC-9D8739AA4712}" type="presOf" srcId="{5C55E81A-7A53-4D7A-ABDC-EC3975B8E66A}" destId="{DC44CA0F-DD4A-48B2-881E-26981F022C07}" srcOrd="0" destOrd="0" presId="urn:microsoft.com/office/officeart/2018/2/layout/IconCircleList"/>
    <dgm:cxn modelId="{A39A05D8-C06F-4E6A-9B08-1E3005EAE0F8}" type="presOf" srcId="{B89DE2D7-6EDA-4D8A-BD0C-65827C9C03A2}" destId="{CF4F32CC-84FF-4A3E-BA74-0A6AFCC1A473}" srcOrd="0" destOrd="0" presId="urn:microsoft.com/office/officeart/2018/2/layout/IconCircleList"/>
    <dgm:cxn modelId="{C5D6F0DB-2405-4927-9A21-FE007180D14D}" type="presOf" srcId="{CD525CEE-27AE-42C1-B4BC-CAB1B95B470F}" destId="{08514879-087E-49BE-A8F7-23666988B978}" srcOrd="0" destOrd="0" presId="urn:microsoft.com/office/officeart/2018/2/layout/IconCircleList"/>
    <dgm:cxn modelId="{437C3437-D85C-409E-A94F-E5A9EB3ECC2E}" type="presParOf" srcId="{9A6E026C-C4DF-46A4-A198-BB29B891236E}" destId="{932E2109-7AAF-4679-B1FE-0A208EFBF527}" srcOrd="0" destOrd="0" presId="urn:microsoft.com/office/officeart/2018/2/layout/IconCircleList"/>
    <dgm:cxn modelId="{0CEBD718-B13E-468A-975B-B0E330AEBAB9}" type="presParOf" srcId="{932E2109-7AAF-4679-B1FE-0A208EFBF527}" destId="{9A657BDA-C614-4130-B75E-068CB1F59686}" srcOrd="0" destOrd="0" presId="urn:microsoft.com/office/officeart/2018/2/layout/IconCircleList"/>
    <dgm:cxn modelId="{B283E806-FE51-4CDD-9EF3-C577E830667B}" type="presParOf" srcId="{9A657BDA-C614-4130-B75E-068CB1F59686}" destId="{BDA6256C-974A-4B71-92A4-C2FFF34F91B6}" srcOrd="0" destOrd="0" presId="urn:microsoft.com/office/officeart/2018/2/layout/IconCircleList"/>
    <dgm:cxn modelId="{ABA98134-07E5-42D1-8860-5840E7D26270}" type="presParOf" srcId="{9A657BDA-C614-4130-B75E-068CB1F59686}" destId="{C48E6C3B-2543-4E55-8BF2-C2104B3EA36F}" srcOrd="1" destOrd="0" presId="urn:microsoft.com/office/officeart/2018/2/layout/IconCircleList"/>
    <dgm:cxn modelId="{D955139D-5564-42D8-9370-141F8E7B78A1}" type="presParOf" srcId="{9A657BDA-C614-4130-B75E-068CB1F59686}" destId="{FF5F70D8-420F-4A9D-9827-E018E8190E3D}" srcOrd="2" destOrd="0" presId="urn:microsoft.com/office/officeart/2018/2/layout/IconCircleList"/>
    <dgm:cxn modelId="{E01F71EF-1879-42C5-A633-10179EDF6CA7}" type="presParOf" srcId="{9A657BDA-C614-4130-B75E-068CB1F59686}" destId="{DC44CA0F-DD4A-48B2-881E-26981F022C07}" srcOrd="3" destOrd="0" presId="urn:microsoft.com/office/officeart/2018/2/layout/IconCircleList"/>
    <dgm:cxn modelId="{2ECF5C64-D544-4EFD-A82B-0C261EB0A729}" type="presParOf" srcId="{932E2109-7AAF-4679-B1FE-0A208EFBF527}" destId="{AD1D2C66-1EEE-40EC-842A-82D0012324D8}" srcOrd="1" destOrd="0" presId="urn:microsoft.com/office/officeart/2018/2/layout/IconCircleList"/>
    <dgm:cxn modelId="{1BD6AAD0-469F-4757-809B-E9FDF4758DE3}" type="presParOf" srcId="{932E2109-7AAF-4679-B1FE-0A208EFBF527}" destId="{CABB48D3-A6BA-4699-B31C-0C630D5C057C}" srcOrd="2" destOrd="0" presId="urn:microsoft.com/office/officeart/2018/2/layout/IconCircleList"/>
    <dgm:cxn modelId="{8029255B-0DCE-4C93-BBC7-1FF9B51FBA63}" type="presParOf" srcId="{CABB48D3-A6BA-4699-B31C-0C630D5C057C}" destId="{682A1474-8D08-497B-A510-8B47AB064DF8}" srcOrd="0" destOrd="0" presId="urn:microsoft.com/office/officeart/2018/2/layout/IconCircleList"/>
    <dgm:cxn modelId="{6D7A36CF-90A3-4757-97AF-5F970FA9DF17}" type="presParOf" srcId="{CABB48D3-A6BA-4699-B31C-0C630D5C057C}" destId="{37C9CDD5-25DA-4A5A-87E0-1CAA58FEB90C}" srcOrd="1" destOrd="0" presId="urn:microsoft.com/office/officeart/2018/2/layout/IconCircleList"/>
    <dgm:cxn modelId="{FFBBE497-B604-44F4-B4EB-2C8B337384C0}" type="presParOf" srcId="{CABB48D3-A6BA-4699-B31C-0C630D5C057C}" destId="{F83C8D3C-5784-4A54-A92F-1FE4D01366EF}" srcOrd="2" destOrd="0" presId="urn:microsoft.com/office/officeart/2018/2/layout/IconCircleList"/>
    <dgm:cxn modelId="{50FD9E72-095C-45C4-A79F-A8E4237FB46A}" type="presParOf" srcId="{CABB48D3-A6BA-4699-B31C-0C630D5C057C}" destId="{4CDBCE3E-C0E5-4C4D-B2E2-9EAFDA5B03FE}" srcOrd="3" destOrd="0" presId="urn:microsoft.com/office/officeart/2018/2/layout/IconCircleList"/>
    <dgm:cxn modelId="{756E1024-1A63-4887-913D-F5C0242A1C3F}" type="presParOf" srcId="{932E2109-7AAF-4679-B1FE-0A208EFBF527}" destId="{CF4F32CC-84FF-4A3E-BA74-0A6AFCC1A473}" srcOrd="3" destOrd="0" presId="urn:microsoft.com/office/officeart/2018/2/layout/IconCircleList"/>
    <dgm:cxn modelId="{BF6D6509-586B-49F2-BAD0-8D5474027F51}" type="presParOf" srcId="{932E2109-7AAF-4679-B1FE-0A208EFBF527}" destId="{14F451F2-C852-453B-8925-2FA870E1C3CA}" srcOrd="4" destOrd="0" presId="urn:microsoft.com/office/officeart/2018/2/layout/IconCircleList"/>
    <dgm:cxn modelId="{997E0039-FCE8-44FF-8129-FA0D91C92413}" type="presParOf" srcId="{14F451F2-C852-453B-8925-2FA870E1C3CA}" destId="{A6E4DB67-977E-4B6E-904C-FE71A1CEB81C}" srcOrd="0" destOrd="0" presId="urn:microsoft.com/office/officeart/2018/2/layout/IconCircleList"/>
    <dgm:cxn modelId="{4DDBC7A6-D704-44A8-B3B9-C89F6B4BC1E9}" type="presParOf" srcId="{14F451F2-C852-453B-8925-2FA870E1C3CA}" destId="{BD31FD72-C5F5-41EA-9AFF-995C3E8A5785}" srcOrd="1" destOrd="0" presId="urn:microsoft.com/office/officeart/2018/2/layout/IconCircleList"/>
    <dgm:cxn modelId="{3BCC80A3-4E6A-4AB5-A871-57E76FBD82CB}" type="presParOf" srcId="{14F451F2-C852-453B-8925-2FA870E1C3CA}" destId="{D7BD6F61-AD1E-4BA1-A131-F917C82F598D}" srcOrd="2" destOrd="0" presId="urn:microsoft.com/office/officeart/2018/2/layout/IconCircleList"/>
    <dgm:cxn modelId="{DBC3BE1D-D523-4945-B8EB-081870F65A40}" type="presParOf" srcId="{14F451F2-C852-453B-8925-2FA870E1C3CA}" destId="{4939167F-3A89-40DF-9530-3A90909BFC86}" srcOrd="3" destOrd="0" presId="urn:microsoft.com/office/officeart/2018/2/layout/IconCircleList"/>
    <dgm:cxn modelId="{50D75E0E-100F-4165-A774-D08CE9FE04A6}" type="presParOf" srcId="{932E2109-7AAF-4679-B1FE-0A208EFBF527}" destId="{64499669-0E74-4620-8FFE-BED8B754669D}" srcOrd="5" destOrd="0" presId="urn:microsoft.com/office/officeart/2018/2/layout/IconCircleList"/>
    <dgm:cxn modelId="{B7705DA9-81B5-4800-8D1A-719EE7787BD1}" type="presParOf" srcId="{932E2109-7AAF-4679-B1FE-0A208EFBF527}" destId="{CDE05340-85D5-4763-88F6-435B09AA4F40}" srcOrd="6" destOrd="0" presId="urn:microsoft.com/office/officeart/2018/2/layout/IconCircleList"/>
    <dgm:cxn modelId="{A810D8FD-8EF9-4A92-945F-D5253BAEA207}" type="presParOf" srcId="{CDE05340-85D5-4763-88F6-435B09AA4F40}" destId="{E21EDFE4-44D4-49B4-A96D-D23961EFFB34}" srcOrd="0" destOrd="0" presId="urn:microsoft.com/office/officeart/2018/2/layout/IconCircleList"/>
    <dgm:cxn modelId="{3771C866-4F02-457F-90E1-2C907E7EE029}" type="presParOf" srcId="{CDE05340-85D5-4763-88F6-435B09AA4F40}" destId="{C7133002-5651-4E50-A10A-922C518B24F3}" srcOrd="1" destOrd="0" presId="urn:microsoft.com/office/officeart/2018/2/layout/IconCircleList"/>
    <dgm:cxn modelId="{8B62BFFB-0E84-4817-8B9B-43572E9FC226}" type="presParOf" srcId="{CDE05340-85D5-4763-88F6-435B09AA4F40}" destId="{E11CCA33-6A46-459E-950F-F0952BFB8C1D}" srcOrd="2" destOrd="0" presId="urn:microsoft.com/office/officeart/2018/2/layout/IconCircleList"/>
    <dgm:cxn modelId="{27C8DF16-7B87-482D-87C4-943CCE87BFE3}" type="presParOf" srcId="{CDE05340-85D5-4763-88F6-435B09AA4F40}" destId="{08514879-087E-49BE-A8F7-23666988B97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28CE74-8E58-4CDD-8969-CE5FD1A2DFDA}">
      <dsp:nvSpPr>
        <dsp:cNvPr id="0" name=""/>
        <dsp:cNvSpPr/>
      </dsp:nvSpPr>
      <dsp:spPr>
        <a:xfrm>
          <a:off x="0" y="2103"/>
          <a:ext cx="11197882" cy="106596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FF8D28-8A43-4F58-8E54-EDE6EEF6AD8F}">
      <dsp:nvSpPr>
        <dsp:cNvPr id="0" name=""/>
        <dsp:cNvSpPr/>
      </dsp:nvSpPr>
      <dsp:spPr>
        <a:xfrm>
          <a:off x="322454" y="241945"/>
          <a:ext cx="586281" cy="5862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E88000-DBC6-4860-8235-E9C2AC444EC4}">
      <dsp:nvSpPr>
        <dsp:cNvPr id="0" name=""/>
        <dsp:cNvSpPr/>
      </dsp:nvSpPr>
      <dsp:spPr>
        <a:xfrm>
          <a:off x="1231190" y="2103"/>
          <a:ext cx="9966691" cy="10659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815" tIns="112815" rIns="112815" bIns="112815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Chronic kidney disease (CKD) is widely comorbid with diabetes and hypertension, which contribute to the growth of kidney disease (Li et al., 2023). 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31190" y="2103"/>
        <a:ext cx="9966691" cy="1065965"/>
      </dsp:txXfrm>
    </dsp:sp>
    <dsp:sp modelId="{2029B0FA-36A9-4E89-B98F-46CB3EAD6405}">
      <dsp:nvSpPr>
        <dsp:cNvPr id="0" name=""/>
        <dsp:cNvSpPr/>
      </dsp:nvSpPr>
      <dsp:spPr>
        <a:xfrm>
          <a:off x="0" y="1334560"/>
          <a:ext cx="11197882" cy="106596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B3EE03-1F1A-4391-A392-E149A2D75634}">
      <dsp:nvSpPr>
        <dsp:cNvPr id="0" name=""/>
        <dsp:cNvSpPr/>
      </dsp:nvSpPr>
      <dsp:spPr>
        <a:xfrm>
          <a:off x="322454" y="1574402"/>
          <a:ext cx="586281" cy="5862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2236D8-B15C-46A8-B4B1-FBBD271267AF}">
      <dsp:nvSpPr>
        <dsp:cNvPr id="0" name=""/>
        <dsp:cNvSpPr/>
      </dsp:nvSpPr>
      <dsp:spPr>
        <a:xfrm>
          <a:off x="1231190" y="1334560"/>
          <a:ext cx="9966691" cy="10659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815" tIns="112815" rIns="112815" bIns="112815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Cardiovascular disease is another leading condition that interplays with the chronic kidney diseases, which worsens the patient's health (Coyle et al., 2021).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31190" y="1334560"/>
        <a:ext cx="9966691" cy="1065965"/>
      </dsp:txXfrm>
    </dsp:sp>
    <dsp:sp modelId="{3B00752F-2D7F-4CB4-96DD-3D65AD1BB0CC}">
      <dsp:nvSpPr>
        <dsp:cNvPr id="0" name=""/>
        <dsp:cNvSpPr/>
      </dsp:nvSpPr>
      <dsp:spPr>
        <a:xfrm>
          <a:off x="0" y="2667017"/>
          <a:ext cx="11197882" cy="106596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2BE1B2-A3DE-4F9D-B0B9-9DB1D164C959}">
      <dsp:nvSpPr>
        <dsp:cNvPr id="0" name=""/>
        <dsp:cNvSpPr/>
      </dsp:nvSpPr>
      <dsp:spPr>
        <a:xfrm>
          <a:off x="322454" y="2906860"/>
          <a:ext cx="586281" cy="5862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D3AE43-253F-4D17-B60E-C4251F4E2B39}">
      <dsp:nvSpPr>
        <dsp:cNvPr id="0" name=""/>
        <dsp:cNvSpPr/>
      </dsp:nvSpPr>
      <dsp:spPr>
        <a:xfrm>
          <a:off x="1231190" y="2667017"/>
          <a:ext cx="9966691" cy="10659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815" tIns="112815" rIns="112815" bIns="112815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In addition, oxidative stress and inflammation also co-exist with this condition. 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31190" y="2667017"/>
        <a:ext cx="9966691" cy="1065965"/>
      </dsp:txXfrm>
    </dsp:sp>
    <dsp:sp modelId="{7BE57D64-C556-489E-9D04-F68CD5CCF021}">
      <dsp:nvSpPr>
        <dsp:cNvPr id="0" name=""/>
        <dsp:cNvSpPr/>
      </dsp:nvSpPr>
      <dsp:spPr>
        <a:xfrm>
          <a:off x="0" y="3999474"/>
          <a:ext cx="11197882" cy="106596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ECD31F-7B0D-4A50-A5AC-641EC0705D26}">
      <dsp:nvSpPr>
        <dsp:cNvPr id="0" name=""/>
        <dsp:cNvSpPr/>
      </dsp:nvSpPr>
      <dsp:spPr>
        <a:xfrm>
          <a:off x="322454" y="4239317"/>
          <a:ext cx="586281" cy="5862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AED965-8766-43B5-BAC1-3FCDAA80B047}">
      <dsp:nvSpPr>
        <dsp:cNvPr id="0" name=""/>
        <dsp:cNvSpPr/>
      </dsp:nvSpPr>
      <dsp:spPr>
        <a:xfrm>
          <a:off x="1231190" y="3999474"/>
          <a:ext cx="9966691" cy="10659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815" tIns="112815" rIns="112815" bIns="112815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Patients with CKD who have multiple comorbidities can consider themselves at higher risk of swift progression of their adverse condition.      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31190" y="3999474"/>
        <a:ext cx="9966691" cy="10659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A6256C-974A-4B71-92A4-C2FFF34F91B6}">
      <dsp:nvSpPr>
        <dsp:cNvPr id="0" name=""/>
        <dsp:cNvSpPr/>
      </dsp:nvSpPr>
      <dsp:spPr>
        <a:xfrm>
          <a:off x="69460" y="528122"/>
          <a:ext cx="1502996" cy="15029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8E6C3B-2543-4E55-8BF2-C2104B3EA36F}">
      <dsp:nvSpPr>
        <dsp:cNvPr id="0" name=""/>
        <dsp:cNvSpPr/>
      </dsp:nvSpPr>
      <dsp:spPr>
        <a:xfrm>
          <a:off x="385089" y="843751"/>
          <a:ext cx="871737" cy="8717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44CA0F-DD4A-48B2-881E-26981F022C07}">
      <dsp:nvSpPr>
        <dsp:cNvPr id="0" name=""/>
        <dsp:cNvSpPr/>
      </dsp:nvSpPr>
      <dsp:spPr>
        <a:xfrm>
          <a:off x="1894527" y="528122"/>
          <a:ext cx="3542777" cy="1502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To embrace co-productive care, patients need to be aware of their diseases and have skills, knowledge, and confidence in self-management called patient-activation (Lightfoot et al., 2025).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94527" y="528122"/>
        <a:ext cx="3542777" cy="1502996"/>
      </dsp:txXfrm>
    </dsp:sp>
    <dsp:sp modelId="{682A1474-8D08-497B-A510-8B47AB064DF8}">
      <dsp:nvSpPr>
        <dsp:cNvPr id="0" name=""/>
        <dsp:cNvSpPr/>
      </dsp:nvSpPr>
      <dsp:spPr>
        <a:xfrm>
          <a:off x="6054607" y="528122"/>
          <a:ext cx="1502996" cy="15029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C9CDD5-25DA-4A5A-87E0-1CAA58FEB90C}">
      <dsp:nvSpPr>
        <dsp:cNvPr id="0" name=""/>
        <dsp:cNvSpPr/>
      </dsp:nvSpPr>
      <dsp:spPr>
        <a:xfrm>
          <a:off x="6370236" y="843751"/>
          <a:ext cx="871737" cy="8717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DBCE3E-C0E5-4C4D-B2E2-9EAFDA5B03FE}">
      <dsp:nvSpPr>
        <dsp:cNvPr id="0" name=""/>
        <dsp:cNvSpPr/>
      </dsp:nvSpPr>
      <dsp:spPr>
        <a:xfrm>
          <a:off x="7879674" y="528122"/>
          <a:ext cx="3542777" cy="1502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Healthcare professionals need to acquire training on CKD-specific knowledge and have communication skills and motivational techniques to tailor patients’ needs (</a:t>
          </a:r>
          <a:r>
            <a:rPr lang="en-GB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Lichodziejewska-Niemierko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et al., 2026).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79674" y="528122"/>
        <a:ext cx="3542777" cy="1502996"/>
      </dsp:txXfrm>
    </dsp:sp>
    <dsp:sp modelId="{A6E4DB67-977E-4B6E-904C-FE71A1CEB81C}">
      <dsp:nvSpPr>
        <dsp:cNvPr id="0" name=""/>
        <dsp:cNvSpPr/>
      </dsp:nvSpPr>
      <dsp:spPr>
        <a:xfrm>
          <a:off x="69460" y="2863143"/>
          <a:ext cx="1502996" cy="15029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31FD72-C5F5-41EA-9AFF-995C3E8A5785}">
      <dsp:nvSpPr>
        <dsp:cNvPr id="0" name=""/>
        <dsp:cNvSpPr/>
      </dsp:nvSpPr>
      <dsp:spPr>
        <a:xfrm>
          <a:off x="385089" y="3178773"/>
          <a:ext cx="871737" cy="8717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39167F-3A89-40DF-9530-3A90909BFC86}">
      <dsp:nvSpPr>
        <dsp:cNvPr id="0" name=""/>
        <dsp:cNvSpPr/>
      </dsp:nvSpPr>
      <dsp:spPr>
        <a:xfrm>
          <a:off x="1894527" y="2863143"/>
          <a:ext cx="3542777" cy="1502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In contrast, if healthcare professionals do not have adequate knowledge of LTC and communication skills, it can lead to negative consequences for patients' health.  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94527" y="2863143"/>
        <a:ext cx="3542777" cy="1502996"/>
      </dsp:txXfrm>
    </dsp:sp>
    <dsp:sp modelId="{E21EDFE4-44D4-49B4-A96D-D23961EFFB34}">
      <dsp:nvSpPr>
        <dsp:cNvPr id="0" name=""/>
        <dsp:cNvSpPr/>
      </dsp:nvSpPr>
      <dsp:spPr>
        <a:xfrm>
          <a:off x="6054607" y="2863143"/>
          <a:ext cx="1502996" cy="15029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133002-5651-4E50-A10A-922C518B24F3}">
      <dsp:nvSpPr>
        <dsp:cNvPr id="0" name=""/>
        <dsp:cNvSpPr/>
      </dsp:nvSpPr>
      <dsp:spPr>
        <a:xfrm>
          <a:off x="6370236" y="3178773"/>
          <a:ext cx="871737" cy="8717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514879-087E-49BE-A8F7-23666988B978}">
      <dsp:nvSpPr>
        <dsp:cNvPr id="0" name=""/>
        <dsp:cNvSpPr/>
      </dsp:nvSpPr>
      <dsp:spPr>
        <a:xfrm>
          <a:off x="7879674" y="2863143"/>
          <a:ext cx="3542777" cy="1502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Treating patients with empathy by a physician can increase patients' health outcomes as they listen, and acknowledge, and respond to their experiences (</a:t>
          </a:r>
          <a:r>
            <a:rPr lang="en-GB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Golsorkhi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et al., 2025). 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79674" y="2863143"/>
        <a:ext cx="3542777" cy="15029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AB613-78C6-49DA-98B9-CBDE0D5E6DCB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7310A-C92A-46B4-8E7C-4418F435EC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0097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AB613-78C6-49DA-98B9-CBDE0D5E6DCB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7310A-C92A-46B4-8E7C-4418F435EC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491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AB613-78C6-49DA-98B9-CBDE0D5E6DCB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7310A-C92A-46B4-8E7C-4418F435EC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966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AB613-78C6-49DA-98B9-CBDE0D5E6DCB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7310A-C92A-46B4-8E7C-4418F435EC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811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AB613-78C6-49DA-98B9-CBDE0D5E6DCB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7310A-C92A-46B4-8E7C-4418F435EC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555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AB613-78C6-49DA-98B9-CBDE0D5E6DCB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7310A-C92A-46B4-8E7C-4418F435EC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3362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AB613-78C6-49DA-98B9-CBDE0D5E6DCB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7310A-C92A-46B4-8E7C-4418F435EC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7803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AB613-78C6-49DA-98B9-CBDE0D5E6DCB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7310A-C92A-46B4-8E7C-4418F435EC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9855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AB613-78C6-49DA-98B9-CBDE0D5E6DCB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7310A-C92A-46B4-8E7C-4418F435EC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9327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AB613-78C6-49DA-98B9-CBDE0D5E6DCB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7310A-C92A-46B4-8E7C-4418F435EC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3713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AB613-78C6-49DA-98B9-CBDE0D5E6DCB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7310A-C92A-46B4-8E7C-4418F435EC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519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FAB613-78C6-49DA-98B9-CBDE0D5E6DCB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97310A-C92A-46B4-8E7C-4418F435EC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561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21.svg"/><Relationship Id="rId5" Type="http://schemas.openxmlformats.org/officeDocument/2006/relationships/image" Target="../media/image23.svg"/><Relationship Id="rId4" Type="http://schemas.openxmlformats.org/officeDocument/2006/relationships/image" Target="../media/image20.sv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s40620-024-02176-3" TargetMode="External"/><Relationship Id="rId3" Type="http://schemas.openxmlformats.org/officeDocument/2006/relationships/hyperlink" Target="https://my.clevelandclinic.org/health/diagnostics/urine-albumin-creatinine-ratio" TargetMode="External"/><Relationship Id="rId7" Type="http://schemas.openxmlformats.org/officeDocument/2006/relationships/hyperlink" Target="https://doi.org/10.1186/s12882-021-02655-w" TargetMode="External"/><Relationship Id="rId2" Type="http://schemas.openxmlformats.org/officeDocument/2006/relationships/hyperlink" Target="https://doi.org/10.1155/2023/9609266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doi.org/10.1080/17437199.2025.2471775" TargetMode="External"/><Relationship Id="rId5" Type="http://schemas.openxmlformats.org/officeDocument/2006/relationships/hyperlink" Target="https://doi.org/10.1186/s12882-023-03406-9" TargetMode="External"/><Relationship Id="rId10" Type="http://schemas.openxmlformats.org/officeDocument/2006/relationships/hyperlink" Target="https://doi.org/10.1007/s12325-023-02608-9" TargetMode="External"/><Relationship Id="rId4" Type="http://schemas.openxmlformats.org/officeDocument/2006/relationships/hyperlink" Target="https://doi.org/10.1016/j.ijcha.2021.100822" TargetMode="External"/><Relationship Id="rId9" Type="http://schemas.openxmlformats.org/officeDocument/2006/relationships/hyperlink" Target="https://www.theisn.org/more-than-850-million-worldwide-have-some-form-of-kidney-disease-help-raise-awareness/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s44200-023-00034-4" TargetMode="External"/><Relationship Id="rId3" Type="http://schemas.openxmlformats.org/officeDocument/2006/relationships/hyperlink" Target="https://doi.org/10.1017/cts.2025.26" TargetMode="External"/><Relationship Id="rId7" Type="http://schemas.openxmlformats.org/officeDocument/2006/relationships/hyperlink" Target="https://doi.org/10.3390/life14010013" TargetMode="External"/><Relationship Id="rId2" Type="http://schemas.openxmlformats.org/officeDocument/2006/relationships/hyperlink" Target="https://doi.org/10.1016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kidneyresearchuk.org/wp-content/uploads/2023/06/Economics-of-Kidney-Disease-full-report_accessible.pdf" TargetMode="External"/><Relationship Id="rId5" Type="http://schemas.openxmlformats.org/officeDocument/2006/relationships/hyperlink" Target="https://kidneycareuk.org/news-from-kidney-care-uk/who-adopts-resolution-on-kidney-health/" TargetMode="External"/><Relationship Id="rId10" Type="http://schemas.openxmlformats.org/officeDocument/2006/relationships/hyperlink" Target="https://doi.org/10.2147/IJNRD.S582946" TargetMode="External"/><Relationship Id="rId4" Type="http://schemas.openxmlformats.org/officeDocument/2006/relationships/hyperlink" Target="https://kidneycareuk.org/kidney-disease-information/treatments/transplantation/" TargetMode="External"/><Relationship Id="rId9" Type="http://schemas.openxmlformats.org/officeDocument/2006/relationships/hyperlink" Target="https://doi.org/10.1186/s12913-023-10424-8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conditions/kidney-disease/treatment/" TargetMode="External"/><Relationship Id="rId3" Type="http://schemas.openxmlformats.org/officeDocument/2006/relationships/hyperlink" Target="https://doi.org/10.1159/000543640" TargetMode="External"/><Relationship Id="rId7" Type="http://schemas.openxmlformats.org/officeDocument/2006/relationships/hyperlink" Target="https://www.nhs.uk/conditions/kidney-disease/prevention/" TargetMode="External"/><Relationship Id="rId2" Type="http://schemas.openxmlformats.org/officeDocument/2006/relationships/hyperlink" Target="https://doi.org/10.1007/s40620-025-02349-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gital.nhs.uk/data-and-information/publications/statistical/health-survey-for-england/2022-part-2/kidney-disease" TargetMode="External"/><Relationship Id="rId11" Type="http://schemas.openxmlformats.org/officeDocument/2006/relationships/hyperlink" Target="https://doi.org/10.1016/j.kint.2025.04.005" TargetMode="External"/><Relationship Id="rId5" Type="http://schemas.openxmlformats.org/officeDocument/2006/relationships/hyperlink" Target="https://www.kidney.org/global-facts-about-kidney-disease" TargetMode="External"/><Relationship Id="rId10" Type="http://schemas.openxmlformats.org/officeDocument/2006/relationships/hyperlink" Target="https://doi.org/10.1530/EC-21-0097" TargetMode="External"/><Relationship Id="rId4" Type="http://schemas.openxmlformats.org/officeDocument/2006/relationships/hyperlink" Target="https://doi.org/10.1016/j.semnephrol.2021.10.002" TargetMode="External"/><Relationship Id="rId9" Type="http://schemas.openxmlformats.org/officeDocument/2006/relationships/hyperlink" Target="https://www.nhs.uk/conditions/kidney-disease/diagnosis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a.com/statistics/1105641/chronic-kidney-disease-prevalence-rates-by-country-worldwide/?srsltid=AfmBOoqvQ--Zohj82dhDq8iui_AFctOT7jhH8L6TqHipGN_WjOZTN8ed" TargetMode="External"/><Relationship Id="rId2" Type="http://schemas.openxmlformats.org/officeDocument/2006/relationships/hyperlink" Target="https://doi.org/10.3389/fnut.2025.1652718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doi.org/10.1186/s13561-024-00480-z" TargetMode="External"/><Relationship Id="rId4" Type="http://schemas.openxmlformats.org/officeDocument/2006/relationships/hyperlink" Target="https://www.ukkidney.org/about-us/news/ons-analysis-shows-long-term-economic-effects-ck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098823"/>
            <a:ext cx="9144000" cy="2933445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Dhruv Satishbhai Soni</a:t>
            </a: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2521762</a:t>
            </a: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Programme: MSc Public Health and Social Care in Practice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Module: Community Care and Management of Longer-term Conditions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 code: LCHS7003</a:t>
            </a: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Lecturer: Muhammed Khan</a:t>
            </a: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Individual Presentation</a:t>
            </a: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Topic Name:- Chronic Kidney Disease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Age Group:- 18-40 Adults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" y="186929"/>
            <a:ext cx="2674620" cy="1171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11895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8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rcRect t="13829" r="1" b="8444"/>
          <a:stretch>
            <a:fillRect/>
          </a:stretch>
        </p:blipFill>
        <p:spPr>
          <a:xfrm>
            <a:off x="293473" y="0"/>
            <a:ext cx="4551305" cy="3429001"/>
          </a:xfrm>
          <a:custGeom>
            <a:avLst/>
            <a:gdLst/>
            <a:ahLst/>
            <a:cxnLst/>
            <a:rect l="l" t="t" r="r" b="b"/>
            <a:pathLst>
              <a:path w="4551305" h="3429000">
                <a:moveTo>
                  <a:pt x="509916" y="0"/>
                </a:moveTo>
                <a:lnTo>
                  <a:pt x="4551305" y="0"/>
                </a:lnTo>
                <a:lnTo>
                  <a:pt x="4551305" y="1"/>
                </a:lnTo>
                <a:lnTo>
                  <a:pt x="3693885" y="1"/>
                </a:lnTo>
                <a:lnTo>
                  <a:pt x="3181696" y="3429000"/>
                </a:lnTo>
                <a:lnTo>
                  <a:pt x="0" y="3429000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5471" y="841374"/>
            <a:ext cx="2947988" cy="6492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3807849" y="1810545"/>
            <a:ext cx="8226990" cy="388143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aim of the presentation is to enhance the awareness of health and social care professionals regarding long-term chronic kidney disease.</a:t>
            </a:r>
          </a:p>
          <a:p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task will focus on evaluating the prevalence, diagnosis, treatment, and management aspects of Kidney diseases in the UK. </a:t>
            </a:r>
          </a:p>
          <a:p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this presentation will fulfill the needs of health and social care professionals by providing insights regarding this condition.   </a:t>
            </a:r>
          </a:p>
          <a:p>
            <a:pPr marL="342900" indent="-342900" algn="l">
              <a:buFont typeface="Wingdings 3" charset="2"/>
              <a:buChar char=""/>
            </a:pP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rcRect l="4629" r="2038" b="-2"/>
          <a:stretch>
            <a:fillRect/>
          </a:stretch>
        </p:blipFill>
        <p:spPr>
          <a:xfrm>
            <a:off x="-61080" y="3429000"/>
            <a:ext cx="3514376" cy="3429001"/>
          </a:xfrm>
          <a:custGeom>
            <a:avLst/>
            <a:gdLst/>
            <a:ahLst/>
            <a:cxnLst/>
            <a:rect l="l" t="t" r="r" b="b"/>
            <a:pathLst>
              <a:path w="3514376" h="3429001">
                <a:moveTo>
                  <a:pt x="332680" y="0"/>
                </a:moveTo>
                <a:lnTo>
                  <a:pt x="3514376" y="0"/>
                </a:lnTo>
                <a:lnTo>
                  <a:pt x="3002186" y="3429001"/>
                </a:lnTo>
                <a:lnTo>
                  <a:pt x="0" y="3429001"/>
                </a:lnTo>
                <a:lnTo>
                  <a:pt x="0" y="223715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904740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8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38592" y="182555"/>
            <a:ext cx="731520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Chronic Kidney Disease</a:t>
            </a:r>
            <a:endParaRPr lang="en-US" sz="3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4038583" y="1474779"/>
            <a:ext cx="8153408" cy="4783146"/>
          </a:xfrm>
        </p:spPr>
        <p:txBody>
          <a:bodyPr vert="horz" lIns="91440" tIns="45720" rIns="91440" bIns="45720" rtlCol="0">
            <a:noAutofit/>
          </a:bodyPr>
          <a:lstStyle/>
          <a:p>
            <a:pPr lvl="0" algn="l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Definition: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Chronic kidney disease (CKD) is a long-term condition that causes a decline in kidney function at a glomerular filtration rate of lower than 60 mL/min per 1·73 m², which causes kidney damage (Kalantar-Zadeh et al., 2021). </a:t>
            </a:r>
          </a:p>
          <a:p>
            <a:pPr lvl="0" algn="l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Symptoms: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Patients with CKD often experience symptoms, including itching, pain, fatigue, and have several adverse effects, such as mental illness and quality of life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Ghelichi-Ghojogh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et al., 2022).</a:t>
            </a:r>
          </a:p>
          <a:p>
            <a:pPr lvl="0" algn="l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Causes: </a:t>
            </a:r>
          </a:p>
          <a:p>
            <a:pPr lvl="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Diabetes, high blood pressure, and hypertension are the major causes of CKD, while also polycystic kidney disease and glomerulonephritis account for this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Lencovsky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et al., 2023). </a:t>
            </a:r>
          </a:p>
          <a:p>
            <a:pPr lvl="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Lifestyle factors such as smoking and consumption of alcohol significantly increase the risk of CKD disease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Schrauben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al., 2022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 r="14790" b="1"/>
          <a:stretch>
            <a:fillRect/>
          </a:stretch>
        </p:blipFill>
        <p:spPr>
          <a:xfrm rot="311175">
            <a:off x="-8934" y="3467869"/>
            <a:ext cx="3698135" cy="3344130"/>
          </a:xfrm>
          <a:custGeom>
            <a:avLst/>
            <a:gdLst/>
            <a:ahLst/>
            <a:cxnLst/>
            <a:rect l="l" t="t" r="r" b="b"/>
            <a:pathLst>
              <a:path w="4038600" h="3428999">
                <a:moveTo>
                  <a:pt x="0" y="0"/>
                </a:moveTo>
                <a:lnTo>
                  <a:pt x="3832764" y="0"/>
                </a:lnTo>
                <a:lnTo>
                  <a:pt x="3833410" y="4411"/>
                </a:lnTo>
                <a:cubicBezTo>
                  <a:pt x="3834310" y="12542"/>
                  <a:pt x="3834933" y="20617"/>
                  <a:pt x="3835321" y="28434"/>
                </a:cubicBezTo>
                <a:cubicBezTo>
                  <a:pt x="3843020" y="30350"/>
                  <a:pt x="3840588" y="61692"/>
                  <a:pt x="3852266" y="50998"/>
                </a:cubicBezTo>
                <a:cubicBezTo>
                  <a:pt x="3853153" y="61314"/>
                  <a:pt x="3849223" y="70391"/>
                  <a:pt x="3856614" y="62023"/>
                </a:cubicBezTo>
                <a:cubicBezTo>
                  <a:pt x="3857136" y="65272"/>
                  <a:pt x="3858208" y="66796"/>
                  <a:pt x="3859557" y="67517"/>
                </a:cubicBezTo>
                <a:lnTo>
                  <a:pt x="3860141" y="67604"/>
                </a:lnTo>
                <a:lnTo>
                  <a:pt x="3861913" y="90672"/>
                </a:lnTo>
                <a:lnTo>
                  <a:pt x="3863084" y="93141"/>
                </a:lnTo>
                <a:cubicBezTo>
                  <a:pt x="3863070" y="98407"/>
                  <a:pt x="3863057" y="103672"/>
                  <a:pt x="3863043" y="108938"/>
                </a:cubicBezTo>
                <a:lnTo>
                  <a:pt x="3863660" y="116693"/>
                </a:lnTo>
                <a:lnTo>
                  <a:pt x="3862518" y="119721"/>
                </a:lnTo>
                <a:cubicBezTo>
                  <a:pt x="3862017" y="122528"/>
                  <a:pt x="3862239" y="125949"/>
                  <a:pt x="3864097" y="130743"/>
                </a:cubicBezTo>
                <a:lnTo>
                  <a:pt x="3864775" y="131693"/>
                </a:lnTo>
                <a:lnTo>
                  <a:pt x="3864231" y="141960"/>
                </a:lnTo>
                <a:cubicBezTo>
                  <a:pt x="3863734" y="145469"/>
                  <a:pt x="3862886" y="148837"/>
                  <a:pt x="3861543" y="151981"/>
                </a:cubicBezTo>
                <a:cubicBezTo>
                  <a:pt x="3876816" y="176028"/>
                  <a:pt x="3873891" y="209754"/>
                  <a:pt x="3881956" y="241275"/>
                </a:cubicBezTo>
                <a:cubicBezTo>
                  <a:pt x="3880805" y="282291"/>
                  <a:pt x="3871108" y="290637"/>
                  <a:pt x="3883245" y="317540"/>
                </a:cubicBezTo>
                <a:cubicBezTo>
                  <a:pt x="3887431" y="330343"/>
                  <a:pt x="3884915" y="349601"/>
                  <a:pt x="3894824" y="382132"/>
                </a:cubicBezTo>
                <a:cubicBezTo>
                  <a:pt x="3902184" y="412768"/>
                  <a:pt x="3905028" y="440981"/>
                  <a:pt x="3912029" y="468465"/>
                </a:cubicBezTo>
                <a:cubicBezTo>
                  <a:pt x="3918870" y="501219"/>
                  <a:pt x="3919171" y="493504"/>
                  <a:pt x="3923563" y="512872"/>
                </a:cubicBezTo>
                <a:cubicBezTo>
                  <a:pt x="3925161" y="516259"/>
                  <a:pt x="3933257" y="548851"/>
                  <a:pt x="3935302" y="551780"/>
                </a:cubicBezTo>
                <a:cubicBezTo>
                  <a:pt x="3940193" y="569420"/>
                  <a:pt x="3948108" y="591435"/>
                  <a:pt x="3952908" y="618713"/>
                </a:cubicBezTo>
                <a:cubicBezTo>
                  <a:pt x="3949597" y="640336"/>
                  <a:pt x="3968857" y="662091"/>
                  <a:pt x="3964097" y="689135"/>
                </a:cubicBezTo>
                <a:cubicBezTo>
                  <a:pt x="3963409" y="698730"/>
                  <a:pt x="3967777" y="726290"/>
                  <a:pt x="3972561" y="730194"/>
                </a:cubicBezTo>
                <a:cubicBezTo>
                  <a:pt x="3974287" y="735671"/>
                  <a:pt x="3973869" y="742863"/>
                  <a:pt x="3978553" y="744105"/>
                </a:cubicBezTo>
                <a:cubicBezTo>
                  <a:pt x="3984369" y="746793"/>
                  <a:pt x="3979392" y="769550"/>
                  <a:pt x="3985056" y="764665"/>
                </a:cubicBezTo>
                <a:cubicBezTo>
                  <a:pt x="3981721" y="780759"/>
                  <a:pt x="3994221" y="788526"/>
                  <a:pt x="3998681" y="799644"/>
                </a:cubicBezTo>
                <a:cubicBezTo>
                  <a:pt x="3996807" y="806167"/>
                  <a:pt x="3999133" y="812044"/>
                  <a:pt x="4002586" y="819512"/>
                </a:cubicBezTo>
                <a:lnTo>
                  <a:pt x="4007152" y="829775"/>
                </a:lnTo>
                <a:cubicBezTo>
                  <a:pt x="4007290" y="831346"/>
                  <a:pt x="4007429" y="832918"/>
                  <a:pt x="4007568" y="834489"/>
                </a:cubicBezTo>
                <a:cubicBezTo>
                  <a:pt x="4008582" y="842878"/>
                  <a:pt x="4012501" y="870527"/>
                  <a:pt x="4013238" y="880111"/>
                </a:cubicBezTo>
                <a:lnTo>
                  <a:pt x="4011990" y="891990"/>
                </a:lnTo>
                <a:cubicBezTo>
                  <a:pt x="4012878" y="895711"/>
                  <a:pt x="4017741" y="899277"/>
                  <a:pt x="4018561" y="902435"/>
                </a:cubicBezTo>
                <a:lnTo>
                  <a:pt x="4016914" y="910937"/>
                </a:lnTo>
                <a:cubicBezTo>
                  <a:pt x="4021666" y="910045"/>
                  <a:pt x="4017754" y="920062"/>
                  <a:pt x="4017630" y="927631"/>
                </a:cubicBezTo>
                <a:cubicBezTo>
                  <a:pt x="4017765" y="943134"/>
                  <a:pt x="4017899" y="958638"/>
                  <a:pt x="4018033" y="974141"/>
                </a:cubicBezTo>
                <a:lnTo>
                  <a:pt x="4020844" y="1002853"/>
                </a:lnTo>
                <a:lnTo>
                  <a:pt x="4019159" y="1011649"/>
                </a:lnTo>
                <a:cubicBezTo>
                  <a:pt x="4018755" y="1030805"/>
                  <a:pt x="4025427" y="1051984"/>
                  <a:pt x="4019983" y="1065586"/>
                </a:cubicBezTo>
                <a:cubicBezTo>
                  <a:pt x="4019342" y="1071115"/>
                  <a:pt x="4019489" y="1076118"/>
                  <a:pt x="4020124" y="1080768"/>
                </a:cubicBezTo>
                <a:lnTo>
                  <a:pt x="4023046" y="1093182"/>
                </a:lnTo>
                <a:lnTo>
                  <a:pt x="4030993" y="1117768"/>
                </a:lnTo>
                <a:cubicBezTo>
                  <a:pt x="4017255" y="1119010"/>
                  <a:pt x="4036257" y="1175819"/>
                  <a:pt x="4024084" y="1169607"/>
                </a:cubicBezTo>
                <a:cubicBezTo>
                  <a:pt x="4026558" y="1192318"/>
                  <a:pt x="4002019" y="1213340"/>
                  <a:pt x="4015242" y="1235237"/>
                </a:cubicBezTo>
                <a:cubicBezTo>
                  <a:pt x="4014162" y="1269305"/>
                  <a:pt x="4018570" y="1317827"/>
                  <a:pt x="4017602" y="1350990"/>
                </a:cubicBezTo>
                <a:cubicBezTo>
                  <a:pt x="4023169" y="1344874"/>
                  <a:pt x="4021893" y="1374627"/>
                  <a:pt x="4021736" y="1378298"/>
                </a:cubicBezTo>
                <a:cubicBezTo>
                  <a:pt x="4018952" y="1400570"/>
                  <a:pt x="4019832" y="1419813"/>
                  <a:pt x="4016278" y="1458310"/>
                </a:cubicBezTo>
                <a:cubicBezTo>
                  <a:pt x="4018014" y="1492373"/>
                  <a:pt x="4008830" y="1521984"/>
                  <a:pt x="4018868" y="1553366"/>
                </a:cubicBezTo>
                <a:cubicBezTo>
                  <a:pt x="4016990" y="1555494"/>
                  <a:pt x="4015540" y="1558122"/>
                  <a:pt x="4014402" y="1561090"/>
                </a:cubicBezTo>
                <a:lnTo>
                  <a:pt x="4011936" y="1570307"/>
                </a:lnTo>
                <a:lnTo>
                  <a:pt x="4012405" y="1571592"/>
                </a:lnTo>
                <a:cubicBezTo>
                  <a:pt x="4013272" y="1577147"/>
                  <a:pt x="4012836" y="1580457"/>
                  <a:pt x="4011825" y="1582767"/>
                </a:cubicBezTo>
                <a:lnTo>
                  <a:pt x="4010160" y="1584906"/>
                </a:lnTo>
                <a:lnTo>
                  <a:pt x="4009282" y="1592480"/>
                </a:lnTo>
                <a:lnTo>
                  <a:pt x="4004224" y="1632608"/>
                </a:lnTo>
                <a:lnTo>
                  <a:pt x="4004766" y="1633033"/>
                </a:lnTo>
                <a:cubicBezTo>
                  <a:pt x="4005917" y="1634501"/>
                  <a:pt x="4006652" y="1636551"/>
                  <a:pt x="4006536" y="1639879"/>
                </a:cubicBezTo>
                <a:cubicBezTo>
                  <a:pt x="4015184" y="1636475"/>
                  <a:pt x="4009709" y="1642588"/>
                  <a:pt x="4008603" y="1652696"/>
                </a:cubicBezTo>
                <a:cubicBezTo>
                  <a:pt x="4021787" y="1649666"/>
                  <a:pt x="4013526" y="1677353"/>
                  <a:pt x="4020520" y="1683689"/>
                </a:cubicBezTo>
                <a:cubicBezTo>
                  <a:pt x="4019410" y="1691182"/>
                  <a:pt x="4018476" y="1699055"/>
                  <a:pt x="4017793" y="1707144"/>
                </a:cubicBezTo>
                <a:cubicBezTo>
                  <a:pt x="4017716" y="1708742"/>
                  <a:pt x="4017637" y="1710339"/>
                  <a:pt x="4017559" y="1711937"/>
                </a:cubicBezTo>
                <a:lnTo>
                  <a:pt x="4017686" y="1712065"/>
                </a:lnTo>
                <a:cubicBezTo>
                  <a:pt x="4017911" y="1713173"/>
                  <a:pt x="4017938" y="1714774"/>
                  <a:pt x="4017696" y="1717183"/>
                </a:cubicBezTo>
                <a:lnTo>
                  <a:pt x="4017133" y="1720681"/>
                </a:lnTo>
                <a:lnTo>
                  <a:pt x="4016678" y="1729981"/>
                </a:lnTo>
                <a:lnTo>
                  <a:pt x="4017384" y="1733388"/>
                </a:lnTo>
                <a:lnTo>
                  <a:pt x="4018907" y="1735034"/>
                </a:lnTo>
                <a:cubicBezTo>
                  <a:pt x="4018834" y="1735303"/>
                  <a:pt x="4018762" y="1735573"/>
                  <a:pt x="4018689" y="1735842"/>
                </a:cubicBezTo>
                <a:cubicBezTo>
                  <a:pt x="4015637" y="1741502"/>
                  <a:pt x="4011570" y="1742214"/>
                  <a:pt x="4022227" y="1754258"/>
                </a:cubicBezTo>
                <a:cubicBezTo>
                  <a:pt x="4017088" y="1767842"/>
                  <a:pt x="4023675" y="1773031"/>
                  <a:pt x="4025215" y="1794468"/>
                </a:cubicBezTo>
                <a:cubicBezTo>
                  <a:pt x="4020602" y="1801685"/>
                  <a:pt x="4021846" y="1809129"/>
                  <a:pt x="4024929" y="1817026"/>
                </a:cubicBezTo>
                <a:cubicBezTo>
                  <a:pt x="4022135" y="1836468"/>
                  <a:pt x="4026097" y="1856359"/>
                  <a:pt x="4026330" y="1879330"/>
                </a:cubicBezTo>
                <a:lnTo>
                  <a:pt x="4036998" y="1941432"/>
                </a:lnTo>
                <a:lnTo>
                  <a:pt x="4036084" y="2000732"/>
                </a:lnTo>
                <a:cubicBezTo>
                  <a:pt x="4034263" y="2008113"/>
                  <a:pt x="4032229" y="2015157"/>
                  <a:pt x="4030076" y="2021755"/>
                </a:cubicBezTo>
                <a:cubicBezTo>
                  <a:pt x="4035967" y="2031320"/>
                  <a:pt x="4023973" y="2053600"/>
                  <a:pt x="4037221" y="2057342"/>
                </a:cubicBezTo>
                <a:cubicBezTo>
                  <a:pt x="4034697" y="2066435"/>
                  <a:pt x="4028501" y="2069516"/>
                  <a:pt x="4037394" y="2070619"/>
                </a:cubicBezTo>
                <a:cubicBezTo>
                  <a:pt x="4036804" y="2073734"/>
                  <a:pt x="4037226" y="2076065"/>
                  <a:pt x="4038135" y="2078045"/>
                </a:cubicBezTo>
                <a:lnTo>
                  <a:pt x="4038600" y="2078724"/>
                </a:lnTo>
                <a:lnTo>
                  <a:pt x="4032779" y="2098845"/>
                </a:lnTo>
                <a:lnTo>
                  <a:pt x="4032983" y="2102024"/>
                </a:lnTo>
                <a:lnTo>
                  <a:pt x="4027939" y="2114492"/>
                </a:lnTo>
                <a:lnTo>
                  <a:pt x="4018466" y="2141885"/>
                </a:lnTo>
                <a:cubicBezTo>
                  <a:pt x="4016935" y="2144144"/>
                  <a:pt x="4008999" y="2172239"/>
                  <a:pt x="4006867" y="2173326"/>
                </a:cubicBezTo>
                <a:cubicBezTo>
                  <a:pt x="4012131" y="2208338"/>
                  <a:pt x="3995887" y="2179358"/>
                  <a:pt x="3992697" y="2212754"/>
                </a:cubicBezTo>
                <a:cubicBezTo>
                  <a:pt x="4005768" y="2234675"/>
                  <a:pt x="3987982" y="2231911"/>
                  <a:pt x="3984358" y="2281700"/>
                </a:cubicBezTo>
                <a:cubicBezTo>
                  <a:pt x="3976909" y="2307292"/>
                  <a:pt x="3981397" y="2321058"/>
                  <a:pt x="3966554" y="2358247"/>
                </a:cubicBezTo>
                <a:cubicBezTo>
                  <a:pt x="3960999" y="2394590"/>
                  <a:pt x="3953833" y="2470676"/>
                  <a:pt x="3951025" y="2499761"/>
                </a:cubicBezTo>
                <a:cubicBezTo>
                  <a:pt x="3960739" y="2527319"/>
                  <a:pt x="3950548" y="2509832"/>
                  <a:pt x="3949702" y="2532758"/>
                </a:cubicBezTo>
                <a:cubicBezTo>
                  <a:pt x="3938760" y="2520705"/>
                  <a:pt x="3952389" y="2562520"/>
                  <a:pt x="3938861" y="2556795"/>
                </a:cubicBezTo>
                <a:cubicBezTo>
                  <a:pt x="3939134" y="2561148"/>
                  <a:pt x="3939827" y="2565547"/>
                  <a:pt x="3940623" y="2570003"/>
                </a:cubicBezTo>
                <a:cubicBezTo>
                  <a:pt x="3940759" y="2570781"/>
                  <a:pt x="3940897" y="2571558"/>
                  <a:pt x="3941033" y="2572336"/>
                </a:cubicBezTo>
                <a:lnTo>
                  <a:pt x="3940366" y="2580478"/>
                </a:lnTo>
                <a:lnTo>
                  <a:pt x="3943063" y="2584265"/>
                </a:lnTo>
                <a:lnTo>
                  <a:pt x="3944125" y="2597587"/>
                </a:lnTo>
                <a:cubicBezTo>
                  <a:pt x="3944077" y="2602348"/>
                  <a:pt x="3943504" y="2607198"/>
                  <a:pt x="3942089" y="2612155"/>
                </a:cubicBezTo>
                <a:cubicBezTo>
                  <a:pt x="3932438" y="2625816"/>
                  <a:pt x="3941792" y="2663179"/>
                  <a:pt x="3929196" y="2679622"/>
                </a:cubicBezTo>
                <a:cubicBezTo>
                  <a:pt x="3925571" y="2686502"/>
                  <a:pt x="3920517" y="2712894"/>
                  <a:pt x="3923315" y="2720986"/>
                </a:cubicBezTo>
                <a:cubicBezTo>
                  <a:pt x="3923036" y="2727128"/>
                  <a:pt x="3920401" y="2732389"/>
                  <a:pt x="3923961" y="2738269"/>
                </a:cubicBezTo>
                <a:cubicBezTo>
                  <a:pt x="3928018" y="2746479"/>
                  <a:pt x="3916599" y="2759296"/>
                  <a:pt x="3922927" y="2761348"/>
                </a:cubicBezTo>
                <a:cubicBezTo>
                  <a:pt x="3919813" y="2786694"/>
                  <a:pt x="3907933" y="2868089"/>
                  <a:pt x="3905273" y="2890343"/>
                </a:cubicBezTo>
                <a:cubicBezTo>
                  <a:pt x="3905945" y="2891698"/>
                  <a:pt x="3906516" y="2893225"/>
                  <a:pt x="3906968" y="2894872"/>
                </a:cubicBezTo>
                <a:cubicBezTo>
                  <a:pt x="3909594" y="2904456"/>
                  <a:pt x="3907729" y="2916058"/>
                  <a:pt x="3902804" y="2920783"/>
                </a:cubicBezTo>
                <a:cubicBezTo>
                  <a:pt x="3885416" y="2946524"/>
                  <a:pt x="3880691" y="2976695"/>
                  <a:pt x="3873409" y="3003309"/>
                </a:cubicBezTo>
                <a:cubicBezTo>
                  <a:pt x="3866483" y="3034202"/>
                  <a:pt x="3883685" y="3021162"/>
                  <a:pt x="3865677" y="3054172"/>
                </a:cubicBezTo>
                <a:cubicBezTo>
                  <a:pt x="3869656" y="3061216"/>
                  <a:pt x="3869021" y="3066386"/>
                  <a:pt x="3865322" y="3073552"/>
                </a:cubicBezTo>
                <a:cubicBezTo>
                  <a:pt x="3862309" y="3088769"/>
                  <a:pt x="3874353" y="3094511"/>
                  <a:pt x="3864576" y="3105939"/>
                </a:cubicBezTo>
                <a:cubicBezTo>
                  <a:pt x="3871414" y="3106866"/>
                  <a:pt x="3862070" y="3136685"/>
                  <a:pt x="3869897" y="3133416"/>
                </a:cubicBezTo>
                <a:cubicBezTo>
                  <a:pt x="3873987" y="3146871"/>
                  <a:pt x="3863598" y="3146263"/>
                  <a:pt x="3866944" y="3159200"/>
                </a:cubicBezTo>
                <a:cubicBezTo>
                  <a:pt x="3866209" y="3171160"/>
                  <a:pt x="3861238" y="3148758"/>
                  <a:pt x="3858655" y="3160960"/>
                </a:cubicBezTo>
                <a:cubicBezTo>
                  <a:pt x="3856672" y="3176428"/>
                  <a:pt x="3845007" y="3169580"/>
                  <a:pt x="3857964" y="3189916"/>
                </a:cubicBezTo>
                <a:cubicBezTo>
                  <a:pt x="3851730" y="3203678"/>
                  <a:pt x="3857918" y="3210651"/>
                  <a:pt x="3857749" y="3234304"/>
                </a:cubicBezTo>
                <a:lnTo>
                  <a:pt x="3855596" y="3240571"/>
                </a:lnTo>
                <a:lnTo>
                  <a:pt x="3861634" y="3248569"/>
                </a:lnTo>
                <a:cubicBezTo>
                  <a:pt x="3864052" y="3253014"/>
                  <a:pt x="3865516" y="3258342"/>
                  <a:pt x="3864663" y="3265444"/>
                </a:cubicBezTo>
                <a:cubicBezTo>
                  <a:pt x="3848300" y="3307894"/>
                  <a:pt x="3875588" y="3268090"/>
                  <a:pt x="3865146" y="3338829"/>
                </a:cubicBezTo>
                <a:cubicBezTo>
                  <a:pt x="3862730" y="3342195"/>
                  <a:pt x="3864130" y="3351680"/>
                  <a:pt x="3867052" y="3351725"/>
                </a:cubicBezTo>
                <a:cubicBezTo>
                  <a:pt x="3865794" y="3356006"/>
                  <a:pt x="3859439" y="3365106"/>
                  <a:pt x="3863912" y="3367707"/>
                </a:cubicBezTo>
                <a:cubicBezTo>
                  <a:pt x="3863241" y="3379301"/>
                  <a:pt x="3861774" y="3390600"/>
                  <a:pt x="3859561" y="3401335"/>
                </a:cubicBezTo>
                <a:lnTo>
                  <a:pt x="3853212" y="3423129"/>
                </a:lnTo>
                <a:lnTo>
                  <a:pt x="3856572" y="3428759"/>
                </a:lnTo>
                <a:lnTo>
                  <a:pt x="3856601" y="3428999"/>
                </a:lnTo>
                <a:lnTo>
                  <a:pt x="0" y="3428999"/>
                </a:lnTo>
                <a:close/>
              </a:path>
            </a:pathLst>
          </a:custGeom>
          <a:solidFill>
            <a:srgbClr val="FFFFFF">
              <a:shade val="85000"/>
            </a:srgbClr>
          </a:solidFill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rcRect l="6248" r="8458" b="-2"/>
          <a:stretch>
            <a:fillRect/>
          </a:stretch>
        </p:blipFill>
        <p:spPr>
          <a:xfrm>
            <a:off x="9" y="-7"/>
            <a:ext cx="3486141" cy="3493830"/>
          </a:xfrm>
          <a:custGeom>
            <a:avLst/>
            <a:gdLst/>
            <a:ahLst/>
            <a:cxnLst/>
            <a:rect l="l" t="t" r="r" b="b"/>
            <a:pathLst>
              <a:path w="3832765" h="3429000">
                <a:moveTo>
                  <a:pt x="0" y="0"/>
                </a:moveTo>
                <a:lnTo>
                  <a:pt x="3647227" y="0"/>
                </a:lnTo>
                <a:lnTo>
                  <a:pt x="3639550" y="38855"/>
                </a:lnTo>
                <a:cubicBezTo>
                  <a:pt x="3636650" y="54773"/>
                  <a:pt x="3634345" y="68219"/>
                  <a:pt x="3632595" y="77266"/>
                </a:cubicBezTo>
                <a:cubicBezTo>
                  <a:pt x="3626536" y="79781"/>
                  <a:pt x="3626501" y="84794"/>
                  <a:pt x="3629067" y="94172"/>
                </a:cubicBezTo>
                <a:cubicBezTo>
                  <a:pt x="3627578" y="163765"/>
                  <a:pt x="3557526" y="242917"/>
                  <a:pt x="3584106" y="259179"/>
                </a:cubicBezTo>
                <a:cubicBezTo>
                  <a:pt x="3583700" y="275569"/>
                  <a:pt x="3606846" y="331307"/>
                  <a:pt x="3599938" y="369872"/>
                </a:cubicBezTo>
                <a:cubicBezTo>
                  <a:pt x="3585388" y="383902"/>
                  <a:pt x="3596928" y="466732"/>
                  <a:pt x="3595032" y="485807"/>
                </a:cubicBezTo>
                <a:cubicBezTo>
                  <a:pt x="3585943" y="488250"/>
                  <a:pt x="3592517" y="521115"/>
                  <a:pt x="3579338" y="516547"/>
                </a:cubicBezTo>
                <a:cubicBezTo>
                  <a:pt x="3573622" y="519766"/>
                  <a:pt x="3573367" y="529229"/>
                  <a:pt x="3578241" y="534293"/>
                </a:cubicBezTo>
                <a:cubicBezTo>
                  <a:pt x="3576722" y="545474"/>
                  <a:pt x="3569890" y="551581"/>
                  <a:pt x="3577790" y="563888"/>
                </a:cubicBezTo>
                <a:cubicBezTo>
                  <a:pt x="3576008" y="579306"/>
                  <a:pt x="3555937" y="592508"/>
                  <a:pt x="3568362" y="606614"/>
                </a:cubicBezTo>
                <a:cubicBezTo>
                  <a:pt x="3548060" y="617296"/>
                  <a:pt x="3566748" y="665721"/>
                  <a:pt x="3562360" y="696544"/>
                </a:cubicBezTo>
                <a:cubicBezTo>
                  <a:pt x="3540870" y="749643"/>
                  <a:pt x="3563552" y="814684"/>
                  <a:pt x="3525923" y="839698"/>
                </a:cubicBezTo>
                <a:cubicBezTo>
                  <a:pt x="3535181" y="895191"/>
                  <a:pt x="3521523" y="937628"/>
                  <a:pt x="3518879" y="980382"/>
                </a:cubicBezTo>
                <a:cubicBezTo>
                  <a:pt x="3513995" y="999599"/>
                  <a:pt x="3527321" y="1012505"/>
                  <a:pt x="3515302" y="1028426"/>
                </a:cubicBezTo>
                <a:cubicBezTo>
                  <a:pt x="3518279" y="1066840"/>
                  <a:pt x="3496325" y="1148092"/>
                  <a:pt x="3536738" y="1210870"/>
                </a:cubicBezTo>
                <a:lnTo>
                  <a:pt x="3591526" y="1380154"/>
                </a:lnTo>
                <a:cubicBezTo>
                  <a:pt x="3610626" y="1430030"/>
                  <a:pt x="3618402" y="1446676"/>
                  <a:pt x="3627364" y="1475232"/>
                </a:cubicBezTo>
                <a:cubicBezTo>
                  <a:pt x="3630584" y="1500131"/>
                  <a:pt x="3621205" y="1517302"/>
                  <a:pt x="3629315" y="1551492"/>
                </a:cubicBezTo>
                <a:cubicBezTo>
                  <a:pt x="3627771" y="1569255"/>
                  <a:pt x="3642142" y="1604305"/>
                  <a:pt x="3642065" y="1616703"/>
                </a:cubicBezTo>
                <a:cubicBezTo>
                  <a:pt x="3644190" y="1615867"/>
                  <a:pt x="3646228" y="1622618"/>
                  <a:pt x="3644837" y="1625880"/>
                </a:cubicBezTo>
                <a:cubicBezTo>
                  <a:pt x="3644873" y="1682450"/>
                  <a:pt x="3660396" y="1644242"/>
                  <a:pt x="3653089" y="1681195"/>
                </a:cubicBezTo>
                <a:cubicBezTo>
                  <a:pt x="3653672" y="1703685"/>
                  <a:pt x="3678100" y="1693642"/>
                  <a:pt x="3669268" y="1720463"/>
                </a:cubicBezTo>
                <a:cubicBezTo>
                  <a:pt x="3672709" y="1747068"/>
                  <a:pt x="3683894" y="1760489"/>
                  <a:pt x="3680555" y="1787683"/>
                </a:cubicBezTo>
                <a:cubicBezTo>
                  <a:pt x="3683815" y="1812577"/>
                  <a:pt x="3690283" y="1832624"/>
                  <a:pt x="3690144" y="1854892"/>
                </a:cubicBezTo>
                <a:cubicBezTo>
                  <a:pt x="3694176" y="1862246"/>
                  <a:pt x="3696364" y="1869845"/>
                  <a:pt x="3692847" y="1879545"/>
                </a:cubicBezTo>
                <a:lnTo>
                  <a:pt x="3705899" y="1950159"/>
                </a:lnTo>
                <a:cubicBezTo>
                  <a:pt x="3705811" y="1963349"/>
                  <a:pt x="3696947" y="1944883"/>
                  <a:pt x="3698529" y="1956744"/>
                </a:cubicBezTo>
                <a:cubicBezTo>
                  <a:pt x="3704089" y="1967128"/>
                  <a:pt x="3694319" y="1972691"/>
                  <a:pt x="3700670" y="1983128"/>
                </a:cubicBezTo>
                <a:cubicBezTo>
                  <a:pt x="3707325" y="1975376"/>
                  <a:pt x="3704290" y="2019261"/>
                  <a:pt x="3710819" y="2016104"/>
                </a:cubicBezTo>
                <a:cubicBezTo>
                  <a:pt x="3703899" y="2032806"/>
                  <a:pt x="3716180" y="2041037"/>
                  <a:pt x="3716263" y="2057358"/>
                </a:cubicBezTo>
                <a:cubicBezTo>
                  <a:pt x="3714181" y="2066395"/>
                  <a:pt x="3708419" y="2088153"/>
                  <a:pt x="3713451" y="2092532"/>
                </a:cubicBezTo>
                <a:cubicBezTo>
                  <a:pt x="3702969" y="2134723"/>
                  <a:pt x="3713408" y="2112089"/>
                  <a:pt x="3712825" y="2145702"/>
                </a:cubicBezTo>
                <a:cubicBezTo>
                  <a:pt x="3711099" y="2175441"/>
                  <a:pt x="3721651" y="2170882"/>
                  <a:pt x="3710370" y="2205762"/>
                </a:cubicBezTo>
                <a:cubicBezTo>
                  <a:pt x="3706686" y="2213193"/>
                  <a:pt x="3707151" y="2225380"/>
                  <a:pt x="3711407" y="2232983"/>
                </a:cubicBezTo>
                <a:cubicBezTo>
                  <a:pt x="3712139" y="2234292"/>
                  <a:pt x="3712959" y="2235411"/>
                  <a:pt x="3713840" y="2236309"/>
                </a:cubicBezTo>
                <a:cubicBezTo>
                  <a:pt x="3705311" y="2258197"/>
                  <a:pt x="3712810" y="2264929"/>
                  <a:pt x="3706371" y="2276362"/>
                </a:cubicBezTo>
                <a:cubicBezTo>
                  <a:pt x="3707813" y="2303313"/>
                  <a:pt x="3719116" y="2319717"/>
                  <a:pt x="3713548" y="2330164"/>
                </a:cubicBezTo>
                <a:cubicBezTo>
                  <a:pt x="3716700" y="2349548"/>
                  <a:pt x="3722681" y="2379563"/>
                  <a:pt x="3725281" y="2392669"/>
                </a:cubicBezTo>
                <a:cubicBezTo>
                  <a:pt x="3729704" y="2396182"/>
                  <a:pt x="3728251" y="2402767"/>
                  <a:pt x="3729156" y="2408800"/>
                </a:cubicBezTo>
                <a:cubicBezTo>
                  <a:pt x="3733288" y="2414878"/>
                  <a:pt x="3733591" y="2443086"/>
                  <a:pt x="3731527" y="2451803"/>
                </a:cubicBezTo>
                <a:lnTo>
                  <a:pt x="3736702" y="2478754"/>
                </a:lnTo>
                <a:cubicBezTo>
                  <a:pt x="3728550" y="2525478"/>
                  <a:pt x="3760386" y="2545889"/>
                  <a:pt x="3730701" y="2582746"/>
                </a:cubicBezTo>
                <a:cubicBezTo>
                  <a:pt x="3730821" y="2599785"/>
                  <a:pt x="3740171" y="2587220"/>
                  <a:pt x="3740291" y="2604259"/>
                </a:cubicBezTo>
                <a:cubicBezTo>
                  <a:pt x="3743848" y="2626667"/>
                  <a:pt x="3731064" y="2615985"/>
                  <a:pt x="3745312" y="2636571"/>
                </a:cubicBezTo>
                <a:cubicBezTo>
                  <a:pt x="3741774" y="2677126"/>
                  <a:pt x="3756230" y="2698390"/>
                  <a:pt x="3745913" y="2734956"/>
                </a:cubicBezTo>
                <a:cubicBezTo>
                  <a:pt x="3751211" y="2727858"/>
                  <a:pt x="3750682" y="2814031"/>
                  <a:pt x="3749695" y="2825841"/>
                </a:cubicBezTo>
                <a:cubicBezTo>
                  <a:pt x="3749942" y="2850991"/>
                  <a:pt x="3747920" y="2877551"/>
                  <a:pt x="3747393" y="2915771"/>
                </a:cubicBezTo>
                <a:cubicBezTo>
                  <a:pt x="3750755" y="2949567"/>
                  <a:pt x="3739923" y="2933903"/>
                  <a:pt x="3751447" y="2964244"/>
                </a:cubicBezTo>
                <a:cubicBezTo>
                  <a:pt x="3751616" y="2982921"/>
                  <a:pt x="3749341" y="3024704"/>
                  <a:pt x="3748411" y="3027834"/>
                </a:cubicBezTo>
                <a:lnTo>
                  <a:pt x="3748938" y="3029071"/>
                </a:lnTo>
                <a:cubicBezTo>
                  <a:pt x="3750070" y="3034527"/>
                  <a:pt x="3749794" y="3037871"/>
                  <a:pt x="3748894" y="3040270"/>
                </a:cubicBezTo>
                <a:lnTo>
                  <a:pt x="3747334" y="3042558"/>
                </a:lnTo>
                <a:cubicBezTo>
                  <a:pt x="3747162" y="3045102"/>
                  <a:pt x="3746989" y="3047646"/>
                  <a:pt x="3746817" y="3050190"/>
                </a:cubicBezTo>
                <a:lnTo>
                  <a:pt x="3744491" y="3065086"/>
                </a:lnTo>
                <a:lnTo>
                  <a:pt x="3745283" y="3068003"/>
                </a:lnTo>
                <a:lnTo>
                  <a:pt x="3743686" y="3090671"/>
                </a:lnTo>
                <a:lnTo>
                  <a:pt x="3744246" y="3091046"/>
                </a:lnTo>
                <a:cubicBezTo>
                  <a:pt x="3745467" y="3092400"/>
                  <a:pt x="3746300" y="3094375"/>
                  <a:pt x="3746343" y="3097703"/>
                </a:cubicBezTo>
                <a:cubicBezTo>
                  <a:pt x="3754816" y="3093496"/>
                  <a:pt x="3749641" y="3100105"/>
                  <a:pt x="3749018" y="3110287"/>
                </a:cubicBezTo>
                <a:cubicBezTo>
                  <a:pt x="3762039" y="3106026"/>
                  <a:pt x="3755113" y="3134407"/>
                  <a:pt x="3762400" y="3140063"/>
                </a:cubicBezTo>
                <a:cubicBezTo>
                  <a:pt x="3761648" y="3147641"/>
                  <a:pt x="3761093" y="3155576"/>
                  <a:pt x="3760798" y="3163705"/>
                </a:cubicBezTo>
                <a:cubicBezTo>
                  <a:pt x="3760796" y="3165306"/>
                  <a:pt x="3760795" y="3166906"/>
                  <a:pt x="3760793" y="3168507"/>
                </a:cubicBezTo>
                <a:lnTo>
                  <a:pt x="3760925" y="3168621"/>
                </a:lnTo>
                <a:cubicBezTo>
                  <a:pt x="3761203" y="3169703"/>
                  <a:pt x="3761307" y="3171298"/>
                  <a:pt x="3761180" y="3173722"/>
                </a:cubicBezTo>
                <a:lnTo>
                  <a:pt x="3760784" y="3177263"/>
                </a:lnTo>
                <a:lnTo>
                  <a:pt x="3760776" y="3186578"/>
                </a:lnTo>
                <a:lnTo>
                  <a:pt x="3761644" y="3189908"/>
                </a:lnTo>
                <a:cubicBezTo>
                  <a:pt x="3767239" y="3200999"/>
                  <a:pt x="3784386" y="3192521"/>
                  <a:pt x="3778090" y="3215620"/>
                </a:cubicBezTo>
                <a:cubicBezTo>
                  <a:pt x="3782929" y="3238942"/>
                  <a:pt x="3794645" y="3248487"/>
                  <a:pt x="3792860" y="3273934"/>
                </a:cubicBezTo>
                <a:cubicBezTo>
                  <a:pt x="3797428" y="3295746"/>
                  <a:pt x="3804878" y="3312408"/>
                  <a:pt x="3805965" y="3332638"/>
                </a:cubicBezTo>
                <a:cubicBezTo>
                  <a:pt x="3810325" y="3338359"/>
                  <a:pt x="3812891" y="3344736"/>
                  <a:pt x="3809972" y="3354360"/>
                </a:cubicBezTo>
                <a:cubicBezTo>
                  <a:pt x="3815463" y="3373933"/>
                  <a:pt x="3822569" y="3374995"/>
                  <a:pt x="3820366" y="3391014"/>
                </a:cubicBezTo>
                <a:cubicBezTo>
                  <a:pt x="3832550" y="3396219"/>
                  <a:pt x="3828906" y="3399305"/>
                  <a:pt x="3827143" y="3406519"/>
                </a:cubicBezTo>
                <a:cubicBezTo>
                  <a:pt x="3827126" y="3406819"/>
                  <a:pt x="3827110" y="3407118"/>
                  <a:pt x="3827093" y="3407418"/>
                </a:cubicBezTo>
                <a:lnTo>
                  <a:pt x="3828820" y="3408091"/>
                </a:lnTo>
                <a:lnTo>
                  <a:pt x="3830121" y="3410929"/>
                </a:lnTo>
                <a:lnTo>
                  <a:pt x="3831461" y="3420084"/>
                </a:lnTo>
                <a:cubicBezTo>
                  <a:pt x="3831507" y="3421309"/>
                  <a:pt x="3831554" y="3422534"/>
                  <a:pt x="3831600" y="3423759"/>
                </a:cubicBezTo>
                <a:cubicBezTo>
                  <a:pt x="3831831" y="3426205"/>
                  <a:pt x="3832160" y="3427719"/>
                  <a:pt x="3832580" y="3428642"/>
                </a:cubicBezTo>
                <a:cubicBezTo>
                  <a:pt x="3832626" y="3428658"/>
                  <a:pt x="3832672" y="3428675"/>
                  <a:pt x="3832719" y="3428690"/>
                </a:cubicBezTo>
                <a:lnTo>
                  <a:pt x="3832765" y="3429000"/>
                </a:lnTo>
                <a:lnTo>
                  <a:pt x="0" y="3429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021858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0000">
              <a:schemeClr val="bg1">
                <a:lumMod val="85000"/>
              </a:schemeClr>
            </a:gs>
            <a:gs pos="3000">
              <a:schemeClr val="accent1">
                <a:lumMod val="60000"/>
                <a:lumOff val="4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0876"/>
            <a:ext cx="11367606" cy="550701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Prevalence of the condition in UK and worldwide </a:t>
            </a:r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5268" y="701576"/>
            <a:ext cx="6738457" cy="6156423"/>
          </a:xfrm>
        </p:spPr>
        <p:txBody>
          <a:bodyPr>
            <a:noAutofit/>
          </a:bodyPr>
          <a:lstStyle/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CKD becomes a serious issue, as it affects an anticipated 7.2 million people in the UK, which creates a treatment burden across families and health services (Kidney Care, 2025). </a:t>
            </a:r>
          </a:p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UK also reported that CKD’s prevalence and seriousness are growing with age, as 22% of adults (35 years and over) experience this condition (stages 1 to 5) (NHS England, 2024).</a:t>
            </a:r>
          </a:p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Another report shows the prevalence rate for CKD was 5167 per 100,000 of the total population in the UK as of 2017 (Stewart, 2026).  </a:t>
            </a:r>
          </a:p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Globally, the occurrence rate of CKD is significant, as 10% of the population is affected by CKD, and millions of people die per year due to inaccessibility to affordable treatment (National Kidney Foundation, 2026).</a:t>
            </a: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3725" y="701577"/>
            <a:ext cx="5205484" cy="425618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E029217-CEB0-E1DC-4572-23F683078E64}"/>
              </a:ext>
            </a:extLst>
          </p:cNvPr>
          <p:cNvSpPr txBox="1"/>
          <p:nvPr/>
        </p:nvSpPr>
        <p:spPr>
          <a:xfrm>
            <a:off x="7043739" y="5433118"/>
            <a:ext cx="51054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Additionally, nearly 10.4% men and 11.8% women are experiencing CKD globally (ISN, 2026).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97092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8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6712" y="373855"/>
            <a:ext cx="10515600" cy="6191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 and social burden of the condition </a:t>
            </a:r>
            <a:endParaRPr lang="en-US" sz="3600" kern="12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body" idx="4294967295"/>
          </p:nvPr>
        </p:nvSpPr>
        <p:spPr>
          <a:xfrm>
            <a:off x="4696926" y="1593056"/>
            <a:ext cx="7315200" cy="427196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lvl="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CKD bears a significant economic burden, which substantially increases the severity of the condition (</a:t>
            </a:r>
            <a:r>
              <a:rPr lang="en-US" sz="20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Jha</a:t>
            </a: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2024). </a:t>
            </a:r>
          </a:p>
          <a:p>
            <a:pPr marL="285750" lvl="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UK, CKD imposes a £7.0 billion annual economic burden, while £6.4 billion is a direct cost to the NHS (Kidney Research UK, 2023). </a:t>
            </a:r>
          </a:p>
          <a:p>
            <a:pPr marL="285750" lvl="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CKD affected people who were admitted for the first time to the hospital; their earnings fell by nearly £14,700 within the five years (UKKA, 2025), as it creates financial challenges, reflecting a social burden. </a:t>
            </a:r>
          </a:p>
          <a:p>
            <a:pPr marL="285750" lvl="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CKD creates a significant social burden on families as people with CKD lose their productivity and incur higher medical costs (Wang et al., 2024). 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913" y="1893094"/>
            <a:ext cx="3782638" cy="3350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88970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8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422971"/>
            <a:ext cx="8934451" cy="531617"/>
          </a:xfrm>
        </p:spPr>
        <p:txBody>
          <a:bodyPr>
            <a:no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Diagnosis and Initial assessment 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4071938" y="843267"/>
            <a:ext cx="7662862" cy="5903412"/>
          </a:xfrm>
          <a:noFill/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primary diagnosis of CKD is based on biochemical parameters (blood test) that measure serum creatinine to calculate the estimated glomerular filtration (eGFR) rate through the CKD-EPI equation (Borg et al., 2023).  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Urine Albumin-to-creatinine ratio (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uACR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is used to check for albumin in urine that reflects kidney damage, effective for those who have high blood pressure or heart disease (Cleveland Clinic, 2024). 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Additionally, ultrasound may be used to examine the kidney structure and size, and for severe cases, biopsy, which provides accurate pathology for CKD (Borg et al., 2023). 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888" y="1109082"/>
            <a:ext cx="2491739" cy="244577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3888" y="4175180"/>
            <a:ext cx="2619375" cy="203131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176993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8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4415" y="-119584"/>
            <a:ext cx="11186160" cy="675322"/>
          </a:xfrm>
        </p:spPr>
        <p:txBody>
          <a:bodyPr>
            <a:normAutofit/>
          </a:bodyPr>
          <a:lstStyle/>
          <a:p>
            <a:pPr algn="just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Management of Chronic Kidney disease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433531"/>
            <a:ext cx="8822148" cy="6424469"/>
          </a:xfrm>
        </p:spPr>
        <p:txBody>
          <a:bodyPr>
            <a:noAutofit/>
          </a:bodyPr>
          <a:lstStyle/>
          <a:p>
            <a:pPr marL="285750" lvl="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Following the NICE guidelines in the UK, the CKD is manageable with an aim to prevent or delay progression. </a:t>
            </a:r>
          </a:p>
          <a:p>
            <a:pPr marL="285750" lvl="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 this regard, by implementing the Biopsychosocial model of health, the NHS currently focuses on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improving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biological factors such as reducing high cholesterol and high blood pressure (NHS UK, 2026a). </a:t>
            </a:r>
          </a:p>
          <a:p>
            <a:pPr marL="285750" lvl="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Aligning with psychological factors, to foster self-management behaviour to manage mental illness associated with anxiety and depression (Nair et al., 2021). </a:t>
            </a:r>
          </a:p>
          <a:p>
            <a:pPr marL="285750" lvl="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Facilitating lifestyle support helps to reduce the impact and burden of societal factors.</a:t>
            </a:r>
          </a:p>
          <a:p>
            <a:pPr marL="285750" lvl="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The CCO model determine the patient care process by fostering collaborating culture and patient engagement, which increase health outcomes of CKD patients (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Kenzie et al., 2025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). 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Hence, these factors of CKD patients can be effective for managing their long-term condition with better outcomes. 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4616" y="983312"/>
            <a:ext cx="2926958" cy="243539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4616" y="3645765"/>
            <a:ext cx="2926958" cy="2313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931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40000"/>
                <a:lumOff val="60000"/>
              </a:schemeClr>
            </a:gs>
            <a:gs pos="80000">
              <a:schemeClr val="accent5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Treatment option for CKD </a:t>
            </a:r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19125" y="1468436"/>
            <a:ext cx="7877175" cy="4589463"/>
          </a:xfrm>
        </p:spPr>
        <p:txBody>
          <a:bodyPr>
            <a:noAutofit/>
          </a:bodyPr>
          <a:lstStyle/>
          <a:p>
            <a:pPr marL="285750" lvl="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UK, CKD is mainly managed by the NHS guidelines, which advise on lifestyle changes, including weight management and exercise, to deal with this condition.  </a:t>
            </a:r>
          </a:p>
          <a:p>
            <a:pPr marL="285750" lvl="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Though no medication can treat CKD, however, patients can take SGLT2 inhibitors to lower blood sugar, associated with the long-term condition (LTC) (NHS UK2026a).  </a:t>
            </a:r>
          </a:p>
          <a:p>
            <a:pPr marL="285750" lvl="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cope with the severe CKD, kidney transplantation is another option, which reflects that nearly 40% of all kidney transplants are executed from living donors in the UK (Kidney Care, 2023). 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7810" y="1468437"/>
            <a:ext cx="2857500" cy="198882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47810" y="3800113"/>
            <a:ext cx="2857500" cy="2111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92631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8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372" y="411480"/>
            <a:ext cx="10515600" cy="604665"/>
          </a:xfrm>
        </p:spPr>
        <p:txBody>
          <a:bodyPr>
            <a:no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Comorbidity of the condition 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E7462ADE-2214-34CD-1604-B98A8D02CB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1435430"/>
              </p:ext>
            </p:extLst>
          </p:nvPr>
        </p:nvGraphicFramePr>
        <p:xfrm>
          <a:off x="458373" y="1122239"/>
          <a:ext cx="11197882" cy="5067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832839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8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cap="none" dirty="0">
                <a:latin typeface="Arial" panose="020B0604020202020204" pitchFamily="34" charset="0"/>
                <a:cs typeface="Arial" panose="020B0604020202020204" pitchFamily="34" charset="0"/>
              </a:rPr>
              <a:t>Prevention of the condition </a:t>
            </a:r>
            <a:endParaRPr lang="en-GB" sz="36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5707" y="3930097"/>
            <a:ext cx="2592137" cy="1615522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bg2">
                  <a:shade val="98000"/>
                  <a:satMod val="120000"/>
                  <a:lumMod val="98000"/>
                </a:schemeClr>
              </a:gs>
            </a:gsLst>
            <a:lin ang="5400000" scaled="0"/>
          </a:gradFill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05707" y="1773099"/>
            <a:ext cx="2619375" cy="174307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147E267-F8F7-DAD8-D9E2-F89F68079B6C}"/>
              </a:ext>
            </a:extLst>
          </p:cNvPr>
          <p:cNvSpPr txBox="1"/>
          <p:nvPr/>
        </p:nvSpPr>
        <p:spPr>
          <a:xfrm>
            <a:off x="500062" y="1690688"/>
            <a:ext cx="772953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Though CKD is considered as LTC, it is still important to focus on lifestyle modification, such as a healthy diet , exercise and managing alcohol intake (NHS UK, 2026b).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Determining weight management and optimal water intake are key strategies to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minimise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CKD risk.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Maintaining blood pressure and controlling diabetes is important factors to prevent CKD condition (Nordheim and Jenssen 2021).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Additionally, GLP-1RA and SGLT2i are effective in preventing CKD onset in the matter of obesity and T2DM (Ortiz et al., 2025).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33312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40000"/>
                <a:lumOff val="60000"/>
              </a:schemeClr>
            </a:gs>
            <a:gs pos="80000">
              <a:schemeClr val="bg1">
                <a:lumMod val="8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775" y="365126"/>
            <a:ext cx="10868025" cy="1024766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Required skills, values and behavior for Co-productive care </a:t>
            </a:r>
            <a:b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58CD5767-20D4-5428-57F5-B0E731F5D6AE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07538203"/>
              </p:ext>
            </p:extLst>
          </p:nvPr>
        </p:nvGraphicFramePr>
        <p:xfrm>
          <a:off x="350044" y="1185863"/>
          <a:ext cx="11491912" cy="4894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81851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40000"/>
                <a:lumOff val="60000"/>
              </a:schemeClr>
            </a:gs>
            <a:gs pos="8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93688"/>
            <a:ext cx="10515600" cy="1325563"/>
          </a:xfrm>
        </p:spPr>
        <p:txBody>
          <a:bodyPr>
            <a:no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Recommendations for managing CKD condition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AutoShape 4" descr="Chronic Kidney Disease (CKD) In ...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9091917" y="1046160"/>
            <a:ext cx="23275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 descr="Doctor">
            <a:extLst>
              <a:ext uri="{FF2B5EF4-FFF2-40B4-BE49-F238E27FC236}">
                <a16:creationId xmlns:a16="http://schemas.microsoft.com/office/drawing/2014/main" id="{764C37AF-314A-62AD-874B-445014695E40}"/>
              </a:ext>
            </a:extLst>
          </p:cNvPr>
          <p:cNvSpPr/>
          <p:nvPr/>
        </p:nvSpPr>
        <p:spPr>
          <a:xfrm>
            <a:off x="639921" y="1438959"/>
            <a:ext cx="1110934" cy="895350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05BEC82-78A6-EB74-D0DB-2497FF0A7004}"/>
              </a:ext>
            </a:extLst>
          </p:cNvPr>
          <p:cNvSpPr txBox="1"/>
          <p:nvPr/>
        </p:nvSpPr>
        <p:spPr>
          <a:xfrm>
            <a:off x="2016046" y="1563468"/>
            <a:ext cx="90725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Healthcare professionals need to focus on a comprehensive model of personalized care, which is accomplished through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six evidence-based components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 descr="Hospital">
            <a:extLst>
              <a:ext uri="{FF2B5EF4-FFF2-40B4-BE49-F238E27FC236}">
                <a16:creationId xmlns:a16="http://schemas.microsoft.com/office/drawing/2014/main" id="{8DB51AA1-FA9F-2849-CB87-AD757CCFEEBF}"/>
              </a:ext>
            </a:extLst>
          </p:cNvPr>
          <p:cNvSpPr/>
          <p:nvPr/>
        </p:nvSpPr>
        <p:spPr>
          <a:xfrm>
            <a:off x="639921" y="2627092"/>
            <a:ext cx="1045632" cy="895350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26FC8E3-CEC7-5E9F-8E41-FAA91583D1C0}"/>
              </a:ext>
            </a:extLst>
          </p:cNvPr>
          <p:cNvSpPr txBox="1"/>
          <p:nvPr/>
        </p:nvSpPr>
        <p:spPr>
          <a:xfrm>
            <a:off x="2016046" y="2685272"/>
            <a:ext cx="87010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Shared decision-making 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Shared decision-making is key for physicians to share information with CKD patients and involve them in the decision to implement a preferred treatment (Dahm et al., 2023).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Rectangle 18" descr="Medicine">
            <a:extLst>
              <a:ext uri="{FF2B5EF4-FFF2-40B4-BE49-F238E27FC236}">
                <a16:creationId xmlns:a16="http://schemas.microsoft.com/office/drawing/2014/main" id="{6631DDF4-C4BC-B6D2-4A92-27AE745496C2}"/>
              </a:ext>
            </a:extLst>
          </p:cNvPr>
          <p:cNvSpPr/>
          <p:nvPr/>
        </p:nvSpPr>
        <p:spPr>
          <a:xfrm>
            <a:off x="645179" y="4006081"/>
            <a:ext cx="1105676" cy="1035222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A9C6410-EBC6-414C-D0FF-93F69221654C}"/>
              </a:ext>
            </a:extLst>
          </p:cNvPr>
          <p:cNvSpPr txBox="1"/>
          <p:nvPr/>
        </p:nvSpPr>
        <p:spPr>
          <a:xfrm>
            <a:off x="2016046" y="4062027"/>
            <a:ext cx="92491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Personalized care 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Healthcare providers can treat CKD with personalized care through novel biomarkers beyond traditional biomarkers that tailor and precision medical approaches according to patients' needs (McDonnell et al., 2025).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Rectangle 20" descr="Stethoscope">
            <a:extLst>
              <a:ext uri="{FF2B5EF4-FFF2-40B4-BE49-F238E27FC236}">
                <a16:creationId xmlns:a16="http://schemas.microsoft.com/office/drawing/2014/main" id="{BBF83900-71CB-30C6-2053-03E0EF372CAA}"/>
              </a:ext>
            </a:extLst>
          </p:cNvPr>
          <p:cNvSpPr/>
          <p:nvPr/>
        </p:nvSpPr>
        <p:spPr>
          <a:xfrm>
            <a:off x="674247" y="5504084"/>
            <a:ext cx="1076608" cy="894872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84B110E-99CD-3BFF-1555-9002E05492FA}"/>
              </a:ext>
            </a:extLst>
          </p:cNvPr>
          <p:cNvSpPr txBox="1"/>
          <p:nvPr/>
        </p:nvSpPr>
        <p:spPr>
          <a:xfrm>
            <a:off x="2016046" y="5504084"/>
            <a:ext cx="89311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Enabling Choice 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Healthcare professionals must provide enabling choices that highlight legal rights to patients with CKD to choose and make their own decisions regarding their treatment.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46574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>
                <a:lumMod val="40000"/>
                <a:lumOff val="60000"/>
              </a:schemeClr>
            </a:gs>
            <a:gs pos="80000">
              <a:schemeClr val="bg1">
                <a:lumMod val="8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366712" y="1690689"/>
            <a:ext cx="11458575" cy="4095750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Community-based support: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Community-based support is recommended to clinicians to follow, as it is key to encouraging patient outcomes by building an interactive platform that emphasises patient engagement (Shi and Fan, 2025).   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Supported self-management: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Self-management support can be used in CKD cases as it helps to encourage patients to manage symptoms by facilitating fluid intake restriction and maintaining physical activity (Farris et al., 2025). 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Personal health budgets: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Health care professionals need to embrace a personal health budget, which allows patients to manage their care in a personalised manner.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251F1F-05AE-382C-7616-86F78B891626}"/>
              </a:ext>
            </a:extLst>
          </p:cNvPr>
          <p:cNvSpPr txBox="1"/>
          <p:nvPr/>
        </p:nvSpPr>
        <p:spPr>
          <a:xfrm>
            <a:off x="228599" y="490359"/>
            <a:ext cx="1196340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Recommendation for managing CKD condition (Contd..) </a:t>
            </a:r>
          </a:p>
          <a:p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23050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>
                <a:lumMod val="40000"/>
                <a:lumOff val="60000"/>
              </a:schemeClr>
            </a:gs>
            <a:gs pos="80000">
              <a:schemeClr val="bg1">
                <a:lumMod val="8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apsules and pills inside a glass bowl">
            <a:extLst>
              <a:ext uri="{FF2B5EF4-FFF2-40B4-BE49-F238E27FC236}">
                <a16:creationId xmlns:a16="http://schemas.microsoft.com/office/drawing/2014/main" id="{7BA0D0EA-1863-FB49-C6EC-1550907047E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t="19041" r="-1" b="5939"/>
          <a:stretch>
            <a:fillRect/>
          </a:stretch>
        </p:blipFill>
        <p:spPr>
          <a:xfrm>
            <a:off x="0" y="0"/>
            <a:ext cx="12188932" cy="598474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8636" y="210471"/>
            <a:ext cx="10467975" cy="1325563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14338" y="1377950"/>
            <a:ext cx="11430000" cy="4606797"/>
          </a:xfrm>
        </p:spPr>
        <p:txBody>
          <a:bodyPr>
            <a:noAutofit/>
          </a:bodyPr>
          <a:lstStyle/>
          <a:p>
            <a:pPr lvl="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presentation has evaluated long-term condition CKD, including its diagnosis, treatment, prevalence, and management. 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reflects that hypertension, high blood pressure, and diabetes are major causes of CKD.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Biopsychosocial models of health are implemented by the NHS to manage the associated conditions of CKD, such as high cholesterol and high blood pressure. 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NHS guidelines emphasise that lifestyle changes such as exercise and weight management are key to delaying the progression of CKD. 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Moreover, it is recommended to implement shared decision-making, self-management, community-based support and personalised support to boost health outcomes of the people with CKD.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93794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References 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4294967295"/>
          </p:nvPr>
        </p:nvSpPr>
        <p:spPr>
          <a:xfrm>
            <a:off x="1457558" y="1687651"/>
            <a:ext cx="9724031" cy="4978271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1100" dirty="0"/>
              <a:t>Borg, R., Carlson, N., Søndergaard, J. and Persson, F., (2023). ‘The growing challenge of chronic kidney disease: an overview of current knowledge’. </a:t>
            </a:r>
            <a:r>
              <a:rPr lang="en-US" sz="1100" i="1" dirty="0"/>
              <a:t>International Journal of Nephrology,</a:t>
            </a:r>
            <a:r>
              <a:rPr lang="en-US" sz="1100" dirty="0"/>
              <a:t> 2023(1), p.9609266. Available at:  </a:t>
            </a:r>
            <a:r>
              <a:rPr lang="en-US" sz="1100" u="sng" dirty="0">
                <a:hlinkClick r:id="rId2"/>
              </a:rPr>
              <a:t>https://doi.org/10.1155/2023/9609266</a:t>
            </a:r>
            <a:r>
              <a:rPr lang="en-US" sz="1100" dirty="0"/>
              <a:t> (Accessed: 01 April 2026).</a:t>
            </a:r>
          </a:p>
          <a:p>
            <a:r>
              <a:rPr lang="en-US" sz="1100" dirty="0"/>
              <a:t>Cleveland Clinic (2024) </a:t>
            </a:r>
            <a:r>
              <a:rPr lang="en-US" sz="1100" i="1" dirty="0"/>
              <a:t>Urine Albumin-Creatinine Ratio (</a:t>
            </a:r>
            <a:r>
              <a:rPr lang="en-US" sz="1100" i="1" dirty="0" err="1"/>
              <a:t>uACR</a:t>
            </a:r>
            <a:r>
              <a:rPr lang="en-US" sz="1100" i="1" dirty="0"/>
              <a:t>)</a:t>
            </a:r>
            <a:r>
              <a:rPr lang="en-US" sz="1100" dirty="0"/>
              <a:t> Available at:  </a:t>
            </a:r>
            <a:r>
              <a:rPr lang="en-US" sz="1100" u="sng" dirty="0">
                <a:hlinkClick r:id="rId3"/>
              </a:rPr>
              <a:t>https://my.clevelandclinic.org/health/diagnostics/urine-albumin-creatinine-ratio</a:t>
            </a:r>
            <a:r>
              <a:rPr lang="en-US" sz="1100" dirty="0"/>
              <a:t> (Accessed: 01 April 2026).</a:t>
            </a:r>
          </a:p>
          <a:p>
            <a:r>
              <a:rPr lang="en-US" sz="1100" dirty="0"/>
              <a:t>Coyle, M., Flaherty, G. and Jennings, C., (2021). ‘A critical review of chronic kidney disease as a risk factor for coronary artery disease’. </a:t>
            </a:r>
            <a:r>
              <a:rPr lang="en-US" sz="1100" i="1" dirty="0"/>
              <a:t>IJC Heart &amp; Vasculature,</a:t>
            </a:r>
            <a:r>
              <a:rPr lang="en-US" sz="1100" dirty="0"/>
              <a:t> 35, p.100822. Available </a:t>
            </a:r>
            <a:r>
              <a:rPr lang="en-US" sz="1100" dirty="0" err="1"/>
              <a:t>at:</a:t>
            </a:r>
            <a:r>
              <a:rPr lang="en-US" sz="1100" u="sng" dirty="0" err="1">
                <a:hlinkClick r:id="rId4"/>
              </a:rPr>
              <a:t>https</a:t>
            </a:r>
            <a:r>
              <a:rPr lang="en-US" sz="1100" u="sng" dirty="0">
                <a:hlinkClick r:id="rId4"/>
              </a:rPr>
              <a:t>://doi.org/10.1016/j.ijcha.2021.100822</a:t>
            </a:r>
            <a:r>
              <a:rPr lang="en-US" sz="1100" dirty="0"/>
              <a:t>   (Accessed: 01 April 2026).</a:t>
            </a:r>
          </a:p>
          <a:p>
            <a:r>
              <a:rPr lang="en-US" sz="1100" dirty="0"/>
              <a:t>Dahm, M.R., Raine, S.E., Slade, D., Chien, L.J., Kennard, A., Walters, G., Spinks, T. and </a:t>
            </a:r>
            <a:r>
              <a:rPr lang="en-US" sz="1100" dirty="0" err="1"/>
              <a:t>Talaulikar</a:t>
            </a:r>
            <a:r>
              <a:rPr lang="en-US" sz="1100" dirty="0"/>
              <a:t>, G., (2023). ‘Shared decision making in chronic kidney disease: a qualitative study of the impact of communication practices on treatment decisions for older patients’. </a:t>
            </a:r>
            <a:r>
              <a:rPr lang="en-US" sz="1100" i="1" dirty="0"/>
              <a:t>BMC nephrology,</a:t>
            </a:r>
            <a:r>
              <a:rPr lang="en-US" sz="1100" dirty="0"/>
              <a:t> 24(1), p.383. Available at:  </a:t>
            </a:r>
            <a:r>
              <a:rPr lang="en-US" sz="1100" u="sng" dirty="0">
                <a:hlinkClick r:id="rId5"/>
              </a:rPr>
              <a:t>https://doi.org/10.1186/s12882-023-03406-9</a:t>
            </a:r>
            <a:r>
              <a:rPr lang="en-US" sz="1100" dirty="0"/>
              <a:t> (Accessed: 01 April 2026).</a:t>
            </a:r>
          </a:p>
          <a:p>
            <a:r>
              <a:rPr lang="en-US" sz="1100" dirty="0"/>
              <a:t>Farris, O., Orbell, S., Lamarche, V.M. and Smith, R., (2025). ‘Promoting self-management in chronic disease: a systematic review and meta-analysis of </a:t>
            </a:r>
            <a:r>
              <a:rPr lang="en-US" sz="1100" dirty="0" err="1"/>
              <a:t>behaviour</a:t>
            </a:r>
            <a:r>
              <a:rPr lang="en-US" sz="1100" dirty="0"/>
              <a:t> change interventions for patients on dialysis’. </a:t>
            </a:r>
            <a:r>
              <a:rPr lang="en-US" sz="1100" i="1" dirty="0"/>
              <a:t>Health Psychology Review,</a:t>
            </a:r>
            <a:r>
              <a:rPr lang="en-US" sz="1100" dirty="0"/>
              <a:t> 19(2), pp.368-408. Available at:  </a:t>
            </a:r>
            <a:r>
              <a:rPr lang="en-US" sz="1100" u="sng" dirty="0">
                <a:hlinkClick r:id="rId6"/>
              </a:rPr>
              <a:t>https://doi.org/10.1080/17437199.2025.2471775</a:t>
            </a:r>
            <a:r>
              <a:rPr lang="en-US" sz="1100" dirty="0"/>
              <a:t> (Accessed: 01 April 2026).</a:t>
            </a:r>
          </a:p>
          <a:p>
            <a:r>
              <a:rPr lang="en-US" sz="1100" dirty="0" err="1"/>
              <a:t>Ghelichi-Ghojogh</a:t>
            </a:r>
            <a:r>
              <a:rPr lang="en-US" sz="1100" dirty="0"/>
              <a:t>, M., </a:t>
            </a:r>
            <a:r>
              <a:rPr lang="en-US" sz="1100" dirty="0" err="1"/>
              <a:t>Fararouei</a:t>
            </a:r>
            <a:r>
              <a:rPr lang="en-US" sz="1100" dirty="0"/>
              <a:t>, M., Seif, M. and </a:t>
            </a:r>
            <a:r>
              <a:rPr lang="en-US" sz="1100" dirty="0" err="1"/>
              <a:t>Pakfetrat</a:t>
            </a:r>
            <a:r>
              <a:rPr lang="en-US" sz="1100" dirty="0"/>
              <a:t>, M., (2022). ‘Chronic kidney disease and its health-related factors: a case-control study’. </a:t>
            </a:r>
            <a:r>
              <a:rPr lang="en-US" sz="1100" i="1" dirty="0"/>
              <a:t>BMC nephrology,</a:t>
            </a:r>
            <a:r>
              <a:rPr lang="en-US" sz="1100" dirty="0"/>
              <a:t> 23(1), p.24. Available at: </a:t>
            </a:r>
            <a:r>
              <a:rPr lang="en-US" sz="1100" u="sng" dirty="0">
                <a:hlinkClick r:id="rId7"/>
              </a:rPr>
              <a:t>https://doi.org/10.1186/s12882-021-02655-w</a:t>
            </a:r>
            <a:r>
              <a:rPr lang="en-US" sz="1100" dirty="0"/>
              <a:t>  (Accessed: 01 April 2026).</a:t>
            </a:r>
          </a:p>
          <a:p>
            <a:r>
              <a:rPr lang="en-US" sz="1100" dirty="0" err="1"/>
              <a:t>Golsorkhi</a:t>
            </a:r>
            <a:r>
              <a:rPr lang="en-US" sz="1100" dirty="0"/>
              <a:t>, M., Ebrahimi, N., </a:t>
            </a:r>
            <a:r>
              <a:rPr lang="en-US" sz="1100" dirty="0" err="1"/>
              <a:t>Vakhshoori</a:t>
            </a:r>
            <a:r>
              <a:rPr lang="en-US" sz="1100" dirty="0"/>
              <a:t>, M., Norouzi, S. and </a:t>
            </a:r>
            <a:r>
              <a:rPr lang="en-US" sz="1100" dirty="0" err="1"/>
              <a:t>Abdipour</a:t>
            </a:r>
            <a:r>
              <a:rPr lang="en-US" sz="1100" dirty="0"/>
              <a:t>, A., (2025). ‘Patient-physician communication in advanced kidney disease: a narrative review’. </a:t>
            </a:r>
            <a:r>
              <a:rPr lang="en-US" sz="1100" i="1" dirty="0"/>
              <a:t>Journal of nephrology,</a:t>
            </a:r>
            <a:r>
              <a:rPr lang="en-US" sz="1100" dirty="0"/>
              <a:t> 38(3), pp.827-843. Available at: </a:t>
            </a:r>
            <a:r>
              <a:rPr lang="en-US" sz="1100" u="sng" dirty="0">
                <a:hlinkClick r:id="rId8"/>
              </a:rPr>
              <a:t>https://doi.org/10.1007/s40620-024-02176-3</a:t>
            </a:r>
            <a:r>
              <a:rPr lang="en-US" sz="1100" dirty="0"/>
              <a:t>  (Accessed: 01 April 2026).</a:t>
            </a:r>
          </a:p>
          <a:p>
            <a:r>
              <a:rPr lang="en-US" sz="1100" dirty="0"/>
              <a:t>ISN (2026) </a:t>
            </a:r>
            <a:r>
              <a:rPr lang="en-US" sz="1100" i="1" dirty="0"/>
              <a:t>More than 850 Million Worldwide have some form of Kidney Disease: Help Raise Awareness </a:t>
            </a:r>
            <a:r>
              <a:rPr lang="en-US" sz="1100" dirty="0"/>
              <a:t>Available at:  </a:t>
            </a:r>
            <a:r>
              <a:rPr lang="en-US" sz="1100" u="sng" dirty="0">
                <a:hlinkClick r:id="rId9"/>
              </a:rPr>
              <a:t>https://www.theisn.org/more-than-850-million-worldwide-have-some-form-of-kidney-disease-help-raise-awareness/</a:t>
            </a:r>
            <a:r>
              <a:rPr lang="en-US" sz="1100" dirty="0"/>
              <a:t> (Accessed: 01 April 2026).</a:t>
            </a:r>
          </a:p>
          <a:p>
            <a:r>
              <a:rPr lang="en-US" sz="1100" dirty="0"/>
              <a:t>Jha, V., Al-Ghamdi, S.M., Li, G., Wu, M.S., </a:t>
            </a:r>
            <a:r>
              <a:rPr lang="en-US" sz="1100" dirty="0" err="1"/>
              <a:t>Stafylas</a:t>
            </a:r>
            <a:r>
              <a:rPr lang="en-US" sz="1100" dirty="0"/>
              <a:t>, P., </a:t>
            </a:r>
            <a:r>
              <a:rPr lang="en-US" sz="1100" dirty="0" err="1"/>
              <a:t>Retat</a:t>
            </a:r>
            <a:r>
              <a:rPr lang="en-US" sz="1100" dirty="0"/>
              <a:t>, L., Card-Gowers, J., Barone, S., Cabrera, C. and Garcia Sanchez, J.J., (2023). ‘Global economic burden associated with chronic kidney disease: a pragmatic review of medical costs for the inside CKD research </a:t>
            </a:r>
            <a:r>
              <a:rPr lang="en-US" sz="1100" dirty="0" err="1"/>
              <a:t>programme</a:t>
            </a:r>
            <a:r>
              <a:rPr lang="en-US" sz="1100" dirty="0"/>
              <a:t>’. </a:t>
            </a:r>
            <a:r>
              <a:rPr lang="en-US" sz="1100" i="1" dirty="0"/>
              <a:t>Advances in Therapy,</a:t>
            </a:r>
            <a:r>
              <a:rPr lang="en-US" sz="1100" dirty="0"/>
              <a:t> 40(10), pp.4405-4420. Available at:  </a:t>
            </a:r>
            <a:r>
              <a:rPr lang="en-US" sz="1100" u="sng" dirty="0">
                <a:hlinkClick r:id="rId10"/>
              </a:rPr>
              <a:t>https://doi.org/10.1007/s12325-023-02608-9</a:t>
            </a:r>
            <a:r>
              <a:rPr lang="en-US" sz="1100" dirty="0"/>
              <a:t> (Accessed: 01 April 2026).</a:t>
            </a:r>
          </a:p>
          <a:p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26116418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References (Contd..)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457558" y="1718782"/>
            <a:ext cx="9724031" cy="527048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1100" dirty="0"/>
              <a:t>Kalantar-Zadeh, K., Jafar, T.H., Nitsch, D., </a:t>
            </a:r>
            <a:r>
              <a:rPr lang="en-US" sz="1100" dirty="0" err="1"/>
              <a:t>Neuen</a:t>
            </a:r>
            <a:r>
              <a:rPr lang="en-US" sz="1100" dirty="0"/>
              <a:t>, B.L. and Perkovic, V., (2021). ‘Chronic kidney disease’. </a:t>
            </a:r>
            <a:r>
              <a:rPr lang="en-US" sz="1100" i="1" dirty="0"/>
              <a:t>The lancet,</a:t>
            </a:r>
            <a:r>
              <a:rPr lang="en-US" sz="1100" dirty="0"/>
              <a:t> 398(10302), pp.786-802. Available at: </a:t>
            </a:r>
            <a:r>
              <a:rPr lang="en-US" sz="1100" u="sng" dirty="0">
                <a:hlinkClick r:id="rId2"/>
              </a:rPr>
              <a:t>https://doi.org/10.1016/</a:t>
            </a:r>
            <a:r>
              <a:rPr lang="en-US" sz="1100" dirty="0"/>
              <a:t>  (Accessed: 01 April 2026).</a:t>
            </a:r>
          </a:p>
          <a:p>
            <a:r>
              <a:rPr lang="en-US" sz="1100" dirty="0"/>
              <a:t>Kenzie, E.S., Campbell, J., Seater, M., Singh, M.A., Robbins, A. and Davis, M.M., (2025). Goal alignment and unintended consequences of accountable care: How the structure of Oregon’s Medicaid coordinated care model shapes health plan–clinic partnerships. </a:t>
            </a:r>
            <a:r>
              <a:rPr lang="en-US" sz="1100" i="1" dirty="0"/>
              <a:t>Journal of Clinical and Translational Science</a:t>
            </a:r>
            <a:r>
              <a:rPr lang="en-US" sz="1100" dirty="0"/>
              <a:t>, </a:t>
            </a:r>
            <a:r>
              <a:rPr lang="en-US" sz="1100" i="1" dirty="0"/>
              <a:t>9</a:t>
            </a:r>
            <a:r>
              <a:rPr lang="en-US" sz="1100" dirty="0"/>
              <a:t>(1), p.e46. Available at: </a:t>
            </a:r>
            <a:r>
              <a:rPr lang="en-US" sz="1100" u="sng" dirty="0">
                <a:hlinkClick r:id="rId3"/>
              </a:rPr>
              <a:t>https://doi.org/10.1017/cts.2025.26</a:t>
            </a:r>
            <a:r>
              <a:rPr lang="en-US" sz="1100" dirty="0"/>
              <a:t> (Accessed: 01 April 2026).</a:t>
            </a:r>
          </a:p>
          <a:p>
            <a:r>
              <a:rPr lang="en-US" sz="1100" dirty="0"/>
              <a:t>Kidney Care (2023) </a:t>
            </a:r>
            <a:r>
              <a:rPr lang="en-US" sz="1100" i="1" dirty="0"/>
              <a:t>Transplantation</a:t>
            </a:r>
            <a:r>
              <a:rPr lang="en-US" sz="1100" dirty="0"/>
              <a:t> Available at:  </a:t>
            </a:r>
            <a:r>
              <a:rPr lang="en-US" sz="1100" u="sng" dirty="0">
                <a:hlinkClick r:id="rId4"/>
              </a:rPr>
              <a:t>https://kidneycareuk.org/kidney-disease-information/treatments/transplantation/</a:t>
            </a:r>
            <a:r>
              <a:rPr lang="en-US" sz="1100" dirty="0"/>
              <a:t> (Accessed: 01 April 2026).</a:t>
            </a:r>
          </a:p>
          <a:p>
            <a:r>
              <a:rPr lang="en-US" sz="1100" dirty="0"/>
              <a:t>Kidney Care (2025) </a:t>
            </a:r>
            <a:r>
              <a:rPr lang="en-US" sz="1100" i="1" dirty="0"/>
              <a:t>World Health </a:t>
            </a:r>
            <a:r>
              <a:rPr lang="en-US" sz="1100" i="1" dirty="0" err="1"/>
              <a:t>Organisation</a:t>
            </a:r>
            <a:r>
              <a:rPr lang="en-US" sz="1100" i="1" dirty="0"/>
              <a:t> adopts resolution on kidney health</a:t>
            </a:r>
            <a:r>
              <a:rPr lang="en-US" sz="1100" dirty="0"/>
              <a:t> Available </a:t>
            </a:r>
            <a:r>
              <a:rPr lang="en-US" sz="1100" dirty="0" err="1"/>
              <a:t>at:</a:t>
            </a:r>
            <a:r>
              <a:rPr lang="en-US" sz="1100" u="sng" dirty="0" err="1">
                <a:hlinkClick r:id="rId5"/>
              </a:rPr>
              <a:t>https</a:t>
            </a:r>
            <a:r>
              <a:rPr lang="en-US" sz="1100" u="sng" dirty="0">
                <a:hlinkClick r:id="rId5"/>
              </a:rPr>
              <a:t>://kidneycareuk.org/news-from-kidney-care-</a:t>
            </a:r>
            <a:r>
              <a:rPr lang="en-US" sz="1100" u="sng" dirty="0" err="1">
                <a:hlinkClick r:id="rId5"/>
              </a:rPr>
              <a:t>uk</a:t>
            </a:r>
            <a:r>
              <a:rPr lang="en-US" sz="1100" u="sng" dirty="0">
                <a:hlinkClick r:id="rId5"/>
              </a:rPr>
              <a:t>/who-adopts-resolution-on-kidney-health/</a:t>
            </a:r>
            <a:r>
              <a:rPr lang="en-US" sz="1100" dirty="0"/>
              <a:t>   (Accessed: 01 April 2026).</a:t>
            </a:r>
          </a:p>
          <a:p>
            <a:r>
              <a:rPr lang="en-US" sz="1100" dirty="0"/>
              <a:t>Kidney Research UK (2023) </a:t>
            </a:r>
            <a:r>
              <a:rPr lang="en-US" sz="1100" i="1" dirty="0"/>
              <a:t>Kidney disease: A UK public health Emergency</a:t>
            </a:r>
            <a:r>
              <a:rPr lang="en-US" sz="1100" dirty="0"/>
              <a:t> Available at: </a:t>
            </a:r>
            <a:r>
              <a:rPr lang="en-US" sz="1100" u="sng" dirty="0">
                <a:hlinkClick r:id="rId6"/>
              </a:rPr>
              <a:t>https://www.kidneyresearchuk.org/wp-content/uploads/2023/06/Economics-of-Kidney-Disease-full-report_accessible.pdf</a:t>
            </a:r>
            <a:r>
              <a:rPr lang="en-US" sz="1100" dirty="0"/>
              <a:t>  (Accessed: 01 April 2026).</a:t>
            </a:r>
          </a:p>
          <a:p>
            <a:r>
              <a:rPr lang="en-US" sz="1100" dirty="0"/>
              <a:t>Kushwaha, R., Vardhan, P.S. and Kushwaha, P.P., (2023). ‘Chronic kidney disease interplay with comorbidities and carbohydrate metabolism: a review. Life,’ 14(1), p.13. Available at:  </a:t>
            </a:r>
            <a:r>
              <a:rPr lang="en-US" sz="1100" u="sng" dirty="0">
                <a:hlinkClick r:id="rId7"/>
              </a:rPr>
              <a:t>https://doi.org/10.3390/life14010013</a:t>
            </a:r>
            <a:r>
              <a:rPr lang="en-US" sz="1100" dirty="0"/>
              <a:t> (Accessed: 01 April 2026).</a:t>
            </a:r>
          </a:p>
          <a:p>
            <a:r>
              <a:rPr lang="en-US" sz="1100" dirty="0" err="1"/>
              <a:t>Lencovsky</a:t>
            </a:r>
            <a:r>
              <a:rPr lang="en-US" sz="1100" dirty="0"/>
              <a:t>, O., Angel-Korman, A., </a:t>
            </a:r>
            <a:r>
              <a:rPr lang="en-US" sz="1100" dirty="0" err="1"/>
              <a:t>Glasswine</a:t>
            </a:r>
            <a:r>
              <a:rPr lang="en-US" sz="1100" dirty="0"/>
              <a:t>, E., Tal-Ben Ishay, R., </a:t>
            </a:r>
            <a:r>
              <a:rPr lang="en-US" sz="1100" dirty="0" err="1"/>
              <a:t>Amital</a:t>
            </a:r>
            <a:r>
              <a:rPr lang="en-US" sz="1100" dirty="0"/>
              <a:t>, M., </a:t>
            </a:r>
            <a:r>
              <a:rPr lang="en-US" sz="1100" dirty="0" err="1"/>
              <a:t>Kukuy</a:t>
            </a:r>
            <a:r>
              <a:rPr lang="en-US" sz="1100" dirty="0"/>
              <a:t>, O. and Leiba, A., (2023). ‘Patients with </a:t>
            </a:r>
            <a:r>
              <a:rPr lang="en-US" sz="1100" dirty="0" err="1"/>
              <a:t>ckd</a:t>
            </a:r>
            <a:r>
              <a:rPr lang="en-US" sz="1100" dirty="0"/>
              <a:t> secondary to glomerular disorders have lower arterial stiffness, as compared to hypertensive and diabetic </a:t>
            </a:r>
            <a:r>
              <a:rPr lang="en-US" sz="1100" dirty="0" err="1"/>
              <a:t>ckd</a:t>
            </a:r>
            <a:r>
              <a:rPr lang="en-US" sz="1100" dirty="0"/>
              <a:t>’. </a:t>
            </a:r>
            <a:r>
              <a:rPr lang="en-US" sz="1100" i="1" dirty="0"/>
              <a:t>Artery Research,</a:t>
            </a:r>
            <a:r>
              <a:rPr lang="en-US" sz="1100" dirty="0"/>
              <a:t> 29(3), pp.73-78. Available at:  </a:t>
            </a:r>
            <a:r>
              <a:rPr lang="en-US" sz="1100" u="sng" dirty="0">
                <a:hlinkClick r:id="rId8"/>
              </a:rPr>
              <a:t>https://doi.org/10.1007/s44200-023-00034-4</a:t>
            </a:r>
            <a:r>
              <a:rPr lang="en-US" sz="1100" dirty="0"/>
              <a:t> (Accessed: 01 April 2026).</a:t>
            </a:r>
          </a:p>
          <a:p>
            <a:r>
              <a:rPr lang="en-US" sz="1100" dirty="0"/>
              <a:t>Li, Y., Barve, K., Cockrell, M., Agarwal, A., Casebeer, A., Dixon, S.W. and Poonawalla, I., (2023). ‘Managing comorbidities in chronic kidney disease reduces utilization and costs’. </a:t>
            </a:r>
            <a:r>
              <a:rPr lang="en-US" sz="1100" i="1" dirty="0"/>
              <a:t>BMC Health Services Research,</a:t>
            </a:r>
            <a:r>
              <a:rPr lang="en-US" sz="1100" dirty="0"/>
              <a:t> 23(1), p.1418. Available at: </a:t>
            </a:r>
            <a:r>
              <a:rPr lang="en-US" sz="1100" u="sng" dirty="0">
                <a:hlinkClick r:id="rId9"/>
              </a:rPr>
              <a:t>https://doi.org/10.1186/s12913-023-10424-8</a:t>
            </a:r>
            <a:r>
              <a:rPr lang="en-US" sz="1100" dirty="0"/>
              <a:t>  (Accessed: 01 April 2026).</a:t>
            </a:r>
          </a:p>
          <a:p>
            <a:r>
              <a:rPr lang="en-US" sz="1100" dirty="0" err="1"/>
              <a:t>Lichodziejewska-Niemierko</a:t>
            </a:r>
            <a:r>
              <a:rPr lang="en-US" sz="1100" dirty="0"/>
              <a:t>, M., Mosakowska, M., Adamczak, M. and </a:t>
            </a:r>
            <a:r>
              <a:rPr lang="en-US" sz="1100" dirty="0" err="1"/>
              <a:t>Naumnik</a:t>
            </a:r>
            <a:r>
              <a:rPr lang="en-US" sz="1100" dirty="0"/>
              <a:t>, B., (2026). ‘Patient Education in Chronic Kidney Disease: A Position Statement of the Polish Society of Nephrology’. </a:t>
            </a:r>
            <a:r>
              <a:rPr lang="en-US" sz="1100" i="1" dirty="0"/>
              <a:t>International Journal of Nephrology and Renovascular Disease,</a:t>
            </a:r>
            <a:r>
              <a:rPr lang="en-US" sz="1100" dirty="0"/>
              <a:t> p.582946. Available at:  </a:t>
            </a:r>
            <a:r>
              <a:rPr lang="en-US" sz="1100" u="sng" dirty="0">
                <a:hlinkClick r:id="rId10"/>
              </a:rPr>
              <a:t>https://doi.org/10.2147/IJNRD.S582946</a:t>
            </a:r>
            <a:r>
              <a:rPr lang="en-US" sz="1100" dirty="0"/>
              <a:t> (Accessed: 01 April 2026).</a:t>
            </a:r>
          </a:p>
          <a:p>
            <a:pPr marL="0" indent="0">
              <a:buNone/>
            </a:pP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5379005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(Contd..)</a:t>
            </a:r>
            <a:endParaRPr lang="en-GB" sz="4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4093" y="1994497"/>
            <a:ext cx="9724031" cy="4258672"/>
          </a:xfrm>
        </p:spPr>
        <p:txBody>
          <a:bodyPr anchor="ctr">
            <a:normAutofit fontScale="92500" lnSpcReduction="20000"/>
          </a:bodyPr>
          <a:lstStyle/>
          <a:p>
            <a:r>
              <a:rPr lang="en-US" sz="1400" dirty="0"/>
              <a:t>Lightfoot, C.J., Wilkinson, T.J., Graham-Brown, M.P. and Smith, A.C., (2025). ‘Supporting people with chronic kidney disease to self-manage their condition: understanding the lived experiences, needs and requirements, and barriers and facilitators’.</a:t>
            </a:r>
            <a:r>
              <a:rPr lang="en-US" sz="1400" i="1" dirty="0"/>
              <a:t> Journal of Nephrology</a:t>
            </a:r>
            <a:r>
              <a:rPr lang="en-US" sz="1400" dirty="0"/>
              <a:t>, 38(7), pp.1969-1984. Available at: </a:t>
            </a:r>
            <a:r>
              <a:rPr lang="en-US" sz="1400" u="sng" dirty="0">
                <a:hlinkClick r:id="rId2"/>
              </a:rPr>
              <a:t>https://doi.org/10.1007/s40620-025-02349-8</a:t>
            </a:r>
            <a:r>
              <a:rPr lang="en-US" sz="1400" dirty="0"/>
              <a:t>   (Accessed: 01 April 2026).</a:t>
            </a:r>
          </a:p>
          <a:p>
            <a:r>
              <a:rPr lang="en-US" sz="1400" dirty="0"/>
              <a:t>McDonnell, T., Banks, R.E., Taal, M.W., </a:t>
            </a:r>
            <a:r>
              <a:rPr lang="en-US" sz="1400" dirty="0" err="1"/>
              <a:t>Vuilleumier</a:t>
            </a:r>
            <a:r>
              <a:rPr lang="en-US" sz="1400" dirty="0"/>
              <a:t>, N. and Kalra, P.A., (2025). ‘Personalized care in CKD: moving beyond traditional biomarkers’. </a:t>
            </a:r>
            <a:r>
              <a:rPr lang="en-US" sz="1400" i="1" dirty="0"/>
              <a:t>Nephron</a:t>
            </a:r>
            <a:r>
              <a:rPr lang="en-US" sz="1400" dirty="0"/>
              <a:t>, 149(6), pp.339-357. Available at: </a:t>
            </a:r>
            <a:r>
              <a:rPr lang="en-US" sz="1400" u="sng" dirty="0">
                <a:hlinkClick r:id="rId3"/>
              </a:rPr>
              <a:t>https://doi.org/10.1159/000543640</a:t>
            </a:r>
            <a:r>
              <a:rPr lang="en-US" sz="1400" dirty="0"/>
              <a:t>  (Accessed: 01 April 2026).</a:t>
            </a:r>
          </a:p>
          <a:p>
            <a:r>
              <a:rPr lang="en-US" sz="1400" dirty="0"/>
              <a:t>Nair, D., Cukor, D., Taylor, W.D. and Cavanaugh, K.L., (2021), ‘November. Applying a biopsychosocial framework to achieve durable behavior change in kidney disease’. In Seminars in nephrology (Vol. 41, No. 6, pp. 487-504). </a:t>
            </a:r>
            <a:r>
              <a:rPr lang="en-US" sz="1400" i="1" dirty="0"/>
              <a:t>WB Saunders.</a:t>
            </a:r>
            <a:r>
              <a:rPr lang="en-US" sz="1400" dirty="0"/>
              <a:t> Available at: </a:t>
            </a:r>
            <a:r>
              <a:rPr lang="en-US" sz="1400" u="sng" dirty="0">
                <a:hlinkClick r:id="rId4"/>
              </a:rPr>
              <a:t>https://doi.org/10.1016/j.semnephrol.2021.10.002</a:t>
            </a:r>
            <a:r>
              <a:rPr lang="en-US" sz="1400" dirty="0"/>
              <a:t>  (Accessed: 01 April 2026).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National Kidney Foundation (2026)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Global Facts: About Kidney Disease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Available at:</a:t>
            </a: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https://www.kidney.org/global-facts-about-kidney-disease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 (Accessed: 01 April 2026).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NHS England (2024)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Health Survey for England, 2022 Part 2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3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https://digital.nhs.uk/data-and-information/publications/statistical/health-survey-for-england/2022-part-2/kidney-disease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 (Accessed: 01 April 2026).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NHS UK  (2026b)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Prevention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Available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GB" sz="1300" u="sng" dirty="0" err="1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</a:t>
            </a:r>
            <a:r>
              <a:rPr lang="en-GB" sz="13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://www.nhs.uk/conditions/kidney-disease/prevention/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  (Accessed: 01 April 2026).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NHS UK (2026a)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Treatment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Available at:  </a:t>
            </a:r>
            <a:r>
              <a:rPr lang="en-GB" sz="13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https://www.nhs.uk/conditions/kidney-disease/treatment/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(Accessed: 01 April 2026).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NHS. UK (2026)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Chronic kidney disease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 </a:t>
            </a:r>
            <a:r>
              <a:rPr lang="en-GB" sz="13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https://www.nhs.uk/conditions/kidney-disease/diagnosis/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(Accessed: 01 April 2026).m Available at:  (Accessed: 01 April 2026).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Nordheim, E. and Jenssen, T.G., (2021). Chronic kidney disease in patients with diabetes mellitus. 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Endocrine connections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(5), pp.R151-R159.Availavle at: </a:t>
            </a:r>
            <a:r>
              <a:rPr lang="en-GB" sz="13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https://doi.org/10.1530/EC-21-0097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(Accessed: 01 April 2026).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Ortiz, A., Guerra, J.M.A., Chan, J.C., Jha, V., Kramer, H., Nicholas, S.B., Pavkov, M.E.,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Wanner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C., Wong, L.P., Cheung, M. and King, J.M., (2025). ‘Preventing chronic kidney disease and maintaining kidney health: conclusions from a Kidney Disease: Improving Global Outcomes (KDIGO) Controversies Conference’.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Kidney international.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3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https://doi.org/10.1016/j.kint.2025.04.005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 (Accessed: 01 April 2026).</a:t>
            </a:r>
          </a:p>
          <a:p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23814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7B342FF-48AC-9856-8DC4-01366C0D3F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2479D8-5C5B-19C3-0882-BDB04D918348}"/>
              </a:ext>
            </a:extLst>
          </p:cNvPr>
          <p:cNvSpPr txBox="1"/>
          <p:nvPr/>
        </p:nvSpPr>
        <p:spPr>
          <a:xfrm>
            <a:off x="1371599" y="1597432"/>
            <a:ext cx="9724031" cy="44041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714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Sharma, S., Darwish, R., Verma, M. and Kalra, S., (2025). ‘Preventing Chronic Kidney Disease: The Role of Community-Based Interventions. JPMA’. </a:t>
            </a:r>
            <a:r>
              <a:rPr lang="en-US" sz="1400" i="1" dirty="0"/>
              <a:t>The Journal of the Pakistan Medical Association</a:t>
            </a:r>
            <a:r>
              <a:rPr lang="en-US" sz="1400" dirty="0"/>
              <a:t>, 75(5), pp.831-833. Available at:  (Accessed: 01 April 2026).</a:t>
            </a:r>
          </a:p>
          <a:p>
            <a:pPr marL="1714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Shi, H. and Fan, L., (2025). ‘The success of community-based management in improving maintenance hemodialysis outcomes: a pilot study’. </a:t>
            </a:r>
            <a:r>
              <a:rPr lang="en-US" sz="1400" i="1" dirty="0"/>
              <a:t>Frontiers in Nutrition,</a:t>
            </a:r>
            <a:r>
              <a:rPr lang="en-US" sz="1400" dirty="0"/>
              <a:t> 12, p.1652718. Available at: </a:t>
            </a:r>
            <a:r>
              <a:rPr lang="en-US" sz="1400" u="sng" dirty="0">
                <a:hlinkClick r:id="rId2"/>
              </a:rPr>
              <a:t>https://doi.org/10.3389/fnut.2025.1652718</a:t>
            </a:r>
            <a:r>
              <a:rPr lang="en-US" sz="1400" dirty="0"/>
              <a:t>  (Accessed: 01 April 2026).</a:t>
            </a:r>
          </a:p>
          <a:p>
            <a:pPr marL="1714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Stewart, C (2026) </a:t>
            </a:r>
            <a:r>
              <a:rPr lang="en-US" sz="1400" i="1" dirty="0"/>
              <a:t>Prevalence rates for chronic kidney disease in select countries worldwide in 2017</a:t>
            </a:r>
            <a:r>
              <a:rPr lang="en-US" sz="1400" dirty="0"/>
              <a:t> Available at: </a:t>
            </a:r>
            <a:r>
              <a:rPr lang="en-US" sz="1400" u="sng" dirty="0">
                <a:hlinkClick r:id="rId3"/>
              </a:rPr>
              <a:t>https://www.statista.com/statistics/1105641/chronic-kidney-disease-prevalence-rates-by-country-worldwide/?srsltid=AfmBOoqvQ--Zohj82dhDq8iui_AFctOT7jhH8L6TqHipGN_WjOZTN8ed</a:t>
            </a:r>
            <a:r>
              <a:rPr lang="en-US" sz="1400" dirty="0"/>
              <a:t>  (Accessed: 01 April 2026).</a:t>
            </a:r>
          </a:p>
          <a:p>
            <a:pPr marL="1714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UKKA (2025) </a:t>
            </a:r>
            <a:r>
              <a:rPr lang="en-US" sz="1400" i="1" dirty="0"/>
              <a:t>ONS analysis shows long-term economic effects of CKD </a:t>
            </a:r>
            <a:r>
              <a:rPr lang="en-US" sz="1400" dirty="0"/>
              <a:t>Available </a:t>
            </a:r>
            <a:r>
              <a:rPr lang="en-US" sz="1400" dirty="0" err="1"/>
              <a:t>at:</a:t>
            </a:r>
            <a:r>
              <a:rPr lang="en-US" sz="1400" u="sng" dirty="0" err="1">
                <a:hlinkClick r:id="rId4"/>
              </a:rPr>
              <a:t>https</a:t>
            </a:r>
            <a:r>
              <a:rPr lang="en-US" sz="1400" u="sng" dirty="0">
                <a:hlinkClick r:id="rId4"/>
              </a:rPr>
              <a:t>://www.ukkidney.org/about-us/news/ons-analysis-shows-long-term-economic-effects-ckd</a:t>
            </a:r>
            <a:r>
              <a:rPr lang="en-US" sz="1400" dirty="0"/>
              <a:t>   (Accessed: 01 April 2026).</a:t>
            </a:r>
          </a:p>
          <a:p>
            <a:pPr marL="1714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Wang, F., Hwang, J.S., Huang, W.Y., Chang, Y.T. and Wang, J.D., (2024). ‘Estimation of lifetime productivity loss from patients with chronic diseases: methods and empirical evidence of end-stage kidney disease from Taiwan’. </a:t>
            </a:r>
            <a:r>
              <a:rPr lang="en-US" sz="1400" i="1" dirty="0"/>
              <a:t>Health economics review, </a:t>
            </a:r>
            <a:r>
              <a:rPr lang="en-US" sz="1400" dirty="0"/>
              <a:t>14(1), p.10. Available </a:t>
            </a:r>
            <a:r>
              <a:rPr lang="en-US" sz="1400" dirty="0" err="1"/>
              <a:t>at:</a:t>
            </a:r>
            <a:r>
              <a:rPr lang="en-US" sz="1400" u="sng" dirty="0" err="1">
                <a:hlinkClick r:id="rId5"/>
              </a:rPr>
              <a:t>https</a:t>
            </a:r>
            <a:r>
              <a:rPr lang="en-US" sz="1400" u="sng" dirty="0">
                <a:hlinkClick r:id="rId5"/>
              </a:rPr>
              <a:t>://doi.org/10.1186/s13561-024-00480-z</a:t>
            </a:r>
            <a:r>
              <a:rPr lang="en-US" sz="1400" dirty="0"/>
              <a:t>   (Accessed: 01 April 2026).</a:t>
            </a:r>
          </a:p>
        </p:txBody>
      </p:sp>
    </p:spTree>
    <p:extLst>
      <p:ext uri="{BB962C8B-B14F-4D97-AF65-F5344CB8AC3E}">
        <p14:creationId xmlns:p14="http://schemas.microsoft.com/office/powerpoint/2010/main" val="31449113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/>
      <a:lstStyle/>
      <a:style>
        <a:lnRef idx="1">
          <a:schemeClr val="accent4"/>
        </a:lnRef>
        <a:fillRef idx="2">
          <a:schemeClr val="accent4"/>
        </a:fillRef>
        <a:effectRef idx="1">
          <a:schemeClr val="accent4"/>
        </a:effectRef>
        <a:fontRef idx="minor">
          <a:schemeClr val="dk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2">
    <a:dk1>
      <a:sysClr val="windowText" lastClr="000000"/>
    </a:dk1>
    <a:lt1>
      <a:sysClr val="window" lastClr="FFFFFF"/>
    </a:lt1>
    <a:dk2>
      <a:srgbClr val="373545"/>
    </a:dk2>
    <a:lt2>
      <a:srgbClr val="CEDBE6"/>
    </a:lt2>
    <a:accent1>
      <a:srgbClr val="EFC68A"/>
    </a:accent1>
    <a:accent2>
      <a:srgbClr val="58B6C0"/>
    </a:accent2>
    <a:accent3>
      <a:srgbClr val="75BDA7"/>
    </a:accent3>
    <a:accent4>
      <a:srgbClr val="7A8C8E"/>
    </a:accent4>
    <a:accent5>
      <a:srgbClr val="84ACB6"/>
    </a:accent5>
    <a:accent6>
      <a:srgbClr val="2683C6"/>
    </a:accent6>
    <a:hlink>
      <a:srgbClr val="6B9F25"/>
    </a:hlink>
    <a:folHlink>
      <a:srgbClr val="9F6715"/>
    </a:folHlink>
  </a:clrScheme>
</a:themeOverride>
</file>

<file path=ppt/theme/themeOverride2.xml><?xml version="1.0" encoding="utf-8"?>
<a:themeOverride xmlns:a="http://schemas.openxmlformats.org/drawingml/2006/main">
  <a:clrScheme name="Blue II">
    <a:dk1>
      <a:sysClr val="windowText" lastClr="000000"/>
    </a:dk1>
    <a:lt1>
      <a:sysClr val="window" lastClr="FFFFFF"/>
    </a:lt1>
    <a:dk2>
      <a:srgbClr val="335B74"/>
    </a:dk2>
    <a:lt2>
      <a:srgbClr val="DFE3E5"/>
    </a:lt2>
    <a:accent1>
      <a:srgbClr val="1CADE4"/>
    </a:accent1>
    <a:accent2>
      <a:srgbClr val="2683C6"/>
    </a:accent2>
    <a:accent3>
      <a:srgbClr val="27CED7"/>
    </a:accent3>
    <a:accent4>
      <a:srgbClr val="42BA97"/>
    </a:accent4>
    <a:accent5>
      <a:srgbClr val="3E8853"/>
    </a:accent5>
    <a:accent6>
      <a:srgbClr val="62A39F"/>
    </a:accent6>
    <a:hlink>
      <a:srgbClr val="6EAC1C"/>
    </a:hlink>
    <a:folHlink>
      <a:srgbClr val="B26B02"/>
    </a:folHlink>
  </a:clrScheme>
</a:themeOverride>
</file>

<file path=ppt/theme/themeOverride3.xml><?xml version="1.0" encoding="utf-8"?>
<a:themeOverride xmlns:a="http://schemas.openxmlformats.org/drawingml/2006/main">
  <a:clrScheme name="Violet II">
    <a:dk1>
      <a:sysClr val="windowText" lastClr="000000"/>
    </a:dk1>
    <a:lt1>
      <a:sysClr val="window" lastClr="FFFFFF"/>
    </a:lt1>
    <a:dk2>
      <a:srgbClr val="632E62"/>
    </a:dk2>
    <a:lt2>
      <a:srgbClr val="EAE5EB"/>
    </a:lt2>
    <a:accent1>
      <a:srgbClr val="92278F"/>
    </a:accent1>
    <a:accent2>
      <a:srgbClr val="9B57D3"/>
    </a:accent2>
    <a:accent3>
      <a:srgbClr val="755DD9"/>
    </a:accent3>
    <a:accent4>
      <a:srgbClr val="665EB8"/>
    </a:accent4>
    <a:accent5>
      <a:srgbClr val="45A5ED"/>
    </a:accent5>
    <a:accent6>
      <a:srgbClr val="5982DB"/>
    </a:accent6>
    <a:hlink>
      <a:srgbClr val="0066FF"/>
    </a:hlink>
    <a:folHlink>
      <a:srgbClr val="666699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3614</Words>
  <Application>Microsoft Office PowerPoint</Application>
  <PresentationFormat>Widescreen</PresentationFormat>
  <Paragraphs>109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Calibri Light</vt:lpstr>
      <vt:lpstr>Wingdings</vt:lpstr>
      <vt:lpstr>Wingdings 3</vt:lpstr>
      <vt:lpstr>Office Theme</vt:lpstr>
      <vt:lpstr>Student Name: Dhruv Satishbhai Soni Student Number: 2521762 Programme: MSc Public Health and Social Care in Practice Module: Community Care and Management of Longer-term Conditions Module code: LCHS7003 Lecturer: Muhammed Khan Assignment Title: Individual Presentation Topic Name:- Chronic Kidney Disease Age Group:- 18-40 Adults</vt:lpstr>
      <vt:lpstr>Introduction </vt:lpstr>
      <vt:lpstr>Overview of Chronic Kidney Disease</vt:lpstr>
      <vt:lpstr>Prevalence of the condition in UK and worldwide </vt:lpstr>
      <vt:lpstr>Economic and social burden of the condition </vt:lpstr>
      <vt:lpstr>Diagnosis and Initial assessment  </vt:lpstr>
      <vt:lpstr>Management of Chronic Kidney disease </vt:lpstr>
      <vt:lpstr>Treatment option for CKD </vt:lpstr>
      <vt:lpstr>Comorbidity of the condition  </vt:lpstr>
      <vt:lpstr>Prevention of the condition </vt:lpstr>
      <vt:lpstr>Required skills, values and behavior for Co-productive care  </vt:lpstr>
      <vt:lpstr>Recommendations for managing CKD condition</vt:lpstr>
      <vt:lpstr>PowerPoint Presentation</vt:lpstr>
      <vt:lpstr>Conclusion </vt:lpstr>
      <vt:lpstr>References </vt:lpstr>
      <vt:lpstr>References (Contd..)</vt:lpstr>
      <vt:lpstr>References (Contd..)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Name: Student Number: Programme: MSc Public Health and Social Care in Practice Module: Community Care and Management of Longer-term Conditions Module code: LCHS7003 Lecturer: Muhammed Khan Assignment Title: Component 2 Individual Presentation</dc:title>
  <cp:lastModifiedBy>Jahanviben Sodha (2530085)</cp:lastModifiedBy>
  <cp:revision>22</cp:revision>
  <dcterms:created xsi:type="dcterms:W3CDTF">2026-04-07T09:37:21Z</dcterms:created>
  <dcterms:modified xsi:type="dcterms:W3CDTF">2026-04-16T12:42:58Z</dcterms:modified>
</cp:coreProperties>
</file>