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5"/>
  </p:sldMasterIdLst>
  <p:notesMasterIdLst>
    <p:notesMasterId r:id="rId7"/>
  </p:notesMasterIdLst>
  <p:handoutMasterIdLst>
    <p:handoutMasterId r:id="rId8"/>
  </p:handoutMasterIdLst>
  <p:sldIdLst>
    <p:sldId id="256" r:id="rId6"/>
  </p:sldIdLst>
  <p:sldSz cx="42803763" cy="30275213"/>
  <p:notesSz cx="6797675" cy="9928225"/>
  <p:defaultTextStyle>
    <a:defPPr>
      <a:defRPr lang="en-GB"/>
    </a:defPPr>
    <a:lvl1pPr algn="l" defTabSz="4357267" rtl="0" fontAlgn="base">
      <a:spcBef>
        <a:spcPct val="0"/>
      </a:spcBef>
      <a:spcAft>
        <a:spcPct val="0"/>
      </a:spcAft>
      <a:defRPr sz="8695" kern="1200">
        <a:solidFill>
          <a:schemeClr val="tx1"/>
        </a:solidFill>
        <a:latin typeface="Arial" charset="0"/>
        <a:ea typeface="+mn-ea"/>
        <a:cs typeface="+mn-cs"/>
      </a:defRPr>
    </a:lvl1pPr>
    <a:lvl2pPr marL="2174578" indent="162287" algn="l" defTabSz="4357267" rtl="0" fontAlgn="base">
      <a:spcBef>
        <a:spcPct val="0"/>
      </a:spcBef>
      <a:spcAft>
        <a:spcPct val="0"/>
      </a:spcAft>
      <a:defRPr sz="8695" kern="1200">
        <a:solidFill>
          <a:schemeClr val="tx1"/>
        </a:solidFill>
        <a:latin typeface="Arial" charset="0"/>
        <a:ea typeface="+mn-ea"/>
        <a:cs typeface="+mn-cs"/>
      </a:defRPr>
    </a:lvl2pPr>
    <a:lvl3pPr marL="4357267" indent="316448" algn="l" defTabSz="4357267" rtl="0" fontAlgn="base">
      <a:spcBef>
        <a:spcPct val="0"/>
      </a:spcBef>
      <a:spcAft>
        <a:spcPct val="0"/>
      </a:spcAft>
      <a:defRPr sz="8695" kern="1200">
        <a:solidFill>
          <a:schemeClr val="tx1"/>
        </a:solidFill>
        <a:latin typeface="Arial" charset="0"/>
        <a:ea typeface="+mn-ea"/>
        <a:cs typeface="+mn-cs"/>
      </a:defRPr>
    </a:lvl3pPr>
    <a:lvl4pPr marL="6539942" indent="470618" algn="l" defTabSz="4357267" rtl="0" fontAlgn="base">
      <a:spcBef>
        <a:spcPct val="0"/>
      </a:spcBef>
      <a:spcAft>
        <a:spcPct val="0"/>
      </a:spcAft>
      <a:defRPr sz="8695" kern="1200">
        <a:solidFill>
          <a:schemeClr val="tx1"/>
        </a:solidFill>
        <a:latin typeface="Arial" charset="0"/>
        <a:ea typeface="+mn-ea"/>
        <a:cs typeface="+mn-cs"/>
      </a:defRPr>
    </a:lvl4pPr>
    <a:lvl5pPr marL="8722642" indent="624783" algn="l" defTabSz="4357267" rtl="0" fontAlgn="base">
      <a:spcBef>
        <a:spcPct val="0"/>
      </a:spcBef>
      <a:spcAft>
        <a:spcPct val="0"/>
      </a:spcAft>
      <a:defRPr sz="8695" kern="1200">
        <a:solidFill>
          <a:schemeClr val="tx1"/>
        </a:solidFill>
        <a:latin typeface="Arial" charset="0"/>
        <a:ea typeface="+mn-ea"/>
        <a:cs typeface="+mn-cs"/>
      </a:defRPr>
    </a:lvl5pPr>
    <a:lvl6pPr marL="11684285" algn="l" defTabSz="4673710" rtl="0" eaLnBrk="1" latinLnBrk="0" hangingPunct="1">
      <a:defRPr sz="8695" kern="1200">
        <a:solidFill>
          <a:schemeClr val="tx1"/>
        </a:solidFill>
        <a:latin typeface="Arial" charset="0"/>
        <a:ea typeface="+mn-ea"/>
        <a:cs typeface="+mn-cs"/>
      </a:defRPr>
    </a:lvl6pPr>
    <a:lvl7pPr marL="14021135" algn="l" defTabSz="4673710" rtl="0" eaLnBrk="1" latinLnBrk="0" hangingPunct="1">
      <a:defRPr sz="8695" kern="1200">
        <a:solidFill>
          <a:schemeClr val="tx1"/>
        </a:solidFill>
        <a:latin typeface="Arial" charset="0"/>
        <a:ea typeface="+mn-ea"/>
        <a:cs typeface="+mn-cs"/>
      </a:defRPr>
    </a:lvl7pPr>
    <a:lvl8pPr marL="16357995" algn="l" defTabSz="4673710" rtl="0" eaLnBrk="1" latinLnBrk="0" hangingPunct="1">
      <a:defRPr sz="8695" kern="1200">
        <a:solidFill>
          <a:schemeClr val="tx1"/>
        </a:solidFill>
        <a:latin typeface="Arial" charset="0"/>
        <a:ea typeface="+mn-ea"/>
        <a:cs typeface="+mn-cs"/>
      </a:defRPr>
    </a:lvl8pPr>
    <a:lvl9pPr marL="18694850" algn="l" defTabSz="4673710" rtl="0" eaLnBrk="1" latinLnBrk="0" hangingPunct="1">
      <a:defRPr sz="8695" kern="1200">
        <a:solidFill>
          <a:schemeClr val="tx1"/>
        </a:solidFill>
        <a:latin typeface="Arial" charset="0"/>
        <a:ea typeface="+mn-ea"/>
        <a:cs typeface="+mn-cs"/>
      </a:defRPr>
    </a:lvl9pPr>
  </p:defaultTextStyle>
  <p:extLst>
    <p:ext uri="{521415D9-36F7-43E2-AB2F-B90AF26B5E84}">
      <p14:sectionLst xmlns:p14="http://schemas.microsoft.com/office/powerpoint/2010/main">
        <p14:section name="Default Section" id="{58E52EB3-C8A1-45DD-8755-F92B7B5455BE}">
          <p14:sldIdLst>
            <p14:sldId id="256"/>
          </p14:sldIdLst>
        </p14:section>
      </p14:sectionLst>
    </p:ext>
    <p:ext uri="{EFAFB233-063F-42B5-8137-9DF3F51BA10A}">
      <p15:sldGuideLst xmlns:p15="http://schemas.microsoft.com/office/powerpoint/2012/main">
        <p15:guide id="1" orient="horz" pos="16657" userDrawn="1">
          <p15:clr>
            <a:srgbClr val="A4A3A4"/>
          </p15:clr>
        </p15:guide>
        <p15:guide id="2" pos="26046" userDrawn="1">
          <p15:clr>
            <a:srgbClr val="A4A3A4"/>
          </p15:clr>
        </p15:guide>
        <p15:guide id="3" orient="horz" pos="827" userDrawn="1">
          <p15:clr>
            <a:srgbClr val="A4A3A4"/>
          </p15:clr>
        </p15:guide>
        <p15:guide id="4" pos="917" userDrawn="1">
          <p15:clr>
            <a:srgbClr val="A4A3A4"/>
          </p15:clr>
        </p15:guide>
        <p15:guide id="7" orient="horz" pos="5680" userDrawn="1">
          <p15:clr>
            <a:srgbClr val="A4A3A4"/>
          </p15:clr>
        </p15:guide>
        <p15:guide id="15" pos="15749" userDrawn="1">
          <p15:clr>
            <a:srgbClr val="A4A3A4"/>
          </p15:clr>
        </p15:guide>
        <p15:guide id="19" pos="5468" userDrawn="1">
          <p15:clr>
            <a:srgbClr val="A4A3A4"/>
          </p15:clr>
        </p15:guide>
        <p15:guide id="20" pos="6036" userDrawn="1">
          <p15:clr>
            <a:srgbClr val="A4A3A4"/>
          </p15:clr>
        </p15:guide>
        <p15:guide id="21" pos="10600" userDrawn="1">
          <p15:clr>
            <a:srgbClr val="A4A3A4"/>
          </p15:clr>
        </p15:guide>
        <p15:guide id="22" pos="11172" userDrawn="1">
          <p15:clr>
            <a:srgbClr val="A4A3A4"/>
          </p15:clr>
        </p15:guide>
        <p15:guide id="23" pos="16324" userDrawn="1">
          <p15:clr>
            <a:srgbClr val="A4A3A4"/>
          </p15:clr>
        </p15:guide>
        <p15:guide id="24" pos="20880" userDrawn="1">
          <p15:clr>
            <a:srgbClr val="A4A3A4"/>
          </p15:clr>
        </p15:guide>
        <p15:guide id="25" pos="21452" userDrawn="1">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gg Rebecca" initials="LR" lastIdx="2" clrIdx="0">
    <p:extLst>
      <p:ext uri="{19B8F6BF-5375-455C-9EA6-DF929625EA0E}">
        <p15:presenceInfo xmlns:p15="http://schemas.microsoft.com/office/powerpoint/2012/main" userId="Legg Rebecca" providerId="None"/>
      </p:ext>
    </p:extLst>
  </p:cmAuthor>
  <p:cmAuthor id="2" name="Jenkins Darren R" initials="JDR" lastIdx="1" clrIdx="1">
    <p:extLst>
      <p:ext uri="{19B8F6BF-5375-455C-9EA6-DF929625EA0E}">
        <p15:presenceInfo xmlns:p15="http://schemas.microsoft.com/office/powerpoint/2012/main" userId="Jenkins Darren 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4022E"/>
    <a:srgbClr val="E6E7E8"/>
    <a:srgbClr val="13022D"/>
    <a:srgbClr val="A6A6A6"/>
    <a:srgbClr val="FDDD3E"/>
    <a:srgbClr val="120228"/>
    <a:srgbClr val="000000"/>
    <a:srgbClr val="FFFFFF"/>
    <a:srgbClr val="CE2256"/>
    <a:srgbClr val="005C7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6155" autoAdjust="0"/>
    <p:restoredTop sz="96931" autoAdjust="0"/>
  </p:normalViewPr>
  <p:slideViewPr>
    <p:cSldViewPr snapToObjects="1">
      <p:cViewPr>
        <p:scale>
          <a:sx n="39" d="100"/>
          <a:sy n="39" d="100"/>
        </p:scale>
        <p:origin x="30" y="-690"/>
      </p:cViewPr>
      <p:guideLst>
        <p:guide orient="horz" pos="16657"/>
        <p:guide pos="26046"/>
        <p:guide orient="horz" pos="827"/>
        <p:guide pos="917"/>
        <p:guide orient="horz" pos="5680"/>
        <p:guide pos="15749"/>
        <p:guide pos="5468"/>
        <p:guide pos="6036"/>
        <p:guide pos="10600"/>
        <p:guide pos="11172"/>
        <p:guide pos="16324"/>
        <p:guide pos="20880"/>
        <p:guide pos="21452"/>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Objects="1">
      <p:cViewPr varScale="1">
        <p:scale>
          <a:sx n="114" d="100"/>
          <a:sy n="114" d="100"/>
        </p:scale>
        <p:origin x="4012" y="64"/>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viewProps" Target="viewProps.xml"/><Relationship Id="rId5" Type="http://schemas.openxmlformats.org/officeDocument/2006/relationships/slideMaster" Target="slideMasters/slideMaster1.xml"/><Relationship Id="rId10" Type="http://schemas.openxmlformats.org/officeDocument/2006/relationships/presProps" Target="presProps.xml"/><Relationship Id="rId4" Type="http://schemas.openxmlformats.org/officeDocument/2006/relationships/customXml" Target="../customXml/item4.xml"/><Relationship Id="rId9" Type="http://schemas.openxmlformats.org/officeDocument/2006/relationships/commentAuthors" Target="commentAuthor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739585530445939"/>
          <c:y val="4.4237240012238589E-2"/>
          <c:w val="0.79200781203800041"/>
          <c:h val="0.75500281978351935"/>
        </c:manualLayout>
      </c:layout>
      <c:scatterChart>
        <c:scatterStyle val="lineMarker"/>
        <c:varyColors val="0"/>
        <c:ser>
          <c:idx val="0"/>
          <c:order val="0"/>
          <c:tx>
            <c:strRef>
              <c:f>Sheet1!$C$2</c:f>
              <c:strCache>
                <c:ptCount val="1"/>
                <c:pt idx="0">
                  <c:v>Rigid Seabed</c:v>
                </c:pt>
              </c:strCache>
            </c:strRef>
          </c:tx>
          <c:spPr>
            <a:ln w="19050" cap="rnd">
              <a:noFill/>
              <a:round/>
            </a:ln>
            <a:effectLst/>
          </c:spPr>
          <c:marker>
            <c:symbol val="circle"/>
            <c:size val="13"/>
            <c:spPr>
              <a:solidFill>
                <a:schemeClr val="accent1"/>
              </a:solidFill>
              <a:ln w="9525">
                <a:solidFill>
                  <a:schemeClr val="accent1"/>
                </a:solidFill>
              </a:ln>
              <a:effectLst/>
            </c:spPr>
          </c:marker>
          <c:xVal>
            <c:numRef>
              <c:f>Sheet1!$B$3:$B$21</c:f>
              <c:numCache>
                <c:formatCode>General</c:formatCode>
                <c:ptCount val="19"/>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numCache>
            </c:numRef>
          </c:xVal>
          <c:yVal>
            <c:numRef>
              <c:f>Sheet1!$C$3:$C$21</c:f>
              <c:numCache>
                <c:formatCode>General</c:formatCode>
                <c:ptCount val="19"/>
                <c:pt idx="0">
                  <c:v>1.9680000000000002</c:v>
                </c:pt>
                <c:pt idx="1">
                  <c:v>1.9627479999999999</c:v>
                </c:pt>
                <c:pt idx="2">
                  <c:v>1.9483280000000001</c:v>
                </c:pt>
                <c:pt idx="3">
                  <c:v>1.9257329999999999</c:v>
                </c:pt>
                <c:pt idx="4">
                  <c:v>1.9120010000000001</c:v>
                </c:pt>
                <c:pt idx="5">
                  <c:v>1.8873169999999999</c:v>
                </c:pt>
                <c:pt idx="6">
                  <c:v>1.847931</c:v>
                </c:pt>
                <c:pt idx="7">
                  <c:v>1.785517</c:v>
                </c:pt>
                <c:pt idx="8">
                  <c:v>1.692798</c:v>
                </c:pt>
                <c:pt idx="9">
                  <c:v>1.6429119999999999</c:v>
                </c:pt>
                <c:pt idx="10">
                  <c:v>1.686534</c:v>
                </c:pt>
                <c:pt idx="11">
                  <c:v>1.783515</c:v>
                </c:pt>
                <c:pt idx="12">
                  <c:v>1.851397</c:v>
                </c:pt>
                <c:pt idx="13">
                  <c:v>1.8893960000000001</c:v>
                </c:pt>
                <c:pt idx="14">
                  <c:v>1.9129349999999996</c:v>
                </c:pt>
                <c:pt idx="15">
                  <c:v>1.9276449999999998</c:v>
                </c:pt>
                <c:pt idx="16">
                  <c:v>1.9478540000000004</c:v>
                </c:pt>
                <c:pt idx="17">
                  <c:v>1.9652230000000004</c:v>
                </c:pt>
                <c:pt idx="18">
                  <c:v>1.964162</c:v>
                </c:pt>
              </c:numCache>
            </c:numRef>
          </c:yVal>
          <c:smooth val="0"/>
          <c:extLst>
            <c:ext xmlns:c16="http://schemas.microsoft.com/office/drawing/2014/chart" uri="{C3380CC4-5D6E-409C-BE32-E72D297353CC}">
              <c16:uniqueId val="{00000000-C6EE-432C-AE4F-068862BC77B2}"/>
            </c:ext>
          </c:extLst>
        </c:ser>
        <c:ser>
          <c:idx val="1"/>
          <c:order val="1"/>
          <c:tx>
            <c:strRef>
              <c:f>Sheet1!$D$2</c:f>
              <c:strCache>
                <c:ptCount val="1"/>
                <c:pt idx="0">
                  <c:v>Dense Water</c:v>
                </c:pt>
              </c:strCache>
            </c:strRef>
          </c:tx>
          <c:spPr>
            <a:ln w="19050" cap="rnd">
              <a:noFill/>
              <a:round/>
            </a:ln>
            <a:effectLst/>
          </c:spPr>
          <c:marker>
            <c:symbol val="circle"/>
            <c:size val="10"/>
            <c:spPr>
              <a:solidFill>
                <a:schemeClr val="accent2"/>
              </a:solidFill>
              <a:ln w="9525">
                <a:solidFill>
                  <a:schemeClr val="accent2"/>
                </a:solidFill>
              </a:ln>
              <a:effectLst/>
            </c:spPr>
          </c:marker>
          <c:xVal>
            <c:numRef>
              <c:f>Sheet1!$B$3:$B$21</c:f>
              <c:numCache>
                <c:formatCode>General</c:formatCode>
                <c:ptCount val="19"/>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numCache>
            </c:numRef>
          </c:xVal>
          <c:yVal>
            <c:numRef>
              <c:f>Sheet1!$D$3:$D$21</c:f>
              <c:numCache>
                <c:formatCode>General</c:formatCode>
                <c:ptCount val="19"/>
                <c:pt idx="0">
                  <c:v>1.4917799999999999</c:v>
                </c:pt>
                <c:pt idx="1">
                  <c:v>1.484388</c:v>
                </c:pt>
                <c:pt idx="2">
                  <c:v>1.459498</c:v>
                </c:pt>
                <c:pt idx="3">
                  <c:v>1.4587030000000001</c:v>
                </c:pt>
                <c:pt idx="4">
                  <c:v>1.463131</c:v>
                </c:pt>
                <c:pt idx="5">
                  <c:v>1.4687069999999998</c:v>
                </c:pt>
                <c:pt idx="6">
                  <c:v>1.4622110000000001</c:v>
                </c:pt>
                <c:pt idx="7">
                  <c:v>1.446947</c:v>
                </c:pt>
                <c:pt idx="8">
                  <c:v>1.3926880000000001</c:v>
                </c:pt>
                <c:pt idx="9">
                  <c:v>1.3790519999999999</c:v>
                </c:pt>
                <c:pt idx="10">
                  <c:v>1.4600939999999998</c:v>
                </c:pt>
                <c:pt idx="11">
                  <c:v>1.5616250000000003</c:v>
                </c:pt>
                <c:pt idx="12">
                  <c:v>1.685287</c:v>
                </c:pt>
                <c:pt idx="13">
                  <c:v>1.9170660000000002</c:v>
                </c:pt>
                <c:pt idx="14">
                  <c:v>2.1858650000000002</c:v>
                </c:pt>
                <c:pt idx="15">
                  <c:v>2.0655250000000001</c:v>
                </c:pt>
                <c:pt idx="16">
                  <c:v>1.218804</c:v>
                </c:pt>
                <c:pt idx="17">
                  <c:v>0.75442300000000018</c:v>
                </c:pt>
                <c:pt idx="18">
                  <c:v>0.47942799999999997</c:v>
                </c:pt>
              </c:numCache>
            </c:numRef>
          </c:yVal>
          <c:smooth val="0"/>
          <c:extLst>
            <c:ext xmlns:c16="http://schemas.microsoft.com/office/drawing/2014/chart" uri="{C3380CC4-5D6E-409C-BE32-E72D297353CC}">
              <c16:uniqueId val="{00000001-C6EE-432C-AE4F-068862BC77B2}"/>
            </c:ext>
          </c:extLst>
        </c:ser>
        <c:ser>
          <c:idx val="2"/>
          <c:order val="2"/>
          <c:tx>
            <c:strRef>
              <c:f>Sheet1!$E$2</c:f>
              <c:strCache>
                <c:ptCount val="1"/>
                <c:pt idx="0">
                  <c:v>All Water</c:v>
                </c:pt>
              </c:strCache>
            </c:strRef>
          </c:tx>
          <c:spPr>
            <a:ln w="19050" cap="rnd">
              <a:noFill/>
              <a:round/>
            </a:ln>
            <a:effectLst/>
          </c:spPr>
          <c:marker>
            <c:symbol val="circle"/>
            <c:size val="10"/>
            <c:spPr>
              <a:solidFill>
                <a:schemeClr val="accent3"/>
              </a:solidFill>
              <a:ln w="9525">
                <a:solidFill>
                  <a:schemeClr val="accent3"/>
                </a:solidFill>
              </a:ln>
              <a:effectLst/>
            </c:spPr>
          </c:marker>
          <c:xVal>
            <c:numRef>
              <c:f>Sheet1!$B$3:$B$21</c:f>
              <c:numCache>
                <c:formatCode>General</c:formatCode>
                <c:ptCount val="19"/>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numCache>
            </c:numRef>
          </c:xVal>
          <c:yVal>
            <c:numRef>
              <c:f>Sheet1!$E$3:$E$21</c:f>
              <c:numCache>
                <c:formatCode>General</c:formatCode>
                <c:ptCount val="19"/>
                <c:pt idx="0">
                  <c:v>1.1963900000000001</c:v>
                </c:pt>
                <c:pt idx="1">
                  <c:v>1.210898</c:v>
                </c:pt>
                <c:pt idx="2">
                  <c:v>1.2295979999999997</c:v>
                </c:pt>
                <c:pt idx="3">
                  <c:v>1.2589329999999999</c:v>
                </c:pt>
                <c:pt idx="4">
                  <c:v>1.283361</c:v>
                </c:pt>
                <c:pt idx="5">
                  <c:v>1.292057</c:v>
                </c:pt>
                <c:pt idx="6">
                  <c:v>1.2875210000000001</c:v>
                </c:pt>
                <c:pt idx="7">
                  <c:v>1.2587269999999999</c:v>
                </c:pt>
                <c:pt idx="8">
                  <c:v>1.198788</c:v>
                </c:pt>
                <c:pt idx="9">
                  <c:v>1.1802820000000001</c:v>
                </c:pt>
                <c:pt idx="10">
                  <c:v>1.2210040000000002</c:v>
                </c:pt>
                <c:pt idx="11">
                  <c:v>1.3022849999999999</c:v>
                </c:pt>
                <c:pt idx="12">
                  <c:v>1.362347</c:v>
                </c:pt>
                <c:pt idx="13">
                  <c:v>1.3985259999999999</c:v>
                </c:pt>
                <c:pt idx="14">
                  <c:v>1.4223450000000002</c:v>
                </c:pt>
                <c:pt idx="15">
                  <c:v>1.4383049999999999</c:v>
                </c:pt>
                <c:pt idx="16">
                  <c:v>1.4530240000000001</c:v>
                </c:pt>
                <c:pt idx="17">
                  <c:v>1.4689330000000003</c:v>
                </c:pt>
                <c:pt idx="18">
                  <c:v>1.431222</c:v>
                </c:pt>
              </c:numCache>
            </c:numRef>
          </c:yVal>
          <c:smooth val="0"/>
          <c:extLst>
            <c:ext xmlns:c16="http://schemas.microsoft.com/office/drawing/2014/chart" uri="{C3380CC4-5D6E-409C-BE32-E72D297353CC}">
              <c16:uniqueId val="{00000002-C6EE-432C-AE4F-068862BC77B2}"/>
            </c:ext>
          </c:extLst>
        </c:ser>
        <c:dLbls>
          <c:showLegendKey val="0"/>
          <c:showVal val="0"/>
          <c:showCatName val="0"/>
          <c:showSerName val="0"/>
          <c:showPercent val="0"/>
          <c:showBubbleSize val="0"/>
        </c:dLbls>
        <c:axId val="703659008"/>
        <c:axId val="703671968"/>
      </c:scatterChart>
      <c:valAx>
        <c:axId val="703659008"/>
        <c:scaling>
          <c:orientation val="minMax"/>
          <c:max val="19"/>
          <c:min val="1"/>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2400" b="0" i="0" u="none" strike="noStrike" kern="1200" baseline="0">
                    <a:solidFill>
                      <a:schemeClr val="tx1">
                        <a:lumMod val="65000"/>
                        <a:lumOff val="35000"/>
                      </a:schemeClr>
                    </a:solidFill>
                    <a:latin typeface="+mn-lt"/>
                    <a:ea typeface="+mn-ea"/>
                    <a:cs typeface="+mn-cs"/>
                  </a:defRPr>
                </a:pPr>
                <a:r>
                  <a:rPr lang="en-GB"/>
                  <a:t>Gauge number</a:t>
                </a:r>
              </a:p>
            </c:rich>
          </c:tx>
          <c:overlay val="0"/>
          <c:spPr>
            <a:noFill/>
            <a:ln>
              <a:noFill/>
            </a:ln>
            <a:effectLst/>
          </c:spPr>
          <c:txPr>
            <a:bodyPr rot="0" spcFirstLastPara="1" vertOverflow="ellipsis" vert="horz" wrap="square" anchor="ctr" anchorCtr="1"/>
            <a:lstStyle/>
            <a:p>
              <a:pPr>
                <a:defRPr sz="24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2400" b="0" i="0" u="none" strike="noStrike" kern="1200" baseline="0">
                <a:solidFill>
                  <a:schemeClr val="tx1">
                    <a:lumMod val="65000"/>
                    <a:lumOff val="35000"/>
                  </a:schemeClr>
                </a:solidFill>
                <a:latin typeface="+mn-lt"/>
                <a:ea typeface="+mn-ea"/>
                <a:cs typeface="+mn-cs"/>
              </a:defRPr>
            </a:pPr>
            <a:endParaRPr lang="en-US"/>
          </a:p>
        </c:txPr>
        <c:crossAx val="703671968"/>
        <c:crosses val="autoZero"/>
        <c:crossBetween val="midCat"/>
        <c:majorUnit val="2"/>
      </c:valAx>
      <c:valAx>
        <c:axId val="703671968"/>
        <c:scaling>
          <c:orientation val="minMax"/>
          <c:min val="0.4"/>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400" b="0" i="0" u="none" strike="noStrike" kern="1200" baseline="0">
                    <a:solidFill>
                      <a:schemeClr val="tx1">
                        <a:lumMod val="65000"/>
                        <a:lumOff val="35000"/>
                      </a:schemeClr>
                    </a:solidFill>
                    <a:latin typeface="+mn-lt"/>
                    <a:ea typeface="+mn-ea"/>
                    <a:cs typeface="+mn-cs"/>
                  </a:defRPr>
                </a:pPr>
                <a:r>
                  <a:rPr lang="en-GB"/>
                  <a:t>Peak Pressure (MPa)</a:t>
                </a:r>
              </a:p>
            </c:rich>
          </c:tx>
          <c:overlay val="0"/>
          <c:spPr>
            <a:noFill/>
            <a:ln>
              <a:noFill/>
            </a:ln>
            <a:effectLst/>
          </c:spPr>
          <c:txPr>
            <a:bodyPr rot="-5400000" spcFirstLastPara="1" vertOverflow="ellipsis" vert="horz" wrap="square" anchor="ctr" anchorCtr="1"/>
            <a:lstStyle/>
            <a:p>
              <a:pPr>
                <a:defRPr sz="24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2400" b="0" i="0" u="none" strike="noStrike" kern="1200" baseline="0">
                <a:solidFill>
                  <a:schemeClr val="tx1">
                    <a:lumMod val="65000"/>
                    <a:lumOff val="35000"/>
                  </a:schemeClr>
                </a:solidFill>
                <a:latin typeface="+mn-lt"/>
                <a:ea typeface="+mn-ea"/>
                <a:cs typeface="+mn-cs"/>
              </a:defRPr>
            </a:pPr>
            <a:endParaRPr lang="en-US"/>
          </a:p>
        </c:txPr>
        <c:crossAx val="703659008"/>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2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2400"/>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GB" dirty="0"/>
              <a:t>Safety</a:t>
            </a:r>
            <a:r>
              <a:rPr lang="en-GB" baseline="0" dirty="0"/>
              <a:t> distance for spherical TNT free-field charges</a:t>
            </a:r>
            <a:endParaRPr lang="en-GB" dirty="0"/>
          </a:p>
        </c:rich>
      </c:tx>
      <c:layout>
        <c:manualLayout>
          <c:xMode val="edge"/>
          <c:yMode val="edge"/>
          <c:x val="0.15459200638965015"/>
          <c:y val="7.8385626421511E-3"/>
        </c:manualLayout>
      </c:layout>
      <c:overlay val="0"/>
    </c:title>
    <c:autoTitleDeleted val="0"/>
    <c:plotArea>
      <c:layout>
        <c:manualLayout>
          <c:layoutTarget val="inner"/>
          <c:xMode val="edge"/>
          <c:yMode val="edge"/>
          <c:x val="0.18252305141509265"/>
          <c:y val="0.11726694050900797"/>
          <c:w val="0.74923396438884771"/>
          <c:h val="0.64206729105750171"/>
        </c:manualLayout>
      </c:layout>
      <c:scatterChart>
        <c:scatterStyle val="smoothMarker"/>
        <c:varyColors val="0"/>
        <c:ser>
          <c:idx val="0"/>
          <c:order val="0"/>
          <c:tx>
            <c:v>R. Cole</c:v>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Sheet2!$A$4:$A$12</c:f>
              <c:numCache>
                <c:formatCode>General</c:formatCode>
                <c:ptCount val="9"/>
                <c:pt idx="0">
                  <c:v>0.25</c:v>
                </c:pt>
                <c:pt idx="1">
                  <c:v>0.5</c:v>
                </c:pt>
                <c:pt idx="2">
                  <c:v>1</c:v>
                </c:pt>
                <c:pt idx="3">
                  <c:v>2</c:v>
                </c:pt>
                <c:pt idx="4">
                  <c:v>5</c:v>
                </c:pt>
                <c:pt idx="5">
                  <c:v>10</c:v>
                </c:pt>
                <c:pt idx="6">
                  <c:v>20</c:v>
                </c:pt>
                <c:pt idx="7">
                  <c:v>50</c:v>
                </c:pt>
                <c:pt idx="8">
                  <c:v>100</c:v>
                </c:pt>
              </c:numCache>
            </c:numRef>
          </c:xVal>
          <c:yVal>
            <c:numRef>
              <c:f>Sheet2!$B$4:$B$12</c:f>
              <c:numCache>
                <c:formatCode>General</c:formatCode>
                <c:ptCount val="9"/>
                <c:pt idx="0">
                  <c:v>13.941469698695778</c:v>
                </c:pt>
                <c:pt idx="1">
                  <c:v>17.565151139858347</c:v>
                </c:pt>
                <c:pt idx="2">
                  <c:v>22.130703665692455</c:v>
                </c:pt>
                <c:pt idx="3">
                  <c:v>27.882939397391556</c:v>
                </c:pt>
                <c:pt idx="4">
                  <c:v>37.842970951363903</c:v>
                </c:pt>
                <c:pt idx="5">
                  <c:v>47.679155692183599</c:v>
                </c:pt>
                <c:pt idx="6">
                  <c:v>60.07197189779707</c:v>
                </c:pt>
                <c:pt idx="7">
                  <c:v>81.530209391487261</c:v>
                </c:pt>
                <c:pt idx="8">
                  <c:v>102.7216270146715</c:v>
                </c:pt>
              </c:numCache>
            </c:numRef>
          </c:yVal>
          <c:smooth val="1"/>
          <c:extLst>
            <c:ext xmlns:c16="http://schemas.microsoft.com/office/drawing/2014/chart" uri="{C3380CC4-5D6E-409C-BE32-E72D297353CC}">
              <c16:uniqueId val="{00000000-66DA-4425-AACA-9C18647B83CE}"/>
            </c:ext>
          </c:extLst>
        </c:ser>
        <c:ser>
          <c:idx val="1"/>
          <c:order val="1"/>
          <c:tx>
            <c:v>R. Cole (Rigid)</c:v>
          </c:tx>
          <c:spPr>
            <a:ln w="19050" cap="rnd">
              <a:solidFill>
                <a:schemeClr val="accent2"/>
              </a:solidFill>
              <a:round/>
            </a:ln>
            <a:effectLst/>
          </c:spPr>
          <c:marker>
            <c:symbol val="circle"/>
            <c:size val="5"/>
            <c:spPr>
              <a:solidFill>
                <a:schemeClr val="accent2"/>
              </a:solidFill>
              <a:ln w="9525">
                <a:solidFill>
                  <a:schemeClr val="accent2"/>
                </a:solidFill>
              </a:ln>
              <a:effectLst/>
            </c:spPr>
          </c:marker>
          <c:xVal>
            <c:numRef>
              <c:f>Sheet2!$E$4:$E$12</c:f>
              <c:numCache>
                <c:formatCode>General</c:formatCode>
                <c:ptCount val="9"/>
                <c:pt idx="0">
                  <c:v>0.25</c:v>
                </c:pt>
                <c:pt idx="1">
                  <c:v>0.5</c:v>
                </c:pt>
                <c:pt idx="2">
                  <c:v>1</c:v>
                </c:pt>
                <c:pt idx="3">
                  <c:v>2</c:v>
                </c:pt>
                <c:pt idx="4">
                  <c:v>5</c:v>
                </c:pt>
                <c:pt idx="5">
                  <c:v>10</c:v>
                </c:pt>
                <c:pt idx="6">
                  <c:v>20</c:v>
                </c:pt>
                <c:pt idx="7">
                  <c:v>50</c:v>
                </c:pt>
                <c:pt idx="8">
                  <c:v>100</c:v>
                </c:pt>
              </c:numCache>
            </c:numRef>
          </c:xVal>
          <c:yVal>
            <c:numRef>
              <c:f>Sheet2!$F$4:$F$12</c:f>
              <c:numCache>
                <c:formatCode>General</c:formatCode>
                <c:ptCount val="9"/>
                <c:pt idx="0">
                  <c:v>17.565151139858347</c:v>
                </c:pt>
                <c:pt idx="1">
                  <c:v>22.130703665692455</c:v>
                </c:pt>
                <c:pt idx="2">
                  <c:v>27.882939397391556</c:v>
                </c:pt>
                <c:pt idx="3">
                  <c:v>35.130302279716688</c:v>
                </c:pt>
                <c:pt idx="4">
                  <c:v>47.679155692183599</c:v>
                </c:pt>
                <c:pt idx="5">
                  <c:v>60.07197189779707</c:v>
                </c:pt>
                <c:pt idx="6">
                  <c:v>75.685941902727805</c:v>
                </c:pt>
                <c:pt idx="7">
                  <c:v>102.7216270146715</c:v>
                </c:pt>
                <c:pt idx="8">
                  <c:v>129.42114015523444</c:v>
                </c:pt>
              </c:numCache>
            </c:numRef>
          </c:yVal>
          <c:smooth val="1"/>
          <c:extLst>
            <c:ext xmlns:c16="http://schemas.microsoft.com/office/drawing/2014/chart" uri="{C3380CC4-5D6E-409C-BE32-E72D297353CC}">
              <c16:uniqueId val="{00000001-66DA-4425-AACA-9C18647B83CE}"/>
            </c:ext>
          </c:extLst>
        </c:ser>
        <c:ser>
          <c:idx val="2"/>
          <c:order val="2"/>
          <c:tx>
            <c:v>R. Cole (Adjusted)</c:v>
          </c:tx>
          <c:spPr>
            <a:ln w="19050" cap="rnd">
              <a:solidFill>
                <a:schemeClr val="accent3"/>
              </a:solidFill>
              <a:round/>
            </a:ln>
            <a:effectLst/>
          </c:spPr>
          <c:marker>
            <c:symbol val="circle"/>
            <c:size val="5"/>
            <c:spPr>
              <a:solidFill>
                <a:schemeClr val="accent3"/>
              </a:solidFill>
              <a:ln w="9525">
                <a:solidFill>
                  <a:schemeClr val="accent3"/>
                </a:solidFill>
              </a:ln>
              <a:effectLst/>
            </c:spPr>
          </c:marker>
          <c:xVal>
            <c:numRef>
              <c:f>Sheet2!$I$4:$I$12</c:f>
              <c:numCache>
                <c:formatCode>General</c:formatCode>
                <c:ptCount val="9"/>
                <c:pt idx="0">
                  <c:v>0.25</c:v>
                </c:pt>
                <c:pt idx="1">
                  <c:v>0.5</c:v>
                </c:pt>
                <c:pt idx="2">
                  <c:v>1</c:v>
                </c:pt>
                <c:pt idx="3">
                  <c:v>2</c:v>
                </c:pt>
                <c:pt idx="4">
                  <c:v>5</c:v>
                </c:pt>
                <c:pt idx="5">
                  <c:v>10</c:v>
                </c:pt>
                <c:pt idx="6">
                  <c:v>20</c:v>
                </c:pt>
                <c:pt idx="7">
                  <c:v>50</c:v>
                </c:pt>
                <c:pt idx="8">
                  <c:v>100</c:v>
                </c:pt>
              </c:numCache>
            </c:numRef>
          </c:xVal>
          <c:yVal>
            <c:numRef>
              <c:f>Sheet2!$J$4:$J$12</c:f>
              <c:numCache>
                <c:formatCode>General</c:formatCode>
                <c:ptCount val="9"/>
                <c:pt idx="0">
                  <c:v>15.168381881156334</c:v>
                </c:pt>
                <c:pt idx="1">
                  <c:v>19.110963624912859</c:v>
                </c:pt>
                <c:pt idx="2">
                  <c:v>24.078305354802939</c:v>
                </c:pt>
                <c:pt idx="3">
                  <c:v>30.336763762312668</c:v>
                </c:pt>
                <c:pt idx="4">
                  <c:v>41.173322993449737</c:v>
                </c:pt>
                <c:pt idx="5">
                  <c:v>51.875136333567923</c:v>
                </c:pt>
                <c:pt idx="6">
                  <c:v>65.358576232828568</c:v>
                </c:pt>
                <c:pt idx="7">
                  <c:v>88.705235360975522</c:v>
                </c:pt>
                <c:pt idx="8">
                  <c:v>111.76159326717212</c:v>
                </c:pt>
              </c:numCache>
            </c:numRef>
          </c:yVal>
          <c:smooth val="1"/>
          <c:extLst>
            <c:ext xmlns:c16="http://schemas.microsoft.com/office/drawing/2014/chart" uri="{C3380CC4-5D6E-409C-BE32-E72D297353CC}">
              <c16:uniqueId val="{00000002-66DA-4425-AACA-9C18647B83CE}"/>
            </c:ext>
          </c:extLst>
        </c:ser>
        <c:ser>
          <c:idx val="3"/>
          <c:order val="3"/>
          <c:tx>
            <c:v>W. Stiepanow</c:v>
          </c:tx>
          <c:spPr>
            <a:ln w="19050" cap="rnd">
              <a:solidFill>
                <a:schemeClr val="accent4"/>
              </a:solidFill>
              <a:round/>
            </a:ln>
            <a:effectLst/>
          </c:spPr>
          <c:marker>
            <c:symbol val="circle"/>
            <c:size val="5"/>
            <c:spPr>
              <a:solidFill>
                <a:schemeClr val="accent4"/>
              </a:solidFill>
              <a:ln w="9525">
                <a:solidFill>
                  <a:schemeClr val="accent4"/>
                </a:solidFill>
              </a:ln>
              <a:effectLst/>
            </c:spPr>
          </c:marker>
          <c:xVal>
            <c:numRef>
              <c:f>Sheet2!$I$4:$I$12</c:f>
              <c:numCache>
                <c:formatCode>General</c:formatCode>
                <c:ptCount val="9"/>
                <c:pt idx="0">
                  <c:v>0.25</c:v>
                </c:pt>
                <c:pt idx="1">
                  <c:v>0.5</c:v>
                </c:pt>
                <c:pt idx="2">
                  <c:v>1</c:v>
                </c:pt>
                <c:pt idx="3">
                  <c:v>2</c:v>
                </c:pt>
                <c:pt idx="4">
                  <c:v>5</c:v>
                </c:pt>
                <c:pt idx="5">
                  <c:v>10</c:v>
                </c:pt>
                <c:pt idx="6">
                  <c:v>20</c:v>
                </c:pt>
                <c:pt idx="7">
                  <c:v>50</c:v>
                </c:pt>
                <c:pt idx="8">
                  <c:v>100</c:v>
                </c:pt>
              </c:numCache>
            </c:numRef>
          </c:xVal>
          <c:yVal>
            <c:numRef>
              <c:f>Sheet2!$N$4:$N$12</c:f>
              <c:numCache>
                <c:formatCode>General</c:formatCode>
                <c:ptCount val="9"/>
                <c:pt idx="0">
                  <c:v>11.868456003333371</c:v>
                </c:pt>
                <c:pt idx="1">
                  <c:v>14.95331754835089</c:v>
                </c:pt>
                <c:pt idx="2">
                  <c:v>18.839999544929682</c:v>
                </c:pt>
                <c:pt idx="3">
                  <c:v>23.736912006666742</c:v>
                </c:pt>
                <c:pt idx="4">
                  <c:v>32.215946057229672</c:v>
                </c:pt>
                <c:pt idx="5">
                  <c:v>40.589548579781415</c:v>
                </c:pt>
                <c:pt idx="6">
                  <c:v>51.139626661397152</c:v>
                </c:pt>
                <c:pt idx="7">
                  <c:v>69.407151757891498</c:v>
                </c:pt>
                <c:pt idx="8">
                  <c:v>87.447531513015463</c:v>
                </c:pt>
              </c:numCache>
            </c:numRef>
          </c:yVal>
          <c:smooth val="1"/>
          <c:extLst>
            <c:ext xmlns:c16="http://schemas.microsoft.com/office/drawing/2014/chart" uri="{C3380CC4-5D6E-409C-BE32-E72D297353CC}">
              <c16:uniqueId val="{00000003-66DA-4425-AACA-9C18647B83CE}"/>
            </c:ext>
          </c:extLst>
        </c:ser>
        <c:dLbls>
          <c:showLegendKey val="0"/>
          <c:showVal val="0"/>
          <c:showCatName val="0"/>
          <c:showSerName val="0"/>
          <c:showPercent val="0"/>
          <c:showBubbleSize val="0"/>
        </c:dLbls>
        <c:axId val="789858576"/>
        <c:axId val="1"/>
      </c:scatterChart>
      <c:valAx>
        <c:axId val="789858576"/>
        <c:scaling>
          <c:logBase val="10"/>
          <c:orientation val="minMax"/>
          <c:max val="100"/>
        </c:scaling>
        <c:delete val="0"/>
        <c:axPos val="b"/>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title>
          <c:tx>
            <c:rich>
              <a:bodyPr rot="0" vert="horz"/>
              <a:lstStyle/>
              <a:p>
                <a:pPr>
                  <a:defRPr/>
                </a:pPr>
                <a:r>
                  <a:rPr lang="en-GB"/>
                  <a:t>NEQ (kg)</a:t>
                </a:r>
              </a:p>
            </c:rich>
          </c:tx>
          <c:layout>
            <c:manualLayout>
              <c:xMode val="edge"/>
              <c:yMode val="edge"/>
              <c:x val="0.46595162794573669"/>
              <c:y val="0.83223109637463433"/>
            </c:manualLayout>
          </c:layout>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0" vert="horz"/>
          <a:lstStyle/>
          <a:p>
            <a:pPr>
              <a:defRPr/>
            </a:pPr>
            <a:endParaRPr lang="en-US"/>
          </a:p>
        </c:txPr>
        <c:crossAx val="1"/>
        <c:crosses val="autoZero"/>
        <c:crossBetween val="midCat"/>
      </c:valAx>
      <c:valAx>
        <c:axId val="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vert="horz"/>
              <a:lstStyle/>
              <a:p>
                <a:pPr>
                  <a:defRPr/>
                </a:pPr>
                <a:r>
                  <a:rPr lang="en-GB"/>
                  <a:t>Safety Distance (m)</a:t>
                </a:r>
              </a:p>
            </c:rich>
          </c:tx>
          <c:overlay val="0"/>
          <c:spPr>
            <a:noFill/>
            <a:ln>
              <a:noFill/>
            </a:ln>
            <a:effectLst/>
          </c:sp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vert="horz"/>
          <a:lstStyle/>
          <a:p>
            <a:pPr>
              <a:defRPr/>
            </a:pPr>
            <a:endParaRPr lang="en-US"/>
          </a:p>
        </c:txPr>
        <c:crossAx val="789858576"/>
        <c:crossesAt val="0.1"/>
        <c:crossBetween val="midCat"/>
      </c:valAx>
      <c:spPr>
        <a:noFill/>
        <a:ln w="25400">
          <a:noFill/>
        </a:ln>
      </c:spPr>
    </c:plotArea>
    <c:legend>
      <c:legendPos val="b"/>
      <c:layout>
        <c:manualLayout>
          <c:xMode val="edge"/>
          <c:yMode val="edge"/>
          <c:x val="8.4068975537456E-2"/>
          <c:y val="0.88559693959601982"/>
          <c:w val="0.84388863891739585"/>
          <c:h val="9.8113375241869014E-2"/>
        </c:manualLayout>
      </c:layout>
      <c:overlay val="0"/>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sz="2400"/>
      </a:pPr>
      <a:endParaRPr lang="en-US"/>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defTabSz="853318" fontAlgn="auto">
              <a:spcBef>
                <a:spcPts val="0"/>
              </a:spcBef>
              <a:spcAft>
                <a:spcPts val="0"/>
              </a:spcAft>
              <a:defRPr sz="1200">
                <a:latin typeface="+mn-lt"/>
              </a:defRPr>
            </a:lvl1pPr>
          </a:lstStyle>
          <a:p>
            <a:pPr>
              <a:defRPr/>
            </a:pPr>
            <a:r>
              <a:rPr lang="en-GB"/>
              <a:t>Uncontrolled copy when printed</a:t>
            </a:r>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defTabSz="853318" fontAlgn="auto">
              <a:spcBef>
                <a:spcPts val="0"/>
              </a:spcBef>
              <a:spcAft>
                <a:spcPts val="0"/>
              </a:spcAft>
              <a:defRPr sz="1200">
                <a:latin typeface="+mn-lt"/>
              </a:defRPr>
            </a:lvl1pPr>
          </a:lstStyle>
          <a:p>
            <a:pPr>
              <a:defRPr/>
            </a:pPr>
            <a:fld id="{9EBD1747-407F-43EF-BC75-4B6CAFD225D7}" type="datetime1">
              <a:rPr lang="en-GB" smtClean="0"/>
              <a:t>24/07/2025</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defTabSz="853318" fontAlgn="auto">
              <a:spcBef>
                <a:spcPts val="0"/>
              </a:spcBef>
              <a:spcAft>
                <a:spcPts val="0"/>
              </a:spcAft>
              <a:defRPr sz="1200">
                <a:latin typeface="+mn-lt"/>
              </a:defRPr>
            </a:lvl1pPr>
          </a:lstStyle>
          <a:p>
            <a:pPr>
              <a:defRPr/>
            </a:pPr>
            <a:r>
              <a:rPr lang="en-GB"/>
              <a:t>© Crown copyright 2020 Dstl</a:t>
            </a:r>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defTabSz="853318" fontAlgn="auto">
              <a:spcBef>
                <a:spcPts val="0"/>
              </a:spcBef>
              <a:spcAft>
                <a:spcPts val="0"/>
              </a:spcAft>
              <a:defRPr sz="1200">
                <a:latin typeface="+mn-lt"/>
              </a:defRPr>
            </a:lvl1pPr>
          </a:lstStyle>
          <a:p>
            <a:pPr>
              <a:defRPr/>
            </a:pPr>
            <a:fld id="{89AD9203-612B-4DA4-921D-5039DF7F7E0C}" type="slidenum">
              <a:rPr lang="en-GB"/>
              <a:pPr>
                <a:defRPr/>
              </a:pPr>
              <a:t>‹#›</a:t>
            </a:fld>
            <a:endParaRPr lang="en-GB"/>
          </a:p>
        </p:txBody>
      </p:sp>
    </p:spTree>
    <p:extLst>
      <p:ext uri="{BB962C8B-B14F-4D97-AF65-F5344CB8AC3E}">
        <p14:creationId xmlns:p14="http://schemas.microsoft.com/office/powerpoint/2010/main" val="327379111"/>
      </p:ext>
    </p:extLst>
  </p:cSld>
  <p:clrMap bg1="lt1" tx1="dk1" bg2="lt2" tx2="dk2" accent1="accent1" accent2="accent2" accent3="accent3" accent4="accent4" accent5="accent5" accent6="accent6" hlink="hlink" folHlink="folHlink"/>
  <p:hf/>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defTabSz="853318" fontAlgn="auto">
              <a:spcBef>
                <a:spcPts val="0"/>
              </a:spcBef>
              <a:spcAft>
                <a:spcPts val="0"/>
              </a:spcAft>
              <a:defRPr sz="1200">
                <a:latin typeface="Arial" pitchFamily="34" charset="0"/>
                <a:cs typeface="Arial" pitchFamily="34" charset="0"/>
              </a:defRPr>
            </a:lvl1pPr>
          </a:lstStyle>
          <a:p>
            <a:pPr>
              <a:defRPr/>
            </a:pPr>
            <a:r>
              <a:rPr lang="en-GB"/>
              <a:t>Uncontrolled copy when printed</a:t>
            </a:r>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defTabSz="853318" fontAlgn="auto">
              <a:spcBef>
                <a:spcPts val="0"/>
              </a:spcBef>
              <a:spcAft>
                <a:spcPts val="0"/>
              </a:spcAft>
              <a:defRPr sz="1200">
                <a:latin typeface="Arial" pitchFamily="34" charset="0"/>
                <a:cs typeface="Arial" pitchFamily="34" charset="0"/>
              </a:defRPr>
            </a:lvl1pPr>
          </a:lstStyle>
          <a:p>
            <a:pPr>
              <a:defRPr/>
            </a:pPr>
            <a:fld id="{63C7F269-31FF-49BB-A308-19E27FEE6816}" type="datetime1">
              <a:rPr lang="en-GB" smtClean="0"/>
              <a:t>24/07/2025</a:t>
            </a:fld>
            <a:endParaRPr lang="en-GB" dirty="0"/>
          </a:p>
        </p:txBody>
      </p:sp>
      <p:sp>
        <p:nvSpPr>
          <p:cNvPr id="4" name="Slide Image Placeholder 3"/>
          <p:cNvSpPr>
            <a:spLocks noGrp="1" noRot="1" noChangeAspect="1"/>
          </p:cNvSpPr>
          <p:nvPr>
            <p:ph type="sldImg" idx="2"/>
          </p:nvPr>
        </p:nvSpPr>
        <p:spPr>
          <a:xfrm>
            <a:off x="1327150" y="742950"/>
            <a:ext cx="4143375" cy="293052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282575" y="3870325"/>
            <a:ext cx="6232525" cy="5313363"/>
          </a:xfrm>
          <a:prstGeom prst="rect">
            <a:avLst/>
          </a:prstGeom>
        </p:spPr>
        <p:txBody>
          <a:bodyPr vert="horz" wrap="square" lIns="91440" tIns="45720" rIns="91440" bIns="45720" numCol="1" anchor="t" anchorCtr="0" compatLnSpc="1">
            <a:prstTxWarp prst="textNoShape">
              <a:avLst/>
            </a:prstTxWarp>
            <a:norm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defTabSz="853318" fontAlgn="auto">
              <a:spcBef>
                <a:spcPts val="0"/>
              </a:spcBef>
              <a:spcAft>
                <a:spcPts val="0"/>
              </a:spcAft>
              <a:defRPr sz="1200">
                <a:latin typeface="Arial" pitchFamily="34" charset="0"/>
                <a:cs typeface="Arial" pitchFamily="34" charset="0"/>
              </a:defRPr>
            </a:lvl1pPr>
          </a:lstStyle>
          <a:p>
            <a:pPr>
              <a:defRPr/>
            </a:pPr>
            <a:r>
              <a:rPr lang="en-GB"/>
              <a:t>© Crown copyright 2020 Dstl</a:t>
            </a:r>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defTabSz="853318" fontAlgn="auto">
              <a:spcBef>
                <a:spcPts val="0"/>
              </a:spcBef>
              <a:spcAft>
                <a:spcPts val="0"/>
              </a:spcAft>
              <a:defRPr sz="1200">
                <a:latin typeface="Arial" pitchFamily="34" charset="0"/>
                <a:cs typeface="Arial" pitchFamily="34" charset="0"/>
              </a:defRPr>
            </a:lvl1pPr>
          </a:lstStyle>
          <a:p>
            <a:pPr>
              <a:defRPr/>
            </a:pPr>
            <a:fld id="{6AC03C9E-463D-47B2-8BF7-CCC2C082E4A8}" type="slidenum">
              <a:rPr lang="en-GB"/>
              <a:pPr>
                <a:defRPr/>
              </a:pPr>
              <a:t>‹#›</a:t>
            </a:fld>
            <a:endParaRPr lang="en-GB" dirty="0"/>
          </a:p>
        </p:txBody>
      </p:sp>
    </p:spTree>
    <p:extLst>
      <p:ext uri="{BB962C8B-B14F-4D97-AF65-F5344CB8AC3E}">
        <p14:creationId xmlns:p14="http://schemas.microsoft.com/office/powerpoint/2010/main" val="4078116230"/>
      </p:ext>
    </p:extLst>
  </p:cSld>
  <p:clrMap bg1="lt1" tx1="dk1" bg2="lt2" tx2="dk2" accent1="accent1" accent2="accent2" accent3="accent3" accent4="accent4" accent5="accent5" accent6="accent6" hlink="hlink" folHlink="folHlink"/>
  <p:hf/>
  <p:notesStyle>
    <a:lvl1pPr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1pPr>
    <a:lvl2pPr marL="2174578"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2pPr>
    <a:lvl3pPr marL="4357267"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3pPr>
    <a:lvl4pPr marL="6539942"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4pPr>
    <a:lvl5pPr marL="8722642"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5pPr>
    <a:lvl6pPr marL="10903766" algn="l" defTabSz="4361513" rtl="0" eaLnBrk="1" latinLnBrk="0" hangingPunct="1">
      <a:defRPr sz="5626" kern="1200">
        <a:solidFill>
          <a:schemeClr val="tx1"/>
        </a:solidFill>
        <a:latin typeface="+mn-lt"/>
        <a:ea typeface="+mn-ea"/>
        <a:cs typeface="+mn-cs"/>
      </a:defRPr>
    </a:lvl6pPr>
    <a:lvl7pPr marL="13084513" algn="l" defTabSz="4361513" rtl="0" eaLnBrk="1" latinLnBrk="0" hangingPunct="1">
      <a:defRPr sz="5626" kern="1200">
        <a:solidFill>
          <a:schemeClr val="tx1"/>
        </a:solidFill>
        <a:latin typeface="+mn-lt"/>
        <a:ea typeface="+mn-ea"/>
        <a:cs typeface="+mn-cs"/>
      </a:defRPr>
    </a:lvl7pPr>
    <a:lvl8pPr marL="15265274" algn="l" defTabSz="4361513" rtl="0" eaLnBrk="1" latinLnBrk="0" hangingPunct="1">
      <a:defRPr sz="5626" kern="1200">
        <a:solidFill>
          <a:schemeClr val="tx1"/>
        </a:solidFill>
        <a:latin typeface="+mn-lt"/>
        <a:ea typeface="+mn-ea"/>
        <a:cs typeface="+mn-cs"/>
      </a:defRPr>
    </a:lvl8pPr>
    <a:lvl9pPr marL="17446030" algn="l" defTabSz="4361513" rtl="0" eaLnBrk="1" latinLnBrk="0" hangingPunct="1">
      <a:defRPr sz="562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mailto:dstlimagery@dstl.gov.uk"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7200" b="1" kern="1200" dirty="0">
                <a:solidFill>
                  <a:schemeClr val="tx1"/>
                </a:solidFill>
                <a:effectLst/>
                <a:latin typeface="Arial" pitchFamily="34" charset="0"/>
                <a:ea typeface="+mn-ea"/>
                <a:cs typeface="Arial" pitchFamily="34" charset="0"/>
              </a:rPr>
              <a:t>A0 Poster Guidelines</a:t>
            </a:r>
            <a:br>
              <a:rPr lang="en-GB" sz="5626" kern="1200" dirty="0">
                <a:solidFill>
                  <a:schemeClr val="tx1"/>
                </a:solidFill>
                <a:effectLst/>
                <a:latin typeface="Arial" pitchFamily="34" charset="0"/>
                <a:ea typeface="+mn-ea"/>
                <a:cs typeface="Arial" pitchFamily="34" charset="0"/>
              </a:rPr>
            </a:br>
            <a:endParaRPr lang="en-GB" sz="5626" kern="1200" dirty="0">
              <a:solidFill>
                <a:schemeClr val="tx1"/>
              </a:solidFill>
              <a:effectLst/>
              <a:latin typeface="Arial" pitchFamily="34" charset="0"/>
              <a:ea typeface="+mn-ea"/>
              <a:cs typeface="Arial" pitchFamily="34" charset="0"/>
            </a:endParaRPr>
          </a:p>
          <a:p>
            <a:r>
              <a:rPr lang="en-GB" sz="5626" kern="1200" dirty="0">
                <a:solidFill>
                  <a:schemeClr val="tx1"/>
                </a:solidFill>
                <a:effectLst/>
                <a:latin typeface="Arial" pitchFamily="34" charset="0"/>
                <a:ea typeface="+mn-ea"/>
                <a:cs typeface="Arial" pitchFamily="34" charset="0"/>
              </a:rPr>
              <a:t>Please follow these guidelines to ensure that your poster is</a:t>
            </a:r>
            <a:r>
              <a:rPr lang="en-GB" sz="5626" kern="1200" baseline="0" dirty="0">
                <a:solidFill>
                  <a:schemeClr val="tx1"/>
                </a:solidFill>
                <a:effectLst/>
                <a:latin typeface="Arial" pitchFamily="34" charset="0"/>
                <a:ea typeface="+mn-ea"/>
                <a:cs typeface="Arial" pitchFamily="34" charset="0"/>
              </a:rPr>
              <a:t> on-brand. The PowerPoint template is A0 landscape (1189 x 841mm) and uses a 5 column layout. View the guides by clicking on the ribbon &gt; view &gt; guides. </a:t>
            </a:r>
            <a:br>
              <a:rPr lang="en-GB" sz="5626" kern="1200" baseline="0" dirty="0">
                <a:solidFill>
                  <a:schemeClr val="tx1"/>
                </a:solidFill>
                <a:effectLst/>
                <a:latin typeface="Arial" pitchFamily="34" charset="0"/>
                <a:ea typeface="+mn-ea"/>
                <a:cs typeface="Arial" pitchFamily="34" charset="0"/>
              </a:rPr>
            </a:br>
            <a:r>
              <a:rPr lang="en-GB" sz="5626" kern="1200" baseline="0" dirty="0">
                <a:solidFill>
                  <a:schemeClr val="tx1"/>
                </a:solidFill>
                <a:effectLst/>
                <a:latin typeface="Arial" pitchFamily="34" charset="0"/>
                <a:ea typeface="+mn-ea"/>
                <a:cs typeface="Arial" pitchFamily="34" charset="0"/>
              </a:rPr>
              <a:t>The placeholder content can be modified and rearranged as required. The text top-left is in a fixed position and can be edited by clicking on the ribbon &gt; view &gt; slide master. The same applies to the classification marking.</a:t>
            </a:r>
            <a:br>
              <a:rPr lang="en-GB" sz="5626" kern="1200" dirty="0">
                <a:solidFill>
                  <a:schemeClr val="tx1"/>
                </a:solidFill>
                <a:effectLst/>
                <a:latin typeface="Arial" pitchFamily="34" charset="0"/>
                <a:ea typeface="+mn-ea"/>
                <a:cs typeface="Arial" pitchFamily="34" charset="0"/>
              </a:rPr>
            </a:br>
            <a:br>
              <a:rPr lang="en-GB" sz="5626" kern="1200" dirty="0">
                <a:solidFill>
                  <a:schemeClr val="tx1"/>
                </a:solidFill>
                <a:effectLst/>
                <a:latin typeface="Arial" pitchFamily="34" charset="0"/>
                <a:ea typeface="+mn-ea"/>
                <a:cs typeface="Arial" pitchFamily="34" charset="0"/>
              </a:rPr>
            </a:br>
            <a:r>
              <a:rPr lang="en-GB" sz="5626" kern="1200" dirty="0">
                <a:solidFill>
                  <a:schemeClr val="tx1"/>
                </a:solidFill>
                <a:effectLst/>
                <a:latin typeface="Arial" pitchFamily="34" charset="0"/>
                <a:ea typeface="+mn-ea"/>
                <a:cs typeface="Arial" pitchFamily="34" charset="0"/>
              </a:rPr>
              <a:t>The Creative Hub team are no longer able to offer design support with laying out and designing posters. We will however be available to answer any questions you may have. Once you have completed your poster please export it to a PDF and send it along with your cost code, deadline, size, print quantities and preferred finish to </a:t>
            </a:r>
            <a:r>
              <a:rPr lang="en-GB" sz="5626" u="sng" kern="1200" dirty="0">
                <a:solidFill>
                  <a:schemeClr val="tx1"/>
                </a:solidFill>
                <a:effectLst/>
                <a:latin typeface="Arial" pitchFamily="34" charset="0"/>
                <a:ea typeface="+mn-ea"/>
                <a:cs typeface="Arial" pitchFamily="34" charset="0"/>
                <a:hlinkClick r:id="rId3"/>
              </a:rPr>
              <a:t>dstlimagery@dstl.gov.uk</a:t>
            </a:r>
            <a:r>
              <a:rPr lang="en-GB" sz="5626" kern="1200" dirty="0">
                <a:solidFill>
                  <a:schemeClr val="tx1"/>
                </a:solidFill>
                <a:effectLst/>
                <a:latin typeface="Arial" pitchFamily="34" charset="0"/>
                <a:ea typeface="+mn-ea"/>
                <a:cs typeface="Arial" pitchFamily="34" charset="0"/>
              </a:rPr>
              <a:t>. </a:t>
            </a:r>
            <a:r>
              <a:rPr lang="en-GB" sz="5626" u="sng" kern="1200" dirty="0">
                <a:solidFill>
                  <a:schemeClr val="tx1"/>
                </a:solidFill>
                <a:effectLst/>
                <a:latin typeface="Arial" pitchFamily="34" charset="0"/>
                <a:ea typeface="+mn-ea"/>
                <a:cs typeface="Arial" pitchFamily="34" charset="0"/>
              </a:rPr>
              <a:t>Please allow 7 working days for it to be printed</a:t>
            </a:r>
            <a:r>
              <a:rPr lang="en-GB" sz="5626" kern="1200" dirty="0">
                <a:solidFill>
                  <a:schemeClr val="tx1"/>
                </a:solidFill>
                <a:effectLst/>
                <a:latin typeface="Arial" pitchFamily="34" charset="0"/>
                <a:ea typeface="+mn-ea"/>
                <a:cs typeface="Arial" pitchFamily="34" charset="0"/>
              </a:rPr>
              <a:t>. Posters</a:t>
            </a:r>
            <a:r>
              <a:rPr lang="en-GB" sz="5626" kern="1200" baseline="0" dirty="0">
                <a:solidFill>
                  <a:schemeClr val="tx1"/>
                </a:solidFill>
                <a:effectLst/>
                <a:latin typeface="Arial" pitchFamily="34" charset="0"/>
                <a:ea typeface="+mn-ea"/>
                <a:cs typeface="Arial" pitchFamily="34" charset="0"/>
              </a:rPr>
              <a:t> sent in last minute may not be printed in time for your event.</a:t>
            </a:r>
            <a:br>
              <a:rPr lang="en-GB" sz="5626" kern="1200" dirty="0">
                <a:solidFill>
                  <a:schemeClr val="tx1"/>
                </a:solidFill>
                <a:effectLst/>
                <a:latin typeface="Arial" pitchFamily="34" charset="0"/>
                <a:ea typeface="+mn-ea"/>
                <a:cs typeface="Arial" pitchFamily="34" charset="0"/>
              </a:rPr>
            </a:br>
            <a:br>
              <a:rPr lang="en-GB" sz="5626" kern="1200" dirty="0">
                <a:solidFill>
                  <a:schemeClr val="tx1"/>
                </a:solidFill>
                <a:effectLst/>
                <a:latin typeface="Arial" pitchFamily="34" charset="0"/>
                <a:ea typeface="+mn-ea"/>
                <a:cs typeface="Arial" pitchFamily="34" charset="0"/>
              </a:rPr>
            </a:br>
            <a:r>
              <a:rPr lang="en-GB" sz="6000" b="1" kern="1200" dirty="0">
                <a:solidFill>
                  <a:schemeClr val="tx1"/>
                </a:solidFill>
                <a:effectLst/>
                <a:latin typeface="Arial" pitchFamily="34" charset="0"/>
                <a:ea typeface="+mn-ea"/>
                <a:cs typeface="Arial" pitchFamily="34" charset="0"/>
              </a:rPr>
              <a:t>Ensuring Consistency:</a:t>
            </a:r>
            <a:br>
              <a:rPr lang="en-GB" sz="5626" kern="1200" dirty="0">
                <a:solidFill>
                  <a:schemeClr val="tx1"/>
                </a:solidFill>
                <a:effectLst/>
                <a:latin typeface="Arial" pitchFamily="34" charset="0"/>
                <a:ea typeface="+mn-ea"/>
                <a:cs typeface="Arial" pitchFamily="34" charset="0"/>
              </a:rPr>
            </a:br>
            <a:endParaRPr lang="en-GB" sz="5626" kern="1200" dirty="0">
              <a:solidFill>
                <a:schemeClr val="tx1"/>
              </a:solidFill>
              <a:effectLst/>
              <a:latin typeface="Arial" pitchFamily="34" charset="0"/>
              <a:ea typeface="+mn-ea"/>
              <a:cs typeface="Arial" pitchFamily="34" charset="0"/>
            </a:endParaRPr>
          </a:p>
          <a:p>
            <a:pPr marL="180000" marR="0" lvl="0" indent="-180000" algn="l" defTabSz="4357267" rtl="0" eaLnBrk="0" fontAlgn="base" latinLnBrk="0" hangingPunct="0">
              <a:lnSpc>
                <a:spcPct val="100000"/>
              </a:lnSpc>
              <a:spcBef>
                <a:spcPts val="500"/>
              </a:spcBef>
              <a:spcAft>
                <a:spcPct val="0"/>
              </a:spcAft>
              <a:buClrTx/>
              <a:buSzTx/>
              <a:buFont typeface="Arial" panose="020B0604020202020204" pitchFamily="34" charset="0"/>
              <a:buChar char="•"/>
              <a:tabLst/>
              <a:defRPr/>
            </a:pPr>
            <a:r>
              <a:rPr lang="en-GB" sz="5626" kern="1200" dirty="0">
                <a:solidFill>
                  <a:schemeClr val="tx1"/>
                </a:solidFill>
                <a:effectLst/>
                <a:latin typeface="Arial" pitchFamily="34" charset="0"/>
                <a:ea typeface="+mn-ea"/>
                <a:cs typeface="Arial" pitchFamily="34" charset="0"/>
              </a:rPr>
              <a:t>Try to follow the formatting displayed in this template and adhere to the sizing and styling of the typography.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The margins around the top, left and right edges of the page are 40 mm wide.</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The band at the bottom is 88mm high in Midnight Purple. DO NOT add any additional text or logos in this area.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The body copy font is 40pt in Arial regular and bold.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The template uses a 5 column grid. Columns are 201.1mm wide. Gutters (space between columns) are 25mm. Text boxes and</a:t>
            </a:r>
            <a:r>
              <a:rPr lang="en-GB" sz="5626" kern="1200" baseline="0" dirty="0">
                <a:solidFill>
                  <a:schemeClr val="tx1"/>
                </a:solidFill>
                <a:effectLst/>
                <a:latin typeface="Arial" pitchFamily="34" charset="0"/>
                <a:ea typeface="+mn-ea"/>
                <a:cs typeface="Arial" pitchFamily="34" charset="0"/>
              </a:rPr>
              <a:t> images c</a:t>
            </a:r>
            <a:r>
              <a:rPr lang="en-GB" sz="5626" kern="1200" dirty="0">
                <a:solidFill>
                  <a:schemeClr val="tx1"/>
                </a:solidFill>
                <a:effectLst/>
                <a:latin typeface="Arial" pitchFamily="34" charset="0"/>
                <a:ea typeface="+mn-ea"/>
                <a:cs typeface="Arial" pitchFamily="34" charset="0"/>
              </a:rPr>
              <a:t>an span across more than one </a:t>
            </a:r>
            <a:r>
              <a:rPr lang="en-GB" sz="5626" kern="1200">
                <a:solidFill>
                  <a:schemeClr val="tx1"/>
                </a:solidFill>
                <a:effectLst/>
                <a:latin typeface="Arial" pitchFamily="34" charset="0"/>
                <a:ea typeface="+mn-ea"/>
                <a:cs typeface="Arial" pitchFamily="34" charset="0"/>
              </a:rPr>
              <a:t>column.</a:t>
            </a:r>
            <a:endParaRPr lang="en-GB" sz="5626" kern="1200" dirty="0">
              <a:solidFill>
                <a:schemeClr val="tx1"/>
              </a:solidFill>
              <a:effectLst/>
              <a:latin typeface="Arial" pitchFamily="34" charset="0"/>
              <a:ea typeface="+mn-ea"/>
              <a:cs typeface="Arial" pitchFamily="34" charset="0"/>
            </a:endParaRPr>
          </a:p>
          <a:p>
            <a:pPr marL="180000" marR="0" lvl="0" indent="-180000" algn="l" defTabSz="4357267" rtl="0" eaLnBrk="0" fontAlgn="base" latinLnBrk="0" hangingPunct="0">
              <a:lnSpc>
                <a:spcPct val="100000"/>
              </a:lnSpc>
              <a:spcBef>
                <a:spcPts val="500"/>
              </a:spcBef>
              <a:spcAft>
                <a:spcPct val="0"/>
              </a:spcAft>
              <a:buClrTx/>
              <a:buSzTx/>
              <a:buFont typeface="Arial" panose="020B0604020202020204" pitchFamily="34" charset="0"/>
              <a:buChar char="•"/>
              <a:tabLst/>
              <a:defRPr/>
            </a:pPr>
            <a:r>
              <a:rPr lang="en-GB" sz="5626" kern="1200" dirty="0">
                <a:solidFill>
                  <a:schemeClr val="tx1"/>
                </a:solidFill>
                <a:effectLst/>
                <a:latin typeface="Arial" pitchFamily="34" charset="0"/>
                <a:ea typeface="+mn-ea"/>
                <a:cs typeface="Arial" pitchFamily="34" charset="0"/>
              </a:rPr>
              <a:t>Try to follow the suggested sizing and colour palette. The secondary Dstl colour palette is reserved for graphs and diagrams.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Line spacing to be set at 1.0. Leave a line space between paragraphs. Bullets to be square and in Rose Red.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Text boxes are only allowed to be in Grey at 60% transparency or White.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Please use Grey for the </a:t>
            </a:r>
            <a:r>
              <a:rPr lang="en-GB" sz="5626" kern="1200" dirty="0" err="1">
                <a:solidFill>
                  <a:schemeClr val="tx1"/>
                </a:solidFill>
                <a:effectLst/>
                <a:latin typeface="Arial" pitchFamily="34" charset="0"/>
                <a:ea typeface="+mn-ea"/>
                <a:cs typeface="Arial" pitchFamily="34" charset="0"/>
              </a:rPr>
              <a:t>the</a:t>
            </a:r>
            <a:r>
              <a:rPr lang="en-GB" sz="5626" kern="1200" dirty="0">
                <a:solidFill>
                  <a:schemeClr val="tx1"/>
                </a:solidFill>
                <a:effectLst/>
                <a:latin typeface="Arial" pitchFamily="34" charset="0"/>
                <a:ea typeface="+mn-ea"/>
                <a:cs typeface="Arial" pitchFamily="34" charset="0"/>
              </a:rPr>
              <a:t> graph axis and chart legends.</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Tables to be in the Dstl Primary colours only.</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All Images and logos need to be high resolution.</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Image captions to be in displayed in a Midnight Purple box with White text. These must always be placed at the bottom of an image.</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Avoid adding bevels, drop shadows or other embellishments.</a:t>
            </a:r>
          </a:p>
        </p:txBody>
      </p:sp>
      <p:sp>
        <p:nvSpPr>
          <p:cNvPr id="4" name="Header Placeholder 3"/>
          <p:cNvSpPr>
            <a:spLocks noGrp="1"/>
          </p:cNvSpPr>
          <p:nvPr>
            <p:ph type="hdr" sz="quarter" idx="10"/>
          </p:nvPr>
        </p:nvSpPr>
        <p:spPr/>
        <p:txBody>
          <a:bodyPr/>
          <a:lstStyle/>
          <a:p>
            <a:pPr>
              <a:defRPr/>
            </a:pPr>
            <a:r>
              <a:rPr lang="en-GB"/>
              <a:t>Uncontrolled copy when printed</a:t>
            </a:r>
            <a:endParaRPr lang="en-GB" dirty="0"/>
          </a:p>
        </p:txBody>
      </p:sp>
      <p:sp>
        <p:nvSpPr>
          <p:cNvPr id="5" name="Date Placeholder 4"/>
          <p:cNvSpPr>
            <a:spLocks noGrp="1"/>
          </p:cNvSpPr>
          <p:nvPr>
            <p:ph type="dt" idx="11"/>
          </p:nvPr>
        </p:nvSpPr>
        <p:spPr/>
        <p:txBody>
          <a:bodyPr/>
          <a:lstStyle/>
          <a:p>
            <a:pPr>
              <a:defRPr/>
            </a:pPr>
            <a:fld id="{63C7F269-31FF-49BB-A308-19E27FEE6816}" type="datetime1">
              <a:rPr lang="en-GB" smtClean="0"/>
              <a:t>24/07/2025</a:t>
            </a:fld>
            <a:endParaRPr lang="en-GB" dirty="0"/>
          </a:p>
        </p:txBody>
      </p:sp>
      <p:sp>
        <p:nvSpPr>
          <p:cNvPr id="6" name="Footer Placeholder 5"/>
          <p:cNvSpPr>
            <a:spLocks noGrp="1"/>
          </p:cNvSpPr>
          <p:nvPr>
            <p:ph type="ftr" sz="quarter" idx="12"/>
          </p:nvPr>
        </p:nvSpPr>
        <p:spPr/>
        <p:txBody>
          <a:bodyPr/>
          <a:lstStyle/>
          <a:p>
            <a:pPr>
              <a:defRPr/>
            </a:pPr>
            <a:r>
              <a:rPr lang="en-GB"/>
              <a:t>© Crown copyright 2020 Dstl</a:t>
            </a:r>
          </a:p>
        </p:txBody>
      </p:sp>
      <p:sp>
        <p:nvSpPr>
          <p:cNvPr id="7" name="Slide Number Placeholder 6"/>
          <p:cNvSpPr>
            <a:spLocks noGrp="1"/>
          </p:cNvSpPr>
          <p:nvPr>
            <p:ph type="sldNum" sz="quarter" idx="13"/>
          </p:nvPr>
        </p:nvSpPr>
        <p:spPr/>
        <p:txBody>
          <a:bodyPr/>
          <a:lstStyle/>
          <a:p>
            <a:pPr>
              <a:defRPr/>
            </a:pPr>
            <a:fld id="{6AC03C9E-463D-47B2-8BF7-CCC2C082E4A8}" type="slidenum">
              <a:rPr lang="en-GB" smtClean="0"/>
              <a:pPr>
                <a:defRPr/>
              </a:pPr>
              <a:t>1</a:t>
            </a:fld>
            <a:endParaRPr lang="en-GB" dirty="0"/>
          </a:p>
        </p:txBody>
      </p:sp>
    </p:spTree>
    <p:extLst>
      <p:ext uri="{BB962C8B-B14F-4D97-AF65-F5344CB8AC3E}">
        <p14:creationId xmlns:p14="http://schemas.microsoft.com/office/powerpoint/2010/main" val="3244055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3442766"/>
      </p:ext>
    </p:extLst>
  </p:cSld>
  <p:clrMapOvr>
    <a:masterClrMapping/>
  </p:clrMapOvr>
  <p:hf hdr="0"/>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gray">
      <p:bgRef idx="1001">
        <a:schemeClr val="bg1"/>
      </p:bgRef>
    </p:bg>
    <p:spTree>
      <p:nvGrpSpPr>
        <p:cNvPr id="1" name=""/>
        <p:cNvGrpSpPr/>
        <p:nvPr/>
      </p:nvGrpSpPr>
      <p:grpSpPr>
        <a:xfrm>
          <a:off x="0" y="0"/>
          <a:ext cx="0" cy="0"/>
          <a:chOff x="0" y="0"/>
          <a:chExt cx="0" cy="0"/>
        </a:xfrm>
      </p:grpSpPr>
      <p:sp>
        <p:nvSpPr>
          <p:cNvPr id="2" name="Rectangle 1"/>
          <p:cNvSpPr/>
          <p:nvPr userDrawn="1"/>
        </p:nvSpPr>
        <p:spPr>
          <a:xfrm>
            <a:off x="0" y="27091361"/>
            <a:ext cx="42803763" cy="318385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55665" y="27757106"/>
            <a:ext cx="7245207" cy="1859841"/>
          </a:xfrm>
          <a:prstGeom prst="rect">
            <a:avLst/>
          </a:prstGeom>
        </p:spPr>
      </p:pic>
    </p:spTree>
    <p:extLst>
      <p:ext uri="{BB962C8B-B14F-4D97-AF65-F5344CB8AC3E}">
        <p14:creationId xmlns:p14="http://schemas.microsoft.com/office/powerpoint/2010/main" val="789725373"/>
      </p:ext>
    </p:extLst>
  </p:cSld>
  <p:clrMap bg1="lt1" tx1="dk1" bg2="lt2" tx2="dk2" accent1="accent1" accent2="accent2" accent3="accent3" accent4="accent4" accent5="accent5" accent6="accent6" hlink="hlink" folHlink="folHlink"/>
  <p:sldLayoutIdLst>
    <p:sldLayoutId id="2147483718" r:id="rId1"/>
  </p:sldLayoutIdLst>
  <p:hf hdr="0" dt="0"/>
  <p:txStyles>
    <p:titleStyle>
      <a:lvl1pPr algn="l" defTabSz="3209924" rtl="0" eaLnBrk="1" latinLnBrk="0" hangingPunct="1">
        <a:lnSpc>
          <a:spcPct val="90000"/>
        </a:lnSpc>
        <a:spcBef>
          <a:spcPct val="0"/>
        </a:spcBef>
        <a:buNone/>
        <a:defRPr lang="en-GB" sz="9362" kern="1200" dirty="0">
          <a:solidFill>
            <a:schemeClr val="bg1"/>
          </a:solidFill>
          <a:latin typeface="Arial" panose="020B0604020202020204" pitchFamily="34" charset="0"/>
          <a:ea typeface="+mj-ea"/>
          <a:cs typeface="Arial" panose="020B0604020202020204" pitchFamily="34" charset="0"/>
        </a:defRPr>
      </a:lvl1pPr>
    </p:titleStyle>
    <p:bodyStyle>
      <a:lvl1pPr marL="802481" indent="-802481" algn="l" defTabSz="3209924" rtl="0" eaLnBrk="1" latinLnBrk="0" hangingPunct="1">
        <a:lnSpc>
          <a:spcPct val="90000"/>
        </a:lnSpc>
        <a:spcBef>
          <a:spcPts val="3511"/>
        </a:spcBef>
        <a:buClr>
          <a:schemeClr val="accent1"/>
        </a:buClr>
        <a:buSzPct val="110000"/>
        <a:buFont typeface="Wingdings" panose="05000000000000000000" pitchFamily="2" charset="2"/>
        <a:buChar char="§"/>
        <a:defRPr lang="en-US" sz="9362" kern="1200" smtClean="0">
          <a:solidFill>
            <a:schemeClr val="tx1"/>
          </a:solidFill>
          <a:latin typeface="Arial" pitchFamily="34" charset="0"/>
          <a:ea typeface="+mn-ea"/>
          <a:cs typeface="Arial" pitchFamily="34" charset="0"/>
        </a:defRPr>
      </a:lvl1pPr>
      <a:lvl2pPr marL="2501219" indent="-1003104" algn="l" defTabSz="3209924" rtl="0" eaLnBrk="1" latinLnBrk="0" hangingPunct="1">
        <a:lnSpc>
          <a:spcPct val="90000"/>
        </a:lnSpc>
        <a:spcBef>
          <a:spcPts val="1755"/>
        </a:spcBef>
        <a:buClr>
          <a:schemeClr val="accent1"/>
        </a:buClr>
        <a:buSzPct val="110000"/>
        <a:buFont typeface="Arial" panose="020B0604020202020204" pitchFamily="34" charset="0"/>
        <a:buChar char="–"/>
        <a:defRPr lang="en-US" sz="8426" kern="1200" smtClean="0">
          <a:solidFill>
            <a:schemeClr val="tx1"/>
          </a:solidFill>
          <a:latin typeface="Arial" pitchFamily="34" charset="0"/>
          <a:ea typeface="+mn-ea"/>
          <a:cs typeface="Arial" pitchFamily="34" charset="0"/>
        </a:defRPr>
      </a:lvl2pPr>
      <a:lvl3pPr marL="4012405" indent="-802481" algn="l" defTabSz="3209924" rtl="0" eaLnBrk="1" latinLnBrk="0" hangingPunct="1">
        <a:lnSpc>
          <a:spcPct val="90000"/>
        </a:lnSpc>
        <a:spcBef>
          <a:spcPts val="1755"/>
        </a:spcBef>
        <a:buClr>
          <a:schemeClr val="accent1"/>
        </a:buClr>
        <a:buSzPct val="110000"/>
        <a:buFont typeface="Arial" panose="020B0604020202020204" pitchFamily="34" charset="0"/>
        <a:buChar char="•"/>
        <a:defRPr lang="en-US" sz="8426" kern="1200" smtClean="0">
          <a:solidFill>
            <a:schemeClr val="tx1"/>
          </a:solidFill>
          <a:latin typeface="Arial" pitchFamily="34" charset="0"/>
          <a:ea typeface="+mn-ea"/>
          <a:cs typeface="Arial" pitchFamily="34" charset="0"/>
        </a:defRPr>
      </a:lvl3pPr>
      <a:lvl4pPr marL="5617362" indent="-802481" algn="l" defTabSz="3209924" rtl="0" eaLnBrk="1" latinLnBrk="0" hangingPunct="1">
        <a:lnSpc>
          <a:spcPct val="90000"/>
        </a:lnSpc>
        <a:spcBef>
          <a:spcPts val="1755"/>
        </a:spcBef>
        <a:buClr>
          <a:schemeClr val="accent1"/>
        </a:buClr>
        <a:buSzPct val="110000"/>
        <a:buFont typeface="Arial" panose="020B0604020202020204" pitchFamily="34" charset="0"/>
        <a:buChar char="–"/>
        <a:defRPr lang="en-US" sz="6554" kern="1200" smtClean="0">
          <a:solidFill>
            <a:schemeClr val="tx1"/>
          </a:solidFill>
          <a:latin typeface="Arial" pitchFamily="34" charset="0"/>
          <a:ea typeface="+mn-ea"/>
          <a:cs typeface="Arial" pitchFamily="34" charset="0"/>
        </a:defRPr>
      </a:lvl4pPr>
      <a:lvl5pPr marL="7222324" indent="-802481" algn="l" defTabSz="3209924" rtl="0" eaLnBrk="1" latinLnBrk="0" hangingPunct="1">
        <a:lnSpc>
          <a:spcPct val="90000"/>
        </a:lnSpc>
        <a:spcBef>
          <a:spcPts val="1755"/>
        </a:spcBef>
        <a:buClr>
          <a:schemeClr val="accent1"/>
        </a:buClr>
        <a:buSzPct val="110000"/>
        <a:buFont typeface="Arial" panose="020B0604020202020204" pitchFamily="34" charset="0"/>
        <a:buChar char="»"/>
        <a:defRPr lang="en-GB" sz="5149" kern="1200">
          <a:solidFill>
            <a:schemeClr val="tx1"/>
          </a:solidFill>
          <a:latin typeface="Arial" pitchFamily="34" charset="0"/>
          <a:ea typeface="+mn-ea"/>
          <a:cs typeface="Arial" pitchFamily="34" charset="0"/>
        </a:defRPr>
      </a:lvl5pPr>
      <a:lvl6pPr marL="8827286" indent="-802481" algn="l" defTabSz="3209924"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6pPr>
      <a:lvl7pPr marL="10432248" indent="-802481" algn="l" defTabSz="3209924"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7pPr>
      <a:lvl8pPr marL="12037210" indent="-802481" algn="l" defTabSz="3209924"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8pPr>
      <a:lvl9pPr marL="13642172" indent="-802481" algn="l" defTabSz="3209924"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9pPr>
    </p:bodyStyle>
    <p:otherStyle>
      <a:defPPr>
        <a:defRPr lang="en-US"/>
      </a:defPPr>
      <a:lvl1pPr marL="0" algn="l" defTabSz="3209924" rtl="0" eaLnBrk="1" latinLnBrk="0" hangingPunct="1">
        <a:defRPr sz="6319" kern="1200">
          <a:solidFill>
            <a:schemeClr val="tx1"/>
          </a:solidFill>
          <a:latin typeface="+mn-lt"/>
          <a:ea typeface="+mn-ea"/>
          <a:cs typeface="+mn-cs"/>
        </a:defRPr>
      </a:lvl1pPr>
      <a:lvl2pPr marL="1604962" algn="l" defTabSz="3209924" rtl="0" eaLnBrk="1" latinLnBrk="0" hangingPunct="1">
        <a:defRPr sz="6319" kern="1200">
          <a:solidFill>
            <a:schemeClr val="tx1"/>
          </a:solidFill>
          <a:latin typeface="+mn-lt"/>
          <a:ea typeface="+mn-ea"/>
          <a:cs typeface="+mn-cs"/>
        </a:defRPr>
      </a:lvl2pPr>
      <a:lvl3pPr marL="3209924" algn="l" defTabSz="3209924" rtl="0" eaLnBrk="1" latinLnBrk="0" hangingPunct="1">
        <a:defRPr sz="6319" kern="1200">
          <a:solidFill>
            <a:schemeClr val="tx1"/>
          </a:solidFill>
          <a:latin typeface="+mn-lt"/>
          <a:ea typeface="+mn-ea"/>
          <a:cs typeface="+mn-cs"/>
        </a:defRPr>
      </a:lvl3pPr>
      <a:lvl4pPr marL="4814886" algn="l" defTabSz="3209924" rtl="0" eaLnBrk="1" latinLnBrk="0" hangingPunct="1">
        <a:defRPr sz="6319" kern="1200">
          <a:solidFill>
            <a:schemeClr val="tx1"/>
          </a:solidFill>
          <a:latin typeface="+mn-lt"/>
          <a:ea typeface="+mn-ea"/>
          <a:cs typeface="+mn-cs"/>
        </a:defRPr>
      </a:lvl4pPr>
      <a:lvl5pPr marL="6419848" algn="l" defTabSz="3209924" rtl="0" eaLnBrk="1" latinLnBrk="0" hangingPunct="1">
        <a:defRPr sz="6319" kern="1200">
          <a:solidFill>
            <a:schemeClr val="tx1"/>
          </a:solidFill>
          <a:latin typeface="+mn-lt"/>
          <a:ea typeface="+mn-ea"/>
          <a:cs typeface="+mn-cs"/>
        </a:defRPr>
      </a:lvl5pPr>
      <a:lvl6pPr marL="8024805" algn="l" defTabSz="3209924" rtl="0" eaLnBrk="1" latinLnBrk="0" hangingPunct="1">
        <a:defRPr sz="6319" kern="1200">
          <a:solidFill>
            <a:schemeClr val="tx1"/>
          </a:solidFill>
          <a:latin typeface="+mn-lt"/>
          <a:ea typeface="+mn-ea"/>
          <a:cs typeface="+mn-cs"/>
        </a:defRPr>
      </a:lvl6pPr>
      <a:lvl7pPr marL="9629767" algn="l" defTabSz="3209924" rtl="0" eaLnBrk="1" latinLnBrk="0" hangingPunct="1">
        <a:defRPr sz="6319" kern="1200">
          <a:solidFill>
            <a:schemeClr val="tx1"/>
          </a:solidFill>
          <a:latin typeface="+mn-lt"/>
          <a:ea typeface="+mn-ea"/>
          <a:cs typeface="+mn-cs"/>
        </a:defRPr>
      </a:lvl7pPr>
      <a:lvl8pPr marL="11234729" algn="l" defTabSz="3209924" rtl="0" eaLnBrk="1" latinLnBrk="0" hangingPunct="1">
        <a:defRPr sz="6319" kern="1200">
          <a:solidFill>
            <a:schemeClr val="tx1"/>
          </a:solidFill>
          <a:latin typeface="+mn-lt"/>
          <a:ea typeface="+mn-ea"/>
          <a:cs typeface="+mn-cs"/>
        </a:defRPr>
      </a:lvl8pPr>
      <a:lvl9pPr marL="12839691" algn="l" defTabSz="3209924" rtl="0" eaLnBrk="1" latinLnBrk="0" hangingPunct="1">
        <a:defRPr sz="631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hart" Target="../charts/chart2.xml"/><Relationship Id="rId3" Type="http://schemas.openxmlformats.org/officeDocument/2006/relationships/image" Target="../media/image2.png"/><Relationship Id="rId7"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hyperlink" Target="https://www.nationalarchives.gov.uk/doc/open-government-lic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7773311" y="10223765"/>
            <a:ext cx="7220651" cy="5693866"/>
          </a:xfrm>
          <a:prstGeom prst="rect">
            <a:avLst/>
          </a:prstGeom>
          <a:noFill/>
        </p:spPr>
        <p:txBody>
          <a:bodyPr wrap="square" numCol="1" spcCol="180000" rtlCol="0">
            <a:spAutoFit/>
          </a:bodyPr>
          <a:lstStyle/>
          <a:p>
            <a:pPr>
              <a:spcBef>
                <a:spcPts val="0"/>
              </a:spcBef>
              <a:spcAft>
                <a:spcPts val="0"/>
              </a:spcAft>
            </a:pPr>
            <a:r>
              <a:rPr lang="en-GB" sz="2800" b="1" dirty="0">
                <a:solidFill>
                  <a:schemeClr val="accent1"/>
                </a:solidFill>
                <a:latin typeface="Arial" panose="020B0604020202020204" pitchFamily="34" charset="0"/>
                <a:cs typeface="Arial" panose="020B0604020202020204" pitchFamily="34" charset="0"/>
              </a:rPr>
              <a:t>Assumptions</a:t>
            </a:r>
            <a:endParaRPr lang="en-GB" sz="2800" dirty="0">
              <a:latin typeface="Arial" panose="020B0604020202020204" pitchFamily="34" charset="0"/>
              <a:cs typeface="Arial" panose="020B0604020202020204" pitchFamily="34" charset="0"/>
            </a:endParaRPr>
          </a:p>
          <a:p>
            <a:pPr marL="571500" indent="-571500">
              <a:spcBef>
                <a:spcPts val="0"/>
              </a:spcBef>
              <a:spcAft>
                <a:spcPts val="0"/>
              </a:spcAft>
              <a:buClr>
                <a:srgbClr val="CE2256"/>
              </a:buClr>
              <a:buFont typeface="Wingdings" panose="05000000000000000000" pitchFamily="2" charset="2"/>
              <a:buChar char="§"/>
            </a:pPr>
            <a:r>
              <a:rPr lang="en-GB" sz="2800" dirty="0">
                <a:latin typeface="Arial" panose="020B0604020202020204" pitchFamily="34" charset="0"/>
                <a:cs typeface="Arial" panose="020B0604020202020204" pitchFamily="34" charset="0"/>
              </a:rPr>
              <a:t>Only the initial blast wave is considered, not subsequent bubble pulses. </a:t>
            </a:r>
          </a:p>
          <a:p>
            <a:pPr marL="571500" indent="-571500">
              <a:spcBef>
                <a:spcPts val="0"/>
              </a:spcBef>
              <a:spcAft>
                <a:spcPts val="0"/>
              </a:spcAft>
              <a:buClr>
                <a:srgbClr val="CE2256"/>
              </a:buClr>
              <a:buFont typeface="Wingdings" panose="05000000000000000000" pitchFamily="2" charset="2"/>
              <a:buChar char="§"/>
            </a:pPr>
            <a:r>
              <a:rPr lang="en-GB" sz="2800" dirty="0">
                <a:latin typeface="Arial" panose="020B0604020202020204" pitchFamily="34" charset="0"/>
                <a:cs typeface="Arial" panose="020B0604020202020204" pitchFamily="34" charset="0"/>
              </a:rPr>
              <a:t>Bubble migration and collapse against target ignored, as ROV beyond 17 bubble radii [4].</a:t>
            </a:r>
          </a:p>
          <a:p>
            <a:pPr marL="571500" indent="-571500">
              <a:spcBef>
                <a:spcPts val="0"/>
              </a:spcBef>
              <a:spcAft>
                <a:spcPts val="0"/>
              </a:spcAft>
              <a:buClr>
                <a:srgbClr val="CE2256"/>
              </a:buClr>
              <a:buFont typeface="Wingdings" panose="05000000000000000000" pitchFamily="2" charset="2"/>
              <a:buChar char="§"/>
            </a:pPr>
            <a:r>
              <a:rPr lang="en-GB" sz="2800" dirty="0">
                <a:latin typeface="Arial" panose="020B0604020202020204" pitchFamily="34" charset="0"/>
                <a:cs typeface="Arial" panose="020B0604020202020204" pitchFamily="34" charset="0"/>
              </a:rPr>
              <a:t>Charge is considered as a sphere of TNT, and to detonate perfectly. Effects of confinement and non-ideal detonations not considered.</a:t>
            </a:r>
          </a:p>
          <a:p>
            <a:pPr marL="571500" indent="-571500">
              <a:spcBef>
                <a:spcPts val="0"/>
              </a:spcBef>
              <a:spcAft>
                <a:spcPts val="0"/>
              </a:spcAft>
              <a:buClr>
                <a:srgbClr val="CE2256"/>
              </a:buClr>
              <a:buFont typeface="Wingdings" panose="05000000000000000000" pitchFamily="2" charset="2"/>
              <a:buChar char="§"/>
            </a:pPr>
            <a:r>
              <a:rPr lang="en-GB" sz="2800" dirty="0">
                <a:latin typeface="Arial" panose="020B0604020202020204" pitchFamily="34" charset="0"/>
                <a:cs typeface="Arial" panose="020B0604020202020204" pitchFamily="34" charset="0"/>
              </a:rPr>
              <a:t>1D model assumes blast is in the free-field, therefore does not model surface reflections.</a:t>
            </a:r>
          </a:p>
        </p:txBody>
      </p:sp>
      <p:sp>
        <p:nvSpPr>
          <p:cNvPr id="9" name="TextBox 8"/>
          <p:cNvSpPr txBox="1"/>
          <p:nvPr/>
        </p:nvSpPr>
        <p:spPr>
          <a:xfrm>
            <a:off x="25962384" y="12233888"/>
            <a:ext cx="7239601" cy="7848302"/>
          </a:xfrm>
          <a:prstGeom prst="rect">
            <a:avLst/>
          </a:prstGeom>
          <a:solidFill>
            <a:srgbClr val="E6E7E8"/>
          </a:solidFill>
        </p:spPr>
        <p:txBody>
          <a:bodyPr wrap="square" numCol="1" spcCol="180000" rtlCol="0">
            <a:spAutoFit/>
          </a:bodyPr>
          <a:lstStyle/>
          <a:p>
            <a:pPr>
              <a:spcBef>
                <a:spcPts val="0"/>
              </a:spcBef>
              <a:spcAft>
                <a:spcPts val="0"/>
              </a:spcAft>
            </a:pPr>
            <a:r>
              <a:rPr lang="en-GB" sz="2800" b="1" dirty="0">
                <a:solidFill>
                  <a:schemeClr val="accent1"/>
                </a:solidFill>
                <a:latin typeface="Arial" panose="020B0604020202020204" pitchFamily="34" charset="0"/>
                <a:cs typeface="Arial" panose="020B0604020202020204" pitchFamily="34" charset="0"/>
              </a:rPr>
              <a:t>Conclusions</a:t>
            </a:r>
          </a:p>
          <a:p>
            <a:pPr marL="571500" indent="-571500">
              <a:spcBef>
                <a:spcPts val="0"/>
              </a:spcBef>
              <a:spcAft>
                <a:spcPts val="0"/>
              </a:spcAft>
              <a:buClr>
                <a:srgbClr val="CE2256"/>
              </a:buClr>
              <a:buFont typeface="Wingdings" panose="05000000000000000000" pitchFamily="2" charset="2"/>
              <a:buChar char="§"/>
            </a:pPr>
            <a:r>
              <a:rPr lang="en-GB" sz="2800" dirty="0">
                <a:latin typeface="Arial" panose="020B0604020202020204" pitchFamily="34" charset="0"/>
                <a:cs typeface="Arial" panose="020B0604020202020204" pitchFamily="34" charset="0"/>
              </a:rPr>
              <a:t>Without validated test data, this report cannot make concrete conclusions on the accuracy of each prediction method discussed. </a:t>
            </a:r>
          </a:p>
          <a:p>
            <a:pPr marL="571500" indent="-571500">
              <a:spcBef>
                <a:spcPts val="0"/>
              </a:spcBef>
              <a:spcAft>
                <a:spcPts val="0"/>
              </a:spcAft>
              <a:buClr>
                <a:srgbClr val="CE2256"/>
              </a:buClr>
              <a:buFont typeface="Wingdings" panose="05000000000000000000" pitchFamily="2" charset="2"/>
              <a:buChar char="§"/>
            </a:pPr>
            <a:r>
              <a:rPr lang="en-GB" sz="2800" dirty="0">
                <a:latin typeface="Arial" panose="020B0604020202020204" pitchFamily="34" charset="0"/>
                <a:cs typeface="Arial" panose="020B0604020202020204" pitchFamily="34" charset="0"/>
              </a:rPr>
              <a:t>Prediction methods better considered as initial guidance tools for explosive trials, with safety factors to be applied with any recommendations.</a:t>
            </a:r>
          </a:p>
          <a:p>
            <a:pPr marL="571500" indent="-571500">
              <a:spcBef>
                <a:spcPts val="0"/>
              </a:spcBef>
              <a:spcAft>
                <a:spcPts val="0"/>
              </a:spcAft>
              <a:buClr>
                <a:srgbClr val="CE2256"/>
              </a:buClr>
              <a:buFont typeface="Wingdings" panose="05000000000000000000" pitchFamily="2" charset="2"/>
              <a:buChar char="§"/>
            </a:pPr>
            <a:r>
              <a:rPr lang="en-GB" sz="2800" dirty="0">
                <a:latin typeface="Arial" panose="020B0604020202020204" pitchFamily="34" charset="0"/>
                <a:cs typeface="Arial" panose="020B0604020202020204" pitchFamily="34" charset="0"/>
              </a:rPr>
              <a:t>As the only validated method, this report recommends that the 1D simulations be the basis for future prediction work.</a:t>
            </a:r>
          </a:p>
          <a:p>
            <a:pPr marL="457200" indent="-457200">
              <a:spcBef>
                <a:spcPts val="0"/>
              </a:spcBef>
              <a:spcAft>
                <a:spcPts val="0"/>
              </a:spcAft>
              <a:buClr>
                <a:schemeClr val="accent1"/>
              </a:buClr>
              <a:buFont typeface="Wingdings" panose="05000000000000000000" pitchFamily="2" charset="2"/>
              <a:buChar char="§"/>
            </a:pPr>
            <a:r>
              <a:rPr lang="en-GB" sz="2800" dirty="0">
                <a:solidFill>
                  <a:srgbClr val="14022E"/>
                </a:solidFill>
                <a:latin typeface="Arial" panose="020B0604020202020204" pitchFamily="34" charset="0"/>
                <a:cs typeface="Arial" panose="020B0604020202020204" pitchFamily="34" charset="0"/>
              </a:rPr>
              <a:t>Further studies could be conducted into internal pressure wave reflections within the ROV case itself. </a:t>
            </a:r>
          </a:p>
          <a:p>
            <a:pPr marL="457200" indent="-457200">
              <a:spcBef>
                <a:spcPts val="0"/>
              </a:spcBef>
              <a:spcAft>
                <a:spcPts val="0"/>
              </a:spcAft>
              <a:buClr>
                <a:schemeClr val="accent1"/>
              </a:buClr>
              <a:buFont typeface="Wingdings" panose="05000000000000000000" pitchFamily="2" charset="2"/>
              <a:buChar char="§"/>
            </a:pPr>
            <a:r>
              <a:rPr lang="en-GB" sz="2800" dirty="0">
                <a:solidFill>
                  <a:srgbClr val="14022E"/>
                </a:solidFill>
                <a:latin typeface="Arial" panose="020B0604020202020204" pitchFamily="34" charset="0"/>
                <a:cs typeface="Arial" panose="020B0604020202020204" pitchFamily="34" charset="0"/>
              </a:rPr>
              <a:t>Extra work is needed to validate the 3D models, and to include bubble collapse pressures. </a:t>
            </a:r>
          </a:p>
        </p:txBody>
      </p:sp>
      <p:sp>
        <p:nvSpPr>
          <p:cNvPr id="10" name="TextBox 9"/>
          <p:cNvSpPr txBox="1"/>
          <p:nvPr/>
        </p:nvSpPr>
        <p:spPr>
          <a:xfrm>
            <a:off x="1449219" y="8704758"/>
            <a:ext cx="15424360" cy="9593904"/>
          </a:xfrm>
          <a:prstGeom prst="rect">
            <a:avLst/>
          </a:prstGeom>
          <a:solidFill>
            <a:srgbClr val="ACAFB2">
              <a:alpha val="30000"/>
            </a:srgbClr>
          </a:solidFill>
        </p:spPr>
        <p:txBody>
          <a:bodyPr wrap="square" lIns="180000" tIns="360000" rIns="180000" bIns="180000" numCol="1" spcCol="180000" rtlCol="0">
            <a:spAutoFit/>
          </a:bodyPr>
          <a:lstStyle/>
          <a:p>
            <a:pPr>
              <a:spcBef>
                <a:spcPts val="0"/>
              </a:spcBef>
              <a:spcAft>
                <a:spcPts val="0"/>
              </a:spcAft>
            </a:pPr>
            <a:r>
              <a:rPr lang="en-GB" sz="2800" b="1" dirty="0">
                <a:solidFill>
                  <a:schemeClr val="accent1"/>
                </a:solidFill>
                <a:latin typeface="Arial" panose="020B0604020202020204" pitchFamily="34" charset="0"/>
                <a:cs typeface="Arial" panose="020B0604020202020204" pitchFamily="34" charset="0"/>
              </a:rPr>
              <a:t>Summary</a:t>
            </a:r>
            <a:endParaRPr lang="en-GB" sz="2800" dirty="0">
              <a:latin typeface="Arial" panose="020B0604020202020204" pitchFamily="34" charset="0"/>
              <a:cs typeface="Arial" panose="020B0604020202020204" pitchFamily="34" charset="0"/>
            </a:endParaRPr>
          </a:p>
          <a:p>
            <a:pPr>
              <a:spcBef>
                <a:spcPts val="0"/>
              </a:spcBef>
              <a:spcAft>
                <a:spcPts val="0"/>
              </a:spcAft>
            </a:pPr>
            <a:r>
              <a:rPr lang="en-GB" sz="2800" dirty="0">
                <a:latin typeface="Arial" panose="020B0604020202020204" pitchFamily="34" charset="0"/>
                <a:cs typeface="Arial" panose="020B0604020202020204" pitchFamily="34" charset="0"/>
              </a:rPr>
              <a:t>An explosive ordnance disposal (EOD) remotely operated vehicle (ROV) survived an underwater detonation during a recent trial. This report conducted a literature review to find prediction methods to estimate the survived blast pressure. </a:t>
            </a:r>
          </a:p>
          <a:p>
            <a:pPr>
              <a:spcBef>
                <a:spcPts val="0"/>
              </a:spcBef>
              <a:spcAft>
                <a:spcPts val="0"/>
              </a:spcAft>
            </a:pPr>
            <a:endParaRPr lang="en-GB" sz="2800" dirty="0">
              <a:latin typeface="Arial" panose="020B0604020202020204" pitchFamily="34" charset="0"/>
              <a:cs typeface="Arial" panose="020B0604020202020204" pitchFamily="34" charset="0"/>
            </a:endParaRPr>
          </a:p>
          <a:p>
            <a:pPr>
              <a:spcBef>
                <a:spcPts val="0"/>
              </a:spcBef>
              <a:spcAft>
                <a:spcPts val="0"/>
              </a:spcAft>
            </a:pPr>
            <a:r>
              <a:rPr lang="en-GB" sz="2800" dirty="0">
                <a:latin typeface="Arial" panose="020B0604020202020204" pitchFamily="34" charset="0"/>
                <a:cs typeface="Arial" panose="020B0604020202020204" pitchFamily="34" charset="0"/>
              </a:rPr>
              <a:t>These numerical predictions were compared to 1D &amp; 3D simulations run using Apollo Blastsimulator. The 3D models compared simulations for sediment (Dense water model), Rock (Rigid seabed model) and a free-field environment (All water model). </a:t>
            </a:r>
          </a:p>
          <a:p>
            <a:pPr>
              <a:spcBef>
                <a:spcPts val="0"/>
              </a:spcBef>
              <a:spcAft>
                <a:spcPts val="0"/>
              </a:spcAft>
            </a:pPr>
            <a:endParaRPr lang="en-GB" sz="2800" dirty="0">
              <a:latin typeface="Arial" panose="020B0604020202020204" pitchFamily="34" charset="0"/>
              <a:cs typeface="Arial" panose="020B0604020202020204" pitchFamily="34" charset="0"/>
            </a:endParaRPr>
          </a:p>
          <a:p>
            <a:pPr>
              <a:spcBef>
                <a:spcPts val="0"/>
              </a:spcBef>
              <a:spcAft>
                <a:spcPts val="0"/>
              </a:spcAft>
            </a:pPr>
            <a:r>
              <a:rPr lang="en-GB" sz="2800" dirty="0">
                <a:latin typeface="Arial" panose="020B0604020202020204" pitchFamily="34" charset="0"/>
                <a:cs typeface="Arial" panose="020B0604020202020204" pitchFamily="34" charset="0"/>
              </a:rPr>
              <a:t>The simulations showed that the Rigid seabed and All water models followed the same pattern of pressure distribution across space, a low at 45° to the charge, before rising as the gauges approached being directly above the charge or approached the seabed boundary.   </a:t>
            </a:r>
          </a:p>
          <a:p>
            <a:pPr>
              <a:spcBef>
                <a:spcPts val="0"/>
              </a:spcBef>
              <a:spcAft>
                <a:spcPts val="0"/>
              </a:spcAft>
            </a:pPr>
            <a:endParaRPr lang="en-GB" sz="2800" dirty="0">
              <a:latin typeface="Arial" panose="020B0604020202020204" pitchFamily="34" charset="0"/>
              <a:cs typeface="Arial" panose="020B0604020202020204" pitchFamily="34" charset="0"/>
            </a:endParaRPr>
          </a:p>
          <a:p>
            <a:pPr>
              <a:spcBef>
                <a:spcPts val="0"/>
              </a:spcBef>
              <a:spcAft>
                <a:spcPts val="0"/>
              </a:spcAft>
            </a:pPr>
            <a:r>
              <a:rPr lang="en-GB" sz="2800" dirty="0">
                <a:latin typeface="Arial" panose="020B0604020202020204" pitchFamily="34" charset="0"/>
                <a:cs typeface="Arial" panose="020B0604020202020204" pitchFamily="34" charset="0"/>
              </a:rPr>
              <a:t>Using the 1D model peak pressure and an average peak pressure from the Dense water 3D model as a baseline, 1D models of larger charges at increasing depths were simulated to predict the distance at which the ROV would experience the same pressure. These results were compared to predictions from the four initial equations.</a:t>
            </a:r>
          </a:p>
          <a:p>
            <a:pPr>
              <a:spcBef>
                <a:spcPts val="0"/>
              </a:spcBef>
              <a:spcAft>
                <a:spcPts val="0"/>
              </a:spcAft>
            </a:pPr>
            <a:endParaRPr lang="en-GB" sz="2800" dirty="0">
              <a:latin typeface="Arial" panose="020B0604020202020204" pitchFamily="34" charset="0"/>
              <a:cs typeface="Arial" panose="020B0604020202020204" pitchFamily="34" charset="0"/>
            </a:endParaRPr>
          </a:p>
          <a:p>
            <a:pPr>
              <a:spcBef>
                <a:spcPts val="0"/>
              </a:spcBef>
              <a:spcAft>
                <a:spcPts val="0"/>
              </a:spcAft>
            </a:pPr>
            <a:r>
              <a:rPr lang="en-GB" sz="2800" dirty="0">
                <a:latin typeface="Arial" panose="020B0604020202020204" pitchFamily="34" charset="0"/>
                <a:cs typeface="Arial" panose="020B0604020202020204" pitchFamily="34" charset="0"/>
              </a:rPr>
              <a:t>These predictions can be used as guidance for future explosive work aimed at validating this work, and this report encourages further exploration into ROV survivability, particularly as this report is based on a single data point of a survived blast. </a:t>
            </a:r>
          </a:p>
        </p:txBody>
      </p:sp>
      <p:sp>
        <p:nvSpPr>
          <p:cNvPr id="11" name="TextBox 10"/>
          <p:cNvSpPr txBox="1"/>
          <p:nvPr/>
        </p:nvSpPr>
        <p:spPr>
          <a:xfrm>
            <a:off x="1410629" y="19075632"/>
            <a:ext cx="7259785" cy="6577694"/>
          </a:xfrm>
          <a:prstGeom prst="rect">
            <a:avLst/>
          </a:prstGeom>
          <a:solidFill>
            <a:srgbClr val="E6E7E8"/>
          </a:solidFill>
        </p:spPr>
        <p:txBody>
          <a:bodyPr wrap="square" lIns="180000" tIns="360000" rIns="180000" bIns="180000" numCol="1" spcCol="180000" rtlCol="0">
            <a:spAutoFit/>
          </a:bodyPr>
          <a:lstStyle/>
          <a:p>
            <a:pPr>
              <a:spcBef>
                <a:spcPts val="0"/>
              </a:spcBef>
              <a:spcAft>
                <a:spcPts val="0"/>
              </a:spcAft>
            </a:pPr>
            <a:r>
              <a:rPr lang="en-GB" sz="2800" b="1" dirty="0">
                <a:solidFill>
                  <a:schemeClr val="accent1"/>
                </a:solidFill>
                <a:latin typeface="Arial" panose="020B0604020202020204" pitchFamily="34" charset="0"/>
                <a:cs typeface="Arial" panose="020B0604020202020204" pitchFamily="34" charset="0"/>
              </a:rPr>
              <a:t>Apollo Blastsimulator</a:t>
            </a:r>
            <a:endParaRPr lang="en-GB" sz="2800" b="1" dirty="0">
              <a:latin typeface="Arial" panose="020B0604020202020204" pitchFamily="34" charset="0"/>
              <a:cs typeface="Arial" panose="020B0604020202020204" pitchFamily="34" charset="0"/>
            </a:endParaRPr>
          </a:p>
          <a:p>
            <a:pPr marL="457200" indent="-457200">
              <a:spcBef>
                <a:spcPts val="0"/>
              </a:spcBef>
              <a:spcAft>
                <a:spcPts val="0"/>
              </a:spcAft>
              <a:buClr>
                <a:schemeClr val="accent1"/>
              </a:buClr>
              <a:buFont typeface="Wingdings" panose="05000000000000000000" pitchFamily="2" charset="2"/>
              <a:buChar char="§"/>
            </a:pPr>
            <a:r>
              <a:rPr lang="en-GB" sz="2800" dirty="0">
                <a:latin typeface="Arial" panose="020B0604020202020204" pitchFamily="34" charset="0"/>
                <a:cs typeface="Arial" panose="020B0604020202020204" pitchFamily="34" charset="0"/>
              </a:rPr>
              <a:t>Simulations were constructed and run using Apollo Blastsimulator, a CFD tool for blast wave modelling [1]. </a:t>
            </a:r>
          </a:p>
          <a:p>
            <a:pPr marL="457200" indent="-457200">
              <a:spcBef>
                <a:spcPts val="0"/>
              </a:spcBef>
              <a:spcAft>
                <a:spcPts val="0"/>
              </a:spcAft>
              <a:buClr>
                <a:schemeClr val="accent1"/>
              </a:buClr>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a:p>
            <a:pPr marL="457200" indent="-457200">
              <a:spcBef>
                <a:spcPts val="0"/>
              </a:spcBef>
              <a:spcAft>
                <a:spcPts val="0"/>
              </a:spcAft>
              <a:buClr>
                <a:schemeClr val="accent1"/>
              </a:buClr>
              <a:buFont typeface="Wingdings" panose="05000000000000000000" pitchFamily="2" charset="2"/>
              <a:buChar char="§"/>
            </a:pPr>
            <a:r>
              <a:rPr lang="en-GB" sz="2800" dirty="0">
                <a:latin typeface="Arial" panose="020B0604020202020204" pitchFamily="34" charset="0"/>
                <a:cs typeface="Arial" panose="020B0604020202020204" pitchFamily="34" charset="0"/>
              </a:rPr>
              <a:t>Apollo uses a compressible, inviscid Eulerian description to model the blast wave, with JWL [2] and Tait [3] equations of state for the TNT &amp; water respectively.  </a:t>
            </a:r>
          </a:p>
          <a:p>
            <a:pPr marL="457200" indent="-457200">
              <a:spcBef>
                <a:spcPts val="0"/>
              </a:spcBef>
              <a:spcAft>
                <a:spcPts val="0"/>
              </a:spcAft>
              <a:buClr>
                <a:schemeClr val="accent1"/>
              </a:buClr>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a:p>
            <a:pPr marL="457200" indent="-457200">
              <a:spcBef>
                <a:spcPts val="0"/>
              </a:spcBef>
              <a:spcAft>
                <a:spcPts val="0"/>
              </a:spcAft>
              <a:buClr>
                <a:schemeClr val="accent1"/>
              </a:buClr>
              <a:buFont typeface="Wingdings" panose="05000000000000000000" pitchFamily="2" charset="2"/>
              <a:buChar char="§"/>
            </a:pPr>
            <a:r>
              <a:rPr lang="en-GB" sz="2800" dirty="0">
                <a:latin typeface="Arial" panose="020B0604020202020204" pitchFamily="34" charset="0"/>
                <a:cs typeface="Arial" panose="020B0604020202020204" pitchFamily="34" charset="0"/>
              </a:rPr>
              <a:t>Models used a uniform Eulerian mesh, with a 10mm mesh size used for the 1D simulation, and 6.5mm for the 3D simulations</a:t>
            </a:r>
          </a:p>
        </p:txBody>
      </p:sp>
      <p:pic>
        <p:nvPicPr>
          <p:cNvPr id="12" name="Picture 11"/>
          <p:cNvPicPr>
            <a:picLocks noChangeAspect="1"/>
          </p:cNvPicPr>
          <p:nvPr/>
        </p:nvPicPr>
        <p:blipFill rotWithShape="1">
          <a:blip r:embed="rId3">
            <a:extLst>
              <a:ext uri="{28A0092B-C50C-407E-A947-70E740481C1C}">
                <a14:useLocalDpi xmlns:a14="http://schemas.microsoft.com/office/drawing/2010/main" val="0"/>
              </a:ext>
            </a:extLst>
          </a:blip>
          <a:srcRect l="769" r="26715"/>
          <a:stretch/>
        </p:blipFill>
        <p:spPr>
          <a:xfrm>
            <a:off x="25921911" y="1024038"/>
            <a:ext cx="15426113" cy="9710509"/>
          </a:xfrm>
          <a:prstGeom prst="rect">
            <a:avLst/>
          </a:prstGeom>
          <a:ln>
            <a:solidFill>
              <a:schemeClr val="tx1"/>
            </a:solidFill>
          </a:ln>
        </p:spPr>
      </p:pic>
      <p:sp>
        <p:nvSpPr>
          <p:cNvPr id="21" name="TextBox 20"/>
          <p:cNvSpPr txBox="1"/>
          <p:nvPr/>
        </p:nvSpPr>
        <p:spPr>
          <a:xfrm>
            <a:off x="33822925" y="20299060"/>
            <a:ext cx="7606174" cy="3477875"/>
          </a:xfrm>
          <a:prstGeom prst="rect">
            <a:avLst/>
          </a:prstGeom>
          <a:noFill/>
        </p:spPr>
        <p:txBody>
          <a:bodyPr wrap="square" numCol="1" spcCol="180000" rtlCol="0">
            <a:spAutoFit/>
          </a:bodyPr>
          <a:lstStyle/>
          <a:p>
            <a:pPr>
              <a:spcBef>
                <a:spcPts val="0"/>
              </a:spcBef>
              <a:spcAft>
                <a:spcPts val="0"/>
              </a:spcAft>
            </a:pPr>
            <a:r>
              <a:rPr lang="en-GB" sz="2000" b="1" dirty="0">
                <a:solidFill>
                  <a:schemeClr val="accent1"/>
                </a:solidFill>
                <a:latin typeface="Arial" panose="020B0604020202020204" pitchFamily="34" charset="0"/>
                <a:cs typeface="Arial" panose="020B0604020202020204" pitchFamily="34" charset="0"/>
              </a:rPr>
              <a:t>References</a:t>
            </a:r>
          </a:p>
          <a:p>
            <a:pPr>
              <a:spcBef>
                <a:spcPts val="0"/>
              </a:spcBef>
              <a:spcAft>
                <a:spcPts val="0"/>
              </a:spcAft>
            </a:pPr>
            <a:r>
              <a:rPr lang="en-GB" sz="2000" dirty="0">
                <a:latin typeface="Arial" panose="020B0604020202020204" pitchFamily="34" charset="0"/>
                <a:cs typeface="Arial" panose="020B0604020202020204" pitchFamily="34" charset="0"/>
              </a:rPr>
              <a:t>[1] Fraunhofer EMI, APOLLO </a:t>
            </a:r>
            <a:r>
              <a:rPr lang="en-GB" sz="2000" dirty="0" err="1">
                <a:latin typeface="Arial" panose="020B0604020202020204" pitchFamily="34" charset="0"/>
                <a:cs typeface="Arial" panose="020B0604020202020204" pitchFamily="34" charset="0"/>
              </a:rPr>
              <a:t>Blastsimulator</a:t>
            </a:r>
            <a:r>
              <a:rPr lang="en-GB" sz="2000" dirty="0">
                <a:latin typeface="Arial" panose="020B0604020202020204" pitchFamily="34" charset="0"/>
                <a:cs typeface="Arial" panose="020B0604020202020204" pitchFamily="34" charset="0"/>
              </a:rPr>
              <a:t> manual, Version: 2018.2, Fraunhofer Institute for High-Speed Dynamics, 2018</a:t>
            </a:r>
            <a:endParaRPr lang="en-GB" sz="2000" b="1" dirty="0">
              <a:solidFill>
                <a:schemeClr val="accent1"/>
              </a:solidFill>
              <a:latin typeface="Arial" panose="020B0604020202020204" pitchFamily="34" charset="0"/>
              <a:cs typeface="Arial" panose="020B0604020202020204" pitchFamily="34" charset="0"/>
            </a:endParaRPr>
          </a:p>
          <a:p>
            <a:pPr>
              <a:spcBef>
                <a:spcPts val="0"/>
              </a:spcBef>
              <a:spcAft>
                <a:spcPts val="0"/>
              </a:spcAft>
            </a:pPr>
            <a:r>
              <a:rPr lang="en-GB" sz="2000" dirty="0">
                <a:latin typeface="Arial" panose="020B0604020202020204" pitchFamily="34" charset="0"/>
                <a:cs typeface="Arial" panose="020B0604020202020204" pitchFamily="34" charset="0"/>
              </a:rPr>
              <a:t>[2] R. </a:t>
            </a:r>
            <a:r>
              <a:rPr lang="en-GB" sz="2000" dirty="0" err="1">
                <a:latin typeface="Arial" panose="020B0604020202020204" pitchFamily="34" charset="0"/>
                <a:cs typeface="Arial" panose="020B0604020202020204" pitchFamily="34" charset="0"/>
              </a:rPr>
              <a:t>Menikoff</a:t>
            </a:r>
            <a:r>
              <a:rPr lang="en-GB" sz="2000" dirty="0">
                <a:latin typeface="Arial" panose="020B0604020202020204" pitchFamily="34" charset="0"/>
                <a:cs typeface="Arial" panose="020B0604020202020204" pitchFamily="34" charset="0"/>
              </a:rPr>
              <a:t>, “JWL Equation of State,” Los Alamos National Laboratory, 2017.</a:t>
            </a:r>
          </a:p>
          <a:p>
            <a:pPr>
              <a:spcBef>
                <a:spcPts val="0"/>
              </a:spcBef>
              <a:spcAft>
                <a:spcPts val="0"/>
              </a:spcAft>
            </a:pPr>
            <a:r>
              <a:rPr lang="en-GB" sz="2000" dirty="0">
                <a:latin typeface="Arial" panose="020B0604020202020204" pitchFamily="34" charset="0"/>
                <a:cs typeface="Arial" panose="020B0604020202020204" pitchFamily="34" charset="0"/>
              </a:rPr>
              <a:t>[3] V. </a:t>
            </a:r>
            <a:r>
              <a:rPr lang="en-GB" sz="2000" dirty="0" err="1">
                <a:latin typeface="Arial" panose="020B0604020202020204" pitchFamily="34" charset="0"/>
                <a:cs typeface="Arial" panose="020B0604020202020204" pitchFamily="34" charset="0"/>
              </a:rPr>
              <a:t>Verveyko</a:t>
            </a:r>
            <a:r>
              <a:rPr lang="en-GB" sz="2000" dirty="0">
                <a:latin typeface="Arial" panose="020B0604020202020204" pitchFamily="34" charset="0"/>
                <a:cs typeface="Arial" panose="020B0604020202020204" pitchFamily="34" charset="0"/>
              </a:rPr>
              <a:t> et al., “Perspectives of Applicability and Validity of Tait Equations for Liquids,” </a:t>
            </a:r>
            <a:r>
              <a:rPr lang="en-GB" sz="2000" i="1" dirty="0">
                <a:latin typeface="Arial" panose="020B0604020202020204" pitchFamily="34" charset="0"/>
                <a:cs typeface="Arial" panose="020B0604020202020204" pitchFamily="34" charset="0"/>
              </a:rPr>
              <a:t>International Journal of </a:t>
            </a:r>
            <a:r>
              <a:rPr lang="en-GB" sz="2000" i="1" dirty="0" err="1">
                <a:latin typeface="Arial" panose="020B0604020202020204" pitchFamily="34" charset="0"/>
                <a:cs typeface="Arial" panose="020B0604020202020204" pitchFamily="34" charset="0"/>
              </a:rPr>
              <a:t>Thermophysics</a:t>
            </a:r>
            <a:r>
              <a:rPr lang="en-GB" sz="2000" i="1"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 vol. 35, pp. 2158-2165, 2014.</a:t>
            </a:r>
          </a:p>
          <a:p>
            <a:pPr>
              <a:spcBef>
                <a:spcPts val="0"/>
              </a:spcBef>
              <a:spcAft>
                <a:spcPts val="0"/>
              </a:spcAft>
            </a:pPr>
            <a:r>
              <a:rPr lang="en-GB" sz="2000" dirty="0">
                <a:latin typeface="Arial" panose="020B0604020202020204" pitchFamily="34" charset="0"/>
                <a:cs typeface="Arial" panose="020B0604020202020204" pitchFamily="34" charset="0"/>
              </a:rPr>
              <a:t>[4] R. H. Cole, Underwater Explosions, Dover Publications, 1948</a:t>
            </a:r>
          </a:p>
          <a:p>
            <a:pPr>
              <a:spcBef>
                <a:spcPts val="0"/>
              </a:spcBef>
              <a:spcAft>
                <a:spcPts val="0"/>
              </a:spcAft>
            </a:pPr>
            <a:r>
              <a:rPr lang="en-GB" sz="2000" dirty="0">
                <a:latin typeface="Arial" panose="020B0604020202020204" pitchFamily="34" charset="0"/>
                <a:cs typeface="Arial" panose="020B0604020202020204" pitchFamily="34" charset="0"/>
              </a:rPr>
              <a:t>[5] H. Matos et al., “A review of underwater shock and fluid-structure interactions,” </a:t>
            </a:r>
            <a:r>
              <a:rPr lang="en-GB" sz="2000" i="1" dirty="0">
                <a:latin typeface="Arial" panose="020B0604020202020204" pitchFamily="34" charset="0"/>
                <a:cs typeface="Arial" panose="020B0604020202020204" pitchFamily="34" charset="0"/>
              </a:rPr>
              <a:t>Flow</a:t>
            </a:r>
            <a:r>
              <a:rPr lang="en-GB" sz="2000" dirty="0">
                <a:latin typeface="Arial" panose="020B0604020202020204" pitchFamily="34" charset="0"/>
                <a:cs typeface="Arial" panose="020B0604020202020204" pitchFamily="34" charset="0"/>
              </a:rPr>
              <a:t>, vol. 4, no. 10, 2024 </a:t>
            </a:r>
          </a:p>
        </p:txBody>
      </p:sp>
      <p:sp>
        <p:nvSpPr>
          <p:cNvPr id="3" name="TextBox 2"/>
          <p:cNvSpPr txBox="1"/>
          <p:nvPr/>
        </p:nvSpPr>
        <p:spPr>
          <a:xfrm>
            <a:off x="25921911" y="10674263"/>
            <a:ext cx="15426113" cy="794403"/>
          </a:xfrm>
          <a:prstGeom prst="rect">
            <a:avLst/>
          </a:prstGeom>
          <a:solidFill>
            <a:schemeClr val="tx2"/>
          </a:solidFill>
          <a:ln>
            <a:solidFill>
              <a:srgbClr val="14022E"/>
            </a:solidFill>
          </a:ln>
        </p:spPr>
        <p:txBody>
          <a:bodyPr wrap="square" lIns="180000" tIns="180000" rIns="180000" bIns="180000" rtlCol="0">
            <a:spAutoFit/>
          </a:bodyPr>
          <a:lstStyle/>
          <a:p>
            <a:pPr>
              <a:buClr>
                <a:schemeClr val="accent1"/>
              </a:buClr>
              <a:buSzPct val="110000"/>
            </a:pPr>
            <a:r>
              <a:rPr lang="en-GB" sz="2800" dirty="0">
                <a:solidFill>
                  <a:schemeClr val="bg1"/>
                </a:solidFill>
              </a:rPr>
              <a:t>Visualisation of the Dense water model as the blast wave passes X = 5m (left), and 11m (right)</a:t>
            </a:r>
          </a:p>
        </p:txBody>
      </p:sp>
      <p:sp>
        <p:nvSpPr>
          <p:cNvPr id="16" name="TextBox 15"/>
          <p:cNvSpPr txBox="1"/>
          <p:nvPr/>
        </p:nvSpPr>
        <p:spPr>
          <a:xfrm>
            <a:off x="1455737" y="1024038"/>
            <a:ext cx="15403487" cy="3077766"/>
          </a:xfrm>
          <a:prstGeom prst="rect">
            <a:avLst/>
          </a:prstGeom>
          <a:noFill/>
        </p:spPr>
        <p:txBody>
          <a:bodyPr wrap="square" lIns="0" tIns="0" rIns="0" bIns="0" rtlCol="0">
            <a:spAutoFit/>
          </a:bodyPr>
          <a:lstStyle/>
          <a:p>
            <a:r>
              <a:rPr lang="en-GB" sz="10000" b="1" dirty="0">
                <a:solidFill>
                  <a:schemeClr val="tx2"/>
                </a:solidFill>
                <a:latin typeface="Arial" panose="020B0604020202020204" pitchFamily="34" charset="0"/>
                <a:cs typeface="Arial" panose="020B0604020202020204" pitchFamily="34" charset="0"/>
              </a:rPr>
              <a:t>Underwater Platform Survivability Assessment</a:t>
            </a:r>
            <a:endParaRPr lang="en-GB" sz="10000" b="1" baseline="0" dirty="0">
              <a:solidFill>
                <a:schemeClr val="tx2"/>
              </a:solidFill>
              <a:latin typeface="Arial" panose="020B0604020202020204" pitchFamily="34" charset="0"/>
              <a:cs typeface="Arial" panose="020B0604020202020204" pitchFamily="34" charset="0"/>
            </a:endParaRPr>
          </a:p>
        </p:txBody>
      </p:sp>
      <p:sp>
        <p:nvSpPr>
          <p:cNvPr id="17" name="TextBox 16"/>
          <p:cNvSpPr txBox="1"/>
          <p:nvPr/>
        </p:nvSpPr>
        <p:spPr>
          <a:xfrm>
            <a:off x="1410315" y="4873606"/>
            <a:ext cx="14329519" cy="3426579"/>
          </a:xfrm>
          <a:prstGeom prst="rect">
            <a:avLst/>
          </a:prstGeom>
          <a:noFill/>
        </p:spPr>
        <p:txBody>
          <a:bodyPr wrap="square" rtlCol="0">
            <a:spAutoFit/>
          </a:bodyPr>
          <a:lstStyle/>
          <a:p>
            <a:r>
              <a:rPr lang="en-GB" sz="5000" b="1" dirty="0">
                <a:solidFill>
                  <a:schemeClr val="accent1"/>
                </a:solidFill>
                <a:latin typeface="Arial" panose="020B0604020202020204" pitchFamily="34" charset="0"/>
                <a:cs typeface="Arial" panose="020B0604020202020204" pitchFamily="34" charset="0"/>
              </a:rPr>
              <a:t>Stan Collins (2022429), </a:t>
            </a:r>
            <a:r>
              <a:rPr lang="en-GB" sz="5000" dirty="0">
                <a:solidFill>
                  <a:schemeClr val="accent1"/>
                </a:solidFill>
                <a:latin typeface="Arial" panose="020B0604020202020204" pitchFamily="34" charset="0"/>
                <a:cs typeface="Arial" panose="020B0604020202020204" pitchFamily="34" charset="0"/>
              </a:rPr>
              <a:t>s</a:t>
            </a:r>
            <a:r>
              <a:rPr lang="en-GB" sz="5000" baseline="0" dirty="0">
                <a:solidFill>
                  <a:schemeClr val="accent1"/>
                </a:solidFill>
                <a:latin typeface="Arial" panose="020B0604020202020204" pitchFamily="34" charset="0"/>
                <a:cs typeface="Arial" panose="020B0604020202020204" pitchFamily="34" charset="0"/>
              </a:rPr>
              <a:t>ubmitted as part of Ordnance, Munitions and Explosives Engineering B(Eng)(Hons)</a:t>
            </a:r>
            <a:endParaRPr lang="en-GB" sz="5000" b="1" baseline="0" dirty="0">
              <a:solidFill>
                <a:schemeClr val="accent1"/>
              </a:solidFill>
              <a:latin typeface="Arial" panose="020B0604020202020204" pitchFamily="34" charset="0"/>
              <a:cs typeface="Arial" panose="020B0604020202020204" pitchFamily="34" charset="0"/>
            </a:endParaRPr>
          </a:p>
          <a:p>
            <a:pPr>
              <a:lnSpc>
                <a:spcPts val="4000"/>
              </a:lnSpc>
            </a:pPr>
            <a:endParaRPr lang="en-GB" sz="5000" b="1" baseline="0" dirty="0">
              <a:solidFill>
                <a:schemeClr val="accent1"/>
              </a:solidFill>
              <a:latin typeface="Arial" panose="020B0604020202020204" pitchFamily="34" charset="0"/>
              <a:cs typeface="Arial" panose="020B0604020202020204" pitchFamily="34" charset="0"/>
            </a:endParaRPr>
          </a:p>
          <a:p>
            <a:pPr>
              <a:lnSpc>
                <a:spcPts val="4000"/>
              </a:lnSpc>
            </a:pPr>
            <a:r>
              <a:rPr lang="en-GB" sz="4000" b="1" baseline="0" dirty="0">
                <a:solidFill>
                  <a:schemeClr val="tx2"/>
                </a:solidFill>
                <a:latin typeface="Arial" panose="020B0604020202020204" pitchFamily="34" charset="0"/>
                <a:cs typeface="Arial" panose="020B0604020202020204" pitchFamily="34" charset="0"/>
              </a:rPr>
              <a:t>Chemistry &amp; Energetics, PTN, Salisbury, SP40JQ</a:t>
            </a:r>
          </a:p>
        </p:txBody>
      </p:sp>
      <p:sp>
        <p:nvSpPr>
          <p:cNvPr id="18" name="Rectangle 17">
            <a:extLst>
              <a:ext uri="{FF2B5EF4-FFF2-40B4-BE49-F238E27FC236}">
                <a16:creationId xmlns:a16="http://schemas.microsoft.com/office/drawing/2014/main" id="{19032D0E-73C1-306B-BB24-19821B4569FC}"/>
              </a:ext>
            </a:extLst>
          </p:cNvPr>
          <p:cNvSpPr/>
          <p:nvPr/>
        </p:nvSpPr>
        <p:spPr>
          <a:xfrm>
            <a:off x="33666776" y="28183828"/>
            <a:ext cx="7606174" cy="1384995"/>
          </a:xfrm>
          <a:prstGeom prst="rect">
            <a:avLst/>
          </a:prstGeom>
        </p:spPr>
        <p:txBody>
          <a:bodyPr wrap="square">
            <a:spAutoFit/>
          </a:bodyPr>
          <a:lstStyle/>
          <a:p>
            <a:r>
              <a:rPr lang="en-GB" sz="1100" dirty="0">
                <a:solidFill>
                  <a:schemeClr val="bg1"/>
                </a:solidFill>
              </a:rPr>
              <a:t>© Crown copyright (2025), Dstl </a:t>
            </a:r>
          </a:p>
          <a:p>
            <a:endParaRPr lang="en-GB" sz="700" dirty="0">
              <a:solidFill>
                <a:schemeClr val="bg1"/>
              </a:solidFill>
            </a:endParaRPr>
          </a:p>
          <a:p>
            <a:r>
              <a:rPr lang="en-GB" sz="1100" dirty="0">
                <a:solidFill>
                  <a:schemeClr val="bg1"/>
                </a:solidFill>
              </a:rPr>
              <a:t>This information is licensed under the Open Government Licence v3.0. To view this licence, visit </a:t>
            </a:r>
            <a:r>
              <a:rPr lang="en-GB" sz="1100" dirty="0">
                <a:solidFill>
                  <a:schemeClr val="bg1"/>
                </a:solidFill>
                <a:hlinkClick r:id="rId4"/>
              </a:rPr>
              <a:t>https://www.nationalarchives.gov.uk/doc/open-government-licence/</a:t>
            </a:r>
            <a:endParaRPr lang="en-GB" sz="1100" dirty="0">
              <a:solidFill>
                <a:schemeClr val="bg1"/>
              </a:solidFill>
            </a:endParaRPr>
          </a:p>
          <a:p>
            <a:endParaRPr lang="en-GB" sz="1100" dirty="0">
              <a:solidFill>
                <a:schemeClr val="bg1"/>
              </a:solidFill>
            </a:endParaRPr>
          </a:p>
          <a:p>
            <a:r>
              <a:rPr lang="en-GB" sz="1100" dirty="0">
                <a:solidFill>
                  <a:schemeClr val="bg1"/>
                </a:solidFill>
              </a:rPr>
              <a:t>Where we have identified any third party copyright information you will need to obtain permission from the copyright holders concerned.</a:t>
            </a:r>
          </a:p>
          <a:p>
            <a:r>
              <a:rPr lang="en-GB" sz="1100" dirty="0">
                <a:solidFill>
                  <a:schemeClr val="bg1"/>
                </a:solidFill>
              </a:rPr>
              <a:t>Any enquiries regarding this publication should be sent to: centralenquiries@dstl.gov.uk.</a:t>
            </a:r>
          </a:p>
        </p:txBody>
      </p:sp>
      <p:pic>
        <p:nvPicPr>
          <p:cNvPr id="19" name="Picture 18">
            <a:extLst>
              <a:ext uri="{FF2B5EF4-FFF2-40B4-BE49-F238E27FC236}">
                <a16:creationId xmlns:a16="http://schemas.microsoft.com/office/drawing/2014/main" id="{DC8B9A2F-FFAC-A5A8-856E-0CC312C7620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714575" y="27590435"/>
            <a:ext cx="1368724" cy="564599"/>
          </a:xfrm>
          <a:prstGeom prst="rect">
            <a:avLst/>
          </a:prstGeom>
        </p:spPr>
      </p:pic>
      <p:sp>
        <p:nvSpPr>
          <p:cNvPr id="22" name="TextBox 21"/>
          <p:cNvSpPr txBox="1"/>
          <p:nvPr/>
        </p:nvSpPr>
        <p:spPr>
          <a:xfrm>
            <a:off x="17045397" y="28276161"/>
            <a:ext cx="8712968" cy="830997"/>
          </a:xfrm>
          <a:prstGeom prst="rect">
            <a:avLst/>
          </a:prstGeom>
          <a:noFill/>
        </p:spPr>
        <p:txBody>
          <a:bodyPr wrap="square" rtlCol="0">
            <a:spAutoFit/>
          </a:bodyPr>
          <a:lstStyle/>
          <a:p>
            <a:pPr algn="ctr">
              <a:buClr>
                <a:schemeClr val="accent1"/>
              </a:buClr>
              <a:buSzPct val="110000"/>
            </a:pPr>
            <a:r>
              <a:rPr lang="en-GB" sz="4800" b="1" dirty="0">
                <a:solidFill>
                  <a:schemeClr val="bg1"/>
                </a:solidFill>
              </a:rPr>
              <a:t>OFFICIAL</a:t>
            </a:r>
          </a:p>
        </p:txBody>
      </p:sp>
      <p:pic>
        <p:nvPicPr>
          <p:cNvPr id="4" name="Picture 3">
            <a:extLst>
              <a:ext uri="{FF2B5EF4-FFF2-40B4-BE49-F238E27FC236}">
                <a16:creationId xmlns:a16="http://schemas.microsoft.com/office/drawing/2014/main" id="{2ACE50E7-6889-33AF-10EC-DC6B1820D069}"/>
              </a:ext>
            </a:extLst>
          </p:cNvPr>
          <p:cNvPicPr>
            <a:picLocks noChangeAspect="1"/>
          </p:cNvPicPr>
          <p:nvPr/>
        </p:nvPicPr>
        <p:blipFill>
          <a:blip r:embed="rId6"/>
          <a:stretch>
            <a:fillRect/>
          </a:stretch>
        </p:blipFill>
        <p:spPr>
          <a:xfrm>
            <a:off x="33880996" y="23805729"/>
            <a:ext cx="6639119" cy="2658086"/>
          </a:xfrm>
          <a:prstGeom prst="rect">
            <a:avLst/>
          </a:prstGeom>
        </p:spPr>
      </p:pic>
      <p:graphicFrame>
        <p:nvGraphicFramePr>
          <p:cNvPr id="6" name="Table 5">
            <a:extLst>
              <a:ext uri="{FF2B5EF4-FFF2-40B4-BE49-F238E27FC236}">
                <a16:creationId xmlns:a16="http://schemas.microsoft.com/office/drawing/2014/main" id="{5D1D185F-1CAA-2100-24CD-9258CAD2D5A5}"/>
              </a:ext>
            </a:extLst>
          </p:cNvPr>
          <p:cNvGraphicFramePr>
            <a:graphicFrameLocks noGrp="1"/>
          </p:cNvGraphicFramePr>
          <p:nvPr>
            <p:extLst>
              <p:ext uri="{D42A27DB-BD31-4B8C-83A1-F6EECF244321}">
                <p14:modId xmlns:p14="http://schemas.microsoft.com/office/powerpoint/2010/main" val="4290590614"/>
              </p:ext>
            </p:extLst>
          </p:nvPr>
        </p:nvGraphicFramePr>
        <p:xfrm>
          <a:off x="9615670" y="19070464"/>
          <a:ext cx="7239601" cy="6665901"/>
        </p:xfrm>
        <a:graphic>
          <a:graphicData uri="http://schemas.openxmlformats.org/drawingml/2006/table">
            <a:tbl>
              <a:tblPr firstRow="1" firstCol="1" bandRow="1">
                <a:tableStyleId>{5C22544A-7EE6-4342-B048-85BDC9FD1C3A}</a:tableStyleId>
              </a:tblPr>
              <a:tblGrid>
                <a:gridCol w="3944849">
                  <a:extLst>
                    <a:ext uri="{9D8B030D-6E8A-4147-A177-3AD203B41FA5}">
                      <a16:colId xmlns:a16="http://schemas.microsoft.com/office/drawing/2014/main" val="2171595745"/>
                    </a:ext>
                  </a:extLst>
                </a:gridCol>
                <a:gridCol w="1656184">
                  <a:extLst>
                    <a:ext uri="{9D8B030D-6E8A-4147-A177-3AD203B41FA5}">
                      <a16:colId xmlns:a16="http://schemas.microsoft.com/office/drawing/2014/main" val="1536614841"/>
                    </a:ext>
                  </a:extLst>
                </a:gridCol>
                <a:gridCol w="1638568">
                  <a:extLst>
                    <a:ext uri="{9D8B030D-6E8A-4147-A177-3AD203B41FA5}">
                      <a16:colId xmlns:a16="http://schemas.microsoft.com/office/drawing/2014/main" val="244844194"/>
                    </a:ext>
                  </a:extLst>
                </a:gridCol>
              </a:tblGrid>
              <a:tr h="499434">
                <a:tc rowSpan="2">
                  <a:txBody>
                    <a:bodyPr/>
                    <a:lstStyle/>
                    <a:p>
                      <a:pPr algn="ctr">
                        <a:lnSpc>
                          <a:spcPct val="107000"/>
                        </a:lnSpc>
                        <a:spcAft>
                          <a:spcPts val="800"/>
                        </a:spcAft>
                      </a:pPr>
                      <a:r>
                        <a:rPr lang="en-GB" sz="2800" dirty="0">
                          <a:effectLst/>
                        </a:rPr>
                        <a:t>Prediction method</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lnR w="28575" cap="flat" cmpd="sng" algn="ctr">
                      <a:solidFill>
                        <a:schemeClr val="bg1"/>
                      </a:solidFill>
                      <a:prstDash val="solid"/>
                      <a:round/>
                      <a:headEnd type="none" w="med" len="med"/>
                      <a:tailEnd type="none" w="med" len="med"/>
                    </a:lnR>
                  </a:tcPr>
                </a:tc>
                <a:tc gridSpan="2">
                  <a:txBody>
                    <a:bodyPr/>
                    <a:lstStyle/>
                    <a:p>
                      <a:pPr algn="ctr">
                        <a:lnSpc>
                          <a:spcPct val="107000"/>
                        </a:lnSpc>
                        <a:spcAft>
                          <a:spcPts val="800"/>
                        </a:spcAft>
                      </a:pPr>
                      <a:r>
                        <a:rPr lang="en-GB" sz="2800" dirty="0">
                          <a:effectLst/>
                        </a:rPr>
                        <a:t>Overpressure (MPa)</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lnL w="28575" cap="flat" cmpd="sng" algn="ctr">
                      <a:solidFill>
                        <a:schemeClr val="bg1"/>
                      </a:solidFill>
                      <a:prstDash val="solid"/>
                      <a:round/>
                      <a:headEnd type="none" w="med" len="med"/>
                      <a:tailEnd type="none" w="med" len="med"/>
                    </a:lnL>
                  </a:tcPr>
                </a:tc>
                <a:tc hMerge="1">
                  <a:txBody>
                    <a:bodyPr/>
                    <a:lstStyle/>
                    <a:p>
                      <a:pPr algn="ctr">
                        <a:lnSpc>
                          <a:spcPct val="107000"/>
                        </a:lnSpc>
                        <a:spcAft>
                          <a:spcPts val="800"/>
                        </a:spcAft>
                      </a:pP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946076339"/>
                  </a:ext>
                </a:extLst>
              </a:tr>
              <a:tr h="499434">
                <a:tc vMerge="1">
                  <a:txBody>
                    <a:bodyPr/>
                    <a:lstStyle/>
                    <a:p>
                      <a:endParaRPr lang="en-GB"/>
                    </a:p>
                  </a:txBody>
                  <a:tcPr/>
                </a:tc>
                <a:tc>
                  <a:txBody>
                    <a:bodyPr/>
                    <a:lstStyle/>
                    <a:p>
                      <a:pPr algn="ctr">
                        <a:lnSpc>
                          <a:spcPct val="107000"/>
                        </a:lnSpc>
                        <a:spcAft>
                          <a:spcPts val="800"/>
                        </a:spcAft>
                      </a:pPr>
                      <a:r>
                        <a:rPr lang="en-GB" sz="2800" b="1" dirty="0">
                          <a:solidFill>
                            <a:schemeClr val="bg1"/>
                          </a:solidFill>
                          <a:effectLst/>
                        </a:rPr>
                        <a:t>Min</a:t>
                      </a:r>
                      <a:endParaRPr lang="en-GB" sz="3600" b="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lnL w="28575"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B w="28575" cap="flat" cmpd="sng" algn="ctr">
                      <a:solidFill>
                        <a:schemeClr val="bg1"/>
                      </a:solidFill>
                      <a:prstDash val="solid"/>
                      <a:round/>
                      <a:headEnd type="none" w="med" len="med"/>
                      <a:tailEnd type="none" w="med" len="med"/>
                    </a:lnB>
                    <a:solidFill>
                      <a:schemeClr val="accent1"/>
                    </a:solidFill>
                  </a:tcPr>
                </a:tc>
                <a:tc>
                  <a:txBody>
                    <a:bodyPr/>
                    <a:lstStyle/>
                    <a:p>
                      <a:pPr algn="ctr">
                        <a:lnSpc>
                          <a:spcPct val="107000"/>
                        </a:lnSpc>
                        <a:spcAft>
                          <a:spcPts val="800"/>
                        </a:spcAft>
                      </a:pPr>
                      <a:r>
                        <a:rPr lang="en-GB" sz="2800" b="1" dirty="0">
                          <a:solidFill>
                            <a:schemeClr val="bg1"/>
                          </a:solidFill>
                          <a:effectLst/>
                        </a:rPr>
                        <a:t>Max</a:t>
                      </a:r>
                      <a:endParaRPr lang="en-GB" sz="3600" b="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lnL w="28575" cap="flat" cmpd="sng" algn="ctr">
                      <a:solidFill>
                        <a:schemeClr val="bg1"/>
                      </a:solidFill>
                      <a:prstDash val="solid"/>
                      <a:round/>
                      <a:headEnd type="none" w="med" len="med"/>
                      <a:tailEnd type="none" w="med" len="med"/>
                    </a:lnL>
                    <a:lnB w="28575" cap="flat" cmpd="sng" algn="ctr">
                      <a:solidFill>
                        <a:schemeClr val="bg1"/>
                      </a:solidFill>
                      <a:prstDash val="solid"/>
                      <a:round/>
                      <a:headEnd type="none" w="med" len="med"/>
                      <a:tailEnd type="none" w="med" len="med"/>
                    </a:lnB>
                    <a:solidFill>
                      <a:schemeClr val="accent1"/>
                    </a:solidFill>
                  </a:tcPr>
                </a:tc>
                <a:extLst>
                  <a:ext uri="{0D108BD9-81ED-4DB2-BD59-A6C34878D82A}">
                    <a16:rowId xmlns:a16="http://schemas.microsoft.com/office/drawing/2014/main" val="3419420637"/>
                  </a:ext>
                </a:extLst>
              </a:tr>
              <a:tr h="499434">
                <a:tc>
                  <a:txBody>
                    <a:bodyPr/>
                    <a:lstStyle/>
                    <a:p>
                      <a:pPr algn="ctr">
                        <a:lnSpc>
                          <a:spcPct val="107000"/>
                        </a:lnSpc>
                        <a:spcAft>
                          <a:spcPts val="800"/>
                        </a:spcAft>
                      </a:pPr>
                      <a:r>
                        <a:rPr lang="en-GB" sz="2800" dirty="0">
                          <a:effectLst/>
                        </a:rPr>
                        <a:t>R. Cole [4]</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gridSpan="2">
                  <a:txBody>
                    <a:bodyPr/>
                    <a:lstStyle/>
                    <a:p>
                      <a:pPr algn="ctr">
                        <a:lnSpc>
                          <a:spcPct val="107000"/>
                        </a:lnSpc>
                        <a:spcAft>
                          <a:spcPts val="800"/>
                        </a:spcAft>
                      </a:pPr>
                      <a:r>
                        <a:rPr lang="en-GB" sz="2800" dirty="0">
                          <a:effectLst/>
                        </a:rPr>
                        <a:t>1.86</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lnT w="28575" cap="flat" cmpd="sng" algn="ctr">
                      <a:solidFill>
                        <a:schemeClr val="bg1"/>
                      </a:solidFill>
                      <a:prstDash val="solid"/>
                      <a:round/>
                      <a:headEnd type="none" w="med" len="med"/>
                      <a:tailEnd type="none" w="med" len="med"/>
                    </a:lnT>
                  </a:tcPr>
                </a:tc>
                <a:tc hMerge="1">
                  <a:txBody>
                    <a:bodyPr/>
                    <a:lstStyle/>
                    <a:p>
                      <a:pPr algn="ctr">
                        <a:lnSpc>
                          <a:spcPct val="107000"/>
                        </a:lnSpc>
                        <a:spcAft>
                          <a:spcPts val="800"/>
                        </a:spcAft>
                      </a:pP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988282626"/>
                  </a:ext>
                </a:extLst>
              </a:tr>
              <a:tr h="499434">
                <a:tc>
                  <a:txBody>
                    <a:bodyPr/>
                    <a:lstStyle/>
                    <a:p>
                      <a:pPr algn="ctr">
                        <a:lnSpc>
                          <a:spcPct val="107000"/>
                        </a:lnSpc>
                        <a:spcAft>
                          <a:spcPts val="800"/>
                        </a:spcAft>
                      </a:pPr>
                      <a:r>
                        <a:rPr lang="en-GB" sz="2800" dirty="0">
                          <a:effectLst/>
                        </a:rPr>
                        <a:t>R. Cole (Rigid seabed)</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gridSpan="2">
                  <a:txBody>
                    <a:bodyPr/>
                    <a:lstStyle/>
                    <a:p>
                      <a:pPr algn="ctr">
                        <a:lnSpc>
                          <a:spcPct val="107000"/>
                        </a:lnSpc>
                        <a:spcAft>
                          <a:spcPts val="800"/>
                        </a:spcAft>
                      </a:pPr>
                      <a:r>
                        <a:rPr lang="en-GB" sz="2800" dirty="0">
                          <a:effectLst/>
                        </a:rPr>
                        <a:t>2.67</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hMerge="1">
                  <a:txBody>
                    <a:bodyPr/>
                    <a:lstStyle/>
                    <a:p>
                      <a:pPr algn="ctr">
                        <a:lnSpc>
                          <a:spcPct val="107000"/>
                        </a:lnSpc>
                        <a:spcAft>
                          <a:spcPts val="800"/>
                        </a:spcAft>
                      </a:pP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137747391"/>
                  </a:ext>
                </a:extLst>
              </a:tr>
              <a:tr h="499434">
                <a:tc>
                  <a:txBody>
                    <a:bodyPr/>
                    <a:lstStyle/>
                    <a:p>
                      <a:pPr algn="ctr">
                        <a:lnSpc>
                          <a:spcPct val="107000"/>
                        </a:lnSpc>
                        <a:spcAft>
                          <a:spcPts val="800"/>
                        </a:spcAft>
                      </a:pPr>
                      <a:r>
                        <a:rPr lang="en-GB" sz="2800" dirty="0">
                          <a:effectLst/>
                        </a:rPr>
                        <a:t>R. Cole (Adj. value)</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gridSpan="2">
                  <a:txBody>
                    <a:bodyPr/>
                    <a:lstStyle/>
                    <a:p>
                      <a:pPr algn="ctr">
                        <a:lnSpc>
                          <a:spcPct val="107000"/>
                        </a:lnSpc>
                        <a:spcAft>
                          <a:spcPts val="800"/>
                        </a:spcAft>
                      </a:pPr>
                      <a:r>
                        <a:rPr lang="en-GB" sz="2800" dirty="0">
                          <a:effectLst/>
                        </a:rPr>
                        <a:t>2.05</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hMerge="1">
                  <a:txBody>
                    <a:bodyPr/>
                    <a:lstStyle/>
                    <a:p>
                      <a:pPr algn="ctr">
                        <a:lnSpc>
                          <a:spcPct val="107000"/>
                        </a:lnSpc>
                        <a:spcAft>
                          <a:spcPts val="800"/>
                        </a:spcAft>
                      </a:pP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3957376870"/>
                  </a:ext>
                </a:extLst>
              </a:tr>
              <a:tr h="499434">
                <a:tc>
                  <a:txBody>
                    <a:bodyPr/>
                    <a:lstStyle/>
                    <a:p>
                      <a:pPr algn="ctr">
                        <a:lnSpc>
                          <a:spcPct val="107000"/>
                        </a:lnSpc>
                        <a:spcAft>
                          <a:spcPts val="800"/>
                        </a:spcAft>
                      </a:pPr>
                      <a:r>
                        <a:rPr lang="en-GB" sz="2800" dirty="0">
                          <a:effectLst/>
                        </a:rPr>
                        <a:t>W. Stiepanow [5]</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gridSpan="2">
                  <a:txBody>
                    <a:bodyPr/>
                    <a:lstStyle/>
                    <a:p>
                      <a:pPr algn="ctr">
                        <a:lnSpc>
                          <a:spcPct val="107000"/>
                        </a:lnSpc>
                        <a:spcAft>
                          <a:spcPts val="800"/>
                        </a:spcAft>
                      </a:pPr>
                      <a:r>
                        <a:rPr lang="en-GB" sz="2800" dirty="0">
                          <a:effectLst/>
                        </a:rPr>
                        <a:t>1.58</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hMerge="1">
                  <a:txBody>
                    <a:bodyPr/>
                    <a:lstStyle/>
                    <a:p>
                      <a:pPr algn="ctr">
                        <a:lnSpc>
                          <a:spcPct val="107000"/>
                        </a:lnSpc>
                        <a:spcAft>
                          <a:spcPts val="800"/>
                        </a:spcAft>
                      </a:pP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2634111932"/>
                  </a:ext>
                </a:extLst>
              </a:tr>
              <a:tr h="499434">
                <a:tc>
                  <a:txBody>
                    <a:bodyPr/>
                    <a:lstStyle/>
                    <a:p>
                      <a:pPr algn="ctr">
                        <a:lnSpc>
                          <a:spcPct val="107000"/>
                        </a:lnSpc>
                        <a:spcAft>
                          <a:spcPts val="800"/>
                        </a:spcAft>
                      </a:pPr>
                      <a:r>
                        <a:rPr lang="en-GB" sz="2800">
                          <a:effectLst/>
                        </a:rPr>
                        <a:t>1D Model</a:t>
                      </a:r>
                      <a:endParaRPr lang="en-GB" sz="36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gridSpan="2">
                  <a:txBody>
                    <a:bodyPr/>
                    <a:lstStyle/>
                    <a:p>
                      <a:pPr algn="ctr">
                        <a:lnSpc>
                          <a:spcPct val="107000"/>
                        </a:lnSpc>
                        <a:spcAft>
                          <a:spcPts val="800"/>
                        </a:spcAft>
                      </a:pPr>
                      <a:r>
                        <a:rPr lang="en-GB" sz="2800" dirty="0">
                          <a:effectLst/>
                        </a:rPr>
                        <a:t>1.58</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hMerge="1">
                  <a:txBody>
                    <a:bodyPr/>
                    <a:lstStyle/>
                    <a:p>
                      <a:pPr algn="ctr">
                        <a:lnSpc>
                          <a:spcPct val="107000"/>
                        </a:lnSpc>
                        <a:spcAft>
                          <a:spcPts val="800"/>
                        </a:spcAft>
                      </a:pP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3386791152"/>
                  </a:ext>
                </a:extLst>
              </a:tr>
              <a:tr h="499434">
                <a:tc>
                  <a:txBody>
                    <a:bodyPr/>
                    <a:lstStyle/>
                    <a:p>
                      <a:pPr algn="ctr">
                        <a:lnSpc>
                          <a:spcPct val="107000"/>
                        </a:lnSpc>
                        <a:spcAft>
                          <a:spcPts val="800"/>
                        </a:spcAft>
                      </a:pPr>
                      <a:r>
                        <a:rPr lang="en-GB" sz="2800">
                          <a:effectLst/>
                        </a:rPr>
                        <a:t>3D Model (Free field)</a:t>
                      </a:r>
                      <a:endParaRPr lang="en-GB" sz="36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gridSpan="2">
                  <a:txBody>
                    <a:bodyPr/>
                    <a:lstStyle/>
                    <a:p>
                      <a:pPr algn="ctr">
                        <a:lnSpc>
                          <a:spcPct val="107000"/>
                        </a:lnSpc>
                        <a:spcAft>
                          <a:spcPts val="800"/>
                        </a:spcAft>
                      </a:pPr>
                      <a:r>
                        <a:rPr lang="en-GB" sz="2800" dirty="0">
                          <a:effectLst/>
                        </a:rPr>
                        <a:t>1.33</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hMerge="1">
                  <a:txBody>
                    <a:bodyPr/>
                    <a:lstStyle/>
                    <a:p>
                      <a:pPr algn="ctr">
                        <a:lnSpc>
                          <a:spcPct val="107000"/>
                        </a:lnSpc>
                        <a:spcAft>
                          <a:spcPts val="800"/>
                        </a:spcAft>
                      </a:pP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298565825"/>
                  </a:ext>
                </a:extLst>
              </a:tr>
              <a:tr h="499434">
                <a:tc>
                  <a:txBody>
                    <a:bodyPr/>
                    <a:lstStyle/>
                    <a:p>
                      <a:pPr algn="ctr">
                        <a:lnSpc>
                          <a:spcPct val="107000"/>
                        </a:lnSpc>
                        <a:spcAft>
                          <a:spcPts val="800"/>
                        </a:spcAft>
                      </a:pPr>
                      <a:r>
                        <a:rPr lang="en-GB" sz="2800" dirty="0">
                          <a:effectLst/>
                        </a:rPr>
                        <a:t>3D Model (Rigid seabed)</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2800" dirty="0">
                          <a:effectLst/>
                        </a:rPr>
                        <a:t>1.64</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2800" dirty="0">
                          <a:effectLst/>
                        </a:rPr>
                        <a:t>1.97</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2911368052"/>
                  </a:ext>
                </a:extLst>
              </a:tr>
              <a:tr h="499434">
                <a:tc>
                  <a:txBody>
                    <a:bodyPr/>
                    <a:lstStyle/>
                    <a:p>
                      <a:pPr algn="ctr">
                        <a:lnSpc>
                          <a:spcPct val="107000"/>
                        </a:lnSpc>
                        <a:spcAft>
                          <a:spcPts val="800"/>
                        </a:spcAft>
                      </a:pPr>
                      <a:r>
                        <a:rPr lang="en-GB" sz="2800">
                          <a:effectLst/>
                        </a:rPr>
                        <a:t>3D Model (Dense water)</a:t>
                      </a:r>
                      <a:endParaRPr lang="en-GB" sz="36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2800" dirty="0">
                          <a:effectLst/>
                        </a:rPr>
                        <a:t>0.48</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2800" dirty="0">
                          <a:effectLst/>
                        </a:rPr>
                        <a:t>2.19</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3161385972"/>
                  </a:ext>
                </a:extLst>
              </a:tr>
              <a:tr h="499434">
                <a:tc>
                  <a:txBody>
                    <a:bodyPr/>
                    <a:lstStyle/>
                    <a:p>
                      <a:pPr algn="ctr">
                        <a:lnSpc>
                          <a:spcPct val="107000"/>
                        </a:lnSpc>
                        <a:spcAft>
                          <a:spcPts val="800"/>
                        </a:spcAft>
                      </a:pPr>
                      <a:r>
                        <a:rPr lang="en-GB" sz="2800">
                          <a:effectLst/>
                        </a:rPr>
                        <a:t>3D Model (All water)</a:t>
                      </a:r>
                      <a:endParaRPr lang="en-GB" sz="36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pPr>
                      <a:r>
                        <a:rPr lang="en-GB" sz="2800">
                          <a:effectLst/>
                        </a:rPr>
                        <a:t>1.18</a:t>
                      </a:r>
                      <a:endParaRPr lang="en-GB" sz="36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2800" dirty="0">
                          <a:effectLst/>
                        </a:rPr>
                        <a:t>1.47</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3016914345"/>
                  </a:ext>
                </a:extLst>
              </a:tr>
            </a:tbl>
          </a:graphicData>
        </a:graphic>
      </p:graphicFrame>
      <p:graphicFrame>
        <p:nvGraphicFramePr>
          <p:cNvPr id="5" name="Table 4">
            <a:extLst>
              <a:ext uri="{FF2B5EF4-FFF2-40B4-BE49-F238E27FC236}">
                <a16:creationId xmlns:a16="http://schemas.microsoft.com/office/drawing/2014/main" id="{9A2D5FC8-66C6-AA79-E398-E0C497B2965B}"/>
              </a:ext>
            </a:extLst>
          </p:cNvPr>
          <p:cNvGraphicFramePr>
            <a:graphicFrameLocks noGrp="1"/>
          </p:cNvGraphicFramePr>
          <p:nvPr>
            <p:extLst>
              <p:ext uri="{D42A27DB-BD31-4B8C-83A1-F6EECF244321}">
                <p14:modId xmlns:p14="http://schemas.microsoft.com/office/powerpoint/2010/main" val="3986120491"/>
              </p:ext>
            </p:extLst>
          </p:nvPr>
        </p:nvGraphicFramePr>
        <p:xfrm>
          <a:off x="25976412" y="20893840"/>
          <a:ext cx="7391954" cy="4542742"/>
        </p:xfrm>
        <a:graphic>
          <a:graphicData uri="http://schemas.openxmlformats.org/drawingml/2006/table">
            <a:tbl>
              <a:tblPr firstRow="1" firstCol="1" bandRow="1">
                <a:tableStyleId>{5C22544A-7EE6-4342-B048-85BDC9FD1C3A}</a:tableStyleId>
              </a:tblPr>
              <a:tblGrid>
                <a:gridCol w="1963260">
                  <a:extLst>
                    <a:ext uri="{9D8B030D-6E8A-4147-A177-3AD203B41FA5}">
                      <a16:colId xmlns:a16="http://schemas.microsoft.com/office/drawing/2014/main" val="988916239"/>
                    </a:ext>
                  </a:extLst>
                </a:gridCol>
                <a:gridCol w="1828294">
                  <a:extLst>
                    <a:ext uri="{9D8B030D-6E8A-4147-A177-3AD203B41FA5}">
                      <a16:colId xmlns:a16="http://schemas.microsoft.com/office/drawing/2014/main" val="2232512085"/>
                    </a:ext>
                  </a:extLst>
                </a:gridCol>
                <a:gridCol w="1729133">
                  <a:extLst>
                    <a:ext uri="{9D8B030D-6E8A-4147-A177-3AD203B41FA5}">
                      <a16:colId xmlns:a16="http://schemas.microsoft.com/office/drawing/2014/main" val="2652358515"/>
                    </a:ext>
                  </a:extLst>
                </a:gridCol>
                <a:gridCol w="1871267">
                  <a:extLst>
                    <a:ext uri="{9D8B030D-6E8A-4147-A177-3AD203B41FA5}">
                      <a16:colId xmlns:a16="http://schemas.microsoft.com/office/drawing/2014/main" val="3302071068"/>
                    </a:ext>
                  </a:extLst>
                </a:gridCol>
              </a:tblGrid>
              <a:tr h="1322457">
                <a:tc rowSpan="2">
                  <a:txBody>
                    <a:bodyPr/>
                    <a:lstStyle/>
                    <a:p>
                      <a:pPr algn="ctr">
                        <a:lnSpc>
                          <a:spcPct val="107000"/>
                        </a:lnSpc>
                        <a:spcAft>
                          <a:spcPts val="800"/>
                        </a:spcAft>
                      </a:pPr>
                      <a:r>
                        <a:rPr lang="en-GB" sz="2800" dirty="0">
                          <a:effectLst/>
                        </a:rPr>
                        <a:t>Charge Mass (kg)</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rowSpan="2">
                  <a:txBody>
                    <a:bodyPr/>
                    <a:lstStyle/>
                    <a:p>
                      <a:pPr algn="ctr">
                        <a:lnSpc>
                          <a:spcPct val="107000"/>
                        </a:lnSpc>
                        <a:spcAft>
                          <a:spcPts val="800"/>
                        </a:spcAft>
                      </a:pPr>
                      <a:r>
                        <a:rPr lang="en-GB" sz="2800" dirty="0">
                          <a:effectLst/>
                        </a:rPr>
                        <a:t>Depth (m)</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gridSpan="2">
                  <a:txBody>
                    <a:bodyPr/>
                    <a:lstStyle/>
                    <a:p>
                      <a:pPr algn="ctr">
                        <a:lnSpc>
                          <a:spcPct val="107000"/>
                        </a:lnSpc>
                        <a:spcAft>
                          <a:spcPts val="800"/>
                        </a:spcAft>
                      </a:pPr>
                      <a:r>
                        <a:rPr lang="en-GB" sz="2800" dirty="0">
                          <a:effectLst/>
                        </a:rPr>
                        <a:t>Distance to match overpressure (m)</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hMerge="1">
                  <a:txBody>
                    <a:bodyPr/>
                    <a:lstStyle/>
                    <a:p>
                      <a:endParaRPr lang="en-GB"/>
                    </a:p>
                  </a:txBody>
                  <a:tcPr/>
                </a:tc>
                <a:extLst>
                  <a:ext uri="{0D108BD9-81ED-4DB2-BD59-A6C34878D82A}">
                    <a16:rowId xmlns:a16="http://schemas.microsoft.com/office/drawing/2014/main" val="2672792084"/>
                  </a:ext>
                </a:extLst>
              </a:tr>
              <a:tr h="644057">
                <a:tc vMerge="1">
                  <a:txBody>
                    <a:bodyPr/>
                    <a:lstStyle/>
                    <a:p>
                      <a:endParaRPr lang="en-GB"/>
                    </a:p>
                  </a:txBody>
                  <a:tcPr/>
                </a:tc>
                <a:tc vMerge="1">
                  <a:txBody>
                    <a:bodyPr/>
                    <a:lstStyle/>
                    <a:p>
                      <a:endParaRPr lang="en-GB"/>
                    </a:p>
                  </a:txBody>
                  <a:tcPr/>
                </a:tc>
                <a:tc>
                  <a:txBody>
                    <a:bodyPr/>
                    <a:lstStyle/>
                    <a:p>
                      <a:pPr algn="ctr">
                        <a:lnSpc>
                          <a:spcPct val="107000"/>
                        </a:lnSpc>
                        <a:spcAft>
                          <a:spcPts val="800"/>
                        </a:spcAft>
                      </a:pPr>
                      <a:r>
                        <a:rPr lang="en-GB" sz="2800" dirty="0">
                          <a:effectLst/>
                        </a:rPr>
                        <a:t>1D Model</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2800">
                          <a:effectLst/>
                        </a:rPr>
                        <a:t>3D Model</a:t>
                      </a:r>
                      <a:endParaRPr lang="en-GB" sz="36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117669127"/>
                  </a:ext>
                </a:extLst>
              </a:tr>
              <a:tr h="644057">
                <a:tc rowSpan="2">
                  <a:txBody>
                    <a:bodyPr/>
                    <a:lstStyle/>
                    <a:p>
                      <a:pPr algn="ctr">
                        <a:lnSpc>
                          <a:spcPct val="107000"/>
                        </a:lnSpc>
                        <a:spcAft>
                          <a:spcPts val="800"/>
                        </a:spcAft>
                      </a:pPr>
                      <a:r>
                        <a:rPr lang="en-GB" sz="2800" dirty="0">
                          <a:effectLst/>
                        </a:rPr>
                        <a:t>10</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2800">
                          <a:effectLst/>
                        </a:rPr>
                        <a:t>20</a:t>
                      </a:r>
                      <a:endParaRPr lang="en-GB" sz="36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2800">
                          <a:effectLst/>
                        </a:rPr>
                        <a:t>41.2</a:t>
                      </a:r>
                      <a:endParaRPr lang="en-GB" sz="36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2800" dirty="0">
                          <a:effectLst/>
                        </a:rPr>
                        <a:t>44.7</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2602993809"/>
                  </a:ext>
                </a:extLst>
              </a:tr>
              <a:tr h="644057">
                <a:tc vMerge="1">
                  <a:txBody>
                    <a:bodyPr/>
                    <a:lstStyle/>
                    <a:p>
                      <a:endParaRPr lang="en-GB"/>
                    </a:p>
                  </a:txBody>
                  <a:tcPr/>
                </a:tc>
                <a:tc>
                  <a:txBody>
                    <a:bodyPr/>
                    <a:lstStyle/>
                    <a:p>
                      <a:pPr algn="ctr">
                        <a:lnSpc>
                          <a:spcPct val="107000"/>
                        </a:lnSpc>
                        <a:spcAft>
                          <a:spcPts val="800"/>
                        </a:spcAft>
                      </a:pPr>
                      <a:r>
                        <a:rPr lang="en-GB" sz="2800" dirty="0">
                          <a:effectLst/>
                        </a:rPr>
                        <a:t>300</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2800">
                          <a:effectLst/>
                        </a:rPr>
                        <a:t>41.1</a:t>
                      </a:r>
                      <a:endParaRPr lang="en-GB" sz="36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2800">
                          <a:effectLst/>
                        </a:rPr>
                        <a:t>44.5</a:t>
                      </a:r>
                      <a:endParaRPr lang="en-GB" sz="36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2028323267"/>
                  </a:ext>
                </a:extLst>
              </a:tr>
              <a:tr h="644057">
                <a:tc rowSpan="2">
                  <a:txBody>
                    <a:bodyPr/>
                    <a:lstStyle/>
                    <a:p>
                      <a:pPr algn="ctr">
                        <a:lnSpc>
                          <a:spcPct val="107000"/>
                        </a:lnSpc>
                        <a:spcAft>
                          <a:spcPts val="800"/>
                        </a:spcAft>
                      </a:pPr>
                      <a:r>
                        <a:rPr lang="en-GB" sz="2800" dirty="0">
                          <a:effectLst/>
                        </a:rPr>
                        <a:t>100</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2800" dirty="0">
                          <a:effectLst/>
                        </a:rPr>
                        <a:t>20</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2800" dirty="0">
                          <a:effectLst/>
                        </a:rPr>
                        <a:t>88.7</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2800" dirty="0">
                          <a:effectLst/>
                        </a:rPr>
                        <a:t>105.3</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929809443"/>
                  </a:ext>
                </a:extLst>
              </a:tr>
              <a:tr h="644057">
                <a:tc vMerge="1">
                  <a:txBody>
                    <a:bodyPr/>
                    <a:lstStyle/>
                    <a:p>
                      <a:endParaRPr lang="en-GB"/>
                    </a:p>
                  </a:txBody>
                  <a:tcPr/>
                </a:tc>
                <a:tc>
                  <a:txBody>
                    <a:bodyPr/>
                    <a:lstStyle/>
                    <a:p>
                      <a:pPr algn="ctr">
                        <a:lnSpc>
                          <a:spcPct val="107000"/>
                        </a:lnSpc>
                        <a:spcAft>
                          <a:spcPts val="800"/>
                        </a:spcAft>
                      </a:pPr>
                      <a:r>
                        <a:rPr lang="en-GB" sz="2800">
                          <a:effectLst/>
                        </a:rPr>
                        <a:t>300</a:t>
                      </a:r>
                      <a:endParaRPr lang="en-GB" sz="36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2800">
                          <a:effectLst/>
                        </a:rPr>
                        <a:t>88.4</a:t>
                      </a:r>
                      <a:endParaRPr lang="en-GB" sz="36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2800" dirty="0">
                          <a:effectLst/>
                        </a:rPr>
                        <a:t>104.9</a:t>
                      </a:r>
                      <a:endParaRPr lang="en-GB" sz="36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1189024141"/>
                  </a:ext>
                </a:extLst>
              </a:tr>
            </a:tbl>
          </a:graphicData>
        </a:graphic>
      </p:graphicFrame>
      <p:sp>
        <p:nvSpPr>
          <p:cNvPr id="20" name="TextBox 19">
            <a:extLst>
              <a:ext uri="{FF2B5EF4-FFF2-40B4-BE49-F238E27FC236}">
                <a16:creationId xmlns:a16="http://schemas.microsoft.com/office/drawing/2014/main" id="{C17F1D4C-9DB6-03B2-5205-F793502A4979}"/>
              </a:ext>
            </a:extLst>
          </p:cNvPr>
          <p:cNvSpPr txBox="1"/>
          <p:nvPr/>
        </p:nvSpPr>
        <p:spPr>
          <a:xfrm>
            <a:off x="17777527" y="16214824"/>
            <a:ext cx="7220651" cy="9571851"/>
          </a:xfrm>
          <a:prstGeom prst="rect">
            <a:avLst/>
          </a:prstGeom>
          <a:noFill/>
        </p:spPr>
        <p:txBody>
          <a:bodyPr wrap="square" numCol="1" spcCol="180000" rtlCol="0">
            <a:spAutoFit/>
          </a:bodyPr>
          <a:lstStyle/>
          <a:p>
            <a:pPr>
              <a:spcBef>
                <a:spcPts val="0"/>
              </a:spcBef>
              <a:spcAft>
                <a:spcPts val="0"/>
              </a:spcAft>
            </a:pPr>
            <a:r>
              <a:rPr lang="en-GB" sz="2800" b="1" dirty="0">
                <a:solidFill>
                  <a:schemeClr val="accent1"/>
                </a:solidFill>
                <a:latin typeface="Arial" panose="020B0604020202020204" pitchFamily="34" charset="0"/>
                <a:cs typeface="Arial" panose="020B0604020202020204" pitchFamily="34" charset="0"/>
              </a:rPr>
              <a:t>Pressure predictions</a:t>
            </a:r>
          </a:p>
          <a:p>
            <a:pPr marL="457200" indent="-457200">
              <a:spcBef>
                <a:spcPts val="0"/>
              </a:spcBef>
              <a:spcAft>
                <a:spcPts val="0"/>
              </a:spcAft>
              <a:buClr>
                <a:schemeClr val="accent1"/>
              </a:buClr>
              <a:buFont typeface="Wingdings" panose="05000000000000000000" pitchFamily="2" charset="2"/>
              <a:buChar char="§"/>
            </a:pPr>
            <a:r>
              <a:rPr lang="en-GB" sz="2800" dirty="0">
                <a:latin typeface="Arial" panose="020B0604020202020204" pitchFamily="34" charset="0"/>
                <a:cs typeface="Arial" panose="020B0604020202020204" pitchFamily="34" charset="0"/>
              </a:rPr>
              <a:t>Large discrepancies seen in the blast pressure, particularly when including the 3D simulations. </a:t>
            </a:r>
          </a:p>
          <a:p>
            <a:pPr marL="457200" indent="-457200">
              <a:spcBef>
                <a:spcPts val="0"/>
              </a:spcBef>
              <a:spcAft>
                <a:spcPts val="0"/>
              </a:spcAft>
              <a:buClr>
                <a:schemeClr val="accent1"/>
              </a:buClr>
              <a:buFont typeface="Wingdings" panose="05000000000000000000" pitchFamily="2" charset="2"/>
              <a:buChar char="§"/>
            </a:pPr>
            <a:r>
              <a:rPr lang="en-GB" sz="2800" dirty="0">
                <a:latin typeface="Arial" panose="020B0604020202020204" pitchFamily="34" charset="0"/>
                <a:cs typeface="Arial" panose="020B0604020202020204" pitchFamily="34" charset="0"/>
              </a:rPr>
              <a:t>Free-field predictions show relative consistency, unlike comparisons between similar predictions for seabed reflections.</a:t>
            </a:r>
          </a:p>
          <a:p>
            <a:pPr marL="457200" indent="-457200">
              <a:spcBef>
                <a:spcPts val="0"/>
              </a:spcBef>
              <a:spcAft>
                <a:spcPts val="0"/>
              </a:spcAft>
              <a:buClr>
                <a:schemeClr val="accent1"/>
              </a:buClr>
              <a:buFont typeface="Wingdings" panose="05000000000000000000" pitchFamily="2" charset="2"/>
              <a:buChar char="§"/>
            </a:pPr>
            <a:r>
              <a:rPr lang="en-GB" sz="2800" dirty="0">
                <a:latin typeface="Arial" panose="020B0604020202020204" pitchFamily="34" charset="0"/>
                <a:cs typeface="Arial" panose="020B0604020202020204" pitchFamily="34" charset="0"/>
              </a:rPr>
              <a:t>1D model is only methodology with validation at this NEQ and depth.  </a:t>
            </a:r>
          </a:p>
          <a:p>
            <a:pPr marL="457200" indent="-457200">
              <a:spcBef>
                <a:spcPts val="0"/>
              </a:spcBef>
              <a:spcAft>
                <a:spcPts val="0"/>
              </a:spcAft>
              <a:buClr>
                <a:schemeClr val="accent1"/>
              </a:buClr>
              <a:buFont typeface="Wingdings" panose="05000000000000000000" pitchFamily="2" charset="2"/>
              <a:buChar char="§"/>
            </a:pPr>
            <a:r>
              <a:rPr lang="en-GB" sz="2800" dirty="0">
                <a:latin typeface="Arial" panose="020B0604020202020204" pitchFamily="34" charset="0"/>
                <a:cs typeface="Arial" panose="020B0604020202020204" pitchFamily="34" charset="0"/>
              </a:rPr>
              <a:t>3D models show that relative position to the charge at the same distance has effect on peak pressure.</a:t>
            </a:r>
          </a:p>
          <a:p>
            <a:pPr>
              <a:spcBef>
                <a:spcPts val="0"/>
              </a:spcBef>
              <a:spcAft>
                <a:spcPts val="0"/>
              </a:spcAft>
            </a:pPr>
            <a:endParaRPr lang="en-GB" sz="2800" dirty="0">
              <a:solidFill>
                <a:schemeClr val="accent1"/>
              </a:solidFill>
              <a:latin typeface="Arial" panose="020B0604020202020204" pitchFamily="34" charset="0"/>
              <a:cs typeface="Arial" panose="020B0604020202020204" pitchFamily="34" charset="0"/>
            </a:endParaRPr>
          </a:p>
          <a:p>
            <a:pPr>
              <a:spcBef>
                <a:spcPts val="0"/>
              </a:spcBef>
              <a:spcAft>
                <a:spcPts val="0"/>
              </a:spcAft>
            </a:pPr>
            <a:r>
              <a:rPr lang="en-GB" sz="2800" b="1" dirty="0">
                <a:solidFill>
                  <a:schemeClr val="accent1"/>
                </a:solidFill>
                <a:latin typeface="Arial" panose="020B0604020202020204" pitchFamily="34" charset="0"/>
                <a:cs typeface="Arial" panose="020B0604020202020204" pitchFamily="34" charset="0"/>
              </a:rPr>
              <a:t>Safety Distances</a:t>
            </a:r>
            <a:endParaRPr lang="en-GB" sz="2800" dirty="0">
              <a:latin typeface="Arial" panose="020B0604020202020204" pitchFamily="34" charset="0"/>
              <a:cs typeface="Arial" panose="020B0604020202020204" pitchFamily="34" charset="0"/>
            </a:endParaRPr>
          </a:p>
          <a:p>
            <a:pPr marL="571500" indent="-571500">
              <a:spcBef>
                <a:spcPts val="0"/>
              </a:spcBef>
              <a:spcAft>
                <a:spcPts val="0"/>
              </a:spcAft>
              <a:buClr>
                <a:srgbClr val="CE2256"/>
              </a:buClr>
              <a:buFont typeface="Wingdings" panose="05000000000000000000" pitchFamily="2" charset="2"/>
              <a:buChar char="§"/>
            </a:pPr>
            <a:r>
              <a:rPr lang="en-GB" sz="2800" dirty="0">
                <a:latin typeface="Arial" panose="020B0604020202020204" pitchFamily="34" charset="0"/>
                <a:cs typeface="Arial" panose="020B0604020202020204" pitchFamily="34" charset="0"/>
              </a:rPr>
              <a:t>Depth notably made an almost negligible impact on safety distance in both tested NEQs.</a:t>
            </a:r>
          </a:p>
          <a:p>
            <a:pPr marL="571500" indent="-571500">
              <a:spcBef>
                <a:spcPts val="0"/>
              </a:spcBef>
              <a:spcAft>
                <a:spcPts val="0"/>
              </a:spcAft>
              <a:buClr>
                <a:srgbClr val="CE2256"/>
              </a:buClr>
              <a:buFont typeface="Wingdings" panose="05000000000000000000" pitchFamily="2" charset="2"/>
              <a:buChar char="§"/>
            </a:pPr>
            <a:r>
              <a:rPr lang="en-GB" sz="2800" dirty="0">
                <a:latin typeface="Arial" panose="020B0604020202020204" pitchFamily="34" charset="0"/>
                <a:cs typeface="Arial" panose="020B0604020202020204" pitchFamily="34" charset="0"/>
              </a:rPr>
              <a:t>Safety distances produced would require a safety factor, likely proportional to the charge NEQ.  </a:t>
            </a:r>
          </a:p>
          <a:p>
            <a:pPr marL="571500" indent="-571500">
              <a:spcBef>
                <a:spcPts val="0"/>
              </a:spcBef>
              <a:spcAft>
                <a:spcPts val="0"/>
              </a:spcAft>
              <a:buClr>
                <a:srgbClr val="CE2256"/>
              </a:buClr>
              <a:buFont typeface="Wingdings" panose="05000000000000000000" pitchFamily="2" charset="2"/>
              <a:buChar char="§"/>
            </a:pPr>
            <a:r>
              <a:rPr lang="en-GB" sz="2800" dirty="0">
                <a:latin typeface="Arial" panose="020B0604020202020204" pitchFamily="34" charset="0"/>
                <a:cs typeface="Arial" panose="020B0604020202020204" pitchFamily="34" charset="0"/>
              </a:rPr>
              <a:t>W. Stiepanow equation closest prediction to 1D simulation. </a:t>
            </a:r>
          </a:p>
        </p:txBody>
      </p:sp>
      <p:sp>
        <p:nvSpPr>
          <p:cNvPr id="25" name="TextBox 24">
            <a:extLst>
              <a:ext uri="{FF2B5EF4-FFF2-40B4-BE49-F238E27FC236}">
                <a16:creationId xmlns:a16="http://schemas.microsoft.com/office/drawing/2014/main" id="{B222262F-1961-5DDC-7DDB-AF6651859239}"/>
              </a:ext>
            </a:extLst>
          </p:cNvPr>
          <p:cNvSpPr txBox="1"/>
          <p:nvPr/>
        </p:nvSpPr>
        <p:spPr>
          <a:xfrm>
            <a:off x="17791555" y="8610088"/>
            <a:ext cx="7220651" cy="794403"/>
          </a:xfrm>
          <a:prstGeom prst="rect">
            <a:avLst/>
          </a:prstGeom>
          <a:solidFill>
            <a:schemeClr val="tx2"/>
          </a:solidFill>
        </p:spPr>
        <p:txBody>
          <a:bodyPr wrap="square" lIns="180000" tIns="180000" rIns="180000" bIns="180000" rtlCol="0">
            <a:spAutoFit/>
          </a:bodyPr>
          <a:lstStyle/>
          <a:p>
            <a:pPr>
              <a:buClr>
                <a:schemeClr val="accent1"/>
              </a:buClr>
              <a:buSzPct val="110000"/>
            </a:pPr>
            <a:r>
              <a:rPr lang="en-GB" sz="2800" dirty="0">
                <a:solidFill>
                  <a:schemeClr val="bg1"/>
                </a:solidFill>
              </a:rPr>
              <a:t>Peak Pressure plots for the 3D simulations </a:t>
            </a:r>
          </a:p>
        </p:txBody>
      </p:sp>
      <p:graphicFrame>
        <p:nvGraphicFramePr>
          <p:cNvPr id="26" name="Chart 25">
            <a:extLst>
              <a:ext uri="{FF2B5EF4-FFF2-40B4-BE49-F238E27FC236}">
                <a16:creationId xmlns:a16="http://schemas.microsoft.com/office/drawing/2014/main" id="{30FBE954-15BD-D696-83C1-A9DCD660C25A}"/>
              </a:ext>
            </a:extLst>
          </p:cNvPr>
          <p:cNvGraphicFramePr>
            <a:graphicFrameLocks/>
          </p:cNvGraphicFramePr>
          <p:nvPr>
            <p:extLst>
              <p:ext uri="{D42A27DB-BD31-4B8C-83A1-F6EECF244321}">
                <p14:modId xmlns:p14="http://schemas.microsoft.com/office/powerpoint/2010/main" val="2004525368"/>
              </p:ext>
            </p:extLst>
          </p:nvPr>
        </p:nvGraphicFramePr>
        <p:xfrm>
          <a:off x="17768928" y="1168055"/>
          <a:ext cx="7220651" cy="7442033"/>
        </p:xfrm>
        <a:graphic>
          <a:graphicData uri="http://schemas.openxmlformats.org/drawingml/2006/chart">
            <c:chart xmlns:c="http://schemas.openxmlformats.org/drawingml/2006/chart" xmlns:r="http://schemas.openxmlformats.org/officeDocument/2006/relationships" r:id="rId7"/>
          </a:graphicData>
        </a:graphic>
      </p:graphicFrame>
      <p:graphicFrame>
        <p:nvGraphicFramePr>
          <p:cNvPr id="27" name="Chart 26">
            <a:extLst>
              <a:ext uri="{FF2B5EF4-FFF2-40B4-BE49-F238E27FC236}">
                <a16:creationId xmlns:a16="http://schemas.microsoft.com/office/drawing/2014/main" id="{4F179786-7FF1-1F4A-328C-0E418C0C5901}"/>
              </a:ext>
            </a:extLst>
          </p:cNvPr>
          <p:cNvGraphicFramePr>
            <a:graphicFrameLocks/>
          </p:cNvGraphicFramePr>
          <p:nvPr>
            <p:extLst>
              <p:ext uri="{D42A27DB-BD31-4B8C-83A1-F6EECF244321}">
                <p14:modId xmlns:p14="http://schemas.microsoft.com/office/powerpoint/2010/main" val="3045226624"/>
              </p:ext>
            </p:extLst>
          </p:nvPr>
        </p:nvGraphicFramePr>
        <p:xfrm>
          <a:off x="33880996" y="11861167"/>
          <a:ext cx="7391954" cy="8100975"/>
        </p:xfrm>
        <a:graphic>
          <a:graphicData uri="http://schemas.openxmlformats.org/drawingml/2006/chart">
            <c:chart xmlns:c="http://schemas.openxmlformats.org/drawingml/2006/chart" xmlns:r="http://schemas.openxmlformats.org/officeDocument/2006/relationships" r:id="rId8"/>
          </a:graphicData>
        </a:graphic>
      </p:graphicFrame>
    </p:spTree>
    <p:extLst>
      <p:ext uri="{BB962C8B-B14F-4D97-AF65-F5344CB8AC3E}">
        <p14:creationId xmlns:p14="http://schemas.microsoft.com/office/powerpoint/2010/main" val="3395147390"/>
      </p:ext>
    </p:extLst>
  </p:cSld>
  <p:clrMapOvr>
    <a:masterClrMapping/>
  </p:clrMapOvr>
</p:sld>
</file>

<file path=ppt/theme/theme1.xml><?xml version="1.0" encoding="utf-8"?>
<a:theme xmlns:a="http://schemas.openxmlformats.org/drawingml/2006/main" name="Custom Design">
  <a:themeElements>
    <a:clrScheme name="Master PowerPoint Template">
      <a:dk1>
        <a:srgbClr val="000000"/>
      </a:dk1>
      <a:lt1>
        <a:sysClr val="window" lastClr="FFFFFF"/>
      </a:lt1>
      <a:dk2>
        <a:srgbClr val="14022E"/>
      </a:dk2>
      <a:lt2>
        <a:srgbClr val="FFFFFF"/>
      </a:lt2>
      <a:accent1>
        <a:srgbClr val="CD2456"/>
      </a:accent1>
      <a:accent2>
        <a:srgbClr val="36BCEE"/>
      </a:accent2>
      <a:accent3>
        <a:srgbClr val="7B67A8"/>
      </a:accent3>
      <a:accent4>
        <a:srgbClr val="2EB5B2"/>
      </a:accent4>
      <a:accent5>
        <a:srgbClr val="EF7835"/>
      </a:accent5>
      <a:accent6>
        <a:srgbClr val="FDDD3E"/>
      </a:accent6>
      <a:hlink>
        <a:srgbClr val="0092CF"/>
      </a:hlink>
      <a:folHlink>
        <a:srgbClr val="7379B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none" rtlCol="0">
        <a:spAutoFit/>
      </a:bodyPr>
      <a:lstStyle>
        <a:defPPr marL="285750" indent="-285750">
          <a:buClr>
            <a:schemeClr val="accent1"/>
          </a:buClr>
          <a:buSzPct val="110000"/>
          <a:buFont typeface="Wingdings" panose="05000000000000000000" pitchFamily="2" charset="2"/>
          <a:buChar char="§"/>
          <a:defRPr dirty="0" smtClean="0"/>
        </a:defPPr>
      </a:lstStyle>
    </a:txDef>
  </a:objectDefaults>
  <a:extraClrSchemeLst/>
  <a:extLst>
    <a:ext uri="{05A4C25C-085E-4340-85A3-A5531E510DB2}">
      <thm15:themeFamily xmlns:thm15="http://schemas.microsoft.com/office/thememl/2012/main" name="Dstl A0 Landscape Technical Poster Template_1.1 [Read-Only]" id="{1975BCD0-3BA7-410B-9785-35E8170D4FD0}" vid="{A7380FC3-3ABF-470A-AB5C-EA732D6616E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_dlc_DocId xmlns="e45fef5f-20ce-4a01-844f-e62606f21384">RJSW6R2U7D43-127-2571</_dlc_DocId>
    <_dlc_DocIdUrl xmlns="e45fef5f-20ce-4a01-844f-e62606f21384">
      <Url>http://home/News/_layouts/DocIdRedir.aspx?ID=RJSW6R2U7D43-127-2571</Url>
      <Description>RJSW6R2U7D43-127-2571</Description>
    </_dlc_DocIdUrl>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2B61E5B231530A4EA744FFA60C139F4A" ma:contentTypeVersion="1" ma:contentTypeDescription="Create a new document." ma:contentTypeScope="" ma:versionID="a4efe0a812ad387b22bee5409bc4ee9c">
  <xsd:schema xmlns:xsd="http://www.w3.org/2001/XMLSchema" xmlns:xs="http://www.w3.org/2001/XMLSchema" xmlns:p="http://schemas.microsoft.com/office/2006/metadata/properties" xmlns:ns1="http://schemas.microsoft.com/sharepoint/v3" xmlns:ns2="e45fef5f-20ce-4a01-844f-e62606f21384" targetNamespace="http://schemas.microsoft.com/office/2006/metadata/properties" ma:root="true" ma:fieldsID="80ede0743e0cb841f6e543234c7e0e55" ns1:_="" ns2:_="">
    <xsd:import namespace="http://schemas.microsoft.com/sharepoint/v3"/>
    <xsd:import namespace="e45fef5f-20ce-4a01-844f-e62606f21384"/>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 ma:hidden="true" ma:internalName="PublishingStartDate">
      <xsd:simpleType>
        <xsd:restriction base="dms:Unknown"/>
      </xsd:simpleType>
    </xsd:element>
    <xsd:element name="PublishingExpirationDate" ma:index="9"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45fef5f-20ce-4a01-844f-e62606f21384"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3A1156-0767-485D-AE32-7BABD3E37692}">
  <ds:schemaRefs>
    <ds:schemaRef ds:uri="http://schemas.microsoft.com/sharepoint/v3/contenttype/forms"/>
  </ds:schemaRefs>
</ds:datastoreItem>
</file>

<file path=customXml/itemProps2.xml><?xml version="1.0" encoding="utf-8"?>
<ds:datastoreItem xmlns:ds="http://schemas.openxmlformats.org/officeDocument/2006/customXml" ds:itemID="{3C414178-5CE3-446A-84AA-179B8D75D51A}">
  <ds:schemaRefs>
    <ds:schemaRef ds:uri="http://schemas.microsoft.com/sharepoint/events"/>
  </ds:schemaRefs>
</ds:datastoreItem>
</file>

<file path=customXml/itemProps3.xml><?xml version="1.0" encoding="utf-8"?>
<ds:datastoreItem xmlns:ds="http://schemas.openxmlformats.org/officeDocument/2006/customXml" ds:itemID="{7F7EDCB0-008E-401E-B872-986C9240FAA5}">
  <ds:schemaRef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microsoft.com/sharepoint/v3"/>
    <ds:schemaRef ds:uri="http://purl.org/dc/terms/"/>
    <ds:schemaRef ds:uri="e45fef5f-20ce-4a01-844f-e62606f21384"/>
    <ds:schemaRef ds:uri="http://www.w3.org/XML/1998/namespace"/>
  </ds:schemaRefs>
</ds:datastoreItem>
</file>

<file path=customXml/itemProps4.xml><?xml version="1.0" encoding="utf-8"?>
<ds:datastoreItem xmlns:ds="http://schemas.openxmlformats.org/officeDocument/2006/customXml" ds:itemID="{17ADCBDF-311A-4E52-B6E6-DC40F26B2E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e45fef5f-20ce-4a01-844f-e62606f213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Dstl A0 Landscape Technical Poster Template_1.2</Template>
  <TotalTime>2580</TotalTime>
  <Words>1422</Words>
  <Application>Microsoft Office PowerPoint</Application>
  <PresentationFormat>Custom</PresentationFormat>
  <Paragraphs>124</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Wingdings</vt:lpstr>
      <vt:lpstr>Custom Design</vt:lpstr>
      <vt:lpstr>PowerPoint Presentation</vt:lpstr>
    </vt:vector>
  </TitlesOfParts>
  <Company>Authorised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Grant Ashleigh-Jo E</dc:creator>
  <cp:lastModifiedBy>Stan Collins</cp:lastModifiedBy>
  <cp:revision>19</cp:revision>
  <cp:lastPrinted>2019-07-09T10:44:40Z</cp:lastPrinted>
  <dcterms:created xsi:type="dcterms:W3CDTF">2024-06-20T10:31:08Z</dcterms:created>
  <dcterms:modified xsi:type="dcterms:W3CDTF">2025-07-24T13:48:49Z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0x0101002B61E5B231530A4EA744FFA60C139F4A</vt:lpwstr>
  </property>
  <property fmtid="{D5CDD505-2E9C-101B-9397-08002B2CF9AE}" pid="3" name="_dlc_DocIdItemGuid">
    <vt:lpwstr>5f2c302a-6fb2-4683-9a10-124abc0f9280</vt:lpwstr>
  </property>
  <property fmtid="{D5CDD505-2E9C-101B-9397-08002B2CF9AE}" pid="4" name="MSIP_Label_b0140c2a-7195-4538-b29d-0802498180ca_Enabled">
    <vt:lpwstr>true</vt:lpwstr>
  </property>
  <property fmtid="{D5CDD505-2E9C-101B-9397-08002B2CF9AE}" pid="5" name="MSIP_Label_b0140c2a-7195-4538-b29d-0802498180ca_SetDate">
    <vt:lpwstr>2025-07-16T14:31:30Z</vt:lpwstr>
  </property>
  <property fmtid="{D5CDD505-2E9C-101B-9397-08002B2CF9AE}" pid="6" name="MSIP_Label_b0140c2a-7195-4538-b29d-0802498180ca_Method">
    <vt:lpwstr>Privileged</vt:lpwstr>
  </property>
  <property fmtid="{D5CDD505-2E9C-101B-9397-08002B2CF9AE}" pid="7" name="MSIP_Label_b0140c2a-7195-4538-b29d-0802498180ca_Name">
    <vt:lpwstr>O</vt:lpwstr>
  </property>
  <property fmtid="{D5CDD505-2E9C-101B-9397-08002B2CF9AE}" pid="8" name="MSIP_Label_b0140c2a-7195-4538-b29d-0802498180ca_SiteId">
    <vt:lpwstr>46c7b800-8aa6-4143-a299-3de8679a6ef7</vt:lpwstr>
  </property>
  <property fmtid="{D5CDD505-2E9C-101B-9397-08002B2CF9AE}" pid="9" name="MSIP_Label_b0140c2a-7195-4538-b29d-0802498180ca_ActionId">
    <vt:lpwstr>30d97f76-673d-4cf2-ae0d-3c228bfb5032</vt:lpwstr>
  </property>
  <property fmtid="{D5CDD505-2E9C-101B-9397-08002B2CF9AE}" pid="10" name="MSIP_Label_b0140c2a-7195-4538-b29d-0802498180ca_ContentBits">
    <vt:lpwstr>0</vt:lpwstr>
  </property>
</Properties>
</file>