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660"/>
  </p:normalViewPr>
  <p:slideViewPr>
    <p:cSldViewPr snapToGrid="0">
      <p:cViewPr>
        <p:scale>
          <a:sx n="64" d="100"/>
          <a:sy n="64" d="100"/>
        </p:scale>
        <p:origin x="966" y="7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B860EF-BC12-4820-AA87-572BB7654E0B}" type="datetimeFigureOut">
              <a:rPr lang="en-GB" smtClean="0"/>
              <a:t>13/06/2025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79D6F8-0E29-440B-8EE1-D32E0B3177F1}" type="slidenum">
              <a:rPr lang="en-GB" smtClean="0"/>
              <a:t>‹#›</a:t>
            </a:fld>
            <a:endParaRPr lang="en-GB"/>
          </a:p>
        </p:txBody>
      </p:sp>
    </p:spTree>
    <p:extLst>
      <p:ext uri="{BB962C8B-B14F-4D97-AF65-F5344CB8AC3E}">
        <p14:creationId xmlns:p14="http://schemas.microsoft.com/office/powerpoint/2010/main" val="239249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i="1" dirty="0"/>
              <a:t>Importance of Emotional Intelligence  while building clientele and relationships- success in a beauty business</a:t>
            </a:r>
            <a:endParaRPr lang="en-GB" sz="1200" dirty="0"/>
          </a:p>
          <a:p>
            <a:pPr marL="0" indent="0">
              <a:buNone/>
            </a:pPr>
            <a:r>
              <a:rPr lang="en-GB" sz="1200" b="1" i="1" dirty="0"/>
              <a:t>Emotional Intelligence refers to a different way of being smart. EI is a key to high performance, particularly for outstanding leadership. It’s not your IQ, but rather it’s how you manage yourself and your relationships with others.—Daniel Goleman</a:t>
            </a:r>
            <a:endParaRPr lang="en-GB" sz="1200" dirty="0"/>
          </a:p>
          <a:p>
            <a:endParaRPr lang="en-GB" dirty="0"/>
          </a:p>
        </p:txBody>
      </p:sp>
      <p:sp>
        <p:nvSpPr>
          <p:cNvPr id="4" name="Slide Number Placeholder 3"/>
          <p:cNvSpPr>
            <a:spLocks noGrp="1"/>
          </p:cNvSpPr>
          <p:nvPr>
            <p:ph type="sldNum" sz="quarter" idx="5"/>
          </p:nvPr>
        </p:nvSpPr>
        <p:spPr/>
        <p:txBody>
          <a:bodyPr/>
          <a:lstStyle/>
          <a:p>
            <a:fld id="{F879D6F8-0E29-440B-8EE1-D32E0B3177F1}" type="slidenum">
              <a:rPr lang="en-GB" smtClean="0"/>
              <a:t>1</a:t>
            </a:fld>
            <a:endParaRPr lang="en-GB"/>
          </a:p>
        </p:txBody>
      </p:sp>
    </p:spTree>
    <p:extLst>
      <p:ext uri="{BB962C8B-B14F-4D97-AF65-F5344CB8AC3E}">
        <p14:creationId xmlns:p14="http://schemas.microsoft.com/office/powerpoint/2010/main" val="953182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79D6F8-0E29-440B-8EE1-D32E0B3177F1}" type="slidenum">
              <a:rPr lang="en-GB" smtClean="0"/>
              <a:t>2</a:t>
            </a:fld>
            <a:endParaRPr lang="en-GB"/>
          </a:p>
        </p:txBody>
      </p:sp>
    </p:spTree>
    <p:extLst>
      <p:ext uri="{BB962C8B-B14F-4D97-AF65-F5344CB8AC3E}">
        <p14:creationId xmlns:p14="http://schemas.microsoft.com/office/powerpoint/2010/main" val="2078760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D76DC-F31C-4675-5F3D-AF75C8DF8B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9C5FDA-3F52-8711-F135-E4FFD050E2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6C8D08-7917-5424-CBDA-AB8AD7368742}"/>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5" name="Footer Placeholder 4">
            <a:extLst>
              <a:ext uri="{FF2B5EF4-FFF2-40B4-BE49-F238E27FC236}">
                <a16:creationId xmlns:a16="http://schemas.microsoft.com/office/drawing/2014/main" id="{996AE96A-DAEA-EAB2-D22A-B8FDCCC21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75DF82-968E-A3ED-C5D3-A7C5BD1E948E}"/>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2586817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C6E31-1F1D-BFCE-85F4-EEEDED88E4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FAC9D0-286C-C724-B683-5F65A0B158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DF3A83-4DB3-1FBB-7606-7CF3FA869999}"/>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5" name="Footer Placeholder 4">
            <a:extLst>
              <a:ext uri="{FF2B5EF4-FFF2-40B4-BE49-F238E27FC236}">
                <a16:creationId xmlns:a16="http://schemas.microsoft.com/office/drawing/2014/main" id="{5981DA6A-506F-8135-0ACA-3D937993BB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964318-E001-7645-D5F2-ADF57B049AD7}"/>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588811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44A40-2E03-C9AB-0841-C893782CA4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C800A8-A0F9-5015-6265-76220D480C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BA2B2B-9CB4-EE2F-4ED1-BED6894950A1}"/>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5" name="Footer Placeholder 4">
            <a:extLst>
              <a:ext uri="{FF2B5EF4-FFF2-40B4-BE49-F238E27FC236}">
                <a16:creationId xmlns:a16="http://schemas.microsoft.com/office/drawing/2014/main" id="{C3A5A30A-31EA-EA95-5FBF-C3CD48506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55407C-F8C7-87EB-28A4-A17E829CB8CB}"/>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2245933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14836-D1BB-E156-8481-6CF2AB0667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DEB429-5218-5961-2E39-124B40E532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4A86F1-2BFD-E6B5-72C0-8360C21286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5AB1C3B-2036-B774-D2A9-E3AF15C546B7}"/>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6" name="Footer Placeholder 5">
            <a:extLst>
              <a:ext uri="{FF2B5EF4-FFF2-40B4-BE49-F238E27FC236}">
                <a16:creationId xmlns:a16="http://schemas.microsoft.com/office/drawing/2014/main" id="{B851B359-DBE0-4C9C-2472-E24FA1B684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4C3123-80D6-BC59-CE14-F3EA65096C66}"/>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2827946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F8AD-44C1-E845-C42A-949333D9D0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8B5EB3-A93D-6569-3E77-5321ECEC79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96A65D-3540-0FC6-2AB2-06D0C058D6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6EC4E2-B067-30E8-72F8-BC6A9D13B3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ECC7FC-6AA7-A30C-D63D-EB0E86B82F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BD3B7F-F241-75BC-FBE1-EA76905FB9B2}"/>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8" name="Footer Placeholder 7">
            <a:extLst>
              <a:ext uri="{FF2B5EF4-FFF2-40B4-BE49-F238E27FC236}">
                <a16:creationId xmlns:a16="http://schemas.microsoft.com/office/drawing/2014/main" id="{08394D26-B82D-B33B-FA0F-7CD55EC61F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B4FC84-5160-615C-EF1E-607BF3314BD9}"/>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1897300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6056-5B41-ABDB-9AA3-184CB277139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13FB42-3B96-A340-46E4-89EA5B31A072}"/>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4" name="Footer Placeholder 3">
            <a:extLst>
              <a:ext uri="{FF2B5EF4-FFF2-40B4-BE49-F238E27FC236}">
                <a16:creationId xmlns:a16="http://schemas.microsoft.com/office/drawing/2014/main" id="{BD84807D-9707-77FE-C4A6-787E67709E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8CEF22-1999-6EFA-72B1-098F888F6A6A}"/>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813223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592F74-8315-78D5-1D12-2D2851E0F3A0}"/>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3" name="Footer Placeholder 2">
            <a:extLst>
              <a:ext uri="{FF2B5EF4-FFF2-40B4-BE49-F238E27FC236}">
                <a16:creationId xmlns:a16="http://schemas.microsoft.com/office/drawing/2014/main" id="{5E8E57BE-C072-6E5B-2EA5-379D29E8E4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D19435-370B-011D-2E42-694D0DBBEBBF}"/>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3455234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C7E49-AA52-F389-0CAD-845B11F5E3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A5323D-0F1A-5F09-ABB8-AB337C1D51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DEADBE-A4FF-CD52-6A59-1D27F3C4B3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F0C302-0A17-8AE1-996E-F07DDE34C92B}"/>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6" name="Footer Placeholder 5">
            <a:extLst>
              <a:ext uri="{FF2B5EF4-FFF2-40B4-BE49-F238E27FC236}">
                <a16:creationId xmlns:a16="http://schemas.microsoft.com/office/drawing/2014/main" id="{8F84F5C1-F109-D2C1-09B7-306D39C193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1CEF0D-FC31-B87C-DD77-D624B50B6748}"/>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4098998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4374E-637B-E080-4277-A1A9E95FAC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D2F58C-911E-C8D7-B9BC-A395AF21AC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2881F9-9041-D4BF-0A2E-317E3626F4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449D7E-F5EE-6C2B-CCA0-3311A2C83A0C}"/>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6" name="Footer Placeholder 5">
            <a:extLst>
              <a:ext uri="{FF2B5EF4-FFF2-40B4-BE49-F238E27FC236}">
                <a16:creationId xmlns:a16="http://schemas.microsoft.com/office/drawing/2014/main" id="{D5FFDFA2-8618-755F-61BC-69D8049ABC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D09061-143A-DD99-1283-CE65DE1BE8E9}"/>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3952738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D90DE-8F6F-2A5A-B43D-ADC98A1443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E36E72-1017-D773-73E6-2C4D0B1DD5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1117E4-D8A0-8457-D1EA-B0035AC899D7}"/>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5" name="Footer Placeholder 4">
            <a:extLst>
              <a:ext uri="{FF2B5EF4-FFF2-40B4-BE49-F238E27FC236}">
                <a16:creationId xmlns:a16="http://schemas.microsoft.com/office/drawing/2014/main" id="{03A29F66-AF10-4BF8-B4C9-F8192276C2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00C42-A20A-FEF4-7387-92C736F0B03D}"/>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3762773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18DC01-5691-E3BC-B1F6-8BA359F296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2D6ACF-CF46-508E-AC52-A6A3E78985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599026-B7D7-4994-6EA1-E385F3FE3B28}"/>
              </a:ext>
            </a:extLst>
          </p:cNvPr>
          <p:cNvSpPr>
            <a:spLocks noGrp="1"/>
          </p:cNvSpPr>
          <p:nvPr>
            <p:ph type="dt" sz="half" idx="10"/>
          </p:nvPr>
        </p:nvSpPr>
        <p:spPr/>
        <p:txBody>
          <a:bodyPr/>
          <a:lstStyle/>
          <a:p>
            <a:fld id="{4D653326-522A-44D2-855B-69E2E0C0183D}" type="datetimeFigureOut">
              <a:rPr lang="en-GB" smtClean="0"/>
              <a:t>13/06/2025</a:t>
            </a:fld>
            <a:endParaRPr lang="en-GB"/>
          </a:p>
        </p:txBody>
      </p:sp>
      <p:sp>
        <p:nvSpPr>
          <p:cNvPr id="5" name="Footer Placeholder 4">
            <a:extLst>
              <a:ext uri="{FF2B5EF4-FFF2-40B4-BE49-F238E27FC236}">
                <a16:creationId xmlns:a16="http://schemas.microsoft.com/office/drawing/2014/main" id="{31BBE2EB-D1C5-9976-FCDE-1CB4669ADE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BBCD6-D3B8-7BEC-A902-E66DA59B5B18}"/>
              </a:ext>
            </a:extLst>
          </p:cNvPr>
          <p:cNvSpPr>
            <a:spLocks noGrp="1"/>
          </p:cNvSpPr>
          <p:nvPr>
            <p:ph type="sldNum" sz="quarter" idx="12"/>
          </p:nvPr>
        </p:nvSpPr>
        <p:spPr/>
        <p:txBody>
          <a:bodyPr/>
          <a:lstStyle/>
          <a:p>
            <a:fld id="{DA07C2C1-7334-4FF3-8483-8D83BE35A5D9}" type="slidenum">
              <a:rPr lang="en-GB" smtClean="0"/>
              <a:t>‹#›</a:t>
            </a:fld>
            <a:endParaRPr lang="en-GB"/>
          </a:p>
        </p:txBody>
      </p:sp>
    </p:spTree>
    <p:extLst>
      <p:ext uri="{BB962C8B-B14F-4D97-AF65-F5344CB8AC3E}">
        <p14:creationId xmlns:p14="http://schemas.microsoft.com/office/powerpoint/2010/main" val="1412192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6E8C82-ABBD-EAA4-D80A-20928ADBDE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46BCBD-0749-362B-A7C9-85679C17AF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7D8D33-DABE-01A1-B98B-E7B6213D7D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653326-522A-44D2-855B-69E2E0C0183D}" type="datetimeFigureOut">
              <a:rPr lang="en-GB" smtClean="0"/>
              <a:t>13/06/2025</a:t>
            </a:fld>
            <a:endParaRPr lang="en-GB"/>
          </a:p>
        </p:txBody>
      </p:sp>
      <p:sp>
        <p:nvSpPr>
          <p:cNvPr id="5" name="Footer Placeholder 4">
            <a:extLst>
              <a:ext uri="{FF2B5EF4-FFF2-40B4-BE49-F238E27FC236}">
                <a16:creationId xmlns:a16="http://schemas.microsoft.com/office/drawing/2014/main" id="{77E02412-FAC8-9F00-3720-CD1EF48363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7E751DC-48F4-E09E-B7D6-E034DB6D8C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07C2C1-7334-4FF3-8483-8D83BE35A5D9}" type="slidenum">
              <a:rPr lang="en-GB" smtClean="0"/>
              <a:t>‹#›</a:t>
            </a:fld>
            <a:endParaRPr lang="en-GB"/>
          </a:p>
        </p:txBody>
      </p:sp>
    </p:spTree>
    <p:extLst>
      <p:ext uri="{BB962C8B-B14F-4D97-AF65-F5344CB8AC3E}">
        <p14:creationId xmlns:p14="http://schemas.microsoft.com/office/powerpoint/2010/main" val="1528143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30116-279E-EA9E-551E-C23C64F0B860}"/>
              </a:ext>
            </a:extLst>
          </p:cNvPr>
          <p:cNvSpPr>
            <a:spLocks noGrp="1"/>
          </p:cNvSpPr>
          <p:nvPr>
            <p:ph type="title"/>
          </p:nvPr>
        </p:nvSpPr>
        <p:spPr>
          <a:xfrm>
            <a:off x="838200" y="365126"/>
            <a:ext cx="10375900" cy="315912"/>
          </a:xfrm>
        </p:spPr>
        <p:txBody>
          <a:bodyPr>
            <a:normAutofit fontScale="90000"/>
          </a:bodyPr>
          <a:lstStyle/>
          <a:p>
            <a:r>
              <a:rPr lang="en-GB" dirty="0"/>
              <a:t>Notes</a:t>
            </a:r>
          </a:p>
        </p:txBody>
      </p:sp>
      <p:sp>
        <p:nvSpPr>
          <p:cNvPr id="3" name="Content Placeholder 2">
            <a:extLst>
              <a:ext uri="{FF2B5EF4-FFF2-40B4-BE49-F238E27FC236}">
                <a16:creationId xmlns:a16="http://schemas.microsoft.com/office/drawing/2014/main" id="{B3E352AF-82BA-A6DC-350C-6D5FFC45578E}"/>
              </a:ext>
            </a:extLst>
          </p:cNvPr>
          <p:cNvSpPr>
            <a:spLocks noGrp="1"/>
          </p:cNvSpPr>
          <p:nvPr>
            <p:ph idx="1"/>
          </p:nvPr>
        </p:nvSpPr>
        <p:spPr>
          <a:xfrm>
            <a:off x="838200" y="939114"/>
            <a:ext cx="10515600" cy="5237849"/>
          </a:xfrm>
        </p:spPr>
        <p:txBody>
          <a:bodyPr>
            <a:normAutofit fontScale="55000" lnSpcReduction="20000"/>
          </a:bodyPr>
          <a:lstStyle/>
          <a:p>
            <a:pPr marL="0" indent="0">
              <a:buNone/>
            </a:pPr>
            <a:r>
              <a:rPr lang="en-GB" sz="2200" dirty="0"/>
              <a:t>I </a:t>
            </a:r>
            <a:r>
              <a:rPr lang="en-GB" sz="2200" u="sng" dirty="0"/>
              <a:t>confirm that I have not presented any AI generated materials as my own work.</a:t>
            </a:r>
          </a:p>
          <a:p>
            <a:pPr marL="0" indent="0">
              <a:buNone/>
            </a:pPr>
            <a:r>
              <a:rPr lang="en-GB" sz="2200" u="sng" dirty="0"/>
              <a:t>I confirm that I have copies of my drafts, notes, and other resources I used, which I may be asked to</a:t>
            </a:r>
          </a:p>
          <a:p>
            <a:pPr marL="0" indent="0">
              <a:buNone/>
            </a:pPr>
            <a:r>
              <a:rPr lang="en-GB" sz="2200" u="sng" dirty="0"/>
              <a:t>provide in evidence.</a:t>
            </a:r>
          </a:p>
          <a:p>
            <a:pPr marL="0" indent="0">
              <a:buNone/>
            </a:pPr>
            <a:endParaRPr lang="en-GB" b="1" i="1" u="sng" dirty="0"/>
          </a:p>
          <a:p>
            <a:pPr marL="0" indent="0">
              <a:buNone/>
            </a:pPr>
            <a:r>
              <a:rPr lang="en-GB" sz="2900" b="1" i="1" dirty="0"/>
              <a:t>Importance of Emotional Intelligence  while building clientele and relationships- success in a beauty business</a:t>
            </a:r>
            <a:endParaRPr lang="en-GB" sz="2900" dirty="0"/>
          </a:p>
          <a:p>
            <a:pPr marL="0" indent="0">
              <a:buNone/>
            </a:pPr>
            <a:r>
              <a:rPr lang="en-GB" sz="2900" b="1" i="1" dirty="0"/>
              <a:t>Emotional Intelligence refers to a different way of being smart. EI is a key to high performance, particularly for outstanding leadership. It’s not your IQ, but rather it’s how you manage yourself and your relationships with others.—Daniel Goleman</a:t>
            </a:r>
            <a:endParaRPr lang="en-GB" sz="2900" dirty="0"/>
          </a:p>
          <a:p>
            <a:pPr marL="0" indent="0">
              <a:buNone/>
            </a:pPr>
            <a:r>
              <a:rPr lang="en-GB" sz="2900" dirty="0"/>
              <a:t>As a As a beauty professional, I leverage emotional intelligence to foster strong connections with clients, cultivate a friendly environment, and manage every situation with professionalism and compassion. I engage in active listening with clients, grasp their requirements, and tailor my communication style to match their emotional state. This approach makes clients feel appreciated and at ease, promoting loyalty and trust.</a:t>
            </a:r>
          </a:p>
          <a:p>
            <a:pPr marL="0" indent="0">
              <a:buNone/>
            </a:pPr>
            <a:r>
              <a:rPr lang="en-GB" sz="2900" dirty="0"/>
              <a:t>Emotional intelligence also enables me to remain composed in high-pressure situations, address conflicts effectively, and collaborate successfully within a team. By being aware of my own emotions and empathizing with others, I ensure that each client leaves not just looking fabulous, but also feeling valued and understood.</a:t>
            </a:r>
          </a:p>
          <a:p>
            <a:pPr marL="0" indent="0">
              <a:buNone/>
            </a:pPr>
            <a:r>
              <a:rPr lang="en-GB" sz="2900" dirty="0"/>
              <a:t>Emotional Intelligence (EI) is defined as the ability to manage one’s own emotions and recognize the emotions of others (Bell, 2025). There are five key aspects of emotional intelligence that can be applied to create customer-focused relationships and conduct business interactions. Research (Wilkinson, 2018) supports the idea that emotional intelligence is a predictor of workplace success. Much of the communication in the workplace is closely tied to interpersonal relations, particularly in challenging or emotional social situations.</a:t>
            </a:r>
          </a:p>
          <a:p>
            <a:endParaRPr lang="en-GB" dirty="0"/>
          </a:p>
        </p:txBody>
      </p:sp>
      <p:pic>
        <p:nvPicPr>
          <p:cNvPr id="41" name="Video 40">
            <a:hlinkClick r:id="" action="ppaction://media"/>
            <a:extLst>
              <a:ext uri="{FF2B5EF4-FFF2-40B4-BE49-F238E27FC236}">
                <a16:creationId xmlns:a16="http://schemas.microsoft.com/office/drawing/2014/main" id="{84217664-15CC-EA17-D18E-89578AAC442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1782445"/>
      </p:ext>
    </p:extLst>
  </p:cSld>
  <p:clrMapOvr>
    <a:masterClrMapping/>
  </p:clrMapOvr>
  <mc:AlternateContent xmlns:mc="http://schemas.openxmlformats.org/markup-compatibility/2006">
    <mc:Choice xmlns:p14="http://schemas.microsoft.com/office/powerpoint/2010/main" Requires="p14">
      <p:transition spd="slow" p14:dur="2000" advTm="30163"/>
    </mc:Choice>
    <mc:Fallback>
      <p:transition spd="slow" advTm="30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1"/>
                </p:tgtEl>
              </p:cMediaNode>
            </p:video>
            <p:seq concurrent="1" nextAc="seek">
              <p:cTn id="8" restart="whenNotActive" fill="hold" evtFilter="cancelBubble" nodeType="interactiveSeq">
                <p:stCondLst>
                  <p:cond evt="onClick" delay="0">
                    <p:tgtEl>
                      <p:spTgt spid="4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1"/>
                                        </p:tgtEl>
                                      </p:cBhvr>
                                    </p:cmd>
                                  </p:childTnLst>
                                </p:cTn>
                              </p:par>
                            </p:childTnLst>
                          </p:cTn>
                        </p:par>
                      </p:childTnLst>
                    </p:cTn>
                  </p:par>
                </p:childTnLst>
              </p:cTn>
              <p:nextCondLst>
                <p:cond evt="onClick" delay="0">
                  <p:tgtEl>
                    <p:spTgt spid="4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29815-7296-24AA-C021-93F9341EDE0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D83D6B7-8EEA-EA80-4033-97AB739127D6}"/>
              </a:ext>
            </a:extLst>
          </p:cNvPr>
          <p:cNvSpPr>
            <a:spLocks noGrp="1"/>
          </p:cNvSpPr>
          <p:nvPr>
            <p:ph idx="1"/>
          </p:nvPr>
        </p:nvSpPr>
        <p:spPr/>
        <p:txBody>
          <a:bodyPr>
            <a:normAutofit fontScale="40000" lnSpcReduction="20000"/>
          </a:bodyPr>
          <a:lstStyle/>
          <a:p>
            <a:pPr marL="0" indent="0">
              <a:buNone/>
            </a:pPr>
            <a:r>
              <a:rPr lang="en-GB" dirty="0" err="1"/>
              <a:t>Alicescarl</a:t>
            </a:r>
            <a:r>
              <a:rPr lang="en-GB" dirty="0"/>
              <a:t> (2023) Personal growth and Career Development: A symbiotic relationship, Medium. Available at: https://medium.com/@alicescarl92/personal-growth-and-career-development-a-symbiotic-relationship-61cd7a0a30b5 (Accessed: 04 June 2025). </a:t>
            </a:r>
          </a:p>
          <a:p>
            <a:pPr marL="0" indent="0">
              <a:buNone/>
            </a:pPr>
            <a:r>
              <a:rPr lang="en-GB" dirty="0">
                <a:effectLst/>
              </a:rPr>
              <a:t>Barletta, J. (2022) </a:t>
            </a:r>
            <a:r>
              <a:rPr lang="en-GB" i="1" dirty="0">
                <a:effectLst/>
              </a:rPr>
              <a:t>Daniel Goleman introduces emotional intelligence</a:t>
            </a:r>
            <a:r>
              <a:rPr lang="en-GB" dirty="0">
                <a:effectLst/>
              </a:rPr>
              <a:t>, </a:t>
            </a:r>
            <a:r>
              <a:rPr lang="en-GB" i="1" dirty="0">
                <a:effectLst/>
              </a:rPr>
              <a:t>Dr John Barletta</a:t>
            </a:r>
            <a:r>
              <a:rPr lang="en-GB" dirty="0">
                <a:effectLst/>
              </a:rPr>
              <a:t>. Available at: https://www.johnbarletta.com/articles/emotional-intelligence-daniel-goleman (Accessed: 04 June 2025). </a:t>
            </a:r>
            <a:endParaRPr lang="en-GB" dirty="0"/>
          </a:p>
          <a:p>
            <a:pPr marL="0" indent="0">
              <a:buNone/>
            </a:pPr>
            <a:r>
              <a:rPr lang="en-GB" dirty="0"/>
              <a:t>Bell, M. (2025) Home, MindTools. Available at: https://www.mindtools.com/ax3ar6w/emotional-intelligence-in-leadership (Accessed: 04 June 2025). </a:t>
            </a:r>
          </a:p>
          <a:p>
            <a:pPr marL="0" indent="0">
              <a:buNone/>
            </a:pPr>
            <a:r>
              <a:rPr lang="en-GB" dirty="0"/>
              <a:t>Chatburn, C. (2024) The Art of Leadership in the beauty industry - the confident beauty therapist, The Confident Beauty Therapist -. Available at: https://confidentbeautytherapist.co.uk/the-art-of-leadership-in-the-beauty-industry/ (Accessed: 05 June 2025). </a:t>
            </a:r>
          </a:p>
          <a:p>
            <a:pPr marL="0" indent="0">
              <a:buNone/>
            </a:pPr>
            <a:r>
              <a:rPr lang="en-GB" dirty="0"/>
              <a:t>Johnson, B. (2022) What is emotional intelligence? - key step media, Key Step Media - Leadership, Mindfulness, Emotional Intelligence. Available at: https://www.keystepmedia.com/what-is-emotional-intelligence/ (Accessed: 12 June 2025). </a:t>
            </a:r>
          </a:p>
          <a:p>
            <a:pPr marL="0" indent="0">
              <a:buNone/>
            </a:pPr>
            <a:r>
              <a:rPr lang="en-GB" dirty="0"/>
              <a:t>Lewis, A. (2023) Emotional intelligence: A secret ingredient for career success, </a:t>
            </a:r>
            <a:r>
              <a:rPr lang="en-GB" dirty="0" err="1"/>
              <a:t>targetjobs</a:t>
            </a:r>
            <a:r>
              <a:rPr lang="en-GB" dirty="0"/>
              <a:t>. Available at: https://targetjobs.co.uk/careers-advice/skills-for-getting-a-job/emotional-intelligence-secret-ingredient-career-success (Accessed: 04 June 2025). </a:t>
            </a:r>
          </a:p>
          <a:p>
            <a:pPr marL="0" indent="0">
              <a:buNone/>
            </a:pPr>
            <a:r>
              <a:rPr lang="en-GB" dirty="0"/>
              <a:t>Maloney, K. (2024) The New Leadership Edge: Why Emotional Intelligence is essential for salon owners, AHC. Available at: https://theahc.org.au/the-new-leadership-edge-why-emotional-intelligence-is-essential-for-salon-owners/ (Accessed: 05 June 2025). </a:t>
            </a:r>
          </a:p>
          <a:p>
            <a:pPr marL="0" indent="0">
              <a:buNone/>
            </a:pPr>
            <a:r>
              <a:rPr lang="en-GB" dirty="0" err="1"/>
              <a:t>Msmarketing</a:t>
            </a:r>
            <a:r>
              <a:rPr lang="en-GB" dirty="0"/>
              <a:t> (2025) The role of Emotional Intelligence in building client relationships, TSPA Rapid City. Available at: https://tsparapidcity.com/blog/the-role-of-emotional-intelligence-in-building-client-relationships/?utm_campaign=fmsOrganic&amp;mid=2839 (Accessed: 05 June 2025). </a:t>
            </a:r>
          </a:p>
          <a:p>
            <a:pPr marL="0" indent="0">
              <a:buNone/>
            </a:pPr>
            <a:r>
              <a:rPr lang="en-GB" dirty="0"/>
              <a:t>Price, A. (2024) The importance of emotional intelligence at work, Forbes. Available at: https://www.forbes.com/councils/forbeshumanresourcescouncil/2023/07/18/the-importance-of-emotional-intelligence-at-work/ (Accessed: 05 June 2025). </a:t>
            </a:r>
          </a:p>
          <a:p>
            <a:pPr marL="0" indent="0">
              <a:buNone/>
            </a:pPr>
            <a:r>
              <a:rPr lang="en-GB" dirty="0"/>
              <a:t>What is emotional intelligence and how does it apply to the workplace? (2025) Mental Health America. Available at: https://mhanational.org/learning-hub/what-is-emotional-intelligence-and-how-does-it-apply-to-the-workplace/ (Accessed: 05 June 2025). </a:t>
            </a:r>
          </a:p>
          <a:p>
            <a:pPr marL="0" indent="0">
              <a:buNone/>
            </a:pPr>
            <a:r>
              <a:rPr lang="en-GB" dirty="0"/>
              <a:t>Wilkinson, D. (2018) How managers develop Emotional Intelligence and apply it: New study, The Oxford Review - OR Briefings. Available at: https://oxford-review.com/blog-how-managers-develop-emotional-intelligence/?utm_campaign=meetedgar&amp;utm_medium=social&amp;utm_source=meetedgar.com (Accessed: 05 June 2025). </a:t>
            </a:r>
          </a:p>
          <a:p>
            <a:endParaRPr lang="en-GB" dirty="0"/>
          </a:p>
        </p:txBody>
      </p:sp>
      <p:pic>
        <p:nvPicPr>
          <p:cNvPr id="35" name="Audio 34">
            <a:hlinkClick r:id="" action="ppaction://media"/>
            <a:extLst>
              <a:ext uri="{FF2B5EF4-FFF2-40B4-BE49-F238E27FC236}">
                <a16:creationId xmlns:a16="http://schemas.microsoft.com/office/drawing/2014/main" id="{9E62D23C-E9A7-7138-2E6E-5893A3478B8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7921571"/>
      </p:ext>
    </p:extLst>
  </p:cSld>
  <p:clrMapOvr>
    <a:masterClrMapping/>
  </p:clrMapOvr>
  <mc:AlternateContent xmlns:mc="http://schemas.openxmlformats.org/markup-compatibility/2006">
    <mc:Choice xmlns:p14="http://schemas.microsoft.com/office/powerpoint/2010/main" Requires="p14">
      <p:transition spd="slow" p14:dur="2000" advTm="218541"/>
    </mc:Choice>
    <mc:Fallback>
      <p:transition spd="slow" advTm="218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125</TotalTime>
  <Words>853</Words>
  <Application>Microsoft Office PowerPoint</Application>
  <PresentationFormat>Widescreen</PresentationFormat>
  <Paragraphs>26</Paragraphs>
  <Slides>2</Slides>
  <Notes>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Notes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Rasa Vilimaite</dc:creator>
  <cp:lastModifiedBy>Rasa Vilimaite</cp:lastModifiedBy>
  <cp:revision>3</cp:revision>
  <dcterms:created xsi:type="dcterms:W3CDTF">2025-06-12T22:57:18Z</dcterms:created>
  <dcterms:modified xsi:type="dcterms:W3CDTF">2025-06-13T01:13:54Z</dcterms:modified>
</cp:coreProperties>
</file>