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373" r:id="rId3"/>
    <p:sldId id="327" r:id="rId4"/>
    <p:sldId id="328" r:id="rId5"/>
    <p:sldId id="329" r:id="rId6"/>
    <p:sldId id="330" r:id="rId7"/>
    <p:sldId id="332" r:id="rId8"/>
    <p:sldId id="333" r:id="rId9"/>
    <p:sldId id="334" r:id="rId10"/>
    <p:sldId id="336" r:id="rId11"/>
    <p:sldId id="372" r:id="rId12"/>
    <p:sldId id="337" r:id="rId13"/>
    <p:sldId id="368" r:id="rId14"/>
    <p:sldId id="338" r:id="rId15"/>
    <p:sldId id="339" r:id="rId16"/>
    <p:sldId id="370" r:id="rId17"/>
    <p:sldId id="350" r:id="rId18"/>
    <p:sldId id="369" r:id="rId19"/>
    <p:sldId id="371" r:id="rId20"/>
    <p:sldId id="343" r:id="rId21"/>
    <p:sldId id="351" r:id="rId22"/>
    <p:sldId id="34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B5B66"/>
    <a:srgbClr val="CC66FF"/>
    <a:srgbClr val="99CC00"/>
    <a:srgbClr val="FF99CC"/>
    <a:srgbClr val="FF6600"/>
    <a:srgbClr val="C7CAD4"/>
    <a:srgbClr val="CFCAD4"/>
    <a:srgbClr val="00FFFF"/>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737DF-220B-4534-B2D6-1BC410734B50}" v="48" dt="2023-10-09T21:53:34.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84" autoAdjust="0"/>
    <p:restoredTop sz="66980" autoAdjust="0"/>
  </p:normalViewPr>
  <p:slideViewPr>
    <p:cSldViewPr showGuides="1">
      <p:cViewPr varScale="1">
        <p:scale>
          <a:sx n="72" d="100"/>
          <a:sy n="72" d="100"/>
        </p:scale>
        <p:origin x="2274"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05737DF-220B-4534-B2D6-1BC410734B50}"/>
    <pc:docChg chg="undo custSel addSld delSld modSld sldOrd">
      <pc:chgData name="Ewa Kazimierska" userId="8edb7084-dccb-4d8f-9cfb-38098ea1d667" providerId="ADAL" clId="{405737DF-220B-4534-B2D6-1BC410734B50}" dt="2023-10-09T21:56:07.651" v="535"/>
      <pc:docMkLst>
        <pc:docMk/>
      </pc:docMkLst>
      <pc:sldChg chg="modSp mod">
        <pc:chgData name="Ewa Kazimierska" userId="8edb7084-dccb-4d8f-9cfb-38098ea1d667" providerId="ADAL" clId="{405737DF-220B-4534-B2D6-1BC410734B50}" dt="2023-10-09T21:10:20.040" v="149" actId="20577"/>
        <pc:sldMkLst>
          <pc:docMk/>
          <pc:sldMk cId="0" sldId="256"/>
        </pc:sldMkLst>
        <pc:spChg chg="mod">
          <ac:chgData name="Ewa Kazimierska" userId="8edb7084-dccb-4d8f-9cfb-38098ea1d667" providerId="ADAL" clId="{405737DF-220B-4534-B2D6-1BC410734B50}" dt="2023-10-09T21:10:20.040" v="149" actId="20577"/>
          <ac:spMkLst>
            <pc:docMk/>
            <pc:sldMk cId="0" sldId="256"/>
            <ac:spMk id="4" creationId="{F9C377C4-E43E-4FE0-A5FE-D635D357FE51}"/>
          </ac:spMkLst>
        </pc:spChg>
      </pc:sldChg>
      <pc:sldChg chg="addSp delSp modSp modNotesTx">
        <pc:chgData name="Ewa Kazimierska" userId="8edb7084-dccb-4d8f-9cfb-38098ea1d667" providerId="ADAL" clId="{405737DF-220B-4534-B2D6-1BC410734B50}" dt="2023-10-09T21:45:24.526" v="327" actId="6549"/>
        <pc:sldMkLst>
          <pc:docMk/>
          <pc:sldMk cId="533148913" sldId="327"/>
        </pc:sldMkLst>
        <pc:spChg chg="add del mod">
          <ac:chgData name="Ewa Kazimierska" userId="8edb7084-dccb-4d8f-9cfb-38098ea1d667" providerId="ADAL" clId="{405737DF-220B-4534-B2D6-1BC410734B50}" dt="2023-10-09T21:22:38.807" v="172"/>
          <ac:spMkLst>
            <pc:docMk/>
            <pc:sldMk cId="533148913" sldId="327"/>
            <ac:spMk id="31" creationId="{6D967359-9527-4031-B7FD-02662BB41498}"/>
          </ac:spMkLst>
        </pc:spChg>
        <pc:spChg chg="add del mod">
          <ac:chgData name="Ewa Kazimierska" userId="8edb7084-dccb-4d8f-9cfb-38098ea1d667" providerId="ADAL" clId="{405737DF-220B-4534-B2D6-1BC410734B50}" dt="2023-10-09T21:22:43.757" v="174"/>
          <ac:spMkLst>
            <pc:docMk/>
            <pc:sldMk cId="533148913" sldId="327"/>
            <ac:spMk id="32" creationId="{99DD90F9-48EC-4591-826D-1577EE7096A9}"/>
          </ac:spMkLst>
        </pc:spChg>
        <pc:spChg chg="add del mod">
          <ac:chgData name="Ewa Kazimierska" userId="8edb7084-dccb-4d8f-9cfb-38098ea1d667" providerId="ADAL" clId="{405737DF-220B-4534-B2D6-1BC410734B50}" dt="2023-10-09T21:22:54.769" v="176"/>
          <ac:spMkLst>
            <pc:docMk/>
            <pc:sldMk cId="533148913" sldId="327"/>
            <ac:spMk id="33" creationId="{74558D2B-6530-404B-97CC-8DADD7B432EA}"/>
          </ac:spMkLst>
        </pc:spChg>
      </pc:sldChg>
      <pc:sldChg chg="addSp modSp mod modNotesTx">
        <pc:chgData name="Ewa Kazimierska" userId="8edb7084-dccb-4d8f-9cfb-38098ea1d667" providerId="ADAL" clId="{405737DF-220B-4534-B2D6-1BC410734B50}" dt="2023-10-09T21:49:54.487" v="382" actId="6549"/>
        <pc:sldMkLst>
          <pc:docMk/>
          <pc:sldMk cId="130497662" sldId="328"/>
        </pc:sldMkLst>
        <pc:spChg chg="mod">
          <ac:chgData name="Ewa Kazimierska" userId="8edb7084-dccb-4d8f-9cfb-38098ea1d667" providerId="ADAL" clId="{405737DF-220B-4534-B2D6-1BC410734B50}" dt="2023-10-09T21:46:02.955" v="348" actId="1076"/>
          <ac:spMkLst>
            <pc:docMk/>
            <pc:sldMk cId="130497662" sldId="328"/>
            <ac:spMk id="2" creationId="{0C55DF84-599F-4300-B5A7-0374794FAD5A}"/>
          </ac:spMkLst>
        </pc:spChg>
        <pc:spChg chg="mod">
          <ac:chgData name="Ewa Kazimierska" userId="8edb7084-dccb-4d8f-9cfb-38098ea1d667" providerId="ADAL" clId="{405737DF-220B-4534-B2D6-1BC410734B50}" dt="2023-10-09T21:46:02.955" v="348" actId="1076"/>
          <ac:spMkLst>
            <pc:docMk/>
            <pc:sldMk cId="130497662" sldId="328"/>
            <ac:spMk id="5" creationId="{1C261B21-240B-4754-B3F9-9554D9E82B1B}"/>
          </ac:spMkLst>
        </pc:spChg>
        <pc:spChg chg="add mod">
          <ac:chgData name="Ewa Kazimierska" userId="8edb7084-dccb-4d8f-9cfb-38098ea1d667" providerId="ADAL" clId="{405737DF-220B-4534-B2D6-1BC410734B50}" dt="2023-10-09T21:46:25.922" v="350" actId="571"/>
          <ac:spMkLst>
            <pc:docMk/>
            <pc:sldMk cId="130497662" sldId="328"/>
            <ac:spMk id="13" creationId="{B7ABE3CC-519F-4F3A-8E00-273DA025EE4D}"/>
          </ac:spMkLst>
        </pc:spChg>
        <pc:spChg chg="add mod">
          <ac:chgData name="Ewa Kazimierska" userId="8edb7084-dccb-4d8f-9cfb-38098ea1d667" providerId="ADAL" clId="{405737DF-220B-4534-B2D6-1BC410734B50}" dt="2023-10-09T21:47:12.626" v="353" actId="571"/>
          <ac:spMkLst>
            <pc:docMk/>
            <pc:sldMk cId="130497662" sldId="328"/>
            <ac:spMk id="15" creationId="{351B6BD4-9645-4AFB-BCD4-989965CDFAB8}"/>
          </ac:spMkLst>
        </pc:spChg>
        <pc:spChg chg="add mod">
          <ac:chgData name="Ewa Kazimierska" userId="8edb7084-dccb-4d8f-9cfb-38098ea1d667" providerId="ADAL" clId="{405737DF-220B-4534-B2D6-1BC410734B50}" dt="2023-10-09T21:47:12.626" v="353" actId="571"/>
          <ac:spMkLst>
            <pc:docMk/>
            <pc:sldMk cId="130497662" sldId="328"/>
            <ac:spMk id="16" creationId="{13E316E5-5DE6-4479-A49F-D562572E4404}"/>
          </ac:spMkLst>
        </pc:spChg>
      </pc:sldChg>
      <pc:sldChg chg="addSp delSp modSp mod ord modNotesTx">
        <pc:chgData name="Ewa Kazimierska" userId="8edb7084-dccb-4d8f-9cfb-38098ea1d667" providerId="ADAL" clId="{405737DF-220B-4534-B2D6-1BC410734B50}" dt="2023-10-09T21:50:39.526" v="415"/>
        <pc:sldMkLst>
          <pc:docMk/>
          <pc:sldMk cId="1100079090" sldId="329"/>
        </pc:sldMkLst>
        <pc:spChg chg="mod">
          <ac:chgData name="Ewa Kazimierska" userId="8edb7084-dccb-4d8f-9cfb-38098ea1d667" providerId="ADAL" clId="{405737DF-220B-4534-B2D6-1BC410734B50}" dt="2023-10-09T20:55:28.214" v="32" actId="1076"/>
          <ac:spMkLst>
            <pc:docMk/>
            <pc:sldMk cId="1100079090" sldId="329"/>
            <ac:spMk id="2" creationId="{82FD9A00-4DEB-4430-B3F8-3AF236262856}"/>
          </ac:spMkLst>
        </pc:spChg>
        <pc:spChg chg="mod">
          <ac:chgData name="Ewa Kazimierska" userId="8edb7084-dccb-4d8f-9cfb-38098ea1d667" providerId="ADAL" clId="{405737DF-220B-4534-B2D6-1BC410734B50}" dt="2023-10-09T21:37:58.527" v="252" actId="14100"/>
          <ac:spMkLst>
            <pc:docMk/>
            <pc:sldMk cId="1100079090" sldId="329"/>
            <ac:spMk id="3" creationId="{DA8A61B5-0BC5-4B0A-9B9E-93917D149EFE}"/>
          </ac:spMkLst>
        </pc:spChg>
        <pc:spChg chg="del">
          <ac:chgData name="Ewa Kazimierska" userId="8edb7084-dccb-4d8f-9cfb-38098ea1d667" providerId="ADAL" clId="{405737DF-220B-4534-B2D6-1BC410734B50}" dt="2023-10-09T20:55:11.269" v="28" actId="478"/>
          <ac:spMkLst>
            <pc:docMk/>
            <pc:sldMk cId="1100079090" sldId="329"/>
            <ac:spMk id="10" creationId="{D5522D26-0502-4D03-9E60-B07D79F1ABFA}"/>
          </ac:spMkLst>
        </pc:spChg>
        <pc:spChg chg="add mod">
          <ac:chgData name="Ewa Kazimierska" userId="8edb7084-dccb-4d8f-9cfb-38098ea1d667" providerId="ADAL" clId="{405737DF-220B-4534-B2D6-1BC410734B50}" dt="2023-10-09T21:37:50.749" v="251" actId="1076"/>
          <ac:spMkLst>
            <pc:docMk/>
            <pc:sldMk cId="1100079090" sldId="329"/>
            <ac:spMk id="11" creationId="{D53E7C77-C12F-459A-AE2A-82FE88FE3B5A}"/>
          </ac:spMkLst>
        </pc:spChg>
        <pc:spChg chg="del">
          <ac:chgData name="Ewa Kazimierska" userId="8edb7084-dccb-4d8f-9cfb-38098ea1d667" providerId="ADAL" clId="{405737DF-220B-4534-B2D6-1BC410734B50}" dt="2023-10-09T20:57:17.342" v="56" actId="478"/>
          <ac:spMkLst>
            <pc:docMk/>
            <pc:sldMk cId="1100079090" sldId="329"/>
            <ac:spMk id="14" creationId="{2B84F977-2B1E-4AD1-BE40-BFB200C6116A}"/>
          </ac:spMkLst>
        </pc:spChg>
        <pc:spChg chg="del">
          <ac:chgData name="Ewa Kazimierska" userId="8edb7084-dccb-4d8f-9cfb-38098ea1d667" providerId="ADAL" clId="{405737DF-220B-4534-B2D6-1BC410734B50}" dt="2023-10-09T20:54:53.867" v="23" actId="478"/>
          <ac:spMkLst>
            <pc:docMk/>
            <pc:sldMk cId="1100079090" sldId="329"/>
            <ac:spMk id="17" creationId="{EAEA88A3-357A-422C-8E1A-CCB7C9392D6B}"/>
          </ac:spMkLst>
        </pc:spChg>
        <pc:picChg chg="mod">
          <ac:chgData name="Ewa Kazimierska" userId="8edb7084-dccb-4d8f-9cfb-38098ea1d667" providerId="ADAL" clId="{405737DF-220B-4534-B2D6-1BC410734B50}" dt="2023-10-09T20:55:34.069" v="34" actId="14100"/>
          <ac:picMkLst>
            <pc:docMk/>
            <pc:sldMk cId="1100079090" sldId="329"/>
            <ac:picMk id="6" creationId="{BF7B7907-EA31-4602-8511-D3C9BCA209E8}"/>
          </ac:picMkLst>
        </pc:picChg>
        <pc:picChg chg="del">
          <ac:chgData name="Ewa Kazimierska" userId="8edb7084-dccb-4d8f-9cfb-38098ea1d667" providerId="ADAL" clId="{405737DF-220B-4534-B2D6-1BC410734B50}" dt="2023-10-09T20:55:04.745" v="26" actId="478"/>
          <ac:picMkLst>
            <pc:docMk/>
            <pc:sldMk cId="1100079090" sldId="329"/>
            <ac:picMk id="9" creationId="{350F57D4-1357-4948-996D-F1E8355FBD18}"/>
          </ac:picMkLst>
        </pc:picChg>
      </pc:sldChg>
      <pc:sldChg chg="modNotesTx">
        <pc:chgData name="Ewa Kazimierska" userId="8edb7084-dccb-4d8f-9cfb-38098ea1d667" providerId="ADAL" clId="{405737DF-220B-4534-B2D6-1BC410734B50}" dt="2023-10-09T21:51:23.613" v="429"/>
        <pc:sldMkLst>
          <pc:docMk/>
          <pc:sldMk cId="2019826469" sldId="330"/>
        </pc:sldMkLst>
      </pc:sldChg>
      <pc:sldChg chg="addSp modSp mod modNotesTx">
        <pc:chgData name="Ewa Kazimierska" userId="8edb7084-dccb-4d8f-9cfb-38098ea1d667" providerId="ADAL" clId="{405737DF-220B-4534-B2D6-1BC410734B50}" dt="2023-10-09T21:52:39.375" v="482" actId="20577"/>
        <pc:sldMkLst>
          <pc:docMk/>
          <pc:sldMk cId="2068368883" sldId="332"/>
        </pc:sldMkLst>
        <pc:spChg chg="mod">
          <ac:chgData name="Ewa Kazimierska" userId="8edb7084-dccb-4d8f-9cfb-38098ea1d667" providerId="ADAL" clId="{405737DF-220B-4534-B2D6-1BC410734B50}" dt="2023-10-09T21:39:43.259" v="254" actId="255"/>
          <ac:spMkLst>
            <pc:docMk/>
            <pc:sldMk cId="2068368883" sldId="332"/>
            <ac:spMk id="9" creationId="{6AD12FE9-EBE9-46C0-A207-F6EB13902BC9}"/>
          </ac:spMkLst>
        </pc:spChg>
        <pc:spChg chg="add mod">
          <ac:chgData name="Ewa Kazimierska" userId="8edb7084-dccb-4d8f-9cfb-38098ea1d667" providerId="ADAL" clId="{405737DF-220B-4534-B2D6-1BC410734B50}" dt="2023-10-09T21:51:50.161" v="439" actId="571"/>
          <ac:spMkLst>
            <pc:docMk/>
            <pc:sldMk cId="2068368883" sldId="332"/>
            <ac:spMk id="13" creationId="{B4760CA0-BD8F-423E-A141-7CD5A232FB72}"/>
          </ac:spMkLst>
        </pc:spChg>
        <pc:spChg chg="mod">
          <ac:chgData name="Ewa Kazimierska" userId="8edb7084-dccb-4d8f-9cfb-38098ea1d667" providerId="ADAL" clId="{405737DF-220B-4534-B2D6-1BC410734B50}" dt="2023-10-09T21:51:50.161" v="439" actId="571"/>
          <ac:spMkLst>
            <pc:docMk/>
            <pc:sldMk cId="2068368883" sldId="332"/>
            <ac:spMk id="19" creationId="{7569B139-638D-46BF-8F96-40AD9ED9D1F1}"/>
          </ac:spMkLst>
        </pc:spChg>
        <pc:grpChg chg="add mod">
          <ac:chgData name="Ewa Kazimierska" userId="8edb7084-dccb-4d8f-9cfb-38098ea1d667" providerId="ADAL" clId="{405737DF-220B-4534-B2D6-1BC410734B50}" dt="2023-10-09T21:51:50.161" v="439" actId="571"/>
          <ac:grpSpMkLst>
            <pc:docMk/>
            <pc:sldMk cId="2068368883" sldId="332"/>
            <ac:grpSpMk id="16" creationId="{6D427CE1-0DDA-4BBA-B75F-5FBBED2C434B}"/>
          </ac:grpSpMkLst>
        </pc:grpChg>
        <pc:picChg chg="mod">
          <ac:chgData name="Ewa Kazimierska" userId="8edb7084-dccb-4d8f-9cfb-38098ea1d667" providerId="ADAL" clId="{405737DF-220B-4534-B2D6-1BC410734B50}" dt="2023-10-09T21:51:50.161" v="439" actId="571"/>
          <ac:picMkLst>
            <pc:docMk/>
            <pc:sldMk cId="2068368883" sldId="332"/>
            <ac:picMk id="17" creationId="{BAA7D37A-B245-46CD-B3A9-314452C7BD6F}"/>
          </ac:picMkLst>
        </pc:picChg>
        <pc:cxnChg chg="mod">
          <ac:chgData name="Ewa Kazimierska" userId="8edb7084-dccb-4d8f-9cfb-38098ea1d667" providerId="ADAL" clId="{405737DF-220B-4534-B2D6-1BC410734B50}" dt="2023-10-09T21:51:50.161" v="439" actId="571"/>
          <ac:cxnSpMkLst>
            <pc:docMk/>
            <pc:sldMk cId="2068368883" sldId="332"/>
            <ac:cxnSpMk id="18" creationId="{ED8B9177-7ED7-4FC3-BD26-5A0061A99B85}"/>
          </ac:cxnSpMkLst>
        </pc:cxnChg>
      </pc:sldChg>
      <pc:sldChg chg="delSp modSp mod modNotesTx">
        <pc:chgData name="Ewa Kazimierska" userId="8edb7084-dccb-4d8f-9cfb-38098ea1d667" providerId="ADAL" clId="{405737DF-220B-4534-B2D6-1BC410734B50}" dt="2023-10-09T21:53:30.133" v="493" actId="20577"/>
        <pc:sldMkLst>
          <pc:docMk/>
          <pc:sldMk cId="627225595" sldId="333"/>
        </pc:sldMkLst>
        <pc:spChg chg="mod">
          <ac:chgData name="Ewa Kazimierska" userId="8edb7084-dccb-4d8f-9cfb-38098ea1d667" providerId="ADAL" clId="{405737DF-220B-4534-B2D6-1BC410734B50}" dt="2023-10-09T21:39:59.006" v="258" actId="1076"/>
          <ac:spMkLst>
            <pc:docMk/>
            <pc:sldMk cId="627225595" sldId="333"/>
            <ac:spMk id="5" creationId="{1C261B21-240B-4754-B3F9-9554D9E82B1B}"/>
          </ac:spMkLst>
        </pc:spChg>
        <pc:spChg chg="del">
          <ac:chgData name="Ewa Kazimierska" userId="8edb7084-dccb-4d8f-9cfb-38098ea1d667" providerId="ADAL" clId="{405737DF-220B-4534-B2D6-1BC410734B50}" dt="2023-10-09T20:58:30.853" v="71" actId="478"/>
          <ac:spMkLst>
            <pc:docMk/>
            <pc:sldMk cId="627225595" sldId="333"/>
            <ac:spMk id="46" creationId="{6DF1CC62-A113-4E7A-B8A4-AE8BC3EC7F7C}"/>
          </ac:spMkLst>
        </pc:spChg>
        <pc:spChg chg="del">
          <ac:chgData name="Ewa Kazimierska" userId="8edb7084-dccb-4d8f-9cfb-38098ea1d667" providerId="ADAL" clId="{405737DF-220B-4534-B2D6-1BC410734B50}" dt="2023-10-09T20:58:25.957" v="70" actId="478"/>
          <ac:spMkLst>
            <pc:docMk/>
            <pc:sldMk cId="627225595" sldId="333"/>
            <ac:spMk id="47" creationId="{C0EBA2B1-797F-4A4D-88E3-71AB41A2C721}"/>
          </ac:spMkLst>
        </pc:spChg>
        <pc:spChg chg="del">
          <ac:chgData name="Ewa Kazimierska" userId="8edb7084-dccb-4d8f-9cfb-38098ea1d667" providerId="ADAL" clId="{405737DF-220B-4534-B2D6-1BC410734B50}" dt="2023-10-09T20:58:30.853" v="71" actId="478"/>
          <ac:spMkLst>
            <pc:docMk/>
            <pc:sldMk cId="627225595" sldId="333"/>
            <ac:spMk id="49" creationId="{A3E048DA-DAC3-4E06-85DE-AC64D1C020CE}"/>
          </ac:spMkLst>
        </pc:spChg>
        <pc:spChg chg="mod">
          <ac:chgData name="Ewa Kazimierska" userId="8edb7084-dccb-4d8f-9cfb-38098ea1d667" providerId="ADAL" clId="{405737DF-220B-4534-B2D6-1BC410734B50}" dt="2023-10-09T20:58:51.826" v="75" actId="1076"/>
          <ac:spMkLst>
            <pc:docMk/>
            <pc:sldMk cId="627225595" sldId="333"/>
            <ac:spMk id="52" creationId="{093BE490-F290-40C7-898F-42D963966C61}"/>
          </ac:spMkLst>
        </pc:spChg>
      </pc:sldChg>
      <pc:sldChg chg="delSp modSp mod modNotesTx">
        <pc:chgData name="Ewa Kazimierska" userId="8edb7084-dccb-4d8f-9cfb-38098ea1d667" providerId="ADAL" clId="{405737DF-220B-4534-B2D6-1BC410734B50}" dt="2023-10-09T21:54:13.286" v="509"/>
        <pc:sldMkLst>
          <pc:docMk/>
          <pc:sldMk cId="1313750092" sldId="334"/>
        </pc:sldMkLst>
        <pc:spChg chg="mod">
          <ac:chgData name="Ewa Kazimierska" userId="8edb7084-dccb-4d8f-9cfb-38098ea1d667" providerId="ADAL" clId="{405737DF-220B-4534-B2D6-1BC410734B50}" dt="2023-10-09T20:45:32.524" v="5" actId="1076"/>
          <ac:spMkLst>
            <pc:docMk/>
            <pc:sldMk cId="1313750092" sldId="334"/>
            <ac:spMk id="2" creationId="{08FCE99E-59D1-4BA7-AEEE-08988AAE9F3B}"/>
          </ac:spMkLst>
        </pc:spChg>
        <pc:spChg chg="mod">
          <ac:chgData name="Ewa Kazimierska" userId="8edb7084-dccb-4d8f-9cfb-38098ea1d667" providerId="ADAL" clId="{405737DF-220B-4534-B2D6-1BC410734B50}" dt="2023-10-09T20:45:36.046" v="6" actId="1076"/>
          <ac:spMkLst>
            <pc:docMk/>
            <pc:sldMk cId="1313750092" sldId="334"/>
            <ac:spMk id="4" creationId="{4366CAC5-E9EB-49F6-9C7B-505543262F2C}"/>
          </ac:spMkLst>
        </pc:spChg>
        <pc:spChg chg="mod">
          <ac:chgData name="Ewa Kazimierska" userId="8edb7084-dccb-4d8f-9cfb-38098ea1d667" providerId="ADAL" clId="{405737DF-220B-4534-B2D6-1BC410734B50}" dt="2023-10-09T21:40:16.908" v="260" actId="1076"/>
          <ac:spMkLst>
            <pc:docMk/>
            <pc:sldMk cId="1313750092" sldId="334"/>
            <ac:spMk id="6" creationId="{8098FA4E-8FC3-4F71-B7B9-CE829D73CCB3}"/>
          </ac:spMkLst>
        </pc:spChg>
        <pc:spChg chg="mod">
          <ac:chgData name="Ewa Kazimierska" userId="8edb7084-dccb-4d8f-9cfb-38098ea1d667" providerId="ADAL" clId="{405737DF-220B-4534-B2D6-1BC410734B50}" dt="2023-10-09T20:45:32.524" v="5" actId="1076"/>
          <ac:spMkLst>
            <pc:docMk/>
            <pc:sldMk cId="1313750092" sldId="334"/>
            <ac:spMk id="23" creationId="{77554A7B-29CB-4DBF-9B43-F1B0DF375466}"/>
          </ac:spMkLst>
        </pc:spChg>
        <pc:spChg chg="del">
          <ac:chgData name="Ewa Kazimierska" userId="8edb7084-dccb-4d8f-9cfb-38098ea1d667" providerId="ADAL" clId="{405737DF-220B-4534-B2D6-1BC410734B50}" dt="2023-10-09T20:45:07.155" v="2" actId="478"/>
          <ac:spMkLst>
            <pc:docMk/>
            <pc:sldMk cId="1313750092" sldId="334"/>
            <ac:spMk id="24" creationId="{D8C35F5B-7602-4E77-8549-D738156EEC94}"/>
          </ac:spMkLst>
        </pc:spChg>
        <pc:spChg chg="mod">
          <ac:chgData name="Ewa Kazimierska" userId="8edb7084-dccb-4d8f-9cfb-38098ea1d667" providerId="ADAL" clId="{405737DF-220B-4534-B2D6-1BC410734B50}" dt="2023-10-09T20:45:32.524" v="5" actId="1076"/>
          <ac:spMkLst>
            <pc:docMk/>
            <pc:sldMk cId="1313750092" sldId="334"/>
            <ac:spMk id="26" creationId="{03D8794B-B14B-4125-9E70-365D8FE8425C}"/>
          </ac:spMkLst>
        </pc:spChg>
        <pc:spChg chg="mod">
          <ac:chgData name="Ewa Kazimierska" userId="8edb7084-dccb-4d8f-9cfb-38098ea1d667" providerId="ADAL" clId="{405737DF-220B-4534-B2D6-1BC410734B50}" dt="2023-10-09T20:45:32.524" v="5" actId="1076"/>
          <ac:spMkLst>
            <pc:docMk/>
            <pc:sldMk cId="1313750092" sldId="334"/>
            <ac:spMk id="27" creationId="{F84EAC7C-759D-4BC8-BF47-25AF53400CB9}"/>
          </ac:spMkLst>
        </pc:spChg>
        <pc:spChg chg="mod">
          <ac:chgData name="Ewa Kazimierska" userId="8edb7084-dccb-4d8f-9cfb-38098ea1d667" providerId="ADAL" clId="{405737DF-220B-4534-B2D6-1BC410734B50}" dt="2023-10-09T20:45:32.524" v="5" actId="1076"/>
          <ac:spMkLst>
            <pc:docMk/>
            <pc:sldMk cId="1313750092" sldId="334"/>
            <ac:spMk id="29" creationId="{4DFD249D-2A20-4AF4-9EAB-443405028854}"/>
          </ac:spMkLst>
        </pc:spChg>
        <pc:grpChg chg="mod">
          <ac:chgData name="Ewa Kazimierska" userId="8edb7084-dccb-4d8f-9cfb-38098ea1d667" providerId="ADAL" clId="{405737DF-220B-4534-B2D6-1BC410734B50}" dt="2023-10-09T20:45:32.524" v="5" actId="1076"/>
          <ac:grpSpMkLst>
            <pc:docMk/>
            <pc:sldMk cId="1313750092" sldId="334"/>
            <ac:grpSpMk id="15" creationId="{F3F1C7DE-E986-4632-9C38-67931E0D7281}"/>
          </ac:grpSpMkLst>
        </pc:grpChg>
        <pc:cxnChg chg="mod">
          <ac:chgData name="Ewa Kazimierska" userId="8edb7084-dccb-4d8f-9cfb-38098ea1d667" providerId="ADAL" clId="{405737DF-220B-4534-B2D6-1BC410734B50}" dt="2023-10-09T20:45:32.524" v="5" actId="1076"/>
          <ac:cxnSpMkLst>
            <pc:docMk/>
            <pc:sldMk cId="1313750092" sldId="334"/>
            <ac:cxnSpMk id="11" creationId="{7EAA1465-E3FA-47C2-98C8-5C529117419F}"/>
          </ac:cxnSpMkLst>
        </pc:cxnChg>
        <pc:cxnChg chg="mod">
          <ac:chgData name="Ewa Kazimierska" userId="8edb7084-dccb-4d8f-9cfb-38098ea1d667" providerId="ADAL" clId="{405737DF-220B-4534-B2D6-1BC410734B50}" dt="2023-10-09T20:45:32.524" v="5" actId="1076"/>
          <ac:cxnSpMkLst>
            <pc:docMk/>
            <pc:sldMk cId="1313750092" sldId="334"/>
            <ac:cxnSpMk id="28" creationId="{D78DBA54-D886-40CB-B4C2-9B4C9E308742}"/>
          </ac:cxnSpMkLst>
        </pc:cxnChg>
      </pc:sldChg>
      <pc:sldChg chg="addSp delSp modSp mod modNotesTx">
        <pc:chgData name="Ewa Kazimierska" userId="8edb7084-dccb-4d8f-9cfb-38098ea1d667" providerId="ADAL" clId="{405737DF-220B-4534-B2D6-1BC410734B50}" dt="2023-10-09T21:55:40.739" v="525" actId="20577"/>
        <pc:sldMkLst>
          <pc:docMk/>
          <pc:sldMk cId="2976671166" sldId="336"/>
        </pc:sldMkLst>
        <pc:spChg chg="mod">
          <ac:chgData name="Ewa Kazimierska" userId="8edb7084-dccb-4d8f-9cfb-38098ea1d667" providerId="ADAL" clId="{405737DF-220B-4534-B2D6-1BC410734B50}" dt="2023-10-09T20:59:50.408" v="84" actId="20577"/>
          <ac:spMkLst>
            <pc:docMk/>
            <pc:sldMk cId="2976671166" sldId="336"/>
            <ac:spMk id="2" creationId="{DADEA126-103D-468C-82EC-E3A5EBDC7438}"/>
          </ac:spMkLst>
        </pc:spChg>
        <pc:spChg chg="add del mod">
          <ac:chgData name="Ewa Kazimierska" userId="8edb7084-dccb-4d8f-9cfb-38098ea1d667" providerId="ADAL" clId="{405737DF-220B-4534-B2D6-1BC410734B50}" dt="2023-10-09T21:40:23.696" v="261" actId="478"/>
          <ac:spMkLst>
            <pc:docMk/>
            <pc:sldMk cId="2976671166" sldId="336"/>
            <ac:spMk id="3" creationId="{8924491F-CA0B-40E1-86C0-936AC49FCA7A}"/>
          </ac:spMkLst>
        </pc:spChg>
        <pc:spChg chg="mod">
          <ac:chgData name="Ewa Kazimierska" userId="8edb7084-dccb-4d8f-9cfb-38098ea1d667" providerId="ADAL" clId="{405737DF-220B-4534-B2D6-1BC410734B50}" dt="2023-10-09T21:00:39.169" v="88" actId="20577"/>
          <ac:spMkLst>
            <pc:docMk/>
            <pc:sldMk cId="2976671166" sldId="336"/>
            <ac:spMk id="18" creationId="{41B8597F-5CB4-4FD0-A7BB-6FECFC6BA94C}"/>
          </ac:spMkLst>
        </pc:spChg>
        <pc:spChg chg="mod">
          <ac:chgData name="Ewa Kazimierska" userId="8edb7084-dccb-4d8f-9cfb-38098ea1d667" providerId="ADAL" clId="{405737DF-220B-4534-B2D6-1BC410734B50}" dt="2023-10-09T21:40:44.180" v="262"/>
          <ac:spMkLst>
            <pc:docMk/>
            <pc:sldMk cId="2976671166" sldId="336"/>
            <ac:spMk id="19" creationId="{AD9B97EE-9744-4524-8883-58AA9D9CED1F}"/>
          </ac:spMkLst>
        </pc:spChg>
        <pc:spChg chg="mod">
          <ac:chgData name="Ewa Kazimierska" userId="8edb7084-dccb-4d8f-9cfb-38098ea1d667" providerId="ADAL" clId="{405737DF-220B-4534-B2D6-1BC410734B50}" dt="2023-10-09T21:40:44.180" v="262"/>
          <ac:spMkLst>
            <pc:docMk/>
            <pc:sldMk cId="2976671166" sldId="336"/>
            <ac:spMk id="20" creationId="{0D379148-A493-40A4-9338-D50D0E86C6A3}"/>
          </ac:spMkLst>
        </pc:spChg>
        <pc:spChg chg="mod">
          <ac:chgData name="Ewa Kazimierska" userId="8edb7084-dccb-4d8f-9cfb-38098ea1d667" providerId="ADAL" clId="{405737DF-220B-4534-B2D6-1BC410734B50}" dt="2023-10-09T21:40:44.180" v="262"/>
          <ac:spMkLst>
            <pc:docMk/>
            <pc:sldMk cId="2976671166" sldId="336"/>
            <ac:spMk id="21" creationId="{39DD0781-1847-4529-A8B5-7E8701D405E2}"/>
          </ac:spMkLst>
        </pc:spChg>
        <pc:spChg chg="mod">
          <ac:chgData name="Ewa Kazimierska" userId="8edb7084-dccb-4d8f-9cfb-38098ea1d667" providerId="ADAL" clId="{405737DF-220B-4534-B2D6-1BC410734B50}" dt="2023-10-09T21:40:44.180" v="262"/>
          <ac:spMkLst>
            <pc:docMk/>
            <pc:sldMk cId="2976671166" sldId="336"/>
            <ac:spMk id="22" creationId="{2DB7AD4B-3B93-48DE-B897-9FC14023CAD7}"/>
          </ac:spMkLst>
        </pc:spChg>
        <pc:spChg chg="mod">
          <ac:chgData name="Ewa Kazimierska" userId="8edb7084-dccb-4d8f-9cfb-38098ea1d667" providerId="ADAL" clId="{405737DF-220B-4534-B2D6-1BC410734B50}" dt="2023-10-09T21:40:44.180" v="262"/>
          <ac:spMkLst>
            <pc:docMk/>
            <pc:sldMk cId="2976671166" sldId="336"/>
            <ac:spMk id="28" creationId="{40AE4795-F786-44E5-B5E5-CB132F37E147}"/>
          </ac:spMkLst>
        </pc:spChg>
        <pc:spChg chg="mod">
          <ac:chgData name="Ewa Kazimierska" userId="8edb7084-dccb-4d8f-9cfb-38098ea1d667" providerId="ADAL" clId="{405737DF-220B-4534-B2D6-1BC410734B50}" dt="2023-10-09T21:40:44.180" v="262"/>
          <ac:spMkLst>
            <pc:docMk/>
            <pc:sldMk cId="2976671166" sldId="336"/>
            <ac:spMk id="29" creationId="{9A671D0A-EA49-4AFA-A9D6-4F95EA450ED7}"/>
          </ac:spMkLst>
        </pc:spChg>
        <pc:spChg chg="add del mod">
          <ac:chgData name="Ewa Kazimierska" userId="8edb7084-dccb-4d8f-9cfb-38098ea1d667" providerId="ADAL" clId="{405737DF-220B-4534-B2D6-1BC410734B50}" dt="2023-10-09T21:40:46.219" v="263"/>
          <ac:spMkLst>
            <pc:docMk/>
            <pc:sldMk cId="2976671166" sldId="336"/>
            <ac:spMk id="40" creationId="{4E064B7C-A552-4FD1-AAE6-32B43ABFCEDE}"/>
          </ac:spMkLst>
        </pc:spChg>
        <pc:spChg chg="add del mod">
          <ac:chgData name="Ewa Kazimierska" userId="8edb7084-dccb-4d8f-9cfb-38098ea1d667" providerId="ADAL" clId="{405737DF-220B-4534-B2D6-1BC410734B50}" dt="2023-10-09T21:40:46.219" v="263"/>
          <ac:spMkLst>
            <pc:docMk/>
            <pc:sldMk cId="2976671166" sldId="336"/>
            <ac:spMk id="41" creationId="{69178136-ADD0-4B9E-90C0-D0495FB7DC53}"/>
          </ac:spMkLst>
        </pc:spChg>
        <pc:grpChg chg="add del mod">
          <ac:chgData name="Ewa Kazimierska" userId="8edb7084-dccb-4d8f-9cfb-38098ea1d667" providerId="ADAL" clId="{405737DF-220B-4534-B2D6-1BC410734B50}" dt="2023-10-09T21:40:46.219" v="263"/>
          <ac:grpSpMkLst>
            <pc:docMk/>
            <pc:sldMk cId="2976671166" sldId="336"/>
            <ac:grpSpMk id="17" creationId="{303BA730-39D7-4001-A7B2-7DAAF8BFFFAB}"/>
          </ac:grpSpMkLst>
        </pc:grpChg>
        <pc:cxnChg chg="mod">
          <ac:chgData name="Ewa Kazimierska" userId="8edb7084-dccb-4d8f-9cfb-38098ea1d667" providerId="ADAL" clId="{405737DF-220B-4534-B2D6-1BC410734B50}" dt="2023-10-09T21:40:44.180" v="262"/>
          <ac:cxnSpMkLst>
            <pc:docMk/>
            <pc:sldMk cId="2976671166" sldId="336"/>
            <ac:cxnSpMk id="30" creationId="{0F98A17E-EB73-456E-B3ED-8553B1F3C2CA}"/>
          </ac:cxnSpMkLst>
        </pc:cxnChg>
        <pc:cxnChg chg="mod">
          <ac:chgData name="Ewa Kazimierska" userId="8edb7084-dccb-4d8f-9cfb-38098ea1d667" providerId="ADAL" clId="{405737DF-220B-4534-B2D6-1BC410734B50}" dt="2023-10-09T21:40:44.180" v="262"/>
          <ac:cxnSpMkLst>
            <pc:docMk/>
            <pc:sldMk cId="2976671166" sldId="336"/>
            <ac:cxnSpMk id="33" creationId="{BAE30981-D2A5-43DD-ACD9-13B0B0DFCC4C}"/>
          </ac:cxnSpMkLst>
        </pc:cxnChg>
        <pc:cxnChg chg="mod">
          <ac:chgData name="Ewa Kazimierska" userId="8edb7084-dccb-4d8f-9cfb-38098ea1d667" providerId="ADAL" clId="{405737DF-220B-4534-B2D6-1BC410734B50}" dt="2023-10-09T21:40:44.180" v="262"/>
          <ac:cxnSpMkLst>
            <pc:docMk/>
            <pc:sldMk cId="2976671166" sldId="336"/>
            <ac:cxnSpMk id="38" creationId="{80770319-4CE2-4B1F-818A-8D6727EBE7C8}"/>
          </ac:cxnSpMkLst>
        </pc:cxnChg>
        <pc:cxnChg chg="mod">
          <ac:chgData name="Ewa Kazimierska" userId="8edb7084-dccb-4d8f-9cfb-38098ea1d667" providerId="ADAL" clId="{405737DF-220B-4534-B2D6-1BC410734B50}" dt="2023-10-09T21:40:44.180" v="262"/>
          <ac:cxnSpMkLst>
            <pc:docMk/>
            <pc:sldMk cId="2976671166" sldId="336"/>
            <ac:cxnSpMk id="39" creationId="{07C1B967-DA5E-4F17-876B-05EC9AEA1660}"/>
          </ac:cxnSpMkLst>
        </pc:cxnChg>
      </pc:sldChg>
      <pc:sldChg chg="delSp modSp mod">
        <pc:chgData name="Ewa Kazimierska" userId="8edb7084-dccb-4d8f-9cfb-38098ea1d667" providerId="ADAL" clId="{405737DF-220B-4534-B2D6-1BC410734B50}" dt="2023-10-09T20:50:27.128" v="22" actId="1076"/>
        <pc:sldMkLst>
          <pc:docMk/>
          <pc:sldMk cId="2628363586" sldId="337"/>
        </pc:sldMkLst>
        <pc:spChg chg="mod">
          <ac:chgData name="Ewa Kazimierska" userId="8edb7084-dccb-4d8f-9cfb-38098ea1d667" providerId="ADAL" clId="{405737DF-220B-4534-B2D6-1BC410734B50}" dt="2023-10-09T20:50:27.128" v="22" actId="1076"/>
          <ac:spMkLst>
            <pc:docMk/>
            <pc:sldMk cId="2628363586" sldId="337"/>
            <ac:spMk id="17" creationId="{D6A0EB2D-2440-44CC-8641-D1FD89F50789}"/>
          </ac:spMkLst>
        </pc:spChg>
        <pc:spChg chg="del">
          <ac:chgData name="Ewa Kazimierska" userId="8edb7084-dccb-4d8f-9cfb-38098ea1d667" providerId="ADAL" clId="{405737DF-220B-4534-B2D6-1BC410734B50}" dt="2023-10-09T20:50:17.561" v="21" actId="478"/>
          <ac:spMkLst>
            <pc:docMk/>
            <pc:sldMk cId="2628363586" sldId="337"/>
            <ac:spMk id="18" creationId="{C80D985E-4A19-49D4-9255-094B56DB7A66}"/>
          </ac:spMkLst>
        </pc:spChg>
        <pc:spChg chg="del">
          <ac:chgData name="Ewa Kazimierska" userId="8edb7084-dccb-4d8f-9cfb-38098ea1d667" providerId="ADAL" clId="{405737DF-220B-4534-B2D6-1BC410734B50}" dt="2023-10-09T20:50:17.561" v="21" actId="478"/>
          <ac:spMkLst>
            <pc:docMk/>
            <pc:sldMk cId="2628363586" sldId="337"/>
            <ac:spMk id="25" creationId="{1A7C7CDD-73F2-4D35-97E8-6184BB35C3CE}"/>
          </ac:spMkLst>
        </pc:spChg>
        <pc:cxnChg chg="del">
          <ac:chgData name="Ewa Kazimierska" userId="8edb7084-dccb-4d8f-9cfb-38098ea1d667" providerId="ADAL" clId="{405737DF-220B-4534-B2D6-1BC410734B50}" dt="2023-10-09T20:50:17.561" v="21" actId="478"/>
          <ac:cxnSpMkLst>
            <pc:docMk/>
            <pc:sldMk cId="2628363586" sldId="337"/>
            <ac:cxnSpMk id="29" creationId="{9C6AC5E7-13F3-4682-90C1-53810B39CA53}"/>
          </ac:cxnSpMkLst>
        </pc:cxnChg>
        <pc:cxnChg chg="del">
          <ac:chgData name="Ewa Kazimierska" userId="8edb7084-dccb-4d8f-9cfb-38098ea1d667" providerId="ADAL" clId="{405737DF-220B-4534-B2D6-1BC410734B50}" dt="2023-10-09T20:50:17.561" v="21" actId="478"/>
          <ac:cxnSpMkLst>
            <pc:docMk/>
            <pc:sldMk cId="2628363586" sldId="337"/>
            <ac:cxnSpMk id="31" creationId="{445210FF-A5CE-4325-912C-A29B0EA7090B}"/>
          </ac:cxnSpMkLst>
        </pc:cxnChg>
      </pc:sldChg>
      <pc:sldChg chg="addSp modSp mod">
        <pc:chgData name="Ewa Kazimierska" userId="8edb7084-dccb-4d8f-9cfb-38098ea1d667" providerId="ADAL" clId="{405737DF-220B-4534-B2D6-1BC410734B50}" dt="2023-10-09T21:05:57.792" v="131" actId="1076"/>
        <pc:sldMkLst>
          <pc:docMk/>
          <pc:sldMk cId="2262712833" sldId="339"/>
        </pc:sldMkLst>
        <pc:spChg chg="add mod">
          <ac:chgData name="Ewa Kazimierska" userId="8edb7084-dccb-4d8f-9cfb-38098ea1d667" providerId="ADAL" clId="{405737DF-220B-4534-B2D6-1BC410734B50}" dt="2023-10-09T21:05:57.792" v="131" actId="1076"/>
          <ac:spMkLst>
            <pc:docMk/>
            <pc:sldMk cId="2262712833" sldId="339"/>
            <ac:spMk id="50" creationId="{61A44080-17FE-480A-B1E0-ECD40D404018}"/>
          </ac:spMkLst>
        </pc:spChg>
        <pc:spChg chg="mod">
          <ac:chgData name="Ewa Kazimierska" userId="8edb7084-dccb-4d8f-9cfb-38098ea1d667" providerId="ADAL" clId="{405737DF-220B-4534-B2D6-1BC410734B50}" dt="2023-10-09T21:05:54.770" v="130" actId="1076"/>
          <ac:spMkLst>
            <pc:docMk/>
            <pc:sldMk cId="2262712833" sldId="339"/>
            <ac:spMk id="55" creationId="{3E028434-065C-465D-B5B6-EA1B24DCB6C0}"/>
          </ac:spMkLst>
        </pc:spChg>
        <pc:grpChg chg="add mod">
          <ac:chgData name="Ewa Kazimierska" userId="8edb7084-dccb-4d8f-9cfb-38098ea1d667" providerId="ADAL" clId="{405737DF-220B-4534-B2D6-1BC410734B50}" dt="2023-10-09T21:05:50.202" v="129" actId="1076"/>
          <ac:grpSpMkLst>
            <pc:docMk/>
            <pc:sldMk cId="2262712833" sldId="339"/>
            <ac:grpSpMk id="3" creationId="{53D77EB3-B6EA-4CB9-8DCE-88264F643FD2}"/>
          </ac:grpSpMkLst>
        </pc:grpChg>
        <pc:grpChg chg="mod">
          <ac:chgData name="Ewa Kazimierska" userId="8edb7084-dccb-4d8f-9cfb-38098ea1d667" providerId="ADAL" clId="{405737DF-220B-4534-B2D6-1BC410734B50}" dt="2023-10-09T21:05:46.993" v="128" actId="164"/>
          <ac:grpSpMkLst>
            <pc:docMk/>
            <pc:sldMk cId="2262712833" sldId="339"/>
            <ac:grpSpMk id="34" creationId="{7A5146A4-AFA7-40A5-9BEB-4269CD11442C}"/>
          </ac:grpSpMkLst>
        </pc:grpChg>
        <pc:grpChg chg="mod">
          <ac:chgData name="Ewa Kazimierska" userId="8edb7084-dccb-4d8f-9cfb-38098ea1d667" providerId="ADAL" clId="{405737DF-220B-4534-B2D6-1BC410734B50}" dt="2023-10-09T21:05:46.993" v="128" actId="164"/>
          <ac:grpSpMkLst>
            <pc:docMk/>
            <pc:sldMk cId="2262712833" sldId="339"/>
            <ac:grpSpMk id="36" creationId="{FF09EDC6-A99F-44F7-97B2-729B81D16761}"/>
          </ac:grpSpMkLst>
        </pc:grpChg>
        <pc:cxnChg chg="mod">
          <ac:chgData name="Ewa Kazimierska" userId="8edb7084-dccb-4d8f-9cfb-38098ea1d667" providerId="ADAL" clId="{405737DF-220B-4534-B2D6-1BC410734B50}" dt="2023-10-09T21:05:46.993" v="128" actId="164"/>
          <ac:cxnSpMkLst>
            <pc:docMk/>
            <pc:sldMk cId="2262712833" sldId="339"/>
            <ac:cxnSpMk id="51" creationId="{9B83888C-3B89-48B6-9807-725D4D512989}"/>
          </ac:cxnSpMkLst>
        </pc:cxnChg>
      </pc:sldChg>
      <pc:sldChg chg="del">
        <pc:chgData name="Ewa Kazimierska" userId="8edb7084-dccb-4d8f-9cfb-38098ea1d667" providerId="ADAL" clId="{405737DF-220B-4534-B2D6-1BC410734B50}" dt="2023-10-09T21:06:19.290" v="132" actId="47"/>
        <pc:sldMkLst>
          <pc:docMk/>
          <pc:sldMk cId="2014728521" sldId="340"/>
        </pc:sldMkLst>
      </pc:sldChg>
      <pc:sldChg chg="ord">
        <pc:chgData name="Ewa Kazimierska" userId="8edb7084-dccb-4d8f-9cfb-38098ea1d667" providerId="ADAL" clId="{405737DF-220B-4534-B2D6-1BC410734B50}" dt="2023-10-09T21:07:14.520" v="135"/>
        <pc:sldMkLst>
          <pc:docMk/>
          <pc:sldMk cId="4064815942" sldId="342"/>
        </pc:sldMkLst>
      </pc:sldChg>
      <pc:sldChg chg="del">
        <pc:chgData name="Ewa Kazimierska" userId="8edb7084-dccb-4d8f-9cfb-38098ea1d667" providerId="ADAL" clId="{405737DF-220B-4534-B2D6-1BC410734B50}" dt="2023-10-09T21:06:25.560" v="133" actId="47"/>
        <pc:sldMkLst>
          <pc:docMk/>
          <pc:sldMk cId="2648636529" sldId="349"/>
        </pc:sldMkLst>
      </pc:sldChg>
      <pc:sldChg chg="modSp mod">
        <pc:chgData name="Ewa Kazimierska" userId="8edb7084-dccb-4d8f-9cfb-38098ea1d667" providerId="ADAL" clId="{405737DF-220B-4534-B2D6-1BC410734B50}" dt="2023-10-09T21:08:31.873" v="145" actId="14100"/>
        <pc:sldMkLst>
          <pc:docMk/>
          <pc:sldMk cId="2176466017" sldId="351"/>
        </pc:sldMkLst>
        <pc:spChg chg="mod">
          <ac:chgData name="Ewa Kazimierska" userId="8edb7084-dccb-4d8f-9cfb-38098ea1d667" providerId="ADAL" clId="{405737DF-220B-4534-B2D6-1BC410734B50}" dt="2023-10-09T21:08:28.741" v="144" actId="1076"/>
          <ac:spMkLst>
            <pc:docMk/>
            <pc:sldMk cId="2176466017" sldId="351"/>
            <ac:spMk id="8" creationId="{40901487-B810-48E4-AF7A-379BABAD11ED}"/>
          </ac:spMkLst>
        </pc:spChg>
        <pc:spChg chg="mod">
          <ac:chgData name="Ewa Kazimierska" userId="8edb7084-dccb-4d8f-9cfb-38098ea1d667" providerId="ADAL" clId="{405737DF-220B-4534-B2D6-1BC410734B50}" dt="2023-10-09T21:08:18.716" v="141" actId="1076"/>
          <ac:spMkLst>
            <pc:docMk/>
            <pc:sldMk cId="2176466017" sldId="351"/>
            <ac:spMk id="9" creationId="{05ECCB87-A239-494F-8BC8-7828D993C308}"/>
          </ac:spMkLst>
        </pc:spChg>
        <pc:spChg chg="mod">
          <ac:chgData name="Ewa Kazimierska" userId="8edb7084-dccb-4d8f-9cfb-38098ea1d667" providerId="ADAL" clId="{405737DF-220B-4534-B2D6-1BC410734B50}" dt="2023-10-09T21:08:23.160" v="142" actId="1076"/>
          <ac:spMkLst>
            <pc:docMk/>
            <pc:sldMk cId="2176466017" sldId="351"/>
            <ac:spMk id="10" creationId="{16E36201-497E-4096-87EA-6D5426F8F023}"/>
          </ac:spMkLst>
        </pc:spChg>
        <pc:picChg chg="mod">
          <ac:chgData name="Ewa Kazimierska" userId="8edb7084-dccb-4d8f-9cfb-38098ea1d667" providerId="ADAL" clId="{405737DF-220B-4534-B2D6-1BC410734B50}" dt="2023-10-09T21:08:31.873" v="145" actId="14100"/>
          <ac:picMkLst>
            <pc:docMk/>
            <pc:sldMk cId="2176466017" sldId="351"/>
            <ac:picMk id="7" creationId="{5A8A59F1-CA43-49CC-8BD3-61610306A63A}"/>
          </ac:picMkLst>
        </pc:picChg>
      </pc:sldChg>
      <pc:sldChg chg="del">
        <pc:chgData name="Ewa Kazimierska" userId="8edb7084-dccb-4d8f-9cfb-38098ea1d667" providerId="ADAL" clId="{405737DF-220B-4534-B2D6-1BC410734B50}" dt="2023-10-09T21:08:35.786" v="146" actId="47"/>
        <pc:sldMkLst>
          <pc:docMk/>
          <pc:sldMk cId="375749404" sldId="361"/>
        </pc:sldMkLst>
      </pc:sldChg>
      <pc:sldChg chg="del">
        <pc:chgData name="Ewa Kazimierska" userId="8edb7084-dccb-4d8f-9cfb-38098ea1d667" providerId="ADAL" clId="{405737DF-220B-4534-B2D6-1BC410734B50}" dt="2023-10-09T21:19:35.034" v="150" actId="47"/>
        <pc:sldMkLst>
          <pc:docMk/>
          <pc:sldMk cId="356269992" sldId="362"/>
        </pc:sldMkLst>
      </pc:sldChg>
      <pc:sldChg chg="addSp delSp modSp mod modNotesTx">
        <pc:chgData name="Ewa Kazimierska" userId="8edb7084-dccb-4d8f-9cfb-38098ea1d667" providerId="ADAL" clId="{405737DF-220B-4534-B2D6-1BC410734B50}" dt="2023-10-09T21:56:07.651" v="535"/>
        <pc:sldMkLst>
          <pc:docMk/>
          <pc:sldMk cId="3964972493" sldId="372"/>
        </pc:sldMkLst>
        <pc:spChg chg="add del mod">
          <ac:chgData name="Ewa Kazimierska" userId="8edb7084-dccb-4d8f-9cfb-38098ea1d667" providerId="ADAL" clId="{405737DF-220B-4534-B2D6-1BC410734B50}" dt="2023-10-09T20:47:57.929" v="20"/>
          <ac:spMkLst>
            <pc:docMk/>
            <pc:sldMk cId="3964972493" sldId="372"/>
            <ac:spMk id="18" creationId="{4B8DF0D3-CAF1-4147-9E2F-5EE7ECCCE04B}"/>
          </ac:spMkLst>
        </pc:spChg>
        <pc:spChg chg="mod">
          <ac:chgData name="Ewa Kazimierska" userId="8edb7084-dccb-4d8f-9cfb-38098ea1d667" providerId="ADAL" clId="{405737DF-220B-4534-B2D6-1BC410734B50}" dt="2023-10-09T20:47:56.876" v="18" actId="1076"/>
          <ac:spMkLst>
            <pc:docMk/>
            <pc:sldMk cId="3964972493" sldId="372"/>
            <ac:spMk id="38" creationId="{D1BA1AC5-56BC-40ED-BC13-8B282C056336}"/>
          </ac:spMkLst>
        </pc:spChg>
        <pc:spChg chg="mod">
          <ac:chgData name="Ewa Kazimierska" userId="8edb7084-dccb-4d8f-9cfb-38098ea1d667" providerId="ADAL" clId="{405737DF-220B-4534-B2D6-1BC410734B50}" dt="2023-10-09T20:46:53.977" v="12" actId="1076"/>
          <ac:spMkLst>
            <pc:docMk/>
            <pc:sldMk cId="3964972493" sldId="372"/>
            <ac:spMk id="39" creationId="{043A2FC8-B897-41CA-B527-4112555E9035}"/>
          </ac:spMkLst>
        </pc:spChg>
        <pc:grpChg chg="mod">
          <ac:chgData name="Ewa Kazimierska" userId="8edb7084-dccb-4d8f-9cfb-38098ea1d667" providerId="ADAL" clId="{405737DF-220B-4534-B2D6-1BC410734B50}" dt="2023-10-09T20:47:57.402" v="19" actId="1076"/>
          <ac:grpSpMkLst>
            <pc:docMk/>
            <pc:sldMk cId="3964972493" sldId="372"/>
            <ac:grpSpMk id="22" creationId="{888E99C9-0DF2-4E56-B857-36FB1671763C}"/>
          </ac:grpSpMkLst>
        </pc:grpChg>
      </pc:sldChg>
      <pc:sldChg chg="modSp new mod">
        <pc:chgData name="Ewa Kazimierska" userId="8edb7084-dccb-4d8f-9cfb-38098ea1d667" providerId="ADAL" clId="{405737DF-220B-4534-B2D6-1BC410734B50}" dt="2023-10-09T21:36:16.800" v="249"/>
        <pc:sldMkLst>
          <pc:docMk/>
          <pc:sldMk cId="1645624635" sldId="373"/>
        </pc:sldMkLst>
        <pc:spChg chg="mod">
          <ac:chgData name="Ewa Kazimierska" userId="8edb7084-dccb-4d8f-9cfb-38098ea1d667" providerId="ADAL" clId="{405737DF-220B-4534-B2D6-1BC410734B50}" dt="2023-10-09T21:26:06.957" v="199" actId="14100"/>
          <ac:spMkLst>
            <pc:docMk/>
            <pc:sldMk cId="1645624635" sldId="373"/>
            <ac:spMk id="2" creationId="{CBB3EEE0-A816-456C-B315-F18E08827A43}"/>
          </ac:spMkLst>
        </pc:spChg>
        <pc:spChg chg="mod">
          <ac:chgData name="Ewa Kazimierska" userId="8edb7084-dccb-4d8f-9cfb-38098ea1d667" providerId="ADAL" clId="{405737DF-220B-4534-B2D6-1BC410734B50}" dt="2023-10-09T21:36:16.800" v="249"/>
          <ac:spMkLst>
            <pc:docMk/>
            <pc:sldMk cId="1645624635" sldId="373"/>
            <ac:spMk id="3" creationId="{D5B0E448-5629-4CD7-9F85-59614DEF8F7E}"/>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FF0000"/>
              </a:solidFill>
              <a:round/>
            </a:ln>
            <a:effectLst/>
          </c:spPr>
          <c:marker>
            <c:symbol val="none"/>
          </c:marker>
          <c:xVal>
            <c:numRef>
              <c:f>Sheet1!$A$1:$A$3</c:f>
              <c:numCache>
                <c:formatCode>General</c:formatCode>
                <c:ptCount val="3"/>
                <c:pt idx="0">
                  <c:v>0</c:v>
                </c:pt>
                <c:pt idx="1">
                  <c:v>1</c:v>
                </c:pt>
                <c:pt idx="2">
                  <c:v>2</c:v>
                </c:pt>
              </c:numCache>
            </c:numRef>
          </c:xVal>
          <c:yVal>
            <c:numRef>
              <c:f>Sheet1!$B$1:$B$3</c:f>
              <c:numCache>
                <c:formatCode>General</c:formatCode>
                <c:ptCount val="3"/>
                <c:pt idx="0">
                  <c:v>1</c:v>
                </c:pt>
                <c:pt idx="1">
                  <c:v>2</c:v>
                </c:pt>
                <c:pt idx="2">
                  <c:v>3</c:v>
                </c:pt>
              </c:numCache>
            </c:numRef>
          </c:yVal>
          <c:smooth val="0"/>
          <c:extLst>
            <c:ext xmlns:c16="http://schemas.microsoft.com/office/drawing/2014/chart" uri="{C3380CC4-5D6E-409C-BE32-E72D297353CC}">
              <c16:uniqueId val="{00000000-EAFE-463B-97F4-B4BE0B8B43C4}"/>
            </c:ext>
          </c:extLst>
        </c:ser>
        <c:ser>
          <c:idx val="1"/>
          <c:order val="1"/>
          <c:spPr>
            <a:ln w="28575" cap="rnd">
              <a:solidFill>
                <a:srgbClr val="7030A0"/>
              </a:solidFill>
              <a:round/>
            </a:ln>
            <a:effectLst/>
          </c:spPr>
          <c:marker>
            <c:symbol val="none"/>
          </c:marker>
          <c:xVal>
            <c:numRef>
              <c:f>Sheet1!$A$3:$A$6</c:f>
              <c:numCache>
                <c:formatCode>General</c:formatCode>
                <c:ptCount val="4"/>
                <c:pt idx="0">
                  <c:v>2</c:v>
                </c:pt>
                <c:pt idx="1">
                  <c:v>3</c:v>
                </c:pt>
                <c:pt idx="2">
                  <c:v>4</c:v>
                </c:pt>
                <c:pt idx="3">
                  <c:v>5</c:v>
                </c:pt>
              </c:numCache>
            </c:numRef>
          </c:xVal>
          <c:yVal>
            <c:numRef>
              <c:f>Sheet1!$B$3:$B$6</c:f>
              <c:numCache>
                <c:formatCode>General</c:formatCode>
                <c:ptCount val="4"/>
                <c:pt idx="0">
                  <c:v>3</c:v>
                </c:pt>
                <c:pt idx="1">
                  <c:v>3</c:v>
                </c:pt>
                <c:pt idx="2">
                  <c:v>3</c:v>
                </c:pt>
                <c:pt idx="3">
                  <c:v>3</c:v>
                </c:pt>
              </c:numCache>
            </c:numRef>
          </c:yVal>
          <c:smooth val="0"/>
          <c:extLst>
            <c:ext xmlns:c16="http://schemas.microsoft.com/office/drawing/2014/chart" uri="{C3380CC4-5D6E-409C-BE32-E72D297353CC}">
              <c16:uniqueId val="{00000001-EAFE-463B-97F4-B4BE0B8B43C4}"/>
            </c:ext>
          </c:extLst>
        </c:ser>
        <c:ser>
          <c:idx val="2"/>
          <c:order val="2"/>
          <c:spPr>
            <a:ln w="28575" cap="rnd">
              <a:solidFill>
                <a:srgbClr val="0000FF"/>
              </a:solidFill>
              <a:round/>
            </a:ln>
            <a:effectLst/>
          </c:spPr>
          <c:marker>
            <c:symbol val="none"/>
          </c:marker>
          <c:xVal>
            <c:numRef>
              <c:f>Sheet1!$A$6:$A$7</c:f>
              <c:numCache>
                <c:formatCode>General</c:formatCode>
                <c:ptCount val="2"/>
                <c:pt idx="0">
                  <c:v>5</c:v>
                </c:pt>
                <c:pt idx="1">
                  <c:v>5.5</c:v>
                </c:pt>
              </c:numCache>
            </c:numRef>
          </c:xVal>
          <c:yVal>
            <c:numRef>
              <c:f>Sheet1!$B$6:$B$7</c:f>
              <c:numCache>
                <c:formatCode>General</c:formatCode>
                <c:ptCount val="2"/>
                <c:pt idx="0">
                  <c:v>3</c:v>
                </c:pt>
                <c:pt idx="1">
                  <c:v>5.5</c:v>
                </c:pt>
              </c:numCache>
            </c:numRef>
          </c:yVal>
          <c:smooth val="0"/>
          <c:extLst>
            <c:ext xmlns:c16="http://schemas.microsoft.com/office/drawing/2014/chart" uri="{C3380CC4-5D6E-409C-BE32-E72D297353CC}">
              <c16:uniqueId val="{00000002-EAFE-463B-97F4-B4BE0B8B43C4}"/>
            </c:ext>
          </c:extLst>
        </c:ser>
        <c:ser>
          <c:idx val="3"/>
          <c:order val="3"/>
          <c:spPr>
            <a:ln w="28575" cap="rnd">
              <a:solidFill>
                <a:srgbClr val="00B050"/>
              </a:solidFill>
              <a:round/>
            </a:ln>
            <a:effectLst/>
          </c:spPr>
          <c:marker>
            <c:symbol val="none"/>
          </c:marker>
          <c:xVal>
            <c:numRef>
              <c:f>Sheet1!$A$7:$A$12</c:f>
              <c:numCache>
                <c:formatCode>General</c:formatCode>
                <c:ptCount val="6"/>
                <c:pt idx="0">
                  <c:v>5.5</c:v>
                </c:pt>
                <c:pt idx="1">
                  <c:v>6</c:v>
                </c:pt>
                <c:pt idx="2">
                  <c:v>7</c:v>
                </c:pt>
                <c:pt idx="3">
                  <c:v>8</c:v>
                </c:pt>
                <c:pt idx="4">
                  <c:v>9</c:v>
                </c:pt>
                <c:pt idx="5">
                  <c:v>11</c:v>
                </c:pt>
              </c:numCache>
            </c:numRef>
          </c:xVal>
          <c:yVal>
            <c:numRef>
              <c:f>Sheet1!$B$7:$B$12</c:f>
              <c:numCache>
                <c:formatCode>General</c:formatCode>
                <c:ptCount val="6"/>
                <c:pt idx="0">
                  <c:v>5.5</c:v>
                </c:pt>
                <c:pt idx="1">
                  <c:v>5.5</c:v>
                </c:pt>
                <c:pt idx="2">
                  <c:v>5.5</c:v>
                </c:pt>
                <c:pt idx="3">
                  <c:v>5.5</c:v>
                </c:pt>
                <c:pt idx="4">
                  <c:v>5.5</c:v>
                </c:pt>
                <c:pt idx="5">
                  <c:v>5.5</c:v>
                </c:pt>
              </c:numCache>
            </c:numRef>
          </c:yVal>
          <c:smooth val="0"/>
          <c:extLst>
            <c:ext xmlns:c16="http://schemas.microsoft.com/office/drawing/2014/chart" uri="{C3380CC4-5D6E-409C-BE32-E72D297353CC}">
              <c16:uniqueId val="{00000003-EAFE-463B-97F4-B4BE0B8B43C4}"/>
            </c:ext>
          </c:extLst>
        </c:ser>
        <c:ser>
          <c:idx val="4"/>
          <c:order val="4"/>
          <c:spPr>
            <a:ln w="28575" cap="rnd">
              <a:solidFill>
                <a:srgbClr val="FFC000"/>
              </a:solidFill>
              <a:round/>
            </a:ln>
            <a:effectLst/>
          </c:spPr>
          <c:marker>
            <c:symbol val="none"/>
          </c:marker>
          <c:xVal>
            <c:numRef>
              <c:f>Sheet1!$A$12:$A$13</c:f>
              <c:numCache>
                <c:formatCode>General</c:formatCode>
                <c:ptCount val="2"/>
                <c:pt idx="0">
                  <c:v>11</c:v>
                </c:pt>
                <c:pt idx="1">
                  <c:v>13</c:v>
                </c:pt>
              </c:numCache>
            </c:numRef>
          </c:xVal>
          <c:yVal>
            <c:numRef>
              <c:f>Sheet1!$B$12:$B$13</c:f>
              <c:numCache>
                <c:formatCode>General</c:formatCode>
                <c:ptCount val="2"/>
                <c:pt idx="0">
                  <c:v>5.5</c:v>
                </c:pt>
                <c:pt idx="1">
                  <c:v>6.5</c:v>
                </c:pt>
              </c:numCache>
            </c:numRef>
          </c:yVal>
          <c:smooth val="0"/>
          <c:extLst>
            <c:ext xmlns:c16="http://schemas.microsoft.com/office/drawing/2014/chart" uri="{C3380CC4-5D6E-409C-BE32-E72D297353CC}">
              <c16:uniqueId val="{00000004-EAFE-463B-97F4-B4BE0B8B43C4}"/>
            </c:ext>
          </c:extLst>
        </c:ser>
        <c:dLbls>
          <c:showLegendKey val="0"/>
          <c:showVal val="0"/>
          <c:showCatName val="0"/>
          <c:showSerName val="0"/>
          <c:showPercent val="0"/>
          <c:showBubbleSize val="0"/>
        </c:dLbls>
        <c:axId val="1198135983"/>
        <c:axId val="1198137647"/>
      </c:scatterChart>
      <c:valAx>
        <c:axId val="1198135983"/>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7647"/>
        <c:crosses val="autoZero"/>
        <c:crossBetween val="midCat"/>
      </c:valAx>
      <c:valAx>
        <c:axId val="119813764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598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00B050"/>
              </a:solidFill>
              <a:round/>
            </a:ln>
            <a:effectLst/>
          </c:spPr>
          <c:marker>
            <c:symbol val="none"/>
          </c:marker>
          <c:xVal>
            <c:numRef>
              <c:f>Sheet1!$A$23:$A$26</c:f>
              <c:numCache>
                <c:formatCode>General</c:formatCode>
                <c:ptCount val="4"/>
                <c:pt idx="0">
                  <c:v>1</c:v>
                </c:pt>
                <c:pt idx="1">
                  <c:v>1.5</c:v>
                </c:pt>
                <c:pt idx="2">
                  <c:v>2</c:v>
                </c:pt>
                <c:pt idx="3">
                  <c:v>2.5</c:v>
                </c:pt>
              </c:numCache>
            </c:numRef>
          </c:xVal>
          <c:yVal>
            <c:numRef>
              <c:f>Sheet1!$B$23:$B$26</c:f>
              <c:numCache>
                <c:formatCode>General</c:formatCode>
                <c:ptCount val="4"/>
                <c:pt idx="0">
                  <c:v>400</c:v>
                </c:pt>
                <c:pt idx="1">
                  <c:v>50</c:v>
                </c:pt>
                <c:pt idx="2">
                  <c:v>100</c:v>
                </c:pt>
                <c:pt idx="3">
                  <c:v>150</c:v>
                </c:pt>
              </c:numCache>
            </c:numRef>
          </c:yVal>
          <c:smooth val="0"/>
          <c:extLst>
            <c:ext xmlns:c16="http://schemas.microsoft.com/office/drawing/2014/chart" uri="{C3380CC4-5D6E-409C-BE32-E72D297353CC}">
              <c16:uniqueId val="{00000000-E277-48F2-A458-792B97103FC0}"/>
            </c:ext>
          </c:extLst>
        </c:ser>
        <c:dLbls>
          <c:showLegendKey val="0"/>
          <c:showVal val="0"/>
          <c:showCatName val="0"/>
          <c:showSerName val="0"/>
          <c:showPercent val="0"/>
          <c:showBubbleSize val="0"/>
        </c:dLbls>
        <c:axId val="1201286047"/>
        <c:axId val="1201283967"/>
      </c:scatterChart>
      <c:valAx>
        <c:axId val="1201286047"/>
        <c:scaling>
          <c:orientation val="minMax"/>
          <c:max val="2.5"/>
          <c:min val="0.75000000000000011"/>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3967"/>
        <c:crossesAt val="-50"/>
        <c:crossBetween val="midCat"/>
      </c:valAx>
      <c:valAx>
        <c:axId val="1201283967"/>
        <c:scaling>
          <c:orientation val="minMax"/>
          <c:min val="-50"/>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6047"/>
        <c:crosses val="autoZero"/>
        <c:crossBetween val="midCat"/>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hemsafetypro.com/Topics/CRA/Vapor_Pressure.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 3: </a:t>
            </a:r>
            <a:r>
              <a:rPr lang="en-GB" sz="1200" b="1" dirty="0">
                <a:solidFill>
                  <a:srgbClr val="0070C0"/>
                </a:solidFill>
                <a:effectLst>
                  <a:outerShdw blurRad="38100" dist="38100" dir="2700000" algn="tl">
                    <a:srgbClr val="000000">
                      <a:alpha val="43137"/>
                    </a:srgbClr>
                  </a:outerShdw>
                </a:effectLst>
              </a:rPr>
              <a:t>SOLIDS AND LIQUIDS</a:t>
            </a:r>
            <a:endParaRPr lang="en-GB" sz="1200" b="1" dirty="0">
              <a:effectLst>
                <a:outerShdw blurRad="38100" dist="38100" dir="2700000" algn="tl">
                  <a:srgbClr val="000000">
                    <a:alpha val="43137"/>
                  </a:srgbClr>
                </a:outerShdw>
              </a:effectLst>
            </a:endParaRPr>
          </a:p>
          <a:p>
            <a:r>
              <a:rPr lang="en-GB" sz="1200" b="1" dirty="0">
                <a:cs typeface="Calibri" panose="020F0502020204030204" pitchFamily="34" charset="0"/>
              </a:rPr>
              <a:t>Phase	Macroscopic			Sub-microscopic</a:t>
            </a:r>
          </a:p>
          <a:p>
            <a:r>
              <a:rPr lang="en-GB" sz="1200" b="1" dirty="0">
                <a:cs typeface="Calibri" panose="020F0502020204030204" pitchFamily="34" charset="0"/>
              </a:rPr>
              <a:t>Solid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FF0000"/>
                </a:solidFill>
                <a:cs typeface="Calibri" panose="020F0502020204030204" pitchFamily="34" charset="0"/>
              </a:rPr>
              <a:t>Definite </a:t>
            </a:r>
            <a:r>
              <a:rPr lang="en-GB" sz="1200" dirty="0">
                <a:solidFill>
                  <a:srgbClr val="00B050"/>
                </a:solidFill>
                <a:cs typeface="Calibri" panose="020F0502020204030204" pitchFamily="34" charset="0"/>
              </a:rPr>
              <a:t>shape	</a:t>
            </a:r>
            <a:r>
              <a:rPr lang="en-GB" sz="1200" dirty="0">
                <a:solidFill>
                  <a:srgbClr val="7030A0"/>
                </a:solidFill>
                <a:cs typeface="Calibri" panose="020F0502020204030204" pitchFamily="34" charset="0"/>
              </a:rPr>
              <a:t>Particles attracted strongly, </a:t>
            </a:r>
            <a:r>
              <a:rPr lang="en-GB" sz="1200" dirty="0">
                <a:solidFill>
                  <a:srgbClr val="00FFFF"/>
                </a:solidFill>
                <a:cs typeface="Calibri" panose="020F0502020204030204" pitchFamily="34" charset="0"/>
              </a:rPr>
              <a:t>Regular arrangement/structure, </a:t>
            </a:r>
            <a:r>
              <a:rPr lang="en-GB" sz="1200" dirty="0">
                <a:solidFill>
                  <a:srgbClr val="FF0000"/>
                </a:solidFill>
                <a:cs typeface="Calibri" panose="020F0502020204030204" pitchFamily="34" charset="0"/>
              </a:rPr>
              <a:t>‘balls held with springs’</a:t>
            </a:r>
          </a:p>
          <a:p>
            <a:r>
              <a:rPr lang="en-GB" sz="1200" b="1" dirty="0">
                <a:cs typeface="Calibri" panose="020F0502020204030204" pitchFamily="34" charset="0"/>
              </a:rPr>
              <a:t>Liquid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attracted weakly, </a:t>
            </a:r>
            <a:r>
              <a:rPr lang="en-GB" sz="1200" dirty="0">
                <a:solidFill>
                  <a:srgbClr val="00FFFF"/>
                </a:solidFill>
                <a:cs typeface="Calibri" panose="020F0502020204030204" pitchFamily="34" charset="0"/>
              </a:rPr>
              <a:t>More random arrangement, </a:t>
            </a:r>
            <a:r>
              <a:rPr lang="en-GB" sz="1200" dirty="0">
                <a:solidFill>
                  <a:srgbClr val="FF0000"/>
                </a:solidFill>
                <a:cs typeface="Calibri" panose="020F0502020204030204" pitchFamily="34" charset="0"/>
              </a:rPr>
              <a:t>‘balls held with wires/band</a:t>
            </a:r>
            <a:endParaRPr lang="en-GB" sz="1200" dirty="0">
              <a:solidFill>
                <a:srgbClr val="00FFFF"/>
              </a:solidFill>
              <a:cs typeface="Calibri" panose="020F0502020204030204" pitchFamily="34" charset="0"/>
            </a:endParaRPr>
          </a:p>
          <a:p>
            <a:r>
              <a:rPr lang="en-GB" sz="1200" b="1" dirty="0">
                <a:cs typeface="Calibri" panose="020F0502020204030204" pitchFamily="34" charset="0"/>
              </a:rPr>
              <a:t>Gas	</a:t>
            </a:r>
            <a:r>
              <a:rPr lang="en-GB" sz="1200" dirty="0">
                <a:solidFill>
                  <a:srgbClr val="7030A0"/>
                </a:solidFill>
                <a:cs typeface="Calibri" panose="020F0502020204030204" pitchFamily="34" charset="0"/>
              </a:rPr>
              <a:t>Volume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not attracted at all, </a:t>
            </a:r>
            <a:r>
              <a:rPr lang="en-GB" sz="1200" dirty="0">
                <a:solidFill>
                  <a:srgbClr val="00FFFF"/>
                </a:solidFill>
                <a:cs typeface="Calibri" panose="020F0502020204030204" pitchFamily="34" charset="0"/>
              </a:rPr>
              <a:t>Totally random arrangement </a:t>
            </a:r>
            <a:r>
              <a:rPr lang="en-GB" sz="1200" dirty="0">
                <a:solidFill>
                  <a:srgbClr val="FF0000"/>
                </a:solidFill>
                <a:cs typeface="Calibri" panose="020F0502020204030204" pitchFamily="34" charset="0"/>
              </a:rPr>
              <a:t>‘balls not attached at all’</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2830794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a:t>
            </a:r>
            <a:r>
              <a:rPr lang="en-GB" sz="1200" b="1" dirty="0">
                <a:solidFill>
                  <a:srgbClr val="0070C0"/>
                </a:solidFill>
                <a:effectLst>
                  <a:outerShdw blurRad="38100" dist="38100" dir="2700000" algn="tl">
                    <a:srgbClr val="000000">
                      <a:alpha val="43137"/>
                    </a:srgbClr>
                  </a:outerShdw>
                </a:effectLst>
              </a:rPr>
              <a:t>INTERPARTICLE and INTERMOLECULAR FORCES </a:t>
            </a:r>
            <a:endParaRPr lang="en-GB" sz="1200" b="1" dirty="0">
              <a:effectLst>
                <a:outerShdw blurRad="38100" dist="38100" dir="2700000" algn="tl">
                  <a:srgbClr val="000000">
                    <a:alpha val="43137"/>
                  </a:srgbClr>
                </a:outerShdw>
              </a:effectLst>
            </a:endParaRPr>
          </a:p>
          <a:p>
            <a:r>
              <a:rPr lang="en-GB" sz="1200" b="1" dirty="0">
                <a:latin typeface="Calibri" panose="020F0502020204030204" pitchFamily="34" charset="0"/>
                <a:cs typeface="Calibri" panose="020F0502020204030204" pitchFamily="34" charset="0"/>
              </a:rPr>
              <a:t>Two broad Categories (focus on solids):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50"/>
                </a:solidFill>
                <a:latin typeface="Calibri" panose="020F0502020204030204" pitchFamily="34" charset="0"/>
                <a:cs typeface="Calibri" panose="020F0502020204030204" pitchFamily="34" charset="0"/>
              </a:rPr>
              <a:t>Infinite Arrays (IPF): </a:t>
            </a:r>
            <a:r>
              <a:rPr lang="en-GB" sz="1200" b="1" dirty="0">
                <a:latin typeface="Calibri" panose="020F0502020204030204" pitchFamily="34" charset="0"/>
                <a:cs typeface="Calibri" panose="020F0502020204030204" pitchFamily="34" charset="0"/>
              </a:rPr>
              <a:t>IONIC BONDS, METALLIC BONDS, COVALENT BONDS </a:t>
            </a:r>
            <a:r>
              <a:rPr lang="en-GB" sz="1100" b="1" dirty="0">
                <a:latin typeface="Calibri" panose="020F0502020204030204" pitchFamily="34" charset="0"/>
                <a:cs typeface="Calibri" panose="020F0502020204030204" pitchFamily="34" charset="0"/>
              </a:rPr>
              <a:t>(network covalent arrays)</a:t>
            </a:r>
          </a:p>
          <a:p>
            <a:r>
              <a:rPr lang="en-GB" sz="1200" b="1" dirty="0">
                <a:solidFill>
                  <a:srgbClr val="0000FF"/>
                </a:solidFill>
                <a:latin typeface="Calibri" panose="020F0502020204030204" pitchFamily="34" charset="0"/>
                <a:cs typeface="Calibri" panose="020F0502020204030204" pitchFamily="34" charset="0"/>
              </a:rPr>
              <a:t>Discrete molecules (IMF): </a:t>
            </a:r>
            <a:r>
              <a:rPr lang="en-GB" sz="1200" b="1" dirty="0">
                <a:latin typeface="Calibri" panose="020F0502020204030204" pitchFamily="34" charset="0"/>
                <a:cs typeface="Calibri" panose="020F0502020204030204" pitchFamily="34" charset="0"/>
              </a:rPr>
              <a:t>DIPOLE-DIPOLE, LONDON DISPERSION FORCES, HYDROGEN BONDING</a:t>
            </a:r>
          </a:p>
          <a:p>
            <a:endParaRPr lang="en-US" sz="1200" b="1" dirty="0">
              <a:solidFill>
                <a:srgbClr val="00B050"/>
              </a:solidFill>
              <a:latin typeface="Calibri" panose="020F0502020204030204" pitchFamily="34" charset="0"/>
              <a:cs typeface="Calibri" panose="020F0502020204030204" pitchFamily="34" charset="0"/>
            </a:endParaRPr>
          </a:p>
          <a:p>
            <a:r>
              <a:rPr lang="en-US" sz="12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a:p>
            <a:r>
              <a:rPr lang="en-US" sz="12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1200" dirty="0">
                <a:solidFill>
                  <a:srgbClr val="202124"/>
                </a:solidFill>
                <a:latin typeface="Calibri" panose="020F0502020204030204" pitchFamily="34" charset="0"/>
                <a:cs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1298002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5: </a:t>
            </a:r>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exists between oppositely charged ions (atoms or groups of atoms with an electrostatic charge; </a:t>
            </a:r>
            <a:r>
              <a:rPr lang="en-GB" sz="1200" dirty="0">
                <a:solidFill>
                  <a:srgbClr val="00B050"/>
                </a:solidFill>
                <a:cs typeface="Calibri" panose="020F0502020204030204" pitchFamily="34" charset="0"/>
              </a:rPr>
              <a:t>ANION</a:t>
            </a:r>
            <a:r>
              <a:rPr lang="en-GB" sz="1200" b="1" baseline="30000" dirty="0">
                <a:solidFill>
                  <a:srgbClr val="00B050"/>
                </a:solidFill>
                <a:cs typeface="Calibri" panose="020F0502020204030204" pitchFamily="34" charset="0"/>
              </a:rPr>
              <a:t>-</a:t>
            </a:r>
            <a:r>
              <a:rPr lang="en-GB" sz="1200" dirty="0">
                <a:cs typeface="Calibri" panose="020F0502020204030204" pitchFamily="34" charset="0"/>
              </a:rPr>
              <a:t>, </a:t>
            </a:r>
            <a:r>
              <a:rPr lang="en-GB" sz="1200" dirty="0">
                <a:solidFill>
                  <a:srgbClr val="FFC000"/>
                </a:solidFill>
                <a:cs typeface="Calibri" panose="020F0502020204030204" pitchFamily="34" charset="0"/>
              </a:rPr>
              <a:t>CATION</a:t>
            </a:r>
            <a:r>
              <a:rPr lang="en-GB" sz="1200" b="1" baseline="30000" dirty="0">
                <a:solidFill>
                  <a:srgbClr val="FFC000"/>
                </a:solidFill>
                <a:cs typeface="Calibri" panose="020F0502020204030204" pitchFamily="34" charset="0"/>
              </a:rPr>
              <a:t>+</a:t>
            </a:r>
            <a:r>
              <a:rPr lang="en-GB" sz="12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forms when </a:t>
            </a:r>
            <a:r>
              <a:rPr lang="en-GB" sz="1200" u="sng" dirty="0">
                <a:cs typeface="Calibri" panose="020F0502020204030204" pitchFamily="34" charset="0"/>
              </a:rPr>
              <a:t>electrons are transferred </a:t>
            </a:r>
            <a:r>
              <a:rPr lang="en-GB" sz="1200" dirty="0">
                <a:cs typeface="Calibri" panose="020F0502020204030204" pitchFamily="34" charset="0"/>
              </a:rPr>
              <a:t>from a </a:t>
            </a:r>
            <a:r>
              <a:rPr lang="en-GB" sz="1200" dirty="0">
                <a:solidFill>
                  <a:srgbClr val="FFC000"/>
                </a:solidFill>
                <a:cs typeface="Calibri" panose="020F0502020204030204" pitchFamily="34" charset="0"/>
              </a:rPr>
              <a:t>metal</a:t>
            </a:r>
            <a:r>
              <a:rPr lang="en-GB" sz="1200" dirty="0">
                <a:cs typeface="Calibri" panose="020F0502020204030204" pitchFamily="34" charset="0"/>
              </a:rPr>
              <a:t> to a </a:t>
            </a:r>
            <a:r>
              <a:rPr lang="en-GB" sz="1200" dirty="0">
                <a:solidFill>
                  <a:srgbClr val="00CC00"/>
                </a:solidFill>
                <a:cs typeface="Calibri" panose="020F0502020204030204" pitchFamily="34" charset="0"/>
              </a:rPr>
              <a:t>non-metal</a:t>
            </a:r>
            <a:r>
              <a:rPr lang="en-GB" sz="1200" dirty="0">
                <a:cs typeface="Calibri" panose="020F0502020204030204" pitchFamily="34" charset="0"/>
              </a:rPr>
              <a:t> in order to obtain a full valence shell for both atoms (8 electrons-octet)</a:t>
            </a:r>
          </a:p>
          <a:p>
            <a:r>
              <a:rPr lang="en-GB" sz="1200" b="1" dirty="0">
                <a:solidFill>
                  <a:srgbClr val="C00000"/>
                </a:solidFill>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5</a:t>
            </a:fld>
            <a:endParaRPr lang="en-GB"/>
          </a:p>
        </p:txBody>
      </p:sp>
    </p:spTree>
    <p:extLst>
      <p:ext uri="{BB962C8B-B14F-4D97-AF65-F5344CB8AC3E}">
        <p14:creationId xmlns:p14="http://schemas.microsoft.com/office/powerpoint/2010/main" val="993153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6: </a:t>
            </a:r>
            <a:r>
              <a:rPr lang="en-GB" dirty="0">
                <a:effectLst>
                  <a:outerShdw blurRad="38100" dist="38100" dir="2700000" algn="tl">
                    <a:srgbClr val="000000">
                      <a:alpha val="43137"/>
                    </a:srgbClr>
                  </a:outerShdw>
                </a:effectLst>
              </a:rPr>
              <a:t>IPF: Metallic bond</a:t>
            </a:r>
          </a:p>
          <a:p>
            <a:pPr marL="285750" indent="-285750">
              <a:lnSpc>
                <a:spcPts val="3300"/>
              </a:lnSpc>
              <a:buFont typeface="Arial" panose="020B0604020202020204" pitchFamily="34" charset="0"/>
              <a:buChar char="•"/>
            </a:pPr>
            <a:r>
              <a:rPr lang="en-US" sz="1200" b="1" dirty="0">
                <a:solidFill>
                  <a:srgbClr val="00B050"/>
                </a:solidFill>
                <a:cs typeface="Calibri" panose="020F0502020204030204" pitchFamily="34" charset="0"/>
              </a:rPr>
              <a:t>metallic bond</a:t>
            </a:r>
            <a:r>
              <a:rPr lang="en-US" sz="1200" dirty="0">
                <a:solidFill>
                  <a:srgbClr val="00B050"/>
                </a:solidFill>
                <a:cs typeface="Calibri" panose="020F0502020204030204" pitchFamily="34" charset="0"/>
              </a:rPr>
              <a:t> </a:t>
            </a:r>
            <a:r>
              <a:rPr lang="en-US" sz="1200" dirty="0">
                <a:solidFill>
                  <a:srgbClr val="1A1A1A"/>
                </a:solidFill>
                <a:cs typeface="Calibri" panose="020F0502020204030204" pitchFamily="34" charset="0"/>
              </a:rPr>
              <a:t>- </a:t>
            </a:r>
            <a:r>
              <a:rPr lang="en-GB" sz="1200" dirty="0">
                <a:cs typeface="Calibri" panose="020F0502020204030204" pitchFamily="34" charset="0"/>
              </a:rPr>
              <a:t>electrostatic attractive force between conduction electrons </a:t>
            </a:r>
            <a:r>
              <a:rPr lang="en-US" sz="1200" dirty="0">
                <a:solidFill>
                  <a:srgbClr val="1A1A1A"/>
                </a:solidFill>
                <a:cs typeface="Calibri" panose="020F0502020204030204" pitchFamily="34" charset="0"/>
              </a:rPr>
              <a:t>that holds closely packed atoms together in a metallic substance</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the </a:t>
            </a:r>
            <a:r>
              <a:rPr lang="en-US" sz="1200" dirty="0">
                <a:solidFill>
                  <a:srgbClr val="0000FF"/>
                </a:solidFill>
                <a:cs typeface="Calibri" panose="020F0502020204030204" pitchFamily="34" charset="0"/>
              </a:rPr>
              <a:t>valence electron </a:t>
            </a:r>
            <a:r>
              <a:rPr lang="en-US" sz="1200" dirty="0">
                <a:solidFill>
                  <a:srgbClr val="1A1A1A"/>
                </a:solidFill>
                <a:cs typeface="Calibri" panose="020F0502020204030204" pitchFamily="34" charset="0"/>
              </a:rPr>
              <a:t>shell of each atom overlaps with a large number of neighboring atoms so the </a:t>
            </a: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move from one atom to another and are not associated with any specific pair of atoms </a:t>
            </a:r>
          </a:p>
          <a:p>
            <a:pPr marL="285750" indent="-285750">
              <a:lnSpc>
                <a:spcPts val="3300"/>
              </a:lnSpc>
              <a:buFont typeface="Arial" panose="020B0604020202020204" pitchFamily="34" charset="0"/>
              <a:buChar char="•"/>
            </a:pP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are nonlocalized, moving freely throughout the entire crystal</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 the atoms that the </a:t>
            </a:r>
            <a:r>
              <a:rPr lang="en-US" sz="1200" dirty="0">
                <a:solidFill>
                  <a:srgbClr val="0000FF"/>
                </a:solidFill>
                <a:cs typeface="Calibri" panose="020F0502020204030204" pitchFamily="34" charset="0"/>
              </a:rPr>
              <a:t>electrons</a:t>
            </a:r>
            <a:r>
              <a:rPr lang="en-US" sz="12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endParaRPr lang="en-GB" sz="1200" dirty="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latin typeface="Calibri" panose="020F0502020204030204" pitchFamily="34" charset="0"/>
                <a:cs typeface="Calibri" panose="020F0502020204030204" pitchFamily="34" charset="0"/>
              </a:rPr>
              <a:t>STRONG TO 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6</a:t>
            </a:fld>
            <a:endParaRPr lang="en-GB"/>
          </a:p>
        </p:txBody>
      </p:sp>
    </p:spTree>
    <p:extLst>
      <p:ext uri="{BB962C8B-B14F-4D97-AF65-F5344CB8AC3E}">
        <p14:creationId xmlns:p14="http://schemas.microsoft.com/office/powerpoint/2010/main" val="1998499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SLIDE 7:</a:t>
            </a:r>
          </a:p>
          <a:p>
            <a:r>
              <a:rPr lang="en-GB" sz="1600" b="1" dirty="0">
                <a:solidFill>
                  <a:srgbClr val="0070C0"/>
                </a:solidFill>
                <a:effectLst>
                  <a:outerShdw blurRad="38100" dist="38100" dir="2700000" algn="tl">
                    <a:srgbClr val="000000">
                      <a:alpha val="43137"/>
                    </a:srgbClr>
                  </a:outerShdw>
                </a:effectLst>
              </a:rPr>
              <a:t>IPF: COVALENT BONDS</a:t>
            </a:r>
            <a:endParaRPr lang="en-GB" sz="1600" b="1" dirty="0">
              <a:effectLst>
                <a:outerShdw blurRad="38100" dist="38100" dir="2700000" algn="tl">
                  <a:srgbClr val="000000">
                    <a:alpha val="43137"/>
                  </a:srgbClr>
                </a:outerShdw>
              </a:effectLst>
            </a:endParaRPr>
          </a:p>
          <a:p>
            <a:r>
              <a:rPr lang="en-GB" sz="1200" b="1" dirty="0">
                <a:solidFill>
                  <a:srgbClr val="00B050"/>
                </a:solidFill>
              </a:rPr>
              <a:t>network covalent bonds </a:t>
            </a:r>
            <a:r>
              <a:rPr lang="en-GB" sz="1200" dirty="0"/>
              <a:t>found</a:t>
            </a:r>
            <a:r>
              <a:rPr lang="en-GB" sz="1200" b="1" dirty="0"/>
              <a:t> </a:t>
            </a:r>
            <a:r>
              <a:rPr lang="en-GB" sz="1200" dirty="0"/>
              <a:t>in </a:t>
            </a:r>
            <a:r>
              <a:rPr lang="en-US" sz="1200" i="0" dirty="0">
                <a:solidFill>
                  <a:srgbClr val="202124"/>
                </a:solidFill>
                <a:effectLst/>
              </a:rPr>
              <a:t>large, rigid three-dimensional arrangements of atoms held together by strong covalent bonds</a:t>
            </a:r>
          </a:p>
          <a:p>
            <a:r>
              <a:rPr lang="en-US" sz="1200" i="0" dirty="0">
                <a:solidFill>
                  <a:srgbClr val="202124"/>
                </a:solidFill>
                <a:effectLst/>
              </a:rPr>
              <a:t>GRAPHITE, DIAMOND – ALLOTROPES</a:t>
            </a:r>
          </a:p>
          <a:p>
            <a:r>
              <a:rPr lang="en-US" sz="1200" i="0" dirty="0">
                <a:solidFill>
                  <a:srgbClr val="202124"/>
                </a:solidFill>
                <a:effectLst/>
              </a:rPr>
              <a:t>SILICON</a:t>
            </a:r>
            <a:endParaRPr lang="en-GB" sz="1200" dirty="0"/>
          </a:p>
          <a:p>
            <a:r>
              <a:rPr lang="en-GB" sz="1200" b="1" dirty="0">
                <a:solidFill>
                  <a:srgbClr val="C00000"/>
                </a:solidFill>
                <a:latin typeface="Calibri" panose="020F0502020204030204" pitchFamily="34" charset="0"/>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56152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a:t>
            </a:r>
            <a:r>
              <a:rPr lang="en-GB" sz="1400" b="1" dirty="0">
                <a:solidFill>
                  <a:srgbClr val="0070C0"/>
                </a:solidFill>
                <a:effectLst>
                  <a:outerShdw blurRad="38100" dist="38100" dir="2700000" algn="tl">
                    <a:srgbClr val="000000">
                      <a:alpha val="43137"/>
                    </a:srgbClr>
                  </a:outerShdw>
                </a:effectLst>
              </a:rPr>
              <a:t>IMF: POLAR COVALENT MOLECULES</a:t>
            </a:r>
          </a:p>
          <a:p>
            <a:r>
              <a:rPr lang="en-GB" sz="1400" b="1" dirty="0">
                <a:solidFill>
                  <a:srgbClr val="0000FF"/>
                </a:solidFill>
                <a:cs typeface="Calibri" panose="020F0502020204030204" pitchFamily="34" charset="0"/>
              </a:rPr>
              <a:t>IMF – dipole-dipole forces</a:t>
            </a:r>
          </a:p>
          <a:p>
            <a:endParaRPr lang="en-GB" sz="1400" b="1" dirty="0">
              <a:solidFill>
                <a:srgbClr val="0070C0"/>
              </a:solidFill>
              <a:effectLst>
                <a:outerShdw blurRad="38100" dist="38100" dir="2700000" algn="tl">
                  <a:srgbClr val="000000">
                    <a:alpha val="43137"/>
                  </a:srgbClr>
                </a:outerShdw>
              </a:effectLst>
            </a:endParaRPr>
          </a:p>
          <a:p>
            <a:pPr marL="285750" indent="-285750">
              <a:lnSpc>
                <a:spcPct val="130000"/>
              </a:lnSpc>
              <a:buFont typeface="Arial" panose="020B0604020202020204" pitchFamily="34" charset="0"/>
              <a:buChar char="•"/>
            </a:pPr>
            <a:r>
              <a:rPr lang="en-GB" sz="1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1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1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1200" dirty="0">
                <a:cs typeface="Calibri" panose="020F0502020204030204" pitchFamily="34" charset="0"/>
              </a:rPr>
              <a:t>undirected, slightly negative interaction</a:t>
            </a:r>
          </a:p>
          <a:p>
            <a:pPr marL="285750" indent="-285750">
              <a:lnSpc>
                <a:spcPct val="130000"/>
              </a:lnSpc>
              <a:buFont typeface="Arial" panose="020B0604020202020204" pitchFamily="34" charset="0"/>
              <a:buChar char="•"/>
            </a:pPr>
            <a:r>
              <a:rPr lang="en-GB" sz="1200" dirty="0">
                <a:cs typeface="Calibri" panose="020F0502020204030204" pitchFamily="34" charset="0"/>
              </a:rPr>
              <a:t>affect the molecules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C00000"/>
                </a:solidFill>
              </a:rPr>
              <a:t>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34779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a:t>
            </a:r>
          </a:p>
          <a:p>
            <a:r>
              <a:rPr lang="en-GB" sz="1600" b="1" dirty="0">
                <a:solidFill>
                  <a:srgbClr val="0070C0"/>
                </a:solidFill>
                <a:effectLst>
                  <a:outerShdw blurRad="38100" dist="38100" dir="2700000" algn="tl">
                    <a:srgbClr val="000000">
                      <a:alpha val="43137"/>
                    </a:srgbClr>
                  </a:outerShdw>
                </a:effectLst>
              </a:rPr>
              <a:t>IMF: LONDON DISPERSION FORCES</a:t>
            </a:r>
          </a:p>
          <a:p>
            <a:r>
              <a:rPr lang="en-GB" sz="1200" b="1" dirty="0">
                <a:solidFill>
                  <a:srgbClr val="0000FF"/>
                </a:solidFill>
              </a:rPr>
              <a:t>Non-polar Covalent Molecules</a:t>
            </a:r>
          </a:p>
          <a:p>
            <a:pPr marL="285750" indent="-285750">
              <a:lnSpc>
                <a:spcPct val="130000"/>
              </a:lnSpc>
              <a:buFont typeface="Arial" panose="020B0604020202020204" pitchFamily="34" charset="0"/>
              <a:buChar char="•"/>
            </a:pPr>
            <a:r>
              <a:rPr lang="en-US" sz="1200" b="1" i="0" dirty="0">
                <a:solidFill>
                  <a:srgbClr val="202124"/>
                </a:solidFill>
                <a:effectLst/>
              </a:rPr>
              <a:t>the weakest intermolecular force</a:t>
            </a:r>
            <a:r>
              <a:rPr lang="en-US" sz="1200" b="0" i="0" dirty="0">
                <a:solidFill>
                  <a:srgbClr val="202124"/>
                </a:solidFill>
                <a:effectLst/>
              </a:rPr>
              <a:t> </a:t>
            </a:r>
          </a:p>
          <a:p>
            <a:pPr marL="285750" indent="-285750">
              <a:lnSpc>
                <a:spcPct val="130000"/>
              </a:lnSpc>
              <a:buFont typeface="Arial" panose="020B0604020202020204" pitchFamily="34" charset="0"/>
              <a:buChar char="•"/>
            </a:pPr>
            <a:r>
              <a:rPr lang="en-US" sz="1200" dirty="0">
                <a:solidFill>
                  <a:srgbClr val="202124"/>
                </a:solidFill>
              </a:rPr>
              <a:t>a </a:t>
            </a:r>
            <a:r>
              <a:rPr lang="en-US" sz="1200" b="0" i="0" dirty="0">
                <a:solidFill>
                  <a:srgbClr val="202124"/>
                </a:solidFill>
                <a:effectLst/>
              </a:rPr>
              <a:t>temporary attractive force that results from temporary dipoles</a:t>
            </a:r>
            <a:endParaRPr lang="en-GB" sz="1200" dirty="0"/>
          </a:p>
          <a:p>
            <a:r>
              <a:rPr lang="en-GB" sz="1200" b="1" i="1" dirty="0">
                <a:solidFill>
                  <a:srgbClr val="0000FF"/>
                </a:solidFill>
                <a:cs typeface="Calibri" panose="020F0502020204030204" pitchFamily="34" charset="0"/>
              </a:rPr>
              <a:t>Induced dipole </a:t>
            </a:r>
          </a:p>
          <a:p>
            <a:r>
              <a:rPr lang="en-GB" sz="1200" b="1" i="1" dirty="0">
                <a:solidFill>
                  <a:srgbClr val="0000FF"/>
                </a:solidFill>
                <a:cs typeface="Calibri" panose="020F0502020204030204" pitchFamily="34" charset="0"/>
              </a:rPr>
              <a:t>Proximity of electron cloud</a:t>
            </a:r>
          </a:p>
          <a:p>
            <a:pPr>
              <a:lnSpc>
                <a:spcPct val="130000"/>
              </a:lnSpc>
            </a:pPr>
            <a:r>
              <a:rPr lang="en-GB" sz="1200" b="1" dirty="0">
                <a:solidFill>
                  <a:srgbClr val="00B0F0"/>
                </a:solidFill>
              </a:rPr>
              <a:t>Van der Waals forces are ALL intermolecular forces</a:t>
            </a:r>
          </a:p>
          <a:p>
            <a:pPr>
              <a:lnSpc>
                <a:spcPct val="130000"/>
              </a:lnSpc>
            </a:pPr>
            <a:r>
              <a:rPr lang="en-GB" sz="1200" b="1" dirty="0">
                <a:solidFill>
                  <a:srgbClr val="00B0F0"/>
                </a:solidFill>
              </a:rPr>
              <a:t>London dispersion forces are an example of Van der Waals forces</a:t>
            </a:r>
          </a:p>
          <a:p>
            <a:r>
              <a:rPr lang="en-GB" sz="1200" b="1" dirty="0">
                <a:solidFill>
                  <a:srgbClr val="C00000"/>
                </a:solidFill>
              </a:rPr>
              <a:t>VERY, VERY 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3820324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a:t>
            </a:r>
            <a:r>
              <a:rPr lang="en-GB" sz="1400" b="1" dirty="0">
                <a:solidFill>
                  <a:srgbClr val="0070C0"/>
                </a:solidFill>
                <a:effectLst>
                  <a:outerShdw blurRad="38100" dist="38100" dir="2700000" algn="tl">
                    <a:srgbClr val="000000">
                      <a:alpha val="43137"/>
                    </a:srgbClr>
                  </a:outerShdw>
                </a:effectLst>
              </a:rPr>
              <a:t>HEATING CURVE</a:t>
            </a:r>
            <a:endParaRPr lang="en-GB" sz="1400" b="1" dirty="0">
              <a:effectLst>
                <a:outerShdw blurRad="38100" dist="38100" dir="2700000" algn="tl">
                  <a:srgbClr val="000000">
                    <a:alpha val="43137"/>
                  </a:srgbClr>
                </a:outerShdw>
              </a:effectLst>
            </a:endParaRPr>
          </a:p>
          <a:p>
            <a:r>
              <a:rPr lang="en-GB" sz="1200" b="1" dirty="0">
                <a:solidFill>
                  <a:srgbClr val="00B0F0"/>
                </a:solidFill>
              </a:rPr>
              <a:t>effect of IPF/IMF on the microscopic behaviour of a substance upon heating</a:t>
            </a:r>
          </a:p>
          <a:p>
            <a:r>
              <a:rPr lang="en-GB" sz="1400" b="1" dirty="0">
                <a:solidFill>
                  <a:srgbClr val="FF0000"/>
                </a:solidFill>
                <a:cs typeface="Calibri" panose="020F0502020204030204" pitchFamily="34" charset="0"/>
              </a:rPr>
              <a:t>solid</a:t>
            </a:r>
          </a:p>
          <a:p>
            <a:r>
              <a:rPr lang="en-GB" sz="1400" b="1" dirty="0">
                <a:solidFill>
                  <a:srgbClr val="7030A0"/>
                </a:solidFill>
                <a:cs typeface="Calibri" panose="020F0502020204030204" pitchFamily="34" charset="0"/>
              </a:rPr>
              <a:t>melts</a:t>
            </a:r>
          </a:p>
          <a:p>
            <a:r>
              <a:rPr lang="en-GB" sz="1400" b="1" dirty="0">
                <a:solidFill>
                  <a:srgbClr val="0000FF"/>
                </a:solidFill>
                <a:cs typeface="Calibri" panose="020F0502020204030204" pitchFamily="34" charset="0"/>
                <a:sym typeface="Wingdings" panose="05000000000000000000" pitchFamily="2" charset="2"/>
              </a:rPr>
              <a:t>liquid</a:t>
            </a:r>
          </a:p>
          <a:p>
            <a:r>
              <a:rPr lang="en-GB" sz="1400" b="1" dirty="0">
                <a:solidFill>
                  <a:srgbClr val="00B050"/>
                </a:solidFill>
                <a:cs typeface="Calibri" panose="020F0502020204030204" pitchFamily="34" charset="0"/>
              </a:rPr>
              <a:t>boils</a:t>
            </a:r>
          </a:p>
          <a:p>
            <a:r>
              <a:rPr lang="en-GB" sz="1400" b="1" dirty="0">
                <a:solidFill>
                  <a:srgbClr val="FFC000"/>
                </a:solidFill>
                <a:cs typeface="Calibri" panose="020F0502020204030204" pitchFamily="34" charset="0"/>
                <a:sym typeface="Wingdings" panose="05000000000000000000" pitchFamily="2" charset="2"/>
              </a:rPr>
              <a:t>gas</a:t>
            </a:r>
            <a:endParaRPr lang="en-GB" sz="1400" b="1" dirty="0">
              <a:solidFill>
                <a:srgbClr val="FFC000"/>
              </a:solidFill>
              <a:cs typeface="Calibri" panose="020F0502020204030204" pitchFamily="34" charset="0"/>
            </a:endParaRPr>
          </a:p>
          <a:p>
            <a:r>
              <a:rPr lang="en-GB" dirty="0"/>
              <a:t> </a:t>
            </a:r>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1269439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a:t>
            </a:r>
          </a:p>
          <a:p>
            <a:r>
              <a:rPr lang="en-GB" sz="1800" b="1" dirty="0">
                <a:solidFill>
                  <a:srgbClr val="0070C0"/>
                </a:solidFill>
                <a:effectLst>
                  <a:outerShdw blurRad="38100" dist="38100" dir="2700000" algn="tl">
                    <a:srgbClr val="000000">
                      <a:alpha val="43137"/>
                    </a:srgbClr>
                  </a:outerShdw>
                </a:effectLst>
              </a:rPr>
              <a:t>HEATING CURVE</a:t>
            </a:r>
            <a:endParaRPr lang="en-GB" sz="1800" b="1" dirty="0">
              <a:effectLst>
                <a:outerShdw blurRad="38100" dist="38100" dir="2700000" algn="tl">
                  <a:srgbClr val="000000">
                    <a:alpha val="43137"/>
                  </a:srgbClr>
                </a:outerShdw>
              </a:effectLst>
            </a:endParaRPr>
          </a:p>
          <a:p>
            <a:r>
              <a:rPr lang="en-GB" sz="1400" b="1" dirty="0">
                <a:solidFill>
                  <a:srgbClr val="00B050"/>
                </a:solidFill>
                <a:cs typeface="Calibri" panose="020F0502020204030204" pitchFamily="34" charset="0"/>
              </a:rPr>
              <a:t>Springs and wires</a:t>
            </a:r>
            <a:r>
              <a:rPr lang="en-GB" sz="1400" b="1" dirty="0">
                <a:cs typeface="Calibri" panose="020F0502020204030204" pitchFamily="34" charset="0"/>
              </a:rPr>
              <a:t> </a:t>
            </a:r>
            <a:r>
              <a:rPr lang="en-GB" sz="1400" b="1" dirty="0">
                <a:solidFill>
                  <a:srgbClr val="0000FF"/>
                </a:solidFill>
                <a:cs typeface="Calibri" panose="020F0502020204030204" pitchFamily="34" charset="0"/>
              </a:rPr>
              <a:t>‘stretched’ when heating</a:t>
            </a:r>
          </a:p>
          <a:p>
            <a:endParaRPr lang="en-GB" sz="1400" b="1" dirty="0">
              <a:solidFill>
                <a:srgbClr val="FF0000"/>
              </a:solidFill>
              <a:cs typeface="Calibri" panose="020F0502020204030204" pitchFamily="34" charset="0"/>
            </a:endParaRPr>
          </a:p>
          <a:p>
            <a:r>
              <a:rPr lang="en-GB" sz="1400" b="1" dirty="0">
                <a:solidFill>
                  <a:srgbClr val="FF0000"/>
                </a:solidFill>
                <a:cs typeface="Calibri" panose="020F0502020204030204" pitchFamily="34" charset="0"/>
              </a:rPr>
              <a:t>Broken when melting/fusing and boiling/vaporising</a:t>
            </a:r>
          </a:p>
          <a:p>
            <a:endParaRPr lang="en-GB" sz="1400" b="1" dirty="0">
              <a:cs typeface="Calibri" panose="020F0502020204030204" pitchFamily="34" charset="0"/>
            </a:endParaRPr>
          </a:p>
          <a:p>
            <a:r>
              <a:rPr lang="en-GB" sz="1400" b="1" dirty="0">
                <a:cs typeface="Calibri" panose="020F0502020204030204" pitchFamily="34" charset="0"/>
              </a:rPr>
              <a:t>Stronger these forces: </a:t>
            </a:r>
            <a:r>
              <a:rPr lang="en-GB" sz="1400" b="1" dirty="0">
                <a:solidFill>
                  <a:srgbClr val="7030A0"/>
                </a:solidFill>
                <a:cs typeface="Calibri" panose="020F0502020204030204" pitchFamily="34" charset="0"/>
              </a:rPr>
              <a:t>Higher melting point </a:t>
            </a:r>
            <a:r>
              <a:rPr lang="en-GB" sz="1400" b="1" dirty="0">
                <a:solidFill>
                  <a:srgbClr val="00B050"/>
                </a:solidFill>
                <a:cs typeface="Calibri" panose="020F0502020204030204" pitchFamily="34" charset="0"/>
              </a:rPr>
              <a:t>Higher boiling point</a:t>
            </a:r>
          </a:p>
          <a:p>
            <a:pPr>
              <a:lnSpc>
                <a:spcPct val="130000"/>
              </a:lnSpc>
            </a:pPr>
            <a:r>
              <a:rPr lang="en-US" sz="1200" b="1" dirty="0">
                <a:solidFill>
                  <a:srgbClr val="7030A0"/>
                </a:solidFill>
              </a:rPr>
              <a:t>melting point </a:t>
            </a:r>
            <a:r>
              <a:rPr lang="en-US" sz="1200" b="1" dirty="0">
                <a:solidFill>
                  <a:srgbClr val="202124"/>
                </a:solidFill>
              </a:rPr>
              <a:t>- </a:t>
            </a:r>
            <a:r>
              <a:rPr lang="en-US" sz="1200" dirty="0">
                <a:solidFill>
                  <a:srgbClr val="202124"/>
                </a:solidFill>
              </a:rPr>
              <a:t>the </a:t>
            </a:r>
            <a:r>
              <a:rPr lang="en-US" sz="1200" i="0" dirty="0">
                <a:solidFill>
                  <a:srgbClr val="202124"/>
                </a:solidFill>
                <a:effectLst/>
              </a:rPr>
              <a:t>constant temperature at which a solid changes into liquid  </a:t>
            </a:r>
          </a:p>
          <a:p>
            <a:pPr>
              <a:lnSpc>
                <a:spcPct val="130000"/>
              </a:lnSpc>
            </a:pPr>
            <a:r>
              <a:rPr lang="en-US" sz="1200" b="1" dirty="0">
                <a:solidFill>
                  <a:srgbClr val="00B050"/>
                </a:solidFill>
              </a:rPr>
              <a:t>b</a:t>
            </a:r>
            <a:r>
              <a:rPr lang="en-US" sz="1200" b="1" i="0" dirty="0">
                <a:solidFill>
                  <a:srgbClr val="00B050"/>
                </a:solidFill>
                <a:effectLst/>
              </a:rPr>
              <a:t>oiling point </a:t>
            </a:r>
            <a:r>
              <a:rPr lang="en-US" sz="1200" b="0" i="0" dirty="0">
                <a:solidFill>
                  <a:srgbClr val="202124"/>
                </a:solidFill>
                <a:effectLst/>
              </a:rPr>
              <a:t>- </a:t>
            </a:r>
            <a:r>
              <a:rPr lang="en-US" sz="1200" dirty="0">
                <a:solidFill>
                  <a:srgbClr val="202124"/>
                </a:solidFill>
              </a:rPr>
              <a:t>t</a:t>
            </a:r>
            <a:r>
              <a:rPr lang="en-US" sz="1200" b="0" i="0" dirty="0">
                <a:solidFill>
                  <a:srgbClr val="202124"/>
                </a:solidFill>
                <a:effectLst/>
              </a:rPr>
              <a:t>he constant temperature at which a liquid starts changing into gas </a:t>
            </a:r>
            <a:endParaRPr lang="en-GB" sz="120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1705907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BP	 F2 	-188</a:t>
            </a:r>
          </a:p>
          <a:p>
            <a:r>
              <a:rPr lang="en-GB" dirty="0"/>
              <a:t>	Cl2	-34</a:t>
            </a:r>
          </a:p>
          <a:p>
            <a:r>
              <a:rPr lang="en-GB" dirty="0"/>
              <a:t>	Br2	58</a:t>
            </a:r>
          </a:p>
          <a:p>
            <a:r>
              <a:rPr lang="en-GB" dirty="0"/>
              <a:t>	I2	184</a:t>
            </a:r>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626348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666666"/>
                </a:solidFill>
                <a:effectLst/>
                <a:latin typeface="Helvetica Neue"/>
              </a:rPr>
              <a:t>Knowing the melting point of a chemical is very important for its storage &amp; transport. You probably do not want to store or transport a solid at a temperature close to or above its melting point in which case melting may cause leaking and severe consequences.</a:t>
            </a:r>
          </a:p>
          <a:p>
            <a:pPr algn="l"/>
            <a:r>
              <a:rPr lang="en-GB" b="0" i="0" dirty="0">
                <a:solidFill>
                  <a:srgbClr val="666666"/>
                </a:solidFill>
                <a:effectLst/>
                <a:latin typeface="Helvetica Neue"/>
              </a:rPr>
              <a:t>In addition to that, melting point is often used to predict the partition behaviour of a chemical between solid and gas phases. A higher melting point indicates greater intermolecular forces and therefore less </a:t>
            </a:r>
            <a:r>
              <a:rPr lang="en-GB" b="0" i="0" u="none" strike="noStrike" dirty="0">
                <a:solidFill>
                  <a:srgbClr val="337AB7"/>
                </a:solidFill>
                <a:effectLst/>
                <a:latin typeface="Helvetica Neue"/>
                <a:hlinkClick r:id="rId3"/>
              </a:rPr>
              <a:t>vapour pressure</a:t>
            </a:r>
            <a:r>
              <a:rPr lang="en-GB" b="0" i="0" dirty="0">
                <a:solidFill>
                  <a:srgbClr val="666666"/>
                </a:solidFill>
                <a:effectLst/>
                <a:latin typeface="Helvetica Neue"/>
              </a:rPr>
              <a:t>.</a:t>
            </a:r>
          </a:p>
          <a:p>
            <a:pPr algn="l"/>
            <a:r>
              <a:rPr lang="en-GB" b="0" i="0" dirty="0">
                <a:solidFill>
                  <a:srgbClr val="666666"/>
                </a:solidFill>
                <a:effectLst/>
                <a:latin typeface="Helvetica Neue"/>
              </a:rPr>
              <a:t>Melting point test is not required for every chemical. Usually it is conducted for solid materials under normal conditions. Under REACH, a vapor pressure test does not need to be conducted if the melting point of a substance is above 300 °C.</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846250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sz="1600" b="0" i="0" dirty="0">
                <a:solidFill>
                  <a:srgbClr val="000000"/>
                </a:solidFill>
                <a:effectLst/>
                <a:latin typeface="+mn-lt"/>
              </a:rPr>
              <a:t>The phase </a:t>
            </a:r>
            <a:r>
              <a:rPr lang="en-GB" sz="1600" b="0" i="0" dirty="0" err="1">
                <a:solidFill>
                  <a:srgbClr val="000000"/>
                </a:solidFill>
                <a:effectLst/>
                <a:latin typeface="+mn-lt"/>
              </a:rPr>
              <a:t>behavior</a:t>
            </a:r>
            <a:r>
              <a:rPr lang="en-GB" sz="1600" b="0" i="0" dirty="0">
                <a:solidFill>
                  <a:srgbClr val="000000"/>
                </a:solidFill>
                <a:effectLst/>
                <a:latin typeface="+mn-lt"/>
              </a:rPr>
              <a:t> of explosive substances is important for the proper design of stable explosive devices.</a:t>
            </a:r>
          </a:p>
          <a:p>
            <a:pPr algn="l"/>
            <a:r>
              <a:rPr lang="en-GB" sz="1600" b="0" i="0" dirty="0">
                <a:solidFill>
                  <a:srgbClr val="000000"/>
                </a:solidFill>
                <a:effectLst/>
                <a:latin typeface="+mn-lt"/>
              </a:rPr>
              <a:t>However, the equilibrium </a:t>
            </a:r>
            <a:r>
              <a:rPr lang="en-GB" sz="1600" b="0" i="0" dirty="0" err="1">
                <a:solidFill>
                  <a:srgbClr val="000000"/>
                </a:solidFill>
                <a:effectLst/>
                <a:latin typeface="+mn-lt"/>
              </a:rPr>
              <a:t>behavior</a:t>
            </a:r>
            <a:r>
              <a:rPr lang="en-GB" sz="1600" b="0" i="0" dirty="0">
                <a:solidFill>
                  <a:srgbClr val="000000"/>
                </a:solidFill>
                <a:effectLst/>
                <a:latin typeface="+mn-lt"/>
              </a:rPr>
              <a:t> of chemical compounds can be difficult to assess, because thermodynamic and kinetic  </a:t>
            </a:r>
            <a:r>
              <a:rPr lang="en-GB" sz="1600" b="0" i="0" dirty="0" err="1">
                <a:solidFill>
                  <a:srgbClr val="000000"/>
                </a:solidFill>
                <a:effectLst/>
                <a:latin typeface="+mn-lt"/>
              </a:rPr>
              <a:t>behaviors</a:t>
            </a:r>
            <a:r>
              <a:rPr lang="en-GB" sz="1600" b="0" i="0" dirty="0">
                <a:solidFill>
                  <a:srgbClr val="000000"/>
                </a:solidFill>
                <a:effectLst/>
                <a:latin typeface="+mn-lt"/>
              </a:rPr>
              <a:t> are generally convoluted in the experimental </a:t>
            </a:r>
            <a:r>
              <a:rPr lang="en-GB" sz="1600" b="0" i="0" dirty="0" err="1">
                <a:solidFill>
                  <a:srgbClr val="000000"/>
                </a:solidFill>
                <a:effectLst/>
                <a:latin typeface="+mn-lt"/>
              </a:rPr>
              <a:t>results.The</a:t>
            </a:r>
            <a:r>
              <a:rPr lang="en-GB" sz="1600" b="0" i="0" dirty="0">
                <a:solidFill>
                  <a:srgbClr val="000000"/>
                </a:solidFill>
                <a:effectLst/>
                <a:latin typeface="+mn-lt"/>
              </a:rPr>
              <a:t> phase </a:t>
            </a:r>
            <a:r>
              <a:rPr lang="en-GB" sz="1600" b="0" i="0" dirty="0" err="1">
                <a:solidFill>
                  <a:srgbClr val="000000"/>
                </a:solidFill>
                <a:effectLst/>
                <a:latin typeface="+mn-lt"/>
              </a:rPr>
              <a:t>behavior</a:t>
            </a:r>
            <a:r>
              <a:rPr lang="en-GB" sz="1600" b="0" i="0" dirty="0">
                <a:solidFill>
                  <a:srgbClr val="000000"/>
                </a:solidFill>
                <a:effectLst/>
                <a:latin typeface="+mn-lt"/>
              </a:rPr>
              <a:t> of TNT is a case in point. A thorough review of the  literature data demonstrates that the orthorhombic polymorph is the most stable under ambient conditions. Using the topological approach for the construction of a pressure-temperature phase diagram, it can be shown that all data  is consistent with an overall enantiotropic system. Nonetheless, it is also clear that the differences between the orthorhombic and the monoclinic polymorphs are relatively small and that the driving force of interconversion between the two under ambient conditions is therefore limited</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2439385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2001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01871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67703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97084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51942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021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99758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53718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76749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70923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6750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06825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369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20805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76433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696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65798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80429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1556792"/>
            <a:ext cx="7245424" cy="2387600"/>
          </a:xfrm>
        </p:spPr>
        <p:txBody>
          <a:bodyPr/>
          <a:lstStyle/>
          <a:p>
            <a:r>
              <a:rPr lang="en-GB" dirty="0"/>
              <a:t>SOLIDS &amp; LIQUIDS </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F9C377C4-E43E-4FE0-A5FE-D635D357FE51}"/>
              </a:ext>
            </a:extLst>
          </p:cNvPr>
          <p:cNvSpPr txBox="1"/>
          <p:nvPr/>
        </p:nvSpPr>
        <p:spPr>
          <a:xfrm>
            <a:off x="9982200" y="0"/>
            <a:ext cx="617477" cy="369332"/>
          </a:xfrm>
          <a:prstGeom prst="rect">
            <a:avLst/>
          </a:prstGeom>
          <a:noFill/>
        </p:spPr>
        <p:txBody>
          <a:bodyPr wrap="none" rtlCol="0">
            <a:spAutoFit/>
          </a:bodyPr>
          <a:lstStyle/>
          <a:p>
            <a:r>
              <a:rPr lang="en-GB" dirty="0"/>
              <a:t>HNC</a:t>
            </a:r>
          </a:p>
        </p:txBody>
      </p:sp>
      <p:sp>
        <p:nvSpPr>
          <p:cNvPr id="6" name="TextBox 5">
            <a:extLst>
              <a:ext uri="{FF2B5EF4-FFF2-40B4-BE49-F238E27FC236}">
                <a16:creationId xmlns:a16="http://schemas.microsoft.com/office/drawing/2014/main" id="{3241FCAF-9FD8-4508-A051-FBD94EC61F9A}"/>
              </a:ext>
            </a:extLst>
          </p:cNvPr>
          <p:cNvSpPr txBox="1"/>
          <p:nvPr/>
        </p:nvSpPr>
        <p:spPr>
          <a:xfrm>
            <a:off x="119336" y="19288"/>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470391A0-AE2E-4595-92EF-B5E1582BB6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981" y="584021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3EEE0-A816-456C-B315-F18E08827A43}"/>
              </a:ext>
            </a:extLst>
          </p:cNvPr>
          <p:cNvSpPr>
            <a:spLocks noGrp="1"/>
          </p:cNvSpPr>
          <p:nvPr>
            <p:ph type="title"/>
          </p:nvPr>
        </p:nvSpPr>
        <p:spPr>
          <a:xfrm>
            <a:off x="914721" y="-2163"/>
            <a:ext cx="10364451" cy="910884"/>
          </a:xfrm>
        </p:spPr>
        <p:txBody>
          <a:bodyPr/>
          <a:lstStyle/>
          <a:p>
            <a:r>
              <a:rPr lang="en-GB" dirty="0"/>
              <a:t>Learning objectives</a:t>
            </a:r>
          </a:p>
        </p:txBody>
      </p:sp>
      <p:sp>
        <p:nvSpPr>
          <p:cNvPr id="3" name="Content Placeholder 2">
            <a:extLst>
              <a:ext uri="{FF2B5EF4-FFF2-40B4-BE49-F238E27FC236}">
                <a16:creationId xmlns:a16="http://schemas.microsoft.com/office/drawing/2014/main" id="{D5B0E448-5629-4CD7-9F85-59614DEF8F7E}"/>
              </a:ext>
            </a:extLst>
          </p:cNvPr>
          <p:cNvSpPr>
            <a:spLocks noGrp="1"/>
          </p:cNvSpPr>
          <p:nvPr>
            <p:ph sz="quarter" idx="13"/>
          </p:nvPr>
        </p:nvSpPr>
        <p:spPr>
          <a:xfrm>
            <a:off x="915346" y="1016732"/>
            <a:ext cx="10363826" cy="4824536"/>
          </a:xfrm>
        </p:spPr>
        <p:txBody>
          <a:bodyPr>
            <a:normAutofit/>
          </a:bodyPr>
          <a:lstStyle/>
          <a:p>
            <a:r>
              <a:rPr lang="en-GB" sz="2400" cap="none" dirty="0"/>
              <a:t>Define and differentiate between solids and liquids in terms of their molecular arrangement, behaviour, and physical properties</a:t>
            </a:r>
          </a:p>
          <a:p>
            <a:r>
              <a:rPr lang="en-GB" sz="2400" cap="none" dirty="0"/>
              <a:t>Describe the interparticle / intermolecular forces that affect the properties of solids and liquids</a:t>
            </a:r>
          </a:p>
          <a:p>
            <a:r>
              <a:rPr lang="en-GB" sz="2400" cap="none" dirty="0"/>
              <a:t>Explain the role of temperature and pressure on phase transitions such as melting, freezing, vaporization, and condensation</a:t>
            </a:r>
          </a:p>
          <a:p>
            <a:r>
              <a:rPr lang="en-GB" sz="2400" cap="none" dirty="0"/>
              <a:t>Emphasize safe handling practices when working with solids and liquids</a:t>
            </a:r>
          </a:p>
        </p:txBody>
      </p:sp>
    </p:spTree>
    <p:extLst>
      <p:ext uri="{BB962C8B-B14F-4D97-AF65-F5344CB8AC3E}">
        <p14:creationId xmlns:p14="http://schemas.microsoft.com/office/powerpoint/2010/main" val="1645624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7403" y="-62531"/>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SOLIDS AND LIQUIDS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AB8A1AF-0E04-48AF-BC3B-44DD27B48203}"/>
              </a:ext>
            </a:extLst>
          </p:cNvPr>
          <p:cNvSpPr txBox="1"/>
          <p:nvPr/>
        </p:nvSpPr>
        <p:spPr>
          <a:xfrm>
            <a:off x="2063272" y="574539"/>
            <a:ext cx="1080745" cy="523220"/>
          </a:xfrm>
          <a:prstGeom prst="rect">
            <a:avLst/>
          </a:prstGeom>
          <a:noFill/>
        </p:spPr>
        <p:txBody>
          <a:bodyPr wrap="none" rtlCol="0">
            <a:spAutoFit/>
          </a:bodyPr>
          <a:lstStyle/>
          <a:p>
            <a:r>
              <a:rPr lang="en-GB" sz="2800" b="1" dirty="0">
                <a:cs typeface="Calibri" panose="020F0502020204030204" pitchFamily="34" charset="0"/>
              </a:rPr>
              <a:t>Phase</a:t>
            </a:r>
          </a:p>
        </p:txBody>
      </p:sp>
      <p:sp>
        <p:nvSpPr>
          <p:cNvPr id="9" name="TextBox 8">
            <a:extLst>
              <a:ext uri="{FF2B5EF4-FFF2-40B4-BE49-F238E27FC236}">
                <a16:creationId xmlns:a16="http://schemas.microsoft.com/office/drawing/2014/main" id="{0AD365B0-EDF2-4F71-A193-C3CE1CE30DE5}"/>
              </a:ext>
            </a:extLst>
          </p:cNvPr>
          <p:cNvSpPr txBox="1"/>
          <p:nvPr/>
        </p:nvSpPr>
        <p:spPr>
          <a:xfrm>
            <a:off x="4077987" y="592154"/>
            <a:ext cx="2021707" cy="523220"/>
          </a:xfrm>
          <a:prstGeom prst="rect">
            <a:avLst/>
          </a:prstGeom>
          <a:noFill/>
        </p:spPr>
        <p:txBody>
          <a:bodyPr wrap="none" rtlCol="0">
            <a:spAutoFit/>
          </a:bodyPr>
          <a:lstStyle/>
          <a:p>
            <a:r>
              <a:rPr lang="en-GB" sz="2800" b="1" dirty="0">
                <a:cs typeface="Calibri" panose="020F0502020204030204" pitchFamily="34" charset="0"/>
              </a:rPr>
              <a:t>Macroscopic</a:t>
            </a:r>
          </a:p>
        </p:txBody>
      </p:sp>
      <p:sp>
        <p:nvSpPr>
          <p:cNvPr id="10" name="TextBox 9">
            <a:extLst>
              <a:ext uri="{FF2B5EF4-FFF2-40B4-BE49-F238E27FC236}">
                <a16:creationId xmlns:a16="http://schemas.microsoft.com/office/drawing/2014/main" id="{8FB5004F-A8B7-4CDF-9A46-98945AD61608}"/>
              </a:ext>
            </a:extLst>
          </p:cNvPr>
          <p:cNvSpPr txBox="1"/>
          <p:nvPr/>
        </p:nvSpPr>
        <p:spPr>
          <a:xfrm>
            <a:off x="7534668" y="592154"/>
            <a:ext cx="2590774" cy="523220"/>
          </a:xfrm>
          <a:prstGeom prst="rect">
            <a:avLst/>
          </a:prstGeom>
          <a:noFill/>
        </p:spPr>
        <p:txBody>
          <a:bodyPr wrap="none" rtlCol="0">
            <a:spAutoFit/>
          </a:bodyPr>
          <a:lstStyle/>
          <a:p>
            <a:r>
              <a:rPr lang="en-GB" sz="2800" b="1" dirty="0">
                <a:cs typeface="Calibri" panose="020F0502020204030204" pitchFamily="34" charset="0"/>
              </a:rPr>
              <a:t>Sub-microscopic</a:t>
            </a:r>
          </a:p>
        </p:txBody>
      </p:sp>
      <p:sp>
        <p:nvSpPr>
          <p:cNvPr id="11" name="TextBox 10">
            <a:extLst>
              <a:ext uri="{FF2B5EF4-FFF2-40B4-BE49-F238E27FC236}">
                <a16:creationId xmlns:a16="http://schemas.microsoft.com/office/drawing/2014/main" id="{9DCE69F7-F3A0-4639-960D-DF72EB3FBC5D}"/>
              </a:ext>
            </a:extLst>
          </p:cNvPr>
          <p:cNvSpPr txBox="1"/>
          <p:nvPr/>
        </p:nvSpPr>
        <p:spPr>
          <a:xfrm>
            <a:off x="2071707" y="1198328"/>
            <a:ext cx="923651" cy="523220"/>
          </a:xfrm>
          <a:prstGeom prst="rect">
            <a:avLst/>
          </a:prstGeom>
          <a:noFill/>
        </p:spPr>
        <p:txBody>
          <a:bodyPr wrap="none" rtlCol="0">
            <a:spAutoFit/>
          </a:bodyPr>
          <a:lstStyle/>
          <a:p>
            <a:r>
              <a:rPr lang="en-GB" sz="2800" b="1" dirty="0">
                <a:cs typeface="Calibri" panose="020F0502020204030204" pitchFamily="34" charset="0"/>
              </a:rPr>
              <a:t>Solid</a:t>
            </a:r>
          </a:p>
        </p:txBody>
      </p:sp>
      <p:sp>
        <p:nvSpPr>
          <p:cNvPr id="12" name="TextBox 11">
            <a:extLst>
              <a:ext uri="{FF2B5EF4-FFF2-40B4-BE49-F238E27FC236}">
                <a16:creationId xmlns:a16="http://schemas.microsoft.com/office/drawing/2014/main" id="{543999C3-1D31-4084-A76D-AF6F58E8D080}"/>
              </a:ext>
            </a:extLst>
          </p:cNvPr>
          <p:cNvSpPr txBox="1"/>
          <p:nvPr/>
        </p:nvSpPr>
        <p:spPr>
          <a:xfrm>
            <a:off x="2043700" y="2993009"/>
            <a:ext cx="1095172" cy="523220"/>
          </a:xfrm>
          <a:prstGeom prst="rect">
            <a:avLst/>
          </a:prstGeom>
          <a:noFill/>
        </p:spPr>
        <p:txBody>
          <a:bodyPr wrap="none" rtlCol="0">
            <a:spAutoFit/>
          </a:bodyPr>
          <a:lstStyle/>
          <a:p>
            <a:r>
              <a:rPr lang="en-GB" sz="2800" b="1" dirty="0">
                <a:cs typeface="Calibri" panose="020F0502020204030204" pitchFamily="34" charset="0"/>
              </a:rPr>
              <a:t>Liquid</a:t>
            </a:r>
          </a:p>
        </p:txBody>
      </p:sp>
      <p:sp>
        <p:nvSpPr>
          <p:cNvPr id="13" name="TextBox 12">
            <a:extLst>
              <a:ext uri="{FF2B5EF4-FFF2-40B4-BE49-F238E27FC236}">
                <a16:creationId xmlns:a16="http://schemas.microsoft.com/office/drawing/2014/main" id="{CE14E524-32C4-451A-A657-B00F6B6CAE5A}"/>
              </a:ext>
            </a:extLst>
          </p:cNvPr>
          <p:cNvSpPr txBox="1"/>
          <p:nvPr/>
        </p:nvSpPr>
        <p:spPr>
          <a:xfrm>
            <a:off x="2120542" y="4598013"/>
            <a:ext cx="774571" cy="523220"/>
          </a:xfrm>
          <a:prstGeom prst="rect">
            <a:avLst/>
          </a:prstGeom>
          <a:noFill/>
        </p:spPr>
        <p:txBody>
          <a:bodyPr wrap="none" rtlCol="0">
            <a:spAutoFit/>
          </a:bodyPr>
          <a:lstStyle/>
          <a:p>
            <a:r>
              <a:rPr lang="en-GB" sz="2800" b="1" dirty="0">
                <a:cs typeface="Calibri" panose="020F0502020204030204" pitchFamily="34" charset="0"/>
              </a:rPr>
              <a:t>Gas</a:t>
            </a:r>
          </a:p>
        </p:txBody>
      </p:sp>
      <p:sp>
        <p:nvSpPr>
          <p:cNvPr id="14" name="TextBox 13">
            <a:extLst>
              <a:ext uri="{FF2B5EF4-FFF2-40B4-BE49-F238E27FC236}">
                <a16:creationId xmlns:a16="http://schemas.microsoft.com/office/drawing/2014/main" id="{AFC844D8-52DF-4FE0-8999-E287EC3FB2EB}"/>
              </a:ext>
            </a:extLst>
          </p:cNvPr>
          <p:cNvSpPr txBox="1"/>
          <p:nvPr/>
        </p:nvSpPr>
        <p:spPr>
          <a:xfrm>
            <a:off x="3889270" y="1047830"/>
            <a:ext cx="2375202"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FF0000"/>
                </a:solidFill>
                <a:cs typeface="Calibri" panose="020F0502020204030204" pitchFamily="34" charset="0"/>
              </a:rPr>
              <a:t>Definite </a:t>
            </a:r>
            <a:r>
              <a:rPr lang="en-GB" sz="2800" dirty="0">
                <a:solidFill>
                  <a:srgbClr val="00B050"/>
                </a:solidFill>
                <a:cs typeface="Calibri" panose="020F0502020204030204" pitchFamily="34" charset="0"/>
              </a:rPr>
              <a:t>shape</a:t>
            </a:r>
          </a:p>
        </p:txBody>
      </p:sp>
      <p:sp>
        <p:nvSpPr>
          <p:cNvPr id="15" name="TextBox 14">
            <a:extLst>
              <a:ext uri="{FF2B5EF4-FFF2-40B4-BE49-F238E27FC236}">
                <a16:creationId xmlns:a16="http://schemas.microsoft.com/office/drawing/2014/main" id="{61298A90-1A19-4D7C-99BA-CFE752FB3F53}"/>
              </a:ext>
            </a:extLst>
          </p:cNvPr>
          <p:cNvSpPr txBox="1"/>
          <p:nvPr/>
        </p:nvSpPr>
        <p:spPr>
          <a:xfrm>
            <a:off x="3822722" y="2942840"/>
            <a:ext cx="2914067"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6" name="TextBox 15">
            <a:extLst>
              <a:ext uri="{FF2B5EF4-FFF2-40B4-BE49-F238E27FC236}">
                <a16:creationId xmlns:a16="http://schemas.microsoft.com/office/drawing/2014/main" id="{05859623-EF45-4DFC-AD2D-FFB101B97B89}"/>
              </a:ext>
            </a:extLst>
          </p:cNvPr>
          <p:cNvSpPr txBox="1"/>
          <p:nvPr/>
        </p:nvSpPr>
        <p:spPr>
          <a:xfrm>
            <a:off x="3703576" y="4637919"/>
            <a:ext cx="3028778" cy="678199"/>
          </a:xfrm>
          <a:prstGeom prst="rect">
            <a:avLst/>
          </a:prstGeom>
          <a:noFill/>
        </p:spPr>
        <p:txBody>
          <a:bodyPr wrap="none" rtlCol="0">
            <a:spAutoFit/>
          </a:bodyPr>
          <a:lstStyle/>
          <a:p>
            <a:pPr>
              <a:lnSpc>
                <a:spcPts val="2200"/>
              </a:lnSpc>
            </a:pPr>
            <a:r>
              <a:rPr lang="en-GB" sz="2800" dirty="0">
                <a:solidFill>
                  <a:srgbClr val="7030A0"/>
                </a:solidFill>
                <a:cs typeface="Calibri" panose="020F0502020204030204" pitchFamily="34" charset="0"/>
              </a:rPr>
              <a:t>Volume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7" name="TextBox 16">
            <a:extLst>
              <a:ext uri="{FF2B5EF4-FFF2-40B4-BE49-F238E27FC236}">
                <a16:creationId xmlns:a16="http://schemas.microsoft.com/office/drawing/2014/main" id="{2352CC8A-C9DC-4788-B3BB-1803C8BF99C8}"/>
              </a:ext>
            </a:extLst>
          </p:cNvPr>
          <p:cNvSpPr txBox="1"/>
          <p:nvPr/>
        </p:nvSpPr>
        <p:spPr>
          <a:xfrm>
            <a:off x="6894502" y="988518"/>
            <a:ext cx="4596323"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strongly</a:t>
            </a:r>
          </a:p>
          <a:p>
            <a:r>
              <a:rPr lang="en-GB" sz="2800" dirty="0">
                <a:solidFill>
                  <a:srgbClr val="00FFFF"/>
                </a:solidFill>
                <a:cs typeface="Calibri" panose="020F0502020204030204" pitchFamily="34" charset="0"/>
              </a:rPr>
              <a:t>Regular arrangement/structure</a:t>
            </a:r>
          </a:p>
          <a:p>
            <a:r>
              <a:rPr lang="en-GB" sz="2800" dirty="0">
                <a:solidFill>
                  <a:srgbClr val="FF0000"/>
                </a:solidFill>
                <a:cs typeface="Calibri" panose="020F0502020204030204" pitchFamily="34" charset="0"/>
              </a:rPr>
              <a:t>‘balls held with springs’</a:t>
            </a:r>
          </a:p>
        </p:txBody>
      </p:sp>
      <p:sp>
        <p:nvSpPr>
          <p:cNvPr id="18" name="TextBox 17">
            <a:extLst>
              <a:ext uri="{FF2B5EF4-FFF2-40B4-BE49-F238E27FC236}">
                <a16:creationId xmlns:a16="http://schemas.microsoft.com/office/drawing/2014/main" id="{9FAA9ABF-0BE0-4A99-A2FE-914381A18827}"/>
              </a:ext>
            </a:extLst>
          </p:cNvPr>
          <p:cNvSpPr txBox="1"/>
          <p:nvPr/>
        </p:nvSpPr>
        <p:spPr>
          <a:xfrm>
            <a:off x="6960096" y="2897068"/>
            <a:ext cx="4291559"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weakly</a:t>
            </a:r>
          </a:p>
          <a:p>
            <a:r>
              <a:rPr lang="en-GB" sz="2800" dirty="0">
                <a:solidFill>
                  <a:srgbClr val="00FFFF"/>
                </a:solidFill>
                <a:cs typeface="Calibri" panose="020F0502020204030204" pitchFamily="34" charset="0"/>
              </a:rPr>
              <a:t>More random arrangement</a:t>
            </a:r>
          </a:p>
          <a:p>
            <a:r>
              <a:rPr lang="en-GB" sz="2800" dirty="0">
                <a:solidFill>
                  <a:srgbClr val="FF0000"/>
                </a:solidFill>
                <a:cs typeface="Calibri" panose="020F0502020204030204" pitchFamily="34" charset="0"/>
              </a:rPr>
              <a:t>‘balls held with wires/bands’</a:t>
            </a:r>
          </a:p>
        </p:txBody>
      </p:sp>
      <p:sp>
        <p:nvSpPr>
          <p:cNvPr id="19" name="TextBox 18">
            <a:extLst>
              <a:ext uri="{FF2B5EF4-FFF2-40B4-BE49-F238E27FC236}">
                <a16:creationId xmlns:a16="http://schemas.microsoft.com/office/drawing/2014/main" id="{40D0FE9A-BC80-4E6D-8AD7-26C287760688}"/>
              </a:ext>
            </a:extLst>
          </p:cNvPr>
          <p:cNvSpPr txBox="1"/>
          <p:nvPr/>
        </p:nvSpPr>
        <p:spPr>
          <a:xfrm>
            <a:off x="6977408" y="4591662"/>
            <a:ext cx="4250202"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not attracted at all</a:t>
            </a:r>
          </a:p>
          <a:p>
            <a:r>
              <a:rPr lang="en-GB" sz="2800" dirty="0">
                <a:solidFill>
                  <a:srgbClr val="00FFFF"/>
                </a:solidFill>
                <a:cs typeface="Calibri" panose="020F0502020204030204" pitchFamily="34" charset="0"/>
              </a:rPr>
              <a:t>Totally random arrangement</a:t>
            </a:r>
          </a:p>
          <a:p>
            <a:r>
              <a:rPr lang="en-GB" sz="2800" dirty="0">
                <a:solidFill>
                  <a:srgbClr val="FF0000"/>
                </a:solidFill>
                <a:cs typeface="Calibri" panose="020F0502020204030204" pitchFamily="34" charset="0"/>
              </a:rPr>
              <a:t>‘balls not attached at all’</a:t>
            </a:r>
          </a:p>
        </p:txBody>
      </p:sp>
      <p:cxnSp>
        <p:nvCxnSpPr>
          <p:cNvPr id="20" name="Straight Connector 19">
            <a:extLst>
              <a:ext uri="{FF2B5EF4-FFF2-40B4-BE49-F238E27FC236}">
                <a16:creationId xmlns:a16="http://schemas.microsoft.com/office/drawing/2014/main" id="{1C202C73-C0BA-4225-9873-18FB4AAC31AE}"/>
              </a:ext>
            </a:extLst>
          </p:cNvPr>
          <p:cNvCxnSpPr/>
          <p:nvPr/>
        </p:nvCxnSpPr>
        <p:spPr>
          <a:xfrm>
            <a:off x="1625449" y="1069388"/>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9CF661-ECD1-4AE1-903F-B590D7322DE5}"/>
              </a:ext>
            </a:extLst>
          </p:cNvPr>
          <p:cNvCxnSpPr>
            <a:cxnSpLocks/>
          </p:cNvCxnSpPr>
          <p:nvPr/>
        </p:nvCxnSpPr>
        <p:spPr>
          <a:xfrm>
            <a:off x="3215680"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D6C1795-4B43-48C7-AE1D-1D3FECB827C4}"/>
              </a:ext>
            </a:extLst>
          </p:cNvPr>
          <p:cNvCxnSpPr>
            <a:cxnSpLocks/>
          </p:cNvCxnSpPr>
          <p:nvPr/>
        </p:nvCxnSpPr>
        <p:spPr>
          <a:xfrm>
            <a:off x="6672064"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42EAF63-6CFD-48C1-B7D5-52F62A853285}"/>
              </a:ext>
            </a:extLst>
          </p:cNvPr>
          <p:cNvSpPr txBox="1"/>
          <p:nvPr/>
        </p:nvSpPr>
        <p:spPr>
          <a:xfrm>
            <a:off x="8792591" y="6611779"/>
            <a:ext cx="4266220" cy="246221"/>
          </a:xfrm>
          <a:prstGeom prst="rect">
            <a:avLst/>
          </a:prstGeom>
          <a:noFill/>
        </p:spPr>
        <p:txBody>
          <a:bodyPr wrap="square">
            <a:spAutoFit/>
          </a:bodyPr>
          <a:lstStyle/>
          <a:p>
            <a:r>
              <a:rPr lang="en-GB" sz="1000" dirty="0"/>
              <a:t>https://www.youtube.com/watch?v=KCL8zqjXbME&amp;t=37s</a:t>
            </a:r>
          </a:p>
        </p:txBody>
      </p:sp>
      <p:pic>
        <p:nvPicPr>
          <p:cNvPr id="26" name="Picture 2" descr="Solids, liquids and gases - BBC Bitesize">
            <a:extLst>
              <a:ext uri="{FF2B5EF4-FFF2-40B4-BE49-F238E27FC236}">
                <a16:creationId xmlns:a16="http://schemas.microsoft.com/office/drawing/2014/main" id="{74DBE8BD-1A8C-4BD8-A6AA-68B0032714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20" t="30659" r="68663" b="23014"/>
          <a:stretch/>
        </p:blipFill>
        <p:spPr bwMode="auto">
          <a:xfrm>
            <a:off x="3575720" y="1749349"/>
            <a:ext cx="975818" cy="1024624"/>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Solids, liquids and gases - BBC Bitesize">
            <a:extLst>
              <a:ext uri="{FF2B5EF4-FFF2-40B4-BE49-F238E27FC236}">
                <a16:creationId xmlns:a16="http://schemas.microsoft.com/office/drawing/2014/main" id="{0E23FEE9-458B-4F69-9DB3-AD86E0C44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92" t="30660" r="32036" b="23013"/>
          <a:stretch/>
        </p:blipFill>
        <p:spPr bwMode="auto">
          <a:xfrm>
            <a:off x="4066102" y="3514806"/>
            <a:ext cx="1335766" cy="102462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Solids, liquids and gases - BBC Bitesize">
            <a:extLst>
              <a:ext uri="{FF2B5EF4-FFF2-40B4-BE49-F238E27FC236}">
                <a16:creationId xmlns:a16="http://schemas.microsoft.com/office/drawing/2014/main" id="{E141D450-A14D-4E12-B7E0-8289497605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147" t="11086" r="4566" b="23451"/>
          <a:stretch/>
        </p:blipFill>
        <p:spPr bwMode="auto">
          <a:xfrm>
            <a:off x="4125340" y="5245438"/>
            <a:ext cx="1033592" cy="144783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28185ED9-77B5-4D88-8930-3C1E3CC85D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0788" y="1757942"/>
            <a:ext cx="1355734" cy="986413"/>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Straight Connector 28">
            <a:extLst>
              <a:ext uri="{FF2B5EF4-FFF2-40B4-BE49-F238E27FC236}">
                <a16:creationId xmlns:a16="http://schemas.microsoft.com/office/drawing/2014/main" id="{3D98BFDC-C222-4EC3-AAA4-F3AED52CBDD3}"/>
              </a:ext>
            </a:extLst>
          </p:cNvPr>
          <p:cNvCxnSpPr/>
          <p:nvPr/>
        </p:nvCxnSpPr>
        <p:spPr>
          <a:xfrm>
            <a:off x="1625449" y="4590499"/>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46DA219-63C7-4E8D-8415-FA0B9927CE0D}"/>
              </a:ext>
            </a:extLst>
          </p:cNvPr>
          <p:cNvCxnSpPr/>
          <p:nvPr/>
        </p:nvCxnSpPr>
        <p:spPr>
          <a:xfrm>
            <a:off x="1631504" y="2852936"/>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14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9874"/>
            <a:ext cx="10848528"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INTERPARTICLE and INTERMOLECULAR FORCES </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C55DF84-599F-4300-B5A7-0374794FAD5A}"/>
              </a:ext>
            </a:extLst>
          </p:cNvPr>
          <p:cNvSpPr txBox="1"/>
          <p:nvPr/>
        </p:nvSpPr>
        <p:spPr>
          <a:xfrm>
            <a:off x="335360" y="1872822"/>
            <a:ext cx="3417730" cy="954107"/>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Two broad Categories</a:t>
            </a:r>
          </a:p>
          <a:p>
            <a:r>
              <a:rPr lang="en-GB" sz="2800" b="1" dirty="0">
                <a:latin typeface="Calibri" panose="020F0502020204030204" pitchFamily="34" charset="0"/>
                <a:cs typeface="Calibri" panose="020F0502020204030204" pitchFamily="34" charset="0"/>
              </a:rPr>
              <a:t>(focus on solids):</a:t>
            </a:r>
          </a:p>
        </p:txBody>
      </p:sp>
      <p:sp>
        <p:nvSpPr>
          <p:cNvPr id="9" name="TextBox 8">
            <a:extLst>
              <a:ext uri="{FF2B5EF4-FFF2-40B4-BE49-F238E27FC236}">
                <a16:creationId xmlns:a16="http://schemas.microsoft.com/office/drawing/2014/main" id="{6AC9FE94-0A0A-454C-8A78-688DDF019F04}"/>
              </a:ext>
            </a:extLst>
          </p:cNvPr>
          <p:cNvSpPr txBox="1"/>
          <p:nvPr/>
        </p:nvSpPr>
        <p:spPr>
          <a:xfrm>
            <a:off x="3863752" y="1620848"/>
            <a:ext cx="3868751" cy="1384995"/>
          </a:xfrm>
          <a:prstGeom prst="rect">
            <a:avLst/>
          </a:prstGeom>
          <a:noFill/>
        </p:spPr>
        <p:txBody>
          <a:bodyPr wrap="none" rtlCol="0">
            <a:spAutoFit/>
          </a:bodyPr>
          <a:lstStyle/>
          <a:p>
            <a:r>
              <a:rPr lang="en-GB" sz="2800" b="1" dirty="0">
                <a:solidFill>
                  <a:srgbClr val="00B050"/>
                </a:solidFill>
                <a:latin typeface="Calibri" panose="020F0502020204030204" pitchFamily="34" charset="0"/>
                <a:cs typeface="Calibri" panose="020F0502020204030204" pitchFamily="34" charset="0"/>
              </a:rPr>
              <a:t>Infinite Arrays (IPF)</a:t>
            </a:r>
          </a:p>
          <a:p>
            <a:endParaRPr lang="en-GB" sz="2800" b="1" dirty="0">
              <a:solidFill>
                <a:srgbClr val="00B050"/>
              </a:solidFill>
              <a:latin typeface="Calibri" panose="020F0502020204030204" pitchFamily="34" charset="0"/>
              <a:cs typeface="Calibri" panose="020F0502020204030204" pitchFamily="34" charset="0"/>
            </a:endParaRPr>
          </a:p>
          <a:p>
            <a:r>
              <a:rPr lang="en-GB" sz="2800" b="1" dirty="0">
                <a:solidFill>
                  <a:srgbClr val="0000FF"/>
                </a:solidFill>
                <a:latin typeface="Calibri" panose="020F0502020204030204" pitchFamily="34" charset="0"/>
                <a:cs typeface="Calibri" panose="020F0502020204030204" pitchFamily="34" charset="0"/>
              </a:rPr>
              <a:t>Discrete molecules (IMF)</a:t>
            </a:r>
          </a:p>
        </p:txBody>
      </p:sp>
      <p:sp>
        <p:nvSpPr>
          <p:cNvPr id="4" name="TextBox 3">
            <a:extLst>
              <a:ext uri="{FF2B5EF4-FFF2-40B4-BE49-F238E27FC236}">
                <a16:creationId xmlns:a16="http://schemas.microsoft.com/office/drawing/2014/main" id="{39BC5B56-567D-4CAE-8A91-AB6AEE4901AB}"/>
              </a:ext>
            </a:extLst>
          </p:cNvPr>
          <p:cNvSpPr txBox="1"/>
          <p:nvPr/>
        </p:nvSpPr>
        <p:spPr>
          <a:xfrm>
            <a:off x="8583744" y="177210"/>
            <a:ext cx="3458704" cy="1754326"/>
          </a:xfrm>
          <a:prstGeom prst="rect">
            <a:avLst/>
          </a:prstGeom>
          <a:noFill/>
          <a:ln w="19050">
            <a:solidFill>
              <a:srgbClr val="00B050"/>
            </a:solidFill>
          </a:ln>
        </p:spPr>
        <p:txBody>
          <a:bodyPr wrap="none" rtlCol="0">
            <a:spAutoFit/>
          </a:bodyPr>
          <a:lstStyle/>
          <a:p>
            <a:r>
              <a:rPr lang="en-GB" sz="2800" b="1" dirty="0">
                <a:latin typeface="Calibri" panose="020F0502020204030204" pitchFamily="34" charset="0"/>
                <a:cs typeface="Calibri" panose="020F0502020204030204" pitchFamily="34" charset="0"/>
              </a:rPr>
              <a:t>IONIC BONDS</a:t>
            </a:r>
          </a:p>
          <a:p>
            <a:r>
              <a:rPr lang="en-GB" sz="2800" b="1" dirty="0">
                <a:latin typeface="Calibri" panose="020F0502020204030204" pitchFamily="34" charset="0"/>
                <a:cs typeface="Calibri" panose="020F0502020204030204" pitchFamily="34" charset="0"/>
              </a:rPr>
              <a:t>METALLIC BONDS</a:t>
            </a:r>
          </a:p>
          <a:p>
            <a:r>
              <a:rPr lang="en-GB" sz="2800" b="1" dirty="0">
                <a:latin typeface="Calibri" panose="020F0502020204030204" pitchFamily="34" charset="0"/>
                <a:cs typeface="Calibri" panose="020F0502020204030204" pitchFamily="34" charset="0"/>
              </a:rPr>
              <a:t>COVALENT BONDS</a:t>
            </a:r>
          </a:p>
          <a:p>
            <a:r>
              <a:rPr lang="en-GB" sz="2400" b="1" dirty="0">
                <a:latin typeface="Calibri" panose="020F0502020204030204" pitchFamily="34" charset="0"/>
                <a:cs typeface="Calibri" panose="020F0502020204030204" pitchFamily="34" charset="0"/>
              </a:rPr>
              <a:t>(network covalent arrays)</a:t>
            </a:r>
          </a:p>
        </p:txBody>
      </p:sp>
      <p:sp>
        <p:nvSpPr>
          <p:cNvPr id="11" name="TextBox 10">
            <a:extLst>
              <a:ext uri="{FF2B5EF4-FFF2-40B4-BE49-F238E27FC236}">
                <a16:creationId xmlns:a16="http://schemas.microsoft.com/office/drawing/2014/main" id="{313B2E65-3CAF-49DD-99E6-E2C13F1D52C1}"/>
              </a:ext>
            </a:extLst>
          </p:cNvPr>
          <p:cNvSpPr txBox="1"/>
          <p:nvPr/>
        </p:nvSpPr>
        <p:spPr>
          <a:xfrm>
            <a:off x="7575993" y="3502652"/>
            <a:ext cx="4616007" cy="1384995"/>
          </a:xfrm>
          <a:prstGeom prst="rect">
            <a:avLst/>
          </a:prstGeom>
          <a:noFill/>
          <a:ln w="19050">
            <a:solidFill>
              <a:srgbClr val="0000FF"/>
            </a:solidFill>
          </a:ln>
        </p:spPr>
        <p:txBody>
          <a:bodyPr wrap="none" rtlCol="0">
            <a:spAutoFit/>
          </a:bodyPr>
          <a:lstStyle/>
          <a:p>
            <a:r>
              <a:rPr lang="en-GB" sz="2800" b="1" dirty="0">
                <a:latin typeface="Calibri" panose="020F0502020204030204" pitchFamily="34" charset="0"/>
                <a:cs typeface="Calibri" panose="020F0502020204030204" pitchFamily="34" charset="0"/>
              </a:rPr>
              <a:t>DIPOLE-DIPOLE</a:t>
            </a:r>
          </a:p>
          <a:p>
            <a:r>
              <a:rPr lang="en-GB" sz="2800" b="1" dirty="0">
                <a:latin typeface="Calibri" panose="020F0502020204030204" pitchFamily="34" charset="0"/>
                <a:cs typeface="Calibri" panose="020F0502020204030204" pitchFamily="34" charset="0"/>
              </a:rPr>
              <a:t>LONDON DISPERSION FORCES</a:t>
            </a:r>
          </a:p>
          <a:p>
            <a:r>
              <a:rPr lang="en-GB" sz="2800" b="1" dirty="0">
                <a:latin typeface="Calibri" panose="020F0502020204030204" pitchFamily="34" charset="0"/>
                <a:cs typeface="Calibri" panose="020F0502020204030204" pitchFamily="34" charset="0"/>
              </a:rPr>
              <a:t>HYDROGEN BONDING</a:t>
            </a:r>
          </a:p>
        </p:txBody>
      </p:sp>
      <p:cxnSp>
        <p:nvCxnSpPr>
          <p:cNvPr id="10" name="Straight Arrow Connector 9">
            <a:extLst>
              <a:ext uri="{FF2B5EF4-FFF2-40B4-BE49-F238E27FC236}">
                <a16:creationId xmlns:a16="http://schemas.microsoft.com/office/drawing/2014/main" id="{2031C2A4-E1E8-4AC8-8108-7F07690F1663}"/>
              </a:ext>
            </a:extLst>
          </p:cNvPr>
          <p:cNvCxnSpPr>
            <a:cxnSpLocks/>
            <a:stCxn id="9" idx="0"/>
            <a:endCxn id="4" idx="1"/>
          </p:cNvCxnSpPr>
          <p:nvPr/>
        </p:nvCxnSpPr>
        <p:spPr>
          <a:xfrm flipV="1">
            <a:off x="5798128" y="1054373"/>
            <a:ext cx="2785616" cy="566475"/>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3451966-BE71-40FC-9102-92DB71C5178E}"/>
              </a:ext>
            </a:extLst>
          </p:cNvPr>
          <p:cNvCxnSpPr>
            <a:cxnSpLocks/>
            <a:stCxn id="9" idx="2"/>
            <a:endCxn id="11" idx="1"/>
          </p:cNvCxnSpPr>
          <p:nvPr/>
        </p:nvCxnSpPr>
        <p:spPr>
          <a:xfrm>
            <a:off x="5798128" y="3005843"/>
            <a:ext cx="1777865" cy="1189307"/>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59FACA-473F-42B3-9A21-275C763BDDC8}"/>
              </a:ext>
            </a:extLst>
          </p:cNvPr>
          <p:cNvSpPr txBox="1"/>
          <p:nvPr/>
        </p:nvSpPr>
        <p:spPr>
          <a:xfrm>
            <a:off x="68132" y="4926535"/>
            <a:ext cx="12169352" cy="1815882"/>
          </a:xfrm>
          <a:prstGeom prst="rect">
            <a:avLst/>
          </a:prstGeom>
          <a:noFill/>
        </p:spPr>
        <p:txBody>
          <a:bodyPr wrap="square" rtlCol="0">
            <a:spAutoFit/>
          </a:bodyPr>
          <a:lstStyle/>
          <a:p>
            <a:r>
              <a:rPr lang="en-US" sz="28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a:p>
            <a:endParaRPr lang="en-GB" sz="2800" dirty="0">
              <a:solidFill>
                <a:srgbClr val="00B050"/>
              </a:solidFill>
              <a:latin typeface="Calibri" panose="020F0502020204030204" pitchFamily="34" charset="0"/>
              <a:cs typeface="Calibri" panose="020F0502020204030204" pitchFamily="34" charset="0"/>
            </a:endParaRPr>
          </a:p>
          <a:p>
            <a:r>
              <a:rPr lang="en-US" sz="28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2800" dirty="0">
                <a:solidFill>
                  <a:srgbClr val="202124"/>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30497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F7B7907-EA31-4602-8511-D3C9BCA209E8}"/>
              </a:ext>
            </a:extLst>
          </p:cNvPr>
          <p:cNvPicPr>
            <a:picLocks noChangeAspect="1"/>
          </p:cNvPicPr>
          <p:nvPr/>
        </p:nvPicPr>
        <p:blipFill rotWithShape="1">
          <a:blip r:embed="rId3"/>
          <a:srcRect l="4387" t="39800" r="75805" b="18872"/>
          <a:stretch/>
        </p:blipFill>
        <p:spPr>
          <a:xfrm>
            <a:off x="6284375" y="1809937"/>
            <a:ext cx="5907625" cy="4333459"/>
          </a:xfrm>
          <a:prstGeom prst="rect">
            <a:avLst/>
          </a:prstGeom>
        </p:spPr>
      </p:pic>
      <p:sp>
        <p:nvSpPr>
          <p:cNvPr id="2" name="TextBox 1">
            <a:extLst>
              <a:ext uri="{FF2B5EF4-FFF2-40B4-BE49-F238E27FC236}">
                <a16:creationId xmlns:a16="http://schemas.microsoft.com/office/drawing/2014/main" id="{82FD9A00-4DEB-4430-B3F8-3AF236262856}"/>
              </a:ext>
            </a:extLst>
          </p:cNvPr>
          <p:cNvSpPr txBox="1"/>
          <p:nvPr/>
        </p:nvSpPr>
        <p:spPr>
          <a:xfrm>
            <a:off x="7392144" y="1086351"/>
            <a:ext cx="2896883" cy="492443"/>
          </a:xfrm>
          <a:prstGeom prst="rect">
            <a:avLst/>
          </a:prstGeom>
          <a:noFill/>
        </p:spPr>
        <p:txBody>
          <a:bodyPr wrap="square" rtlCol="0">
            <a:spAutoFit/>
          </a:bodyPr>
          <a:lstStyle/>
          <a:p>
            <a:r>
              <a:rPr lang="en-GB" sz="2600" b="1" dirty="0">
                <a:solidFill>
                  <a:srgbClr val="FFC000"/>
                </a:solidFill>
                <a:cs typeface="Calibri" panose="020F0502020204030204" pitchFamily="34" charset="0"/>
              </a:rPr>
              <a:t>SODIUM</a:t>
            </a:r>
            <a:r>
              <a:rPr lang="en-GB" sz="2600" b="1" dirty="0">
                <a:cs typeface="Calibri" panose="020F0502020204030204" pitchFamily="34" charset="0"/>
              </a:rPr>
              <a:t> </a:t>
            </a:r>
            <a:r>
              <a:rPr lang="en-GB" sz="2600" b="1" dirty="0">
                <a:solidFill>
                  <a:srgbClr val="00B050"/>
                </a:solidFill>
                <a:cs typeface="Calibri" panose="020F0502020204030204" pitchFamily="34" charset="0"/>
              </a:rPr>
              <a:t>CHLORIDE</a:t>
            </a:r>
          </a:p>
        </p:txBody>
      </p:sp>
      <p:sp>
        <p:nvSpPr>
          <p:cNvPr id="13" name="TextBox 12">
            <a:extLst>
              <a:ext uri="{FF2B5EF4-FFF2-40B4-BE49-F238E27FC236}">
                <a16:creationId xmlns:a16="http://schemas.microsoft.com/office/drawing/2014/main" id="{82D654C7-C359-45D5-9211-7CF6D7DB4DDA}"/>
              </a:ext>
            </a:extLst>
          </p:cNvPr>
          <p:cNvSpPr txBox="1"/>
          <p:nvPr/>
        </p:nvSpPr>
        <p:spPr>
          <a:xfrm>
            <a:off x="8699144" y="6365557"/>
            <a:ext cx="3075650" cy="492443"/>
          </a:xfrm>
          <a:prstGeom prst="rect">
            <a:avLst/>
          </a:prstGeom>
          <a:noFill/>
        </p:spPr>
        <p:txBody>
          <a:bodyPr wrap="square" rtlCol="0">
            <a:spAutoFit/>
          </a:bodyPr>
          <a:lstStyle/>
          <a:p>
            <a:r>
              <a:rPr lang="en-GB" sz="2600" b="1" dirty="0">
                <a:solidFill>
                  <a:srgbClr val="C00000"/>
                </a:solidFill>
                <a:cs typeface="Calibri" panose="020F0502020204030204" pitchFamily="34" charset="0"/>
              </a:rPr>
              <a:t>VERY, VERY STRONG</a:t>
            </a:r>
          </a:p>
        </p:txBody>
      </p:sp>
      <p:sp>
        <p:nvSpPr>
          <p:cNvPr id="3" name="Title 2">
            <a:extLst>
              <a:ext uri="{FF2B5EF4-FFF2-40B4-BE49-F238E27FC236}">
                <a16:creationId xmlns:a16="http://schemas.microsoft.com/office/drawing/2014/main" id="{DA8A61B5-0BC5-4B0A-9B9E-93917D149EFE}"/>
              </a:ext>
            </a:extLst>
          </p:cNvPr>
          <p:cNvSpPr>
            <a:spLocks noGrp="1"/>
          </p:cNvSpPr>
          <p:nvPr>
            <p:ph type="title"/>
          </p:nvPr>
        </p:nvSpPr>
        <p:spPr>
          <a:xfrm>
            <a:off x="950287" y="-75733"/>
            <a:ext cx="10364451" cy="979137"/>
          </a:xfrm>
        </p:spPr>
        <p:txBody>
          <a:bodyPr/>
          <a:lstStyle/>
          <a:p>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p:txBody>
      </p:sp>
      <p:sp>
        <p:nvSpPr>
          <p:cNvPr id="11" name="TextBox 10">
            <a:extLst>
              <a:ext uri="{FF2B5EF4-FFF2-40B4-BE49-F238E27FC236}">
                <a16:creationId xmlns:a16="http://schemas.microsoft.com/office/drawing/2014/main" id="{D53E7C77-C12F-459A-AE2A-82FE88FE3B5A}"/>
              </a:ext>
            </a:extLst>
          </p:cNvPr>
          <p:cNvSpPr txBox="1"/>
          <p:nvPr/>
        </p:nvSpPr>
        <p:spPr>
          <a:xfrm>
            <a:off x="45095" y="903404"/>
            <a:ext cx="6087417" cy="5051191"/>
          </a:xfrm>
          <a:prstGeom prst="rect">
            <a:avLst/>
          </a:prstGeom>
          <a:noFill/>
        </p:spPr>
        <p:txBody>
          <a:bodyPr wrap="square" rtlCol="0">
            <a:spAutoFit/>
          </a:bodyPr>
          <a:lstStyle/>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exists between oppositely charged ions (atoms or groups of atoms with an electrostatic charge; </a:t>
            </a:r>
            <a:r>
              <a:rPr lang="en-GB" sz="2800" dirty="0">
                <a:solidFill>
                  <a:srgbClr val="00B050"/>
                </a:solidFill>
                <a:cs typeface="Calibri" panose="020F0502020204030204" pitchFamily="34" charset="0"/>
              </a:rPr>
              <a:t>ANION</a:t>
            </a:r>
            <a:r>
              <a:rPr lang="en-GB" sz="2800" b="1" baseline="30000" dirty="0">
                <a:solidFill>
                  <a:srgbClr val="00B050"/>
                </a:solidFill>
                <a:cs typeface="Calibri" panose="020F0502020204030204" pitchFamily="34" charset="0"/>
              </a:rPr>
              <a:t>-</a:t>
            </a:r>
            <a:r>
              <a:rPr lang="en-GB" sz="2800" dirty="0">
                <a:cs typeface="Calibri" panose="020F0502020204030204" pitchFamily="34" charset="0"/>
              </a:rPr>
              <a:t>, </a:t>
            </a:r>
            <a:r>
              <a:rPr lang="en-GB" sz="2800" dirty="0">
                <a:solidFill>
                  <a:srgbClr val="FFC000"/>
                </a:solidFill>
                <a:cs typeface="Calibri" panose="020F0502020204030204" pitchFamily="34" charset="0"/>
              </a:rPr>
              <a:t>CATION</a:t>
            </a:r>
            <a:r>
              <a:rPr lang="en-GB" sz="2800" b="1" baseline="30000" dirty="0">
                <a:solidFill>
                  <a:srgbClr val="FFC000"/>
                </a:solidFill>
                <a:cs typeface="Calibri" panose="020F0502020204030204" pitchFamily="34" charset="0"/>
              </a:rPr>
              <a:t>+</a:t>
            </a:r>
            <a:r>
              <a:rPr lang="en-GB" sz="28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forms when </a:t>
            </a:r>
            <a:r>
              <a:rPr lang="en-GB" sz="2800" u="sng" dirty="0">
                <a:cs typeface="Calibri" panose="020F0502020204030204" pitchFamily="34" charset="0"/>
              </a:rPr>
              <a:t>electrons are transferred </a:t>
            </a:r>
            <a:r>
              <a:rPr lang="en-GB" sz="2800" dirty="0">
                <a:cs typeface="Calibri" panose="020F0502020204030204" pitchFamily="34" charset="0"/>
              </a:rPr>
              <a:t>from a </a:t>
            </a:r>
            <a:r>
              <a:rPr lang="en-GB" sz="2800" dirty="0">
                <a:solidFill>
                  <a:srgbClr val="FFC000"/>
                </a:solidFill>
                <a:cs typeface="Calibri" panose="020F0502020204030204" pitchFamily="34" charset="0"/>
              </a:rPr>
              <a:t>metal</a:t>
            </a:r>
            <a:r>
              <a:rPr lang="en-GB" sz="2800" dirty="0">
                <a:cs typeface="Calibri" panose="020F0502020204030204" pitchFamily="34" charset="0"/>
              </a:rPr>
              <a:t> to a </a:t>
            </a:r>
            <a:r>
              <a:rPr lang="en-GB" sz="2800" dirty="0">
                <a:solidFill>
                  <a:srgbClr val="00CC00"/>
                </a:solidFill>
                <a:cs typeface="Calibri" panose="020F0502020204030204" pitchFamily="34" charset="0"/>
              </a:rPr>
              <a:t>non-metal</a:t>
            </a:r>
            <a:r>
              <a:rPr lang="en-GB" sz="2800" dirty="0">
                <a:cs typeface="Calibri" panose="020F0502020204030204" pitchFamily="34" charset="0"/>
              </a:rPr>
              <a:t> in order to obtain a full valence shell for both atoms (8 electrons-octet)</a:t>
            </a:r>
          </a:p>
        </p:txBody>
      </p:sp>
    </p:spTree>
    <p:extLst>
      <p:ext uri="{BB962C8B-B14F-4D97-AF65-F5344CB8AC3E}">
        <p14:creationId xmlns:p14="http://schemas.microsoft.com/office/powerpoint/2010/main" val="110007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F59D76E7-1B8B-47BE-AB6B-200215CC97CE}"/>
              </a:ext>
            </a:extLst>
          </p:cNvPr>
          <p:cNvGrpSpPr/>
          <p:nvPr/>
        </p:nvGrpSpPr>
        <p:grpSpPr>
          <a:xfrm rot="21360886">
            <a:off x="3472051" y="4339318"/>
            <a:ext cx="3816424" cy="2376264"/>
            <a:chOff x="1763688" y="2178808"/>
            <a:chExt cx="3816424" cy="2376264"/>
          </a:xfrm>
        </p:grpSpPr>
        <p:sp>
          <p:nvSpPr>
            <p:cNvPr id="2" name="Oval 1">
              <a:extLst>
                <a:ext uri="{FF2B5EF4-FFF2-40B4-BE49-F238E27FC236}">
                  <a16:creationId xmlns:a16="http://schemas.microsoft.com/office/drawing/2014/main" id="{3C7CF8B5-16A9-4489-A6F3-EF8516D6636C}"/>
                </a:ext>
              </a:extLst>
            </p:cNvPr>
            <p:cNvSpPr/>
            <p:nvPr/>
          </p:nvSpPr>
          <p:spPr>
            <a:xfrm rot="495659">
              <a:off x="1763688" y="2178808"/>
              <a:ext cx="3816424" cy="2376264"/>
            </a:xfrm>
            <a:prstGeom prst="ellipse">
              <a:avLst/>
            </a:prstGeom>
            <a:gradFill flip="none" rotWithShape="1">
              <a:gsLst>
                <a:gs pos="0">
                  <a:srgbClr val="92D050"/>
                </a:gs>
                <a:gs pos="54000">
                  <a:schemeClr val="accent1">
                    <a:shade val="100000"/>
                    <a:satMod val="115000"/>
                  </a:schemeClr>
                </a:gs>
              </a:gsLst>
              <a:lin ang="16200000" scaled="0"/>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745E2723-3BB9-4FE9-AE55-A4823640B106}"/>
                </a:ext>
              </a:extLst>
            </p:cNvPr>
            <p:cNvGrpSpPr>
              <a:grpSpLocks noChangeAspect="1"/>
            </p:cNvGrpSpPr>
            <p:nvPr/>
          </p:nvGrpSpPr>
          <p:grpSpPr>
            <a:xfrm>
              <a:off x="2233500" y="2521329"/>
              <a:ext cx="341504" cy="369332"/>
              <a:chOff x="2233092" y="2520784"/>
              <a:chExt cx="366080" cy="395911"/>
            </a:xfrm>
          </p:grpSpPr>
          <p:sp>
            <p:nvSpPr>
              <p:cNvPr id="4" name="Oval 3">
                <a:extLst>
                  <a:ext uri="{FF2B5EF4-FFF2-40B4-BE49-F238E27FC236}">
                    <a16:creationId xmlns:a16="http://schemas.microsoft.com/office/drawing/2014/main" id="{648DD637-C175-47D6-9233-3224BE28C31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4789B8E-423B-4F1A-9738-0E7766805E6D}"/>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12" name="Group 11">
              <a:extLst>
                <a:ext uri="{FF2B5EF4-FFF2-40B4-BE49-F238E27FC236}">
                  <a16:creationId xmlns:a16="http://schemas.microsoft.com/office/drawing/2014/main" id="{28AD5FDB-9D21-49F4-B324-E472E558F342}"/>
                </a:ext>
              </a:extLst>
            </p:cNvPr>
            <p:cNvGrpSpPr>
              <a:grpSpLocks noChangeAspect="1"/>
            </p:cNvGrpSpPr>
            <p:nvPr/>
          </p:nvGrpSpPr>
          <p:grpSpPr>
            <a:xfrm>
              <a:off x="2969530" y="2521163"/>
              <a:ext cx="341504" cy="369332"/>
              <a:chOff x="2233092" y="2520784"/>
              <a:chExt cx="366080" cy="395911"/>
            </a:xfrm>
          </p:grpSpPr>
          <p:sp>
            <p:nvSpPr>
              <p:cNvPr id="13" name="Oval 12">
                <a:extLst>
                  <a:ext uri="{FF2B5EF4-FFF2-40B4-BE49-F238E27FC236}">
                    <a16:creationId xmlns:a16="http://schemas.microsoft.com/office/drawing/2014/main" id="{34C95E60-17A6-4183-85B4-5E7D38CC696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AC62316-1481-4F8E-9330-D278420116A2}"/>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15" name="Group 14">
              <a:extLst>
                <a:ext uri="{FF2B5EF4-FFF2-40B4-BE49-F238E27FC236}">
                  <a16:creationId xmlns:a16="http://schemas.microsoft.com/office/drawing/2014/main" id="{FFE20ED5-8608-4503-9DE7-E42BF8C5104B}"/>
                </a:ext>
              </a:extLst>
            </p:cNvPr>
            <p:cNvGrpSpPr>
              <a:grpSpLocks noChangeAspect="1"/>
            </p:cNvGrpSpPr>
            <p:nvPr/>
          </p:nvGrpSpPr>
          <p:grpSpPr>
            <a:xfrm>
              <a:off x="3691090" y="2525189"/>
              <a:ext cx="341504" cy="369332"/>
              <a:chOff x="2233092" y="2520784"/>
              <a:chExt cx="366080" cy="395911"/>
            </a:xfrm>
          </p:grpSpPr>
          <p:sp>
            <p:nvSpPr>
              <p:cNvPr id="16" name="Oval 15">
                <a:extLst>
                  <a:ext uri="{FF2B5EF4-FFF2-40B4-BE49-F238E27FC236}">
                    <a16:creationId xmlns:a16="http://schemas.microsoft.com/office/drawing/2014/main" id="{942C29FA-EDC7-4399-8392-5DCD86AABED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32972E7-CF16-46F9-8B1E-A7EE5302C65C}"/>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18" name="Group 17">
              <a:extLst>
                <a:ext uri="{FF2B5EF4-FFF2-40B4-BE49-F238E27FC236}">
                  <a16:creationId xmlns:a16="http://schemas.microsoft.com/office/drawing/2014/main" id="{38F18530-1002-4FA5-8DF5-5DE9D56E3E82}"/>
                </a:ext>
              </a:extLst>
            </p:cNvPr>
            <p:cNvGrpSpPr>
              <a:grpSpLocks noChangeAspect="1"/>
            </p:cNvGrpSpPr>
            <p:nvPr/>
          </p:nvGrpSpPr>
          <p:grpSpPr>
            <a:xfrm>
              <a:off x="4410011" y="2506698"/>
              <a:ext cx="341504" cy="369332"/>
              <a:chOff x="2233092" y="2520784"/>
              <a:chExt cx="366080" cy="395911"/>
            </a:xfrm>
          </p:grpSpPr>
          <p:sp>
            <p:nvSpPr>
              <p:cNvPr id="19" name="Oval 18">
                <a:extLst>
                  <a:ext uri="{FF2B5EF4-FFF2-40B4-BE49-F238E27FC236}">
                    <a16:creationId xmlns:a16="http://schemas.microsoft.com/office/drawing/2014/main" id="{1659C4EF-E207-4935-9781-6E62591510A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7A9351E5-9B3C-45DF-A683-7C72C7E6A1DD}"/>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24" name="Group 23">
              <a:extLst>
                <a:ext uri="{FF2B5EF4-FFF2-40B4-BE49-F238E27FC236}">
                  <a16:creationId xmlns:a16="http://schemas.microsoft.com/office/drawing/2014/main" id="{97B3DB25-4611-4C9A-BCAB-57BE41205162}"/>
                </a:ext>
              </a:extLst>
            </p:cNvPr>
            <p:cNvGrpSpPr>
              <a:grpSpLocks noChangeAspect="1"/>
            </p:cNvGrpSpPr>
            <p:nvPr/>
          </p:nvGrpSpPr>
          <p:grpSpPr>
            <a:xfrm>
              <a:off x="2558268" y="2985030"/>
              <a:ext cx="341504" cy="369332"/>
              <a:chOff x="2233092" y="2520784"/>
              <a:chExt cx="366080" cy="395911"/>
            </a:xfrm>
          </p:grpSpPr>
          <p:sp>
            <p:nvSpPr>
              <p:cNvPr id="25" name="Oval 24">
                <a:extLst>
                  <a:ext uri="{FF2B5EF4-FFF2-40B4-BE49-F238E27FC236}">
                    <a16:creationId xmlns:a16="http://schemas.microsoft.com/office/drawing/2014/main" id="{4441C10D-BD74-4585-933A-1470EDDC43C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F3655A6-43A4-4B5D-B514-ACF6073CBA70}"/>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27" name="Group 26">
              <a:extLst>
                <a:ext uri="{FF2B5EF4-FFF2-40B4-BE49-F238E27FC236}">
                  <a16:creationId xmlns:a16="http://schemas.microsoft.com/office/drawing/2014/main" id="{723E8195-CADD-486B-89BC-D99859669532}"/>
                </a:ext>
              </a:extLst>
            </p:cNvPr>
            <p:cNvGrpSpPr>
              <a:grpSpLocks noChangeAspect="1"/>
            </p:cNvGrpSpPr>
            <p:nvPr/>
          </p:nvGrpSpPr>
          <p:grpSpPr>
            <a:xfrm>
              <a:off x="3294298" y="2984864"/>
              <a:ext cx="341504" cy="369332"/>
              <a:chOff x="2233092" y="2520784"/>
              <a:chExt cx="366080" cy="395911"/>
            </a:xfrm>
          </p:grpSpPr>
          <p:sp>
            <p:nvSpPr>
              <p:cNvPr id="28" name="Oval 27">
                <a:extLst>
                  <a:ext uri="{FF2B5EF4-FFF2-40B4-BE49-F238E27FC236}">
                    <a16:creationId xmlns:a16="http://schemas.microsoft.com/office/drawing/2014/main" id="{BFD189DB-0065-4C2B-8873-EDAE9813C75D}"/>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3F172039-C47D-441E-8E45-B2FCABB61199}"/>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30" name="Group 29">
              <a:extLst>
                <a:ext uri="{FF2B5EF4-FFF2-40B4-BE49-F238E27FC236}">
                  <a16:creationId xmlns:a16="http://schemas.microsoft.com/office/drawing/2014/main" id="{1AD071A4-24DF-4470-BC14-62E0B03878B3}"/>
                </a:ext>
              </a:extLst>
            </p:cNvPr>
            <p:cNvGrpSpPr>
              <a:grpSpLocks noChangeAspect="1"/>
            </p:cNvGrpSpPr>
            <p:nvPr/>
          </p:nvGrpSpPr>
          <p:grpSpPr>
            <a:xfrm>
              <a:off x="4015858" y="2988890"/>
              <a:ext cx="341504" cy="369332"/>
              <a:chOff x="2233092" y="2520784"/>
              <a:chExt cx="366080" cy="395911"/>
            </a:xfrm>
          </p:grpSpPr>
          <p:sp>
            <p:nvSpPr>
              <p:cNvPr id="31" name="Oval 30">
                <a:extLst>
                  <a:ext uri="{FF2B5EF4-FFF2-40B4-BE49-F238E27FC236}">
                    <a16:creationId xmlns:a16="http://schemas.microsoft.com/office/drawing/2014/main" id="{79201D6B-4DE4-4473-BDED-902DF1C97F5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5BC6F29D-A664-4F3B-A615-52DB90E3F595}"/>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33" name="Group 32">
              <a:extLst>
                <a:ext uri="{FF2B5EF4-FFF2-40B4-BE49-F238E27FC236}">
                  <a16:creationId xmlns:a16="http://schemas.microsoft.com/office/drawing/2014/main" id="{C9532736-69BB-4442-B097-A0F4B3133B50}"/>
                </a:ext>
              </a:extLst>
            </p:cNvPr>
            <p:cNvGrpSpPr>
              <a:grpSpLocks noChangeAspect="1"/>
            </p:cNvGrpSpPr>
            <p:nvPr/>
          </p:nvGrpSpPr>
          <p:grpSpPr>
            <a:xfrm>
              <a:off x="4734779" y="2970399"/>
              <a:ext cx="341504" cy="369332"/>
              <a:chOff x="2233092" y="2520784"/>
              <a:chExt cx="366080" cy="395911"/>
            </a:xfrm>
          </p:grpSpPr>
          <p:sp>
            <p:nvSpPr>
              <p:cNvPr id="34" name="Oval 33">
                <a:extLst>
                  <a:ext uri="{FF2B5EF4-FFF2-40B4-BE49-F238E27FC236}">
                    <a16:creationId xmlns:a16="http://schemas.microsoft.com/office/drawing/2014/main" id="{3467C626-7669-4B0E-B93F-86EA5DF5860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BC1FE7D6-90F0-4019-A743-29CDADC4F34F}"/>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36" name="Group 35">
              <a:extLst>
                <a:ext uri="{FF2B5EF4-FFF2-40B4-BE49-F238E27FC236}">
                  <a16:creationId xmlns:a16="http://schemas.microsoft.com/office/drawing/2014/main" id="{2C7FCB89-8458-4ECA-A6E4-A5440F95522A}"/>
                </a:ext>
              </a:extLst>
            </p:cNvPr>
            <p:cNvGrpSpPr>
              <a:grpSpLocks noChangeAspect="1"/>
            </p:cNvGrpSpPr>
            <p:nvPr/>
          </p:nvGrpSpPr>
          <p:grpSpPr>
            <a:xfrm>
              <a:off x="2233500" y="3411038"/>
              <a:ext cx="341504" cy="369332"/>
              <a:chOff x="2233092" y="2520784"/>
              <a:chExt cx="366080" cy="395911"/>
            </a:xfrm>
          </p:grpSpPr>
          <p:sp>
            <p:nvSpPr>
              <p:cNvPr id="37" name="Oval 36">
                <a:extLst>
                  <a:ext uri="{FF2B5EF4-FFF2-40B4-BE49-F238E27FC236}">
                    <a16:creationId xmlns:a16="http://schemas.microsoft.com/office/drawing/2014/main" id="{6E333224-B603-4117-94A8-146AEE62BFE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26CC3BDF-0770-4952-8C67-D6FBF9932F88}"/>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39" name="Group 38">
              <a:extLst>
                <a:ext uri="{FF2B5EF4-FFF2-40B4-BE49-F238E27FC236}">
                  <a16:creationId xmlns:a16="http://schemas.microsoft.com/office/drawing/2014/main" id="{5E28E9B3-2B97-4076-A5EE-D8FE9E70CD38}"/>
                </a:ext>
              </a:extLst>
            </p:cNvPr>
            <p:cNvGrpSpPr>
              <a:grpSpLocks noChangeAspect="1"/>
            </p:cNvGrpSpPr>
            <p:nvPr/>
          </p:nvGrpSpPr>
          <p:grpSpPr>
            <a:xfrm>
              <a:off x="2969530" y="3410872"/>
              <a:ext cx="341504" cy="369332"/>
              <a:chOff x="2233092" y="2520784"/>
              <a:chExt cx="366080" cy="395911"/>
            </a:xfrm>
          </p:grpSpPr>
          <p:sp>
            <p:nvSpPr>
              <p:cNvPr id="40" name="Oval 39">
                <a:extLst>
                  <a:ext uri="{FF2B5EF4-FFF2-40B4-BE49-F238E27FC236}">
                    <a16:creationId xmlns:a16="http://schemas.microsoft.com/office/drawing/2014/main" id="{6BE04586-311F-47EA-9793-9629809D95B3}"/>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D055B53B-A426-47E6-BCE2-EF4311AD3323}"/>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42" name="Group 41">
              <a:extLst>
                <a:ext uri="{FF2B5EF4-FFF2-40B4-BE49-F238E27FC236}">
                  <a16:creationId xmlns:a16="http://schemas.microsoft.com/office/drawing/2014/main" id="{1939632D-DD24-4D2D-8B45-462ABB31CF63}"/>
                </a:ext>
              </a:extLst>
            </p:cNvPr>
            <p:cNvGrpSpPr>
              <a:grpSpLocks noChangeAspect="1"/>
            </p:cNvGrpSpPr>
            <p:nvPr/>
          </p:nvGrpSpPr>
          <p:grpSpPr>
            <a:xfrm>
              <a:off x="3691090" y="3414898"/>
              <a:ext cx="341504" cy="369332"/>
              <a:chOff x="2233092" y="2520784"/>
              <a:chExt cx="366080" cy="395911"/>
            </a:xfrm>
          </p:grpSpPr>
          <p:sp>
            <p:nvSpPr>
              <p:cNvPr id="43" name="Oval 42">
                <a:extLst>
                  <a:ext uri="{FF2B5EF4-FFF2-40B4-BE49-F238E27FC236}">
                    <a16:creationId xmlns:a16="http://schemas.microsoft.com/office/drawing/2014/main" id="{7D319D27-0412-4D5C-BE02-CCBBEC560E7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1E635D72-B647-4685-B6DA-267C3A84751B}"/>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45" name="Group 44">
              <a:extLst>
                <a:ext uri="{FF2B5EF4-FFF2-40B4-BE49-F238E27FC236}">
                  <a16:creationId xmlns:a16="http://schemas.microsoft.com/office/drawing/2014/main" id="{F1D8BF38-C39F-45A6-B0F3-63C9D34D1648}"/>
                </a:ext>
              </a:extLst>
            </p:cNvPr>
            <p:cNvGrpSpPr>
              <a:grpSpLocks noChangeAspect="1"/>
            </p:cNvGrpSpPr>
            <p:nvPr/>
          </p:nvGrpSpPr>
          <p:grpSpPr>
            <a:xfrm>
              <a:off x="4410011" y="3396407"/>
              <a:ext cx="341504" cy="369332"/>
              <a:chOff x="2233092" y="2520784"/>
              <a:chExt cx="366080" cy="395911"/>
            </a:xfrm>
          </p:grpSpPr>
          <p:sp>
            <p:nvSpPr>
              <p:cNvPr id="46" name="Oval 45">
                <a:extLst>
                  <a:ext uri="{FF2B5EF4-FFF2-40B4-BE49-F238E27FC236}">
                    <a16:creationId xmlns:a16="http://schemas.microsoft.com/office/drawing/2014/main" id="{65DDAB56-819E-4173-9427-7E627C5B3BB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88EE93F0-9FB1-4023-8199-27BD00503A97}"/>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48" name="Group 47">
              <a:extLst>
                <a:ext uri="{FF2B5EF4-FFF2-40B4-BE49-F238E27FC236}">
                  <a16:creationId xmlns:a16="http://schemas.microsoft.com/office/drawing/2014/main" id="{A9DCDB60-D07E-479E-969D-74403B321542}"/>
                </a:ext>
              </a:extLst>
            </p:cNvPr>
            <p:cNvGrpSpPr>
              <a:grpSpLocks noChangeAspect="1"/>
            </p:cNvGrpSpPr>
            <p:nvPr/>
          </p:nvGrpSpPr>
          <p:grpSpPr>
            <a:xfrm>
              <a:off x="2593540" y="3843411"/>
              <a:ext cx="341504" cy="369332"/>
              <a:chOff x="2233092" y="2520784"/>
              <a:chExt cx="366080" cy="395911"/>
            </a:xfrm>
          </p:grpSpPr>
          <p:sp>
            <p:nvSpPr>
              <p:cNvPr id="49" name="Oval 48">
                <a:extLst>
                  <a:ext uri="{FF2B5EF4-FFF2-40B4-BE49-F238E27FC236}">
                    <a16:creationId xmlns:a16="http://schemas.microsoft.com/office/drawing/2014/main" id="{BF7853CD-3F4F-480B-939B-BF7826CACA0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6F5EDCB5-2671-4449-81AA-C75B597DE284}"/>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51" name="Group 50">
              <a:extLst>
                <a:ext uri="{FF2B5EF4-FFF2-40B4-BE49-F238E27FC236}">
                  <a16:creationId xmlns:a16="http://schemas.microsoft.com/office/drawing/2014/main" id="{772F92BA-51D2-44CA-AC9D-4025E816FF01}"/>
                </a:ext>
              </a:extLst>
            </p:cNvPr>
            <p:cNvGrpSpPr>
              <a:grpSpLocks noChangeAspect="1"/>
            </p:cNvGrpSpPr>
            <p:nvPr/>
          </p:nvGrpSpPr>
          <p:grpSpPr>
            <a:xfrm>
              <a:off x="3329570" y="3843245"/>
              <a:ext cx="341504" cy="369332"/>
              <a:chOff x="2233092" y="2520784"/>
              <a:chExt cx="366080" cy="395911"/>
            </a:xfrm>
          </p:grpSpPr>
          <p:sp>
            <p:nvSpPr>
              <p:cNvPr id="52" name="Oval 51">
                <a:extLst>
                  <a:ext uri="{FF2B5EF4-FFF2-40B4-BE49-F238E27FC236}">
                    <a16:creationId xmlns:a16="http://schemas.microsoft.com/office/drawing/2014/main" id="{527D91E4-DF97-447B-B636-C8D73752F427}"/>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2BB98A4C-6512-40C5-8D5A-64619E65DEBF}"/>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54" name="Group 53">
              <a:extLst>
                <a:ext uri="{FF2B5EF4-FFF2-40B4-BE49-F238E27FC236}">
                  <a16:creationId xmlns:a16="http://schemas.microsoft.com/office/drawing/2014/main" id="{42D11E9E-1C63-4EEE-B699-C63C13A5E6A3}"/>
                </a:ext>
              </a:extLst>
            </p:cNvPr>
            <p:cNvGrpSpPr>
              <a:grpSpLocks noChangeAspect="1"/>
            </p:cNvGrpSpPr>
            <p:nvPr/>
          </p:nvGrpSpPr>
          <p:grpSpPr>
            <a:xfrm>
              <a:off x="4051130" y="3847271"/>
              <a:ext cx="341504" cy="369332"/>
              <a:chOff x="2233092" y="2520784"/>
              <a:chExt cx="366080" cy="395911"/>
            </a:xfrm>
          </p:grpSpPr>
          <p:sp>
            <p:nvSpPr>
              <p:cNvPr id="55" name="Oval 54">
                <a:extLst>
                  <a:ext uri="{FF2B5EF4-FFF2-40B4-BE49-F238E27FC236}">
                    <a16:creationId xmlns:a16="http://schemas.microsoft.com/office/drawing/2014/main" id="{816F3316-148D-480A-82A0-C0DF4D85F86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69A7E3D0-23C7-403A-AE34-FD8B8E790A35}"/>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nvGrpSpPr>
            <p:cNvPr id="57" name="Group 56">
              <a:extLst>
                <a:ext uri="{FF2B5EF4-FFF2-40B4-BE49-F238E27FC236}">
                  <a16:creationId xmlns:a16="http://schemas.microsoft.com/office/drawing/2014/main" id="{DFBB583D-DAF5-49F7-8846-7229F349A33B}"/>
                </a:ext>
              </a:extLst>
            </p:cNvPr>
            <p:cNvGrpSpPr>
              <a:grpSpLocks noChangeAspect="1"/>
            </p:cNvGrpSpPr>
            <p:nvPr/>
          </p:nvGrpSpPr>
          <p:grpSpPr>
            <a:xfrm>
              <a:off x="4770051" y="3828780"/>
              <a:ext cx="341504" cy="369332"/>
              <a:chOff x="2233092" y="2520784"/>
              <a:chExt cx="366080" cy="395911"/>
            </a:xfrm>
          </p:grpSpPr>
          <p:sp>
            <p:nvSpPr>
              <p:cNvPr id="58" name="Oval 57">
                <a:extLst>
                  <a:ext uri="{FF2B5EF4-FFF2-40B4-BE49-F238E27FC236}">
                    <a16:creationId xmlns:a16="http://schemas.microsoft.com/office/drawing/2014/main" id="{663BCB61-29F5-4461-AD31-F67031650F74}"/>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63F5B9D9-9B9E-4297-9D38-D01164326DAB}"/>
                  </a:ext>
                </a:extLst>
              </p:cNvPr>
              <p:cNvSpPr txBox="1"/>
              <p:nvPr/>
            </p:nvSpPr>
            <p:spPr>
              <a:xfrm>
                <a:off x="2233092" y="2520784"/>
                <a:ext cx="342298" cy="395911"/>
              </a:xfrm>
              <a:prstGeom prst="rect">
                <a:avLst/>
              </a:prstGeom>
              <a:noFill/>
            </p:spPr>
            <p:txBody>
              <a:bodyPr wrap="none" rtlCol="0">
                <a:spAutoFit/>
              </a:bodyPr>
              <a:lstStyle/>
              <a:p>
                <a:r>
                  <a:rPr lang="en-GB"/>
                  <a:t>+</a:t>
                </a:r>
              </a:p>
            </p:txBody>
          </p:sp>
        </p:grpSp>
      </p:grpSp>
      <p:sp>
        <p:nvSpPr>
          <p:cNvPr id="64" name="TextBox 63">
            <a:extLst>
              <a:ext uri="{FF2B5EF4-FFF2-40B4-BE49-F238E27FC236}">
                <a16:creationId xmlns:a16="http://schemas.microsoft.com/office/drawing/2014/main" id="{F4AE0E04-FD01-47A4-95B7-783274DCB681}"/>
              </a:ext>
            </a:extLst>
          </p:cNvPr>
          <p:cNvSpPr txBox="1"/>
          <p:nvPr/>
        </p:nvSpPr>
        <p:spPr>
          <a:xfrm>
            <a:off x="7504500" y="4483334"/>
            <a:ext cx="3338543" cy="369332"/>
          </a:xfrm>
          <a:prstGeom prst="rect">
            <a:avLst/>
          </a:prstGeom>
          <a:noFill/>
        </p:spPr>
        <p:txBody>
          <a:bodyPr wrap="none" rtlCol="0">
            <a:spAutoFit/>
          </a:bodyPr>
          <a:lstStyle/>
          <a:p>
            <a:r>
              <a:rPr lang="en-GB" b="1">
                <a:solidFill>
                  <a:srgbClr val="0000FF"/>
                </a:solidFill>
                <a:latin typeface="Calibri" panose="020F0502020204030204" pitchFamily="34" charset="0"/>
                <a:cs typeface="Calibri" panose="020F0502020204030204" pitchFamily="34" charset="0"/>
              </a:rPr>
              <a:t>valence and d electrons in a ‘sea’</a:t>
            </a:r>
          </a:p>
        </p:txBody>
      </p:sp>
      <p:sp>
        <p:nvSpPr>
          <p:cNvPr id="65" name="TextBox 64">
            <a:extLst>
              <a:ext uri="{FF2B5EF4-FFF2-40B4-BE49-F238E27FC236}">
                <a16:creationId xmlns:a16="http://schemas.microsoft.com/office/drawing/2014/main" id="{65B1A54C-B87A-47F3-9762-2AF9DD9C82C2}"/>
              </a:ext>
            </a:extLst>
          </p:cNvPr>
          <p:cNvSpPr txBox="1"/>
          <p:nvPr/>
        </p:nvSpPr>
        <p:spPr>
          <a:xfrm>
            <a:off x="8225751" y="5513193"/>
            <a:ext cx="2813975" cy="369332"/>
          </a:xfrm>
          <a:prstGeom prst="rect">
            <a:avLst/>
          </a:prstGeom>
          <a:noFill/>
        </p:spPr>
        <p:txBody>
          <a:bodyPr wrap="none" rtlCol="0">
            <a:spAutoFit/>
          </a:bodyPr>
          <a:lstStyle/>
          <a:p>
            <a:r>
              <a:rPr lang="en-GB" b="1">
                <a:solidFill>
                  <a:srgbClr val="FF0000"/>
                </a:solidFill>
                <a:latin typeface="Calibri" panose="020F0502020204030204" pitchFamily="34" charset="0"/>
                <a:cs typeface="Calibri" panose="020F0502020204030204" pitchFamily="34" charset="0"/>
              </a:rPr>
              <a:t>nucleus and inner electrons</a:t>
            </a:r>
          </a:p>
        </p:txBody>
      </p:sp>
      <p:cxnSp>
        <p:nvCxnSpPr>
          <p:cNvPr id="67" name="Straight Arrow Connector 66">
            <a:extLst>
              <a:ext uri="{FF2B5EF4-FFF2-40B4-BE49-F238E27FC236}">
                <a16:creationId xmlns:a16="http://schemas.microsoft.com/office/drawing/2014/main" id="{E4AB0C2E-431D-4E2B-B845-326954802D9D}"/>
              </a:ext>
            </a:extLst>
          </p:cNvPr>
          <p:cNvCxnSpPr>
            <a:cxnSpLocks/>
          </p:cNvCxnSpPr>
          <p:nvPr/>
        </p:nvCxnSpPr>
        <p:spPr>
          <a:xfrm rot="21360886" flipV="1">
            <a:off x="6638071" y="4691453"/>
            <a:ext cx="870407" cy="178912"/>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507996C-A109-4DCF-9A4A-F2E2F8F7630A}"/>
              </a:ext>
            </a:extLst>
          </p:cNvPr>
          <p:cNvCxnSpPr>
            <a:cxnSpLocks/>
          </p:cNvCxnSpPr>
          <p:nvPr/>
        </p:nvCxnSpPr>
        <p:spPr>
          <a:xfrm>
            <a:off x="6379335" y="5697859"/>
            <a:ext cx="1769482" cy="12498"/>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214D038D-E88C-4721-ABF7-AA366755CF79}"/>
              </a:ext>
            </a:extLst>
          </p:cNvPr>
          <p:cNvSpPr txBox="1"/>
          <p:nvPr/>
        </p:nvSpPr>
        <p:spPr>
          <a:xfrm>
            <a:off x="8797911" y="6492141"/>
            <a:ext cx="3287182" cy="369332"/>
          </a:xfrm>
          <a:prstGeom prst="rect">
            <a:avLst/>
          </a:prstGeom>
          <a:noFill/>
        </p:spPr>
        <p:txBody>
          <a:bodyPr wrap="none" rtlCol="0">
            <a:spAutoFit/>
          </a:bodyPr>
          <a:lstStyle/>
          <a:p>
            <a:r>
              <a:rPr lang="en-GB" b="1" dirty="0">
                <a:solidFill>
                  <a:srgbClr val="C00000"/>
                </a:solidFill>
                <a:latin typeface="Calibri" panose="020F0502020204030204" pitchFamily="34" charset="0"/>
                <a:cs typeface="Calibri" panose="020F0502020204030204" pitchFamily="34" charset="0"/>
              </a:rPr>
              <a:t>STRONG TO VERY, VERY STRONG</a:t>
            </a:r>
          </a:p>
        </p:txBody>
      </p:sp>
      <p:sp>
        <p:nvSpPr>
          <p:cNvPr id="66" name="TextBox 65">
            <a:extLst>
              <a:ext uri="{FF2B5EF4-FFF2-40B4-BE49-F238E27FC236}">
                <a16:creationId xmlns:a16="http://schemas.microsoft.com/office/drawing/2014/main" id="{9CC2253B-0A03-4ACB-9D65-09D5C1DD0FF7}"/>
              </a:ext>
            </a:extLst>
          </p:cNvPr>
          <p:cNvSpPr txBox="1"/>
          <p:nvPr/>
        </p:nvSpPr>
        <p:spPr>
          <a:xfrm>
            <a:off x="-14997" y="681886"/>
            <a:ext cx="12085092" cy="3880871"/>
          </a:xfrm>
          <a:prstGeom prst="rect">
            <a:avLst/>
          </a:prstGeom>
          <a:noFill/>
        </p:spPr>
        <p:txBody>
          <a:bodyPr wrap="square">
            <a:spAutoFit/>
          </a:bodyPr>
          <a:lstStyle/>
          <a:p>
            <a:pPr marL="285750" indent="-285750">
              <a:lnSpc>
                <a:spcPts val="3300"/>
              </a:lnSpc>
              <a:buFont typeface="Arial" panose="020B0604020202020204" pitchFamily="34" charset="0"/>
              <a:buChar char="•"/>
            </a:pPr>
            <a:r>
              <a:rPr lang="en-US" sz="2600" b="1" dirty="0">
                <a:solidFill>
                  <a:srgbClr val="00B050"/>
                </a:solidFill>
                <a:cs typeface="Calibri" panose="020F0502020204030204" pitchFamily="34" charset="0"/>
              </a:rPr>
              <a:t>metallic bond</a:t>
            </a:r>
            <a:r>
              <a:rPr lang="en-US" sz="2600" dirty="0">
                <a:solidFill>
                  <a:srgbClr val="00B050"/>
                </a:solidFill>
                <a:cs typeface="Calibri" panose="020F0502020204030204" pitchFamily="34" charset="0"/>
              </a:rPr>
              <a:t> </a:t>
            </a:r>
            <a:r>
              <a:rPr lang="en-US" sz="2600" dirty="0">
                <a:solidFill>
                  <a:srgbClr val="1A1A1A"/>
                </a:solidFill>
                <a:cs typeface="Calibri" panose="020F0502020204030204" pitchFamily="34" charset="0"/>
              </a:rPr>
              <a:t>- </a:t>
            </a:r>
            <a:r>
              <a:rPr lang="en-GB" sz="2600" dirty="0">
                <a:cs typeface="Calibri" panose="020F0502020204030204" pitchFamily="34" charset="0"/>
              </a:rPr>
              <a:t>electrostatic attractive force between conduction electrons </a:t>
            </a:r>
            <a:r>
              <a:rPr lang="en-US" sz="2600" dirty="0">
                <a:solidFill>
                  <a:srgbClr val="1A1A1A"/>
                </a:solidFill>
                <a:cs typeface="Calibri" panose="020F0502020204030204" pitchFamily="34" charset="0"/>
              </a:rPr>
              <a:t>that holds closely packed atoms together in a metallic substance</a:t>
            </a:r>
          </a:p>
          <a:p>
            <a:pPr marL="285750" indent="-285750">
              <a:lnSpc>
                <a:spcPts val="3300"/>
              </a:lnSpc>
              <a:buFont typeface="Arial" panose="020B0604020202020204" pitchFamily="34" charset="0"/>
              <a:buChar char="•"/>
            </a:pPr>
            <a:r>
              <a:rPr lang="en-US" sz="2600" dirty="0">
                <a:solidFill>
                  <a:srgbClr val="1A1A1A"/>
                </a:solidFill>
                <a:cs typeface="Calibri" panose="020F0502020204030204" pitchFamily="34" charset="0"/>
              </a:rPr>
              <a:t>the </a:t>
            </a:r>
            <a:r>
              <a:rPr lang="en-US" sz="2600" dirty="0">
                <a:solidFill>
                  <a:srgbClr val="0000FF"/>
                </a:solidFill>
                <a:cs typeface="Calibri" panose="020F0502020204030204" pitchFamily="34" charset="0"/>
              </a:rPr>
              <a:t>valence electron </a:t>
            </a:r>
            <a:r>
              <a:rPr lang="en-US" sz="2600" dirty="0">
                <a:solidFill>
                  <a:srgbClr val="1A1A1A"/>
                </a:solidFill>
                <a:cs typeface="Calibri" panose="020F0502020204030204" pitchFamily="34" charset="0"/>
              </a:rPr>
              <a:t>shell of each atom overlaps with a large number of neighboring atoms so the </a:t>
            </a:r>
            <a:r>
              <a:rPr lang="en-US" sz="2600" dirty="0">
                <a:solidFill>
                  <a:srgbClr val="0000FF"/>
                </a:solidFill>
                <a:cs typeface="Calibri" panose="020F0502020204030204" pitchFamily="34" charset="0"/>
              </a:rPr>
              <a:t>valence electrons </a:t>
            </a:r>
            <a:r>
              <a:rPr lang="en-US" sz="2600" dirty="0">
                <a:solidFill>
                  <a:srgbClr val="1A1A1A"/>
                </a:solidFill>
                <a:cs typeface="Calibri" panose="020F0502020204030204" pitchFamily="34" charset="0"/>
              </a:rPr>
              <a:t>move from one atom to another and are not associated with any specific pair of atoms </a:t>
            </a:r>
          </a:p>
          <a:p>
            <a:pPr marL="285750" indent="-285750">
              <a:lnSpc>
                <a:spcPts val="3300"/>
              </a:lnSpc>
              <a:buFont typeface="Arial" panose="020B0604020202020204" pitchFamily="34" charset="0"/>
              <a:buChar char="•"/>
            </a:pPr>
            <a:r>
              <a:rPr lang="en-US" sz="2600" dirty="0">
                <a:solidFill>
                  <a:srgbClr val="0000FF"/>
                </a:solidFill>
                <a:cs typeface="Calibri" panose="020F0502020204030204" pitchFamily="34" charset="0"/>
              </a:rPr>
              <a:t>valence electrons </a:t>
            </a:r>
            <a:r>
              <a:rPr lang="en-US" sz="2600" dirty="0">
                <a:solidFill>
                  <a:srgbClr val="1A1A1A"/>
                </a:solidFill>
                <a:cs typeface="Calibri" panose="020F0502020204030204" pitchFamily="34" charset="0"/>
              </a:rPr>
              <a:t>are nonlocalized, moving freely throughout the entire crystal</a:t>
            </a:r>
          </a:p>
          <a:p>
            <a:pPr marL="285750" indent="-285750">
              <a:lnSpc>
                <a:spcPts val="3300"/>
              </a:lnSpc>
              <a:buFont typeface="Arial" panose="020B0604020202020204" pitchFamily="34" charset="0"/>
              <a:buChar char="•"/>
            </a:pPr>
            <a:r>
              <a:rPr lang="en-US" sz="2600" dirty="0">
                <a:solidFill>
                  <a:srgbClr val="1A1A1A"/>
                </a:solidFill>
                <a:cs typeface="Calibri" panose="020F0502020204030204" pitchFamily="34" charset="0"/>
              </a:rPr>
              <a:t> the atoms that the </a:t>
            </a:r>
            <a:r>
              <a:rPr lang="en-US" sz="2600" dirty="0">
                <a:solidFill>
                  <a:srgbClr val="0000FF"/>
                </a:solidFill>
                <a:cs typeface="Calibri" panose="020F0502020204030204" pitchFamily="34" charset="0"/>
              </a:rPr>
              <a:t>electrons</a:t>
            </a:r>
            <a:r>
              <a:rPr lang="en-US" sz="26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endParaRPr lang="en-GB" sz="2600" dirty="0">
              <a:cs typeface="Calibri" panose="020F0502020204030204" pitchFamily="34" charset="0"/>
            </a:endParaRPr>
          </a:p>
        </p:txBody>
      </p:sp>
      <p:sp>
        <p:nvSpPr>
          <p:cNvPr id="3" name="Title 2">
            <a:extLst>
              <a:ext uri="{FF2B5EF4-FFF2-40B4-BE49-F238E27FC236}">
                <a16:creationId xmlns:a16="http://schemas.microsoft.com/office/drawing/2014/main" id="{B2F38D8C-63DB-4E4D-88CD-8EAFBD5E218D}"/>
              </a:ext>
            </a:extLst>
          </p:cNvPr>
          <p:cNvSpPr>
            <a:spLocks noGrp="1"/>
          </p:cNvSpPr>
          <p:nvPr>
            <p:ph type="title"/>
          </p:nvPr>
        </p:nvSpPr>
        <p:spPr>
          <a:xfrm>
            <a:off x="950287" y="-23732"/>
            <a:ext cx="10364451" cy="866543"/>
          </a:xfrm>
        </p:spPr>
        <p:txBody>
          <a:bodyPr/>
          <a:lstStyle/>
          <a:p>
            <a:r>
              <a:rPr lang="en-GB" dirty="0">
                <a:effectLst>
                  <a:outerShdw blurRad="38100" dist="38100" dir="2700000" algn="tl">
                    <a:srgbClr val="000000">
                      <a:alpha val="43137"/>
                    </a:srgbClr>
                  </a:outerShdw>
                </a:effectLst>
              </a:rPr>
              <a:t>IPF: Metallic bond</a:t>
            </a:r>
          </a:p>
        </p:txBody>
      </p:sp>
    </p:spTree>
    <p:extLst>
      <p:ext uri="{BB962C8B-B14F-4D97-AF65-F5344CB8AC3E}">
        <p14:creationId xmlns:p14="http://schemas.microsoft.com/office/powerpoint/2010/main" val="2019826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AD12FE9-EBE9-46C0-A207-F6EB13902BC9}"/>
              </a:ext>
            </a:extLst>
          </p:cNvPr>
          <p:cNvSpPr txBox="1"/>
          <p:nvPr/>
        </p:nvSpPr>
        <p:spPr>
          <a:xfrm>
            <a:off x="3719736" y="24918"/>
            <a:ext cx="4752528"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IPF: COVALENT BONDS</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98EF533-3FA1-4273-9584-F0F87EBA9B81}"/>
              </a:ext>
            </a:extLst>
          </p:cNvPr>
          <p:cNvSpPr txBox="1"/>
          <p:nvPr/>
        </p:nvSpPr>
        <p:spPr>
          <a:xfrm>
            <a:off x="0" y="596285"/>
            <a:ext cx="12216680" cy="954107"/>
          </a:xfrm>
          <a:prstGeom prst="rect">
            <a:avLst/>
          </a:prstGeom>
          <a:noFill/>
        </p:spPr>
        <p:txBody>
          <a:bodyPr wrap="square" rtlCol="0">
            <a:spAutoFit/>
          </a:bodyPr>
          <a:lstStyle/>
          <a:p>
            <a:r>
              <a:rPr lang="en-GB" sz="2800" b="1" dirty="0">
                <a:solidFill>
                  <a:srgbClr val="00B050"/>
                </a:solidFill>
              </a:rPr>
              <a:t>network covalent bonds </a:t>
            </a:r>
            <a:r>
              <a:rPr lang="en-GB" sz="2800" dirty="0"/>
              <a:t>found</a:t>
            </a:r>
            <a:r>
              <a:rPr lang="en-GB" sz="2800" b="1" dirty="0"/>
              <a:t> </a:t>
            </a:r>
            <a:r>
              <a:rPr lang="en-GB" sz="2800" dirty="0"/>
              <a:t>in </a:t>
            </a:r>
            <a:r>
              <a:rPr lang="en-US" sz="2800" i="0" dirty="0">
                <a:solidFill>
                  <a:srgbClr val="202124"/>
                </a:solidFill>
                <a:effectLst/>
              </a:rPr>
              <a:t>large, rigid three-dimensional arrangements of atoms held together by strong covalent bonds</a:t>
            </a:r>
            <a:endParaRPr lang="en-GB" sz="2800" dirty="0"/>
          </a:p>
        </p:txBody>
      </p:sp>
      <p:sp>
        <p:nvSpPr>
          <p:cNvPr id="10" name="TextBox 9">
            <a:extLst>
              <a:ext uri="{FF2B5EF4-FFF2-40B4-BE49-F238E27FC236}">
                <a16:creationId xmlns:a16="http://schemas.microsoft.com/office/drawing/2014/main" id="{325E3465-5753-4BCC-8975-FD81BC2269A2}"/>
              </a:ext>
            </a:extLst>
          </p:cNvPr>
          <p:cNvSpPr txBox="1"/>
          <p:nvPr/>
        </p:nvSpPr>
        <p:spPr>
          <a:xfrm>
            <a:off x="9768408" y="5784661"/>
            <a:ext cx="2285306" cy="954107"/>
          </a:xfrm>
          <a:prstGeom prst="rect">
            <a:avLst/>
          </a:prstGeom>
          <a:noFill/>
        </p:spPr>
        <p:txBody>
          <a:bodyPr wrap="none" rtlCol="0">
            <a:spAutoFit/>
          </a:bodyPr>
          <a:lstStyle/>
          <a:p>
            <a:r>
              <a:rPr lang="en-GB" sz="2800" b="1" dirty="0">
                <a:solidFill>
                  <a:srgbClr val="C00000"/>
                </a:solidFill>
                <a:latin typeface="Calibri" panose="020F0502020204030204" pitchFamily="34" charset="0"/>
                <a:cs typeface="Calibri" panose="020F0502020204030204" pitchFamily="34" charset="0"/>
              </a:rPr>
              <a:t>VERY, </a:t>
            </a:r>
          </a:p>
          <a:p>
            <a:r>
              <a:rPr lang="en-GB" sz="2800" b="1" dirty="0">
                <a:solidFill>
                  <a:srgbClr val="C00000"/>
                </a:solidFill>
                <a:latin typeface="Calibri" panose="020F0502020204030204" pitchFamily="34" charset="0"/>
                <a:cs typeface="Calibri" panose="020F0502020204030204" pitchFamily="34" charset="0"/>
              </a:rPr>
              <a:t>VERY STRONG</a:t>
            </a:r>
          </a:p>
        </p:txBody>
      </p:sp>
      <p:grpSp>
        <p:nvGrpSpPr>
          <p:cNvPr id="11" name="Group 10">
            <a:extLst>
              <a:ext uri="{FF2B5EF4-FFF2-40B4-BE49-F238E27FC236}">
                <a16:creationId xmlns:a16="http://schemas.microsoft.com/office/drawing/2014/main" id="{6985DC95-2118-4194-92B7-13731BAEB711}"/>
              </a:ext>
            </a:extLst>
          </p:cNvPr>
          <p:cNvGrpSpPr/>
          <p:nvPr/>
        </p:nvGrpSpPr>
        <p:grpSpPr>
          <a:xfrm>
            <a:off x="1859290" y="2322778"/>
            <a:ext cx="7600982" cy="4536926"/>
            <a:chOff x="971600" y="1484362"/>
            <a:chExt cx="7024918" cy="4536926"/>
          </a:xfrm>
        </p:grpSpPr>
        <p:pic>
          <p:nvPicPr>
            <p:cNvPr id="19458" name="Picture 2" descr="Four Types of Solids • Teacher Guide">
              <a:extLst>
                <a:ext uri="{FF2B5EF4-FFF2-40B4-BE49-F238E27FC236}">
                  <a16:creationId xmlns:a16="http://schemas.microsoft.com/office/drawing/2014/main" id="{A710CD45-CD32-4FF4-9D1D-30897AF68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84362"/>
              <a:ext cx="7024918" cy="453692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5E96F5F-0E2F-4DF8-93DB-1F5FCA0338F3}"/>
                </a:ext>
              </a:extLst>
            </p:cNvPr>
            <p:cNvCxnSpPr/>
            <p:nvPr/>
          </p:nvCxnSpPr>
          <p:spPr>
            <a:xfrm>
              <a:off x="2843808" y="5877272"/>
              <a:ext cx="151216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709D260-3549-4489-8EE6-1350648DB010}"/>
                </a:ext>
              </a:extLst>
            </p:cNvPr>
            <p:cNvSpPr txBox="1"/>
            <p:nvPr/>
          </p:nvSpPr>
          <p:spPr>
            <a:xfrm>
              <a:off x="2891417" y="5440116"/>
              <a:ext cx="1645643"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allotropes</a:t>
              </a:r>
            </a:p>
          </p:txBody>
        </p:sp>
      </p:grpSp>
      <p:sp>
        <p:nvSpPr>
          <p:cNvPr id="12" name="TextBox 11">
            <a:extLst>
              <a:ext uri="{FF2B5EF4-FFF2-40B4-BE49-F238E27FC236}">
                <a16:creationId xmlns:a16="http://schemas.microsoft.com/office/drawing/2014/main" id="{2A403DFD-88A1-46A7-89FD-C825EAFE3D2C}"/>
              </a:ext>
            </a:extLst>
          </p:cNvPr>
          <p:cNvSpPr txBox="1"/>
          <p:nvPr/>
        </p:nvSpPr>
        <p:spPr>
          <a:xfrm>
            <a:off x="2135560" y="1810660"/>
            <a:ext cx="2319033"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trigonal planar</a:t>
            </a:r>
          </a:p>
        </p:txBody>
      </p:sp>
      <p:sp>
        <p:nvSpPr>
          <p:cNvPr id="14" name="TextBox 13">
            <a:extLst>
              <a:ext uri="{FF2B5EF4-FFF2-40B4-BE49-F238E27FC236}">
                <a16:creationId xmlns:a16="http://schemas.microsoft.com/office/drawing/2014/main" id="{D3B3F8F9-B66E-4F71-BC60-8453C7E0C1B4}"/>
              </a:ext>
            </a:extLst>
          </p:cNvPr>
          <p:cNvSpPr txBox="1"/>
          <p:nvPr/>
        </p:nvSpPr>
        <p:spPr>
          <a:xfrm>
            <a:off x="5303912" y="1840833"/>
            <a:ext cx="1813638"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tetrahedral</a:t>
            </a:r>
          </a:p>
        </p:txBody>
      </p:sp>
      <p:sp>
        <p:nvSpPr>
          <p:cNvPr id="15" name="TextBox 14">
            <a:extLst>
              <a:ext uri="{FF2B5EF4-FFF2-40B4-BE49-F238E27FC236}">
                <a16:creationId xmlns:a16="http://schemas.microsoft.com/office/drawing/2014/main" id="{08F8CAFD-E4B5-4D2B-A9AD-CB0F93E2728F}"/>
              </a:ext>
            </a:extLst>
          </p:cNvPr>
          <p:cNvSpPr txBox="1"/>
          <p:nvPr/>
        </p:nvSpPr>
        <p:spPr>
          <a:xfrm>
            <a:off x="7536160" y="1409946"/>
            <a:ext cx="2632088" cy="954107"/>
          </a:xfrm>
          <a:prstGeom prst="rect">
            <a:avLst/>
          </a:prstGeom>
          <a:noFill/>
        </p:spPr>
        <p:txBody>
          <a:bodyPr wrap="square" rtlCol="0">
            <a:spAutoFit/>
          </a:bodyPr>
          <a:lstStyle/>
          <a:p>
            <a:r>
              <a:rPr lang="en-GB" sz="2800" dirty="0">
                <a:solidFill>
                  <a:srgbClr val="0000FF"/>
                </a:solidFill>
                <a:latin typeface="Calibri" panose="020F0502020204030204" pitchFamily="34" charset="0"/>
                <a:cs typeface="Calibri" panose="020F0502020204030204" pitchFamily="34" charset="0"/>
              </a:rPr>
              <a:t>Si tetrahedral held by O atoms</a:t>
            </a:r>
          </a:p>
        </p:txBody>
      </p:sp>
    </p:spTree>
    <p:extLst>
      <p:ext uri="{BB962C8B-B14F-4D97-AF65-F5344CB8AC3E}">
        <p14:creationId xmlns:p14="http://schemas.microsoft.com/office/powerpoint/2010/main" val="206836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702311" y="-186"/>
            <a:ext cx="80022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POLAR COVALENT MOLECULES</a:t>
            </a:r>
          </a:p>
        </p:txBody>
      </p:sp>
      <p:grpSp>
        <p:nvGrpSpPr>
          <p:cNvPr id="50" name="Group 49">
            <a:extLst>
              <a:ext uri="{FF2B5EF4-FFF2-40B4-BE49-F238E27FC236}">
                <a16:creationId xmlns:a16="http://schemas.microsoft.com/office/drawing/2014/main" id="{260D89AD-8934-4F72-A93E-DCCA4ED0A6A1}"/>
              </a:ext>
            </a:extLst>
          </p:cNvPr>
          <p:cNvGrpSpPr/>
          <p:nvPr/>
        </p:nvGrpSpPr>
        <p:grpSpPr>
          <a:xfrm>
            <a:off x="664692" y="2069676"/>
            <a:ext cx="3183425" cy="4061516"/>
            <a:chOff x="3821853" y="1720243"/>
            <a:chExt cx="2679369" cy="3655972"/>
          </a:xfrm>
        </p:grpSpPr>
        <p:grpSp>
          <p:nvGrpSpPr>
            <p:cNvPr id="15" name="Group 14">
              <a:extLst>
                <a:ext uri="{FF2B5EF4-FFF2-40B4-BE49-F238E27FC236}">
                  <a16:creationId xmlns:a16="http://schemas.microsoft.com/office/drawing/2014/main" id="{A0E0D6AC-BF25-4009-A5B7-31F1DFDD64A9}"/>
                </a:ext>
              </a:extLst>
            </p:cNvPr>
            <p:cNvGrpSpPr>
              <a:grpSpLocks noChangeAspect="1"/>
            </p:cNvGrpSpPr>
            <p:nvPr/>
          </p:nvGrpSpPr>
          <p:grpSpPr>
            <a:xfrm>
              <a:off x="5295429" y="1720243"/>
              <a:ext cx="1149076" cy="714136"/>
              <a:chOff x="4240148" y="5667191"/>
              <a:chExt cx="1389005" cy="863250"/>
            </a:xfrm>
          </p:grpSpPr>
          <p:sp>
            <p:nvSpPr>
              <p:cNvPr id="16" name="Oval 15">
                <a:extLst>
                  <a:ext uri="{FF2B5EF4-FFF2-40B4-BE49-F238E27FC236}">
                    <a16:creationId xmlns:a16="http://schemas.microsoft.com/office/drawing/2014/main" id="{A6F8212C-27E7-458D-9A7D-1DD2052DF1F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B669AE8-1D8C-48B6-B180-368CF0188112}"/>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18" name="TextBox 17">
                <a:extLst>
                  <a:ext uri="{FF2B5EF4-FFF2-40B4-BE49-F238E27FC236}">
                    <a16:creationId xmlns:a16="http://schemas.microsoft.com/office/drawing/2014/main" id="{721B6BB2-1861-4D97-B267-68E586720088}"/>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19" name="Group 18">
              <a:extLst>
                <a:ext uri="{FF2B5EF4-FFF2-40B4-BE49-F238E27FC236}">
                  <a16:creationId xmlns:a16="http://schemas.microsoft.com/office/drawing/2014/main" id="{9FAE4B51-4E7B-4C4C-811B-D82EFFD1986F}"/>
                </a:ext>
              </a:extLst>
            </p:cNvPr>
            <p:cNvGrpSpPr>
              <a:grpSpLocks noChangeAspect="1"/>
            </p:cNvGrpSpPr>
            <p:nvPr/>
          </p:nvGrpSpPr>
          <p:grpSpPr>
            <a:xfrm>
              <a:off x="3821853" y="1747335"/>
              <a:ext cx="1149076" cy="714136"/>
              <a:chOff x="4240148" y="5667191"/>
              <a:chExt cx="1389005" cy="863250"/>
            </a:xfrm>
          </p:grpSpPr>
          <p:sp>
            <p:nvSpPr>
              <p:cNvPr id="20" name="Oval 19">
                <a:extLst>
                  <a:ext uri="{FF2B5EF4-FFF2-40B4-BE49-F238E27FC236}">
                    <a16:creationId xmlns:a16="http://schemas.microsoft.com/office/drawing/2014/main" id="{D0CD66FB-B2E5-4D20-AD14-807D0F04CECC}"/>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1629658F-A4FF-4F5D-A2CA-49EE08403BB5}"/>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2" name="TextBox 21">
                <a:extLst>
                  <a:ext uri="{FF2B5EF4-FFF2-40B4-BE49-F238E27FC236}">
                    <a16:creationId xmlns:a16="http://schemas.microsoft.com/office/drawing/2014/main" id="{1AD07962-B8F5-4EC2-9B9E-98503C7D908D}"/>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24" name="Straight Connector 23">
              <a:extLst>
                <a:ext uri="{FF2B5EF4-FFF2-40B4-BE49-F238E27FC236}">
                  <a16:creationId xmlns:a16="http://schemas.microsoft.com/office/drawing/2014/main" id="{5974A40B-B1D3-4B80-A8F0-CAF3EE87463B}"/>
                </a:ext>
              </a:extLst>
            </p:cNvPr>
            <p:cNvCxnSpPr/>
            <p:nvPr/>
          </p:nvCxnSpPr>
          <p:spPr>
            <a:xfrm>
              <a:off x="4960811" y="2098915"/>
              <a:ext cx="446401"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9031A2AF-3497-499E-9C16-ACC68FCC121C}"/>
                </a:ext>
              </a:extLst>
            </p:cNvPr>
            <p:cNvGrpSpPr>
              <a:grpSpLocks noChangeAspect="1"/>
            </p:cNvGrpSpPr>
            <p:nvPr/>
          </p:nvGrpSpPr>
          <p:grpSpPr>
            <a:xfrm rot="20800610">
              <a:off x="5229339" y="2675481"/>
              <a:ext cx="1160297" cy="714136"/>
              <a:chOff x="4226584" y="5667191"/>
              <a:chExt cx="1402569" cy="863250"/>
            </a:xfrm>
          </p:grpSpPr>
          <p:sp>
            <p:nvSpPr>
              <p:cNvPr id="26" name="Oval 25">
                <a:extLst>
                  <a:ext uri="{FF2B5EF4-FFF2-40B4-BE49-F238E27FC236}">
                    <a16:creationId xmlns:a16="http://schemas.microsoft.com/office/drawing/2014/main" id="{E3E90465-BFEA-443A-AA5E-1672E04381DD}"/>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D866AF1A-6A02-4909-9B65-8045A03EC622}"/>
                  </a:ext>
                </a:extLst>
              </p:cNvPr>
              <p:cNvSpPr txBox="1"/>
              <p:nvPr/>
            </p:nvSpPr>
            <p:spPr>
              <a:xfrm>
                <a:off x="4226584" y="5856990"/>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8" name="TextBox 27">
                <a:extLst>
                  <a:ext uri="{FF2B5EF4-FFF2-40B4-BE49-F238E27FC236}">
                    <a16:creationId xmlns:a16="http://schemas.microsoft.com/office/drawing/2014/main" id="{D43BBEAC-A746-4CE3-BA59-D8544630F869}"/>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29" name="Group 28">
              <a:extLst>
                <a:ext uri="{FF2B5EF4-FFF2-40B4-BE49-F238E27FC236}">
                  <a16:creationId xmlns:a16="http://schemas.microsoft.com/office/drawing/2014/main" id="{703AECBC-D060-4634-8D87-41665A8D73C2}"/>
                </a:ext>
              </a:extLst>
            </p:cNvPr>
            <p:cNvGrpSpPr>
              <a:grpSpLocks noChangeAspect="1"/>
            </p:cNvGrpSpPr>
            <p:nvPr/>
          </p:nvGrpSpPr>
          <p:grpSpPr>
            <a:xfrm>
              <a:off x="3847832" y="3078647"/>
              <a:ext cx="1149076" cy="714136"/>
              <a:chOff x="4240148" y="5667191"/>
              <a:chExt cx="1389005" cy="863250"/>
            </a:xfrm>
          </p:grpSpPr>
          <p:sp>
            <p:nvSpPr>
              <p:cNvPr id="30" name="Oval 29">
                <a:extLst>
                  <a:ext uri="{FF2B5EF4-FFF2-40B4-BE49-F238E27FC236}">
                    <a16:creationId xmlns:a16="http://schemas.microsoft.com/office/drawing/2014/main" id="{BA9E21C2-C2B4-4D34-9A74-F1DE1012872A}"/>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F1EEC9E7-6AC6-4084-9DDB-0C292451D064}"/>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2" name="TextBox 31">
                <a:extLst>
                  <a:ext uri="{FF2B5EF4-FFF2-40B4-BE49-F238E27FC236}">
                    <a16:creationId xmlns:a16="http://schemas.microsoft.com/office/drawing/2014/main" id="{96A7A87D-ABBE-4124-9BD1-4E25EDF607AF}"/>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33" name="Straight Connector 32">
              <a:extLst>
                <a:ext uri="{FF2B5EF4-FFF2-40B4-BE49-F238E27FC236}">
                  <a16:creationId xmlns:a16="http://schemas.microsoft.com/office/drawing/2014/main" id="{F8EC4284-7EB3-47F5-ABC3-975DF0635508}"/>
                </a:ext>
              </a:extLst>
            </p:cNvPr>
            <p:cNvCxnSpPr>
              <a:cxnSpLocks/>
            </p:cNvCxnSpPr>
            <p:nvPr/>
          </p:nvCxnSpPr>
          <p:spPr>
            <a:xfrm flipV="1">
              <a:off x="4986790" y="3235659"/>
              <a:ext cx="365095" cy="194568"/>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BF24CF37-8C50-4E57-9875-617066097334}"/>
                </a:ext>
              </a:extLst>
            </p:cNvPr>
            <p:cNvGrpSpPr>
              <a:grpSpLocks noChangeAspect="1"/>
            </p:cNvGrpSpPr>
            <p:nvPr/>
          </p:nvGrpSpPr>
          <p:grpSpPr>
            <a:xfrm rot="1052800">
              <a:off x="5340925" y="4662079"/>
              <a:ext cx="1160297" cy="714136"/>
              <a:chOff x="4226584" y="5667191"/>
              <a:chExt cx="1402569" cy="863250"/>
            </a:xfrm>
          </p:grpSpPr>
          <p:sp>
            <p:nvSpPr>
              <p:cNvPr id="36" name="Oval 35">
                <a:extLst>
                  <a:ext uri="{FF2B5EF4-FFF2-40B4-BE49-F238E27FC236}">
                    <a16:creationId xmlns:a16="http://schemas.microsoft.com/office/drawing/2014/main" id="{310BA2DB-013A-4FEA-9319-7312E5AD1E8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D591BC0A-2DCC-453F-973C-9572AD351494}"/>
                  </a:ext>
                </a:extLst>
              </p:cNvPr>
              <p:cNvSpPr txBox="1"/>
              <p:nvPr/>
            </p:nvSpPr>
            <p:spPr>
              <a:xfrm>
                <a:off x="4226584"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8" name="TextBox 37">
                <a:extLst>
                  <a:ext uri="{FF2B5EF4-FFF2-40B4-BE49-F238E27FC236}">
                    <a16:creationId xmlns:a16="http://schemas.microsoft.com/office/drawing/2014/main" id="{1159149E-E8CD-48FD-BC2B-E5B2AD054720}"/>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39" name="Group 38">
              <a:extLst>
                <a:ext uri="{FF2B5EF4-FFF2-40B4-BE49-F238E27FC236}">
                  <a16:creationId xmlns:a16="http://schemas.microsoft.com/office/drawing/2014/main" id="{39E766FB-4B9F-46FB-AFC6-7A8900F45152}"/>
                </a:ext>
              </a:extLst>
            </p:cNvPr>
            <p:cNvGrpSpPr>
              <a:grpSpLocks noChangeAspect="1"/>
            </p:cNvGrpSpPr>
            <p:nvPr/>
          </p:nvGrpSpPr>
          <p:grpSpPr>
            <a:xfrm>
              <a:off x="3878309" y="4222129"/>
              <a:ext cx="1149076" cy="714136"/>
              <a:chOff x="4240148" y="5667191"/>
              <a:chExt cx="1389005" cy="863250"/>
            </a:xfrm>
          </p:grpSpPr>
          <p:sp>
            <p:nvSpPr>
              <p:cNvPr id="40" name="Oval 39">
                <a:extLst>
                  <a:ext uri="{FF2B5EF4-FFF2-40B4-BE49-F238E27FC236}">
                    <a16:creationId xmlns:a16="http://schemas.microsoft.com/office/drawing/2014/main" id="{1E3BD6A3-8450-43D1-B6FF-3E50A4D1E999}"/>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extBox 40">
                <a:extLst>
                  <a:ext uri="{FF2B5EF4-FFF2-40B4-BE49-F238E27FC236}">
                    <a16:creationId xmlns:a16="http://schemas.microsoft.com/office/drawing/2014/main" id="{EFE3EC45-6B70-493F-A7CC-BA5B9631C6F8}"/>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42" name="TextBox 41">
                <a:extLst>
                  <a:ext uri="{FF2B5EF4-FFF2-40B4-BE49-F238E27FC236}">
                    <a16:creationId xmlns:a16="http://schemas.microsoft.com/office/drawing/2014/main" id="{31CB10D6-6EB9-4777-A566-C8A51264D39C}"/>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43" name="Straight Connector 42">
              <a:extLst>
                <a:ext uri="{FF2B5EF4-FFF2-40B4-BE49-F238E27FC236}">
                  <a16:creationId xmlns:a16="http://schemas.microsoft.com/office/drawing/2014/main" id="{72F1664F-613A-4DED-9354-1E93BEB442FA}"/>
                </a:ext>
              </a:extLst>
            </p:cNvPr>
            <p:cNvCxnSpPr>
              <a:cxnSpLocks/>
            </p:cNvCxnSpPr>
            <p:nvPr/>
          </p:nvCxnSpPr>
          <p:spPr>
            <a:xfrm>
              <a:off x="5017267" y="4573709"/>
              <a:ext cx="462601" cy="205541"/>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13A80CCF-CAAF-4714-A1EF-58C9EA0458E3}"/>
              </a:ext>
            </a:extLst>
          </p:cNvPr>
          <p:cNvSpPr txBox="1"/>
          <p:nvPr/>
        </p:nvSpPr>
        <p:spPr>
          <a:xfrm>
            <a:off x="695400" y="722865"/>
            <a:ext cx="3504677" cy="461665"/>
          </a:xfrm>
          <a:prstGeom prst="rect">
            <a:avLst/>
          </a:prstGeom>
          <a:noFill/>
        </p:spPr>
        <p:txBody>
          <a:bodyPr wrap="none" rtlCol="0">
            <a:spAutoFit/>
          </a:bodyPr>
          <a:lstStyle/>
          <a:p>
            <a:r>
              <a:rPr lang="en-GB" sz="2400" b="1" dirty="0">
                <a:solidFill>
                  <a:srgbClr val="0000FF"/>
                </a:solidFill>
                <a:cs typeface="Calibri" panose="020F0502020204030204" pitchFamily="34" charset="0"/>
              </a:rPr>
              <a:t>IMF – dipole-dipole forces</a:t>
            </a:r>
          </a:p>
        </p:txBody>
      </p:sp>
      <p:cxnSp>
        <p:nvCxnSpPr>
          <p:cNvPr id="44" name="Straight Arrow Connector 43">
            <a:extLst>
              <a:ext uri="{FF2B5EF4-FFF2-40B4-BE49-F238E27FC236}">
                <a16:creationId xmlns:a16="http://schemas.microsoft.com/office/drawing/2014/main" id="{7E822215-4510-4409-891C-4CF6BEDA9B3F}"/>
              </a:ext>
            </a:extLst>
          </p:cNvPr>
          <p:cNvCxnSpPr>
            <a:cxnSpLocks/>
          </p:cNvCxnSpPr>
          <p:nvPr/>
        </p:nvCxnSpPr>
        <p:spPr>
          <a:xfrm>
            <a:off x="2273795" y="1106995"/>
            <a:ext cx="0" cy="843235"/>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59470C7C-2EE3-4AFA-9E1E-04DD8BFB5E6D}"/>
              </a:ext>
            </a:extLst>
          </p:cNvPr>
          <p:cNvSpPr txBox="1"/>
          <p:nvPr/>
        </p:nvSpPr>
        <p:spPr>
          <a:xfrm>
            <a:off x="10776520" y="6416303"/>
            <a:ext cx="1114408" cy="523220"/>
          </a:xfrm>
          <a:prstGeom prst="rect">
            <a:avLst/>
          </a:prstGeom>
          <a:noFill/>
        </p:spPr>
        <p:txBody>
          <a:bodyPr wrap="none" rtlCol="0">
            <a:spAutoFit/>
          </a:bodyPr>
          <a:lstStyle/>
          <a:p>
            <a:r>
              <a:rPr lang="en-GB" sz="2800" b="1" dirty="0">
                <a:solidFill>
                  <a:srgbClr val="C00000"/>
                </a:solidFill>
              </a:rPr>
              <a:t>WEAK</a:t>
            </a:r>
          </a:p>
        </p:txBody>
      </p:sp>
      <p:sp>
        <p:nvSpPr>
          <p:cNvPr id="52" name="TextBox 51">
            <a:extLst>
              <a:ext uri="{FF2B5EF4-FFF2-40B4-BE49-F238E27FC236}">
                <a16:creationId xmlns:a16="http://schemas.microsoft.com/office/drawing/2014/main" id="{093BE490-F290-40C7-898F-42D963966C61}"/>
              </a:ext>
            </a:extLst>
          </p:cNvPr>
          <p:cNvSpPr txBox="1"/>
          <p:nvPr/>
        </p:nvSpPr>
        <p:spPr>
          <a:xfrm>
            <a:off x="5226973" y="787122"/>
            <a:ext cx="6269469" cy="5159041"/>
          </a:xfrm>
          <a:prstGeom prst="rect">
            <a:avLst/>
          </a:prstGeom>
          <a:noFill/>
        </p:spPr>
        <p:txBody>
          <a:bodyPr wrap="square" rtlCol="0">
            <a:spAutoFit/>
          </a:bodyPr>
          <a:lstStyle/>
          <a:p>
            <a:pPr marL="285750" indent="-285750">
              <a:lnSpc>
                <a:spcPct val="130000"/>
              </a:lnSpc>
              <a:buFont typeface="Arial" panose="020B0604020202020204" pitchFamily="34" charset="0"/>
              <a:buChar char="•"/>
            </a:pPr>
            <a:r>
              <a:rPr lang="en-GB" sz="3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3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3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3200" dirty="0">
                <a:cs typeface="Calibri" panose="020F0502020204030204" pitchFamily="34" charset="0"/>
              </a:rPr>
              <a:t>undirected, slightly negative interaction</a:t>
            </a:r>
          </a:p>
          <a:p>
            <a:pPr marL="285750" indent="-285750">
              <a:lnSpc>
                <a:spcPct val="130000"/>
              </a:lnSpc>
              <a:buFont typeface="Arial" panose="020B0604020202020204" pitchFamily="34" charset="0"/>
              <a:buChar char="•"/>
            </a:pPr>
            <a:r>
              <a:rPr lang="en-GB" sz="3200" dirty="0">
                <a:cs typeface="Calibri" panose="020F0502020204030204" pitchFamily="34" charset="0"/>
              </a:rPr>
              <a:t>affect the molecules</a:t>
            </a:r>
          </a:p>
        </p:txBody>
      </p:sp>
    </p:spTree>
    <p:extLst>
      <p:ext uri="{BB962C8B-B14F-4D97-AF65-F5344CB8AC3E}">
        <p14:creationId xmlns:p14="http://schemas.microsoft.com/office/powerpoint/2010/main" val="627225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098FA4E-8FC3-4F71-B7B9-CE829D73CCB3}"/>
              </a:ext>
            </a:extLst>
          </p:cNvPr>
          <p:cNvSpPr txBox="1"/>
          <p:nvPr/>
        </p:nvSpPr>
        <p:spPr>
          <a:xfrm>
            <a:off x="2306676" y="4466"/>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LONDON DISPERSION FORCES</a:t>
            </a:r>
          </a:p>
        </p:txBody>
      </p:sp>
      <p:sp>
        <p:nvSpPr>
          <p:cNvPr id="2" name="TextBox 1">
            <a:extLst>
              <a:ext uri="{FF2B5EF4-FFF2-40B4-BE49-F238E27FC236}">
                <a16:creationId xmlns:a16="http://schemas.microsoft.com/office/drawing/2014/main" id="{08FCE99E-59D1-4BA7-AEEE-08988AAE9F3B}"/>
              </a:ext>
            </a:extLst>
          </p:cNvPr>
          <p:cNvSpPr txBox="1"/>
          <p:nvPr/>
        </p:nvSpPr>
        <p:spPr>
          <a:xfrm>
            <a:off x="279073" y="991512"/>
            <a:ext cx="4700518" cy="523220"/>
          </a:xfrm>
          <a:prstGeom prst="rect">
            <a:avLst/>
          </a:prstGeom>
          <a:noFill/>
        </p:spPr>
        <p:txBody>
          <a:bodyPr wrap="square" rtlCol="0">
            <a:spAutoFit/>
          </a:bodyPr>
          <a:lstStyle/>
          <a:p>
            <a:r>
              <a:rPr lang="en-GB" sz="2800" b="1" dirty="0">
                <a:solidFill>
                  <a:srgbClr val="0000FF"/>
                </a:solidFill>
              </a:rPr>
              <a:t>Non-polar Covalent Molecules</a:t>
            </a:r>
          </a:p>
        </p:txBody>
      </p:sp>
      <p:grpSp>
        <p:nvGrpSpPr>
          <p:cNvPr id="15" name="Group 14">
            <a:extLst>
              <a:ext uri="{FF2B5EF4-FFF2-40B4-BE49-F238E27FC236}">
                <a16:creationId xmlns:a16="http://schemas.microsoft.com/office/drawing/2014/main" id="{F3F1C7DE-E986-4632-9C38-67931E0D7281}"/>
              </a:ext>
            </a:extLst>
          </p:cNvPr>
          <p:cNvGrpSpPr/>
          <p:nvPr/>
        </p:nvGrpSpPr>
        <p:grpSpPr>
          <a:xfrm>
            <a:off x="5591944" y="3501008"/>
            <a:ext cx="3754307" cy="1409817"/>
            <a:chOff x="452365" y="2308745"/>
            <a:chExt cx="3754307" cy="1409817"/>
          </a:xfrm>
        </p:grpSpPr>
        <p:sp>
          <p:nvSpPr>
            <p:cNvPr id="10" name="Oval 9">
              <a:extLst>
                <a:ext uri="{FF2B5EF4-FFF2-40B4-BE49-F238E27FC236}">
                  <a16:creationId xmlns:a16="http://schemas.microsoft.com/office/drawing/2014/main" id="{55EB09BD-31A9-4A8F-9A2B-624C1CCC3F06}"/>
                </a:ext>
              </a:extLst>
            </p:cNvPr>
            <p:cNvSpPr/>
            <p:nvPr/>
          </p:nvSpPr>
          <p:spPr>
            <a:xfrm rot="10800000">
              <a:off x="534171"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14" name="Oval 13">
              <a:extLst>
                <a:ext uri="{FF2B5EF4-FFF2-40B4-BE49-F238E27FC236}">
                  <a16:creationId xmlns:a16="http://schemas.microsoft.com/office/drawing/2014/main" id="{7180C3F2-71F3-41D9-AA31-B3D3C7DCD7C8}"/>
                </a:ext>
              </a:extLst>
            </p:cNvPr>
            <p:cNvSpPr/>
            <p:nvPr/>
          </p:nvSpPr>
          <p:spPr>
            <a:xfrm rot="10800000">
              <a:off x="2465224"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cxnSp>
          <p:nvCxnSpPr>
            <p:cNvPr id="17" name="Straight Connector 16">
              <a:extLst>
                <a:ext uri="{FF2B5EF4-FFF2-40B4-BE49-F238E27FC236}">
                  <a16:creationId xmlns:a16="http://schemas.microsoft.com/office/drawing/2014/main" id="{F60AB17A-5F42-4ECD-8E75-3C13E3AB97D1}"/>
                </a:ext>
              </a:extLst>
            </p:cNvPr>
            <p:cNvCxnSpPr>
              <a:cxnSpLocks/>
            </p:cNvCxnSpPr>
            <p:nvPr/>
          </p:nvCxnSpPr>
          <p:spPr>
            <a:xfrm>
              <a:off x="1946422" y="2773182"/>
              <a:ext cx="518800"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BC53062-C5B7-4EC3-B4C9-2B44DFF23BF9}"/>
                </a:ext>
              </a:extLst>
            </p:cNvPr>
            <p:cNvSpPr txBox="1"/>
            <p:nvPr/>
          </p:nvSpPr>
          <p:spPr>
            <a:xfrm>
              <a:off x="1397830" y="3195342"/>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0" name="TextBox 19">
              <a:extLst>
                <a:ext uri="{FF2B5EF4-FFF2-40B4-BE49-F238E27FC236}">
                  <a16:creationId xmlns:a16="http://schemas.microsoft.com/office/drawing/2014/main" id="{838FC059-35F7-4A33-922C-DCFA5B7B3BEB}"/>
                </a:ext>
              </a:extLst>
            </p:cNvPr>
            <p:cNvSpPr txBox="1"/>
            <p:nvPr/>
          </p:nvSpPr>
          <p:spPr>
            <a:xfrm>
              <a:off x="452365" y="3175782"/>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sp>
          <p:nvSpPr>
            <p:cNvPr id="21" name="TextBox 20">
              <a:extLst>
                <a:ext uri="{FF2B5EF4-FFF2-40B4-BE49-F238E27FC236}">
                  <a16:creationId xmlns:a16="http://schemas.microsoft.com/office/drawing/2014/main" id="{1ABD7BB7-CA3A-434E-9CA5-D46D4ADE0374}"/>
                </a:ext>
              </a:extLst>
            </p:cNvPr>
            <p:cNvSpPr txBox="1"/>
            <p:nvPr/>
          </p:nvSpPr>
          <p:spPr>
            <a:xfrm>
              <a:off x="3427291" y="3153975"/>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2" name="TextBox 21">
              <a:extLst>
                <a:ext uri="{FF2B5EF4-FFF2-40B4-BE49-F238E27FC236}">
                  <a16:creationId xmlns:a16="http://schemas.microsoft.com/office/drawing/2014/main" id="{E5D96A49-9D9E-4ECA-BDFF-6DAE2BAE381F}"/>
                </a:ext>
              </a:extLst>
            </p:cNvPr>
            <p:cNvSpPr txBox="1"/>
            <p:nvPr/>
          </p:nvSpPr>
          <p:spPr>
            <a:xfrm>
              <a:off x="2480473" y="3145774"/>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grpSp>
      <p:sp>
        <p:nvSpPr>
          <p:cNvPr id="23" name="TextBox 22">
            <a:extLst>
              <a:ext uri="{FF2B5EF4-FFF2-40B4-BE49-F238E27FC236}">
                <a16:creationId xmlns:a16="http://schemas.microsoft.com/office/drawing/2014/main" id="{77554A7B-29CB-4DBF-9B43-F1B0DF375466}"/>
              </a:ext>
            </a:extLst>
          </p:cNvPr>
          <p:cNvSpPr txBox="1"/>
          <p:nvPr/>
        </p:nvSpPr>
        <p:spPr>
          <a:xfrm>
            <a:off x="546402" y="3496295"/>
            <a:ext cx="4700518" cy="954107"/>
          </a:xfrm>
          <a:prstGeom prst="rect">
            <a:avLst/>
          </a:prstGeom>
          <a:noFill/>
        </p:spPr>
        <p:txBody>
          <a:bodyPr wrap="square" rtlCol="0">
            <a:spAutoFit/>
          </a:bodyPr>
          <a:lstStyle/>
          <a:p>
            <a:r>
              <a:rPr lang="en-GB" sz="2800" b="1" i="1" dirty="0">
                <a:solidFill>
                  <a:srgbClr val="0000FF"/>
                </a:solidFill>
                <a:cs typeface="Calibri" panose="020F0502020204030204" pitchFamily="34" charset="0"/>
              </a:rPr>
              <a:t>Induced dipole </a:t>
            </a:r>
          </a:p>
          <a:p>
            <a:r>
              <a:rPr lang="en-GB" sz="2800" b="1" i="1" dirty="0">
                <a:solidFill>
                  <a:srgbClr val="0000FF"/>
                </a:solidFill>
                <a:cs typeface="Calibri" panose="020F0502020204030204" pitchFamily="34" charset="0"/>
              </a:rPr>
              <a:t>Proximity of electron cloud</a:t>
            </a:r>
          </a:p>
        </p:txBody>
      </p:sp>
      <p:sp>
        <p:nvSpPr>
          <p:cNvPr id="4" name="TextBox 3">
            <a:extLst>
              <a:ext uri="{FF2B5EF4-FFF2-40B4-BE49-F238E27FC236}">
                <a16:creationId xmlns:a16="http://schemas.microsoft.com/office/drawing/2014/main" id="{4366CAC5-E9EB-49F6-9C7B-505543262F2C}"/>
              </a:ext>
            </a:extLst>
          </p:cNvPr>
          <p:cNvSpPr txBox="1"/>
          <p:nvPr/>
        </p:nvSpPr>
        <p:spPr>
          <a:xfrm>
            <a:off x="1169527" y="5173684"/>
            <a:ext cx="9973654" cy="1164742"/>
          </a:xfrm>
          <a:prstGeom prst="rect">
            <a:avLst/>
          </a:prstGeom>
          <a:noFill/>
        </p:spPr>
        <p:txBody>
          <a:bodyPr wrap="square" rtlCol="0">
            <a:spAutoFit/>
          </a:bodyPr>
          <a:lstStyle/>
          <a:p>
            <a:pPr>
              <a:lnSpc>
                <a:spcPct val="130000"/>
              </a:lnSpc>
            </a:pPr>
            <a:r>
              <a:rPr lang="en-GB" sz="2800" b="1" dirty="0">
                <a:solidFill>
                  <a:srgbClr val="00B0F0"/>
                </a:solidFill>
              </a:rPr>
              <a:t>Van der Waals forces are ALL intermolecular forces</a:t>
            </a:r>
          </a:p>
          <a:p>
            <a:pPr>
              <a:lnSpc>
                <a:spcPct val="130000"/>
              </a:lnSpc>
            </a:pPr>
            <a:r>
              <a:rPr lang="en-GB" sz="2800" b="1" dirty="0">
                <a:solidFill>
                  <a:srgbClr val="00B0F0"/>
                </a:solidFill>
              </a:rPr>
              <a:t>London dispersion forces are an example of Van der Waals forces</a:t>
            </a:r>
          </a:p>
        </p:txBody>
      </p:sp>
      <p:sp>
        <p:nvSpPr>
          <p:cNvPr id="26" name="Oval 25">
            <a:extLst>
              <a:ext uri="{FF2B5EF4-FFF2-40B4-BE49-F238E27FC236}">
                <a16:creationId xmlns:a16="http://schemas.microsoft.com/office/drawing/2014/main" id="{03D8794B-B14B-4125-9E70-365D8FE8425C}"/>
              </a:ext>
            </a:extLst>
          </p:cNvPr>
          <p:cNvSpPr/>
          <p:nvPr/>
        </p:nvSpPr>
        <p:spPr>
          <a:xfrm>
            <a:off x="905492" y="1507133"/>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Non-polar</a:t>
            </a:r>
          </a:p>
        </p:txBody>
      </p:sp>
      <p:sp>
        <p:nvSpPr>
          <p:cNvPr id="27" name="Oval 26">
            <a:extLst>
              <a:ext uri="{FF2B5EF4-FFF2-40B4-BE49-F238E27FC236}">
                <a16:creationId xmlns:a16="http://schemas.microsoft.com/office/drawing/2014/main" id="{F84EAC7C-759D-4BC8-BF47-25AF53400CB9}"/>
              </a:ext>
            </a:extLst>
          </p:cNvPr>
          <p:cNvSpPr/>
          <p:nvPr/>
        </p:nvSpPr>
        <p:spPr>
          <a:xfrm>
            <a:off x="2836543" y="1514732"/>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Non-polar</a:t>
            </a:r>
            <a:endParaRPr lang="en-GB" sz="2800" dirty="0"/>
          </a:p>
        </p:txBody>
      </p:sp>
      <p:cxnSp>
        <p:nvCxnSpPr>
          <p:cNvPr id="11" name="Straight Arrow Connector 10">
            <a:extLst>
              <a:ext uri="{FF2B5EF4-FFF2-40B4-BE49-F238E27FC236}">
                <a16:creationId xmlns:a16="http://schemas.microsoft.com/office/drawing/2014/main" id="{7EAA1465-E3FA-47C2-98C8-5C529117419F}"/>
              </a:ext>
            </a:extLst>
          </p:cNvPr>
          <p:cNvCxnSpPr>
            <a:cxnSpLocks/>
          </p:cNvCxnSpPr>
          <p:nvPr/>
        </p:nvCxnSpPr>
        <p:spPr>
          <a:xfrm flipH="1">
            <a:off x="2472870" y="1815237"/>
            <a:ext cx="413502"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78DBA54-D886-40CB-B4C2-9B4C9E308742}"/>
              </a:ext>
            </a:extLst>
          </p:cNvPr>
          <p:cNvCxnSpPr>
            <a:cxnSpLocks/>
            <a:stCxn id="26" idx="6"/>
          </p:cNvCxnSpPr>
          <p:nvPr/>
        </p:nvCxnSpPr>
        <p:spPr>
          <a:xfrm>
            <a:off x="2306677" y="1965039"/>
            <a:ext cx="332389"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FD249D-2A20-4AF4-9EAB-443405028854}"/>
              </a:ext>
            </a:extLst>
          </p:cNvPr>
          <p:cNvSpPr txBox="1"/>
          <p:nvPr/>
        </p:nvSpPr>
        <p:spPr>
          <a:xfrm>
            <a:off x="5177029" y="988003"/>
            <a:ext cx="6593728" cy="1724896"/>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US" sz="2800" b="1" i="0" dirty="0">
                <a:solidFill>
                  <a:srgbClr val="202124"/>
                </a:solidFill>
                <a:effectLst/>
              </a:rPr>
              <a:t>the weakest intermolecular force</a:t>
            </a:r>
            <a:r>
              <a:rPr lang="en-US" sz="2800" b="0" i="0" dirty="0">
                <a:solidFill>
                  <a:srgbClr val="202124"/>
                </a:solidFill>
                <a:effectLst/>
              </a:rPr>
              <a:t> </a:t>
            </a:r>
          </a:p>
          <a:p>
            <a:pPr marL="285750" indent="-285750">
              <a:lnSpc>
                <a:spcPct val="130000"/>
              </a:lnSpc>
              <a:buFont typeface="Arial" panose="020B0604020202020204" pitchFamily="34" charset="0"/>
              <a:buChar char="•"/>
            </a:pPr>
            <a:r>
              <a:rPr lang="en-US" sz="2800" dirty="0">
                <a:solidFill>
                  <a:srgbClr val="202124"/>
                </a:solidFill>
              </a:rPr>
              <a:t>a </a:t>
            </a:r>
            <a:r>
              <a:rPr lang="en-US" sz="2800" b="0" i="0" dirty="0">
                <a:solidFill>
                  <a:srgbClr val="202124"/>
                </a:solidFill>
                <a:effectLst/>
              </a:rPr>
              <a:t>temporary attractive force that results from temporary dipoles</a:t>
            </a:r>
            <a:endParaRPr lang="en-GB" sz="2800" dirty="0"/>
          </a:p>
        </p:txBody>
      </p:sp>
      <p:sp>
        <p:nvSpPr>
          <p:cNvPr id="30" name="TextBox 29">
            <a:extLst>
              <a:ext uri="{FF2B5EF4-FFF2-40B4-BE49-F238E27FC236}">
                <a16:creationId xmlns:a16="http://schemas.microsoft.com/office/drawing/2014/main" id="{DA16AD23-E33B-431C-91CE-49822FFA386B}"/>
              </a:ext>
            </a:extLst>
          </p:cNvPr>
          <p:cNvSpPr txBox="1"/>
          <p:nvPr/>
        </p:nvSpPr>
        <p:spPr>
          <a:xfrm>
            <a:off x="9207745" y="6426853"/>
            <a:ext cx="2934073" cy="523220"/>
          </a:xfrm>
          <a:prstGeom prst="rect">
            <a:avLst/>
          </a:prstGeom>
          <a:noFill/>
        </p:spPr>
        <p:txBody>
          <a:bodyPr wrap="square" rtlCol="0">
            <a:spAutoFit/>
          </a:bodyPr>
          <a:lstStyle/>
          <a:p>
            <a:r>
              <a:rPr lang="en-GB" sz="2800" b="1" dirty="0">
                <a:solidFill>
                  <a:srgbClr val="C00000"/>
                </a:solidFill>
              </a:rPr>
              <a:t>VERY, VERY WEAK</a:t>
            </a:r>
          </a:p>
        </p:txBody>
      </p:sp>
    </p:spTree>
    <p:extLst>
      <p:ext uri="{BB962C8B-B14F-4D97-AF65-F5344CB8AC3E}">
        <p14:creationId xmlns:p14="http://schemas.microsoft.com/office/powerpoint/2010/main" val="1313750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0" y="53643"/>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37" name="Group 36">
            <a:extLst>
              <a:ext uri="{FF2B5EF4-FFF2-40B4-BE49-F238E27FC236}">
                <a16:creationId xmlns:a16="http://schemas.microsoft.com/office/drawing/2014/main" id="{21B1E31F-7B36-4B2D-A982-8B8FA59B5D4D}"/>
              </a:ext>
            </a:extLst>
          </p:cNvPr>
          <p:cNvGrpSpPr/>
          <p:nvPr/>
        </p:nvGrpSpPr>
        <p:grpSpPr>
          <a:xfrm>
            <a:off x="335360" y="1628800"/>
            <a:ext cx="10801561" cy="1311332"/>
            <a:chOff x="607436" y="997323"/>
            <a:chExt cx="7446074" cy="1311332"/>
          </a:xfrm>
        </p:grpSpPr>
        <p:sp>
          <p:nvSpPr>
            <p:cNvPr id="23" name="TextBox 22">
              <a:extLst>
                <a:ext uri="{FF2B5EF4-FFF2-40B4-BE49-F238E27FC236}">
                  <a16:creationId xmlns:a16="http://schemas.microsoft.com/office/drawing/2014/main" id="{ADB1F33D-5CBC-4370-ADBC-E80AEC1AC8D7}"/>
                </a:ext>
              </a:extLst>
            </p:cNvPr>
            <p:cNvSpPr txBox="1"/>
            <p:nvPr/>
          </p:nvSpPr>
          <p:spPr>
            <a:xfrm>
              <a:off x="607436" y="997323"/>
              <a:ext cx="1010213" cy="584775"/>
            </a:xfrm>
            <a:prstGeom prst="rect">
              <a:avLst/>
            </a:prstGeom>
            <a:noFill/>
          </p:spPr>
          <p:txBody>
            <a:bodyPr wrap="none" rtlCol="0">
              <a:spAutoFit/>
            </a:bodyPr>
            <a:lstStyle/>
            <a:p>
              <a:r>
                <a:rPr lang="en-GB" sz="3200" b="1" dirty="0">
                  <a:solidFill>
                    <a:srgbClr val="FF0000"/>
                  </a:solidFill>
                  <a:cs typeface="Calibri" panose="020F0502020204030204" pitchFamily="34" charset="0"/>
                </a:rPr>
                <a:t>solid</a:t>
              </a:r>
            </a:p>
          </p:txBody>
        </p:sp>
        <p:sp>
          <p:nvSpPr>
            <p:cNvPr id="24" name="TextBox 23">
              <a:extLst>
                <a:ext uri="{FF2B5EF4-FFF2-40B4-BE49-F238E27FC236}">
                  <a16:creationId xmlns:a16="http://schemas.microsoft.com/office/drawing/2014/main" id="{22377A49-3832-4D4D-B40C-66D5E8DE5444}"/>
                </a:ext>
              </a:extLst>
            </p:cNvPr>
            <p:cNvSpPr txBox="1"/>
            <p:nvPr/>
          </p:nvSpPr>
          <p:spPr>
            <a:xfrm>
              <a:off x="3627836" y="1008595"/>
              <a:ext cx="1268296" cy="584775"/>
            </a:xfrm>
            <a:prstGeom prst="rect">
              <a:avLst/>
            </a:prstGeom>
            <a:noFill/>
          </p:spPr>
          <p:txBody>
            <a:bodyPr wrap="none" rtlCol="0">
              <a:spAutoFit/>
            </a:bodyPr>
            <a:lstStyle/>
            <a:p>
              <a:r>
                <a:rPr lang="en-GB" sz="3200" b="1" dirty="0">
                  <a:solidFill>
                    <a:srgbClr val="FF0000"/>
                  </a:solidFill>
                  <a:cs typeface="Calibri" panose="020F0502020204030204" pitchFamily="34" charset="0"/>
                  <a:sym typeface="Wingdings" panose="05000000000000000000" pitchFamily="2" charset="2"/>
                </a:rPr>
                <a:t> </a:t>
              </a:r>
              <a:r>
                <a:rPr lang="en-GB" sz="3200" b="1" dirty="0">
                  <a:solidFill>
                    <a:srgbClr val="0000FF"/>
                  </a:solidFill>
                  <a:cs typeface="Calibri" panose="020F0502020204030204" pitchFamily="34" charset="0"/>
                  <a:sym typeface="Wingdings" panose="05000000000000000000" pitchFamily="2" charset="2"/>
                </a:rPr>
                <a:t>liquid</a:t>
              </a:r>
              <a:endParaRPr lang="en-GB" sz="3200" b="1" dirty="0">
                <a:solidFill>
                  <a:srgbClr val="0000FF"/>
                </a:solidFill>
                <a:cs typeface="Calibri" panose="020F0502020204030204" pitchFamily="34" charset="0"/>
              </a:endParaRPr>
            </a:p>
          </p:txBody>
        </p:sp>
        <p:sp>
          <p:nvSpPr>
            <p:cNvPr id="25" name="TextBox 24">
              <a:extLst>
                <a:ext uri="{FF2B5EF4-FFF2-40B4-BE49-F238E27FC236}">
                  <a16:creationId xmlns:a16="http://schemas.microsoft.com/office/drawing/2014/main" id="{6CD8ED76-5A3E-4B9B-A1DF-F8D656E677C5}"/>
                </a:ext>
              </a:extLst>
            </p:cNvPr>
            <p:cNvSpPr txBox="1"/>
            <p:nvPr/>
          </p:nvSpPr>
          <p:spPr>
            <a:xfrm>
              <a:off x="7091505" y="1024805"/>
              <a:ext cx="792205" cy="584775"/>
            </a:xfrm>
            <a:prstGeom prst="rect">
              <a:avLst/>
            </a:prstGeom>
            <a:noFill/>
          </p:spPr>
          <p:txBody>
            <a:bodyPr wrap="none" rtlCol="0">
              <a:spAutoFit/>
            </a:bodyPr>
            <a:lstStyle/>
            <a:p>
              <a:r>
                <a:rPr lang="en-GB" sz="3200" b="1" dirty="0">
                  <a:solidFill>
                    <a:srgbClr val="FFC000"/>
                  </a:solidFill>
                  <a:cs typeface="Calibri" panose="020F0502020204030204" pitchFamily="34" charset="0"/>
                  <a:sym typeface="Wingdings" panose="05000000000000000000" pitchFamily="2" charset="2"/>
                </a:rPr>
                <a:t>gas</a:t>
              </a:r>
              <a:endParaRPr lang="en-GB" sz="3200" b="1" dirty="0">
                <a:solidFill>
                  <a:srgbClr val="FFC000"/>
                </a:solidFill>
                <a:cs typeface="Calibri" panose="020F0502020204030204" pitchFamily="34" charset="0"/>
              </a:endParaRPr>
            </a:p>
          </p:txBody>
        </p:sp>
        <p:sp>
          <p:nvSpPr>
            <p:cNvPr id="26" name="TextBox 25">
              <a:extLst>
                <a:ext uri="{FF2B5EF4-FFF2-40B4-BE49-F238E27FC236}">
                  <a16:creationId xmlns:a16="http://schemas.microsoft.com/office/drawing/2014/main" id="{D049955F-A0B1-401C-9488-48D3026B6B16}"/>
                </a:ext>
              </a:extLst>
            </p:cNvPr>
            <p:cNvSpPr txBox="1"/>
            <p:nvPr/>
          </p:nvSpPr>
          <p:spPr>
            <a:xfrm>
              <a:off x="2170028" y="1011634"/>
              <a:ext cx="1096775" cy="584775"/>
            </a:xfrm>
            <a:prstGeom prst="rect">
              <a:avLst/>
            </a:prstGeom>
            <a:noFill/>
          </p:spPr>
          <p:txBody>
            <a:bodyPr wrap="none" rtlCol="0">
              <a:spAutoFit/>
            </a:bodyPr>
            <a:lstStyle/>
            <a:p>
              <a:r>
                <a:rPr lang="en-GB" sz="3200" b="1" dirty="0">
                  <a:solidFill>
                    <a:srgbClr val="7030A0"/>
                  </a:solidFill>
                  <a:cs typeface="Calibri" panose="020F0502020204030204" pitchFamily="34" charset="0"/>
                </a:rPr>
                <a:t>melts</a:t>
              </a:r>
            </a:p>
          </p:txBody>
        </p:sp>
        <p:sp>
          <p:nvSpPr>
            <p:cNvPr id="27" name="TextBox 26">
              <a:extLst>
                <a:ext uri="{FF2B5EF4-FFF2-40B4-BE49-F238E27FC236}">
                  <a16:creationId xmlns:a16="http://schemas.microsoft.com/office/drawing/2014/main" id="{42D68D02-BE01-4CB2-8BC3-E3E210443FDD}"/>
                </a:ext>
              </a:extLst>
            </p:cNvPr>
            <p:cNvSpPr txBox="1"/>
            <p:nvPr/>
          </p:nvSpPr>
          <p:spPr>
            <a:xfrm>
              <a:off x="5545944" y="1018547"/>
              <a:ext cx="1010213" cy="584775"/>
            </a:xfrm>
            <a:prstGeom prst="rect">
              <a:avLst/>
            </a:prstGeom>
            <a:noFill/>
          </p:spPr>
          <p:txBody>
            <a:bodyPr wrap="none" rtlCol="0">
              <a:spAutoFit/>
            </a:bodyPr>
            <a:lstStyle/>
            <a:p>
              <a:r>
                <a:rPr lang="en-GB" sz="3200" b="1" dirty="0">
                  <a:solidFill>
                    <a:srgbClr val="00B050"/>
                  </a:solidFill>
                  <a:cs typeface="Calibri" panose="020F0502020204030204" pitchFamily="34" charset="0"/>
                </a:rPr>
                <a:t>boils</a:t>
              </a:r>
            </a:p>
          </p:txBody>
        </p:sp>
        <p:sp>
          <p:nvSpPr>
            <p:cNvPr id="31" name="TextBox 30">
              <a:extLst>
                <a:ext uri="{FF2B5EF4-FFF2-40B4-BE49-F238E27FC236}">
                  <a16:creationId xmlns:a16="http://schemas.microsoft.com/office/drawing/2014/main" id="{F2F99DA2-43AD-449F-AD8F-E7D3FEE98182}"/>
                </a:ext>
              </a:extLst>
            </p:cNvPr>
            <p:cNvSpPr txBox="1"/>
            <p:nvPr/>
          </p:nvSpPr>
          <p:spPr>
            <a:xfrm>
              <a:off x="608462" y="1677713"/>
              <a:ext cx="7445048" cy="630942"/>
            </a:xfrm>
            <a:prstGeom prst="rect">
              <a:avLst/>
            </a:prstGeom>
            <a:noFill/>
          </p:spPr>
          <p:txBody>
            <a:bodyPr wrap="none" rtlCol="0">
              <a:spAutoFit/>
            </a:bodyPr>
            <a:lstStyle/>
            <a:p>
              <a:pPr>
                <a:lnSpc>
                  <a:spcPts val="2100"/>
                </a:lnSpc>
              </a:pPr>
              <a:r>
                <a:rPr lang="en-GB" sz="2000" b="1" dirty="0">
                  <a:cs typeface="Calibri" panose="020F0502020204030204" pitchFamily="34" charset="0"/>
                </a:rPr>
                <a:t>balls and 	            springs	                  balls and	                        breaks	                balls</a:t>
              </a:r>
            </a:p>
            <a:p>
              <a:pPr>
                <a:lnSpc>
                  <a:spcPts val="2100"/>
                </a:lnSpc>
              </a:pPr>
              <a:r>
                <a:rPr lang="en-GB" sz="2000" b="1" dirty="0">
                  <a:cs typeface="Calibri" panose="020F0502020204030204" pitchFamily="34" charset="0"/>
                </a:rPr>
                <a:t>springs  	                   to wires	                  wires	                               wires	                       unattached</a:t>
              </a:r>
            </a:p>
          </p:txBody>
        </p:sp>
        <p:cxnSp>
          <p:nvCxnSpPr>
            <p:cNvPr id="32" name="Straight Arrow Connector 31">
              <a:extLst>
                <a:ext uri="{FF2B5EF4-FFF2-40B4-BE49-F238E27FC236}">
                  <a16:creationId xmlns:a16="http://schemas.microsoft.com/office/drawing/2014/main" id="{A8048358-CAD8-42E9-8517-A9D671F6EC7D}"/>
                </a:ext>
              </a:extLst>
            </p:cNvPr>
            <p:cNvCxnSpPr>
              <a:cxnSpLocks/>
            </p:cNvCxnSpPr>
            <p:nvPr/>
          </p:nvCxnSpPr>
          <p:spPr>
            <a:xfrm>
              <a:off x="1513453" y="1320424"/>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A97AD72-1F75-43E6-AEAE-3619F28CD39C}"/>
                </a:ext>
              </a:extLst>
            </p:cNvPr>
            <p:cNvCxnSpPr>
              <a:cxnSpLocks/>
            </p:cNvCxnSpPr>
            <p:nvPr/>
          </p:nvCxnSpPr>
          <p:spPr>
            <a:xfrm>
              <a:off x="3070511" y="1333126"/>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D5E5B5A-7476-4491-AD21-D44DEDE683BE}"/>
                </a:ext>
              </a:extLst>
            </p:cNvPr>
            <p:cNvCxnSpPr>
              <a:cxnSpLocks/>
            </p:cNvCxnSpPr>
            <p:nvPr/>
          </p:nvCxnSpPr>
          <p:spPr>
            <a:xfrm>
              <a:off x="4864848"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C88FE43-7A7B-4DA4-9FF1-90FC084A920F}"/>
                </a:ext>
              </a:extLst>
            </p:cNvPr>
            <p:cNvCxnSpPr>
              <a:cxnSpLocks/>
            </p:cNvCxnSpPr>
            <p:nvPr/>
          </p:nvCxnSpPr>
          <p:spPr>
            <a:xfrm>
              <a:off x="6464794"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ADEA126-103D-468C-82EC-E3A5EBDC7438}"/>
              </a:ext>
            </a:extLst>
          </p:cNvPr>
          <p:cNvSpPr txBox="1"/>
          <p:nvPr/>
        </p:nvSpPr>
        <p:spPr>
          <a:xfrm>
            <a:off x="263352" y="871389"/>
            <a:ext cx="11504496" cy="523220"/>
          </a:xfrm>
          <a:prstGeom prst="rect">
            <a:avLst/>
          </a:prstGeom>
          <a:noFill/>
        </p:spPr>
        <p:txBody>
          <a:bodyPr wrap="none" rtlCol="0">
            <a:spAutoFit/>
          </a:bodyPr>
          <a:lstStyle/>
          <a:p>
            <a:r>
              <a:rPr lang="en-GB" sz="2800" b="1" dirty="0">
                <a:solidFill>
                  <a:srgbClr val="00B0F0"/>
                </a:solidFill>
              </a:rPr>
              <a:t>effect of IPF/IMF on the microscopic behaviour of a substance upon heating</a:t>
            </a:r>
          </a:p>
        </p:txBody>
      </p:sp>
      <p:sp>
        <p:nvSpPr>
          <p:cNvPr id="18" name="TextBox 17">
            <a:extLst>
              <a:ext uri="{FF2B5EF4-FFF2-40B4-BE49-F238E27FC236}">
                <a16:creationId xmlns:a16="http://schemas.microsoft.com/office/drawing/2014/main" id="{41B8597F-5CB4-4FD0-A7BB-6FECFC6BA94C}"/>
              </a:ext>
            </a:extLst>
          </p:cNvPr>
          <p:cNvSpPr txBox="1"/>
          <p:nvPr/>
        </p:nvSpPr>
        <p:spPr>
          <a:xfrm>
            <a:off x="335360" y="3573016"/>
            <a:ext cx="5675656" cy="523220"/>
          </a:xfrm>
          <a:prstGeom prst="rect">
            <a:avLst/>
          </a:prstGeom>
          <a:noFill/>
        </p:spPr>
        <p:txBody>
          <a:bodyPr wrap="none" rtlCol="0">
            <a:spAutoFit/>
          </a:bodyPr>
          <a:lstStyle/>
          <a:p>
            <a:r>
              <a:rPr lang="en-GB" sz="2800" b="1" dirty="0">
                <a:solidFill>
                  <a:srgbClr val="00B050"/>
                </a:solidFill>
                <a:cs typeface="Calibri" panose="020F0502020204030204" pitchFamily="34" charset="0"/>
              </a:rPr>
              <a:t>Springs and wires represent IPF/IMF </a:t>
            </a:r>
          </a:p>
        </p:txBody>
      </p:sp>
    </p:spTree>
    <p:extLst>
      <p:ext uri="{BB962C8B-B14F-4D97-AF65-F5344CB8AC3E}">
        <p14:creationId xmlns:p14="http://schemas.microsoft.com/office/powerpoint/2010/main" val="2976671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16"/>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22" name="Group 21">
            <a:extLst>
              <a:ext uri="{FF2B5EF4-FFF2-40B4-BE49-F238E27FC236}">
                <a16:creationId xmlns:a16="http://schemas.microsoft.com/office/drawing/2014/main" id="{888E99C9-0DF2-4E56-B857-36FB1671763C}"/>
              </a:ext>
            </a:extLst>
          </p:cNvPr>
          <p:cNvGrpSpPr/>
          <p:nvPr/>
        </p:nvGrpSpPr>
        <p:grpSpPr>
          <a:xfrm>
            <a:off x="991926" y="480317"/>
            <a:ext cx="8056400" cy="5503916"/>
            <a:chOff x="294524" y="2204864"/>
            <a:chExt cx="5789644" cy="3326097"/>
          </a:xfrm>
        </p:grpSpPr>
        <p:graphicFrame>
          <p:nvGraphicFramePr>
            <p:cNvPr id="6" name="Chart 5">
              <a:extLst>
                <a:ext uri="{FF2B5EF4-FFF2-40B4-BE49-F238E27FC236}">
                  <a16:creationId xmlns:a16="http://schemas.microsoft.com/office/drawing/2014/main" id="{2900C2B1-71B0-4854-BD96-2EC908D72271}"/>
                </a:ext>
              </a:extLst>
            </p:cNvPr>
            <p:cNvGraphicFramePr>
              <a:graphicFrameLocks/>
            </p:cNvGraphicFramePr>
            <p:nvPr/>
          </p:nvGraphicFramePr>
          <p:xfrm>
            <a:off x="683568" y="2204864"/>
            <a:ext cx="5400600" cy="3168352"/>
          </p:xfrm>
          <a:graphic>
            <a:graphicData uri="http://schemas.openxmlformats.org/drawingml/2006/chart">
              <c:chart xmlns:c="http://schemas.openxmlformats.org/drawingml/2006/chart" xmlns:r="http://schemas.openxmlformats.org/officeDocument/2006/relationships" r:id="rId3"/>
            </a:graphicData>
          </a:graphic>
        </p:graphicFrame>
        <p:cxnSp>
          <p:nvCxnSpPr>
            <p:cNvPr id="9" name="Straight Connector 8">
              <a:extLst>
                <a:ext uri="{FF2B5EF4-FFF2-40B4-BE49-F238E27FC236}">
                  <a16:creationId xmlns:a16="http://schemas.microsoft.com/office/drawing/2014/main" id="{130C4BDC-6778-4229-8385-8006D574F6CE}"/>
                </a:ext>
              </a:extLst>
            </p:cNvPr>
            <p:cNvCxnSpPr>
              <a:cxnSpLocks/>
            </p:cNvCxnSpPr>
            <p:nvPr/>
          </p:nvCxnSpPr>
          <p:spPr>
            <a:xfrm flipH="1">
              <a:off x="807842" y="3983563"/>
              <a:ext cx="79408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2685E8-FF72-49EB-8E0F-8DA46AA9FBF3}"/>
                </a:ext>
              </a:extLst>
            </p:cNvPr>
            <p:cNvCxnSpPr>
              <a:cxnSpLocks/>
            </p:cNvCxnSpPr>
            <p:nvPr/>
          </p:nvCxnSpPr>
          <p:spPr>
            <a:xfrm flipH="1">
              <a:off x="807842" y="2963007"/>
              <a:ext cx="2029799"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35BEF06-33B3-4E86-BA87-0CCC6A7AC360}"/>
                </a:ext>
              </a:extLst>
            </p:cNvPr>
            <p:cNvSpPr txBox="1"/>
            <p:nvPr/>
          </p:nvSpPr>
          <p:spPr>
            <a:xfrm>
              <a:off x="424534" y="3754747"/>
              <a:ext cx="398021" cy="264465"/>
            </a:xfrm>
            <a:prstGeom prst="rect">
              <a:avLst/>
            </a:prstGeom>
            <a:noFill/>
          </p:spPr>
          <p:txBody>
            <a:bodyPr wrap="none" rtlCol="0">
              <a:spAutoFit/>
            </a:bodyPr>
            <a:lstStyle/>
            <a:p>
              <a:r>
                <a:rPr lang="en-GB" sz="2000" b="1" dirty="0" err="1">
                  <a:solidFill>
                    <a:srgbClr val="7030A0"/>
                  </a:solidFill>
                  <a:cs typeface="Calibri" panose="020F0502020204030204" pitchFamily="34" charset="0"/>
                </a:rPr>
                <a:t>mp</a:t>
              </a:r>
              <a:endParaRPr lang="en-GB" sz="2000" b="1" dirty="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D2C0B864-F820-47E8-AD55-86987D80A2D1}"/>
                </a:ext>
              </a:extLst>
            </p:cNvPr>
            <p:cNvSpPr txBox="1"/>
            <p:nvPr/>
          </p:nvSpPr>
          <p:spPr>
            <a:xfrm>
              <a:off x="405411" y="2749082"/>
              <a:ext cx="572593" cy="264465"/>
            </a:xfrm>
            <a:prstGeom prst="rect">
              <a:avLst/>
            </a:prstGeom>
            <a:noFill/>
          </p:spPr>
          <p:txBody>
            <a:bodyPr wrap="square" rtlCol="0">
              <a:spAutoFit/>
            </a:bodyPr>
            <a:lstStyle/>
            <a:p>
              <a:r>
                <a:rPr lang="en-GB" sz="2000" b="1" dirty="0">
                  <a:solidFill>
                    <a:srgbClr val="00B050"/>
                  </a:solidFill>
                  <a:cs typeface="Calibri" panose="020F0502020204030204" pitchFamily="34" charset="0"/>
                </a:rPr>
                <a:t>bp</a:t>
              </a:r>
            </a:p>
          </p:txBody>
        </p:sp>
        <p:sp>
          <p:nvSpPr>
            <p:cNvPr id="12" name="TextBox 11">
              <a:extLst>
                <a:ext uri="{FF2B5EF4-FFF2-40B4-BE49-F238E27FC236}">
                  <a16:creationId xmlns:a16="http://schemas.microsoft.com/office/drawing/2014/main" id="{1B310241-E2F7-42A2-84BC-43949C411F1A}"/>
                </a:ext>
              </a:extLst>
            </p:cNvPr>
            <p:cNvSpPr txBox="1"/>
            <p:nvPr/>
          </p:nvSpPr>
          <p:spPr>
            <a:xfrm>
              <a:off x="294524" y="2416666"/>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T (K)</a:t>
              </a:r>
            </a:p>
          </p:txBody>
        </p:sp>
        <p:sp>
          <p:nvSpPr>
            <p:cNvPr id="13" name="TextBox 12">
              <a:extLst>
                <a:ext uri="{FF2B5EF4-FFF2-40B4-BE49-F238E27FC236}">
                  <a16:creationId xmlns:a16="http://schemas.microsoft.com/office/drawing/2014/main" id="{CA0558A4-DF62-4F05-BDB4-13E383F1EECA}"/>
                </a:ext>
              </a:extLst>
            </p:cNvPr>
            <p:cNvSpPr txBox="1"/>
            <p:nvPr/>
          </p:nvSpPr>
          <p:spPr>
            <a:xfrm>
              <a:off x="1471318" y="3716124"/>
              <a:ext cx="1185062" cy="264465"/>
            </a:xfrm>
            <a:prstGeom prst="rect">
              <a:avLst/>
            </a:prstGeom>
            <a:noFill/>
          </p:spPr>
          <p:txBody>
            <a:bodyPr wrap="none" rtlCol="0">
              <a:spAutoFit/>
            </a:bodyPr>
            <a:lstStyle/>
            <a:p>
              <a:r>
                <a:rPr lang="en-GB" sz="2000" b="1" dirty="0" err="1">
                  <a:solidFill>
                    <a:srgbClr val="FF0000"/>
                  </a:solidFill>
                  <a:cs typeface="Calibri" panose="020F0502020204030204" pitchFamily="34" charset="0"/>
                </a:rPr>
                <a:t>solid</a:t>
              </a:r>
              <a:r>
                <a:rPr lang="en-GB" sz="2000" b="1" dirty="0" err="1">
                  <a:cs typeface="Calibri" panose="020F0502020204030204" pitchFamily="34" charset="0"/>
                  <a:sym typeface="Wingdings" panose="05000000000000000000" pitchFamily="2" charset="2"/>
                </a:rPr>
                <a:t></a:t>
              </a:r>
              <a:r>
                <a:rPr lang="en-GB" sz="2000" b="1" dirty="0" err="1">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66A6D450-9E3E-4562-A374-9BB64FCBFF69}"/>
                </a:ext>
              </a:extLst>
            </p:cNvPr>
            <p:cNvSpPr txBox="1"/>
            <p:nvPr/>
          </p:nvSpPr>
          <p:spPr>
            <a:xfrm>
              <a:off x="1117836" y="4341802"/>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solid</a:t>
              </a:r>
            </a:p>
          </p:txBody>
        </p:sp>
        <p:sp>
          <p:nvSpPr>
            <p:cNvPr id="15" name="TextBox 14">
              <a:extLst>
                <a:ext uri="{FF2B5EF4-FFF2-40B4-BE49-F238E27FC236}">
                  <a16:creationId xmlns:a16="http://schemas.microsoft.com/office/drawing/2014/main" id="{11296573-5BA4-4B93-AEFD-F04E38D05D8D}"/>
                </a:ext>
              </a:extLst>
            </p:cNvPr>
            <p:cNvSpPr txBox="1"/>
            <p:nvPr/>
          </p:nvSpPr>
          <p:spPr>
            <a:xfrm>
              <a:off x="2653884" y="3403285"/>
              <a:ext cx="654692" cy="264465"/>
            </a:xfrm>
            <a:prstGeom prst="rect">
              <a:avLst/>
            </a:prstGeom>
            <a:noFill/>
          </p:spPr>
          <p:txBody>
            <a:bodyPr wrap="none" rtlCol="0">
              <a:spAutoFit/>
            </a:bodyPr>
            <a:lstStyle/>
            <a:p>
              <a:r>
                <a:rPr lang="en-GB" sz="2000" b="1" dirty="0">
                  <a:solidFill>
                    <a:srgbClr val="FF0000"/>
                  </a:solidFill>
                  <a:cs typeface="Calibri" panose="020F0502020204030204" pitchFamily="34" charset="0"/>
                  <a:sym typeface="Wingdings" panose="05000000000000000000" pitchFamily="2" charset="2"/>
                </a:rPr>
                <a:t> </a:t>
              </a:r>
              <a:r>
                <a:rPr lang="en-GB" sz="2000" b="1" dirty="0">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6" name="TextBox 15">
              <a:extLst>
                <a:ext uri="{FF2B5EF4-FFF2-40B4-BE49-F238E27FC236}">
                  <a16:creationId xmlns:a16="http://schemas.microsoft.com/office/drawing/2014/main" id="{4ACEDB33-A1CD-449F-A82C-6631E219BEE0}"/>
                </a:ext>
              </a:extLst>
            </p:cNvPr>
            <p:cNvSpPr txBox="1"/>
            <p:nvPr/>
          </p:nvSpPr>
          <p:spPr>
            <a:xfrm>
              <a:off x="3321604" y="2677669"/>
              <a:ext cx="1081663" cy="264465"/>
            </a:xfrm>
            <a:prstGeom prst="rect">
              <a:avLst/>
            </a:prstGeom>
            <a:noFill/>
          </p:spPr>
          <p:txBody>
            <a:bodyPr wrap="none" rtlCol="0">
              <a:spAutoFit/>
            </a:bodyPr>
            <a:lstStyle/>
            <a:p>
              <a:r>
                <a:rPr lang="en-GB" sz="2000" b="1" dirty="0" err="1">
                  <a:solidFill>
                    <a:srgbClr val="0000FF"/>
                  </a:solidFill>
                  <a:cs typeface="Calibri" panose="020F0502020204030204" pitchFamily="34" charset="0"/>
                  <a:sym typeface="Wingdings" panose="05000000000000000000" pitchFamily="2" charset="2"/>
                </a:rPr>
                <a:t>liquid</a:t>
              </a:r>
              <a:r>
                <a:rPr lang="en-GB" sz="2000" b="1" dirty="0" err="1">
                  <a:cs typeface="Calibri" panose="020F0502020204030204" pitchFamily="34" charset="0"/>
                  <a:sym typeface="Wingdings" panose="05000000000000000000" pitchFamily="2" charset="2"/>
                </a:rPr>
                <a:t></a:t>
              </a:r>
              <a:r>
                <a:rPr lang="en-GB" sz="2000" b="1" dirty="0" err="1">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17" name="TextBox 16">
              <a:extLst>
                <a:ext uri="{FF2B5EF4-FFF2-40B4-BE49-F238E27FC236}">
                  <a16:creationId xmlns:a16="http://schemas.microsoft.com/office/drawing/2014/main" id="{E9FB7F70-0A8F-4CEC-9F11-677BC5AC68EA}"/>
                </a:ext>
              </a:extLst>
            </p:cNvPr>
            <p:cNvSpPr txBox="1"/>
            <p:nvPr/>
          </p:nvSpPr>
          <p:spPr>
            <a:xfrm>
              <a:off x="5220072" y="2587891"/>
              <a:ext cx="428432" cy="264465"/>
            </a:xfrm>
            <a:prstGeom prst="rect">
              <a:avLst/>
            </a:prstGeom>
            <a:noFill/>
          </p:spPr>
          <p:txBody>
            <a:bodyPr wrap="none" rtlCol="0">
              <a:spAutoFit/>
            </a:bodyPr>
            <a:lstStyle/>
            <a:p>
              <a:r>
                <a:rPr lang="en-GB" sz="2000" b="1" dirty="0">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21" name="TextBox 20">
              <a:extLst>
                <a:ext uri="{FF2B5EF4-FFF2-40B4-BE49-F238E27FC236}">
                  <a16:creationId xmlns:a16="http://schemas.microsoft.com/office/drawing/2014/main" id="{36DC1DEC-230D-44FD-AC3C-DF26577962A4}"/>
                </a:ext>
              </a:extLst>
            </p:cNvPr>
            <p:cNvSpPr txBox="1"/>
            <p:nvPr/>
          </p:nvSpPr>
          <p:spPr>
            <a:xfrm>
              <a:off x="5333134" y="5266496"/>
              <a:ext cx="751034" cy="264465"/>
            </a:xfrm>
            <a:prstGeom prst="rect">
              <a:avLst/>
            </a:prstGeom>
            <a:noFill/>
          </p:spPr>
          <p:txBody>
            <a:bodyPr wrap="none" rtlCol="0">
              <a:spAutoFit/>
            </a:bodyPr>
            <a:lstStyle/>
            <a:p>
              <a:r>
                <a:rPr lang="en-GB" sz="2000" b="1" dirty="0">
                  <a:solidFill>
                    <a:srgbClr val="0070C0"/>
                  </a:solidFill>
                  <a:cs typeface="Calibri" panose="020F0502020204030204" pitchFamily="34" charset="0"/>
                </a:rPr>
                <a:t>heat (J)</a:t>
              </a:r>
            </a:p>
          </p:txBody>
        </p:sp>
      </p:grpSp>
      <p:sp>
        <p:nvSpPr>
          <p:cNvPr id="38" name="TextBox 37">
            <a:extLst>
              <a:ext uri="{FF2B5EF4-FFF2-40B4-BE49-F238E27FC236}">
                <a16:creationId xmlns:a16="http://schemas.microsoft.com/office/drawing/2014/main" id="{D1BA1AC5-56BC-40ED-BC13-8B282C056336}"/>
              </a:ext>
            </a:extLst>
          </p:cNvPr>
          <p:cNvSpPr txBox="1"/>
          <p:nvPr/>
        </p:nvSpPr>
        <p:spPr>
          <a:xfrm>
            <a:off x="6077822" y="2180817"/>
            <a:ext cx="5993887" cy="2677656"/>
          </a:xfrm>
          <a:prstGeom prst="rect">
            <a:avLst/>
          </a:prstGeom>
          <a:noFill/>
        </p:spPr>
        <p:txBody>
          <a:bodyPr wrap="square" rtlCol="0">
            <a:spAutoFit/>
          </a:bodyPr>
          <a:lstStyle/>
          <a:p>
            <a:r>
              <a:rPr lang="en-GB" sz="2400" b="1" dirty="0">
                <a:solidFill>
                  <a:srgbClr val="00B050"/>
                </a:solidFill>
                <a:cs typeface="Calibri" panose="020F0502020204030204" pitchFamily="34" charset="0"/>
              </a:rPr>
              <a:t>Springs and wires</a:t>
            </a:r>
            <a:r>
              <a:rPr lang="en-GB" sz="2400" b="1" dirty="0">
                <a:cs typeface="Calibri" panose="020F0502020204030204" pitchFamily="34" charset="0"/>
              </a:rPr>
              <a:t> </a:t>
            </a:r>
            <a:r>
              <a:rPr lang="en-GB" sz="2400" b="1" dirty="0">
                <a:solidFill>
                  <a:srgbClr val="0000FF"/>
                </a:solidFill>
                <a:cs typeface="Calibri" panose="020F0502020204030204" pitchFamily="34" charset="0"/>
              </a:rPr>
              <a:t>‘stretched’ when heating</a:t>
            </a:r>
          </a:p>
          <a:p>
            <a:endParaRPr lang="en-GB" sz="2400" b="1" dirty="0">
              <a:solidFill>
                <a:srgbClr val="FF0000"/>
              </a:solidFill>
              <a:cs typeface="Calibri" panose="020F0502020204030204" pitchFamily="34" charset="0"/>
            </a:endParaRPr>
          </a:p>
          <a:p>
            <a:r>
              <a:rPr lang="en-GB" sz="2400" b="1" dirty="0">
                <a:solidFill>
                  <a:srgbClr val="FF0000"/>
                </a:solidFill>
                <a:cs typeface="Calibri" panose="020F0502020204030204" pitchFamily="34" charset="0"/>
              </a:rPr>
              <a:t>Broken when melting/fusing and boiling/vaporising</a:t>
            </a:r>
          </a:p>
          <a:p>
            <a:endParaRPr lang="en-GB" sz="2400" b="1" dirty="0">
              <a:cs typeface="Calibri" panose="020F0502020204030204" pitchFamily="34" charset="0"/>
            </a:endParaRPr>
          </a:p>
          <a:p>
            <a:r>
              <a:rPr lang="en-GB" sz="2400" b="1" dirty="0">
                <a:cs typeface="Calibri" panose="020F0502020204030204" pitchFamily="34" charset="0"/>
              </a:rPr>
              <a:t>Stronger these forces: </a:t>
            </a:r>
            <a:r>
              <a:rPr lang="en-GB" sz="2400" b="1" dirty="0">
                <a:solidFill>
                  <a:srgbClr val="7030A0"/>
                </a:solidFill>
                <a:cs typeface="Calibri" panose="020F0502020204030204" pitchFamily="34" charset="0"/>
              </a:rPr>
              <a:t>Higher melting point </a:t>
            </a:r>
            <a:r>
              <a:rPr lang="en-GB" sz="2400" b="1" dirty="0">
                <a:solidFill>
                  <a:srgbClr val="00B050"/>
                </a:solidFill>
                <a:cs typeface="Calibri" panose="020F0502020204030204" pitchFamily="34" charset="0"/>
              </a:rPr>
              <a:t>Higher boiling point</a:t>
            </a:r>
          </a:p>
        </p:txBody>
      </p:sp>
      <p:sp>
        <p:nvSpPr>
          <p:cNvPr id="39" name="TextBox 38">
            <a:extLst>
              <a:ext uri="{FF2B5EF4-FFF2-40B4-BE49-F238E27FC236}">
                <a16:creationId xmlns:a16="http://schemas.microsoft.com/office/drawing/2014/main" id="{043A2FC8-B897-41CA-B527-4112555E9035}"/>
              </a:ext>
            </a:extLst>
          </p:cNvPr>
          <p:cNvSpPr txBox="1"/>
          <p:nvPr/>
        </p:nvSpPr>
        <p:spPr>
          <a:xfrm>
            <a:off x="1544614" y="5917129"/>
            <a:ext cx="11914630" cy="858377"/>
          </a:xfrm>
          <a:prstGeom prst="rect">
            <a:avLst/>
          </a:prstGeom>
          <a:noFill/>
        </p:spPr>
        <p:txBody>
          <a:bodyPr wrap="square">
            <a:spAutoFit/>
          </a:bodyPr>
          <a:lstStyle/>
          <a:p>
            <a:pPr>
              <a:lnSpc>
                <a:spcPct val="130000"/>
              </a:lnSpc>
            </a:pPr>
            <a:r>
              <a:rPr lang="en-US" sz="2000" b="1" dirty="0">
                <a:solidFill>
                  <a:srgbClr val="7030A0"/>
                </a:solidFill>
              </a:rPr>
              <a:t>melting point </a:t>
            </a:r>
            <a:r>
              <a:rPr lang="en-US" sz="2000" b="1" dirty="0">
                <a:solidFill>
                  <a:srgbClr val="202124"/>
                </a:solidFill>
              </a:rPr>
              <a:t>- </a:t>
            </a:r>
            <a:r>
              <a:rPr lang="en-US" sz="2000" dirty="0">
                <a:solidFill>
                  <a:srgbClr val="202124"/>
                </a:solidFill>
              </a:rPr>
              <a:t>the </a:t>
            </a:r>
            <a:r>
              <a:rPr lang="en-US" sz="2000" i="0" dirty="0">
                <a:solidFill>
                  <a:srgbClr val="202124"/>
                </a:solidFill>
                <a:effectLst/>
              </a:rPr>
              <a:t>constant temperature at which a solid changes into liquid  </a:t>
            </a:r>
          </a:p>
          <a:p>
            <a:pPr>
              <a:lnSpc>
                <a:spcPct val="130000"/>
              </a:lnSpc>
            </a:pPr>
            <a:r>
              <a:rPr lang="en-US" sz="2000" b="1" dirty="0">
                <a:solidFill>
                  <a:srgbClr val="00B050"/>
                </a:solidFill>
              </a:rPr>
              <a:t>b</a:t>
            </a:r>
            <a:r>
              <a:rPr lang="en-US" sz="2000" b="1" i="0" dirty="0">
                <a:solidFill>
                  <a:srgbClr val="00B050"/>
                </a:solidFill>
                <a:effectLst/>
              </a:rPr>
              <a:t>oiling point </a:t>
            </a:r>
            <a:r>
              <a:rPr lang="en-US" sz="2000" b="0" i="0" dirty="0">
                <a:solidFill>
                  <a:srgbClr val="202124"/>
                </a:solidFill>
                <a:effectLst/>
              </a:rPr>
              <a:t>- </a:t>
            </a:r>
            <a:r>
              <a:rPr lang="en-US" sz="2000" dirty="0">
                <a:solidFill>
                  <a:srgbClr val="202124"/>
                </a:solidFill>
              </a:rPr>
              <a:t>t</a:t>
            </a:r>
            <a:r>
              <a:rPr lang="en-US" sz="2000" b="0" i="0" dirty="0">
                <a:solidFill>
                  <a:srgbClr val="202124"/>
                </a:solidFill>
                <a:effectLst/>
              </a:rPr>
              <a:t>he constant temperature at which a liquid starts changing into gas </a:t>
            </a:r>
            <a:endParaRPr lang="en-GB" sz="2000" dirty="0"/>
          </a:p>
        </p:txBody>
      </p:sp>
    </p:spTree>
    <p:extLst>
      <p:ext uri="{BB962C8B-B14F-4D97-AF65-F5344CB8AC3E}">
        <p14:creationId xmlns:p14="http://schemas.microsoft.com/office/powerpoint/2010/main" val="3964972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1297" y="52782"/>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79B4C3EC-0659-452B-A565-355D13FF375C}"/>
              </a:ext>
            </a:extLst>
          </p:cNvPr>
          <p:cNvSpPr txBox="1"/>
          <p:nvPr/>
        </p:nvSpPr>
        <p:spPr>
          <a:xfrm>
            <a:off x="2173693" y="1987892"/>
            <a:ext cx="4187365" cy="954107"/>
          </a:xfrm>
          <a:prstGeom prst="rect">
            <a:avLst/>
          </a:prstGeom>
          <a:noFill/>
        </p:spPr>
        <p:txBody>
          <a:bodyPr wrap="none" rtlCol="0">
            <a:spAutoFit/>
          </a:bodyPr>
          <a:lstStyle/>
          <a:p>
            <a:r>
              <a:rPr lang="en-GB" sz="2800" dirty="0">
                <a:solidFill>
                  <a:srgbClr val="7030A0"/>
                </a:solidFill>
                <a:cs typeface="Calibri" panose="020F0502020204030204" pitchFamily="34" charset="0"/>
              </a:rPr>
              <a:t>Tungsten				3422 °C</a:t>
            </a:r>
          </a:p>
          <a:p>
            <a:r>
              <a:rPr lang="en-GB" sz="2800" dirty="0">
                <a:solidFill>
                  <a:srgbClr val="7030A0"/>
                </a:solidFill>
                <a:cs typeface="Calibri" panose="020F0502020204030204" pitchFamily="34" charset="0"/>
              </a:rPr>
              <a:t>Mercury		 		- 39 °C</a:t>
            </a:r>
          </a:p>
        </p:txBody>
      </p:sp>
      <p:sp>
        <p:nvSpPr>
          <p:cNvPr id="9" name="TextBox 8">
            <a:extLst>
              <a:ext uri="{FF2B5EF4-FFF2-40B4-BE49-F238E27FC236}">
                <a16:creationId xmlns:a16="http://schemas.microsoft.com/office/drawing/2014/main" id="{F909D5A6-F510-4788-8F28-FC9C4AC25B2E}"/>
              </a:ext>
            </a:extLst>
          </p:cNvPr>
          <p:cNvSpPr txBox="1"/>
          <p:nvPr/>
        </p:nvSpPr>
        <p:spPr>
          <a:xfrm>
            <a:off x="2125701" y="1171092"/>
            <a:ext cx="4978411" cy="954107"/>
          </a:xfrm>
          <a:prstGeom prst="rect">
            <a:avLst/>
          </a:prstGeom>
          <a:noFill/>
        </p:spPr>
        <p:txBody>
          <a:bodyPr wrap="square">
            <a:spAutoFit/>
          </a:bodyPr>
          <a:lstStyle/>
          <a:p>
            <a:r>
              <a:rPr lang="en-GB" sz="2800" dirty="0">
                <a:solidFill>
                  <a:srgbClr val="0070C0"/>
                </a:solidFill>
                <a:cs typeface="Calibri" panose="020F0502020204030204" pitchFamily="34" charset="0"/>
              </a:rPr>
              <a:t>Lithium Fluoride		845 °C</a:t>
            </a:r>
          </a:p>
          <a:p>
            <a:r>
              <a:rPr lang="en-GB" sz="2800" dirty="0">
                <a:solidFill>
                  <a:srgbClr val="0070C0"/>
                </a:solidFill>
                <a:cs typeface="Calibri" panose="020F0502020204030204" pitchFamily="34" charset="0"/>
              </a:rPr>
              <a:t>Magnesium Oxide	2852 °C </a:t>
            </a:r>
          </a:p>
        </p:txBody>
      </p:sp>
      <p:sp>
        <p:nvSpPr>
          <p:cNvPr id="10" name="TextBox 9">
            <a:extLst>
              <a:ext uri="{FF2B5EF4-FFF2-40B4-BE49-F238E27FC236}">
                <a16:creationId xmlns:a16="http://schemas.microsoft.com/office/drawing/2014/main" id="{B6E31BA3-E003-48A0-9D89-560AD11E4C5E}"/>
              </a:ext>
            </a:extLst>
          </p:cNvPr>
          <p:cNvSpPr txBox="1"/>
          <p:nvPr/>
        </p:nvSpPr>
        <p:spPr>
          <a:xfrm>
            <a:off x="2164177" y="2879199"/>
            <a:ext cx="4187365" cy="523220"/>
          </a:xfrm>
          <a:prstGeom prst="rect">
            <a:avLst/>
          </a:prstGeom>
          <a:noFill/>
        </p:spPr>
        <p:txBody>
          <a:bodyPr wrap="none" rtlCol="0">
            <a:spAutoFit/>
          </a:bodyPr>
          <a:lstStyle/>
          <a:p>
            <a:r>
              <a:rPr lang="en-GB" sz="2800" dirty="0">
                <a:cs typeface="Calibri" panose="020F0502020204030204" pitchFamily="34" charset="0"/>
              </a:rPr>
              <a:t>Diamond				3550 °C</a:t>
            </a:r>
          </a:p>
        </p:txBody>
      </p:sp>
      <p:sp>
        <p:nvSpPr>
          <p:cNvPr id="11" name="TextBox 10">
            <a:extLst>
              <a:ext uri="{FF2B5EF4-FFF2-40B4-BE49-F238E27FC236}">
                <a16:creationId xmlns:a16="http://schemas.microsoft.com/office/drawing/2014/main" id="{50C256FD-BA7D-4857-BE38-B0214E56A0C4}"/>
              </a:ext>
            </a:extLst>
          </p:cNvPr>
          <p:cNvSpPr txBox="1"/>
          <p:nvPr/>
        </p:nvSpPr>
        <p:spPr>
          <a:xfrm>
            <a:off x="2195144" y="3695999"/>
            <a:ext cx="4267910" cy="2941831"/>
          </a:xfrm>
          <a:prstGeom prst="rect">
            <a:avLst/>
          </a:prstGeom>
          <a:noFill/>
        </p:spPr>
        <p:txBody>
          <a:bodyPr wrap="square" rtlCol="0">
            <a:spAutoFit/>
          </a:bodyPr>
          <a:lstStyle/>
          <a:p>
            <a:r>
              <a:rPr lang="en-GB" sz="2800" dirty="0">
                <a:solidFill>
                  <a:srgbClr val="FF6600"/>
                </a:solidFill>
                <a:cs typeface="Calibri" panose="020F0502020204030204" pitchFamily="34" charset="0"/>
              </a:rPr>
              <a:t>Acetone				-95 °C</a:t>
            </a:r>
          </a:p>
          <a:p>
            <a:endParaRPr lang="en-GB" sz="2800" dirty="0">
              <a:solidFill>
                <a:srgbClr val="FF6600"/>
              </a:solidFill>
              <a:cs typeface="Calibri" panose="020F0502020204030204" pitchFamily="34" charset="0"/>
            </a:endParaRPr>
          </a:p>
          <a:p>
            <a:pPr>
              <a:lnSpc>
                <a:spcPts val="3100"/>
              </a:lnSpc>
            </a:pPr>
            <a:r>
              <a:rPr lang="en-GB" sz="2800" dirty="0">
                <a:solidFill>
                  <a:srgbClr val="FF6600"/>
                </a:solidFill>
                <a:cs typeface="Calibri" panose="020F0502020204030204" pitchFamily="34" charset="0"/>
              </a:rPr>
              <a:t>Fluorine				-220 °C</a:t>
            </a:r>
          </a:p>
          <a:p>
            <a:pPr>
              <a:lnSpc>
                <a:spcPts val="3100"/>
              </a:lnSpc>
            </a:pPr>
            <a:r>
              <a:rPr lang="en-GB" sz="2800" dirty="0">
                <a:solidFill>
                  <a:srgbClr val="FF6600"/>
                </a:solidFill>
                <a:cs typeface="Calibri" panose="020F0502020204030204" pitchFamily="34" charset="0"/>
              </a:rPr>
              <a:t>Chlorine				-101 °C</a:t>
            </a:r>
          </a:p>
          <a:p>
            <a:pPr>
              <a:lnSpc>
                <a:spcPts val="3100"/>
              </a:lnSpc>
            </a:pPr>
            <a:r>
              <a:rPr lang="en-GB" sz="2800" dirty="0">
                <a:solidFill>
                  <a:srgbClr val="FF6600"/>
                </a:solidFill>
                <a:cs typeface="Calibri" panose="020F0502020204030204" pitchFamily="34" charset="0"/>
              </a:rPr>
              <a:t>Bromine					-7 °C</a:t>
            </a:r>
          </a:p>
          <a:p>
            <a:pPr>
              <a:lnSpc>
                <a:spcPts val="3100"/>
              </a:lnSpc>
            </a:pPr>
            <a:r>
              <a:rPr lang="en-GB" sz="2800" dirty="0">
                <a:solidFill>
                  <a:srgbClr val="FF6600"/>
                </a:solidFill>
                <a:cs typeface="Calibri" panose="020F0502020204030204" pitchFamily="34" charset="0"/>
              </a:rPr>
              <a:t>Iodine					 114 °C		</a:t>
            </a:r>
          </a:p>
        </p:txBody>
      </p:sp>
      <p:sp>
        <p:nvSpPr>
          <p:cNvPr id="12" name="TextBox 11">
            <a:extLst>
              <a:ext uri="{FF2B5EF4-FFF2-40B4-BE49-F238E27FC236}">
                <a16:creationId xmlns:a16="http://schemas.microsoft.com/office/drawing/2014/main" id="{6A1980DE-60C5-4B67-BC4F-C354634B173C}"/>
              </a:ext>
            </a:extLst>
          </p:cNvPr>
          <p:cNvSpPr txBox="1"/>
          <p:nvPr/>
        </p:nvSpPr>
        <p:spPr>
          <a:xfrm>
            <a:off x="279064" y="1459961"/>
            <a:ext cx="899605" cy="430887"/>
          </a:xfrm>
          <a:prstGeom prst="rect">
            <a:avLst/>
          </a:prstGeom>
          <a:noFill/>
        </p:spPr>
        <p:txBody>
          <a:bodyPr wrap="none" rtlCol="0">
            <a:spAutoFit/>
          </a:bodyPr>
          <a:lstStyle/>
          <a:p>
            <a:r>
              <a:rPr lang="en-GB" sz="2200" b="1" dirty="0">
                <a:solidFill>
                  <a:srgbClr val="00B050"/>
                </a:solidFill>
                <a:cs typeface="Calibri" panose="020F0502020204030204" pitchFamily="34" charset="0"/>
              </a:rPr>
              <a:t>IONIC</a:t>
            </a:r>
          </a:p>
        </p:txBody>
      </p:sp>
      <p:sp>
        <p:nvSpPr>
          <p:cNvPr id="13" name="TextBox 12">
            <a:extLst>
              <a:ext uri="{FF2B5EF4-FFF2-40B4-BE49-F238E27FC236}">
                <a16:creationId xmlns:a16="http://schemas.microsoft.com/office/drawing/2014/main" id="{58064A13-4D72-48C6-9D1E-D02E9F17A39E}"/>
              </a:ext>
            </a:extLst>
          </p:cNvPr>
          <p:cNvSpPr txBox="1"/>
          <p:nvPr/>
        </p:nvSpPr>
        <p:spPr>
          <a:xfrm>
            <a:off x="237770" y="2322928"/>
            <a:ext cx="1319848" cy="430887"/>
          </a:xfrm>
          <a:prstGeom prst="rect">
            <a:avLst/>
          </a:prstGeom>
          <a:noFill/>
        </p:spPr>
        <p:txBody>
          <a:bodyPr wrap="none" rtlCol="0">
            <a:spAutoFit/>
          </a:bodyPr>
          <a:lstStyle/>
          <a:p>
            <a:r>
              <a:rPr lang="en-GB" sz="2200" b="1" dirty="0">
                <a:solidFill>
                  <a:srgbClr val="00B050"/>
                </a:solidFill>
                <a:cs typeface="Calibri" panose="020F0502020204030204" pitchFamily="34" charset="0"/>
              </a:rPr>
              <a:t>METALLIC</a:t>
            </a:r>
          </a:p>
        </p:txBody>
      </p:sp>
      <p:sp>
        <p:nvSpPr>
          <p:cNvPr id="14" name="TextBox 13">
            <a:extLst>
              <a:ext uri="{FF2B5EF4-FFF2-40B4-BE49-F238E27FC236}">
                <a16:creationId xmlns:a16="http://schemas.microsoft.com/office/drawing/2014/main" id="{A3F6E017-FDD0-46FA-B28C-C7CA2FE8A77C}"/>
              </a:ext>
            </a:extLst>
          </p:cNvPr>
          <p:cNvSpPr txBox="1"/>
          <p:nvPr/>
        </p:nvSpPr>
        <p:spPr>
          <a:xfrm>
            <a:off x="222658" y="2989358"/>
            <a:ext cx="1622208" cy="769441"/>
          </a:xfrm>
          <a:prstGeom prst="rect">
            <a:avLst/>
          </a:prstGeom>
          <a:noFill/>
        </p:spPr>
        <p:txBody>
          <a:bodyPr wrap="square" rtlCol="0">
            <a:spAutoFit/>
          </a:bodyPr>
          <a:lstStyle/>
          <a:p>
            <a:r>
              <a:rPr lang="en-GB" sz="2200" b="1" dirty="0">
                <a:solidFill>
                  <a:srgbClr val="00B050"/>
                </a:solidFill>
                <a:cs typeface="Calibri" panose="020F0502020204030204" pitchFamily="34" charset="0"/>
              </a:rPr>
              <a:t>COVALENT NETWORK</a:t>
            </a:r>
          </a:p>
        </p:txBody>
      </p:sp>
      <p:sp>
        <p:nvSpPr>
          <p:cNvPr id="15" name="TextBox 14">
            <a:extLst>
              <a:ext uri="{FF2B5EF4-FFF2-40B4-BE49-F238E27FC236}">
                <a16:creationId xmlns:a16="http://schemas.microsoft.com/office/drawing/2014/main" id="{E6A3F559-EEE0-4A0D-B51D-B93879EFE314}"/>
              </a:ext>
            </a:extLst>
          </p:cNvPr>
          <p:cNvSpPr txBox="1"/>
          <p:nvPr/>
        </p:nvSpPr>
        <p:spPr>
          <a:xfrm>
            <a:off x="51297" y="4990876"/>
            <a:ext cx="1694695" cy="430887"/>
          </a:xfrm>
          <a:prstGeom prst="rect">
            <a:avLst/>
          </a:prstGeom>
          <a:noFill/>
        </p:spPr>
        <p:txBody>
          <a:bodyPr wrap="none" rtlCol="0">
            <a:spAutoFit/>
          </a:bodyPr>
          <a:lstStyle/>
          <a:p>
            <a:r>
              <a:rPr lang="en-GB" sz="2200" b="1" dirty="0">
                <a:solidFill>
                  <a:srgbClr val="0000FF"/>
                </a:solidFill>
                <a:cs typeface="Calibri" panose="020F0502020204030204" pitchFamily="34" charset="0"/>
              </a:rPr>
              <a:t>MOLECULAR</a:t>
            </a:r>
          </a:p>
        </p:txBody>
      </p:sp>
      <p:sp>
        <p:nvSpPr>
          <p:cNvPr id="16" name="TextBox 15">
            <a:extLst>
              <a:ext uri="{FF2B5EF4-FFF2-40B4-BE49-F238E27FC236}">
                <a16:creationId xmlns:a16="http://schemas.microsoft.com/office/drawing/2014/main" id="{8A956581-AFFD-4E85-A1D0-35E91F947F42}"/>
              </a:ext>
            </a:extLst>
          </p:cNvPr>
          <p:cNvSpPr txBox="1"/>
          <p:nvPr/>
        </p:nvSpPr>
        <p:spPr>
          <a:xfrm>
            <a:off x="2306224" y="6417143"/>
            <a:ext cx="3250393" cy="430887"/>
          </a:xfrm>
          <a:prstGeom prst="rect">
            <a:avLst/>
          </a:prstGeom>
          <a:noFill/>
          <a:ln w="9525">
            <a:solidFill>
              <a:schemeClr val="tx1"/>
            </a:solidFill>
          </a:ln>
        </p:spPr>
        <p:txBody>
          <a:bodyPr wrap="square" rtlCol="0">
            <a:spAutoFit/>
          </a:bodyPr>
          <a:lstStyle/>
          <a:p>
            <a:r>
              <a:rPr lang="en-GB" sz="2200" dirty="0">
                <a:cs typeface="Calibri" panose="020F0502020204030204" pitchFamily="34" charset="0"/>
              </a:rPr>
              <a:t>increase in melting point</a:t>
            </a:r>
          </a:p>
        </p:txBody>
      </p:sp>
      <p:sp>
        <p:nvSpPr>
          <p:cNvPr id="17" name="TextBox 16">
            <a:extLst>
              <a:ext uri="{FF2B5EF4-FFF2-40B4-BE49-F238E27FC236}">
                <a16:creationId xmlns:a16="http://schemas.microsoft.com/office/drawing/2014/main" id="{D6A0EB2D-2440-44CC-8641-D1FD89F50789}"/>
              </a:ext>
            </a:extLst>
          </p:cNvPr>
          <p:cNvSpPr txBox="1"/>
          <p:nvPr/>
        </p:nvSpPr>
        <p:spPr>
          <a:xfrm>
            <a:off x="7811546" y="4394051"/>
            <a:ext cx="1622206" cy="954107"/>
          </a:xfrm>
          <a:prstGeom prst="rect">
            <a:avLst/>
          </a:prstGeom>
          <a:noFill/>
          <a:ln>
            <a:solidFill>
              <a:schemeClr val="tx1"/>
            </a:solidFill>
          </a:ln>
        </p:spPr>
        <p:txBody>
          <a:bodyPr wrap="square" rtlCol="0">
            <a:spAutoFit/>
          </a:bodyPr>
          <a:lstStyle/>
          <a:p>
            <a:r>
              <a:rPr lang="en-GB" sz="2800" dirty="0">
                <a:cs typeface="Calibri" panose="020F0502020204030204" pitchFamily="34" charset="0"/>
              </a:rPr>
              <a:t>increase in mass</a:t>
            </a:r>
          </a:p>
        </p:txBody>
      </p:sp>
      <p:cxnSp>
        <p:nvCxnSpPr>
          <p:cNvPr id="20" name="Straight Arrow Connector 19">
            <a:extLst>
              <a:ext uri="{FF2B5EF4-FFF2-40B4-BE49-F238E27FC236}">
                <a16:creationId xmlns:a16="http://schemas.microsoft.com/office/drawing/2014/main" id="{2EF27196-7440-4F30-9759-85B5AD0DADB1}"/>
              </a:ext>
            </a:extLst>
          </p:cNvPr>
          <p:cNvCxnSpPr>
            <a:cxnSpLocks/>
          </p:cNvCxnSpPr>
          <p:nvPr/>
        </p:nvCxnSpPr>
        <p:spPr>
          <a:xfrm>
            <a:off x="4295800" y="4627027"/>
            <a:ext cx="0" cy="1589472"/>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1EA487A7-7C35-4F01-AD02-28D855680195}"/>
              </a:ext>
            </a:extLst>
          </p:cNvPr>
          <p:cNvPicPr>
            <a:picLocks noChangeAspect="1"/>
          </p:cNvPicPr>
          <p:nvPr/>
        </p:nvPicPr>
        <p:blipFill rotWithShape="1">
          <a:blip r:embed="rId3"/>
          <a:srcRect l="86662" t="12120" r="8049" b="46781"/>
          <a:stretch/>
        </p:blipFill>
        <p:spPr>
          <a:xfrm>
            <a:off x="3535662" y="4652560"/>
            <a:ext cx="633556" cy="1534333"/>
          </a:xfrm>
          <a:prstGeom prst="rect">
            <a:avLst/>
          </a:prstGeom>
        </p:spPr>
      </p:pic>
      <p:sp>
        <p:nvSpPr>
          <p:cNvPr id="23" name="TextBox 22">
            <a:extLst>
              <a:ext uri="{FF2B5EF4-FFF2-40B4-BE49-F238E27FC236}">
                <a16:creationId xmlns:a16="http://schemas.microsoft.com/office/drawing/2014/main" id="{5D455F89-56D8-43B6-9B73-8F8CAAA39ADE}"/>
              </a:ext>
            </a:extLst>
          </p:cNvPr>
          <p:cNvSpPr txBox="1"/>
          <p:nvPr/>
        </p:nvSpPr>
        <p:spPr>
          <a:xfrm>
            <a:off x="309721" y="519144"/>
            <a:ext cx="10655772" cy="604589"/>
          </a:xfrm>
          <a:prstGeom prst="rect">
            <a:avLst/>
          </a:prstGeom>
          <a:noFill/>
        </p:spPr>
        <p:txBody>
          <a:bodyPr wrap="square">
            <a:spAutoFit/>
          </a:bodyPr>
          <a:lstStyle/>
          <a:p>
            <a:pPr>
              <a:lnSpc>
                <a:spcPct val="130000"/>
              </a:lnSpc>
            </a:pPr>
            <a:r>
              <a:rPr lang="en-US" sz="2800" b="1" dirty="0">
                <a:solidFill>
                  <a:srgbClr val="7030A0"/>
                </a:solidFill>
                <a:cs typeface="Calibri" panose="020F0502020204030204" pitchFamily="34" charset="0"/>
              </a:rPr>
              <a:t>melting point </a:t>
            </a:r>
            <a:r>
              <a:rPr lang="en-US" sz="2800" b="1" dirty="0">
                <a:solidFill>
                  <a:srgbClr val="202124"/>
                </a:solidFill>
                <a:cs typeface="Calibri" panose="020F0502020204030204" pitchFamily="34" charset="0"/>
              </a:rPr>
              <a:t>- </a:t>
            </a:r>
            <a:r>
              <a:rPr lang="en-US" sz="2800" dirty="0">
                <a:solidFill>
                  <a:srgbClr val="202124"/>
                </a:solidFill>
                <a:cs typeface="Calibri" panose="020F0502020204030204" pitchFamily="34" charset="0"/>
              </a:rPr>
              <a:t>constant temperature at which a solid changes into liquid  </a:t>
            </a:r>
          </a:p>
        </p:txBody>
      </p:sp>
      <p:sp>
        <p:nvSpPr>
          <p:cNvPr id="4" name="TextBox 3">
            <a:extLst>
              <a:ext uri="{FF2B5EF4-FFF2-40B4-BE49-F238E27FC236}">
                <a16:creationId xmlns:a16="http://schemas.microsoft.com/office/drawing/2014/main" id="{46222AFB-9C62-4425-B522-4F5646181D6F}"/>
              </a:ext>
            </a:extLst>
          </p:cNvPr>
          <p:cNvSpPr txBox="1"/>
          <p:nvPr/>
        </p:nvSpPr>
        <p:spPr>
          <a:xfrm>
            <a:off x="7494816" y="2005940"/>
            <a:ext cx="3353712" cy="954107"/>
          </a:xfrm>
          <a:prstGeom prst="rect">
            <a:avLst/>
          </a:prstGeom>
          <a:noFill/>
        </p:spPr>
        <p:txBody>
          <a:bodyPr wrap="square" rtlCol="0">
            <a:spAutoFit/>
          </a:bodyPr>
          <a:lstStyle/>
          <a:p>
            <a:r>
              <a:rPr lang="en-GB" sz="2800" dirty="0">
                <a:cs typeface="Calibri" panose="020F0502020204030204" pitchFamily="34" charset="0"/>
              </a:rPr>
              <a:t>liquid Hg – IMF weaker than in solid</a:t>
            </a:r>
          </a:p>
        </p:txBody>
      </p:sp>
      <p:sp>
        <p:nvSpPr>
          <p:cNvPr id="24" name="TextBox 23">
            <a:extLst>
              <a:ext uri="{FF2B5EF4-FFF2-40B4-BE49-F238E27FC236}">
                <a16:creationId xmlns:a16="http://schemas.microsoft.com/office/drawing/2014/main" id="{2FB66938-C82B-4459-92FB-79599F9CFBC6}"/>
              </a:ext>
            </a:extLst>
          </p:cNvPr>
          <p:cNvSpPr txBox="1"/>
          <p:nvPr/>
        </p:nvSpPr>
        <p:spPr>
          <a:xfrm>
            <a:off x="7457166" y="1270542"/>
            <a:ext cx="3470092" cy="523220"/>
          </a:xfrm>
          <a:prstGeom prst="rect">
            <a:avLst/>
          </a:prstGeom>
          <a:noFill/>
        </p:spPr>
        <p:txBody>
          <a:bodyPr wrap="square" rtlCol="0">
            <a:spAutoFit/>
          </a:bodyPr>
          <a:lstStyle/>
          <a:p>
            <a:r>
              <a:rPr lang="en-GB" sz="2800" dirty="0">
                <a:cs typeface="Calibri" panose="020F0502020204030204" pitchFamily="34" charset="0"/>
              </a:rPr>
              <a:t>strong IPF – high </a:t>
            </a:r>
            <a:r>
              <a:rPr lang="en-GB" sz="2800" dirty="0" err="1">
                <a:cs typeface="Calibri" panose="020F0502020204030204" pitchFamily="34" charset="0"/>
              </a:rPr>
              <a:t>mp</a:t>
            </a:r>
            <a:endParaRPr lang="en-GB" sz="2800" dirty="0">
              <a:cs typeface="Calibri" panose="020F0502020204030204" pitchFamily="34" charset="0"/>
            </a:endParaRPr>
          </a:p>
        </p:txBody>
      </p:sp>
      <p:sp>
        <p:nvSpPr>
          <p:cNvPr id="27" name="TextBox 26">
            <a:extLst>
              <a:ext uri="{FF2B5EF4-FFF2-40B4-BE49-F238E27FC236}">
                <a16:creationId xmlns:a16="http://schemas.microsoft.com/office/drawing/2014/main" id="{82AB7AC1-9127-4417-95FE-4A2798D17866}"/>
              </a:ext>
            </a:extLst>
          </p:cNvPr>
          <p:cNvSpPr txBox="1"/>
          <p:nvPr/>
        </p:nvSpPr>
        <p:spPr>
          <a:xfrm>
            <a:off x="2405643" y="3963164"/>
            <a:ext cx="793807" cy="430887"/>
          </a:xfrm>
          <a:prstGeom prst="rect">
            <a:avLst/>
          </a:prstGeom>
          <a:noFill/>
        </p:spPr>
        <p:txBody>
          <a:bodyPr wrap="none" rtlCol="0">
            <a:spAutoFit/>
          </a:bodyPr>
          <a:lstStyle/>
          <a:p>
            <a:r>
              <a:rPr lang="en-GB" sz="2200" dirty="0">
                <a:cs typeface="Calibri" panose="020F0502020204030204" pitchFamily="34" charset="0"/>
              </a:rPr>
              <a:t>polar</a:t>
            </a:r>
          </a:p>
        </p:txBody>
      </p:sp>
      <p:sp>
        <p:nvSpPr>
          <p:cNvPr id="28" name="TextBox 27">
            <a:extLst>
              <a:ext uri="{FF2B5EF4-FFF2-40B4-BE49-F238E27FC236}">
                <a16:creationId xmlns:a16="http://schemas.microsoft.com/office/drawing/2014/main" id="{DB6B3E9B-E401-4ADD-83D7-BEB7B9383561}"/>
              </a:ext>
            </a:extLst>
          </p:cNvPr>
          <p:cNvSpPr txBox="1"/>
          <p:nvPr/>
        </p:nvSpPr>
        <p:spPr>
          <a:xfrm rot="16200000">
            <a:off x="1407480" y="5052600"/>
            <a:ext cx="1308371" cy="430887"/>
          </a:xfrm>
          <a:prstGeom prst="rect">
            <a:avLst/>
          </a:prstGeom>
          <a:noFill/>
        </p:spPr>
        <p:txBody>
          <a:bodyPr wrap="none" rtlCol="0">
            <a:spAutoFit/>
          </a:bodyPr>
          <a:lstStyle/>
          <a:p>
            <a:r>
              <a:rPr lang="en-GB" sz="2200" dirty="0">
                <a:cs typeface="Calibri" panose="020F0502020204030204" pitchFamily="34" charset="0"/>
              </a:rPr>
              <a:t>non-polar</a:t>
            </a:r>
          </a:p>
        </p:txBody>
      </p:sp>
    </p:spTree>
    <p:extLst>
      <p:ext uri="{BB962C8B-B14F-4D97-AF65-F5344CB8AC3E}">
        <p14:creationId xmlns:p14="http://schemas.microsoft.com/office/powerpoint/2010/main" val="2628363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840325-6AFC-41F4-A57F-4395EAF2FB2C}"/>
              </a:ext>
            </a:extLst>
          </p:cNvPr>
          <p:cNvPicPr>
            <a:picLocks noChangeAspect="1"/>
          </p:cNvPicPr>
          <p:nvPr/>
        </p:nvPicPr>
        <p:blipFill>
          <a:blip r:embed="rId3"/>
          <a:stretch>
            <a:fillRect/>
          </a:stretch>
        </p:blipFill>
        <p:spPr>
          <a:xfrm>
            <a:off x="21283" y="1052736"/>
            <a:ext cx="12112663" cy="4824536"/>
          </a:xfrm>
          <a:prstGeom prst="rect">
            <a:avLst/>
          </a:prstGeom>
        </p:spPr>
      </p:pic>
      <p:sp>
        <p:nvSpPr>
          <p:cNvPr id="5" name="Rectangle 4">
            <a:extLst>
              <a:ext uri="{FF2B5EF4-FFF2-40B4-BE49-F238E27FC236}">
                <a16:creationId xmlns:a16="http://schemas.microsoft.com/office/drawing/2014/main" id="{AD971718-ACB2-48CF-BFE3-BB166A0225AF}"/>
              </a:ext>
            </a:extLst>
          </p:cNvPr>
          <p:cNvSpPr/>
          <p:nvPr/>
        </p:nvSpPr>
        <p:spPr>
          <a:xfrm>
            <a:off x="5663952" y="1196752"/>
            <a:ext cx="2016224" cy="4608512"/>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8C634C5-5334-44EF-84B1-45B77DD6C174}"/>
              </a:ext>
            </a:extLst>
          </p:cNvPr>
          <p:cNvSpPr txBox="1"/>
          <p:nvPr/>
        </p:nvSpPr>
        <p:spPr>
          <a:xfrm>
            <a:off x="0" y="5184"/>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 of VARIOUS EXPLOSIVES</a:t>
            </a:r>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0993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25144" y="26915"/>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MELTING POINTS</a:t>
            </a:r>
            <a:endParaRPr lang="en-GB" sz="3600" b="1" dirty="0">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945010CF-3A79-46BF-A89E-CA9C93B25203}"/>
              </a:ext>
            </a:extLst>
          </p:cNvPr>
          <p:cNvPicPr>
            <a:picLocks noChangeAspect="1"/>
          </p:cNvPicPr>
          <p:nvPr/>
        </p:nvPicPr>
        <p:blipFill rotWithShape="1">
          <a:blip r:embed="rId2"/>
          <a:srcRect l="81192" t="9341" r="13515" b="46651"/>
          <a:stretch/>
        </p:blipFill>
        <p:spPr>
          <a:xfrm>
            <a:off x="1657073" y="1053716"/>
            <a:ext cx="690898" cy="2748280"/>
          </a:xfrm>
          <a:prstGeom prst="rect">
            <a:avLst/>
          </a:prstGeom>
        </p:spPr>
      </p:pic>
      <p:grpSp>
        <p:nvGrpSpPr>
          <p:cNvPr id="22" name="Group 21">
            <a:extLst>
              <a:ext uri="{FF2B5EF4-FFF2-40B4-BE49-F238E27FC236}">
                <a16:creationId xmlns:a16="http://schemas.microsoft.com/office/drawing/2014/main" id="{58B5CC3C-3E5B-4FC7-B80E-0AE41242FB84}"/>
              </a:ext>
            </a:extLst>
          </p:cNvPr>
          <p:cNvGrpSpPr/>
          <p:nvPr/>
        </p:nvGrpSpPr>
        <p:grpSpPr>
          <a:xfrm>
            <a:off x="5786044" y="912073"/>
            <a:ext cx="4542567" cy="2918809"/>
            <a:chOff x="3586487" y="210451"/>
            <a:chExt cx="4542567" cy="2918809"/>
          </a:xfrm>
        </p:grpSpPr>
        <p:graphicFrame>
          <p:nvGraphicFramePr>
            <p:cNvPr id="10" name="Chart 9">
              <a:extLst>
                <a:ext uri="{FF2B5EF4-FFF2-40B4-BE49-F238E27FC236}">
                  <a16:creationId xmlns:a16="http://schemas.microsoft.com/office/drawing/2014/main" id="{0D464FA0-AE2A-41A1-8734-CA1098ED1321}"/>
                </a:ext>
              </a:extLst>
            </p:cNvPr>
            <p:cNvGraphicFramePr>
              <a:graphicFrameLocks/>
            </p:cNvGraphicFramePr>
            <p:nvPr>
              <p:extLst>
                <p:ext uri="{D42A27DB-BD31-4B8C-83A1-F6EECF244321}">
                  <p14:modId xmlns:p14="http://schemas.microsoft.com/office/powerpoint/2010/main" val="3531522238"/>
                </p:ext>
              </p:extLst>
            </p:nvPr>
          </p:nvGraphicFramePr>
          <p:xfrm>
            <a:off x="3960184" y="210451"/>
            <a:ext cx="3654154" cy="2538693"/>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9A10326A-3288-4877-A96D-94C49D7E4FAA}"/>
                </a:ext>
              </a:extLst>
            </p:cNvPr>
            <p:cNvSpPr txBox="1"/>
            <p:nvPr/>
          </p:nvSpPr>
          <p:spPr>
            <a:xfrm>
              <a:off x="7389749" y="2513739"/>
              <a:ext cx="739305" cy="523220"/>
            </a:xfrm>
            <a:prstGeom prst="rect">
              <a:avLst/>
            </a:prstGeom>
            <a:noFill/>
          </p:spPr>
          <p:txBody>
            <a:bodyPr wrap="none" rtlCol="0">
              <a:spAutoFit/>
            </a:bodyPr>
            <a:lstStyle/>
            <a:p>
              <a:r>
                <a:rPr lang="en-GB" sz="2800" dirty="0">
                  <a:solidFill>
                    <a:srgbClr val="FF6600"/>
                  </a:solidFill>
                  <a:cs typeface="Calibri" panose="020F0502020204030204" pitchFamily="34" charset="0"/>
                </a:rPr>
                <a:t>MM</a:t>
              </a:r>
            </a:p>
          </p:txBody>
        </p:sp>
        <p:sp>
          <p:nvSpPr>
            <p:cNvPr id="11" name="TextBox 10">
              <a:extLst>
                <a:ext uri="{FF2B5EF4-FFF2-40B4-BE49-F238E27FC236}">
                  <a16:creationId xmlns:a16="http://schemas.microsoft.com/office/drawing/2014/main" id="{DE39E80A-0A0E-45BF-B65B-1A7D615502C1}"/>
                </a:ext>
              </a:extLst>
            </p:cNvPr>
            <p:cNvSpPr txBox="1"/>
            <p:nvPr/>
          </p:nvSpPr>
          <p:spPr>
            <a:xfrm>
              <a:off x="3586487" y="303337"/>
              <a:ext cx="622286" cy="523220"/>
            </a:xfrm>
            <a:prstGeom prst="rect">
              <a:avLst/>
            </a:prstGeom>
            <a:noFill/>
          </p:spPr>
          <p:txBody>
            <a:bodyPr wrap="none" rtlCol="0">
              <a:spAutoFit/>
            </a:bodyPr>
            <a:lstStyle/>
            <a:p>
              <a:r>
                <a:rPr lang="en-GB" sz="2800" dirty="0" err="1">
                  <a:solidFill>
                    <a:srgbClr val="FF6600"/>
                  </a:solidFill>
                  <a:cs typeface="Calibri" panose="020F0502020204030204" pitchFamily="34" charset="0"/>
                </a:rPr>
                <a:t>mp</a:t>
              </a:r>
              <a:endParaRPr lang="en-GB" sz="2800" dirty="0">
                <a:solidFill>
                  <a:srgbClr val="FF6600"/>
                </a:solidFill>
                <a:cs typeface="Calibri" panose="020F0502020204030204" pitchFamily="34" charset="0"/>
              </a:endParaRPr>
            </a:p>
          </p:txBody>
        </p:sp>
        <p:sp>
          <p:nvSpPr>
            <p:cNvPr id="12" name="TextBox 11">
              <a:extLst>
                <a:ext uri="{FF2B5EF4-FFF2-40B4-BE49-F238E27FC236}">
                  <a16:creationId xmlns:a16="http://schemas.microsoft.com/office/drawing/2014/main" id="{909C5534-B4C9-4F95-815B-D9C9120340EA}"/>
                </a:ext>
              </a:extLst>
            </p:cNvPr>
            <p:cNvSpPr txBox="1"/>
            <p:nvPr/>
          </p:nvSpPr>
          <p:spPr>
            <a:xfrm>
              <a:off x="4366877" y="2594271"/>
              <a:ext cx="461986" cy="523220"/>
            </a:xfrm>
            <a:prstGeom prst="rect">
              <a:avLst/>
            </a:prstGeom>
            <a:noFill/>
          </p:spPr>
          <p:txBody>
            <a:bodyPr wrap="none" rtlCol="0">
              <a:spAutoFit/>
            </a:bodyPr>
            <a:lstStyle/>
            <a:p>
              <a:r>
                <a:rPr lang="en-GB" sz="2800" dirty="0">
                  <a:cs typeface="Calibri" panose="020F0502020204030204" pitchFamily="34" charset="0"/>
                </a:rPr>
                <a:t>O</a:t>
              </a:r>
            </a:p>
          </p:txBody>
        </p:sp>
        <p:sp>
          <p:nvSpPr>
            <p:cNvPr id="13" name="TextBox 12">
              <a:extLst>
                <a:ext uri="{FF2B5EF4-FFF2-40B4-BE49-F238E27FC236}">
                  <a16:creationId xmlns:a16="http://schemas.microsoft.com/office/drawing/2014/main" id="{45FF77C4-1B25-4DAE-83F8-788686EE3746}"/>
                </a:ext>
              </a:extLst>
            </p:cNvPr>
            <p:cNvSpPr txBox="1"/>
            <p:nvPr/>
          </p:nvSpPr>
          <p:spPr>
            <a:xfrm>
              <a:off x="5387176" y="2589985"/>
              <a:ext cx="364202" cy="523220"/>
            </a:xfrm>
            <a:prstGeom prst="rect">
              <a:avLst/>
            </a:prstGeom>
            <a:noFill/>
          </p:spPr>
          <p:txBody>
            <a:bodyPr wrap="none" rtlCol="0">
              <a:spAutoFit/>
            </a:bodyPr>
            <a:lstStyle/>
            <a:p>
              <a:r>
                <a:rPr lang="en-GB" sz="2800" dirty="0">
                  <a:cs typeface="Calibri" panose="020F0502020204030204" pitchFamily="34" charset="0"/>
                </a:rPr>
                <a:t>S</a:t>
              </a:r>
            </a:p>
          </p:txBody>
        </p:sp>
        <p:sp>
          <p:nvSpPr>
            <p:cNvPr id="14" name="TextBox 13">
              <a:extLst>
                <a:ext uri="{FF2B5EF4-FFF2-40B4-BE49-F238E27FC236}">
                  <a16:creationId xmlns:a16="http://schemas.microsoft.com/office/drawing/2014/main" id="{C2AAB2ED-09B2-4B30-8F68-255F054DFD9B}"/>
                </a:ext>
              </a:extLst>
            </p:cNvPr>
            <p:cNvSpPr txBox="1"/>
            <p:nvPr/>
          </p:nvSpPr>
          <p:spPr>
            <a:xfrm>
              <a:off x="6258974" y="2586110"/>
              <a:ext cx="543739" cy="523220"/>
            </a:xfrm>
            <a:prstGeom prst="rect">
              <a:avLst/>
            </a:prstGeom>
            <a:noFill/>
          </p:spPr>
          <p:txBody>
            <a:bodyPr wrap="none" rtlCol="0">
              <a:spAutoFit/>
            </a:bodyPr>
            <a:lstStyle/>
            <a:p>
              <a:r>
                <a:rPr lang="en-GB" sz="2800" dirty="0">
                  <a:cs typeface="Calibri" panose="020F0502020204030204" pitchFamily="34" charset="0"/>
                </a:rPr>
                <a:t>Se</a:t>
              </a:r>
            </a:p>
          </p:txBody>
        </p:sp>
        <p:sp>
          <p:nvSpPr>
            <p:cNvPr id="15" name="TextBox 14">
              <a:extLst>
                <a:ext uri="{FF2B5EF4-FFF2-40B4-BE49-F238E27FC236}">
                  <a16:creationId xmlns:a16="http://schemas.microsoft.com/office/drawing/2014/main" id="{A969577E-13F4-4985-98F1-E24B39E6EF51}"/>
                </a:ext>
              </a:extLst>
            </p:cNvPr>
            <p:cNvSpPr txBox="1"/>
            <p:nvPr/>
          </p:nvSpPr>
          <p:spPr>
            <a:xfrm>
              <a:off x="6936656" y="2606040"/>
              <a:ext cx="492571" cy="523220"/>
            </a:xfrm>
            <a:prstGeom prst="rect">
              <a:avLst/>
            </a:prstGeom>
            <a:noFill/>
          </p:spPr>
          <p:txBody>
            <a:bodyPr wrap="none" rtlCol="0">
              <a:spAutoFit/>
            </a:bodyPr>
            <a:lstStyle/>
            <a:p>
              <a:r>
                <a:rPr lang="en-GB" sz="2800" dirty="0" err="1">
                  <a:cs typeface="Calibri" panose="020F0502020204030204" pitchFamily="34" charset="0"/>
                </a:rPr>
                <a:t>Te</a:t>
              </a:r>
              <a:endParaRPr lang="en-GB" sz="2800" dirty="0">
                <a:cs typeface="Calibri" panose="020F0502020204030204" pitchFamily="34" charset="0"/>
              </a:endParaRPr>
            </a:p>
          </p:txBody>
        </p:sp>
        <p:cxnSp>
          <p:nvCxnSpPr>
            <p:cNvPr id="16" name="Straight Connector 15">
              <a:extLst>
                <a:ext uri="{FF2B5EF4-FFF2-40B4-BE49-F238E27FC236}">
                  <a16:creationId xmlns:a16="http://schemas.microsoft.com/office/drawing/2014/main" id="{A0F3796B-42DD-477E-AFD3-A47A388D25FA}"/>
                </a:ext>
              </a:extLst>
            </p:cNvPr>
            <p:cNvCxnSpPr>
              <a:cxnSpLocks/>
            </p:cNvCxnSpPr>
            <p:nvPr/>
          </p:nvCxnSpPr>
          <p:spPr>
            <a:xfrm flipH="1">
              <a:off x="4917107" y="2154465"/>
              <a:ext cx="623768" cy="155011"/>
            </a:xfrm>
            <a:prstGeom prst="line">
              <a:avLst/>
            </a:prstGeom>
            <a:ln w="28575">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19" name="TextBox 18">
            <a:extLst>
              <a:ext uri="{FF2B5EF4-FFF2-40B4-BE49-F238E27FC236}">
                <a16:creationId xmlns:a16="http://schemas.microsoft.com/office/drawing/2014/main" id="{3C220135-8BE8-4CE4-9880-8446A0C834E5}"/>
              </a:ext>
            </a:extLst>
          </p:cNvPr>
          <p:cNvSpPr txBox="1"/>
          <p:nvPr/>
        </p:nvSpPr>
        <p:spPr>
          <a:xfrm>
            <a:off x="2479267" y="1098158"/>
            <a:ext cx="2376016" cy="2610266"/>
          </a:xfrm>
          <a:prstGeom prst="rect">
            <a:avLst/>
          </a:prstGeom>
          <a:noFill/>
        </p:spPr>
        <p:txBody>
          <a:bodyPr wrap="square" rtlCol="0">
            <a:spAutoFit/>
          </a:bodyPr>
          <a:lstStyle/>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O	0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	-82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Se	-66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Te	-49 °C</a:t>
            </a:r>
          </a:p>
        </p:txBody>
      </p:sp>
      <p:sp>
        <p:nvSpPr>
          <p:cNvPr id="4" name="TextBox 3">
            <a:extLst>
              <a:ext uri="{FF2B5EF4-FFF2-40B4-BE49-F238E27FC236}">
                <a16:creationId xmlns:a16="http://schemas.microsoft.com/office/drawing/2014/main" id="{ADE1B59F-6FB2-4FA8-BCB4-C404883D3AC3}"/>
              </a:ext>
            </a:extLst>
          </p:cNvPr>
          <p:cNvSpPr txBox="1"/>
          <p:nvPr/>
        </p:nvSpPr>
        <p:spPr>
          <a:xfrm>
            <a:off x="2488197" y="471033"/>
            <a:ext cx="1395831" cy="523220"/>
          </a:xfrm>
          <a:prstGeom prst="rect">
            <a:avLst/>
          </a:prstGeom>
          <a:noFill/>
        </p:spPr>
        <p:txBody>
          <a:bodyPr wrap="none" rtlCol="0">
            <a:spAutoFit/>
          </a:bodyPr>
          <a:lstStyle/>
          <a:p>
            <a:r>
              <a:rPr lang="en-GB" sz="2800" dirty="0">
                <a:cs typeface="Calibri" panose="020F0502020204030204" pitchFamily="34" charset="0"/>
              </a:rPr>
              <a:t>hydrides</a:t>
            </a:r>
          </a:p>
        </p:txBody>
      </p:sp>
      <p:sp>
        <p:nvSpPr>
          <p:cNvPr id="6" name="TextBox 5">
            <a:extLst>
              <a:ext uri="{FF2B5EF4-FFF2-40B4-BE49-F238E27FC236}">
                <a16:creationId xmlns:a16="http://schemas.microsoft.com/office/drawing/2014/main" id="{5A82AE52-5100-4061-8572-14055D415B81}"/>
              </a:ext>
            </a:extLst>
          </p:cNvPr>
          <p:cNvSpPr txBox="1"/>
          <p:nvPr/>
        </p:nvSpPr>
        <p:spPr>
          <a:xfrm>
            <a:off x="4792331" y="1133098"/>
            <a:ext cx="699230" cy="523220"/>
          </a:xfrm>
          <a:prstGeom prst="rect">
            <a:avLst/>
          </a:prstGeom>
          <a:noFill/>
        </p:spPr>
        <p:txBody>
          <a:bodyPr wrap="none" rtlCol="0">
            <a:spAutoFit/>
          </a:bodyPr>
          <a:lstStyle/>
          <a:p>
            <a:r>
              <a:rPr lang="en-GB" sz="2800" b="1" dirty="0">
                <a:solidFill>
                  <a:srgbClr val="7030A0"/>
                </a:solidFill>
                <a:cs typeface="Calibri" panose="020F0502020204030204" pitchFamily="34" charset="0"/>
              </a:rPr>
              <a:t>???</a:t>
            </a:r>
          </a:p>
        </p:txBody>
      </p:sp>
      <p:sp>
        <p:nvSpPr>
          <p:cNvPr id="17" name="TextBox 16">
            <a:extLst>
              <a:ext uri="{FF2B5EF4-FFF2-40B4-BE49-F238E27FC236}">
                <a16:creationId xmlns:a16="http://schemas.microsoft.com/office/drawing/2014/main" id="{54D15A18-B7BC-4BEF-9801-3EFD13C20796}"/>
              </a:ext>
            </a:extLst>
          </p:cNvPr>
          <p:cNvSpPr txBox="1"/>
          <p:nvPr/>
        </p:nvSpPr>
        <p:spPr>
          <a:xfrm>
            <a:off x="2847227" y="4955112"/>
            <a:ext cx="6967933" cy="523220"/>
          </a:xfrm>
          <a:prstGeom prst="rect">
            <a:avLst/>
          </a:prstGeom>
          <a:noFill/>
        </p:spPr>
        <p:txBody>
          <a:bodyPr wrap="square" rtlCol="0">
            <a:spAutoFit/>
          </a:bodyPr>
          <a:lstStyle/>
          <a:p>
            <a:r>
              <a:rPr lang="en-GB" sz="2800" dirty="0">
                <a:cs typeface="Calibri" panose="020F0502020204030204" pitchFamily="34" charset="0"/>
              </a:rPr>
              <a:t>polar molecules – dipole-dipole + LD </a:t>
            </a:r>
          </a:p>
        </p:txBody>
      </p:sp>
      <p:cxnSp>
        <p:nvCxnSpPr>
          <p:cNvPr id="20" name="Straight Arrow Connector 19">
            <a:extLst>
              <a:ext uri="{FF2B5EF4-FFF2-40B4-BE49-F238E27FC236}">
                <a16:creationId xmlns:a16="http://schemas.microsoft.com/office/drawing/2014/main" id="{326E3B0C-DD40-4B41-B6C2-1C89A9021494}"/>
              </a:ext>
            </a:extLst>
          </p:cNvPr>
          <p:cNvCxnSpPr>
            <a:cxnSpLocks/>
          </p:cNvCxnSpPr>
          <p:nvPr/>
        </p:nvCxnSpPr>
        <p:spPr>
          <a:xfrm>
            <a:off x="5062637" y="1570647"/>
            <a:ext cx="0" cy="1915059"/>
          </a:xfrm>
          <a:prstGeom prst="straightConnector1">
            <a:avLst/>
          </a:prstGeom>
          <a:ln w="127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12261B1C-5459-491B-B56B-343169E85CED}"/>
              </a:ext>
            </a:extLst>
          </p:cNvPr>
          <p:cNvSpPr txBox="1"/>
          <p:nvPr/>
        </p:nvSpPr>
        <p:spPr>
          <a:xfrm>
            <a:off x="3933275" y="3730724"/>
            <a:ext cx="3488155" cy="954107"/>
          </a:xfrm>
          <a:prstGeom prst="rect">
            <a:avLst/>
          </a:prstGeom>
          <a:noFill/>
        </p:spPr>
        <p:txBody>
          <a:bodyPr wrap="square" rtlCol="0">
            <a:spAutoFit/>
          </a:bodyPr>
          <a:lstStyle/>
          <a:p>
            <a:r>
              <a:rPr lang="en-GB" sz="2800" dirty="0" err="1">
                <a:solidFill>
                  <a:srgbClr val="7030A0"/>
                </a:solidFill>
                <a:cs typeface="Calibri" panose="020F0502020204030204" pitchFamily="34" charset="0"/>
              </a:rPr>
              <a:t>mp</a:t>
            </a:r>
            <a:r>
              <a:rPr lang="en-GB" sz="2800" dirty="0">
                <a:solidFill>
                  <a:srgbClr val="7030A0"/>
                </a:solidFill>
                <a:cs typeface="Calibri" panose="020F0502020204030204" pitchFamily="34" charset="0"/>
              </a:rPr>
              <a:t> increases with size but not for water </a:t>
            </a:r>
          </a:p>
        </p:txBody>
      </p:sp>
      <p:sp>
        <p:nvSpPr>
          <p:cNvPr id="24" name="TextBox 23">
            <a:extLst>
              <a:ext uri="{FF2B5EF4-FFF2-40B4-BE49-F238E27FC236}">
                <a16:creationId xmlns:a16="http://schemas.microsoft.com/office/drawing/2014/main" id="{29AE861E-8640-43D6-ADE0-99A0F6FDA63E}"/>
              </a:ext>
            </a:extLst>
          </p:cNvPr>
          <p:cNvSpPr txBox="1"/>
          <p:nvPr/>
        </p:nvSpPr>
        <p:spPr>
          <a:xfrm>
            <a:off x="2845962" y="5666021"/>
            <a:ext cx="8156291" cy="954107"/>
          </a:xfrm>
          <a:prstGeom prst="rect">
            <a:avLst/>
          </a:prstGeom>
          <a:noFill/>
        </p:spPr>
        <p:txBody>
          <a:bodyPr wrap="square" rtlCol="0">
            <a:spAutoFit/>
          </a:bodyPr>
          <a:lstStyle/>
          <a:p>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 – gas at room temperature even though it has more electrons than water and so stronger LD forces</a:t>
            </a:r>
          </a:p>
        </p:txBody>
      </p:sp>
    </p:spTree>
    <p:extLst>
      <p:ext uri="{BB962C8B-B14F-4D97-AF65-F5344CB8AC3E}">
        <p14:creationId xmlns:p14="http://schemas.microsoft.com/office/powerpoint/2010/main" val="421013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2134" y="-254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 HYDROGEN BONDS</a:t>
            </a:r>
            <a:endParaRPr lang="en-GB" sz="3600" b="1" dirty="0">
              <a:effectLst>
                <a:outerShdw blurRad="38100" dist="38100" dir="2700000" algn="tl">
                  <a:srgbClr val="000000">
                    <a:alpha val="43137"/>
                  </a:srgbClr>
                </a:outerShdw>
              </a:effectLst>
            </a:endParaRPr>
          </a:p>
        </p:txBody>
      </p:sp>
      <p:grpSp>
        <p:nvGrpSpPr>
          <p:cNvPr id="3" name="Group 2">
            <a:extLst>
              <a:ext uri="{FF2B5EF4-FFF2-40B4-BE49-F238E27FC236}">
                <a16:creationId xmlns:a16="http://schemas.microsoft.com/office/drawing/2014/main" id="{53D77EB3-B6EA-4CB9-8DCE-88264F643FD2}"/>
              </a:ext>
            </a:extLst>
          </p:cNvPr>
          <p:cNvGrpSpPr/>
          <p:nvPr/>
        </p:nvGrpSpPr>
        <p:grpSpPr>
          <a:xfrm>
            <a:off x="226606" y="1905337"/>
            <a:ext cx="3897389" cy="2746195"/>
            <a:chOff x="905431" y="1862943"/>
            <a:chExt cx="3897389" cy="2746195"/>
          </a:xfrm>
        </p:grpSpPr>
        <p:grpSp>
          <p:nvGrpSpPr>
            <p:cNvPr id="34" name="Group 33">
              <a:extLst>
                <a:ext uri="{FF2B5EF4-FFF2-40B4-BE49-F238E27FC236}">
                  <a16:creationId xmlns:a16="http://schemas.microsoft.com/office/drawing/2014/main" id="{7A5146A4-AFA7-40A5-9BEB-4269CD11442C}"/>
                </a:ext>
              </a:extLst>
            </p:cNvPr>
            <p:cNvGrpSpPr/>
            <p:nvPr/>
          </p:nvGrpSpPr>
          <p:grpSpPr>
            <a:xfrm>
              <a:off x="905431" y="1862943"/>
              <a:ext cx="2527236" cy="1196161"/>
              <a:chOff x="1610093" y="1953784"/>
              <a:chExt cx="2527236" cy="1196161"/>
            </a:xfrm>
          </p:grpSpPr>
          <p:grpSp>
            <p:nvGrpSpPr>
              <p:cNvPr id="28" name="Group 27">
                <a:extLst>
                  <a:ext uri="{FF2B5EF4-FFF2-40B4-BE49-F238E27FC236}">
                    <a16:creationId xmlns:a16="http://schemas.microsoft.com/office/drawing/2014/main" id="{79270159-BC18-464A-B8A7-4D71E1B846CC}"/>
                  </a:ext>
                </a:extLst>
              </p:cNvPr>
              <p:cNvGrpSpPr/>
              <p:nvPr/>
            </p:nvGrpSpPr>
            <p:grpSpPr>
              <a:xfrm>
                <a:off x="2093565" y="1953784"/>
                <a:ext cx="1548640" cy="1173216"/>
                <a:chOff x="3090237" y="2318103"/>
                <a:chExt cx="1548640" cy="1173216"/>
              </a:xfrm>
            </p:grpSpPr>
            <p:grpSp>
              <p:nvGrpSpPr>
                <p:cNvPr id="9" name="Group 8">
                  <a:extLst>
                    <a:ext uri="{FF2B5EF4-FFF2-40B4-BE49-F238E27FC236}">
                      <a16:creationId xmlns:a16="http://schemas.microsoft.com/office/drawing/2014/main" id="{4CB64C3A-E039-44C5-87A7-833675591AE3}"/>
                    </a:ext>
                  </a:extLst>
                </p:cNvPr>
                <p:cNvGrpSpPr/>
                <p:nvPr/>
              </p:nvGrpSpPr>
              <p:grpSpPr>
                <a:xfrm>
                  <a:off x="3090237" y="2411396"/>
                  <a:ext cx="1548640" cy="1079923"/>
                  <a:chOff x="2412141" y="591934"/>
                  <a:chExt cx="1548640" cy="1079923"/>
                </a:xfrm>
              </p:grpSpPr>
              <p:sp>
                <p:nvSpPr>
                  <p:cNvPr id="10" name="TextBox 9">
                    <a:extLst>
                      <a:ext uri="{FF2B5EF4-FFF2-40B4-BE49-F238E27FC236}">
                        <a16:creationId xmlns:a16="http://schemas.microsoft.com/office/drawing/2014/main" id="{A3A966BC-FD2E-4F65-9930-587F450102D5}"/>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1" name="TextBox 10">
                    <a:extLst>
                      <a:ext uri="{FF2B5EF4-FFF2-40B4-BE49-F238E27FC236}">
                        <a16:creationId xmlns:a16="http://schemas.microsoft.com/office/drawing/2014/main" id="{CE302BCB-6150-4930-BEF6-4FC9CC1537E1}"/>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13" name="TextBox 12">
                    <a:extLst>
                      <a:ext uri="{FF2B5EF4-FFF2-40B4-BE49-F238E27FC236}">
                        <a16:creationId xmlns:a16="http://schemas.microsoft.com/office/drawing/2014/main" id="{2B2DE622-C673-4856-B30E-0467A4D61E3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4" name="TextBox 13">
                    <a:extLst>
                      <a:ext uri="{FF2B5EF4-FFF2-40B4-BE49-F238E27FC236}">
                        <a16:creationId xmlns:a16="http://schemas.microsoft.com/office/drawing/2014/main" id="{FD86A5C3-686E-4209-8FA0-7E07A5591B46}"/>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18" name="Straight Connector 17">
                  <a:extLst>
                    <a:ext uri="{FF2B5EF4-FFF2-40B4-BE49-F238E27FC236}">
                      <a16:creationId xmlns:a16="http://schemas.microsoft.com/office/drawing/2014/main" id="{B60C7204-E5DA-42CC-8583-4BB273AA6F0D}"/>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3AE5CE5-3986-451D-96BD-553AEC56B410}"/>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4DCF672-6C64-4035-A441-33445523BF91}"/>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27" name="TextBox 26">
                  <a:extLst>
                    <a:ext uri="{FF2B5EF4-FFF2-40B4-BE49-F238E27FC236}">
                      <a16:creationId xmlns:a16="http://schemas.microsoft.com/office/drawing/2014/main" id="{86294ACB-610C-46F0-B1F8-D4AECDE15B4C}"/>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29" name="TextBox 28">
                <a:extLst>
                  <a:ext uri="{FF2B5EF4-FFF2-40B4-BE49-F238E27FC236}">
                    <a16:creationId xmlns:a16="http://schemas.microsoft.com/office/drawing/2014/main" id="{D2B185DA-1508-4593-840F-1A774A402D2B}"/>
                  </a:ext>
                </a:extLst>
              </p:cNvPr>
              <p:cNvSpPr txBox="1"/>
              <p:nvPr/>
            </p:nvSpPr>
            <p:spPr>
              <a:xfrm>
                <a:off x="1610093" y="2618654"/>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0" name="TextBox 29">
                <a:extLst>
                  <a:ext uri="{FF2B5EF4-FFF2-40B4-BE49-F238E27FC236}">
                    <a16:creationId xmlns:a16="http://schemas.microsoft.com/office/drawing/2014/main" id="{8E03FDC7-E77D-4C9B-9012-34F8E9DE7948}"/>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33" name="TextBox 32">
                <a:extLst>
                  <a:ext uri="{FF2B5EF4-FFF2-40B4-BE49-F238E27FC236}">
                    <a16:creationId xmlns:a16="http://schemas.microsoft.com/office/drawing/2014/main" id="{3DE66CD4-E3E5-4483-A781-93AA6C98B57F}"/>
                  </a:ext>
                </a:extLst>
              </p:cNvPr>
              <p:cNvSpPr txBox="1"/>
              <p:nvPr/>
            </p:nvSpPr>
            <p:spPr>
              <a:xfrm>
                <a:off x="3535882" y="2626725"/>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grpSp>
          <p:nvGrpSpPr>
            <p:cNvPr id="36" name="Group 35">
              <a:extLst>
                <a:ext uri="{FF2B5EF4-FFF2-40B4-BE49-F238E27FC236}">
                  <a16:creationId xmlns:a16="http://schemas.microsoft.com/office/drawing/2014/main" id="{FF09EDC6-A99F-44F7-97B2-729B81D16761}"/>
                </a:ext>
              </a:extLst>
            </p:cNvPr>
            <p:cNvGrpSpPr/>
            <p:nvPr/>
          </p:nvGrpSpPr>
          <p:grpSpPr>
            <a:xfrm>
              <a:off x="2294590" y="3429000"/>
              <a:ext cx="2508230" cy="1180138"/>
              <a:chOff x="1638110" y="1953784"/>
              <a:chExt cx="2508230" cy="1180138"/>
            </a:xfrm>
          </p:grpSpPr>
          <p:grpSp>
            <p:nvGrpSpPr>
              <p:cNvPr id="37" name="Group 36">
                <a:extLst>
                  <a:ext uri="{FF2B5EF4-FFF2-40B4-BE49-F238E27FC236}">
                    <a16:creationId xmlns:a16="http://schemas.microsoft.com/office/drawing/2014/main" id="{2AF61D0D-1F2E-44AD-9484-EF8D85937BD5}"/>
                  </a:ext>
                </a:extLst>
              </p:cNvPr>
              <p:cNvGrpSpPr/>
              <p:nvPr/>
            </p:nvGrpSpPr>
            <p:grpSpPr>
              <a:xfrm>
                <a:off x="2093565" y="1953784"/>
                <a:ext cx="1548640" cy="1173216"/>
                <a:chOff x="3090237" y="2318103"/>
                <a:chExt cx="1548640" cy="1173216"/>
              </a:xfrm>
            </p:grpSpPr>
            <p:grpSp>
              <p:nvGrpSpPr>
                <p:cNvPr id="41" name="Group 40">
                  <a:extLst>
                    <a:ext uri="{FF2B5EF4-FFF2-40B4-BE49-F238E27FC236}">
                      <a16:creationId xmlns:a16="http://schemas.microsoft.com/office/drawing/2014/main" id="{3FE5D03A-F004-4EEB-ACC4-BF1751DB55EF}"/>
                    </a:ext>
                  </a:extLst>
                </p:cNvPr>
                <p:cNvGrpSpPr/>
                <p:nvPr/>
              </p:nvGrpSpPr>
              <p:grpSpPr>
                <a:xfrm>
                  <a:off x="3090237" y="2411396"/>
                  <a:ext cx="1548640" cy="1079923"/>
                  <a:chOff x="2412141" y="591934"/>
                  <a:chExt cx="1548640" cy="1079923"/>
                </a:xfrm>
              </p:grpSpPr>
              <p:sp>
                <p:nvSpPr>
                  <p:cNvPr id="46" name="TextBox 45">
                    <a:extLst>
                      <a:ext uri="{FF2B5EF4-FFF2-40B4-BE49-F238E27FC236}">
                        <a16:creationId xmlns:a16="http://schemas.microsoft.com/office/drawing/2014/main" id="{8507DA7D-83B2-451B-B3BC-1BA3FE051216}"/>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7" name="TextBox 46">
                    <a:extLst>
                      <a:ext uri="{FF2B5EF4-FFF2-40B4-BE49-F238E27FC236}">
                        <a16:creationId xmlns:a16="http://schemas.microsoft.com/office/drawing/2014/main" id="{97FCF39B-EC85-419C-9AB7-94281D4AD698}"/>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48" name="TextBox 47">
                    <a:extLst>
                      <a:ext uri="{FF2B5EF4-FFF2-40B4-BE49-F238E27FC236}">
                        <a16:creationId xmlns:a16="http://schemas.microsoft.com/office/drawing/2014/main" id="{5C2B14B7-DB0F-4907-8437-1A257352F47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9" name="TextBox 48">
                    <a:extLst>
                      <a:ext uri="{FF2B5EF4-FFF2-40B4-BE49-F238E27FC236}">
                        <a16:creationId xmlns:a16="http://schemas.microsoft.com/office/drawing/2014/main" id="{701CF7D8-00B3-40E8-B201-79C4D188D2C2}"/>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42" name="Straight Connector 41">
                  <a:extLst>
                    <a:ext uri="{FF2B5EF4-FFF2-40B4-BE49-F238E27FC236}">
                      <a16:creationId xmlns:a16="http://schemas.microsoft.com/office/drawing/2014/main" id="{7D08B441-9942-4761-A296-816C378F77EB}"/>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777DDD6-4296-41F0-BC22-029DE993A643}"/>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EBF127D4-04EE-44B6-AF56-E856E50BEA54}"/>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45" name="TextBox 44">
                  <a:extLst>
                    <a:ext uri="{FF2B5EF4-FFF2-40B4-BE49-F238E27FC236}">
                      <a16:creationId xmlns:a16="http://schemas.microsoft.com/office/drawing/2014/main" id="{DCE69035-CE87-4D39-9E0B-2085115BC99D}"/>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38" name="TextBox 37">
                <a:extLst>
                  <a:ext uri="{FF2B5EF4-FFF2-40B4-BE49-F238E27FC236}">
                    <a16:creationId xmlns:a16="http://schemas.microsoft.com/office/drawing/2014/main" id="{2B0AFA34-05F0-433C-8C86-58F9074DB174}"/>
                  </a:ext>
                </a:extLst>
              </p:cNvPr>
              <p:cNvSpPr txBox="1"/>
              <p:nvPr/>
            </p:nvSpPr>
            <p:spPr>
              <a:xfrm>
                <a:off x="1638110" y="2596343"/>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9" name="TextBox 38">
                <a:extLst>
                  <a:ext uri="{FF2B5EF4-FFF2-40B4-BE49-F238E27FC236}">
                    <a16:creationId xmlns:a16="http://schemas.microsoft.com/office/drawing/2014/main" id="{63C68678-0F22-4317-910A-9B23B30348A2}"/>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40" name="TextBox 39">
                <a:extLst>
                  <a:ext uri="{FF2B5EF4-FFF2-40B4-BE49-F238E27FC236}">
                    <a16:creationId xmlns:a16="http://schemas.microsoft.com/office/drawing/2014/main" id="{3AFBC6D8-20D6-4E32-8DBE-5731C04F1EA5}"/>
                  </a:ext>
                </a:extLst>
              </p:cNvPr>
              <p:cNvSpPr txBox="1"/>
              <p:nvPr/>
            </p:nvSpPr>
            <p:spPr>
              <a:xfrm>
                <a:off x="3544893" y="2610702"/>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cxnSp>
          <p:nvCxnSpPr>
            <p:cNvPr id="51" name="Straight Arrow Connector 50">
              <a:extLst>
                <a:ext uri="{FF2B5EF4-FFF2-40B4-BE49-F238E27FC236}">
                  <a16:creationId xmlns:a16="http://schemas.microsoft.com/office/drawing/2014/main" id="{9B83888C-3B89-48B6-9807-725D4D512989}"/>
                </a:ext>
              </a:extLst>
            </p:cNvPr>
            <p:cNvCxnSpPr>
              <a:cxnSpLocks/>
            </p:cNvCxnSpPr>
            <p:nvPr/>
          </p:nvCxnSpPr>
          <p:spPr>
            <a:xfrm flipH="1" flipV="1">
              <a:off x="3030445" y="3152096"/>
              <a:ext cx="278796" cy="31700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55" name="TextBox 54">
            <a:extLst>
              <a:ext uri="{FF2B5EF4-FFF2-40B4-BE49-F238E27FC236}">
                <a16:creationId xmlns:a16="http://schemas.microsoft.com/office/drawing/2014/main" id="{3E028434-065C-465D-B5B6-EA1B24DCB6C0}"/>
              </a:ext>
            </a:extLst>
          </p:cNvPr>
          <p:cNvSpPr txBox="1"/>
          <p:nvPr/>
        </p:nvSpPr>
        <p:spPr>
          <a:xfrm>
            <a:off x="4591438" y="1936813"/>
            <a:ext cx="3469219" cy="2677656"/>
          </a:xfrm>
          <a:prstGeom prst="rect">
            <a:avLst/>
          </a:prstGeom>
          <a:noFill/>
        </p:spPr>
        <p:txBody>
          <a:bodyPr wrap="none" rtlCol="0">
            <a:spAutoFit/>
          </a:bodyPr>
          <a:lstStyle/>
          <a:p>
            <a:r>
              <a:rPr lang="en-GB" sz="2400" b="1" dirty="0">
                <a:solidFill>
                  <a:srgbClr val="FF6600"/>
                </a:solidFill>
                <a:cs typeface="Calibri" panose="020F0502020204030204" pitchFamily="34" charset="0"/>
              </a:rPr>
              <a:t>Very polar O-H bonds</a:t>
            </a:r>
          </a:p>
          <a:p>
            <a:endParaRPr lang="en-GB" sz="2400" b="1" dirty="0">
              <a:cs typeface="Calibri" panose="020F0502020204030204" pitchFamily="34" charset="0"/>
            </a:endParaRPr>
          </a:p>
          <a:p>
            <a:r>
              <a:rPr lang="en-GB" sz="2400" b="1" dirty="0">
                <a:solidFill>
                  <a:srgbClr val="00B050"/>
                </a:solidFill>
                <a:cs typeface="Calibri" panose="020F0502020204030204" pitchFamily="34" charset="0"/>
              </a:rPr>
              <a:t>Small size of H</a:t>
            </a:r>
          </a:p>
          <a:p>
            <a:r>
              <a:rPr lang="en-GB" sz="2400" b="1" dirty="0">
                <a:solidFill>
                  <a:srgbClr val="00B0F0"/>
                </a:solidFill>
                <a:cs typeface="Calibri" panose="020F0502020204030204" pitchFamily="34" charset="0"/>
              </a:rPr>
              <a:t>Small size of O</a:t>
            </a:r>
          </a:p>
          <a:p>
            <a:r>
              <a:rPr lang="en-GB" sz="2400" b="1" dirty="0">
                <a:solidFill>
                  <a:srgbClr val="7030A0"/>
                </a:solidFill>
                <a:cs typeface="Calibri" panose="020F0502020204030204" pitchFamily="34" charset="0"/>
              </a:rPr>
              <a:t>Very large charge density</a:t>
            </a:r>
          </a:p>
          <a:p>
            <a:endParaRPr lang="en-GB" sz="2400" b="1" dirty="0">
              <a:cs typeface="Calibri" panose="020F0502020204030204" pitchFamily="34" charset="0"/>
            </a:endParaRPr>
          </a:p>
          <a:p>
            <a:r>
              <a:rPr lang="en-GB" sz="2400" b="1" dirty="0">
                <a:solidFill>
                  <a:srgbClr val="FF6600"/>
                </a:solidFill>
                <a:cs typeface="Calibri" panose="020F0502020204030204" pitchFamily="34" charset="0"/>
              </a:rPr>
              <a:t>Very directed</a:t>
            </a:r>
          </a:p>
        </p:txBody>
      </p:sp>
      <p:sp>
        <p:nvSpPr>
          <p:cNvPr id="56" name="TextBox 55">
            <a:extLst>
              <a:ext uri="{FF2B5EF4-FFF2-40B4-BE49-F238E27FC236}">
                <a16:creationId xmlns:a16="http://schemas.microsoft.com/office/drawing/2014/main" id="{6CA5CF48-6CFE-43BB-AA46-D817F28D2224}"/>
              </a:ext>
            </a:extLst>
          </p:cNvPr>
          <p:cNvSpPr txBox="1"/>
          <p:nvPr/>
        </p:nvSpPr>
        <p:spPr>
          <a:xfrm>
            <a:off x="9368400" y="6434921"/>
            <a:ext cx="2845651" cy="461665"/>
          </a:xfrm>
          <a:prstGeom prst="rect">
            <a:avLst/>
          </a:prstGeom>
          <a:noFill/>
        </p:spPr>
        <p:txBody>
          <a:bodyPr wrap="none" rtlCol="0">
            <a:spAutoFit/>
          </a:bodyPr>
          <a:lstStyle/>
          <a:p>
            <a:r>
              <a:rPr lang="en-GB" sz="2400" b="1" dirty="0">
                <a:solidFill>
                  <a:srgbClr val="C00000"/>
                </a:solidFill>
                <a:cs typeface="Calibri" panose="020F0502020204030204" pitchFamily="34" charset="0"/>
              </a:rPr>
              <a:t>BETTER THAN WEAK</a:t>
            </a:r>
          </a:p>
        </p:txBody>
      </p:sp>
      <p:sp>
        <p:nvSpPr>
          <p:cNvPr id="2" name="TextBox 1">
            <a:extLst>
              <a:ext uri="{FF2B5EF4-FFF2-40B4-BE49-F238E27FC236}">
                <a16:creationId xmlns:a16="http://schemas.microsoft.com/office/drawing/2014/main" id="{D8F01826-8DC6-4352-B0F0-9233C6CFFF80}"/>
              </a:ext>
            </a:extLst>
          </p:cNvPr>
          <p:cNvSpPr txBox="1"/>
          <p:nvPr/>
        </p:nvSpPr>
        <p:spPr>
          <a:xfrm>
            <a:off x="407369" y="520000"/>
            <a:ext cx="11784631" cy="1643527"/>
          </a:xfrm>
          <a:prstGeom prst="rect">
            <a:avLst/>
          </a:prstGeom>
          <a:noFill/>
        </p:spPr>
        <p:txBody>
          <a:bodyPr wrap="square" rtlCol="0">
            <a:spAutoFit/>
          </a:bodyPr>
          <a:lstStyle/>
          <a:p>
            <a:pPr>
              <a:lnSpc>
                <a:spcPct val="130000"/>
              </a:lnSpc>
            </a:pPr>
            <a:r>
              <a:rPr lang="en-GB" sz="2800" b="1" dirty="0">
                <a:solidFill>
                  <a:srgbClr val="0000FF"/>
                </a:solidFill>
                <a:cs typeface="Calibri" panose="020F0502020204030204" pitchFamily="34" charset="0"/>
              </a:rPr>
              <a:t>A hydrogen bond consists of a hydrogen atom lying between two small, strongly electronegative atoms with lone pairs of electrons  (N, O or F)</a:t>
            </a:r>
          </a:p>
          <a:p>
            <a:endParaRPr lang="en-GB" sz="2800" dirty="0"/>
          </a:p>
        </p:txBody>
      </p:sp>
      <p:sp>
        <p:nvSpPr>
          <p:cNvPr id="4" name="TextBox 3">
            <a:extLst>
              <a:ext uri="{FF2B5EF4-FFF2-40B4-BE49-F238E27FC236}">
                <a16:creationId xmlns:a16="http://schemas.microsoft.com/office/drawing/2014/main" id="{66E8593D-2B0D-4A17-875E-015A092305F2}"/>
              </a:ext>
            </a:extLst>
          </p:cNvPr>
          <p:cNvSpPr txBox="1"/>
          <p:nvPr/>
        </p:nvSpPr>
        <p:spPr>
          <a:xfrm>
            <a:off x="443373" y="4890757"/>
            <a:ext cx="11712622" cy="1660455"/>
          </a:xfrm>
          <a:prstGeom prst="rect">
            <a:avLst/>
          </a:prstGeom>
          <a:noFill/>
        </p:spPr>
        <p:txBody>
          <a:bodyPr wrap="square" rtlCol="0">
            <a:spAutoFit/>
          </a:bodyPr>
          <a:lstStyle/>
          <a:p>
            <a:pPr>
              <a:lnSpc>
                <a:spcPct val="130000"/>
              </a:lnSpc>
            </a:pPr>
            <a:r>
              <a:rPr lang="en-GB" sz="2000" b="1" dirty="0">
                <a:cs typeface="Calibri" panose="020F0502020204030204" pitchFamily="34" charset="0"/>
              </a:rPr>
              <a:t>How does it form? </a:t>
            </a:r>
            <a:r>
              <a:rPr lang="en-GB" sz="2000" dirty="0">
                <a:cs typeface="Calibri" panose="020F0502020204030204" pitchFamily="34" charset="0"/>
              </a:rPr>
              <a:t>– O-H bond is polar; the electronegative O pulls the electrons from H creating a large </a:t>
            </a:r>
            <a:r>
              <a:rPr lang="en-GB" sz="2000" dirty="0">
                <a:cs typeface="Calibri" panose="020F0502020204030204" pitchFamily="34" charset="0"/>
                <a:sym typeface="Symbol" panose="05050102010706020507" pitchFamily="18" charset="2"/>
              </a:rPr>
              <a:t>+ on H; such H is strongly attracted to the lone pair of electrons on O atom on other H</a:t>
            </a:r>
            <a:r>
              <a:rPr lang="en-GB" sz="2000" baseline="-25000" dirty="0">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O molecule to form a </a:t>
            </a:r>
            <a:r>
              <a:rPr lang="en-GB" sz="2000" b="1" dirty="0">
                <a:cs typeface="Calibri" panose="020F0502020204030204" pitchFamily="34" charset="0"/>
                <a:sym typeface="Symbol" panose="05050102010706020507" pitchFamily="18" charset="2"/>
              </a:rPr>
              <a:t>HYDROGEN BOND</a:t>
            </a:r>
            <a:endParaRPr lang="en-GB" sz="2000" b="1" dirty="0">
              <a:cs typeface="Calibri" panose="020F0502020204030204" pitchFamily="34" charset="0"/>
            </a:endParaRPr>
          </a:p>
          <a:p>
            <a:pPr>
              <a:lnSpc>
                <a:spcPct val="130000"/>
              </a:lnSpc>
            </a:pPr>
            <a:r>
              <a:rPr lang="en-GB" sz="2000" dirty="0">
                <a:cs typeface="Calibri" panose="020F0502020204030204" pitchFamily="34" charset="0"/>
              </a:rPr>
              <a:t> </a:t>
            </a:r>
          </a:p>
        </p:txBody>
      </p:sp>
      <p:sp>
        <p:nvSpPr>
          <p:cNvPr id="6" name="TextBox 5">
            <a:extLst>
              <a:ext uri="{FF2B5EF4-FFF2-40B4-BE49-F238E27FC236}">
                <a16:creationId xmlns:a16="http://schemas.microsoft.com/office/drawing/2014/main" id="{193BDDB8-C98C-42C2-B052-CA0166F76463}"/>
              </a:ext>
            </a:extLst>
          </p:cNvPr>
          <p:cNvSpPr txBox="1"/>
          <p:nvPr/>
        </p:nvSpPr>
        <p:spPr>
          <a:xfrm>
            <a:off x="4123995" y="6002871"/>
            <a:ext cx="5087226" cy="523220"/>
          </a:xfrm>
          <a:prstGeom prst="rect">
            <a:avLst/>
          </a:prstGeom>
          <a:noFill/>
        </p:spPr>
        <p:txBody>
          <a:bodyPr wrap="none" rtlCol="0">
            <a:spAutoFit/>
          </a:bodyPr>
          <a:lstStyle/>
          <a:p>
            <a:r>
              <a:rPr lang="en-GB" sz="2800" b="1" dirty="0">
                <a:solidFill>
                  <a:srgbClr val="0000FF"/>
                </a:solidFill>
              </a:rPr>
              <a:t>DOMINATES  ALL  OTHER  IMF !!!</a:t>
            </a:r>
          </a:p>
        </p:txBody>
      </p:sp>
      <p:sp>
        <p:nvSpPr>
          <p:cNvPr id="50" name="TextBox 49">
            <a:extLst>
              <a:ext uri="{FF2B5EF4-FFF2-40B4-BE49-F238E27FC236}">
                <a16:creationId xmlns:a16="http://schemas.microsoft.com/office/drawing/2014/main" id="{61A44080-17FE-480A-B1E0-ECD40D404018}"/>
              </a:ext>
            </a:extLst>
          </p:cNvPr>
          <p:cNvSpPr txBox="1"/>
          <p:nvPr/>
        </p:nvSpPr>
        <p:spPr>
          <a:xfrm>
            <a:off x="8747876" y="2068688"/>
            <a:ext cx="2756905" cy="2246769"/>
          </a:xfrm>
          <a:prstGeom prst="rect">
            <a:avLst/>
          </a:prstGeom>
          <a:noFill/>
        </p:spPr>
        <p:txBody>
          <a:bodyPr wrap="square" rtlCol="0">
            <a:spAutoFit/>
          </a:bodyPr>
          <a:lstStyle/>
          <a:p>
            <a:r>
              <a:rPr lang="en-GB" sz="2800" dirty="0"/>
              <a:t>Generally: </a:t>
            </a:r>
          </a:p>
          <a:p>
            <a:r>
              <a:rPr lang="en-GB" sz="2800" dirty="0"/>
              <a:t>	O-H</a:t>
            </a:r>
          </a:p>
          <a:p>
            <a:r>
              <a:rPr lang="en-GB" sz="2800" dirty="0"/>
              <a:t>	N-H 	</a:t>
            </a:r>
            <a:endParaRPr lang="en-GB" sz="2800" b="1" dirty="0"/>
          </a:p>
          <a:p>
            <a:r>
              <a:rPr lang="en-GB" sz="2800" dirty="0"/>
              <a:t>	F-H</a:t>
            </a:r>
          </a:p>
          <a:p>
            <a:r>
              <a:rPr lang="en-GB" sz="2800" b="1" dirty="0"/>
              <a:t>hydrogen bonds</a:t>
            </a:r>
            <a:endParaRPr lang="en-GB" sz="2800" dirty="0"/>
          </a:p>
        </p:txBody>
      </p:sp>
    </p:spTree>
    <p:extLst>
      <p:ext uri="{BB962C8B-B14F-4D97-AF65-F5344CB8AC3E}">
        <p14:creationId xmlns:p14="http://schemas.microsoft.com/office/powerpoint/2010/main" val="226271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EA7B4A27-F262-408F-BE7F-DE679E328693}"/>
              </a:ext>
            </a:extLst>
          </p:cNvPr>
          <p:cNvSpPr txBox="1"/>
          <p:nvPr/>
        </p:nvSpPr>
        <p:spPr>
          <a:xfrm>
            <a:off x="6875073" y="3853312"/>
            <a:ext cx="3748983"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0000FF"/>
                </a:solidFill>
                <a:cs typeface="Calibri" panose="020F0502020204030204" pitchFamily="34" charset="0"/>
              </a:rPr>
              <a:t>liquid </a:t>
            </a:r>
            <a:r>
              <a:rPr lang="en-GB" sz="1600" dirty="0">
                <a:cs typeface="Calibri" panose="020F0502020204030204" pitchFamily="34" charset="0"/>
              </a:rPr>
              <a:t>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 condensation </a:t>
            </a:r>
            <a:r>
              <a:rPr lang="en-GB" sz="1600" dirty="0">
                <a:cs typeface="Calibri" panose="020F0502020204030204" pitchFamily="34" charset="0"/>
                <a:sym typeface="Wingdings" panose="05000000000000000000" pitchFamily="2" charset="2"/>
              </a:rPr>
              <a:t></a:t>
            </a:r>
            <a:r>
              <a:rPr lang="en-GB" sz="1600" dirty="0">
                <a:cs typeface="Calibri" panose="020F0502020204030204" pitchFamily="34" charset="0"/>
              </a:rPr>
              <a:t> boiling/</a:t>
            </a:r>
            <a:r>
              <a:rPr lang="en-GB" sz="1600" dirty="0" err="1">
                <a:cs typeface="Calibri" panose="020F0502020204030204" pitchFamily="34" charset="0"/>
              </a:rPr>
              <a:t>vaporisaton</a:t>
            </a:r>
            <a:endParaRPr lang="en-GB" sz="1600" dirty="0">
              <a:cs typeface="Calibri" panose="020F0502020204030204" pitchFamily="34" charset="0"/>
            </a:endParaRPr>
          </a:p>
          <a:p>
            <a:pPr marL="285750" indent="-285750">
              <a:buFont typeface="Arial" panose="020B0604020202020204" pitchFamily="34" charset="0"/>
              <a:buChar char="•"/>
            </a:pPr>
            <a:r>
              <a:rPr lang="en-GB" sz="1600" dirty="0">
                <a:cs typeface="Calibri" panose="020F0502020204030204" pitchFamily="34" charset="0"/>
              </a:rPr>
              <a:t>very pressure dependent. </a:t>
            </a:r>
          </a:p>
          <a:p>
            <a:pPr marL="285750" indent="-285750">
              <a:buFont typeface="Arial" panose="020B0604020202020204" pitchFamily="34" charset="0"/>
              <a:buChar char="•"/>
            </a:pPr>
            <a:r>
              <a:rPr lang="en-GB" sz="1600" dirty="0">
                <a:cs typeface="Calibri" panose="020F0502020204030204" pitchFamily="34" charset="0"/>
              </a:rPr>
              <a:t>shows vapour pressure of liquid at different temperatures </a:t>
            </a:r>
          </a:p>
          <a:p>
            <a:pPr marL="285750" indent="-285750">
              <a:buFont typeface="Arial" panose="020B0604020202020204" pitchFamily="34" charset="0"/>
              <a:buChar char="•"/>
            </a:pPr>
            <a:r>
              <a:rPr lang="en-GB" sz="1600" dirty="0">
                <a:cs typeface="Calibri" panose="020F0502020204030204" pitchFamily="34" charset="0"/>
              </a:rPr>
              <a:t>bp when </a:t>
            </a:r>
            <a:r>
              <a:rPr lang="en-GB" sz="1600" dirty="0" err="1">
                <a:cs typeface="Calibri" panose="020F0502020204030204" pitchFamily="34" charset="0"/>
              </a:rPr>
              <a:t>vp</a:t>
            </a:r>
            <a:r>
              <a:rPr lang="en-GB" sz="1600" dirty="0">
                <a:cs typeface="Calibri" panose="020F0502020204030204" pitchFamily="34" charset="0"/>
              </a:rPr>
              <a:t> =  external pressure. </a:t>
            </a:r>
          </a:p>
        </p:txBody>
      </p:sp>
      <p:sp>
        <p:nvSpPr>
          <p:cNvPr id="42" name="TextBox 41">
            <a:extLst>
              <a:ext uri="{FF2B5EF4-FFF2-40B4-BE49-F238E27FC236}">
                <a16:creationId xmlns:a16="http://schemas.microsoft.com/office/drawing/2014/main" id="{2AFB6D2D-3C74-4EF3-938A-2FD0282F95FE}"/>
              </a:ext>
            </a:extLst>
          </p:cNvPr>
          <p:cNvSpPr txBox="1"/>
          <p:nvPr/>
        </p:nvSpPr>
        <p:spPr>
          <a:xfrm>
            <a:off x="6884820" y="5583320"/>
            <a:ext cx="3528392" cy="584775"/>
          </a:xfrm>
          <a:prstGeom prst="rect">
            <a:avLst/>
          </a:prstGeom>
          <a:noFill/>
        </p:spPr>
        <p:txBody>
          <a:bodyPr wrap="square" rtlCol="0">
            <a:spAutoFit/>
          </a:bodyPr>
          <a:lstStyle/>
          <a:p>
            <a:pPr marL="285750" indent="-285750">
              <a:buFont typeface="Arial" panose="020B0604020202020204" pitchFamily="34" charset="0"/>
              <a:buChar char="•"/>
            </a:pPr>
            <a:r>
              <a:rPr lang="en-GB" sz="1600">
                <a:solidFill>
                  <a:srgbClr val="FF0000"/>
                </a:solidFill>
                <a:cs typeface="Calibri" panose="020F0502020204030204" pitchFamily="34" charset="0"/>
              </a:rPr>
              <a:t>solid</a:t>
            </a:r>
            <a:r>
              <a:rPr lang="en-GB" sz="1600">
                <a:cs typeface="Calibri" panose="020F0502020204030204" pitchFamily="34" charset="0"/>
              </a:rPr>
              <a:t> to </a:t>
            </a:r>
            <a:r>
              <a:rPr lang="en-GB" sz="1600">
                <a:solidFill>
                  <a:srgbClr val="00B050"/>
                </a:solidFill>
                <a:cs typeface="Calibri" panose="020F0502020204030204" pitchFamily="34" charset="0"/>
              </a:rPr>
              <a:t>gas</a:t>
            </a:r>
            <a:r>
              <a:rPr lang="en-GB" sz="1600">
                <a:cs typeface="Calibri" panose="020F0502020204030204" pitchFamily="34" charset="0"/>
              </a:rPr>
              <a:t>: both phases can coexist</a:t>
            </a:r>
          </a:p>
          <a:p>
            <a:pPr marL="285750" indent="-285750">
              <a:buFont typeface="Arial" panose="020B0604020202020204" pitchFamily="34" charset="0"/>
              <a:buChar char="•"/>
            </a:pPr>
            <a:r>
              <a:rPr lang="en-GB" sz="1600">
                <a:cs typeface="Calibri" panose="020F0502020204030204" pitchFamily="34" charset="0"/>
              </a:rPr>
              <a:t>deposition </a:t>
            </a:r>
            <a:r>
              <a:rPr lang="en-GB" sz="1600">
                <a:cs typeface="Calibri" panose="020F0502020204030204" pitchFamily="34" charset="0"/>
                <a:sym typeface="Wingdings" panose="05000000000000000000" pitchFamily="2" charset="2"/>
              </a:rPr>
              <a:t> </a:t>
            </a:r>
            <a:r>
              <a:rPr lang="en-GB" sz="1600">
                <a:cs typeface="Calibri" panose="020F0502020204030204" pitchFamily="34" charset="0"/>
              </a:rPr>
              <a:t>sublimation</a:t>
            </a:r>
          </a:p>
        </p:txBody>
      </p:sp>
      <p:grpSp>
        <p:nvGrpSpPr>
          <p:cNvPr id="4" name="Group 3">
            <a:extLst>
              <a:ext uri="{FF2B5EF4-FFF2-40B4-BE49-F238E27FC236}">
                <a16:creationId xmlns:a16="http://schemas.microsoft.com/office/drawing/2014/main" id="{61AC4BCA-2858-45E7-90F7-9540574859B1}"/>
              </a:ext>
            </a:extLst>
          </p:cNvPr>
          <p:cNvGrpSpPr/>
          <p:nvPr/>
        </p:nvGrpSpPr>
        <p:grpSpPr>
          <a:xfrm>
            <a:off x="1125173" y="1525316"/>
            <a:ext cx="6074664" cy="5000028"/>
            <a:chOff x="225527" y="1241533"/>
            <a:chExt cx="6074664" cy="5000028"/>
          </a:xfrm>
        </p:grpSpPr>
        <p:pic>
          <p:nvPicPr>
            <p:cNvPr id="10242" name="Picture 2" descr="phase diagrams of pure substances">
              <a:extLst>
                <a:ext uri="{FF2B5EF4-FFF2-40B4-BE49-F238E27FC236}">
                  <a16:creationId xmlns:a16="http://schemas.microsoft.com/office/drawing/2014/main" id="{C3A4073A-A1E9-49DF-B9CC-5A48FFA25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5904656" cy="49205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A19AB60-261E-4AC9-AF6F-1FEE5E3A3523}"/>
                </a:ext>
              </a:extLst>
            </p:cNvPr>
            <p:cNvPicPr>
              <a:picLocks noChangeAspect="1"/>
            </p:cNvPicPr>
            <p:nvPr/>
          </p:nvPicPr>
          <p:blipFill rotWithShape="1">
            <a:blip r:embed="rId3"/>
            <a:srcRect l="13213" t="-4738" r="31450" b="74041"/>
            <a:stretch/>
          </p:blipFill>
          <p:spPr>
            <a:xfrm>
              <a:off x="1403648" y="3418880"/>
              <a:ext cx="907843" cy="243335"/>
            </a:xfrm>
            <a:prstGeom prst="rect">
              <a:avLst/>
            </a:prstGeom>
          </p:spPr>
        </p:pic>
        <p:pic>
          <p:nvPicPr>
            <p:cNvPr id="11" name="Picture 10">
              <a:extLst>
                <a:ext uri="{FF2B5EF4-FFF2-40B4-BE49-F238E27FC236}">
                  <a16:creationId xmlns:a16="http://schemas.microsoft.com/office/drawing/2014/main" id="{1A825778-5D4A-4961-833C-E03E1CB3920D}"/>
                </a:ext>
              </a:extLst>
            </p:cNvPr>
            <p:cNvPicPr>
              <a:picLocks noChangeAspect="1"/>
            </p:cNvPicPr>
            <p:nvPr/>
          </p:nvPicPr>
          <p:blipFill rotWithShape="1">
            <a:blip r:embed="rId3"/>
            <a:srcRect l="13213" t="-4738" r="31450" b="74041"/>
            <a:stretch/>
          </p:blipFill>
          <p:spPr>
            <a:xfrm>
              <a:off x="3182561" y="3662215"/>
              <a:ext cx="907843" cy="414857"/>
            </a:xfrm>
            <a:prstGeom prst="rect">
              <a:avLst/>
            </a:prstGeom>
          </p:spPr>
        </p:pic>
        <p:pic>
          <p:nvPicPr>
            <p:cNvPr id="12" name="Picture 11">
              <a:extLst>
                <a:ext uri="{FF2B5EF4-FFF2-40B4-BE49-F238E27FC236}">
                  <a16:creationId xmlns:a16="http://schemas.microsoft.com/office/drawing/2014/main" id="{02F733AA-F786-4485-A83D-BBCD0832923A}"/>
                </a:ext>
              </a:extLst>
            </p:cNvPr>
            <p:cNvPicPr>
              <a:picLocks noChangeAspect="1"/>
            </p:cNvPicPr>
            <p:nvPr/>
          </p:nvPicPr>
          <p:blipFill rotWithShape="1">
            <a:blip r:embed="rId3"/>
            <a:srcRect l="13213" t="-4738" r="31450" b="74041"/>
            <a:stretch/>
          </p:blipFill>
          <p:spPr>
            <a:xfrm>
              <a:off x="3688286" y="5130686"/>
              <a:ext cx="907843" cy="414857"/>
            </a:xfrm>
            <a:prstGeom prst="rect">
              <a:avLst/>
            </a:prstGeom>
          </p:spPr>
        </p:pic>
        <p:pic>
          <p:nvPicPr>
            <p:cNvPr id="13" name="Picture 12">
              <a:extLst>
                <a:ext uri="{FF2B5EF4-FFF2-40B4-BE49-F238E27FC236}">
                  <a16:creationId xmlns:a16="http://schemas.microsoft.com/office/drawing/2014/main" id="{4F58AA9F-5285-4FCF-AF67-E869BE69764D}"/>
                </a:ext>
              </a:extLst>
            </p:cNvPr>
            <p:cNvPicPr>
              <a:picLocks noChangeAspect="1"/>
            </p:cNvPicPr>
            <p:nvPr/>
          </p:nvPicPr>
          <p:blipFill rotWithShape="1">
            <a:blip r:embed="rId3"/>
            <a:srcRect l="38775" t="-4738" r="31450" b="78097"/>
            <a:stretch/>
          </p:blipFill>
          <p:spPr>
            <a:xfrm>
              <a:off x="5652120" y="2348880"/>
              <a:ext cx="504056" cy="360040"/>
            </a:xfrm>
            <a:prstGeom prst="rect">
              <a:avLst/>
            </a:prstGeom>
          </p:spPr>
        </p:pic>
        <p:pic>
          <p:nvPicPr>
            <p:cNvPr id="15" name="Picture 14">
              <a:extLst>
                <a:ext uri="{FF2B5EF4-FFF2-40B4-BE49-F238E27FC236}">
                  <a16:creationId xmlns:a16="http://schemas.microsoft.com/office/drawing/2014/main" id="{0A000C46-CB19-4B38-B05A-8510BCCBEA62}"/>
                </a:ext>
              </a:extLst>
            </p:cNvPr>
            <p:cNvPicPr>
              <a:picLocks noChangeAspect="1"/>
            </p:cNvPicPr>
            <p:nvPr/>
          </p:nvPicPr>
          <p:blipFill rotWithShape="1">
            <a:blip r:embed="rId3"/>
            <a:srcRect l="38775" t="-4738" r="31450" b="78097"/>
            <a:stretch/>
          </p:blipFill>
          <p:spPr>
            <a:xfrm>
              <a:off x="2059463" y="4745741"/>
              <a:ext cx="504056" cy="360040"/>
            </a:xfrm>
            <a:prstGeom prst="rect">
              <a:avLst/>
            </a:prstGeom>
          </p:spPr>
        </p:pic>
        <p:pic>
          <p:nvPicPr>
            <p:cNvPr id="16" name="Picture 15">
              <a:extLst>
                <a:ext uri="{FF2B5EF4-FFF2-40B4-BE49-F238E27FC236}">
                  <a16:creationId xmlns:a16="http://schemas.microsoft.com/office/drawing/2014/main" id="{2A0C5511-F817-4A98-AEAD-EF4551DF8C38}"/>
                </a:ext>
              </a:extLst>
            </p:cNvPr>
            <p:cNvPicPr>
              <a:picLocks noChangeAspect="1"/>
            </p:cNvPicPr>
            <p:nvPr/>
          </p:nvPicPr>
          <p:blipFill rotWithShape="1">
            <a:blip r:embed="rId3"/>
            <a:srcRect l="38775" t="5890" r="31450" b="78097"/>
            <a:stretch/>
          </p:blipFill>
          <p:spPr>
            <a:xfrm>
              <a:off x="225527" y="1241533"/>
              <a:ext cx="1143744" cy="325494"/>
            </a:xfrm>
            <a:prstGeom prst="rect">
              <a:avLst/>
            </a:prstGeom>
          </p:spPr>
        </p:pic>
        <p:pic>
          <p:nvPicPr>
            <p:cNvPr id="17" name="Picture 16">
              <a:extLst>
                <a:ext uri="{FF2B5EF4-FFF2-40B4-BE49-F238E27FC236}">
                  <a16:creationId xmlns:a16="http://schemas.microsoft.com/office/drawing/2014/main" id="{BD7FC6EF-B446-45A3-AAF0-5C3E42637F2E}"/>
                </a:ext>
              </a:extLst>
            </p:cNvPr>
            <p:cNvPicPr>
              <a:picLocks noChangeAspect="1"/>
            </p:cNvPicPr>
            <p:nvPr/>
          </p:nvPicPr>
          <p:blipFill rotWithShape="1">
            <a:blip r:embed="rId3"/>
            <a:srcRect l="38775" t="5890" r="31450" b="78097"/>
            <a:stretch/>
          </p:blipFill>
          <p:spPr>
            <a:xfrm>
              <a:off x="4980206" y="5916067"/>
              <a:ext cx="1319985" cy="325494"/>
            </a:xfrm>
            <a:prstGeom prst="rect">
              <a:avLst/>
            </a:prstGeom>
          </p:spPr>
        </p:pic>
      </p:grpSp>
      <p:sp>
        <p:nvSpPr>
          <p:cNvPr id="6" name="TextBox 5">
            <a:extLst>
              <a:ext uri="{FF2B5EF4-FFF2-40B4-BE49-F238E27FC236}">
                <a16:creationId xmlns:a16="http://schemas.microsoft.com/office/drawing/2014/main" id="{74093EBF-A6C6-4EC4-ABF1-13ED53211FD6}"/>
              </a:ext>
            </a:extLst>
          </p:cNvPr>
          <p:cNvSpPr txBox="1"/>
          <p:nvPr/>
        </p:nvSpPr>
        <p:spPr>
          <a:xfrm>
            <a:off x="1699320" y="2665683"/>
            <a:ext cx="300082"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1449266" y="4007785"/>
            <a:ext cx="601447" cy="307777"/>
          </a:xfrm>
          <a:prstGeom prst="rect">
            <a:avLst/>
          </a:prstGeom>
          <a:noFill/>
        </p:spPr>
        <p:txBody>
          <a:bodyPr wrap="none" rtlCol="0">
            <a:spAutoFit/>
          </a:bodyPr>
          <a:lstStyle/>
          <a:p>
            <a:r>
              <a:rPr lang="en-GB" sz="1400">
                <a:solidFill>
                  <a:srgbClr val="00B050"/>
                </a:solidFill>
              </a:rPr>
              <a:t>1 </a:t>
            </a:r>
            <a:r>
              <a:rPr lang="en-GB" sz="1400" err="1">
                <a:solidFill>
                  <a:srgbClr val="00B050"/>
                </a:solidFill>
              </a:rPr>
              <a:t>atm</a:t>
            </a:r>
            <a:endParaRPr lang="en-GB" sz="140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2395223" y="3462633"/>
            <a:ext cx="756938" cy="369332"/>
          </a:xfrm>
          <a:prstGeom prst="rect">
            <a:avLst/>
          </a:prstGeom>
          <a:noFill/>
        </p:spPr>
        <p:txBody>
          <a:bodyPr wrap="none" rtlCol="0">
            <a:spAutoFit/>
          </a:bodyPr>
          <a:lstStyle/>
          <a:p>
            <a:r>
              <a:rPr lang="en-GB">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4434161" y="5216404"/>
            <a:ext cx="617477" cy="369332"/>
          </a:xfrm>
          <a:prstGeom prst="rect">
            <a:avLst/>
          </a:prstGeom>
          <a:noFill/>
        </p:spPr>
        <p:txBody>
          <a:bodyPr wrap="none" rtlCol="0">
            <a:spAutoFit/>
          </a:bodyPr>
          <a:lstStyle/>
          <a:p>
            <a:r>
              <a:rPr lang="en-GB">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4467937" y="3583151"/>
            <a:ext cx="832279" cy="369332"/>
          </a:xfrm>
          <a:prstGeom prst="rect">
            <a:avLst/>
          </a:prstGeom>
          <a:noFill/>
        </p:spPr>
        <p:txBody>
          <a:bodyPr wrap="none" rtlCol="0">
            <a:spAutoFit/>
          </a:bodyPr>
          <a:lstStyle/>
          <a:p>
            <a:r>
              <a:rPr lang="en-GB">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5536846" y="6119854"/>
            <a:ext cx="441146" cy="369332"/>
          </a:xfrm>
          <a:prstGeom prst="rect">
            <a:avLst/>
          </a:prstGeom>
          <a:noFill/>
        </p:spPr>
        <p:txBody>
          <a:bodyPr wrap="none" rtlCol="0">
            <a:spAutoFit/>
          </a:bodyPr>
          <a:lstStyle/>
          <a:p>
            <a:r>
              <a:rPr lang="en-GB">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6861283" y="6149908"/>
            <a:ext cx="285656" cy="369332"/>
          </a:xfrm>
          <a:prstGeom prst="rect">
            <a:avLst/>
          </a:prstGeom>
          <a:noFill/>
        </p:spPr>
        <p:txBody>
          <a:bodyPr wrap="none" rtlCol="0">
            <a:spAutoFit/>
          </a:bodyPr>
          <a:lstStyle/>
          <a:p>
            <a:r>
              <a:rPr lang="en-GB">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2081148" y="4241207"/>
            <a:ext cx="3654812"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5768640" y="4268436"/>
            <a:ext cx="0" cy="1855821"/>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3768896" y="4241207"/>
            <a:ext cx="0" cy="18786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3504698" y="6124256"/>
            <a:ext cx="465192" cy="369332"/>
          </a:xfrm>
          <a:prstGeom prst="rect">
            <a:avLst/>
          </a:prstGeom>
          <a:noFill/>
        </p:spPr>
        <p:txBody>
          <a:bodyPr wrap="none" rtlCol="0">
            <a:spAutoFit/>
          </a:bodyPr>
          <a:lstStyle/>
          <a:p>
            <a:r>
              <a:rPr lang="en-GB" err="1">
                <a:solidFill>
                  <a:srgbClr val="FF0000"/>
                </a:solidFill>
              </a:rPr>
              <a:t>mp</a:t>
            </a:r>
            <a:endParaRPr lang="en-GB">
              <a:solidFill>
                <a:srgbClr val="FF0000"/>
              </a:solidFill>
            </a:endParaRPr>
          </a:p>
        </p:txBody>
      </p:sp>
      <p:cxnSp>
        <p:nvCxnSpPr>
          <p:cNvPr id="43" name="Straight Connector 42">
            <a:extLst>
              <a:ext uri="{FF2B5EF4-FFF2-40B4-BE49-F238E27FC236}">
                <a16:creationId xmlns:a16="http://schemas.microsoft.com/office/drawing/2014/main" id="{4BED1D13-56A5-4CFC-8402-F45B2A2EF164}"/>
              </a:ext>
            </a:extLst>
          </p:cNvPr>
          <p:cNvCxnSpPr>
            <a:cxnSpLocks/>
          </p:cNvCxnSpPr>
          <p:nvPr/>
        </p:nvCxnSpPr>
        <p:spPr>
          <a:xfrm>
            <a:off x="2994949" y="5849824"/>
            <a:ext cx="2409175"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31E315D-1972-4178-A353-86C04C7082E2}"/>
              </a:ext>
            </a:extLst>
          </p:cNvPr>
          <p:cNvCxnSpPr>
            <a:cxnSpLocks/>
          </p:cNvCxnSpPr>
          <p:nvPr/>
        </p:nvCxnSpPr>
        <p:spPr>
          <a:xfrm>
            <a:off x="3855285" y="3503728"/>
            <a:ext cx="1412267"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329D2C6-14BE-43E1-98EB-837F9EF8E852}"/>
              </a:ext>
            </a:extLst>
          </p:cNvPr>
          <p:cNvCxnSpPr>
            <a:cxnSpLocks/>
          </p:cNvCxnSpPr>
          <p:nvPr/>
        </p:nvCxnSpPr>
        <p:spPr>
          <a:xfrm flipV="1">
            <a:off x="4821068" y="4979934"/>
            <a:ext cx="1130917" cy="3610"/>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E3738ED-D2A9-425D-9BBE-4471E5584575}"/>
              </a:ext>
            </a:extLst>
          </p:cNvPr>
          <p:cNvCxnSpPr>
            <a:cxnSpLocks/>
          </p:cNvCxnSpPr>
          <p:nvPr/>
        </p:nvCxnSpPr>
        <p:spPr>
          <a:xfrm>
            <a:off x="5229347" y="3503728"/>
            <a:ext cx="1576723"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137483EF-1C1F-44A5-A1EF-BB500735912A}"/>
              </a:ext>
            </a:extLst>
          </p:cNvPr>
          <p:cNvCxnSpPr>
            <a:cxnSpLocks/>
          </p:cNvCxnSpPr>
          <p:nvPr/>
        </p:nvCxnSpPr>
        <p:spPr>
          <a:xfrm>
            <a:off x="5960418" y="4979934"/>
            <a:ext cx="912923" cy="361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849FE924-F88D-4775-9C06-FB9E4A0C2B7D}"/>
              </a:ext>
            </a:extLst>
          </p:cNvPr>
          <p:cNvCxnSpPr>
            <a:cxnSpLocks/>
          </p:cNvCxnSpPr>
          <p:nvPr/>
        </p:nvCxnSpPr>
        <p:spPr>
          <a:xfrm>
            <a:off x="5404123" y="5849994"/>
            <a:ext cx="1401946"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C261B21-240B-4754-B3F9-9554D9E82B1B}"/>
              </a:ext>
            </a:extLst>
          </p:cNvPr>
          <p:cNvSpPr txBox="1"/>
          <p:nvPr/>
        </p:nvSpPr>
        <p:spPr>
          <a:xfrm>
            <a:off x="26417" y="1965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PHASE DIAGRAM</a:t>
            </a:r>
            <a:endParaRPr lang="en-GB" sz="3200" b="1" dirty="0">
              <a:effectLst>
                <a:outerShdw blurRad="38100" dist="38100" dir="2700000" algn="tl">
                  <a:srgbClr val="000000">
                    <a:alpha val="43137"/>
                  </a:srgbClr>
                </a:outerShdw>
              </a:effectLst>
            </a:endParaRPr>
          </a:p>
        </p:txBody>
      </p:sp>
      <p:cxnSp>
        <p:nvCxnSpPr>
          <p:cNvPr id="71" name="Straight Connector 70">
            <a:extLst>
              <a:ext uri="{FF2B5EF4-FFF2-40B4-BE49-F238E27FC236}">
                <a16:creationId xmlns:a16="http://schemas.microsoft.com/office/drawing/2014/main" id="{D25699B8-6A14-4DB5-AB93-528D57B314F8}"/>
              </a:ext>
            </a:extLst>
          </p:cNvPr>
          <p:cNvCxnSpPr>
            <a:cxnSpLocks/>
          </p:cNvCxnSpPr>
          <p:nvPr/>
        </p:nvCxnSpPr>
        <p:spPr>
          <a:xfrm flipH="1" flipV="1">
            <a:off x="3362039" y="2691416"/>
            <a:ext cx="243311" cy="2627605"/>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0247" name="TextBox 10246">
            <a:extLst>
              <a:ext uri="{FF2B5EF4-FFF2-40B4-BE49-F238E27FC236}">
                <a16:creationId xmlns:a16="http://schemas.microsoft.com/office/drawing/2014/main" id="{3B43E46A-00EA-4E27-A05A-1AB1CB722B48}"/>
              </a:ext>
            </a:extLst>
          </p:cNvPr>
          <p:cNvSpPr txBox="1"/>
          <p:nvPr/>
        </p:nvSpPr>
        <p:spPr>
          <a:xfrm>
            <a:off x="2714145" y="2688510"/>
            <a:ext cx="716093" cy="307777"/>
          </a:xfrm>
          <a:prstGeom prst="rect">
            <a:avLst/>
          </a:prstGeom>
          <a:noFill/>
        </p:spPr>
        <p:txBody>
          <a:bodyPr wrap="none" rtlCol="0">
            <a:spAutoFit/>
          </a:bodyPr>
          <a:lstStyle/>
          <a:p>
            <a:r>
              <a:rPr lang="en-GB" sz="1400">
                <a:solidFill>
                  <a:srgbClr val="0070C0"/>
                </a:solidFill>
                <a:cs typeface="Calibri" panose="020F0502020204030204" pitchFamily="34" charset="0"/>
              </a:rPr>
              <a:t>(water)</a:t>
            </a:r>
          </a:p>
        </p:txBody>
      </p:sp>
      <p:sp>
        <p:nvSpPr>
          <p:cNvPr id="39" name="TextBox 38">
            <a:extLst>
              <a:ext uri="{FF2B5EF4-FFF2-40B4-BE49-F238E27FC236}">
                <a16:creationId xmlns:a16="http://schemas.microsoft.com/office/drawing/2014/main" id="{468ABB95-812E-4257-BC68-5199122ECF4B}"/>
              </a:ext>
            </a:extLst>
          </p:cNvPr>
          <p:cNvSpPr txBox="1"/>
          <p:nvPr/>
        </p:nvSpPr>
        <p:spPr>
          <a:xfrm>
            <a:off x="6805354" y="2603428"/>
            <a:ext cx="3687327" cy="1077218"/>
          </a:xfrm>
          <a:prstGeom prst="rect">
            <a:avLst/>
          </a:prstGeom>
          <a:noFill/>
        </p:spPr>
        <p:txBody>
          <a:bodyPr wrap="square" rtlCol="0">
            <a:spAutoFit/>
          </a:bodyPr>
          <a:lstStyle/>
          <a:p>
            <a:pPr marL="285750" indent="-285750">
              <a:buFont typeface="Arial" panose="020B0604020202020204" pitchFamily="34" charset="0"/>
              <a:buChar char="•"/>
            </a:pPr>
            <a:r>
              <a:rPr lang="en-GB" sz="1600">
                <a:solidFill>
                  <a:srgbClr val="FF0000"/>
                </a:solidFill>
                <a:cs typeface="Calibri" panose="020F0502020204030204" pitchFamily="34" charset="0"/>
              </a:rPr>
              <a:t>solid</a:t>
            </a:r>
            <a:r>
              <a:rPr lang="en-GB" sz="1600">
                <a:cs typeface="Calibri" panose="020F0502020204030204" pitchFamily="34" charset="0"/>
              </a:rPr>
              <a:t> to </a:t>
            </a:r>
            <a:r>
              <a:rPr lang="en-GB" sz="1600">
                <a:solidFill>
                  <a:srgbClr val="0000FF"/>
                </a:solidFill>
                <a:cs typeface="Calibri" panose="020F0502020204030204" pitchFamily="34" charset="0"/>
              </a:rPr>
              <a:t>liquid</a:t>
            </a:r>
            <a:r>
              <a:rPr lang="en-GB" sz="1600">
                <a:cs typeface="Calibri" panose="020F0502020204030204" pitchFamily="34" charset="0"/>
              </a:rPr>
              <a:t>: both phases can coexist</a:t>
            </a:r>
          </a:p>
          <a:p>
            <a:pPr marL="285750" indent="-285750">
              <a:buFont typeface="Arial" panose="020B0604020202020204" pitchFamily="34" charset="0"/>
              <a:buChar char="•"/>
            </a:pPr>
            <a:r>
              <a:rPr lang="en-GB" sz="1600">
                <a:cs typeface="Calibri" panose="020F0502020204030204" pitchFamily="34" charset="0"/>
              </a:rPr>
              <a:t>freezing </a:t>
            </a:r>
            <a:r>
              <a:rPr lang="en-GB" sz="1600">
                <a:cs typeface="Calibri" panose="020F0502020204030204" pitchFamily="34" charset="0"/>
                <a:sym typeface="Wingdings" panose="05000000000000000000" pitchFamily="2" charset="2"/>
              </a:rPr>
              <a:t> </a:t>
            </a:r>
            <a:r>
              <a:rPr lang="en-GB" sz="1600">
                <a:cs typeface="Calibri" panose="020F0502020204030204" pitchFamily="34" charset="0"/>
              </a:rPr>
              <a:t>melting</a:t>
            </a:r>
          </a:p>
          <a:p>
            <a:pPr marL="285750" indent="-285750">
              <a:buFont typeface="Arial" panose="020B0604020202020204" pitchFamily="34" charset="0"/>
              <a:buChar char="•"/>
            </a:pPr>
            <a:r>
              <a:rPr lang="en-GB" sz="1600">
                <a:cs typeface="Calibri" panose="020F0502020204030204" pitchFamily="34" charset="0"/>
              </a:rPr>
              <a:t>almost vertical </a:t>
            </a:r>
          </a:p>
          <a:p>
            <a:pPr marL="285750" indent="-285750">
              <a:buFont typeface="Arial" panose="020B0604020202020204" pitchFamily="34" charset="0"/>
              <a:buChar char="•"/>
            </a:pPr>
            <a:r>
              <a:rPr lang="en-GB" sz="1600" err="1">
                <a:cs typeface="Calibri" panose="020F0502020204030204" pitchFamily="34" charset="0"/>
              </a:rPr>
              <a:t>mp</a:t>
            </a:r>
            <a:r>
              <a:rPr lang="en-GB" sz="1600">
                <a:cs typeface="Calibri" panose="020F0502020204030204" pitchFamily="34" charset="0"/>
              </a:rPr>
              <a:t> hardly changes with pressure</a:t>
            </a:r>
          </a:p>
        </p:txBody>
      </p:sp>
      <p:sp>
        <p:nvSpPr>
          <p:cNvPr id="23" name="TextBox 22">
            <a:extLst>
              <a:ext uri="{FF2B5EF4-FFF2-40B4-BE49-F238E27FC236}">
                <a16:creationId xmlns:a16="http://schemas.microsoft.com/office/drawing/2014/main" id="{A9C561A0-AB9B-4257-B39D-E361ECAD7F58}"/>
              </a:ext>
            </a:extLst>
          </p:cNvPr>
          <p:cNvSpPr txBox="1"/>
          <p:nvPr/>
        </p:nvSpPr>
        <p:spPr>
          <a:xfrm>
            <a:off x="413548" y="612291"/>
            <a:ext cx="11778452" cy="954107"/>
          </a:xfrm>
          <a:prstGeom prst="rect">
            <a:avLst/>
          </a:prstGeom>
          <a:noFill/>
        </p:spPr>
        <p:txBody>
          <a:bodyPr wrap="square" rtlCol="0">
            <a:spAutoFit/>
          </a:bodyPr>
          <a:lstStyle/>
          <a:p>
            <a:r>
              <a:rPr lang="en-GB" sz="2800" b="1" dirty="0">
                <a:solidFill>
                  <a:srgbClr val="00B0F0"/>
                </a:solidFill>
                <a:latin typeface="Calibri" panose="020F0502020204030204" pitchFamily="34" charset="0"/>
                <a:cs typeface="Calibri" panose="020F0502020204030204" pitchFamily="34" charset="0"/>
              </a:rPr>
              <a:t>The phase diagram </a:t>
            </a:r>
            <a:r>
              <a:rPr lang="en-GB" sz="2800" dirty="0">
                <a:solidFill>
                  <a:srgbClr val="00B0F0"/>
                </a:solidFill>
                <a:latin typeface="Calibri" panose="020F0502020204030204" pitchFamily="34" charset="0"/>
                <a:cs typeface="Calibri" panose="020F0502020204030204" pitchFamily="34" charset="0"/>
              </a:rPr>
              <a:t>is a </a:t>
            </a:r>
            <a:r>
              <a:rPr lang="en-GB" sz="2800" dirty="0">
                <a:solidFill>
                  <a:srgbClr val="00B0F0"/>
                </a:solidFill>
                <a:cs typeface="Calibri" panose="020F0502020204030204" pitchFamily="34" charset="0"/>
              </a:rPr>
              <a:t>summary</a:t>
            </a:r>
            <a:r>
              <a:rPr lang="en-GB" sz="2800" dirty="0">
                <a:solidFill>
                  <a:srgbClr val="00B0F0"/>
                </a:solidFill>
                <a:latin typeface="Calibri" panose="020F0502020204030204" pitchFamily="34" charset="0"/>
                <a:cs typeface="Calibri" panose="020F0502020204030204" pitchFamily="34" charset="0"/>
              </a:rPr>
              <a:t> of the temperatures and pressures at which the various solid, liquid and vapour phases of pure substance exist/coexist</a:t>
            </a:r>
          </a:p>
        </p:txBody>
      </p:sp>
    </p:spTree>
    <p:extLst>
      <p:ext uri="{BB962C8B-B14F-4D97-AF65-F5344CB8AC3E}">
        <p14:creationId xmlns:p14="http://schemas.microsoft.com/office/powerpoint/2010/main" val="140238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0247"/>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2" grpId="0"/>
      <p:bldP spid="20" grpId="0"/>
      <p:bldP spid="21" grpId="0"/>
      <p:bldP spid="22" grpId="0"/>
      <p:bldP spid="24" grpId="0"/>
      <p:bldP spid="38" grpId="0"/>
      <p:bldP spid="10247" grpId="0"/>
      <p:bldP spid="3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3BB68DED-8A86-40B2-8511-59E30F8C1F43}"/>
              </a:ext>
            </a:extLst>
          </p:cNvPr>
          <p:cNvGrpSpPr/>
          <p:nvPr/>
        </p:nvGrpSpPr>
        <p:grpSpPr>
          <a:xfrm>
            <a:off x="1524000" y="1124744"/>
            <a:ext cx="6074664" cy="5000028"/>
            <a:chOff x="225527" y="1241533"/>
            <a:chExt cx="6074664" cy="5000028"/>
          </a:xfrm>
        </p:grpSpPr>
        <p:grpSp>
          <p:nvGrpSpPr>
            <p:cNvPr id="4" name="Group 3">
              <a:extLst>
                <a:ext uri="{FF2B5EF4-FFF2-40B4-BE49-F238E27FC236}">
                  <a16:creationId xmlns:a16="http://schemas.microsoft.com/office/drawing/2014/main" id="{61AC4BCA-2858-45E7-90F7-9540574859B1}"/>
                </a:ext>
              </a:extLst>
            </p:cNvPr>
            <p:cNvGrpSpPr/>
            <p:nvPr/>
          </p:nvGrpSpPr>
          <p:grpSpPr>
            <a:xfrm>
              <a:off x="225527" y="1241533"/>
              <a:ext cx="6074664" cy="5000028"/>
              <a:chOff x="225527" y="1241533"/>
              <a:chExt cx="6074664" cy="5000028"/>
            </a:xfrm>
          </p:grpSpPr>
          <p:pic>
            <p:nvPicPr>
              <p:cNvPr id="10242" name="Picture 2" descr="phase diagrams of pure substances">
                <a:extLst>
                  <a:ext uri="{FF2B5EF4-FFF2-40B4-BE49-F238E27FC236}">
                    <a16:creationId xmlns:a16="http://schemas.microsoft.com/office/drawing/2014/main" id="{C3A4073A-A1E9-49DF-B9CC-5A48FFA25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5904656" cy="49205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A19AB60-261E-4AC9-AF6F-1FEE5E3A3523}"/>
                  </a:ext>
                </a:extLst>
              </p:cNvPr>
              <p:cNvPicPr>
                <a:picLocks noChangeAspect="1"/>
              </p:cNvPicPr>
              <p:nvPr/>
            </p:nvPicPr>
            <p:blipFill rotWithShape="1">
              <a:blip r:embed="rId3"/>
              <a:srcRect l="13213" t="-4738" r="31450" b="74041"/>
              <a:stretch/>
            </p:blipFill>
            <p:spPr>
              <a:xfrm>
                <a:off x="1403648" y="3418880"/>
                <a:ext cx="907843" cy="243335"/>
              </a:xfrm>
              <a:prstGeom prst="rect">
                <a:avLst/>
              </a:prstGeom>
            </p:spPr>
          </p:pic>
          <p:pic>
            <p:nvPicPr>
              <p:cNvPr id="11" name="Picture 10">
                <a:extLst>
                  <a:ext uri="{FF2B5EF4-FFF2-40B4-BE49-F238E27FC236}">
                    <a16:creationId xmlns:a16="http://schemas.microsoft.com/office/drawing/2014/main" id="{1A825778-5D4A-4961-833C-E03E1CB3920D}"/>
                  </a:ext>
                </a:extLst>
              </p:cNvPr>
              <p:cNvPicPr>
                <a:picLocks noChangeAspect="1"/>
              </p:cNvPicPr>
              <p:nvPr/>
            </p:nvPicPr>
            <p:blipFill rotWithShape="1">
              <a:blip r:embed="rId3"/>
              <a:srcRect l="13213" t="-4738" r="31450" b="74041"/>
              <a:stretch/>
            </p:blipFill>
            <p:spPr>
              <a:xfrm>
                <a:off x="3182561" y="3662215"/>
                <a:ext cx="907843" cy="414857"/>
              </a:xfrm>
              <a:prstGeom prst="rect">
                <a:avLst/>
              </a:prstGeom>
            </p:spPr>
          </p:pic>
          <p:pic>
            <p:nvPicPr>
              <p:cNvPr id="12" name="Picture 11">
                <a:extLst>
                  <a:ext uri="{FF2B5EF4-FFF2-40B4-BE49-F238E27FC236}">
                    <a16:creationId xmlns:a16="http://schemas.microsoft.com/office/drawing/2014/main" id="{02F733AA-F786-4485-A83D-BBCD0832923A}"/>
                  </a:ext>
                </a:extLst>
              </p:cNvPr>
              <p:cNvPicPr>
                <a:picLocks noChangeAspect="1"/>
              </p:cNvPicPr>
              <p:nvPr/>
            </p:nvPicPr>
            <p:blipFill rotWithShape="1">
              <a:blip r:embed="rId3"/>
              <a:srcRect l="13213" t="-4738" r="31450" b="74041"/>
              <a:stretch/>
            </p:blipFill>
            <p:spPr>
              <a:xfrm>
                <a:off x="3688286" y="5130686"/>
                <a:ext cx="907843" cy="414857"/>
              </a:xfrm>
              <a:prstGeom prst="rect">
                <a:avLst/>
              </a:prstGeom>
            </p:spPr>
          </p:pic>
          <p:pic>
            <p:nvPicPr>
              <p:cNvPr id="13" name="Picture 12">
                <a:extLst>
                  <a:ext uri="{FF2B5EF4-FFF2-40B4-BE49-F238E27FC236}">
                    <a16:creationId xmlns:a16="http://schemas.microsoft.com/office/drawing/2014/main" id="{4F58AA9F-5285-4FCF-AF67-E869BE69764D}"/>
                  </a:ext>
                </a:extLst>
              </p:cNvPr>
              <p:cNvPicPr>
                <a:picLocks noChangeAspect="1"/>
              </p:cNvPicPr>
              <p:nvPr/>
            </p:nvPicPr>
            <p:blipFill rotWithShape="1">
              <a:blip r:embed="rId3"/>
              <a:srcRect l="38775" t="-4738" r="31450" b="78097"/>
              <a:stretch/>
            </p:blipFill>
            <p:spPr>
              <a:xfrm>
                <a:off x="5652120" y="2348880"/>
                <a:ext cx="504056" cy="360040"/>
              </a:xfrm>
              <a:prstGeom prst="rect">
                <a:avLst/>
              </a:prstGeom>
            </p:spPr>
          </p:pic>
          <p:pic>
            <p:nvPicPr>
              <p:cNvPr id="15" name="Picture 14">
                <a:extLst>
                  <a:ext uri="{FF2B5EF4-FFF2-40B4-BE49-F238E27FC236}">
                    <a16:creationId xmlns:a16="http://schemas.microsoft.com/office/drawing/2014/main" id="{0A000C46-CB19-4B38-B05A-8510BCCBEA62}"/>
                  </a:ext>
                </a:extLst>
              </p:cNvPr>
              <p:cNvPicPr>
                <a:picLocks noChangeAspect="1"/>
              </p:cNvPicPr>
              <p:nvPr/>
            </p:nvPicPr>
            <p:blipFill rotWithShape="1">
              <a:blip r:embed="rId3"/>
              <a:srcRect l="38775" t="-4738" r="31450" b="78097"/>
              <a:stretch/>
            </p:blipFill>
            <p:spPr>
              <a:xfrm>
                <a:off x="2059463" y="4745741"/>
                <a:ext cx="504056" cy="360040"/>
              </a:xfrm>
              <a:prstGeom prst="rect">
                <a:avLst/>
              </a:prstGeom>
            </p:spPr>
          </p:pic>
          <p:pic>
            <p:nvPicPr>
              <p:cNvPr id="16" name="Picture 15">
                <a:extLst>
                  <a:ext uri="{FF2B5EF4-FFF2-40B4-BE49-F238E27FC236}">
                    <a16:creationId xmlns:a16="http://schemas.microsoft.com/office/drawing/2014/main" id="{2A0C5511-F817-4A98-AEAD-EF4551DF8C38}"/>
                  </a:ext>
                </a:extLst>
              </p:cNvPr>
              <p:cNvPicPr>
                <a:picLocks noChangeAspect="1"/>
              </p:cNvPicPr>
              <p:nvPr/>
            </p:nvPicPr>
            <p:blipFill rotWithShape="1">
              <a:blip r:embed="rId3"/>
              <a:srcRect l="38775" t="5890" r="31450" b="78097"/>
              <a:stretch/>
            </p:blipFill>
            <p:spPr>
              <a:xfrm>
                <a:off x="225527" y="1241533"/>
                <a:ext cx="1143744" cy="325494"/>
              </a:xfrm>
              <a:prstGeom prst="rect">
                <a:avLst/>
              </a:prstGeom>
            </p:spPr>
          </p:pic>
          <p:pic>
            <p:nvPicPr>
              <p:cNvPr id="17" name="Picture 16">
                <a:extLst>
                  <a:ext uri="{FF2B5EF4-FFF2-40B4-BE49-F238E27FC236}">
                    <a16:creationId xmlns:a16="http://schemas.microsoft.com/office/drawing/2014/main" id="{BD7FC6EF-B446-45A3-AAF0-5C3E42637F2E}"/>
                  </a:ext>
                </a:extLst>
              </p:cNvPr>
              <p:cNvPicPr>
                <a:picLocks noChangeAspect="1"/>
              </p:cNvPicPr>
              <p:nvPr/>
            </p:nvPicPr>
            <p:blipFill rotWithShape="1">
              <a:blip r:embed="rId3"/>
              <a:srcRect l="38775" t="5890" r="31450" b="78097"/>
              <a:stretch/>
            </p:blipFill>
            <p:spPr>
              <a:xfrm>
                <a:off x="4980206" y="5916067"/>
                <a:ext cx="1319985" cy="325494"/>
              </a:xfrm>
              <a:prstGeom prst="rect">
                <a:avLst/>
              </a:prstGeom>
            </p:spPr>
          </p:pic>
        </p:grpSp>
        <p:sp>
          <p:nvSpPr>
            <p:cNvPr id="6" name="TextBox 5">
              <a:extLst>
                <a:ext uri="{FF2B5EF4-FFF2-40B4-BE49-F238E27FC236}">
                  <a16:creationId xmlns:a16="http://schemas.microsoft.com/office/drawing/2014/main" id="{74093EBF-A6C6-4EC4-ABF1-13ED53211FD6}"/>
                </a:ext>
              </a:extLst>
            </p:cNvPr>
            <p:cNvSpPr txBox="1"/>
            <p:nvPr/>
          </p:nvSpPr>
          <p:spPr>
            <a:xfrm>
              <a:off x="797399" y="2361402"/>
              <a:ext cx="338554"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579243" y="3788662"/>
              <a:ext cx="631904"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1493301" y="3158352"/>
              <a:ext cx="877163" cy="369332"/>
            </a:xfrm>
            <a:prstGeom prst="rect">
              <a:avLst/>
            </a:prstGeom>
            <a:noFill/>
          </p:spPr>
          <p:txBody>
            <a:bodyPr wrap="none" rtlCol="0">
              <a:spAutoFit/>
            </a:bodyPr>
            <a:lstStyle/>
            <a:p>
              <a:r>
                <a:rPr lang="en-GB" dirty="0">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3494790" y="5153448"/>
              <a:ext cx="671979" cy="369332"/>
            </a:xfrm>
            <a:prstGeom prst="rect">
              <a:avLst/>
            </a:prstGeom>
            <a:noFill/>
          </p:spPr>
          <p:txBody>
            <a:bodyPr wrap="none" rtlCol="0">
              <a:spAutoFit/>
            </a:bodyPr>
            <a:lstStyle/>
            <a:p>
              <a:r>
                <a:rPr lang="en-GB" dirty="0">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3566015" y="3278870"/>
              <a:ext cx="954107" cy="369332"/>
            </a:xfrm>
            <a:prstGeom prst="rect">
              <a:avLst/>
            </a:prstGeom>
            <a:noFill/>
          </p:spPr>
          <p:txBody>
            <a:bodyPr wrap="none" rtlCol="0">
              <a:spAutoFit/>
            </a:bodyPr>
            <a:lstStyle/>
            <a:p>
              <a:r>
                <a:rPr lang="en-GB" dirty="0">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4682587" y="5828481"/>
              <a:ext cx="441146" cy="369332"/>
            </a:xfrm>
            <a:prstGeom prst="rect">
              <a:avLst/>
            </a:prstGeom>
            <a:noFill/>
          </p:spPr>
          <p:txBody>
            <a:bodyPr wrap="none" rtlCol="0">
              <a:spAutoFit/>
            </a:bodyPr>
            <a:lstStyle/>
            <a:p>
              <a:r>
                <a:rPr lang="en-GB" dirty="0">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5959362" y="5845627"/>
              <a:ext cx="338554" cy="369332"/>
            </a:xfrm>
            <a:prstGeom prst="rect">
              <a:avLst/>
            </a:prstGeom>
            <a:noFill/>
          </p:spPr>
          <p:txBody>
            <a:bodyPr wrap="none" rtlCol="0">
              <a:spAutoFit/>
            </a:bodyPr>
            <a:lstStyle/>
            <a:p>
              <a:r>
                <a:rPr lang="en-GB" dirty="0">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1179227" y="3902515"/>
              <a:ext cx="3726820"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4906047" y="3919527"/>
              <a:ext cx="12997" cy="19004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2684730" y="5006030"/>
              <a:ext cx="0" cy="809543"/>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2474960" y="5819975"/>
              <a:ext cx="505267"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grpSp>
      <p:sp>
        <p:nvSpPr>
          <p:cNvPr id="5" name="TextBox 4">
            <a:extLst>
              <a:ext uri="{FF2B5EF4-FFF2-40B4-BE49-F238E27FC236}">
                <a16:creationId xmlns:a16="http://schemas.microsoft.com/office/drawing/2014/main" id="{1C261B21-240B-4754-B3F9-9554D9E82B1B}"/>
              </a:ext>
            </a:extLst>
          </p:cNvPr>
          <p:cNvSpPr txBox="1"/>
          <p:nvPr/>
        </p:nvSpPr>
        <p:spPr>
          <a:xfrm>
            <a:off x="0" y="106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PHASE DIAGRAMS</a:t>
            </a:r>
            <a:endParaRPr lang="en-GB" sz="3600" b="1" dirty="0">
              <a:effectLst>
                <a:outerShdw blurRad="38100" dist="38100" dir="2700000" algn="tl">
                  <a:srgbClr val="000000">
                    <a:alpha val="43137"/>
                  </a:srgbClr>
                </a:outerShdw>
              </a:effectLst>
            </a:endParaRPr>
          </a:p>
        </p:txBody>
      </p:sp>
      <p:sp>
        <p:nvSpPr>
          <p:cNvPr id="2" name="Oval 1">
            <a:extLst>
              <a:ext uri="{FF2B5EF4-FFF2-40B4-BE49-F238E27FC236}">
                <a16:creationId xmlns:a16="http://schemas.microsoft.com/office/drawing/2014/main" id="{7EDB726C-82E1-4A9E-A5A9-057441C42D3C}"/>
              </a:ext>
            </a:extLst>
          </p:cNvPr>
          <p:cNvSpPr/>
          <p:nvPr/>
        </p:nvSpPr>
        <p:spPr>
          <a:xfrm>
            <a:off x="3834346" y="4758283"/>
            <a:ext cx="315554" cy="311379"/>
          </a:xfrm>
          <a:prstGeom prst="ellipse">
            <a:avLst/>
          </a:prstGeom>
          <a:noFill/>
          <a:ln w="2857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BDE124C-F97F-4167-AB0C-5579C9020250}"/>
              </a:ext>
            </a:extLst>
          </p:cNvPr>
          <p:cNvCxnSpPr>
            <a:cxnSpLocks/>
            <a:stCxn id="2" idx="6"/>
          </p:cNvCxnSpPr>
          <p:nvPr/>
        </p:nvCxnSpPr>
        <p:spPr>
          <a:xfrm flipV="1">
            <a:off x="4149900" y="4674556"/>
            <a:ext cx="2630684" cy="239417"/>
          </a:xfrm>
          <a:prstGeom prst="line">
            <a:avLst/>
          </a:prstGeom>
          <a:ln w="9525">
            <a:solidFill>
              <a:srgbClr val="FF6600"/>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39E3608-95A6-4BB6-BCB9-3FA3D05FDB93}"/>
              </a:ext>
            </a:extLst>
          </p:cNvPr>
          <p:cNvSpPr txBox="1"/>
          <p:nvPr/>
        </p:nvSpPr>
        <p:spPr>
          <a:xfrm>
            <a:off x="6822885" y="4417496"/>
            <a:ext cx="3486090" cy="830997"/>
          </a:xfrm>
          <a:prstGeom prst="rect">
            <a:avLst/>
          </a:prstGeom>
          <a:noFill/>
        </p:spPr>
        <p:txBody>
          <a:bodyPr wrap="square" rtlCol="0">
            <a:spAutoFit/>
          </a:bodyPr>
          <a:lstStyle/>
          <a:p>
            <a:r>
              <a:rPr lang="en-GB" sz="2400" b="1" dirty="0">
                <a:solidFill>
                  <a:srgbClr val="FF6600"/>
                </a:solidFill>
                <a:latin typeface="Calibri" panose="020F0502020204030204" pitchFamily="34" charset="0"/>
                <a:cs typeface="Calibri" panose="020F0502020204030204" pitchFamily="34" charset="0"/>
              </a:rPr>
              <a:t>Triple point</a:t>
            </a:r>
            <a:r>
              <a:rPr lang="en-GB" sz="2400" dirty="0">
                <a:solidFill>
                  <a:srgbClr val="FF6600"/>
                </a:solidFill>
                <a:latin typeface="Calibri" panose="020F0502020204030204" pitchFamily="34" charset="0"/>
                <a:cs typeface="Calibri" panose="020F0502020204030204" pitchFamily="34" charset="0"/>
              </a:rPr>
              <a:t>: at this point all 3 phases can coexist</a:t>
            </a:r>
          </a:p>
        </p:txBody>
      </p:sp>
      <p:sp>
        <p:nvSpPr>
          <p:cNvPr id="51" name="Oval 50">
            <a:extLst>
              <a:ext uri="{FF2B5EF4-FFF2-40B4-BE49-F238E27FC236}">
                <a16:creationId xmlns:a16="http://schemas.microsoft.com/office/drawing/2014/main" id="{E04C54C5-0A12-4694-8621-B4EFCE80862D}"/>
              </a:ext>
            </a:extLst>
          </p:cNvPr>
          <p:cNvSpPr/>
          <p:nvPr/>
        </p:nvSpPr>
        <p:spPr>
          <a:xfrm>
            <a:off x="6722080" y="2289657"/>
            <a:ext cx="315554" cy="311379"/>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
        <p:nvSpPr>
          <p:cNvPr id="52" name="TextBox 51">
            <a:extLst>
              <a:ext uri="{FF2B5EF4-FFF2-40B4-BE49-F238E27FC236}">
                <a16:creationId xmlns:a16="http://schemas.microsoft.com/office/drawing/2014/main" id="{A1AA7D40-9B5C-4C74-8D43-6B27B88FF31B}"/>
              </a:ext>
            </a:extLst>
          </p:cNvPr>
          <p:cNvSpPr txBox="1"/>
          <p:nvPr/>
        </p:nvSpPr>
        <p:spPr>
          <a:xfrm>
            <a:off x="7605122" y="2088944"/>
            <a:ext cx="3486090" cy="1569660"/>
          </a:xfrm>
          <a:prstGeom prst="rect">
            <a:avLst/>
          </a:prstGeom>
          <a:noFill/>
        </p:spPr>
        <p:txBody>
          <a:bodyPr wrap="square" rtlCol="0">
            <a:spAutoFit/>
          </a:bodyPr>
          <a:lstStyle/>
          <a:p>
            <a:r>
              <a:rPr lang="en-GB" sz="2400" b="1" dirty="0">
                <a:solidFill>
                  <a:srgbClr val="7030A0"/>
                </a:solidFill>
                <a:latin typeface="Calibri" panose="020F0502020204030204" pitchFamily="34" charset="0"/>
                <a:cs typeface="Calibri" panose="020F0502020204030204" pitchFamily="34" charset="0"/>
              </a:rPr>
              <a:t>Critical point</a:t>
            </a:r>
            <a:r>
              <a:rPr lang="en-GB" sz="2400" dirty="0">
                <a:solidFill>
                  <a:srgbClr val="7030A0"/>
                </a:solidFill>
                <a:latin typeface="Calibri" panose="020F0502020204030204" pitchFamily="34" charset="0"/>
                <a:cs typeface="Calibri" panose="020F0502020204030204" pitchFamily="34" charset="0"/>
              </a:rPr>
              <a:t>: after this point gas cannot be condensed. Supercritical fluid</a:t>
            </a:r>
          </a:p>
        </p:txBody>
      </p:sp>
      <p:cxnSp>
        <p:nvCxnSpPr>
          <p:cNvPr id="53" name="Straight Connector 52">
            <a:extLst>
              <a:ext uri="{FF2B5EF4-FFF2-40B4-BE49-F238E27FC236}">
                <a16:creationId xmlns:a16="http://schemas.microsoft.com/office/drawing/2014/main" id="{3071BE88-EE64-415C-A996-29B1F041D611}"/>
              </a:ext>
            </a:extLst>
          </p:cNvPr>
          <p:cNvCxnSpPr>
            <a:cxnSpLocks/>
          </p:cNvCxnSpPr>
          <p:nvPr/>
        </p:nvCxnSpPr>
        <p:spPr>
          <a:xfrm flipV="1">
            <a:off x="7037634" y="2308161"/>
            <a:ext cx="567488" cy="95890"/>
          </a:xfrm>
          <a:prstGeom prst="line">
            <a:avLst/>
          </a:prstGeom>
          <a:ln w="9525">
            <a:solidFill>
              <a:srgbClr val="7030A0"/>
            </a:solidFill>
            <a:headEnd type="non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564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Topological pressure-temperature phase diagram of TNT representing the... |  Download Scientific Diagram">
            <a:extLst>
              <a:ext uri="{FF2B5EF4-FFF2-40B4-BE49-F238E27FC236}">
                <a16:creationId xmlns:a16="http://schemas.microsoft.com/office/drawing/2014/main" id="{8257D466-260E-4BE7-832B-B7DF5AAEE5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1DDDFA24-603C-4641-80D2-39F699ED7264}"/>
              </a:ext>
            </a:extLst>
          </p:cNvPr>
          <p:cNvPicPr>
            <a:picLocks noChangeAspect="1"/>
          </p:cNvPicPr>
          <p:nvPr/>
        </p:nvPicPr>
        <p:blipFill>
          <a:blip r:embed="rId3"/>
          <a:stretch>
            <a:fillRect/>
          </a:stretch>
        </p:blipFill>
        <p:spPr>
          <a:xfrm>
            <a:off x="2495600" y="673239"/>
            <a:ext cx="4752480" cy="4941738"/>
          </a:xfrm>
          <a:prstGeom prst="rect">
            <a:avLst/>
          </a:prstGeom>
        </p:spPr>
      </p:pic>
      <p:sp>
        <p:nvSpPr>
          <p:cNvPr id="9" name="TextBox 8">
            <a:extLst>
              <a:ext uri="{FF2B5EF4-FFF2-40B4-BE49-F238E27FC236}">
                <a16:creationId xmlns:a16="http://schemas.microsoft.com/office/drawing/2014/main" id="{9BAFE213-E348-47BE-BA06-9D2D29201F12}"/>
              </a:ext>
            </a:extLst>
          </p:cNvPr>
          <p:cNvSpPr txBox="1"/>
          <p:nvPr/>
        </p:nvSpPr>
        <p:spPr>
          <a:xfrm>
            <a:off x="2495600" y="5762859"/>
            <a:ext cx="7560840" cy="954107"/>
          </a:xfrm>
          <a:prstGeom prst="rect">
            <a:avLst/>
          </a:prstGeom>
          <a:noFill/>
        </p:spPr>
        <p:txBody>
          <a:bodyPr wrap="square">
            <a:spAutoFit/>
          </a:bodyPr>
          <a:lstStyle/>
          <a:p>
            <a:pPr algn="l"/>
            <a:r>
              <a:rPr lang="en-GB" sz="1400" dirty="0">
                <a:solidFill>
                  <a:srgbClr val="111111"/>
                </a:solidFill>
                <a:latin typeface="Roboto" panose="02000000000000000000" pitchFamily="2" charset="0"/>
              </a:rPr>
              <a:t>Topological pressure-temperature phase diagram of TNT representing the stability regions of forms O and M, the liquid (L) and the vapor (V) phase. Triple points: 1: M-L-V, 2: O-L-V, 3: O-M-L, 4: O-M-V. Stability ranking: solid black lines: stable, dashed lines: metastable, white lines: </a:t>
            </a:r>
            <a:r>
              <a:rPr lang="en-GB" sz="1400" dirty="0" err="1">
                <a:solidFill>
                  <a:srgbClr val="111111"/>
                </a:solidFill>
                <a:latin typeface="Roboto" panose="02000000000000000000" pitchFamily="2" charset="0"/>
              </a:rPr>
              <a:t>supermetastable</a:t>
            </a:r>
            <a:endParaRPr lang="en-GB" sz="1400" dirty="0">
              <a:solidFill>
                <a:srgbClr val="111111"/>
              </a:solidFill>
              <a:latin typeface="Roboto" panose="02000000000000000000" pitchFamily="2" charset="0"/>
            </a:endParaRPr>
          </a:p>
        </p:txBody>
      </p:sp>
      <p:sp>
        <p:nvSpPr>
          <p:cNvPr id="10" name="TextBox 9">
            <a:extLst>
              <a:ext uri="{FF2B5EF4-FFF2-40B4-BE49-F238E27FC236}">
                <a16:creationId xmlns:a16="http://schemas.microsoft.com/office/drawing/2014/main" id="{44B17302-EECB-4DDD-8655-104509B6840E}"/>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TNT PHASE DIAGRAMS</a:t>
            </a:r>
            <a:endParaRPr lang="en-GB" sz="2400" b="1" dirty="0">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E3CDB4E8-FDE3-434D-BB48-9A4CB3914A25}"/>
              </a:ext>
            </a:extLst>
          </p:cNvPr>
          <p:cNvSpPr txBox="1"/>
          <p:nvPr/>
        </p:nvSpPr>
        <p:spPr>
          <a:xfrm>
            <a:off x="7385504" y="1584962"/>
            <a:ext cx="3030977" cy="2308324"/>
          </a:xfrm>
          <a:prstGeom prst="rect">
            <a:avLst/>
          </a:prstGeom>
          <a:noFill/>
        </p:spPr>
        <p:txBody>
          <a:bodyPr wrap="square">
            <a:spAutoFit/>
          </a:bodyPr>
          <a:lstStyle/>
          <a:p>
            <a:r>
              <a:rPr lang="en-GB" b="0" i="0" dirty="0">
                <a:solidFill>
                  <a:srgbClr val="000000"/>
                </a:solidFill>
                <a:effectLst/>
                <a:latin typeface="ff5"/>
              </a:rPr>
              <a:t>O - orthorhombic polymorph</a:t>
            </a:r>
          </a:p>
          <a:p>
            <a:r>
              <a:rPr lang="en-GB" b="0" i="0" dirty="0">
                <a:solidFill>
                  <a:srgbClr val="000000"/>
                </a:solidFill>
                <a:effectLst/>
                <a:latin typeface="ff5"/>
              </a:rPr>
              <a:t>M - monoclinic polymorph</a:t>
            </a:r>
          </a:p>
          <a:p>
            <a:endParaRPr lang="en-GB" dirty="0">
              <a:solidFill>
                <a:srgbClr val="000000"/>
              </a:solidFill>
              <a:latin typeface="ff5"/>
            </a:endParaRPr>
          </a:p>
          <a:p>
            <a:r>
              <a:rPr lang="en-GB">
                <a:solidFill>
                  <a:srgbClr val="4D5156"/>
                </a:solidFill>
                <a:latin typeface="arial" panose="020B0604020202020204" pitchFamily="34" charset="0"/>
              </a:rPr>
              <a:t>P</a:t>
            </a:r>
            <a:r>
              <a:rPr lang="en-GB" b="0" i="0">
                <a:solidFill>
                  <a:srgbClr val="4D5156"/>
                </a:solidFill>
                <a:effectLst/>
                <a:latin typeface="arial" panose="020B0604020202020204" pitchFamily="34" charset="0"/>
              </a:rPr>
              <a:t>olymorphism </a:t>
            </a:r>
            <a:r>
              <a:rPr lang="en-GB" b="0" i="0" dirty="0">
                <a:solidFill>
                  <a:srgbClr val="4D5156"/>
                </a:solidFill>
                <a:effectLst/>
                <a:latin typeface="arial" panose="020B0604020202020204" pitchFamily="34" charset="0"/>
              </a:rPr>
              <a:t>describes the existence of a solid material in more than one form or crystal structure. </a:t>
            </a:r>
            <a:endParaRPr lang="en-GB" dirty="0"/>
          </a:p>
          <a:p>
            <a:endParaRPr lang="en-GB" dirty="0"/>
          </a:p>
        </p:txBody>
      </p:sp>
    </p:spTree>
    <p:extLst>
      <p:ext uri="{BB962C8B-B14F-4D97-AF65-F5344CB8AC3E}">
        <p14:creationId xmlns:p14="http://schemas.microsoft.com/office/powerpoint/2010/main" val="1080051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WHY IS KEVLAR SO STRONG?</a:t>
            </a:r>
            <a:endParaRPr lang="en-GB" sz="2400" b="1" dirty="0">
              <a:effectLst>
                <a:outerShdw blurRad="38100" dist="38100" dir="2700000" algn="tl">
                  <a:srgbClr val="000000">
                    <a:alpha val="43137"/>
                  </a:srgbClr>
                </a:outerShdw>
              </a:effectLst>
            </a:endParaRPr>
          </a:p>
        </p:txBody>
      </p:sp>
      <p:pic>
        <p:nvPicPr>
          <p:cNvPr id="6" name="Picture 5" descr="Diagram, text&#10;&#10;Description automatically generated">
            <a:extLst>
              <a:ext uri="{FF2B5EF4-FFF2-40B4-BE49-F238E27FC236}">
                <a16:creationId xmlns:a16="http://schemas.microsoft.com/office/drawing/2014/main" id="{5696BE36-A8A0-41AF-98D9-F063194C91BF}"/>
              </a:ext>
            </a:extLst>
          </p:cNvPr>
          <p:cNvPicPr>
            <a:picLocks noChangeAspect="1"/>
          </p:cNvPicPr>
          <p:nvPr/>
        </p:nvPicPr>
        <p:blipFill rotWithShape="1">
          <a:blip r:embed="rId2">
            <a:extLst>
              <a:ext uri="{28A0092B-C50C-407E-A947-70E740481C1C}">
                <a14:useLocalDpi xmlns:a14="http://schemas.microsoft.com/office/drawing/2010/main" val="0"/>
              </a:ext>
            </a:extLst>
          </a:blip>
          <a:srcRect l="1816" t="16915" r="50150" b="75483"/>
          <a:stretch/>
        </p:blipFill>
        <p:spPr>
          <a:xfrm>
            <a:off x="5671125" y="837288"/>
            <a:ext cx="4922983" cy="992356"/>
          </a:xfrm>
          <a:prstGeom prst="rect">
            <a:avLst/>
          </a:prstGeom>
        </p:spPr>
      </p:pic>
      <p:sp>
        <p:nvSpPr>
          <p:cNvPr id="9" name="TextBox 8">
            <a:extLst>
              <a:ext uri="{FF2B5EF4-FFF2-40B4-BE49-F238E27FC236}">
                <a16:creationId xmlns:a16="http://schemas.microsoft.com/office/drawing/2014/main" id="{51609924-C5D9-4C86-93BB-A5CD247E649D}"/>
              </a:ext>
            </a:extLst>
          </p:cNvPr>
          <p:cNvSpPr txBox="1"/>
          <p:nvPr/>
        </p:nvSpPr>
        <p:spPr>
          <a:xfrm>
            <a:off x="2013312" y="587458"/>
            <a:ext cx="3534686" cy="1260345"/>
          </a:xfrm>
          <a:prstGeom prst="rect">
            <a:avLst/>
          </a:prstGeom>
          <a:noFill/>
          <a:ln w="19050">
            <a:solidFill>
              <a:srgbClr val="FF0000"/>
            </a:solidFill>
          </a:ln>
        </p:spPr>
        <p:txBody>
          <a:bodyPr wrap="none" rtlCol="0">
            <a:spAutoFit/>
          </a:bodyPr>
          <a:lstStyle/>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DuPont, 1965</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lightweight, flexible, resistant</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5 times stronger than steel </a:t>
            </a:r>
          </a:p>
        </p:txBody>
      </p:sp>
      <p:sp>
        <p:nvSpPr>
          <p:cNvPr id="11" name="TextBox 10">
            <a:extLst>
              <a:ext uri="{FF2B5EF4-FFF2-40B4-BE49-F238E27FC236}">
                <a16:creationId xmlns:a16="http://schemas.microsoft.com/office/drawing/2014/main" id="{F263161F-5A81-4C47-B0CA-C34D3DD83B7F}"/>
              </a:ext>
            </a:extLst>
          </p:cNvPr>
          <p:cNvSpPr txBox="1"/>
          <p:nvPr/>
        </p:nvSpPr>
        <p:spPr>
          <a:xfrm>
            <a:off x="2438200" y="2088266"/>
            <a:ext cx="2467977" cy="707886"/>
          </a:xfrm>
          <a:prstGeom prst="rect">
            <a:avLst/>
          </a:prstGeom>
          <a:noFill/>
          <a:ln w="19050">
            <a:solidFill>
              <a:srgbClr val="0000FF"/>
            </a:solidFill>
          </a:ln>
        </p:spPr>
        <p:txBody>
          <a:bodyPr wrap="square" rtlCol="0">
            <a:spAutoFit/>
          </a:bodyPr>
          <a:lstStyle/>
          <a:p>
            <a:r>
              <a:rPr lang="en-GB" sz="2000" b="1" dirty="0">
                <a:solidFill>
                  <a:srgbClr val="0070C0"/>
                </a:solidFill>
                <a:latin typeface="Calibri" panose="020F0502020204030204" pitchFamily="34" charset="0"/>
                <a:cs typeface="Calibri" panose="020F0502020204030204" pitchFamily="34" charset="0"/>
              </a:rPr>
              <a:t>highly ordered, crystalline structure</a:t>
            </a:r>
          </a:p>
        </p:txBody>
      </p:sp>
      <p:sp>
        <p:nvSpPr>
          <p:cNvPr id="12" name="TextBox 11">
            <a:extLst>
              <a:ext uri="{FF2B5EF4-FFF2-40B4-BE49-F238E27FC236}">
                <a16:creationId xmlns:a16="http://schemas.microsoft.com/office/drawing/2014/main" id="{A0E045F0-85C4-4510-ABFE-29B9A80E0494}"/>
              </a:ext>
            </a:extLst>
          </p:cNvPr>
          <p:cNvSpPr txBox="1"/>
          <p:nvPr/>
        </p:nvSpPr>
        <p:spPr>
          <a:xfrm>
            <a:off x="1796378" y="3036616"/>
            <a:ext cx="3751620" cy="2862322"/>
          </a:xfrm>
          <a:prstGeom prst="rect">
            <a:avLst/>
          </a:prstGeom>
          <a:noFill/>
          <a:ln w="19050">
            <a:solidFill>
              <a:srgbClr val="0000FF"/>
            </a:solidFill>
          </a:ln>
        </p:spPr>
        <p:txBody>
          <a:bodyPr wrap="square" rtlCol="0">
            <a:spAutoFit/>
          </a:bodyPr>
          <a:lstStyle/>
          <a:p>
            <a:pPr marL="342900" indent="-342900">
              <a:buAutoNum type="arabicPeriod"/>
            </a:pPr>
            <a:r>
              <a:rPr lang="en-GB" sz="2000" dirty="0">
                <a:latin typeface="Calibri" panose="020F0502020204030204" pitchFamily="34" charset="0"/>
                <a:cs typeface="Calibri" panose="020F0502020204030204" pitchFamily="34" charset="0"/>
              </a:rPr>
              <a:t>Benzene rings linked by amide group – rigidity (limited bond rotation)</a:t>
            </a:r>
          </a:p>
          <a:p>
            <a:pPr marL="342900" indent="-342900">
              <a:buAutoNum type="arabicPeriod"/>
            </a:pPr>
            <a:r>
              <a:rPr lang="en-GB" sz="2000" dirty="0">
                <a:latin typeface="Calibri" panose="020F0502020204030204" pitchFamily="34" charset="0"/>
                <a:cs typeface="Calibri" panose="020F0502020204030204" pitchFamily="34" charset="0"/>
              </a:rPr>
              <a:t>Hydrogen bonding between the chains – prevents slipping</a:t>
            </a:r>
          </a:p>
          <a:p>
            <a:pPr marL="342900" indent="-342900">
              <a:buAutoNum type="arabicPeriod"/>
            </a:pPr>
            <a:r>
              <a:rPr lang="en-GB" sz="2000" dirty="0">
                <a:latin typeface="Calibri" panose="020F0502020204030204" pitchFamily="34" charset="0"/>
                <a:cs typeface="Calibri" panose="020F0502020204030204" pitchFamily="34" charset="0"/>
              </a:rPr>
              <a:t>The chains orientate themselves along the fibre axis with H-bonding linking adjacent chains</a:t>
            </a:r>
          </a:p>
        </p:txBody>
      </p:sp>
      <p:cxnSp>
        <p:nvCxnSpPr>
          <p:cNvPr id="16" name="Straight Arrow Connector 15">
            <a:extLst>
              <a:ext uri="{FF2B5EF4-FFF2-40B4-BE49-F238E27FC236}">
                <a16:creationId xmlns:a16="http://schemas.microsoft.com/office/drawing/2014/main" id="{A809D621-C639-4199-9C75-69039ACEED57}"/>
              </a:ext>
            </a:extLst>
          </p:cNvPr>
          <p:cNvCxnSpPr>
            <a:cxnSpLocks/>
            <a:stCxn id="11" idx="2"/>
            <a:endCxn id="12" idx="0"/>
          </p:cNvCxnSpPr>
          <p:nvPr/>
        </p:nvCxnSpPr>
        <p:spPr>
          <a:xfrm>
            <a:off x="3672188" y="2796152"/>
            <a:ext cx="0" cy="240464"/>
          </a:xfrm>
          <a:prstGeom prst="straightConnector1">
            <a:avLst/>
          </a:prstGeom>
          <a:ln w="38100">
            <a:solidFill>
              <a:srgbClr val="0000FF"/>
            </a:solidFill>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3E313CA4-F512-4F77-9F99-21EDFCADAD70}"/>
              </a:ext>
            </a:extLst>
          </p:cNvPr>
          <p:cNvGrpSpPr/>
          <p:nvPr/>
        </p:nvGrpSpPr>
        <p:grpSpPr>
          <a:xfrm>
            <a:off x="5671124" y="2639360"/>
            <a:ext cx="4922983" cy="3259578"/>
            <a:chOff x="4137890" y="2300713"/>
            <a:chExt cx="4528566" cy="3057022"/>
          </a:xfrm>
        </p:grpSpPr>
        <p:pic>
          <p:nvPicPr>
            <p:cNvPr id="14" name="Picture 13" descr="Diagram, text&#10;&#10;Description automatically generated">
              <a:extLst>
                <a:ext uri="{FF2B5EF4-FFF2-40B4-BE49-F238E27FC236}">
                  <a16:creationId xmlns:a16="http://schemas.microsoft.com/office/drawing/2014/main" id="{4E59FD2A-CCCC-4FB4-9CC2-BA8BDF410FAD}"/>
                </a:ext>
              </a:extLst>
            </p:cNvPr>
            <p:cNvPicPr>
              <a:picLocks noChangeAspect="1"/>
            </p:cNvPicPr>
            <p:nvPr/>
          </p:nvPicPr>
          <p:blipFill rotWithShape="1">
            <a:blip r:embed="rId2">
              <a:extLst>
                <a:ext uri="{28A0092B-C50C-407E-A947-70E740481C1C}">
                  <a14:useLocalDpi xmlns:a14="http://schemas.microsoft.com/office/drawing/2010/main" val="0"/>
                </a:ext>
              </a:extLst>
            </a:blip>
            <a:srcRect l="5055" t="53332" r="57044" b="2896"/>
            <a:stretch/>
          </p:blipFill>
          <p:spPr>
            <a:xfrm>
              <a:off x="4137890" y="2300713"/>
              <a:ext cx="2078182" cy="3057022"/>
            </a:xfrm>
            <a:prstGeom prst="rect">
              <a:avLst/>
            </a:prstGeom>
          </p:spPr>
        </p:pic>
        <p:pic>
          <p:nvPicPr>
            <p:cNvPr id="17" name="Picture 16" descr="Diagram, text&#10;&#10;Description automatically generated">
              <a:extLst>
                <a:ext uri="{FF2B5EF4-FFF2-40B4-BE49-F238E27FC236}">
                  <a16:creationId xmlns:a16="http://schemas.microsoft.com/office/drawing/2014/main" id="{1F1B8587-2481-40E7-A0E0-5151439D9F64}"/>
                </a:ext>
              </a:extLst>
            </p:cNvPr>
            <p:cNvPicPr>
              <a:picLocks noChangeAspect="1"/>
            </p:cNvPicPr>
            <p:nvPr/>
          </p:nvPicPr>
          <p:blipFill rotWithShape="1">
            <a:blip r:embed="rId2">
              <a:extLst>
                <a:ext uri="{28A0092B-C50C-407E-A947-70E740481C1C}">
                  <a14:useLocalDpi xmlns:a14="http://schemas.microsoft.com/office/drawing/2010/main" val="0"/>
                </a:ext>
              </a:extLst>
            </a:blip>
            <a:srcRect l="47791" t="53332" r="7520" b="2896"/>
            <a:stretch/>
          </p:blipFill>
          <p:spPr>
            <a:xfrm>
              <a:off x="6216072" y="2300713"/>
              <a:ext cx="2450384" cy="3057022"/>
            </a:xfrm>
            <a:prstGeom prst="rect">
              <a:avLst/>
            </a:prstGeom>
          </p:spPr>
        </p:pic>
      </p:grpSp>
    </p:spTree>
    <p:extLst>
      <p:ext uri="{BB962C8B-B14F-4D97-AF65-F5344CB8AC3E}">
        <p14:creationId xmlns:p14="http://schemas.microsoft.com/office/powerpoint/2010/main" val="2152519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MACROSCOPIC PROPERTIES</a:t>
            </a:r>
            <a:endParaRPr lang="en-GB" sz="2400" b="1" dirty="0">
              <a:effectLst>
                <a:outerShdw blurRad="38100" dist="38100" dir="2700000" algn="tl">
                  <a:srgbClr val="000000">
                    <a:alpha val="43137"/>
                  </a:srgbClr>
                </a:outerShdw>
              </a:effectLst>
            </a:endParaRPr>
          </a:p>
        </p:txBody>
      </p:sp>
      <p:graphicFrame>
        <p:nvGraphicFramePr>
          <p:cNvPr id="2" name="Table 3">
            <a:extLst>
              <a:ext uri="{FF2B5EF4-FFF2-40B4-BE49-F238E27FC236}">
                <a16:creationId xmlns:a16="http://schemas.microsoft.com/office/drawing/2014/main" id="{1DCAE8CB-1731-46AE-AF6A-552F50F53431}"/>
              </a:ext>
            </a:extLst>
          </p:cNvPr>
          <p:cNvGraphicFramePr>
            <a:graphicFrameLocks noGrp="1"/>
          </p:cNvGraphicFramePr>
          <p:nvPr>
            <p:extLst>
              <p:ext uri="{D42A27DB-BD31-4B8C-83A1-F6EECF244321}">
                <p14:modId xmlns:p14="http://schemas.microsoft.com/office/powerpoint/2010/main" val="3715132657"/>
              </p:ext>
            </p:extLst>
          </p:nvPr>
        </p:nvGraphicFramePr>
        <p:xfrm>
          <a:off x="1577752" y="588468"/>
          <a:ext cx="9036496" cy="5303520"/>
        </p:xfrm>
        <a:graphic>
          <a:graphicData uri="http://schemas.openxmlformats.org/drawingml/2006/table">
            <a:tbl>
              <a:tblPr firstRow="1" bandRow="1">
                <a:tableStyleId>{5C22544A-7EE6-4342-B048-85BDC9FD1C3A}</a:tableStyleId>
              </a:tblPr>
              <a:tblGrid>
                <a:gridCol w="2141984">
                  <a:extLst>
                    <a:ext uri="{9D8B030D-6E8A-4147-A177-3AD203B41FA5}">
                      <a16:colId xmlns:a16="http://schemas.microsoft.com/office/drawing/2014/main" val="862794384"/>
                    </a:ext>
                  </a:extLst>
                </a:gridCol>
                <a:gridCol w="2376264">
                  <a:extLst>
                    <a:ext uri="{9D8B030D-6E8A-4147-A177-3AD203B41FA5}">
                      <a16:colId xmlns:a16="http://schemas.microsoft.com/office/drawing/2014/main" val="2633851259"/>
                    </a:ext>
                  </a:extLst>
                </a:gridCol>
                <a:gridCol w="2259124">
                  <a:extLst>
                    <a:ext uri="{9D8B030D-6E8A-4147-A177-3AD203B41FA5}">
                      <a16:colId xmlns:a16="http://schemas.microsoft.com/office/drawing/2014/main" val="1738965042"/>
                    </a:ext>
                  </a:extLst>
                </a:gridCol>
                <a:gridCol w="2259124">
                  <a:extLst>
                    <a:ext uri="{9D8B030D-6E8A-4147-A177-3AD203B41FA5}">
                      <a16:colId xmlns:a16="http://schemas.microsoft.com/office/drawing/2014/main" val="3953274399"/>
                    </a:ext>
                  </a:extLst>
                </a:gridCol>
              </a:tblGrid>
              <a:tr h="370840">
                <a:tc>
                  <a:txBody>
                    <a:bodyPr/>
                    <a:lstStyle/>
                    <a:p>
                      <a:endParaRPr lang="en-GB" sz="24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IONIC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METALLIC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MOLECULAR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3571494"/>
                  </a:ext>
                </a:extLst>
              </a:tr>
              <a:tr h="370840">
                <a:tc>
                  <a:txBody>
                    <a:bodyPr/>
                    <a:lstStyle/>
                    <a:p>
                      <a:r>
                        <a:rPr lang="en-GB" sz="2400" dirty="0">
                          <a:latin typeface="Calibri" panose="020F0502020204030204" pitchFamily="34" charset="0"/>
                          <a:cs typeface="Calibri" panose="020F0502020204030204" pitchFamily="34" charset="0"/>
                        </a:rPr>
                        <a:t>Melting/boiling points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High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Usually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9413928"/>
                  </a:ext>
                </a:extLst>
              </a:tr>
              <a:tr h="370840">
                <a:tc>
                  <a:txBody>
                    <a:bodyPr/>
                    <a:lstStyle/>
                    <a:p>
                      <a:r>
                        <a:rPr lang="en-GB" sz="2400" dirty="0">
                          <a:latin typeface="Calibri" panose="020F0502020204030204" pitchFamily="34" charset="0"/>
                          <a:cs typeface="Calibri" panose="020F0502020204030204" pitchFamily="34" charset="0"/>
                        </a:rPr>
                        <a:t>Hardness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Hard and brittle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Malleable and ductile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Soft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0821004"/>
                  </a:ext>
                </a:extLst>
              </a:tr>
              <a:tr h="370840">
                <a:tc>
                  <a:txBody>
                    <a:bodyPr/>
                    <a:lstStyle/>
                    <a:p>
                      <a:r>
                        <a:rPr lang="en-GB" sz="2400" dirty="0">
                          <a:latin typeface="Calibri" panose="020F0502020204030204" pitchFamily="34" charset="0"/>
                          <a:cs typeface="Calibri" panose="020F0502020204030204" pitchFamily="34" charset="0"/>
                        </a:rPr>
                        <a:t>Electrical conductance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in solid</a:t>
                      </a:r>
                    </a:p>
                    <a:p>
                      <a:r>
                        <a:rPr lang="en-GB" sz="2400" dirty="0">
                          <a:latin typeface="Calibri" panose="020F0502020204030204" pitchFamily="34" charset="0"/>
                          <a:cs typeface="Calibri" panose="020F0502020204030204" pitchFamily="34" charset="0"/>
                        </a:rPr>
                        <a:t>In liquid or aqueous 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In solid and liquid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811731"/>
                  </a:ext>
                </a:extLst>
              </a:tr>
              <a:tr h="370840">
                <a:tc>
                  <a:txBody>
                    <a:bodyPr/>
                    <a:lstStyle/>
                    <a:p>
                      <a:r>
                        <a:rPr lang="en-GB" sz="2400" dirty="0">
                          <a:latin typeface="Calibri" panose="020F0502020204030204" pitchFamily="34" charset="0"/>
                          <a:cs typeface="Calibri" panose="020F0502020204030204" pitchFamily="34" charset="0"/>
                        </a:rPr>
                        <a:t>Solubility in 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Very few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726942"/>
                  </a:ext>
                </a:extLst>
              </a:tr>
              <a:tr h="370840">
                <a:tc>
                  <a:txBody>
                    <a:bodyPr/>
                    <a:lstStyle/>
                    <a:p>
                      <a:r>
                        <a:rPr lang="en-GB" sz="2400" dirty="0">
                          <a:latin typeface="Calibri" panose="020F0502020204030204" pitchFamily="34" charset="0"/>
                          <a:cs typeface="Calibri" panose="020F0502020204030204" pitchFamily="34" charset="0"/>
                        </a:rPr>
                        <a:t>Solubility in non-polar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Most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3459953"/>
                  </a:ext>
                </a:extLst>
              </a:tr>
            </a:tbl>
          </a:graphicData>
        </a:graphic>
      </p:graphicFrame>
    </p:spTree>
    <p:extLst>
      <p:ext uri="{BB962C8B-B14F-4D97-AF65-F5344CB8AC3E}">
        <p14:creationId xmlns:p14="http://schemas.microsoft.com/office/powerpoint/2010/main" val="2009935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05ECCB87-A239-494F-8BC8-7828D993C308}"/>
              </a:ext>
            </a:extLst>
          </p:cNvPr>
          <p:cNvSpPr txBox="1"/>
          <p:nvPr/>
        </p:nvSpPr>
        <p:spPr>
          <a:xfrm>
            <a:off x="260628" y="620688"/>
            <a:ext cx="4963061" cy="378565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1</a:t>
            </a:r>
            <a:r>
              <a:rPr lang="en-US" altLang="en-US" sz="1600" dirty="0">
                <a:latin typeface="Calibri" panose="020F0502020204030204" pitchFamily="34" charset="0"/>
                <a:cs typeface="Calibri" panose="020F0502020204030204" pitchFamily="34" charset="0"/>
              </a:rPr>
              <a:t>: A diamond film forms on a surface from gaseous carbon atoms in a vacuum.  What is this phase change called (Enter the letter of your choice.)?</a:t>
            </a:r>
          </a:p>
          <a:p>
            <a:pPr eaLnBrk="0" hangingPunct="0"/>
            <a:r>
              <a:rPr lang="en-US" altLang="en-US" sz="1600" dirty="0">
                <a:latin typeface="Calibri" panose="020F0502020204030204" pitchFamily="34" charset="0"/>
                <a:cs typeface="Calibri" panose="020F0502020204030204" pitchFamily="34" charset="0"/>
              </a:rPr>
              <a:t>a. melting (fusion)</a:t>
            </a:r>
          </a:p>
          <a:p>
            <a:pPr eaLnBrk="0" hangingPunct="0"/>
            <a:r>
              <a:rPr lang="en-US" altLang="en-US" sz="1600" dirty="0">
                <a:latin typeface="Calibri" panose="020F0502020204030204" pitchFamily="34" charset="0"/>
                <a:cs typeface="Calibri" panose="020F0502020204030204" pitchFamily="34" charset="0"/>
              </a:rPr>
              <a:t>b. sublimation</a:t>
            </a:r>
          </a:p>
          <a:p>
            <a:pPr eaLnBrk="0" hangingPunct="0"/>
            <a:r>
              <a:rPr lang="en-US" altLang="en-US" sz="1600" dirty="0">
                <a:latin typeface="Calibri" panose="020F0502020204030204" pitchFamily="34" charset="0"/>
                <a:cs typeface="Calibri" panose="020F0502020204030204" pitchFamily="34" charset="0"/>
              </a:rPr>
              <a:t>c. condensation</a:t>
            </a:r>
          </a:p>
          <a:p>
            <a:pPr eaLnBrk="0" hangingPunct="0"/>
            <a:r>
              <a:rPr lang="en-US" altLang="en-US" sz="1600" dirty="0">
                <a:latin typeface="Calibri" panose="020F0502020204030204" pitchFamily="34" charset="0"/>
                <a:cs typeface="Calibri" panose="020F0502020204030204" pitchFamily="34" charset="0"/>
              </a:rPr>
              <a:t>d. crystallization (freezing)</a:t>
            </a:r>
          </a:p>
          <a:p>
            <a:pPr eaLnBrk="0" hangingPunct="0"/>
            <a:r>
              <a:rPr lang="en-US" altLang="en-US" sz="1600" dirty="0">
                <a:latin typeface="Calibri" panose="020F0502020204030204" pitchFamily="34" charset="0"/>
                <a:cs typeface="Calibri" panose="020F0502020204030204" pitchFamily="34" charset="0"/>
              </a:rPr>
              <a:t>e. </a:t>
            </a:r>
            <a:r>
              <a:rPr lang="en-US" altLang="en-US" sz="1600" dirty="0" err="1">
                <a:latin typeface="Calibri" panose="020F0502020204030204" pitchFamily="34" charset="0"/>
                <a:cs typeface="Calibri" panose="020F0502020204030204" pitchFamily="34" charset="0"/>
              </a:rPr>
              <a:t>evaporization</a:t>
            </a: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f. deposition</a:t>
            </a: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marL="342900" indent="-342900" eaLnBrk="0" hangingPunct="0">
              <a:buFontTx/>
              <a:buAutoNum type="alphaLcParenR"/>
            </a:pP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16E36201-497E-4096-87EA-6D5426F8F023}"/>
              </a:ext>
            </a:extLst>
          </p:cNvPr>
          <p:cNvSpPr txBox="1"/>
          <p:nvPr/>
        </p:nvSpPr>
        <p:spPr>
          <a:xfrm>
            <a:off x="6074370" y="620688"/>
            <a:ext cx="5760640" cy="181588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2</a:t>
            </a:r>
            <a:r>
              <a:rPr lang="en-US" altLang="en-US" sz="1600" dirty="0">
                <a:latin typeface="Calibri" panose="020F0502020204030204" pitchFamily="34" charset="0"/>
                <a:cs typeface="Calibri" panose="020F0502020204030204" pitchFamily="34" charset="0"/>
              </a:rPr>
              <a:t>: The critical temperature of water is the:</a:t>
            </a:r>
          </a:p>
          <a:p>
            <a:pPr eaLnBrk="0" hangingPunct="0"/>
            <a:r>
              <a:rPr lang="en-US" altLang="en-US" sz="1600" dirty="0">
                <a:latin typeface="Calibri" panose="020F0502020204030204" pitchFamily="34" charset="0"/>
                <a:cs typeface="Calibri" panose="020F0502020204030204" pitchFamily="34" charset="0"/>
              </a:rPr>
              <a:t>a) temperature at which water vapor condenses</a:t>
            </a:r>
          </a:p>
          <a:p>
            <a:pPr eaLnBrk="0" hangingPunct="0"/>
            <a:r>
              <a:rPr lang="en-US" altLang="en-US" sz="1600" dirty="0">
                <a:latin typeface="Calibri" panose="020F0502020204030204" pitchFamily="34" charset="0"/>
                <a:cs typeface="Calibri" panose="020F0502020204030204" pitchFamily="34" charset="0"/>
              </a:rPr>
              <a:t>b) temperature at which solid, liquid and gaseous water can coexist</a:t>
            </a:r>
          </a:p>
          <a:p>
            <a:pPr eaLnBrk="0" hangingPunct="0"/>
            <a:r>
              <a:rPr lang="en-US" altLang="en-US" sz="1600" dirty="0">
                <a:latin typeface="Calibri" panose="020F0502020204030204" pitchFamily="34" charset="0"/>
                <a:cs typeface="Calibri" panose="020F0502020204030204" pitchFamily="34" charset="0"/>
              </a:rPr>
              <a:t>c) minimum temperature at which liquid water can exist</a:t>
            </a:r>
          </a:p>
          <a:p>
            <a:pPr eaLnBrk="0" hangingPunct="0"/>
            <a:r>
              <a:rPr lang="en-US" altLang="en-US" sz="1600" dirty="0">
                <a:latin typeface="Calibri" panose="020F0502020204030204" pitchFamily="34" charset="0"/>
                <a:cs typeface="Calibri" panose="020F0502020204030204" pitchFamily="34" charset="0"/>
              </a:rPr>
              <a:t>d) minimum temperature at which a good cup of tea can be made</a:t>
            </a:r>
          </a:p>
          <a:p>
            <a:pPr eaLnBrk="0" hangingPunct="0"/>
            <a:r>
              <a:rPr lang="en-US" altLang="en-US" sz="1600" dirty="0">
                <a:latin typeface="Calibri" panose="020F0502020204030204" pitchFamily="34" charset="0"/>
                <a:cs typeface="Calibri" panose="020F0502020204030204" pitchFamily="34" charset="0"/>
              </a:rPr>
              <a:t>e) maximum temperature at which liquid water can exist</a:t>
            </a:r>
          </a:p>
          <a:p>
            <a:pPr eaLnBrk="0" hangingPunct="0"/>
            <a:endParaRPr lang="en-US" altLang="en-US" sz="16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19563C4E-13BB-49D0-840E-711A1CE9B9D1}"/>
              </a:ext>
            </a:extLst>
          </p:cNvPr>
          <p:cNvPicPr>
            <a:picLocks noChangeAspect="1"/>
          </p:cNvPicPr>
          <p:nvPr/>
        </p:nvPicPr>
        <p:blipFill>
          <a:blip r:embed="rId2"/>
          <a:stretch>
            <a:fillRect/>
          </a:stretch>
        </p:blipFill>
        <p:spPr>
          <a:xfrm>
            <a:off x="9284250" y="6381328"/>
            <a:ext cx="1383751" cy="483518"/>
          </a:xfrm>
          <a:prstGeom prst="rect">
            <a:avLst/>
          </a:prstGeom>
        </p:spPr>
      </p:pic>
      <p:pic>
        <p:nvPicPr>
          <p:cNvPr id="7" name="Picture 6">
            <a:extLst>
              <a:ext uri="{FF2B5EF4-FFF2-40B4-BE49-F238E27FC236}">
                <a16:creationId xmlns:a16="http://schemas.microsoft.com/office/drawing/2014/main" id="{5A8A59F1-CA43-49CC-8BD3-61610306A63A}"/>
              </a:ext>
            </a:extLst>
          </p:cNvPr>
          <p:cNvPicPr>
            <a:picLocks noChangeAspect="1"/>
          </p:cNvPicPr>
          <p:nvPr/>
        </p:nvPicPr>
        <p:blipFill rotWithShape="1">
          <a:blip r:embed="rId3"/>
          <a:srcRect l="15330" t="30493" r="73157" b="42641"/>
          <a:stretch/>
        </p:blipFill>
        <p:spPr>
          <a:xfrm>
            <a:off x="6353091" y="2834891"/>
            <a:ext cx="4312288" cy="3537514"/>
          </a:xfrm>
          <a:prstGeom prst="rect">
            <a:avLst/>
          </a:prstGeom>
        </p:spPr>
      </p:pic>
      <p:sp>
        <p:nvSpPr>
          <p:cNvPr id="8" name="TextBox 7">
            <a:extLst>
              <a:ext uri="{FF2B5EF4-FFF2-40B4-BE49-F238E27FC236}">
                <a16:creationId xmlns:a16="http://schemas.microsoft.com/office/drawing/2014/main" id="{40901487-B810-48E4-AF7A-379BABAD11ED}"/>
              </a:ext>
            </a:extLst>
          </p:cNvPr>
          <p:cNvSpPr txBox="1"/>
          <p:nvPr/>
        </p:nvSpPr>
        <p:spPr>
          <a:xfrm>
            <a:off x="260628" y="3580561"/>
            <a:ext cx="5578283" cy="2800767"/>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3</a:t>
            </a:r>
            <a:r>
              <a:rPr lang="en-US" altLang="en-US" sz="1600" dirty="0">
                <a:latin typeface="Calibri" panose="020F0502020204030204" pitchFamily="34" charset="0"/>
                <a:cs typeface="Calibri" panose="020F0502020204030204" pitchFamily="34" charset="0"/>
              </a:rPr>
              <a:t>:</a:t>
            </a:r>
            <a:r>
              <a:rPr lang="en-US" altLang="en-US" sz="1600" dirty="0"/>
              <a:t>According to the phase diagram of methanol shown, which statement is correct?         </a:t>
            </a:r>
          </a:p>
          <a:p>
            <a:pPr eaLnBrk="0" hangingPunct="0"/>
            <a:r>
              <a:rPr lang="en-US" altLang="en-US" sz="1600" dirty="0"/>
              <a:t>a) Solid methanol sublimes at atmospheric pressure.</a:t>
            </a:r>
          </a:p>
          <a:p>
            <a:pPr eaLnBrk="0" hangingPunct="0"/>
            <a:r>
              <a:rPr lang="en-US" altLang="en-US" sz="1600" dirty="0"/>
              <a:t>b) Water and methanol have the same relationship between freezing point and pressure as they both have hydrogen bonding</a:t>
            </a:r>
          </a:p>
          <a:p>
            <a:pPr eaLnBrk="0" hangingPunct="0"/>
            <a:r>
              <a:rPr lang="en-US" altLang="en-US" sz="1600" dirty="0"/>
              <a:t>c) Solid, liquid, and gaseous methanol can only coexist at pressures above 1 atm. </a:t>
            </a:r>
          </a:p>
          <a:p>
            <a:pPr eaLnBrk="0" hangingPunct="0"/>
            <a:r>
              <a:rPr lang="en-US" altLang="en-US" sz="1600" dirty="0"/>
              <a:t>d) At 1.25 atm pressure, the boiling point of methanol is greater than 64.7 ºC</a:t>
            </a:r>
          </a:p>
          <a:p>
            <a:pPr eaLnBrk="0" hangingPunct="0"/>
            <a:r>
              <a:rPr lang="en-US" altLang="en-US" sz="1600" dirty="0"/>
              <a:t>e) At 200 ºC and 1 atm pressure, methanol is a supercritical fluid</a:t>
            </a:r>
          </a:p>
          <a:p>
            <a:pPr eaLnBrk="0" hangingPunct="0"/>
            <a:endParaRPr lang="en-US" alt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6466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97998" y="10349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WATER</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A3F7D7A-E458-4A23-B324-9A34E5E4AEA7}"/>
              </a:ext>
            </a:extLst>
          </p:cNvPr>
          <p:cNvSpPr txBox="1"/>
          <p:nvPr/>
        </p:nvSpPr>
        <p:spPr>
          <a:xfrm>
            <a:off x="2725111" y="301862"/>
            <a:ext cx="4744184" cy="523220"/>
          </a:xfrm>
          <a:prstGeom prst="rect">
            <a:avLst/>
          </a:prstGeom>
          <a:noFill/>
        </p:spPr>
        <p:txBody>
          <a:bodyPr wrap="none" rtlCol="0">
            <a:spAutoFit/>
          </a:bodyPr>
          <a:lstStyle/>
          <a:p>
            <a:r>
              <a:rPr lang="en-GB" sz="2800" dirty="0"/>
              <a:t>Ideal Hydrogen Bond Formation</a:t>
            </a:r>
          </a:p>
        </p:txBody>
      </p:sp>
      <p:sp>
        <p:nvSpPr>
          <p:cNvPr id="23" name="TextBox 22">
            <a:extLst>
              <a:ext uri="{FF2B5EF4-FFF2-40B4-BE49-F238E27FC236}">
                <a16:creationId xmlns:a16="http://schemas.microsoft.com/office/drawing/2014/main" id="{E62F6F37-4A34-408E-9E15-6C8560D0878F}"/>
              </a:ext>
            </a:extLst>
          </p:cNvPr>
          <p:cNvSpPr txBox="1"/>
          <p:nvPr/>
        </p:nvSpPr>
        <p:spPr>
          <a:xfrm>
            <a:off x="1773486" y="1384335"/>
            <a:ext cx="1804661" cy="523220"/>
          </a:xfrm>
          <a:prstGeom prst="rect">
            <a:avLst/>
          </a:prstGeom>
          <a:noFill/>
        </p:spPr>
        <p:txBody>
          <a:bodyPr wrap="none" rtlCol="0">
            <a:spAutoFit/>
          </a:bodyPr>
          <a:lstStyle/>
          <a:p>
            <a:r>
              <a:rPr lang="en-GB" sz="2800" dirty="0">
                <a:solidFill>
                  <a:srgbClr val="FF0000"/>
                </a:solidFill>
              </a:rPr>
              <a:t>tetrahedral</a:t>
            </a:r>
          </a:p>
        </p:txBody>
      </p:sp>
      <p:grpSp>
        <p:nvGrpSpPr>
          <p:cNvPr id="54" name="Group 53">
            <a:extLst>
              <a:ext uri="{FF2B5EF4-FFF2-40B4-BE49-F238E27FC236}">
                <a16:creationId xmlns:a16="http://schemas.microsoft.com/office/drawing/2014/main" id="{26CAEAC5-495D-44B4-96DD-6B5209BB1A2C}"/>
              </a:ext>
            </a:extLst>
          </p:cNvPr>
          <p:cNvGrpSpPr/>
          <p:nvPr/>
        </p:nvGrpSpPr>
        <p:grpSpPr>
          <a:xfrm>
            <a:off x="1997799" y="1067043"/>
            <a:ext cx="3496417" cy="3265170"/>
            <a:chOff x="549482" y="1934168"/>
            <a:chExt cx="3496417" cy="3265170"/>
          </a:xfrm>
        </p:grpSpPr>
        <p:grpSp>
          <p:nvGrpSpPr>
            <p:cNvPr id="32" name="Group 31">
              <a:extLst>
                <a:ext uri="{FF2B5EF4-FFF2-40B4-BE49-F238E27FC236}">
                  <a16:creationId xmlns:a16="http://schemas.microsoft.com/office/drawing/2014/main" id="{09CF66CC-4A98-48AF-80DB-A0348E5D14A3}"/>
                </a:ext>
              </a:extLst>
            </p:cNvPr>
            <p:cNvGrpSpPr/>
            <p:nvPr/>
          </p:nvGrpSpPr>
          <p:grpSpPr>
            <a:xfrm>
              <a:off x="1550849" y="2884294"/>
              <a:ext cx="1515957" cy="1426913"/>
              <a:chOff x="890352" y="1837763"/>
              <a:chExt cx="1515957" cy="1426913"/>
            </a:xfrm>
          </p:grpSpPr>
          <p:grpSp>
            <p:nvGrpSpPr>
              <p:cNvPr id="10" name="Group 9">
                <a:extLst>
                  <a:ext uri="{FF2B5EF4-FFF2-40B4-BE49-F238E27FC236}">
                    <a16:creationId xmlns:a16="http://schemas.microsoft.com/office/drawing/2014/main" id="{AE8F4503-370E-42CB-A95B-C33ADB860872}"/>
                  </a:ext>
                </a:extLst>
              </p:cNvPr>
              <p:cNvGrpSpPr/>
              <p:nvPr/>
            </p:nvGrpSpPr>
            <p:grpSpPr>
              <a:xfrm>
                <a:off x="890352" y="2154922"/>
                <a:ext cx="1373783" cy="1109754"/>
                <a:chOff x="3087337" y="2411396"/>
                <a:chExt cx="1373783" cy="1109754"/>
              </a:xfrm>
            </p:grpSpPr>
            <p:grpSp>
              <p:nvGrpSpPr>
                <p:cNvPr id="14" name="Group 13">
                  <a:extLst>
                    <a:ext uri="{FF2B5EF4-FFF2-40B4-BE49-F238E27FC236}">
                      <a16:creationId xmlns:a16="http://schemas.microsoft.com/office/drawing/2014/main" id="{65000922-17D0-4A12-BC7B-FF85C7D3145A}"/>
                    </a:ext>
                  </a:extLst>
                </p:cNvPr>
                <p:cNvGrpSpPr/>
                <p:nvPr/>
              </p:nvGrpSpPr>
              <p:grpSpPr>
                <a:xfrm>
                  <a:off x="3087337" y="2411396"/>
                  <a:ext cx="1373783" cy="1109754"/>
                  <a:chOff x="2409241" y="591934"/>
                  <a:chExt cx="1373783" cy="1109754"/>
                </a:xfrm>
              </p:grpSpPr>
              <p:sp>
                <p:nvSpPr>
                  <p:cNvPr id="19" name="TextBox 18">
                    <a:extLst>
                      <a:ext uri="{FF2B5EF4-FFF2-40B4-BE49-F238E27FC236}">
                        <a16:creationId xmlns:a16="http://schemas.microsoft.com/office/drawing/2014/main" id="{650DDC44-83DA-4E2D-9DB8-29084CAB700A}"/>
                      </a:ext>
                    </a:extLst>
                  </p:cNvPr>
                  <p:cNvSpPr txBox="1"/>
                  <p:nvPr/>
                </p:nvSpPr>
                <p:spPr>
                  <a:xfrm>
                    <a:off x="2639339" y="1301578"/>
                    <a:ext cx="347894"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0" name="TextBox 19">
                    <a:extLst>
                      <a:ext uri="{FF2B5EF4-FFF2-40B4-BE49-F238E27FC236}">
                        <a16:creationId xmlns:a16="http://schemas.microsoft.com/office/drawing/2014/main" id="{F70C7DF0-4E59-4092-B031-8D5B6B04EA68}"/>
                      </a:ext>
                    </a:extLst>
                  </p:cNvPr>
                  <p:cNvSpPr txBox="1"/>
                  <p:nvPr/>
                </p:nvSpPr>
                <p:spPr>
                  <a:xfrm>
                    <a:off x="3001470" y="725371"/>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21" name="TextBox 20">
                    <a:extLst>
                      <a:ext uri="{FF2B5EF4-FFF2-40B4-BE49-F238E27FC236}">
                        <a16:creationId xmlns:a16="http://schemas.microsoft.com/office/drawing/2014/main" id="{91B6A23F-8754-40C4-963C-F4AD3BECC5ED}"/>
                      </a:ext>
                    </a:extLst>
                  </p:cNvPr>
                  <p:cNvSpPr txBox="1"/>
                  <p:nvPr/>
                </p:nvSpPr>
                <p:spPr>
                  <a:xfrm>
                    <a:off x="2409241" y="898523"/>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2" name="TextBox 21">
                    <a:extLst>
                      <a:ext uri="{FF2B5EF4-FFF2-40B4-BE49-F238E27FC236}">
                        <a16:creationId xmlns:a16="http://schemas.microsoft.com/office/drawing/2014/main" id="{71C9D9B0-681F-4B3F-8367-2D9861738A87}"/>
                      </a:ext>
                    </a:extLst>
                  </p:cNvPr>
                  <p:cNvSpPr txBox="1"/>
                  <p:nvPr/>
                </p:nvSpPr>
                <p:spPr>
                  <a:xfrm>
                    <a:off x="3598293" y="591934"/>
                    <a:ext cx="184731" cy="307777"/>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p:txBody>
              </p:sp>
            </p:grpSp>
            <p:cxnSp>
              <p:nvCxnSpPr>
                <p:cNvPr id="15" name="Straight Connector 14">
                  <a:extLst>
                    <a:ext uri="{FF2B5EF4-FFF2-40B4-BE49-F238E27FC236}">
                      <a16:creationId xmlns:a16="http://schemas.microsoft.com/office/drawing/2014/main" id="{AB704743-F54E-4CE6-A54F-4ED4013313EF}"/>
                    </a:ext>
                  </a:extLst>
                </p:cNvPr>
                <p:cNvCxnSpPr>
                  <a:cxnSpLocks/>
                </p:cNvCxnSpPr>
                <p:nvPr/>
              </p:nvCxnSpPr>
              <p:spPr>
                <a:xfrm flipV="1">
                  <a:off x="3317435" y="2770501"/>
                  <a:ext cx="417370" cy="120953"/>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E6B599-0DF3-462E-852F-21A8D27B5428}"/>
                    </a:ext>
                  </a:extLst>
                </p:cNvPr>
                <p:cNvCxnSpPr>
                  <a:cxnSpLocks/>
                </p:cNvCxnSpPr>
                <p:nvPr/>
              </p:nvCxnSpPr>
              <p:spPr>
                <a:xfrm>
                  <a:off x="3940092" y="2777147"/>
                  <a:ext cx="452405" cy="13712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930AB293-623E-4761-B21E-88F6CD526C45}"/>
                  </a:ext>
                </a:extLst>
              </p:cNvPr>
              <p:cNvSpPr txBox="1"/>
              <p:nvPr/>
            </p:nvSpPr>
            <p:spPr>
              <a:xfrm>
                <a:off x="1484878" y="1837763"/>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5" name="TextBox 24">
                <a:extLst>
                  <a:ext uri="{FF2B5EF4-FFF2-40B4-BE49-F238E27FC236}">
                    <a16:creationId xmlns:a16="http://schemas.microsoft.com/office/drawing/2014/main" id="{8BC8D9F2-6A9B-4B21-A964-341DC3530B0A}"/>
                  </a:ext>
                </a:extLst>
              </p:cNvPr>
              <p:cNvSpPr txBox="1"/>
              <p:nvPr/>
            </p:nvSpPr>
            <p:spPr>
              <a:xfrm rot="6637172">
                <a:off x="2070320" y="2549288"/>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6" name="Isosceles Triangle 25">
                <a:extLst>
                  <a:ext uri="{FF2B5EF4-FFF2-40B4-BE49-F238E27FC236}">
                    <a16:creationId xmlns:a16="http://schemas.microsoft.com/office/drawing/2014/main" id="{C1828539-73CC-4DD4-9F03-A80050F1D9CE}"/>
                  </a:ext>
                </a:extLst>
              </p:cNvPr>
              <p:cNvSpPr/>
              <p:nvPr/>
            </p:nvSpPr>
            <p:spPr>
              <a:xfrm rot="2125651">
                <a:off x="1425787" y="2463654"/>
                <a:ext cx="68156" cy="504055"/>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a:extLst>
                  <a:ext uri="{FF2B5EF4-FFF2-40B4-BE49-F238E27FC236}">
                    <a16:creationId xmlns:a16="http://schemas.microsoft.com/office/drawing/2014/main" id="{46D873C1-579F-4D87-85F0-0E0BAFE5CE25}"/>
                  </a:ext>
                </a:extLst>
              </p:cNvPr>
              <p:cNvCxnSpPr>
                <a:cxnSpLocks/>
              </p:cNvCxnSpPr>
              <p:nvPr/>
            </p:nvCxnSpPr>
            <p:spPr>
              <a:xfrm flipV="1">
                <a:off x="1658177" y="2008513"/>
                <a:ext cx="0" cy="38624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C25C88DF-3758-40DD-A959-961E89C6716E}"/>
                </a:ext>
              </a:extLst>
            </p:cNvPr>
            <p:cNvSpPr txBox="1"/>
            <p:nvPr/>
          </p:nvSpPr>
          <p:spPr>
            <a:xfrm>
              <a:off x="2160496" y="1942877"/>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34" name="TextBox 33">
              <a:extLst>
                <a:ext uri="{FF2B5EF4-FFF2-40B4-BE49-F238E27FC236}">
                  <a16:creationId xmlns:a16="http://schemas.microsoft.com/office/drawing/2014/main" id="{64E3CF7A-590C-44A9-B89D-B70C520ED032}"/>
                </a:ext>
              </a:extLst>
            </p:cNvPr>
            <p:cNvSpPr txBox="1"/>
            <p:nvPr/>
          </p:nvSpPr>
          <p:spPr>
            <a:xfrm>
              <a:off x="3681697" y="3871812"/>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cxnSp>
          <p:nvCxnSpPr>
            <p:cNvPr id="35" name="Straight Connector 34">
              <a:extLst>
                <a:ext uri="{FF2B5EF4-FFF2-40B4-BE49-F238E27FC236}">
                  <a16:creationId xmlns:a16="http://schemas.microsoft.com/office/drawing/2014/main" id="{0203DB56-D649-441C-9B00-4BB9F6AFECB9}"/>
                </a:ext>
              </a:extLst>
            </p:cNvPr>
            <p:cNvCxnSpPr>
              <a:cxnSpLocks/>
            </p:cNvCxnSpPr>
            <p:nvPr/>
          </p:nvCxnSpPr>
          <p:spPr>
            <a:xfrm>
              <a:off x="2976131" y="3763892"/>
              <a:ext cx="797184" cy="253683"/>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B0BEF5-7E93-453A-A5B6-4D923FEE82B8}"/>
                </a:ext>
              </a:extLst>
            </p:cNvPr>
            <p:cNvCxnSpPr>
              <a:cxnSpLocks/>
            </p:cNvCxnSpPr>
            <p:nvPr/>
          </p:nvCxnSpPr>
          <p:spPr>
            <a:xfrm flipH="1" flipV="1">
              <a:off x="2322485" y="2255520"/>
              <a:ext cx="190" cy="721528"/>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569F9A95-E2C5-4D2B-83EA-CE24D31F67AE}"/>
                </a:ext>
              </a:extLst>
            </p:cNvPr>
            <p:cNvSpPr/>
            <p:nvPr/>
          </p:nvSpPr>
          <p:spPr>
            <a:xfrm>
              <a:off x="2152721" y="1934168"/>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D9A957D6-A2D8-43B9-B930-E7BB8D4B9493}"/>
                </a:ext>
              </a:extLst>
            </p:cNvPr>
            <p:cNvSpPr/>
            <p:nvPr/>
          </p:nvSpPr>
          <p:spPr>
            <a:xfrm rot="17288507">
              <a:off x="3236705" y="3312850"/>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5" name="Straight Connector 44">
              <a:extLst>
                <a:ext uri="{FF2B5EF4-FFF2-40B4-BE49-F238E27FC236}">
                  <a16:creationId xmlns:a16="http://schemas.microsoft.com/office/drawing/2014/main" id="{A1F17201-B879-40EF-A078-025D51946DDF}"/>
                </a:ext>
              </a:extLst>
            </p:cNvPr>
            <p:cNvCxnSpPr>
              <a:cxnSpLocks/>
            </p:cNvCxnSpPr>
            <p:nvPr/>
          </p:nvCxnSpPr>
          <p:spPr>
            <a:xfrm flipV="1">
              <a:off x="1464363" y="4181537"/>
              <a:ext cx="373528" cy="654467"/>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1AE41845-B533-4053-B01F-B74B2BCE8651}"/>
                </a:ext>
              </a:extLst>
            </p:cNvPr>
            <p:cNvSpPr txBox="1"/>
            <p:nvPr/>
          </p:nvSpPr>
          <p:spPr>
            <a:xfrm>
              <a:off x="1189024" y="4730059"/>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cxnSp>
          <p:nvCxnSpPr>
            <p:cNvPr id="49" name="Straight Connector 48">
              <a:extLst>
                <a:ext uri="{FF2B5EF4-FFF2-40B4-BE49-F238E27FC236}">
                  <a16:creationId xmlns:a16="http://schemas.microsoft.com/office/drawing/2014/main" id="{7E297DC3-A659-4349-BB63-724945B7D2C6}"/>
                </a:ext>
              </a:extLst>
            </p:cNvPr>
            <p:cNvCxnSpPr>
              <a:cxnSpLocks/>
            </p:cNvCxnSpPr>
            <p:nvPr/>
          </p:nvCxnSpPr>
          <p:spPr>
            <a:xfrm flipV="1">
              <a:off x="818759" y="3735000"/>
              <a:ext cx="807328" cy="282575"/>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B50B3DC-5327-4929-A482-4E43522AC59A}"/>
                </a:ext>
              </a:extLst>
            </p:cNvPr>
            <p:cNvSpPr txBox="1"/>
            <p:nvPr/>
          </p:nvSpPr>
          <p:spPr>
            <a:xfrm>
              <a:off x="549482" y="3854394"/>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52" name="Oval 51">
              <a:extLst>
                <a:ext uri="{FF2B5EF4-FFF2-40B4-BE49-F238E27FC236}">
                  <a16:creationId xmlns:a16="http://schemas.microsoft.com/office/drawing/2014/main" id="{298425FE-599D-46DD-B6F8-B7D123C18B95}"/>
                </a:ext>
              </a:extLst>
            </p:cNvPr>
            <p:cNvSpPr/>
            <p:nvPr/>
          </p:nvSpPr>
          <p:spPr>
            <a:xfrm rot="2092087">
              <a:off x="1463653" y="3854365"/>
              <a:ext cx="368593" cy="1344973"/>
            </a:xfrm>
            <a:prstGeom prst="ellipse">
              <a:avLst/>
            </a:prstGeom>
            <a:noFill/>
            <a:ln w="190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7DC2630E-0358-4020-9BF6-83DD8C9CF8CB}"/>
                </a:ext>
              </a:extLst>
            </p:cNvPr>
            <p:cNvSpPr/>
            <p:nvPr/>
          </p:nvSpPr>
          <p:spPr>
            <a:xfrm rot="4197276">
              <a:off x="1055482" y="3201404"/>
              <a:ext cx="368593" cy="1344973"/>
            </a:xfrm>
            <a:prstGeom prst="ellipse">
              <a:avLst/>
            </a:prstGeom>
            <a:noFill/>
            <a:ln w="19050">
              <a:solidFill>
                <a:srgbClr val="99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9218" name="Picture 2">
            <a:extLst>
              <a:ext uri="{FF2B5EF4-FFF2-40B4-BE49-F238E27FC236}">
                <a16:creationId xmlns:a16="http://schemas.microsoft.com/office/drawing/2014/main" id="{68D874C7-65EF-4E6A-B3D6-59658B962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4950" y="3490396"/>
            <a:ext cx="1817905" cy="184524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77090EEF-8520-4FDF-A915-17A015891481}"/>
              </a:ext>
            </a:extLst>
          </p:cNvPr>
          <p:cNvSpPr txBox="1"/>
          <p:nvPr/>
        </p:nvSpPr>
        <p:spPr>
          <a:xfrm>
            <a:off x="3742540" y="5578881"/>
            <a:ext cx="2101794" cy="1815882"/>
          </a:xfrm>
          <a:prstGeom prst="rect">
            <a:avLst/>
          </a:prstGeom>
          <a:noFill/>
        </p:spPr>
        <p:txBody>
          <a:bodyPr wrap="none" rtlCol="0">
            <a:spAutoFit/>
          </a:bodyPr>
          <a:lstStyle/>
          <a:p>
            <a:r>
              <a:rPr lang="en-GB" sz="2800" b="1" dirty="0">
                <a:solidFill>
                  <a:srgbClr val="0000FF"/>
                </a:solidFill>
              </a:rPr>
              <a:t>Only in ice</a:t>
            </a:r>
          </a:p>
          <a:p>
            <a:r>
              <a:rPr lang="en-GB" sz="2800" dirty="0"/>
              <a:t>Rigid</a:t>
            </a:r>
          </a:p>
          <a:p>
            <a:r>
              <a:rPr lang="en-GB" sz="2800" dirty="0"/>
              <a:t>Further apart</a:t>
            </a:r>
          </a:p>
          <a:p>
            <a:r>
              <a:rPr lang="en-GB" sz="2800" dirty="0"/>
              <a:t>Less dense</a:t>
            </a:r>
          </a:p>
        </p:txBody>
      </p:sp>
      <p:sp>
        <p:nvSpPr>
          <p:cNvPr id="58" name="TextBox 57">
            <a:extLst>
              <a:ext uri="{FF2B5EF4-FFF2-40B4-BE49-F238E27FC236}">
                <a16:creationId xmlns:a16="http://schemas.microsoft.com/office/drawing/2014/main" id="{AB0ECC63-53BB-47CC-978A-39EF3C5298EA}"/>
              </a:ext>
            </a:extLst>
          </p:cNvPr>
          <p:cNvSpPr txBox="1"/>
          <p:nvPr/>
        </p:nvSpPr>
        <p:spPr>
          <a:xfrm>
            <a:off x="6600056" y="6546759"/>
            <a:ext cx="5695339" cy="415498"/>
          </a:xfrm>
          <a:prstGeom prst="rect">
            <a:avLst/>
          </a:prstGeom>
          <a:noFill/>
        </p:spPr>
        <p:txBody>
          <a:bodyPr wrap="square">
            <a:spAutoFit/>
          </a:bodyPr>
          <a:lstStyle/>
          <a:p>
            <a:r>
              <a:rPr lang="en-GB" sz="700" dirty="0"/>
              <a:t>https://chem.libretexts.org/Courses/Sacramento_City_College/SCC%3A_Chem_309_-_General_Organic_and_Biochemistry_(Bennett)/Text/07._States_of_Matter_and_the_Gas_Laws/7.2%3A_Solids%2C_Liquids%2C_and_Gases</a:t>
            </a:r>
          </a:p>
        </p:txBody>
      </p:sp>
      <p:sp>
        <p:nvSpPr>
          <p:cNvPr id="57" name="TextBox 56">
            <a:extLst>
              <a:ext uri="{FF2B5EF4-FFF2-40B4-BE49-F238E27FC236}">
                <a16:creationId xmlns:a16="http://schemas.microsoft.com/office/drawing/2014/main" id="{D305A6A2-E2A2-4BA0-87CA-6BEC9E9FF780}"/>
              </a:ext>
            </a:extLst>
          </p:cNvPr>
          <p:cNvSpPr txBox="1"/>
          <p:nvPr/>
        </p:nvSpPr>
        <p:spPr>
          <a:xfrm>
            <a:off x="4311516" y="1414241"/>
            <a:ext cx="3002745" cy="954107"/>
          </a:xfrm>
          <a:prstGeom prst="rect">
            <a:avLst/>
          </a:prstGeom>
          <a:noFill/>
        </p:spPr>
        <p:txBody>
          <a:bodyPr wrap="none" rtlCol="0">
            <a:spAutoFit/>
          </a:bodyPr>
          <a:lstStyle/>
          <a:p>
            <a:r>
              <a:rPr lang="en-GB" sz="2800" dirty="0">
                <a:solidFill>
                  <a:srgbClr val="99CC00"/>
                </a:solidFill>
              </a:rPr>
              <a:t>2 donor H bonds</a:t>
            </a:r>
          </a:p>
          <a:p>
            <a:r>
              <a:rPr lang="en-GB" sz="2800" dirty="0">
                <a:solidFill>
                  <a:srgbClr val="FFC000"/>
                </a:solidFill>
              </a:rPr>
              <a:t>2 acceptor H bonds</a:t>
            </a:r>
          </a:p>
        </p:txBody>
      </p:sp>
      <p:sp>
        <p:nvSpPr>
          <p:cNvPr id="60" name="TextBox 59">
            <a:extLst>
              <a:ext uri="{FF2B5EF4-FFF2-40B4-BE49-F238E27FC236}">
                <a16:creationId xmlns:a16="http://schemas.microsoft.com/office/drawing/2014/main" id="{555F73CE-B74F-41FD-903C-7DF597E61FCB}"/>
              </a:ext>
            </a:extLst>
          </p:cNvPr>
          <p:cNvSpPr txBox="1"/>
          <p:nvPr/>
        </p:nvSpPr>
        <p:spPr>
          <a:xfrm>
            <a:off x="6744072" y="961896"/>
            <a:ext cx="5271828" cy="523220"/>
          </a:xfrm>
          <a:prstGeom prst="rect">
            <a:avLst/>
          </a:prstGeom>
          <a:noFill/>
        </p:spPr>
        <p:txBody>
          <a:bodyPr wrap="none" rtlCol="0">
            <a:spAutoFit/>
          </a:bodyPr>
          <a:lstStyle/>
          <a:p>
            <a:r>
              <a:rPr lang="en-GB" sz="2800" dirty="0">
                <a:solidFill>
                  <a:srgbClr val="0000FF"/>
                </a:solidFill>
              </a:rPr>
              <a:t>Liquid 2-3 H bonds at a given time </a:t>
            </a:r>
          </a:p>
        </p:txBody>
      </p:sp>
      <p:pic>
        <p:nvPicPr>
          <p:cNvPr id="9220" name="Picture 4">
            <a:extLst>
              <a:ext uri="{FF2B5EF4-FFF2-40B4-BE49-F238E27FC236}">
                <a16:creationId xmlns:a16="http://schemas.microsoft.com/office/drawing/2014/main" id="{C0768945-F81D-4FEF-9273-060ACA276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6145" y="1640807"/>
            <a:ext cx="1791433" cy="186252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730E4B3E-BE29-4753-B3D1-FB6D2D5A392E}"/>
              </a:ext>
            </a:extLst>
          </p:cNvPr>
          <p:cNvSpPr txBox="1"/>
          <p:nvPr/>
        </p:nvSpPr>
        <p:spPr>
          <a:xfrm>
            <a:off x="7680177" y="3662631"/>
            <a:ext cx="2381614" cy="1384995"/>
          </a:xfrm>
          <a:prstGeom prst="rect">
            <a:avLst/>
          </a:prstGeom>
          <a:noFill/>
        </p:spPr>
        <p:txBody>
          <a:bodyPr wrap="none" rtlCol="0">
            <a:spAutoFit/>
          </a:bodyPr>
          <a:lstStyle/>
          <a:p>
            <a:r>
              <a:rPr lang="en-GB" sz="2800" dirty="0"/>
              <a:t>Less rigid</a:t>
            </a:r>
          </a:p>
          <a:p>
            <a:r>
              <a:rPr lang="en-GB" sz="2800" dirty="0"/>
              <a:t>Closer together</a:t>
            </a:r>
          </a:p>
          <a:p>
            <a:r>
              <a:rPr lang="en-GB" sz="2800" dirty="0"/>
              <a:t>More dense</a:t>
            </a:r>
          </a:p>
        </p:txBody>
      </p:sp>
    </p:spTree>
    <p:extLst>
      <p:ext uri="{BB962C8B-B14F-4D97-AF65-F5344CB8AC3E}">
        <p14:creationId xmlns:p14="http://schemas.microsoft.com/office/powerpoint/2010/main" val="406481594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2595</Words>
  <Application>Microsoft Office PowerPoint</Application>
  <PresentationFormat>Widescreen</PresentationFormat>
  <Paragraphs>429</Paragraphs>
  <Slides>22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ff5</vt:lpstr>
      <vt:lpstr>Helvetica Neue</vt:lpstr>
      <vt:lpstr>Arial</vt:lpstr>
      <vt:lpstr>Arial</vt:lpstr>
      <vt:lpstr>Calibri</vt:lpstr>
      <vt:lpstr>Roboto</vt:lpstr>
      <vt:lpstr>Tw Cen MT</vt:lpstr>
      <vt:lpstr>Droplet</vt:lpstr>
      <vt:lpstr>SOLIDS &amp; LIQUIDS   Lecture 9</vt:lpstr>
      <vt:lpstr>Learning objectives</vt:lpstr>
      <vt:lpstr>PowerPoint Presentation</vt:lpstr>
      <vt:lpstr>PowerPoint Presentation</vt:lpstr>
      <vt:lpstr>Ipf: ionic bonds</vt:lpstr>
      <vt:lpstr>IPF: Metallic bond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233</cp:revision>
  <dcterms:created xsi:type="dcterms:W3CDTF">2010-05-23T14:28:12Z</dcterms:created>
  <dcterms:modified xsi:type="dcterms:W3CDTF">2023-10-09T21:56:08Z</dcterms:modified>
</cp:coreProperties>
</file>