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7"/>
  </p:notesMasterIdLst>
  <p:handoutMasterIdLst>
    <p:handoutMasterId r:id="rId8"/>
  </p:handoutMasterIdLst>
  <p:sldIdLst>
    <p:sldId id="257" r:id="rId5"/>
    <p:sldId id="256" r:id="rId6"/>
  </p:sldIdLst>
  <p:sldSz cx="12192000" cy="16256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  <a:srgbClr val="F2F2F2"/>
    <a:srgbClr val="F26D26"/>
    <a:srgbClr val="D55A66"/>
    <a:srgbClr val="54763F"/>
    <a:srgbClr val="799B4D"/>
    <a:srgbClr val="7B7635"/>
    <a:srgbClr val="C29162"/>
    <a:srgbClr val="BA8B7F"/>
    <a:srgbClr val="F28A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64C74C-701F-49DA-BE38-9D2A06BCB68C}" v="2267" dt="2023-06-05T14:40:46.957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29" d="100"/>
          <a:sy n="29" d="100"/>
        </p:scale>
        <p:origin x="231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3403" y="33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D9539FF-463E-4997-AB93-3D2FD38F62D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BB57F7-159A-4DE9-926A-802C770CE1F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24A8E2-EEF3-4D7F-A61C-E9489264B46B}" type="datetimeFigureOut">
              <a:rPr lang="en-US" smtClean="0"/>
              <a:t>6/6/2023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73655A-6B65-450F-B5FC-A616F5F4D7A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69016-878F-4EE0-9262-CEA5CF5C8C3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C17AD8-F341-4E7B-BCC3-9126198F080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8664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0F0FEF-D00C-44DF-86E8-829885C12FDE}" type="datetimeFigureOut">
              <a:rPr lang="en-US" smtClean="0"/>
              <a:t>6/6/2023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C112E1-E66D-4913-94D8-2FCD9A29A7F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065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C112E1-E66D-4913-94D8-2FCD9A29A7FD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703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8CCF8-B567-45DB-B26B-82D069176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5188"/>
            <a:ext cx="10515600" cy="78073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32557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Diagonal Corners Rounded 1">
            <a:extLst>
              <a:ext uri="{FF2B5EF4-FFF2-40B4-BE49-F238E27FC236}">
                <a16:creationId xmlns:a16="http://schemas.microsoft.com/office/drawing/2014/main" id="{09F0DE40-D8B4-437A-8E47-FD02C90D073E}"/>
              </a:ext>
            </a:extLst>
          </p:cNvPr>
          <p:cNvSpPr/>
          <p:nvPr userDrawn="1"/>
        </p:nvSpPr>
        <p:spPr>
          <a:xfrm flipH="1">
            <a:off x="227027" y="262980"/>
            <a:ext cx="11737946" cy="14826674"/>
          </a:xfrm>
          <a:prstGeom prst="round2Diag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41861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</p:sldLayoutIdLst>
  <p:txStyles>
    <p:titleStyle>
      <a:lvl1pPr algn="l" defTabSz="1219170" rtl="0" eaLnBrk="1" latinLnBrk="0" hangingPunct="1">
        <a:lnSpc>
          <a:spcPct val="90000"/>
        </a:lnSpc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92" indent="-304792" algn="l" defTabSz="1219170" rtl="0" eaLnBrk="1" latinLnBrk="0" hangingPunct="1">
        <a:lnSpc>
          <a:spcPct val="90000"/>
        </a:lnSpc>
        <a:spcBef>
          <a:spcPts val="1333"/>
        </a:spcBef>
        <a:buFont typeface="Arial" panose="020B0604020202020204" pitchFamily="34" charset="0"/>
        <a:buChar char="•"/>
        <a:defRPr sz="3733" kern="1200">
          <a:solidFill>
            <a:schemeClr val="tx1"/>
          </a:solidFill>
          <a:latin typeface="+mn-lt"/>
          <a:ea typeface="+mn-ea"/>
          <a:cs typeface="+mn-cs"/>
        </a:defRPr>
      </a:lvl1pPr>
      <a:lvl2pPr marL="91437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5934" y="3303588"/>
            <a:ext cx="10515600" cy="780732"/>
          </a:xfrm>
        </p:spPr>
        <p:txBody>
          <a:bodyPr/>
          <a:lstStyle/>
          <a:p>
            <a:pPr algn="ctr"/>
            <a:r>
              <a:rPr lang="en-GB" dirty="0" smtClean="0"/>
              <a:t>Breakfast Board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Silviu</a:t>
            </a:r>
            <a:r>
              <a:rPr lang="en-GB" dirty="0" smtClean="0"/>
              <a:t> </a:t>
            </a:r>
            <a:r>
              <a:rPr lang="en-GB" dirty="0" err="1" smtClean="0"/>
              <a:t>Ghera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Student Id: 2130678</a:t>
            </a:r>
            <a:br>
              <a:rPr lang="en-GB" dirty="0" smtClean="0"/>
            </a:br>
            <a:r>
              <a:rPr lang="en-GB" dirty="0" smtClean="0"/>
              <a:t>Foreign Languages and Cultural Awareness</a:t>
            </a:r>
            <a:br>
              <a:rPr lang="en-GB" dirty="0" smtClean="0"/>
            </a:br>
            <a:r>
              <a:rPr lang="en-GB" dirty="0" smtClean="0"/>
              <a:t>BMIH5003</a:t>
            </a:r>
            <a:br>
              <a:rPr lang="en-GB" dirty="0" smtClean="0"/>
            </a:br>
            <a:r>
              <a:rPr lang="en-GB" dirty="0" smtClean="0"/>
              <a:t>Module </a:t>
            </a:r>
            <a:r>
              <a:rPr lang="en-GB" dirty="0" err="1" smtClean="0"/>
              <a:t>Tutor:Rodrigo</a:t>
            </a:r>
            <a:r>
              <a:rPr lang="en-GB" dirty="0" smtClean="0"/>
              <a:t> F. Aguilera</a:t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95700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TextBox 170">
            <a:extLst>
              <a:ext uri="{FF2B5EF4-FFF2-40B4-BE49-F238E27FC236}">
                <a16:creationId xmlns:a16="http://schemas.microsoft.com/office/drawing/2014/main" id="{21FBADB7-004D-46D0-9DCB-8C80ED101E42}"/>
              </a:ext>
            </a:extLst>
          </p:cNvPr>
          <p:cNvSpPr txBox="1"/>
          <p:nvPr/>
        </p:nvSpPr>
        <p:spPr>
          <a:xfrm>
            <a:off x="951767" y="4558578"/>
            <a:ext cx="4337029" cy="738664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endParaRPr lang="en-US" sz="4800" dirty="0"/>
          </a:p>
        </p:txBody>
      </p:sp>
      <p:cxnSp>
        <p:nvCxnSpPr>
          <p:cNvPr id="181" name="Straight Connector 180" descr="Vertical Dividers">
            <a:extLst>
              <a:ext uri="{FF2B5EF4-FFF2-40B4-BE49-F238E27FC236}">
                <a16:creationId xmlns:a16="http://schemas.microsoft.com/office/drawing/2014/main" id="{6D39B355-D7CD-4160-9C02-51B4D095F31A}"/>
              </a:ext>
            </a:extLst>
          </p:cNvPr>
          <p:cNvCxnSpPr>
            <a:cxnSpLocks/>
          </p:cNvCxnSpPr>
          <p:nvPr/>
        </p:nvCxnSpPr>
        <p:spPr>
          <a:xfrm>
            <a:off x="4433053" y="1879059"/>
            <a:ext cx="0" cy="2208001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TextBox 158">
            <a:extLst>
              <a:ext uri="{FF2B5EF4-FFF2-40B4-BE49-F238E27FC236}">
                <a16:creationId xmlns:a16="http://schemas.microsoft.com/office/drawing/2014/main" id="{21D91D99-111A-4340-A7EE-49F79F5657BB}"/>
              </a:ext>
            </a:extLst>
          </p:cNvPr>
          <p:cNvSpPr txBox="1"/>
          <p:nvPr/>
        </p:nvSpPr>
        <p:spPr>
          <a:xfrm>
            <a:off x="148277" y="3498169"/>
            <a:ext cx="2613386" cy="1774431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/>
            <a:r>
              <a:rPr lang="en-US" sz="3200" b="1" spc="-1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Buffet Froid</a:t>
            </a:r>
          </a:p>
          <a:p>
            <a:pPr algn="ctr"/>
            <a:r>
              <a:rPr lang="en-US" sz="3200" b="1" spc="-1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(Cold Buffet)</a:t>
            </a:r>
          </a:p>
          <a:p>
            <a:pPr algn="ctr"/>
            <a:r>
              <a:rPr lang="en-US" sz="3200" b="1" spc="-1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10€</a:t>
            </a: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784F2381-FF96-44FE-8B27-5398F1138EC9}"/>
              </a:ext>
            </a:extLst>
          </p:cNvPr>
          <p:cNvSpPr txBox="1"/>
          <p:nvPr/>
        </p:nvSpPr>
        <p:spPr>
          <a:xfrm>
            <a:off x="3597854" y="2984024"/>
            <a:ext cx="3907310" cy="2057205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/>
            <a:r>
              <a:rPr lang="en-US" sz="3200" b="1" spc="-1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Petit-déjeuner à la carte</a:t>
            </a:r>
          </a:p>
          <a:p>
            <a:pPr algn="ctr"/>
            <a:r>
              <a:rPr lang="en-US" sz="3200" b="1" spc="-1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(a la carte breakfast)</a:t>
            </a:r>
          </a:p>
          <a:p>
            <a:pPr algn="ctr"/>
            <a:r>
              <a:rPr lang="en-US" sz="3200" b="1" spc="-1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12€</a:t>
            </a:r>
          </a:p>
        </p:txBody>
      </p:sp>
      <p:sp>
        <p:nvSpPr>
          <p:cNvPr id="162" name="TextBox 161">
            <a:extLst>
              <a:ext uri="{FF2B5EF4-FFF2-40B4-BE49-F238E27FC236}">
                <a16:creationId xmlns:a16="http://schemas.microsoft.com/office/drawing/2014/main" id="{B9899702-220F-431A-8A49-8A12F3246923}"/>
              </a:ext>
            </a:extLst>
          </p:cNvPr>
          <p:cNvSpPr txBox="1"/>
          <p:nvPr/>
        </p:nvSpPr>
        <p:spPr>
          <a:xfrm>
            <a:off x="8910287" y="3430520"/>
            <a:ext cx="2012329" cy="1504500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pPr algn="ctr"/>
            <a:r>
              <a:rPr lang="en-US" sz="3200" b="1" spc="-1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Boissons</a:t>
            </a:r>
          </a:p>
          <a:p>
            <a:pPr algn="ctr"/>
            <a:r>
              <a:rPr lang="en-US" sz="3200" b="1" spc="-1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(Drinks)</a:t>
            </a:r>
          </a:p>
          <a:p>
            <a:pPr algn="ctr"/>
            <a:r>
              <a:rPr lang="en-US" sz="3200" b="1" spc="-1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5€</a:t>
            </a:r>
          </a:p>
        </p:txBody>
      </p:sp>
      <p:pic>
        <p:nvPicPr>
          <p:cNvPr id="43" name="Picture 42" title="Shadow">
            <a:extLst>
              <a:ext uri="{FF2B5EF4-FFF2-40B4-BE49-F238E27FC236}">
                <a16:creationId xmlns:a16="http://schemas.microsoft.com/office/drawing/2014/main" id="{DB835790-BBD2-496E-8204-BC99955EC6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1897" y="9966180"/>
            <a:ext cx="10817040" cy="704172"/>
          </a:xfrm>
          <a:prstGeom prst="rect">
            <a:avLst/>
          </a:prstGeom>
        </p:spPr>
      </p:pic>
      <p:sp>
        <p:nvSpPr>
          <p:cNvPr id="75" name="Right Brace 74" descr="Callout Brace">
            <a:extLst>
              <a:ext uri="{FF2B5EF4-FFF2-40B4-BE49-F238E27FC236}">
                <a16:creationId xmlns:a16="http://schemas.microsoft.com/office/drawing/2014/main" id="{1A5B9017-3A03-4246-90A8-2195E862DB59}"/>
              </a:ext>
            </a:extLst>
          </p:cNvPr>
          <p:cNvSpPr/>
          <p:nvPr/>
        </p:nvSpPr>
        <p:spPr>
          <a:xfrm rot="5400000" flipH="1">
            <a:off x="2249969" y="10690706"/>
            <a:ext cx="697213" cy="2304996"/>
          </a:xfrm>
          <a:prstGeom prst="rightBrace">
            <a:avLst>
              <a:gd name="adj1" fmla="val 61230"/>
              <a:gd name="adj2" fmla="val 34030"/>
            </a:avLst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5" name="Straight Connector 184" descr="Vertical Dividers">
            <a:extLst>
              <a:ext uri="{FF2B5EF4-FFF2-40B4-BE49-F238E27FC236}">
                <a16:creationId xmlns:a16="http://schemas.microsoft.com/office/drawing/2014/main" id="{2E710E6F-227B-44DE-A42B-949A46BDEDC7}"/>
              </a:ext>
            </a:extLst>
          </p:cNvPr>
          <p:cNvCxnSpPr/>
          <p:nvPr/>
        </p:nvCxnSpPr>
        <p:spPr>
          <a:xfrm>
            <a:off x="7664727" y="12401361"/>
            <a:ext cx="0" cy="2300528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ight Brace 43" descr="Callout Brace">
            <a:extLst>
              <a:ext uri="{FF2B5EF4-FFF2-40B4-BE49-F238E27FC236}">
                <a16:creationId xmlns:a16="http://schemas.microsoft.com/office/drawing/2014/main" id="{29C888BE-FA3D-472D-BB65-402C189CE1A7}"/>
              </a:ext>
            </a:extLst>
          </p:cNvPr>
          <p:cNvSpPr/>
          <p:nvPr/>
        </p:nvSpPr>
        <p:spPr>
          <a:xfrm rot="5400000" flipH="1">
            <a:off x="9034705" y="10690706"/>
            <a:ext cx="697213" cy="2304996"/>
          </a:xfrm>
          <a:prstGeom prst="rightBrace">
            <a:avLst>
              <a:gd name="adj1" fmla="val 61230"/>
              <a:gd name="adj2" fmla="val 64334"/>
            </a:avLst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4" name="Straight Connector 93" descr="Vertical footer divider line">
            <a:extLst>
              <a:ext uri="{FF2B5EF4-FFF2-40B4-BE49-F238E27FC236}">
                <a16:creationId xmlns:a16="http://schemas.microsoft.com/office/drawing/2014/main" id="{B8923708-4BEE-4BD5-A83C-2849BF82467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/>
          <p:nvPr/>
        </p:nvCxnSpPr>
        <p:spPr>
          <a:xfrm>
            <a:off x="5315802" y="15346681"/>
            <a:ext cx="0" cy="798712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7" name="Graphic 96" descr="Link">
            <a:extLst>
              <a:ext uri="{FF2B5EF4-FFF2-40B4-BE49-F238E27FC236}">
                <a16:creationId xmlns:a16="http://schemas.microsoft.com/office/drawing/2014/main" id="{C3FF3810-EBEE-4367-BA43-18B5302128CA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853310" y="15442596"/>
            <a:ext cx="167193" cy="167193"/>
          </a:xfrm>
          <a:prstGeom prst="rect">
            <a:avLst/>
          </a:prstGeom>
        </p:spPr>
      </p:pic>
      <p:cxnSp>
        <p:nvCxnSpPr>
          <p:cNvPr id="90" name="Straight Connector 89" descr="Vertical footer divider line">
            <a:extLst>
              <a:ext uri="{FF2B5EF4-FFF2-40B4-BE49-F238E27FC236}">
                <a16:creationId xmlns:a16="http://schemas.microsoft.com/office/drawing/2014/main" id="{8DE7FEA0-10CA-4D7B-B163-5DF0D9FECF0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/>
          <p:nvPr/>
        </p:nvCxnSpPr>
        <p:spPr>
          <a:xfrm>
            <a:off x="9922968" y="15346681"/>
            <a:ext cx="0" cy="798712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 hidden="1">
            <a:extLst>
              <a:ext uri="{FF2B5EF4-FFF2-40B4-BE49-F238E27FC236}">
                <a16:creationId xmlns:a16="http://schemas.microsoft.com/office/drawing/2014/main" id="{30C7CD66-DEEE-45A3-948A-3DD632F8B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Title 01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131A7D-0D8C-8D47-E6B0-BCF254DF6FCC}"/>
              </a:ext>
            </a:extLst>
          </p:cNvPr>
          <p:cNvSpPr txBox="1"/>
          <p:nvPr/>
        </p:nvSpPr>
        <p:spPr>
          <a:xfrm>
            <a:off x="-2534460" y="732475"/>
            <a:ext cx="9853765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 i="1" dirty="0"/>
              <a:t>Petit-</a:t>
            </a:r>
            <a:r>
              <a:rPr lang="en-US" sz="4000" b="1" i="1" err="1"/>
              <a:t>Dejuner</a:t>
            </a:r>
            <a:endParaRPr lang="en-US" sz="4000" b="1" i="1" dirty="0"/>
          </a:p>
          <a:p>
            <a:pPr algn="ctr"/>
            <a:r>
              <a:rPr lang="en-US" sz="4000" b="1" i="1" dirty="0"/>
              <a:t>(Breakfast)</a:t>
            </a:r>
          </a:p>
          <a:p>
            <a:pPr algn="ctr"/>
            <a:r>
              <a:rPr lang="en-US" sz="2000" b="1" i="1" dirty="0"/>
              <a:t>Lundi-Dimanche (Monday-Sunday)</a:t>
            </a:r>
          </a:p>
          <a:p>
            <a:pPr algn="ctr"/>
            <a:r>
              <a:rPr lang="en-US" sz="2000" b="1" i="1" dirty="0"/>
              <a:t>7:00AM-9:00AM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2E5AD7-5250-CA2A-1ADF-5F19FE6BE6A5}"/>
              </a:ext>
            </a:extLst>
          </p:cNvPr>
          <p:cNvSpPr txBox="1"/>
          <p:nvPr/>
        </p:nvSpPr>
        <p:spPr>
          <a:xfrm>
            <a:off x="5541" y="5460896"/>
            <a:ext cx="3154655" cy="60939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ctr">
              <a:buFont typeface="Arial"/>
              <a:buChar char="•"/>
            </a:pPr>
            <a:r>
              <a:rPr lang="en-US" sz="2400" b="1" err="1"/>
              <a:t>Sélection</a:t>
            </a:r>
            <a:r>
              <a:rPr lang="en-US" sz="2400" b="1" dirty="0"/>
              <a:t> de fromage</a:t>
            </a:r>
            <a:endParaRPr lang="en-US" b="1"/>
          </a:p>
          <a:p>
            <a:pPr algn="ctr"/>
            <a:r>
              <a:rPr lang="en-US" sz="2400" dirty="0"/>
              <a:t>(cheese selection)</a:t>
            </a:r>
          </a:p>
          <a:p>
            <a:pPr marL="342900" indent="-342900" algn="ctr">
              <a:buFont typeface="Arial"/>
              <a:buChar char="•"/>
            </a:pPr>
            <a:r>
              <a:rPr lang="en-US" sz="2400" b="1" dirty="0" err="1"/>
              <a:t>Saumon</a:t>
            </a:r>
            <a:r>
              <a:rPr lang="en-US" sz="2400" b="1" dirty="0"/>
              <a:t> </a:t>
            </a:r>
            <a:r>
              <a:rPr lang="en-US" sz="2400" b="1" dirty="0" err="1"/>
              <a:t>fumé</a:t>
            </a:r>
          </a:p>
          <a:p>
            <a:pPr algn="ctr"/>
            <a:r>
              <a:rPr lang="en-US" sz="2400" dirty="0"/>
              <a:t>(smoked salmon)</a:t>
            </a:r>
          </a:p>
          <a:p>
            <a:pPr marL="342900" indent="-342900" algn="ctr">
              <a:buFont typeface="Arial"/>
              <a:buChar char="•"/>
            </a:pPr>
            <a:r>
              <a:rPr lang="en-US" sz="2400" b="1" dirty="0" err="1"/>
              <a:t>Sélection</a:t>
            </a:r>
            <a:r>
              <a:rPr lang="en-US" sz="2400" b="1" dirty="0"/>
              <a:t> de fruits</a:t>
            </a:r>
          </a:p>
          <a:p>
            <a:pPr algn="ctr"/>
            <a:r>
              <a:rPr lang="en-US" sz="2400" dirty="0"/>
              <a:t>(selection of fruits)</a:t>
            </a:r>
          </a:p>
          <a:p>
            <a:pPr marL="342900" indent="-342900" algn="ctr">
              <a:buFont typeface="Arial"/>
              <a:buChar char="•"/>
            </a:pPr>
            <a:r>
              <a:rPr lang="en-US" sz="2400" b="1" dirty="0"/>
              <a:t>Croissants</a:t>
            </a:r>
          </a:p>
          <a:p>
            <a:pPr marL="342900" indent="-342900" algn="ctr">
              <a:buFont typeface="Arial"/>
              <a:buChar char="•"/>
            </a:pPr>
            <a:r>
              <a:rPr lang="en-US" sz="2400" b="1" dirty="0"/>
              <a:t>Pain au </a:t>
            </a:r>
            <a:r>
              <a:rPr lang="en-US" sz="2400" b="1" dirty="0" err="1"/>
              <a:t>chocolat</a:t>
            </a:r>
            <a:endParaRPr lang="en-US" sz="2400" b="1" dirty="0"/>
          </a:p>
          <a:p>
            <a:pPr marL="342900" indent="-342900" algn="ctr">
              <a:buFont typeface="Arial"/>
              <a:buChar char="•"/>
            </a:pPr>
            <a:r>
              <a:rPr lang="en-US" sz="2400" b="1" dirty="0"/>
              <a:t>Baguette </a:t>
            </a:r>
          </a:p>
          <a:p>
            <a:pPr marL="342900" indent="-342900" algn="ctr">
              <a:buFont typeface="Arial"/>
              <a:buChar char="•"/>
            </a:pPr>
            <a:r>
              <a:rPr lang="en-US" sz="2400" b="1" dirty="0"/>
              <a:t>Yaourts</a:t>
            </a:r>
          </a:p>
          <a:p>
            <a:pPr algn="ctr"/>
            <a:r>
              <a:rPr lang="en-US" sz="2400" dirty="0"/>
              <a:t>(Yoghurts)</a:t>
            </a:r>
          </a:p>
          <a:p>
            <a:pPr marL="342900" indent="-342900" algn="ctr">
              <a:buFont typeface="Arial"/>
              <a:buChar char="•"/>
            </a:pPr>
            <a:r>
              <a:rPr lang="en-US" sz="2400" b="1" err="1"/>
              <a:t>Cereales</a:t>
            </a:r>
            <a:endParaRPr lang="en-US" sz="2400" b="1"/>
          </a:p>
          <a:p>
            <a:pPr algn="ctr"/>
            <a:r>
              <a:rPr lang="en-US" sz="2400" dirty="0"/>
              <a:t>(</a:t>
            </a:r>
            <a:r>
              <a:rPr lang="en-US" sz="2400" dirty="0" err="1"/>
              <a:t>céréals</a:t>
            </a:r>
            <a:r>
              <a:rPr lang="en-US" sz="2400" dirty="0"/>
              <a:t>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0E5448-983F-7752-CB44-E770D0E29D12}"/>
              </a:ext>
            </a:extLst>
          </p:cNvPr>
          <p:cNvSpPr txBox="1"/>
          <p:nvPr/>
        </p:nvSpPr>
        <p:spPr>
          <a:xfrm>
            <a:off x="3917308" y="3832511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F2052D-945D-A9F2-ACC2-6AACBC5B279C}"/>
              </a:ext>
            </a:extLst>
          </p:cNvPr>
          <p:cNvSpPr txBox="1"/>
          <p:nvPr/>
        </p:nvSpPr>
        <p:spPr>
          <a:xfrm>
            <a:off x="8999717" y="5446327"/>
            <a:ext cx="2674898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b="1" dirty="0"/>
              <a:t>Jus </a:t>
            </a:r>
            <a:r>
              <a:rPr lang="en-US" sz="2400" b="1" err="1"/>
              <a:t>d'orange</a:t>
            </a:r>
            <a:endParaRPr lang="en-US" sz="2400" b="1"/>
          </a:p>
          <a:p>
            <a:r>
              <a:rPr lang="en-US" sz="2400" dirty="0"/>
              <a:t>(orange juice)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Jus de pomme</a:t>
            </a:r>
          </a:p>
          <a:p>
            <a:r>
              <a:rPr lang="en-US" sz="2400" dirty="0"/>
              <a:t>(apple juice)</a:t>
            </a:r>
          </a:p>
          <a:p>
            <a:pPr marL="342900" indent="-342900">
              <a:buFont typeface="Arial"/>
              <a:buChar char="•"/>
            </a:pPr>
            <a:r>
              <a:rPr lang="en-US" sz="2400" b="1" dirty="0" err="1"/>
              <a:t>Thé</a:t>
            </a:r>
            <a:r>
              <a:rPr lang="en-US" sz="2400" b="1" dirty="0"/>
              <a:t> et café </a:t>
            </a:r>
            <a:r>
              <a:rPr lang="en-US" sz="2400" dirty="0"/>
              <a:t>-café au </a:t>
            </a:r>
            <a:r>
              <a:rPr lang="en-US" sz="2400" dirty="0" err="1"/>
              <a:t>lait,expresso</a:t>
            </a:r>
            <a:r>
              <a:rPr lang="en-US" sz="2400" dirty="0"/>
              <a:t>, café noir</a:t>
            </a:r>
          </a:p>
          <a:p>
            <a:r>
              <a:rPr lang="en-US" sz="2400" dirty="0"/>
              <a:t>(tea and coffee)</a:t>
            </a:r>
          </a:p>
          <a:p>
            <a:r>
              <a:rPr lang="en-US" sz="2400" dirty="0"/>
              <a:t>Chocolat </a:t>
            </a:r>
            <a:r>
              <a:rPr lang="en-US" sz="2400" dirty="0" err="1"/>
              <a:t>chaud</a:t>
            </a:r>
            <a:endParaRPr lang="en-US" sz="2400"/>
          </a:p>
          <a:p>
            <a:r>
              <a:rPr lang="en-US" sz="2400" dirty="0"/>
              <a:t>(hot chocolate)</a:t>
            </a:r>
          </a:p>
          <a:p>
            <a:pPr marL="342900" indent="-342900">
              <a:buFont typeface="Arial"/>
              <a:buChar char="•"/>
            </a:pPr>
            <a:r>
              <a:rPr lang="en-US" sz="2400" b="1" err="1"/>
              <a:t>Eau</a:t>
            </a:r>
            <a:endParaRPr lang="en-US" sz="2400" b="1"/>
          </a:p>
          <a:p>
            <a:r>
              <a:rPr lang="en-US" sz="2400" dirty="0"/>
              <a:t>(water)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D564D0E-772F-EE7D-94B1-16C69D99BCD1}"/>
              </a:ext>
            </a:extLst>
          </p:cNvPr>
          <p:cNvSpPr txBox="1"/>
          <p:nvPr/>
        </p:nvSpPr>
        <p:spPr>
          <a:xfrm>
            <a:off x="4352995" y="5242430"/>
            <a:ext cx="349097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b="1" err="1"/>
              <a:t>Omelette</a:t>
            </a:r>
            <a:endParaRPr lang="en-US" sz="2400" b="1"/>
          </a:p>
          <a:p>
            <a:r>
              <a:rPr lang="en-US" sz="2400" dirty="0"/>
              <a:t>(omelet)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Oeufs cocotte</a:t>
            </a:r>
          </a:p>
          <a:p>
            <a:r>
              <a:rPr lang="en-US" sz="2400" dirty="0"/>
              <a:t>(baked eggs)</a:t>
            </a:r>
          </a:p>
          <a:p>
            <a:pPr marL="342900" indent="-342900">
              <a:buFont typeface="Arial"/>
              <a:buChar char="•"/>
            </a:pPr>
            <a:r>
              <a:rPr lang="en-US" sz="2400" b="1" dirty="0"/>
              <a:t>Oeufs </a:t>
            </a:r>
            <a:r>
              <a:rPr lang="en-US" sz="2400" b="1" dirty="0" err="1"/>
              <a:t>brouillés</a:t>
            </a:r>
          </a:p>
          <a:p>
            <a:r>
              <a:rPr lang="en-US" sz="2400" dirty="0"/>
              <a:t>(scrambled eggs)</a:t>
            </a:r>
          </a:p>
          <a:p>
            <a:pPr marL="342900" indent="-342900">
              <a:buFont typeface="Arial"/>
              <a:buChar char="•"/>
            </a:pPr>
            <a:r>
              <a:rPr lang="en-US" sz="2400" b="1" dirty="0"/>
              <a:t>Crêpe </a:t>
            </a:r>
            <a:r>
              <a:rPr lang="en-US" sz="2400" b="1" dirty="0" err="1"/>
              <a:t>sucrée</a:t>
            </a:r>
          </a:p>
          <a:p>
            <a:r>
              <a:rPr lang="en-US" sz="2400" dirty="0"/>
              <a:t>(sugary crepes)</a:t>
            </a:r>
          </a:p>
          <a:p>
            <a:pPr marL="342900" indent="-342900">
              <a:buFont typeface="Arial"/>
              <a:buChar char="•"/>
            </a:pPr>
            <a:r>
              <a:rPr lang="en-US" sz="2400" b="1" dirty="0"/>
              <a:t>Crêpe </a:t>
            </a:r>
            <a:r>
              <a:rPr lang="en-US" sz="2400" b="1" dirty="0" err="1"/>
              <a:t>salées</a:t>
            </a:r>
          </a:p>
          <a:p>
            <a:r>
              <a:rPr lang="en-US" sz="2400" b="1" dirty="0"/>
              <a:t>(savory </a:t>
            </a:r>
            <a:r>
              <a:rPr lang="en-US" sz="2400" b="1" err="1"/>
              <a:t>crepea</a:t>
            </a:r>
            <a:r>
              <a:rPr lang="en-US" sz="2400" b="1" dirty="0"/>
              <a:t>)</a:t>
            </a:r>
          </a:p>
          <a:p>
            <a:pPr marL="342900" indent="-342900">
              <a:buFont typeface="Arial"/>
              <a:buChar char="•"/>
            </a:pPr>
            <a:r>
              <a:rPr lang="en-US" sz="2400" b="1" dirty="0"/>
              <a:t>Pain perdu</a:t>
            </a:r>
          </a:p>
          <a:p>
            <a:r>
              <a:rPr lang="en-US" sz="2400" dirty="0"/>
              <a:t>(</a:t>
            </a:r>
            <a:r>
              <a:rPr lang="en-US" sz="2400" dirty="0" err="1"/>
              <a:t>french</a:t>
            </a:r>
            <a:r>
              <a:rPr lang="en-US" sz="2400" dirty="0"/>
              <a:t> toast)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7D1359-CC60-9FA2-AE00-54435CD9D73B}"/>
              </a:ext>
            </a:extLst>
          </p:cNvPr>
          <p:cNvSpPr txBox="1"/>
          <p:nvPr/>
        </p:nvSpPr>
        <p:spPr>
          <a:xfrm>
            <a:off x="2397630" y="14239223"/>
            <a:ext cx="999337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 err="1"/>
              <a:t>Veuillez</a:t>
            </a:r>
            <a:r>
              <a:rPr lang="en-US" sz="2400" b="1" u="sng" dirty="0"/>
              <a:t> nous </a:t>
            </a:r>
            <a:r>
              <a:rPr lang="en-US" sz="2400" b="1" u="sng" err="1"/>
              <a:t>aviser</a:t>
            </a:r>
            <a:r>
              <a:rPr lang="en-US" sz="2400" b="1" u="sng" dirty="0"/>
              <a:t> de </a:t>
            </a:r>
            <a:r>
              <a:rPr lang="en-US" sz="2400" b="1" u="sng" err="1"/>
              <a:t>toute</a:t>
            </a:r>
            <a:r>
              <a:rPr lang="en-US" sz="2400" b="1" u="sng" dirty="0"/>
              <a:t> </a:t>
            </a:r>
            <a:r>
              <a:rPr lang="en-US" sz="2400" b="1" u="sng" err="1"/>
              <a:t>allergie</a:t>
            </a:r>
            <a:r>
              <a:rPr lang="en-US" sz="2400" b="1" u="sng" dirty="0"/>
              <a:t> </a:t>
            </a:r>
            <a:r>
              <a:rPr lang="en-US" sz="2400" b="1" u="sng" err="1"/>
              <a:t>alimentaire</a:t>
            </a:r>
            <a:r>
              <a:rPr lang="en-US" sz="2400" b="1" u="sng" dirty="0"/>
              <a:t>.</a:t>
            </a:r>
          </a:p>
          <a:p>
            <a:r>
              <a:rPr lang="en-US" sz="2400" b="1" u="sng" dirty="0"/>
              <a:t>(Please advise us about any food allergies)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B3ED24B-CA90-C5AD-8396-37AFB10B2BD0}"/>
              </a:ext>
            </a:extLst>
          </p:cNvPr>
          <p:cNvSpPr/>
          <p:nvPr/>
        </p:nvSpPr>
        <p:spPr>
          <a:xfrm>
            <a:off x="8044688" y="745744"/>
            <a:ext cx="3287776" cy="1174496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i="1" dirty="0">
                <a:latin typeface="Algerian"/>
              </a:rPr>
              <a:t>Hotel</a:t>
            </a:r>
          </a:p>
          <a:p>
            <a:pPr algn="ctr"/>
            <a:r>
              <a:rPr lang="en-US" sz="3600" i="1" dirty="0">
                <a:latin typeface="Algerian"/>
              </a:rPr>
              <a:t>Mont Blanc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C2EC45-55EF-7AFF-42FC-3D52F28A872C}"/>
              </a:ext>
            </a:extLst>
          </p:cNvPr>
          <p:cNvSpPr txBox="1"/>
          <p:nvPr/>
        </p:nvSpPr>
        <p:spPr>
          <a:xfrm>
            <a:off x="2384213" y="13157296"/>
            <a:ext cx="814019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Pour le service </a:t>
            </a:r>
            <a:r>
              <a:rPr lang="en-US" sz="2400" dirty="0" err="1"/>
              <a:t>en</a:t>
            </a:r>
            <a:r>
              <a:rPr lang="en-US" sz="2400" dirty="0"/>
              <a:t> chambre </a:t>
            </a:r>
            <a:r>
              <a:rPr lang="en-US" sz="2400" dirty="0" err="1"/>
              <a:t>conctactez</a:t>
            </a:r>
            <a:r>
              <a:rPr lang="en-US" sz="2400" dirty="0"/>
              <a:t>-nous au 2345.</a:t>
            </a:r>
          </a:p>
          <a:p>
            <a:r>
              <a:rPr lang="en-US" sz="2400" dirty="0"/>
              <a:t>(For room service contact us at 2345.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7653CB4-5392-A6F3-EAA2-BE40C0756AC6}"/>
              </a:ext>
            </a:extLst>
          </p:cNvPr>
          <p:cNvSpPr/>
          <p:nvPr/>
        </p:nvSpPr>
        <p:spPr>
          <a:xfrm>
            <a:off x="254635" y="10317099"/>
            <a:ext cx="11675872" cy="2507488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</a:rPr>
              <a:t>Pour </a:t>
            </a:r>
            <a:r>
              <a:rPr lang="en-US" sz="2400" smtClean="0">
                <a:solidFill>
                  <a:schemeClr val="tx1"/>
                </a:solidFill>
              </a:rPr>
              <a:t>options </a:t>
            </a:r>
            <a:r>
              <a:rPr lang="en-US" sz="2400" dirty="0" err="1">
                <a:solidFill>
                  <a:schemeClr val="tx1"/>
                </a:solidFill>
              </a:rPr>
              <a:t>végétariennes</a:t>
            </a:r>
            <a:r>
              <a:rPr lang="en-US" sz="2400" dirty="0">
                <a:solidFill>
                  <a:schemeClr val="tx1"/>
                </a:solidFill>
              </a:rPr>
              <a:t> et </a:t>
            </a:r>
            <a:r>
              <a:rPr lang="en-US" sz="2400" dirty="0" err="1">
                <a:solidFill>
                  <a:schemeClr val="tx1"/>
                </a:solidFill>
              </a:rPr>
              <a:t>végétaliennes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disponibles,demandez</a:t>
            </a:r>
            <a:r>
              <a:rPr lang="en-US" sz="2400" dirty="0">
                <a:solidFill>
                  <a:schemeClr val="tx1"/>
                </a:solidFill>
              </a:rPr>
              <a:t> à un </a:t>
            </a:r>
            <a:r>
              <a:rPr lang="en-US" sz="2400" dirty="0" err="1">
                <a:solidFill>
                  <a:schemeClr val="tx1"/>
                </a:solidFill>
              </a:rPr>
              <a:t>membre</a:t>
            </a:r>
            <a:r>
              <a:rPr lang="en-US" sz="2400" dirty="0">
                <a:solidFill>
                  <a:schemeClr val="tx1"/>
                </a:solidFill>
              </a:rPr>
              <a:t> de </a:t>
            </a:r>
            <a:r>
              <a:rPr lang="en-US" sz="2400" dirty="0" err="1">
                <a:solidFill>
                  <a:schemeClr val="tx1"/>
                </a:solidFill>
              </a:rPr>
              <a:t>notre</a:t>
            </a:r>
            <a:r>
              <a:rPr lang="en-US" sz="2400" dirty="0">
                <a:solidFill>
                  <a:schemeClr val="tx1"/>
                </a:solidFill>
              </a:rPr>
              <a:t> équipe.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</a:rPr>
              <a:t>(For vegetarian and vegan options ask a member of our team.)</a:t>
            </a:r>
          </a:p>
        </p:txBody>
      </p:sp>
    </p:spTree>
    <p:extLst>
      <p:ext uri="{BB962C8B-B14F-4D97-AF65-F5344CB8AC3E}">
        <p14:creationId xmlns:p14="http://schemas.microsoft.com/office/powerpoint/2010/main" val="29646067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Voyage">
      <a:dk1>
        <a:sysClr val="windowText" lastClr="000000"/>
      </a:dk1>
      <a:lt1>
        <a:sysClr val="window" lastClr="FFFFFF"/>
      </a:lt1>
      <a:dk2>
        <a:srgbClr val="3A3A3A"/>
      </a:dk2>
      <a:lt2>
        <a:srgbClr val="ACACAC"/>
      </a:lt2>
      <a:accent1>
        <a:srgbClr val="01B1AE"/>
      </a:accent1>
      <a:accent2>
        <a:srgbClr val="6AA4D9"/>
      </a:accent2>
      <a:accent3>
        <a:srgbClr val="F26289"/>
      </a:accent3>
      <a:accent4>
        <a:srgbClr val="ED7D31"/>
      </a:accent4>
      <a:accent5>
        <a:srgbClr val="A88CF6"/>
      </a:accent5>
      <a:accent6>
        <a:srgbClr val="3A3A3A"/>
      </a:accent6>
      <a:hlink>
        <a:srgbClr val="01B1AE"/>
      </a:hlink>
      <a:folHlink>
        <a:srgbClr val="01B1AE"/>
      </a:folHlink>
    </a:clrScheme>
    <a:fontScheme name="Garamond-Trebuchet MS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Food Infographics_SB - v4" id="{25BC1D1E-E4C3-4261-A726-FF03A28815EA}" vid="{DD439898-7991-4EA2-BFA2-A5FBC5E6898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1eb96d0358c5e813b9ff0a51f6be317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9d98f49939701b33df8e18e31113e73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B4432BC-9F23-4D88-8374-BF15AAF209F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8880BFAF-A13B-4682-8A53-6B26D32B0E5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EE46E13-9C15-47AF-98C5-075DA77FB7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TF33654643</Template>
  <TotalTime>2</TotalTime>
  <Words>172</Words>
  <Application>Microsoft Office PowerPoint</Application>
  <PresentationFormat>Custom</PresentationFormat>
  <Paragraphs>60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Algerian</vt:lpstr>
      <vt:lpstr>Arial</vt:lpstr>
      <vt:lpstr>Calibri</vt:lpstr>
      <vt:lpstr>Garamond</vt:lpstr>
      <vt:lpstr>Trebuchet MS</vt:lpstr>
      <vt:lpstr>Office Theme</vt:lpstr>
      <vt:lpstr>Breakfast Board  Silviu Ghera Student Id: 2130678 Foreign Languages and Cultural Awareness BMIH5003 Module Tutor:Rodrigo F. Aguilera </vt:lpstr>
      <vt:lpstr>Title 01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01</dc:title>
  <dc:creator/>
  <cp:lastModifiedBy>Dabuleni</cp:lastModifiedBy>
  <cp:revision>597</cp:revision>
  <dcterms:created xsi:type="dcterms:W3CDTF">2023-06-05T08:51:31Z</dcterms:created>
  <dcterms:modified xsi:type="dcterms:W3CDTF">2023-06-06T16:21:46Z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