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88"/>
  </p:notesMasterIdLst>
  <p:sldIdLst>
    <p:sldId id="256" r:id="rId2"/>
    <p:sldId id="257" r:id="rId3"/>
    <p:sldId id="258" r:id="rId4"/>
    <p:sldId id="259" r:id="rId5"/>
    <p:sldId id="260" r:id="rId6"/>
    <p:sldId id="291" r:id="rId7"/>
    <p:sldId id="261" r:id="rId8"/>
    <p:sldId id="290" r:id="rId9"/>
    <p:sldId id="262" r:id="rId10"/>
    <p:sldId id="267" r:id="rId11"/>
    <p:sldId id="268" r:id="rId12"/>
    <p:sldId id="275" r:id="rId13"/>
    <p:sldId id="286" r:id="rId14"/>
    <p:sldId id="264" r:id="rId15"/>
    <p:sldId id="292" r:id="rId16"/>
    <p:sldId id="293" r:id="rId17"/>
    <p:sldId id="294" r:id="rId18"/>
    <p:sldId id="295" r:id="rId19"/>
    <p:sldId id="296" r:id="rId20"/>
    <p:sldId id="297" r:id="rId21"/>
    <p:sldId id="298" r:id="rId22"/>
    <p:sldId id="299" r:id="rId23"/>
    <p:sldId id="300" r:id="rId24"/>
    <p:sldId id="301" r:id="rId25"/>
    <p:sldId id="302" r:id="rId26"/>
    <p:sldId id="303" r:id="rId27"/>
    <p:sldId id="304" r:id="rId28"/>
    <p:sldId id="305" r:id="rId29"/>
    <p:sldId id="306" r:id="rId30"/>
    <p:sldId id="307" r:id="rId31"/>
    <p:sldId id="308" r:id="rId32"/>
    <p:sldId id="309" r:id="rId33"/>
    <p:sldId id="310" r:id="rId34"/>
    <p:sldId id="311" r:id="rId35"/>
    <p:sldId id="312" r:id="rId36"/>
    <p:sldId id="313" r:id="rId37"/>
    <p:sldId id="314" r:id="rId38"/>
    <p:sldId id="315" r:id="rId39"/>
    <p:sldId id="316" r:id="rId40"/>
    <p:sldId id="317" r:id="rId41"/>
    <p:sldId id="318" r:id="rId42"/>
    <p:sldId id="319" r:id="rId43"/>
    <p:sldId id="320" r:id="rId44"/>
    <p:sldId id="321" r:id="rId45"/>
    <p:sldId id="331" r:id="rId46"/>
    <p:sldId id="332" r:id="rId47"/>
    <p:sldId id="333" r:id="rId48"/>
    <p:sldId id="334" r:id="rId49"/>
    <p:sldId id="335" r:id="rId50"/>
    <p:sldId id="336" r:id="rId51"/>
    <p:sldId id="337" r:id="rId52"/>
    <p:sldId id="338" r:id="rId53"/>
    <p:sldId id="339" r:id="rId54"/>
    <p:sldId id="340" r:id="rId55"/>
    <p:sldId id="341" r:id="rId56"/>
    <p:sldId id="342" r:id="rId57"/>
    <p:sldId id="343" r:id="rId58"/>
    <p:sldId id="344" r:id="rId59"/>
    <p:sldId id="345" r:id="rId60"/>
    <p:sldId id="346" r:id="rId61"/>
    <p:sldId id="347" r:id="rId62"/>
    <p:sldId id="348" r:id="rId63"/>
    <p:sldId id="349" r:id="rId64"/>
    <p:sldId id="364" r:id="rId65"/>
    <p:sldId id="365" r:id="rId66"/>
    <p:sldId id="323" r:id="rId67"/>
    <p:sldId id="324" r:id="rId68"/>
    <p:sldId id="325" r:id="rId69"/>
    <p:sldId id="366" r:id="rId70"/>
    <p:sldId id="322" r:id="rId71"/>
    <p:sldId id="326" r:id="rId72"/>
    <p:sldId id="327" r:id="rId73"/>
    <p:sldId id="328" r:id="rId74"/>
    <p:sldId id="329" r:id="rId75"/>
    <p:sldId id="330" r:id="rId76"/>
    <p:sldId id="287" r:id="rId77"/>
    <p:sldId id="288" r:id="rId78"/>
    <p:sldId id="358" r:id="rId79"/>
    <p:sldId id="360" r:id="rId80"/>
    <p:sldId id="361" r:id="rId81"/>
    <p:sldId id="362" r:id="rId82"/>
    <p:sldId id="352" r:id="rId83"/>
    <p:sldId id="351" r:id="rId84"/>
    <p:sldId id="357" r:id="rId85"/>
    <p:sldId id="353" r:id="rId86"/>
    <p:sldId id="350" r:id="rId8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5005" autoAdjust="0"/>
    <p:restoredTop sz="94660"/>
  </p:normalViewPr>
  <p:slideViewPr>
    <p:cSldViewPr snapToGrid="0">
      <p:cViewPr varScale="1">
        <p:scale>
          <a:sx n="60" d="100"/>
          <a:sy n="60" d="100"/>
        </p:scale>
        <p:origin x="72"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notesMaster" Target="notesMasters/notesMaster1.xml"/><Relationship Id="rId9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821372-C1D9-4A15-AFC7-2289B06EF513}" type="doc">
      <dgm:prSet loTypeId="urn:microsoft.com/office/officeart/2008/layout/NameandTitleOrganizationalChart" loCatId="hierarchy" qsTypeId="urn:microsoft.com/office/officeart/2005/8/quickstyle/simple1" qsCatId="simple" csTypeId="urn:microsoft.com/office/officeart/2005/8/colors/accent1_2" csCatId="accent1" phldr="1"/>
      <dgm:spPr/>
      <dgm:t>
        <a:bodyPr/>
        <a:lstStyle/>
        <a:p>
          <a:endParaRPr lang="en-GB"/>
        </a:p>
      </dgm:t>
    </dgm:pt>
    <dgm:pt modelId="{E00F1B18-BE31-4E97-ABA6-94090C0F04CE}">
      <dgm:prSet phldrT="[Text]"/>
      <dgm:spPr/>
      <dgm:t>
        <a:bodyPr/>
        <a:lstStyle/>
        <a:p>
          <a:r>
            <a:rPr lang="en-GB" dirty="0" smtClean="0"/>
            <a:t>CC Peter Vaughan</a:t>
          </a:r>
          <a:endParaRPr lang="en-GB" dirty="0"/>
        </a:p>
      </dgm:t>
    </dgm:pt>
    <dgm:pt modelId="{78B41C18-AE0C-44F8-8D3F-AFE9A88548BB}" type="parTrans" cxnId="{81A9E0E6-2FF2-48BD-B631-182D41EA0D58}">
      <dgm:prSet/>
      <dgm:spPr/>
      <dgm:t>
        <a:bodyPr/>
        <a:lstStyle/>
        <a:p>
          <a:endParaRPr lang="en-GB"/>
        </a:p>
      </dgm:t>
    </dgm:pt>
    <dgm:pt modelId="{D343E196-B4B8-4BAE-8E83-D83EC87500DB}" type="sibTrans" cxnId="{81A9E0E6-2FF2-48BD-B631-182D41EA0D58}">
      <dgm:prSet/>
      <dgm:spPr/>
      <dgm:t>
        <a:bodyPr/>
        <a:lstStyle/>
        <a:p>
          <a:endParaRPr lang="en-GB"/>
        </a:p>
      </dgm:t>
    </dgm:pt>
    <dgm:pt modelId="{9699E542-2DCD-490B-9B63-C4F0F2F64D8C}" type="asst">
      <dgm:prSet phldrT="[Text]"/>
      <dgm:spPr/>
      <dgm:t>
        <a:bodyPr/>
        <a:lstStyle/>
        <a:p>
          <a:r>
            <a:rPr lang="en-GB" dirty="0" smtClean="0"/>
            <a:t>DCC Matt Jukes</a:t>
          </a:r>
          <a:endParaRPr lang="en-GB" dirty="0"/>
        </a:p>
      </dgm:t>
    </dgm:pt>
    <dgm:pt modelId="{92D58040-C201-48B1-AB47-2AA300EE7ECB}" type="parTrans" cxnId="{C1714243-75C8-4CC1-B5CA-F6B355A39184}">
      <dgm:prSet/>
      <dgm:spPr/>
      <dgm:t>
        <a:bodyPr/>
        <a:lstStyle/>
        <a:p>
          <a:endParaRPr lang="en-GB"/>
        </a:p>
      </dgm:t>
    </dgm:pt>
    <dgm:pt modelId="{FBADE309-21A7-49CC-8B34-D401FD2476A2}" type="sibTrans" cxnId="{C1714243-75C8-4CC1-B5CA-F6B355A39184}">
      <dgm:prSet custT="1"/>
      <dgm:spPr/>
      <dgm:t>
        <a:bodyPr/>
        <a:lstStyle/>
        <a:p>
          <a:pPr algn="ctr"/>
          <a:r>
            <a:rPr lang="en-GB" sz="2000" dirty="0" smtClean="0"/>
            <a:t>Specialist Crime</a:t>
          </a:r>
          <a:endParaRPr lang="en-GB" sz="2000" dirty="0"/>
        </a:p>
      </dgm:t>
    </dgm:pt>
    <dgm:pt modelId="{4FB4F279-BCFF-43A7-837F-6F40CE5FF27A}">
      <dgm:prSet phldrT="[Text]"/>
      <dgm:spPr/>
      <dgm:t>
        <a:bodyPr/>
        <a:lstStyle/>
        <a:p>
          <a:r>
            <a:rPr lang="en-GB" dirty="0" smtClean="0"/>
            <a:t>ACC Richard Lewis</a:t>
          </a:r>
          <a:endParaRPr lang="en-GB" dirty="0"/>
        </a:p>
      </dgm:t>
    </dgm:pt>
    <dgm:pt modelId="{CB320151-95EE-48C7-907A-4A3A74E352DD}" type="parTrans" cxnId="{FC5856D4-FED8-490D-9198-A91148E2A1E5}">
      <dgm:prSet/>
      <dgm:spPr/>
      <dgm:t>
        <a:bodyPr/>
        <a:lstStyle/>
        <a:p>
          <a:endParaRPr lang="en-GB"/>
        </a:p>
      </dgm:t>
    </dgm:pt>
    <dgm:pt modelId="{CAD50D29-8F6F-4767-8BFB-67223E7EA37E}" type="sibTrans" cxnId="{FC5856D4-FED8-490D-9198-A91148E2A1E5}">
      <dgm:prSet/>
      <dgm:spPr/>
      <dgm:t>
        <a:bodyPr/>
        <a:lstStyle/>
        <a:p>
          <a:pPr algn="ctr"/>
          <a:r>
            <a:rPr lang="en-GB" dirty="0" smtClean="0"/>
            <a:t>Territorial Policing</a:t>
          </a:r>
          <a:endParaRPr lang="en-GB" dirty="0"/>
        </a:p>
      </dgm:t>
    </dgm:pt>
    <dgm:pt modelId="{CF1D49D6-E444-4C37-820D-717A283C1C56}">
      <dgm:prSet phldrT="[Text]"/>
      <dgm:spPr/>
      <dgm:t>
        <a:bodyPr/>
        <a:lstStyle/>
        <a:p>
          <a:r>
            <a:rPr lang="en-GB" dirty="0" smtClean="0"/>
            <a:t>Umar Hussain CFO</a:t>
          </a:r>
          <a:endParaRPr lang="en-GB" dirty="0"/>
        </a:p>
      </dgm:t>
    </dgm:pt>
    <dgm:pt modelId="{7C91CB93-3939-4C60-A125-A88A33D5F6D0}" type="parTrans" cxnId="{947BBBDE-A36C-4C47-AD59-3D3DE7CFC246}">
      <dgm:prSet/>
      <dgm:spPr/>
      <dgm:t>
        <a:bodyPr/>
        <a:lstStyle/>
        <a:p>
          <a:endParaRPr lang="en-GB"/>
        </a:p>
      </dgm:t>
    </dgm:pt>
    <dgm:pt modelId="{D933F634-5FB4-4588-A656-413134915A50}" type="sibTrans" cxnId="{947BBBDE-A36C-4C47-AD59-3D3DE7CFC246}">
      <dgm:prSet/>
      <dgm:spPr/>
      <dgm:t>
        <a:bodyPr/>
        <a:lstStyle/>
        <a:p>
          <a:endParaRPr lang="en-GB"/>
        </a:p>
      </dgm:t>
    </dgm:pt>
    <dgm:pt modelId="{E2A08A12-E105-4DFE-A636-91C23116456C}">
      <dgm:prSet phldrT="[Text]"/>
      <dgm:spPr/>
      <dgm:t>
        <a:bodyPr/>
        <a:lstStyle/>
        <a:p>
          <a:r>
            <a:rPr lang="en-GB" dirty="0" smtClean="0"/>
            <a:t>Mark Milton Director HR</a:t>
          </a:r>
          <a:endParaRPr lang="en-GB" dirty="0"/>
        </a:p>
      </dgm:t>
    </dgm:pt>
    <dgm:pt modelId="{26E020F4-D2C5-47BA-9FE5-A2546B46ECFB}" type="parTrans" cxnId="{63373A25-4442-4719-8BD2-70D3F6568384}">
      <dgm:prSet/>
      <dgm:spPr/>
      <dgm:t>
        <a:bodyPr/>
        <a:lstStyle/>
        <a:p>
          <a:endParaRPr lang="en-GB"/>
        </a:p>
      </dgm:t>
    </dgm:pt>
    <dgm:pt modelId="{44925CF1-ACCC-4F51-9419-A04FE00E3184}" type="sibTrans" cxnId="{63373A25-4442-4719-8BD2-70D3F6568384}">
      <dgm:prSet/>
      <dgm:spPr/>
      <dgm:t>
        <a:bodyPr/>
        <a:lstStyle/>
        <a:p>
          <a:endParaRPr lang="en-GB"/>
        </a:p>
      </dgm:t>
    </dgm:pt>
    <dgm:pt modelId="{098BA269-2AFB-4E77-A63B-FC45FCFB0D13}">
      <dgm:prSet/>
      <dgm:spPr/>
      <dgm:t>
        <a:bodyPr/>
        <a:lstStyle/>
        <a:p>
          <a:r>
            <a:rPr lang="en-GB" dirty="0" smtClean="0"/>
            <a:t>ACC Nicki Holland</a:t>
          </a:r>
          <a:endParaRPr lang="en-GB" dirty="0"/>
        </a:p>
      </dgm:t>
    </dgm:pt>
    <dgm:pt modelId="{B4448E5B-B173-4470-BBE4-F33B2952C97C}" type="parTrans" cxnId="{A9FEAAC3-C3DE-4211-8A01-F2F46DEDBDDB}">
      <dgm:prSet/>
      <dgm:spPr/>
      <dgm:t>
        <a:bodyPr/>
        <a:lstStyle/>
        <a:p>
          <a:endParaRPr lang="en-GB"/>
        </a:p>
      </dgm:t>
    </dgm:pt>
    <dgm:pt modelId="{D5973DF8-0BC5-46CC-8C2C-1D9855FC363A}" type="sibTrans" cxnId="{A9FEAAC3-C3DE-4211-8A01-F2F46DEDBDDB}">
      <dgm:prSet/>
      <dgm:spPr>
        <a:solidFill>
          <a:schemeClr val="accent1">
            <a:lumMod val="75000"/>
            <a:alpha val="90000"/>
          </a:schemeClr>
        </a:solidFill>
      </dgm:spPr>
      <dgm:t>
        <a:bodyPr/>
        <a:lstStyle/>
        <a:p>
          <a:endParaRPr lang="en-GB" dirty="0"/>
        </a:p>
      </dgm:t>
    </dgm:pt>
    <dgm:pt modelId="{68B63FD4-12F8-4705-8F2B-71C0BE83C3D7}">
      <dgm:prSet/>
      <dgm:spPr/>
      <dgm:t>
        <a:bodyPr/>
        <a:lstStyle/>
        <a:p>
          <a:r>
            <a:rPr lang="en-GB" dirty="0" smtClean="0"/>
            <a:t>ACC John Stratford</a:t>
          </a:r>
          <a:endParaRPr lang="en-GB" dirty="0"/>
        </a:p>
      </dgm:t>
    </dgm:pt>
    <dgm:pt modelId="{2FA873D0-119F-48EF-8F00-A62BE25EC980}" type="parTrans" cxnId="{6DECE75F-3957-487D-8186-1E22A818D107}">
      <dgm:prSet/>
      <dgm:spPr/>
      <dgm:t>
        <a:bodyPr/>
        <a:lstStyle/>
        <a:p>
          <a:endParaRPr lang="en-GB"/>
        </a:p>
      </dgm:t>
    </dgm:pt>
    <dgm:pt modelId="{8683A13D-E269-4120-AF67-195BAAA469B5}" type="sibTrans" cxnId="{6DECE75F-3957-487D-8186-1E22A818D107}">
      <dgm:prSet custT="1"/>
      <dgm:spPr/>
      <dgm:t>
        <a:bodyPr/>
        <a:lstStyle/>
        <a:p>
          <a:pPr algn="ctr"/>
          <a:r>
            <a:rPr lang="en-GB" sz="2000" dirty="0" smtClean="0"/>
            <a:t>Support</a:t>
          </a:r>
          <a:endParaRPr lang="en-GB" sz="2000" dirty="0"/>
        </a:p>
      </dgm:t>
    </dgm:pt>
    <dgm:pt modelId="{725786EB-C658-457D-87D5-B47E6F1B8565}" type="pres">
      <dgm:prSet presAssocID="{1B821372-C1D9-4A15-AFC7-2289B06EF513}" presName="hierChild1" presStyleCnt="0">
        <dgm:presLayoutVars>
          <dgm:orgChart val="1"/>
          <dgm:chPref val="1"/>
          <dgm:dir/>
          <dgm:animOne val="branch"/>
          <dgm:animLvl val="lvl"/>
          <dgm:resizeHandles/>
        </dgm:presLayoutVars>
      </dgm:prSet>
      <dgm:spPr/>
      <dgm:t>
        <a:bodyPr/>
        <a:lstStyle/>
        <a:p>
          <a:endParaRPr lang="en-GB"/>
        </a:p>
      </dgm:t>
    </dgm:pt>
    <dgm:pt modelId="{0AA65591-9041-4580-9C5C-BA9610B969F3}" type="pres">
      <dgm:prSet presAssocID="{E00F1B18-BE31-4E97-ABA6-94090C0F04CE}" presName="hierRoot1" presStyleCnt="0">
        <dgm:presLayoutVars>
          <dgm:hierBranch val="init"/>
        </dgm:presLayoutVars>
      </dgm:prSet>
      <dgm:spPr/>
    </dgm:pt>
    <dgm:pt modelId="{87C35319-0E1E-4C49-872F-05B9A41BFCC7}" type="pres">
      <dgm:prSet presAssocID="{E00F1B18-BE31-4E97-ABA6-94090C0F04CE}" presName="rootComposite1" presStyleCnt="0"/>
      <dgm:spPr/>
    </dgm:pt>
    <dgm:pt modelId="{44ECD1A5-EAC8-423C-AF02-FF4C55AA3E49}" type="pres">
      <dgm:prSet presAssocID="{E00F1B18-BE31-4E97-ABA6-94090C0F04CE}" presName="rootText1" presStyleLbl="node0" presStyleIdx="0" presStyleCnt="1">
        <dgm:presLayoutVars>
          <dgm:chMax/>
          <dgm:chPref val="3"/>
        </dgm:presLayoutVars>
      </dgm:prSet>
      <dgm:spPr/>
      <dgm:t>
        <a:bodyPr/>
        <a:lstStyle/>
        <a:p>
          <a:endParaRPr lang="en-GB"/>
        </a:p>
      </dgm:t>
    </dgm:pt>
    <dgm:pt modelId="{7B84895E-A707-4D1F-AFDC-82C983B2EEF6}" type="pres">
      <dgm:prSet presAssocID="{E00F1B18-BE31-4E97-ABA6-94090C0F04CE}" presName="titleText1" presStyleLbl="fgAcc0" presStyleIdx="0" presStyleCnt="1" custScaleX="6206" custScaleY="73360" custLinFactX="131517" custLinFactY="100000" custLinFactNeighborX="200000" custLinFactNeighborY="108447">
        <dgm:presLayoutVars>
          <dgm:chMax val="0"/>
          <dgm:chPref val="0"/>
        </dgm:presLayoutVars>
      </dgm:prSet>
      <dgm:spPr/>
      <dgm:t>
        <a:bodyPr/>
        <a:lstStyle/>
        <a:p>
          <a:endParaRPr lang="en-GB"/>
        </a:p>
      </dgm:t>
    </dgm:pt>
    <dgm:pt modelId="{F8F793C9-32C2-4F64-B9EC-4FAE9BC6701B}" type="pres">
      <dgm:prSet presAssocID="{E00F1B18-BE31-4E97-ABA6-94090C0F04CE}" presName="rootConnector1" presStyleLbl="node1" presStyleIdx="0" presStyleCnt="5"/>
      <dgm:spPr/>
      <dgm:t>
        <a:bodyPr/>
        <a:lstStyle/>
        <a:p>
          <a:endParaRPr lang="en-GB"/>
        </a:p>
      </dgm:t>
    </dgm:pt>
    <dgm:pt modelId="{92537FEC-0026-4837-9514-D41EB05E7D03}" type="pres">
      <dgm:prSet presAssocID="{E00F1B18-BE31-4E97-ABA6-94090C0F04CE}" presName="hierChild2" presStyleCnt="0"/>
      <dgm:spPr/>
    </dgm:pt>
    <dgm:pt modelId="{AA12A540-2880-4D76-B84D-4FAA0CB168DA}" type="pres">
      <dgm:prSet presAssocID="{CB320151-95EE-48C7-907A-4A3A74E352DD}" presName="Name37" presStyleLbl="parChTrans1D2" presStyleIdx="0" presStyleCnt="6"/>
      <dgm:spPr/>
      <dgm:t>
        <a:bodyPr/>
        <a:lstStyle/>
        <a:p>
          <a:endParaRPr lang="en-GB"/>
        </a:p>
      </dgm:t>
    </dgm:pt>
    <dgm:pt modelId="{EEEB22BC-286F-4624-BA33-A207DAD55BDF}" type="pres">
      <dgm:prSet presAssocID="{4FB4F279-BCFF-43A7-837F-6F40CE5FF27A}" presName="hierRoot2" presStyleCnt="0">
        <dgm:presLayoutVars>
          <dgm:hierBranch val="init"/>
        </dgm:presLayoutVars>
      </dgm:prSet>
      <dgm:spPr/>
    </dgm:pt>
    <dgm:pt modelId="{A355BA95-9972-4D03-86DD-BF14F24BDA3F}" type="pres">
      <dgm:prSet presAssocID="{4FB4F279-BCFF-43A7-837F-6F40CE5FF27A}" presName="rootComposite" presStyleCnt="0"/>
      <dgm:spPr/>
    </dgm:pt>
    <dgm:pt modelId="{7647CE06-6C79-40CB-B7FF-74C304D0F2F6}" type="pres">
      <dgm:prSet presAssocID="{4FB4F279-BCFF-43A7-837F-6F40CE5FF27A}" presName="rootText" presStyleLbl="node1" presStyleIdx="0" presStyleCnt="5">
        <dgm:presLayoutVars>
          <dgm:chMax/>
          <dgm:chPref val="3"/>
        </dgm:presLayoutVars>
      </dgm:prSet>
      <dgm:spPr/>
      <dgm:t>
        <a:bodyPr/>
        <a:lstStyle/>
        <a:p>
          <a:endParaRPr lang="en-GB"/>
        </a:p>
      </dgm:t>
    </dgm:pt>
    <dgm:pt modelId="{5D1E4C6C-E69D-444B-8FE6-26F8E9A88EE7}" type="pres">
      <dgm:prSet presAssocID="{4FB4F279-BCFF-43A7-837F-6F40CE5FF27A}" presName="titleText2" presStyleLbl="fgAcc1" presStyleIdx="0" presStyleCnt="5" custScaleX="104559" custScaleY="321936" custLinFactY="77318" custLinFactNeighborX="-17177" custLinFactNeighborY="100000">
        <dgm:presLayoutVars>
          <dgm:chMax val="0"/>
          <dgm:chPref val="0"/>
        </dgm:presLayoutVars>
      </dgm:prSet>
      <dgm:spPr/>
      <dgm:t>
        <a:bodyPr/>
        <a:lstStyle/>
        <a:p>
          <a:endParaRPr lang="en-GB"/>
        </a:p>
      </dgm:t>
    </dgm:pt>
    <dgm:pt modelId="{45940DC5-2363-4E08-80D1-F115D7D51931}" type="pres">
      <dgm:prSet presAssocID="{4FB4F279-BCFF-43A7-837F-6F40CE5FF27A}" presName="rootConnector" presStyleLbl="node2" presStyleIdx="0" presStyleCnt="0"/>
      <dgm:spPr/>
      <dgm:t>
        <a:bodyPr/>
        <a:lstStyle/>
        <a:p>
          <a:endParaRPr lang="en-GB"/>
        </a:p>
      </dgm:t>
    </dgm:pt>
    <dgm:pt modelId="{35731CF5-8772-4F82-BFE5-31E4B6118D42}" type="pres">
      <dgm:prSet presAssocID="{4FB4F279-BCFF-43A7-837F-6F40CE5FF27A}" presName="hierChild4" presStyleCnt="0"/>
      <dgm:spPr/>
    </dgm:pt>
    <dgm:pt modelId="{494C6A20-06EC-40CD-BA6F-2D51D8EFD615}" type="pres">
      <dgm:prSet presAssocID="{4FB4F279-BCFF-43A7-837F-6F40CE5FF27A}" presName="hierChild5" presStyleCnt="0"/>
      <dgm:spPr/>
    </dgm:pt>
    <dgm:pt modelId="{DF3FACD5-F11A-4588-B828-1006CE279EE5}" type="pres">
      <dgm:prSet presAssocID="{B4448E5B-B173-4470-BBE4-F33B2952C97C}" presName="Name37" presStyleLbl="parChTrans1D2" presStyleIdx="1" presStyleCnt="6"/>
      <dgm:spPr/>
      <dgm:t>
        <a:bodyPr/>
        <a:lstStyle/>
        <a:p>
          <a:endParaRPr lang="en-GB"/>
        </a:p>
      </dgm:t>
    </dgm:pt>
    <dgm:pt modelId="{CA63C4E8-77D5-419B-BA16-690D5126C6D2}" type="pres">
      <dgm:prSet presAssocID="{098BA269-2AFB-4E77-A63B-FC45FCFB0D13}" presName="hierRoot2" presStyleCnt="0">
        <dgm:presLayoutVars>
          <dgm:hierBranch val="init"/>
        </dgm:presLayoutVars>
      </dgm:prSet>
      <dgm:spPr/>
    </dgm:pt>
    <dgm:pt modelId="{82B69014-672F-46ED-AEA4-C13B5EE4B0D9}" type="pres">
      <dgm:prSet presAssocID="{098BA269-2AFB-4E77-A63B-FC45FCFB0D13}" presName="rootComposite" presStyleCnt="0"/>
      <dgm:spPr/>
    </dgm:pt>
    <dgm:pt modelId="{A0992FEC-B717-4288-851C-17DD3D1BA7EE}" type="pres">
      <dgm:prSet presAssocID="{098BA269-2AFB-4E77-A63B-FC45FCFB0D13}" presName="rootText" presStyleLbl="node1" presStyleIdx="1" presStyleCnt="5">
        <dgm:presLayoutVars>
          <dgm:chMax/>
          <dgm:chPref val="3"/>
        </dgm:presLayoutVars>
      </dgm:prSet>
      <dgm:spPr/>
      <dgm:t>
        <a:bodyPr/>
        <a:lstStyle/>
        <a:p>
          <a:endParaRPr lang="en-GB"/>
        </a:p>
      </dgm:t>
    </dgm:pt>
    <dgm:pt modelId="{2B6844D8-0030-43D7-A1DC-9C51329A3E40}" type="pres">
      <dgm:prSet presAssocID="{098BA269-2AFB-4E77-A63B-FC45FCFB0D13}" presName="titleText2" presStyleLbl="fgAcc1" presStyleIdx="1" presStyleCnt="5" custFlipHor="0" custScaleX="6140" custScaleY="294376" custLinFactX="200000" custLinFactY="-400000" custLinFactNeighborX="274510" custLinFactNeighborY="-411957">
        <dgm:presLayoutVars>
          <dgm:chMax val="0"/>
          <dgm:chPref val="0"/>
        </dgm:presLayoutVars>
      </dgm:prSet>
      <dgm:spPr/>
      <dgm:t>
        <a:bodyPr/>
        <a:lstStyle/>
        <a:p>
          <a:endParaRPr lang="en-GB"/>
        </a:p>
      </dgm:t>
    </dgm:pt>
    <dgm:pt modelId="{D23701B7-4A84-4529-9CD9-4B150F405BCA}" type="pres">
      <dgm:prSet presAssocID="{098BA269-2AFB-4E77-A63B-FC45FCFB0D13}" presName="rootConnector" presStyleLbl="node2" presStyleIdx="0" presStyleCnt="0"/>
      <dgm:spPr/>
      <dgm:t>
        <a:bodyPr/>
        <a:lstStyle/>
        <a:p>
          <a:endParaRPr lang="en-GB"/>
        </a:p>
      </dgm:t>
    </dgm:pt>
    <dgm:pt modelId="{6CC3C8C5-FCF1-429A-9B90-152CF2860E68}" type="pres">
      <dgm:prSet presAssocID="{098BA269-2AFB-4E77-A63B-FC45FCFB0D13}" presName="hierChild4" presStyleCnt="0"/>
      <dgm:spPr/>
    </dgm:pt>
    <dgm:pt modelId="{D0C2EA5F-FD8F-49E6-8A00-E395A3799833}" type="pres">
      <dgm:prSet presAssocID="{098BA269-2AFB-4E77-A63B-FC45FCFB0D13}" presName="hierChild5" presStyleCnt="0"/>
      <dgm:spPr/>
    </dgm:pt>
    <dgm:pt modelId="{67ACFBFD-08A1-4F8E-8428-97FEF057073E}" type="pres">
      <dgm:prSet presAssocID="{2FA873D0-119F-48EF-8F00-A62BE25EC980}" presName="Name37" presStyleLbl="parChTrans1D2" presStyleIdx="2" presStyleCnt="6"/>
      <dgm:spPr/>
      <dgm:t>
        <a:bodyPr/>
        <a:lstStyle/>
        <a:p>
          <a:endParaRPr lang="en-GB"/>
        </a:p>
      </dgm:t>
    </dgm:pt>
    <dgm:pt modelId="{2990751B-3308-486F-934C-DC5E08515734}" type="pres">
      <dgm:prSet presAssocID="{68B63FD4-12F8-4705-8F2B-71C0BE83C3D7}" presName="hierRoot2" presStyleCnt="0">
        <dgm:presLayoutVars>
          <dgm:hierBranch val="init"/>
        </dgm:presLayoutVars>
      </dgm:prSet>
      <dgm:spPr/>
    </dgm:pt>
    <dgm:pt modelId="{965BFC59-324D-46B9-9BB2-2B2001DE1250}" type="pres">
      <dgm:prSet presAssocID="{68B63FD4-12F8-4705-8F2B-71C0BE83C3D7}" presName="rootComposite" presStyleCnt="0"/>
      <dgm:spPr/>
    </dgm:pt>
    <dgm:pt modelId="{D04A734F-123E-40B6-A98A-2BF0B890DE9F}" type="pres">
      <dgm:prSet presAssocID="{68B63FD4-12F8-4705-8F2B-71C0BE83C3D7}" presName="rootText" presStyleLbl="node1" presStyleIdx="2" presStyleCnt="5">
        <dgm:presLayoutVars>
          <dgm:chMax/>
          <dgm:chPref val="3"/>
        </dgm:presLayoutVars>
      </dgm:prSet>
      <dgm:spPr/>
      <dgm:t>
        <a:bodyPr/>
        <a:lstStyle/>
        <a:p>
          <a:endParaRPr lang="en-GB"/>
        </a:p>
      </dgm:t>
    </dgm:pt>
    <dgm:pt modelId="{81477B32-DB50-41C5-917A-80A83455FC75}" type="pres">
      <dgm:prSet presAssocID="{68B63FD4-12F8-4705-8F2B-71C0BE83C3D7}" presName="titleText2" presStyleLbl="fgAcc1" presStyleIdx="2" presStyleCnt="5" custScaleY="213202" custLinFactY="22775" custLinFactNeighborX="-15502" custLinFactNeighborY="100000">
        <dgm:presLayoutVars>
          <dgm:chMax val="0"/>
          <dgm:chPref val="0"/>
        </dgm:presLayoutVars>
      </dgm:prSet>
      <dgm:spPr/>
      <dgm:t>
        <a:bodyPr/>
        <a:lstStyle/>
        <a:p>
          <a:endParaRPr lang="en-GB"/>
        </a:p>
      </dgm:t>
    </dgm:pt>
    <dgm:pt modelId="{42AE5FFB-E683-4A4D-B3AB-5FD27888C730}" type="pres">
      <dgm:prSet presAssocID="{68B63FD4-12F8-4705-8F2B-71C0BE83C3D7}" presName="rootConnector" presStyleLbl="node2" presStyleIdx="0" presStyleCnt="0"/>
      <dgm:spPr/>
      <dgm:t>
        <a:bodyPr/>
        <a:lstStyle/>
        <a:p>
          <a:endParaRPr lang="en-GB"/>
        </a:p>
      </dgm:t>
    </dgm:pt>
    <dgm:pt modelId="{9B38EA55-52AB-4817-BCF8-92DE5DDB8BF6}" type="pres">
      <dgm:prSet presAssocID="{68B63FD4-12F8-4705-8F2B-71C0BE83C3D7}" presName="hierChild4" presStyleCnt="0"/>
      <dgm:spPr/>
    </dgm:pt>
    <dgm:pt modelId="{E594E811-BD1F-4FC9-B04E-45BB0892148B}" type="pres">
      <dgm:prSet presAssocID="{68B63FD4-12F8-4705-8F2B-71C0BE83C3D7}" presName="hierChild5" presStyleCnt="0"/>
      <dgm:spPr/>
    </dgm:pt>
    <dgm:pt modelId="{048D602E-F832-428A-B576-ADBF9C96E57A}" type="pres">
      <dgm:prSet presAssocID="{7C91CB93-3939-4C60-A125-A88A33D5F6D0}" presName="Name37" presStyleLbl="parChTrans1D2" presStyleIdx="3" presStyleCnt="6"/>
      <dgm:spPr/>
      <dgm:t>
        <a:bodyPr/>
        <a:lstStyle/>
        <a:p>
          <a:endParaRPr lang="en-GB"/>
        </a:p>
      </dgm:t>
    </dgm:pt>
    <dgm:pt modelId="{546F376F-A266-4489-A09E-DD8B82C930D0}" type="pres">
      <dgm:prSet presAssocID="{CF1D49D6-E444-4C37-820D-717A283C1C56}" presName="hierRoot2" presStyleCnt="0">
        <dgm:presLayoutVars>
          <dgm:hierBranch val="init"/>
        </dgm:presLayoutVars>
      </dgm:prSet>
      <dgm:spPr/>
    </dgm:pt>
    <dgm:pt modelId="{697FD9C8-6753-44D6-9D0C-0FEA24E4DC07}" type="pres">
      <dgm:prSet presAssocID="{CF1D49D6-E444-4C37-820D-717A283C1C56}" presName="rootComposite" presStyleCnt="0"/>
      <dgm:spPr/>
    </dgm:pt>
    <dgm:pt modelId="{1C9005DA-A2EF-4D39-B3AF-7C4E8DC0D57C}" type="pres">
      <dgm:prSet presAssocID="{CF1D49D6-E444-4C37-820D-717A283C1C56}" presName="rootText" presStyleLbl="node1" presStyleIdx="3" presStyleCnt="5">
        <dgm:presLayoutVars>
          <dgm:chMax/>
          <dgm:chPref val="3"/>
        </dgm:presLayoutVars>
      </dgm:prSet>
      <dgm:spPr/>
      <dgm:t>
        <a:bodyPr/>
        <a:lstStyle/>
        <a:p>
          <a:endParaRPr lang="en-GB"/>
        </a:p>
      </dgm:t>
    </dgm:pt>
    <dgm:pt modelId="{00486058-9A0B-44A7-A53A-03E1390EC955}" type="pres">
      <dgm:prSet presAssocID="{CF1D49D6-E444-4C37-820D-717A283C1C56}" presName="titleText2" presStyleLbl="fgAcc1" presStyleIdx="3" presStyleCnt="5" custFlipVert="1" custScaleX="3987" custScaleY="20792" custLinFactX="100000" custLinFactY="-400000" custLinFactNeighborX="172795" custLinFactNeighborY="-452235">
        <dgm:presLayoutVars>
          <dgm:chMax val="0"/>
          <dgm:chPref val="0"/>
        </dgm:presLayoutVars>
      </dgm:prSet>
      <dgm:spPr/>
      <dgm:t>
        <a:bodyPr/>
        <a:lstStyle/>
        <a:p>
          <a:endParaRPr lang="en-GB"/>
        </a:p>
      </dgm:t>
    </dgm:pt>
    <dgm:pt modelId="{8C7F52D2-68A3-41E9-A02A-6C1A19040BC2}" type="pres">
      <dgm:prSet presAssocID="{CF1D49D6-E444-4C37-820D-717A283C1C56}" presName="rootConnector" presStyleLbl="node2" presStyleIdx="0" presStyleCnt="0"/>
      <dgm:spPr/>
      <dgm:t>
        <a:bodyPr/>
        <a:lstStyle/>
        <a:p>
          <a:endParaRPr lang="en-GB"/>
        </a:p>
      </dgm:t>
    </dgm:pt>
    <dgm:pt modelId="{18CD84F2-3DB9-4E77-8EAD-5DBF72D1955A}" type="pres">
      <dgm:prSet presAssocID="{CF1D49D6-E444-4C37-820D-717A283C1C56}" presName="hierChild4" presStyleCnt="0"/>
      <dgm:spPr/>
    </dgm:pt>
    <dgm:pt modelId="{A85B9B88-1FF1-4CBD-953A-254EE6A9520C}" type="pres">
      <dgm:prSet presAssocID="{CF1D49D6-E444-4C37-820D-717A283C1C56}" presName="hierChild5" presStyleCnt="0"/>
      <dgm:spPr/>
    </dgm:pt>
    <dgm:pt modelId="{B2A879E7-7B36-4FF1-91F4-5E76C0B05F76}" type="pres">
      <dgm:prSet presAssocID="{26E020F4-D2C5-47BA-9FE5-A2546B46ECFB}" presName="Name37" presStyleLbl="parChTrans1D2" presStyleIdx="4" presStyleCnt="6"/>
      <dgm:spPr/>
      <dgm:t>
        <a:bodyPr/>
        <a:lstStyle/>
        <a:p>
          <a:endParaRPr lang="en-GB"/>
        </a:p>
      </dgm:t>
    </dgm:pt>
    <dgm:pt modelId="{F11A44C6-BDE1-41E8-A340-D58EA62718E3}" type="pres">
      <dgm:prSet presAssocID="{E2A08A12-E105-4DFE-A636-91C23116456C}" presName="hierRoot2" presStyleCnt="0">
        <dgm:presLayoutVars>
          <dgm:hierBranch val="init"/>
        </dgm:presLayoutVars>
      </dgm:prSet>
      <dgm:spPr/>
    </dgm:pt>
    <dgm:pt modelId="{CDAFCC2B-2A31-4B62-B263-2C630F4D17B9}" type="pres">
      <dgm:prSet presAssocID="{E2A08A12-E105-4DFE-A636-91C23116456C}" presName="rootComposite" presStyleCnt="0"/>
      <dgm:spPr/>
    </dgm:pt>
    <dgm:pt modelId="{4910F319-8D6B-4869-9029-F4B751F7D22B}" type="pres">
      <dgm:prSet presAssocID="{E2A08A12-E105-4DFE-A636-91C23116456C}" presName="rootText" presStyleLbl="node1" presStyleIdx="4" presStyleCnt="5">
        <dgm:presLayoutVars>
          <dgm:chMax/>
          <dgm:chPref val="3"/>
        </dgm:presLayoutVars>
      </dgm:prSet>
      <dgm:spPr/>
      <dgm:t>
        <a:bodyPr/>
        <a:lstStyle/>
        <a:p>
          <a:endParaRPr lang="en-GB"/>
        </a:p>
      </dgm:t>
    </dgm:pt>
    <dgm:pt modelId="{55F87ACF-4F0B-44B5-A5DC-3937930C5E1F}" type="pres">
      <dgm:prSet presAssocID="{E2A08A12-E105-4DFE-A636-91C23116456C}" presName="titleText2" presStyleLbl="fgAcc1" presStyleIdx="4" presStyleCnt="5" custFlipVert="1" custFlipHor="1" custScaleX="4056" custScaleY="21150" custLinFactX="40178" custLinFactY="-400000" custLinFactNeighborX="100000" custLinFactNeighborY="-441398">
        <dgm:presLayoutVars>
          <dgm:chMax val="0"/>
          <dgm:chPref val="0"/>
        </dgm:presLayoutVars>
      </dgm:prSet>
      <dgm:spPr/>
      <dgm:t>
        <a:bodyPr/>
        <a:lstStyle/>
        <a:p>
          <a:endParaRPr lang="en-GB"/>
        </a:p>
      </dgm:t>
    </dgm:pt>
    <dgm:pt modelId="{135143CB-C658-4432-8CC7-A904C361349B}" type="pres">
      <dgm:prSet presAssocID="{E2A08A12-E105-4DFE-A636-91C23116456C}" presName="rootConnector" presStyleLbl="node2" presStyleIdx="0" presStyleCnt="0"/>
      <dgm:spPr/>
      <dgm:t>
        <a:bodyPr/>
        <a:lstStyle/>
        <a:p>
          <a:endParaRPr lang="en-GB"/>
        </a:p>
      </dgm:t>
    </dgm:pt>
    <dgm:pt modelId="{B8793E84-65C3-453E-8A06-0B54E9E7361D}" type="pres">
      <dgm:prSet presAssocID="{E2A08A12-E105-4DFE-A636-91C23116456C}" presName="hierChild4" presStyleCnt="0"/>
      <dgm:spPr/>
    </dgm:pt>
    <dgm:pt modelId="{01298B0B-BAE7-4969-AE6F-9BBF70A0760C}" type="pres">
      <dgm:prSet presAssocID="{E2A08A12-E105-4DFE-A636-91C23116456C}" presName="hierChild5" presStyleCnt="0"/>
      <dgm:spPr/>
    </dgm:pt>
    <dgm:pt modelId="{AB0C22A5-2929-4C29-ACF4-E5CC965180A4}" type="pres">
      <dgm:prSet presAssocID="{E00F1B18-BE31-4E97-ABA6-94090C0F04CE}" presName="hierChild3" presStyleCnt="0"/>
      <dgm:spPr/>
    </dgm:pt>
    <dgm:pt modelId="{54D4E8BB-A624-42F5-BA40-0E2247429FD2}" type="pres">
      <dgm:prSet presAssocID="{92D58040-C201-48B1-AB47-2AA300EE7ECB}" presName="Name96" presStyleLbl="parChTrans1D2" presStyleIdx="5" presStyleCnt="6"/>
      <dgm:spPr/>
      <dgm:t>
        <a:bodyPr/>
        <a:lstStyle/>
        <a:p>
          <a:endParaRPr lang="en-GB"/>
        </a:p>
      </dgm:t>
    </dgm:pt>
    <dgm:pt modelId="{E507CB19-0C83-4AD4-9370-613E55AD9144}" type="pres">
      <dgm:prSet presAssocID="{9699E542-2DCD-490B-9B63-C4F0F2F64D8C}" presName="hierRoot3" presStyleCnt="0">
        <dgm:presLayoutVars>
          <dgm:hierBranch val="init"/>
        </dgm:presLayoutVars>
      </dgm:prSet>
      <dgm:spPr/>
    </dgm:pt>
    <dgm:pt modelId="{046E2121-E3E5-4ECB-9EAA-470BF50F9EA6}" type="pres">
      <dgm:prSet presAssocID="{9699E542-2DCD-490B-9B63-C4F0F2F64D8C}" presName="rootComposite3" presStyleCnt="0"/>
      <dgm:spPr/>
    </dgm:pt>
    <dgm:pt modelId="{FDF10E46-06A0-4C34-BEAA-925D2FDEB15E}" type="pres">
      <dgm:prSet presAssocID="{9699E542-2DCD-490B-9B63-C4F0F2F64D8C}" presName="rootText3" presStyleLbl="asst1" presStyleIdx="0" presStyleCnt="1">
        <dgm:presLayoutVars>
          <dgm:chPref val="3"/>
        </dgm:presLayoutVars>
      </dgm:prSet>
      <dgm:spPr/>
      <dgm:t>
        <a:bodyPr/>
        <a:lstStyle/>
        <a:p>
          <a:endParaRPr lang="en-GB"/>
        </a:p>
      </dgm:t>
    </dgm:pt>
    <dgm:pt modelId="{434205E1-1A2C-4CC8-9468-64BCF0BBF401}" type="pres">
      <dgm:prSet presAssocID="{9699E542-2DCD-490B-9B63-C4F0F2F64D8C}" presName="titleText3" presStyleLbl="fgAcc2" presStyleIdx="0" presStyleCnt="1" custScaleX="108851" custScaleY="316045" custLinFactY="355501" custLinFactNeighborX="-68601" custLinFactNeighborY="400000">
        <dgm:presLayoutVars>
          <dgm:chMax val="0"/>
          <dgm:chPref val="0"/>
        </dgm:presLayoutVars>
      </dgm:prSet>
      <dgm:spPr/>
      <dgm:t>
        <a:bodyPr/>
        <a:lstStyle/>
        <a:p>
          <a:endParaRPr lang="en-GB"/>
        </a:p>
      </dgm:t>
    </dgm:pt>
    <dgm:pt modelId="{89DB1D67-129C-4D60-A149-B62A23B50574}" type="pres">
      <dgm:prSet presAssocID="{9699E542-2DCD-490B-9B63-C4F0F2F64D8C}" presName="rootConnector3" presStyleLbl="asst1" presStyleIdx="0" presStyleCnt="1"/>
      <dgm:spPr/>
      <dgm:t>
        <a:bodyPr/>
        <a:lstStyle/>
        <a:p>
          <a:endParaRPr lang="en-GB"/>
        </a:p>
      </dgm:t>
    </dgm:pt>
    <dgm:pt modelId="{FB571F27-83E0-4580-8F3C-C5FA88D6F68A}" type="pres">
      <dgm:prSet presAssocID="{9699E542-2DCD-490B-9B63-C4F0F2F64D8C}" presName="hierChild6" presStyleCnt="0"/>
      <dgm:spPr/>
    </dgm:pt>
    <dgm:pt modelId="{0DD957A7-535A-4848-861C-FB4888873868}" type="pres">
      <dgm:prSet presAssocID="{9699E542-2DCD-490B-9B63-C4F0F2F64D8C}" presName="hierChild7" presStyleCnt="0"/>
      <dgm:spPr/>
    </dgm:pt>
  </dgm:ptLst>
  <dgm:cxnLst>
    <dgm:cxn modelId="{E804AF67-7A18-428F-B3EA-35AA3CF54968}" type="presOf" srcId="{2FA873D0-119F-48EF-8F00-A62BE25EC980}" destId="{67ACFBFD-08A1-4F8E-8428-97FEF057073E}" srcOrd="0" destOrd="0" presId="urn:microsoft.com/office/officeart/2008/layout/NameandTitleOrganizationalChart"/>
    <dgm:cxn modelId="{89DB9B96-703D-434B-89E3-C219716DF11E}" type="presOf" srcId="{098BA269-2AFB-4E77-A63B-FC45FCFB0D13}" destId="{A0992FEC-B717-4288-851C-17DD3D1BA7EE}" srcOrd="0" destOrd="0" presId="urn:microsoft.com/office/officeart/2008/layout/NameandTitleOrganizationalChart"/>
    <dgm:cxn modelId="{9D6A67A1-4A03-400E-8A37-C840700AB4F9}" type="presOf" srcId="{1B821372-C1D9-4A15-AFC7-2289B06EF513}" destId="{725786EB-C658-457D-87D5-B47E6F1B8565}" srcOrd="0" destOrd="0" presId="urn:microsoft.com/office/officeart/2008/layout/NameandTitleOrganizationalChart"/>
    <dgm:cxn modelId="{67626F34-129D-437D-BBF4-EC2861B770D9}" type="presOf" srcId="{CAD50D29-8F6F-4767-8BFB-67223E7EA37E}" destId="{5D1E4C6C-E69D-444B-8FE6-26F8E9A88EE7}" srcOrd="0" destOrd="0" presId="urn:microsoft.com/office/officeart/2008/layout/NameandTitleOrganizationalChart"/>
    <dgm:cxn modelId="{433BCCBB-CCB8-4BEE-8CF2-91EAE5767816}" type="presOf" srcId="{7C91CB93-3939-4C60-A125-A88A33D5F6D0}" destId="{048D602E-F832-428A-B576-ADBF9C96E57A}" srcOrd="0" destOrd="0" presId="urn:microsoft.com/office/officeart/2008/layout/NameandTitleOrganizationalChart"/>
    <dgm:cxn modelId="{6DECE75F-3957-487D-8186-1E22A818D107}" srcId="{E00F1B18-BE31-4E97-ABA6-94090C0F04CE}" destId="{68B63FD4-12F8-4705-8F2B-71C0BE83C3D7}" srcOrd="3" destOrd="0" parTransId="{2FA873D0-119F-48EF-8F00-A62BE25EC980}" sibTransId="{8683A13D-E269-4120-AF67-195BAAA469B5}"/>
    <dgm:cxn modelId="{947BBBDE-A36C-4C47-AD59-3D3DE7CFC246}" srcId="{E00F1B18-BE31-4E97-ABA6-94090C0F04CE}" destId="{CF1D49D6-E444-4C37-820D-717A283C1C56}" srcOrd="4" destOrd="0" parTransId="{7C91CB93-3939-4C60-A125-A88A33D5F6D0}" sibTransId="{D933F634-5FB4-4588-A656-413134915A50}"/>
    <dgm:cxn modelId="{FC5856D4-FED8-490D-9198-A91148E2A1E5}" srcId="{E00F1B18-BE31-4E97-ABA6-94090C0F04CE}" destId="{4FB4F279-BCFF-43A7-837F-6F40CE5FF27A}" srcOrd="1" destOrd="0" parTransId="{CB320151-95EE-48C7-907A-4A3A74E352DD}" sibTransId="{CAD50D29-8F6F-4767-8BFB-67223E7EA37E}"/>
    <dgm:cxn modelId="{1A7C9F5D-DD6C-4370-AE8E-90885CCCC4B4}" type="presOf" srcId="{E2A08A12-E105-4DFE-A636-91C23116456C}" destId="{135143CB-C658-4432-8CC7-A904C361349B}" srcOrd="1" destOrd="0" presId="urn:microsoft.com/office/officeart/2008/layout/NameandTitleOrganizationalChart"/>
    <dgm:cxn modelId="{81A9E0E6-2FF2-48BD-B631-182D41EA0D58}" srcId="{1B821372-C1D9-4A15-AFC7-2289B06EF513}" destId="{E00F1B18-BE31-4E97-ABA6-94090C0F04CE}" srcOrd="0" destOrd="0" parTransId="{78B41C18-AE0C-44F8-8D3F-AFE9A88548BB}" sibTransId="{D343E196-B4B8-4BAE-8E83-D83EC87500DB}"/>
    <dgm:cxn modelId="{B6E1757A-8297-420F-A994-78A353993377}" type="presOf" srcId="{92D58040-C201-48B1-AB47-2AA300EE7ECB}" destId="{54D4E8BB-A624-42F5-BA40-0E2247429FD2}" srcOrd="0" destOrd="0" presId="urn:microsoft.com/office/officeart/2008/layout/NameandTitleOrganizationalChart"/>
    <dgm:cxn modelId="{643FE32C-F1FE-4586-9824-0215A4325D14}" type="presOf" srcId="{FBADE309-21A7-49CC-8B34-D401FD2476A2}" destId="{434205E1-1A2C-4CC8-9468-64BCF0BBF401}" srcOrd="0" destOrd="0" presId="urn:microsoft.com/office/officeart/2008/layout/NameandTitleOrganizationalChart"/>
    <dgm:cxn modelId="{EBCA5362-2EB2-41DE-88BB-AD10C431BF7E}" type="presOf" srcId="{CF1D49D6-E444-4C37-820D-717A283C1C56}" destId="{1C9005DA-A2EF-4D39-B3AF-7C4E8DC0D57C}" srcOrd="0" destOrd="0" presId="urn:microsoft.com/office/officeart/2008/layout/NameandTitleOrganizationalChart"/>
    <dgm:cxn modelId="{80831FC5-094B-48EE-8DFC-4153B1838A8F}" type="presOf" srcId="{D343E196-B4B8-4BAE-8E83-D83EC87500DB}" destId="{7B84895E-A707-4D1F-AFDC-82C983B2EEF6}" srcOrd="0" destOrd="0" presId="urn:microsoft.com/office/officeart/2008/layout/NameandTitleOrganizationalChart"/>
    <dgm:cxn modelId="{096DCA93-9C15-41AC-A40C-7C37664D5142}" type="presOf" srcId="{68B63FD4-12F8-4705-8F2B-71C0BE83C3D7}" destId="{D04A734F-123E-40B6-A98A-2BF0B890DE9F}" srcOrd="0" destOrd="0" presId="urn:microsoft.com/office/officeart/2008/layout/NameandTitleOrganizationalChart"/>
    <dgm:cxn modelId="{D1F3DC68-C7B7-4DCD-80E3-B79DF8904421}" type="presOf" srcId="{8683A13D-E269-4120-AF67-195BAAA469B5}" destId="{81477B32-DB50-41C5-917A-80A83455FC75}" srcOrd="0" destOrd="0" presId="urn:microsoft.com/office/officeart/2008/layout/NameandTitleOrganizationalChart"/>
    <dgm:cxn modelId="{59A8B8CC-F6AA-4B69-A5B1-E4DDB9E81AEB}" type="presOf" srcId="{26E020F4-D2C5-47BA-9FE5-A2546B46ECFB}" destId="{B2A879E7-7B36-4FF1-91F4-5E76C0B05F76}" srcOrd="0" destOrd="0" presId="urn:microsoft.com/office/officeart/2008/layout/NameandTitleOrganizationalChart"/>
    <dgm:cxn modelId="{88C6A324-2F1B-4577-AE91-B2191B57F055}" type="presOf" srcId="{9699E542-2DCD-490B-9B63-C4F0F2F64D8C}" destId="{FDF10E46-06A0-4C34-BEAA-925D2FDEB15E}" srcOrd="0" destOrd="0" presId="urn:microsoft.com/office/officeart/2008/layout/NameandTitleOrganizationalChart"/>
    <dgm:cxn modelId="{A9FEAAC3-C3DE-4211-8A01-F2F46DEDBDDB}" srcId="{E00F1B18-BE31-4E97-ABA6-94090C0F04CE}" destId="{098BA269-2AFB-4E77-A63B-FC45FCFB0D13}" srcOrd="2" destOrd="0" parTransId="{B4448E5B-B173-4470-BBE4-F33B2952C97C}" sibTransId="{D5973DF8-0BC5-46CC-8C2C-1D9855FC363A}"/>
    <dgm:cxn modelId="{BCA7A018-A929-4FFC-8CEB-7C9F08B7CAFE}" type="presOf" srcId="{E2A08A12-E105-4DFE-A636-91C23116456C}" destId="{4910F319-8D6B-4869-9029-F4B751F7D22B}" srcOrd="0" destOrd="0" presId="urn:microsoft.com/office/officeart/2008/layout/NameandTitleOrganizationalChart"/>
    <dgm:cxn modelId="{63373A25-4442-4719-8BD2-70D3F6568384}" srcId="{E00F1B18-BE31-4E97-ABA6-94090C0F04CE}" destId="{E2A08A12-E105-4DFE-A636-91C23116456C}" srcOrd="5" destOrd="0" parTransId="{26E020F4-D2C5-47BA-9FE5-A2546B46ECFB}" sibTransId="{44925CF1-ACCC-4F51-9419-A04FE00E3184}"/>
    <dgm:cxn modelId="{FFDEE7EA-D587-4011-84C6-0F53225FC5A7}" type="presOf" srcId="{4FB4F279-BCFF-43A7-837F-6F40CE5FF27A}" destId="{45940DC5-2363-4E08-80D1-F115D7D51931}" srcOrd="1" destOrd="0" presId="urn:microsoft.com/office/officeart/2008/layout/NameandTitleOrganizationalChart"/>
    <dgm:cxn modelId="{CF2D711D-CB97-49F7-B72A-F4DC2C6D5D84}" type="presOf" srcId="{E00F1B18-BE31-4E97-ABA6-94090C0F04CE}" destId="{F8F793C9-32C2-4F64-B9EC-4FAE9BC6701B}" srcOrd="1" destOrd="0" presId="urn:microsoft.com/office/officeart/2008/layout/NameandTitleOrganizationalChart"/>
    <dgm:cxn modelId="{B882559D-BB9F-44C3-81DC-B6B7C993D1FB}" type="presOf" srcId="{B4448E5B-B173-4470-BBE4-F33B2952C97C}" destId="{DF3FACD5-F11A-4588-B828-1006CE279EE5}" srcOrd="0" destOrd="0" presId="urn:microsoft.com/office/officeart/2008/layout/NameandTitleOrganizationalChart"/>
    <dgm:cxn modelId="{7F1A0420-1BE4-494B-A8FB-A97FEEA3E341}" type="presOf" srcId="{CF1D49D6-E444-4C37-820D-717A283C1C56}" destId="{8C7F52D2-68A3-41E9-A02A-6C1A19040BC2}" srcOrd="1" destOrd="0" presId="urn:microsoft.com/office/officeart/2008/layout/NameandTitleOrganizationalChart"/>
    <dgm:cxn modelId="{964E877F-9799-47B1-8335-45E8490A0DD4}" type="presOf" srcId="{44925CF1-ACCC-4F51-9419-A04FE00E3184}" destId="{55F87ACF-4F0B-44B5-A5DC-3937930C5E1F}" srcOrd="0" destOrd="0" presId="urn:microsoft.com/office/officeart/2008/layout/NameandTitleOrganizationalChart"/>
    <dgm:cxn modelId="{F0A055D2-086C-401E-8585-2E3ABFCC4402}" type="presOf" srcId="{E00F1B18-BE31-4E97-ABA6-94090C0F04CE}" destId="{44ECD1A5-EAC8-423C-AF02-FF4C55AA3E49}" srcOrd="0" destOrd="0" presId="urn:microsoft.com/office/officeart/2008/layout/NameandTitleOrganizationalChart"/>
    <dgm:cxn modelId="{C5219082-FDEE-4314-8115-43E8457EC3D7}" type="presOf" srcId="{CB320151-95EE-48C7-907A-4A3A74E352DD}" destId="{AA12A540-2880-4D76-B84D-4FAA0CB168DA}" srcOrd="0" destOrd="0" presId="urn:microsoft.com/office/officeart/2008/layout/NameandTitleOrganizationalChart"/>
    <dgm:cxn modelId="{C1714243-75C8-4CC1-B5CA-F6B355A39184}" srcId="{E00F1B18-BE31-4E97-ABA6-94090C0F04CE}" destId="{9699E542-2DCD-490B-9B63-C4F0F2F64D8C}" srcOrd="0" destOrd="0" parTransId="{92D58040-C201-48B1-AB47-2AA300EE7ECB}" sibTransId="{FBADE309-21A7-49CC-8B34-D401FD2476A2}"/>
    <dgm:cxn modelId="{9D5CB09E-22EA-42A2-AE04-2F6078580049}" type="presOf" srcId="{098BA269-2AFB-4E77-A63B-FC45FCFB0D13}" destId="{D23701B7-4A84-4529-9CD9-4B150F405BCA}" srcOrd="1" destOrd="0" presId="urn:microsoft.com/office/officeart/2008/layout/NameandTitleOrganizationalChart"/>
    <dgm:cxn modelId="{ADBAF8D2-F3A5-410A-AD7F-29792580EF76}" type="presOf" srcId="{4FB4F279-BCFF-43A7-837F-6F40CE5FF27A}" destId="{7647CE06-6C79-40CB-B7FF-74C304D0F2F6}" srcOrd="0" destOrd="0" presId="urn:microsoft.com/office/officeart/2008/layout/NameandTitleOrganizationalChart"/>
    <dgm:cxn modelId="{E46CF95F-4452-4D6D-8E5A-FBDCFF5DE24B}" type="presOf" srcId="{D5973DF8-0BC5-46CC-8C2C-1D9855FC363A}" destId="{2B6844D8-0030-43D7-A1DC-9C51329A3E40}" srcOrd="0" destOrd="0" presId="urn:microsoft.com/office/officeart/2008/layout/NameandTitleOrganizationalChart"/>
    <dgm:cxn modelId="{F6E7E394-E610-4930-B169-AB9A565C1346}" type="presOf" srcId="{68B63FD4-12F8-4705-8F2B-71C0BE83C3D7}" destId="{42AE5FFB-E683-4A4D-B3AB-5FD27888C730}" srcOrd="1" destOrd="0" presId="urn:microsoft.com/office/officeart/2008/layout/NameandTitleOrganizationalChart"/>
    <dgm:cxn modelId="{D285673B-C0BA-4A5B-9434-C34C114363BF}" type="presOf" srcId="{D933F634-5FB4-4588-A656-413134915A50}" destId="{00486058-9A0B-44A7-A53A-03E1390EC955}" srcOrd="0" destOrd="0" presId="urn:microsoft.com/office/officeart/2008/layout/NameandTitleOrganizationalChart"/>
    <dgm:cxn modelId="{56D335F4-2B41-4BB1-8AE1-A56AA4DBC489}" type="presOf" srcId="{9699E542-2DCD-490B-9B63-C4F0F2F64D8C}" destId="{89DB1D67-129C-4D60-A149-B62A23B50574}" srcOrd="1" destOrd="0" presId="urn:microsoft.com/office/officeart/2008/layout/NameandTitleOrganizationalChart"/>
    <dgm:cxn modelId="{3969FF18-18ED-4B55-9DEC-B1DDB242AB2A}" type="presParOf" srcId="{725786EB-C658-457D-87D5-B47E6F1B8565}" destId="{0AA65591-9041-4580-9C5C-BA9610B969F3}" srcOrd="0" destOrd="0" presId="urn:microsoft.com/office/officeart/2008/layout/NameandTitleOrganizationalChart"/>
    <dgm:cxn modelId="{435FACF5-E656-4DC2-A886-EBBDA2DDF9D6}" type="presParOf" srcId="{0AA65591-9041-4580-9C5C-BA9610B969F3}" destId="{87C35319-0E1E-4C49-872F-05B9A41BFCC7}" srcOrd="0" destOrd="0" presId="urn:microsoft.com/office/officeart/2008/layout/NameandTitleOrganizationalChart"/>
    <dgm:cxn modelId="{17FCC435-78C6-4A62-8C14-29A51F6E78C6}" type="presParOf" srcId="{87C35319-0E1E-4C49-872F-05B9A41BFCC7}" destId="{44ECD1A5-EAC8-423C-AF02-FF4C55AA3E49}" srcOrd="0" destOrd="0" presId="urn:microsoft.com/office/officeart/2008/layout/NameandTitleOrganizationalChart"/>
    <dgm:cxn modelId="{B6A8707F-3A41-402D-B54D-91A14714C4DF}" type="presParOf" srcId="{87C35319-0E1E-4C49-872F-05B9A41BFCC7}" destId="{7B84895E-A707-4D1F-AFDC-82C983B2EEF6}" srcOrd="1" destOrd="0" presId="urn:microsoft.com/office/officeart/2008/layout/NameandTitleOrganizationalChart"/>
    <dgm:cxn modelId="{64BB20E4-C925-46BE-BC68-0D206F0BB237}" type="presParOf" srcId="{87C35319-0E1E-4C49-872F-05B9A41BFCC7}" destId="{F8F793C9-32C2-4F64-B9EC-4FAE9BC6701B}" srcOrd="2" destOrd="0" presId="urn:microsoft.com/office/officeart/2008/layout/NameandTitleOrganizationalChart"/>
    <dgm:cxn modelId="{42D6603A-F4E8-45D9-B8A3-950FD371609D}" type="presParOf" srcId="{0AA65591-9041-4580-9C5C-BA9610B969F3}" destId="{92537FEC-0026-4837-9514-D41EB05E7D03}" srcOrd="1" destOrd="0" presId="urn:microsoft.com/office/officeart/2008/layout/NameandTitleOrganizationalChart"/>
    <dgm:cxn modelId="{AEDDEA58-0B6C-4B6D-BD02-6AC117A4358B}" type="presParOf" srcId="{92537FEC-0026-4837-9514-D41EB05E7D03}" destId="{AA12A540-2880-4D76-B84D-4FAA0CB168DA}" srcOrd="0" destOrd="0" presId="urn:microsoft.com/office/officeart/2008/layout/NameandTitleOrganizationalChart"/>
    <dgm:cxn modelId="{5C6A9713-BCFA-4364-BB36-7C0DC41BBF32}" type="presParOf" srcId="{92537FEC-0026-4837-9514-D41EB05E7D03}" destId="{EEEB22BC-286F-4624-BA33-A207DAD55BDF}" srcOrd="1" destOrd="0" presId="urn:microsoft.com/office/officeart/2008/layout/NameandTitleOrganizationalChart"/>
    <dgm:cxn modelId="{E44B1748-19DA-4EC8-AF60-893A1556ED72}" type="presParOf" srcId="{EEEB22BC-286F-4624-BA33-A207DAD55BDF}" destId="{A355BA95-9972-4D03-86DD-BF14F24BDA3F}" srcOrd="0" destOrd="0" presId="urn:microsoft.com/office/officeart/2008/layout/NameandTitleOrganizationalChart"/>
    <dgm:cxn modelId="{C0392663-42CC-4D75-9D89-002A8DE66ACC}" type="presParOf" srcId="{A355BA95-9972-4D03-86DD-BF14F24BDA3F}" destId="{7647CE06-6C79-40CB-B7FF-74C304D0F2F6}" srcOrd="0" destOrd="0" presId="urn:microsoft.com/office/officeart/2008/layout/NameandTitleOrganizationalChart"/>
    <dgm:cxn modelId="{51DD45EB-334B-445C-B9C4-A136B8C58DF5}" type="presParOf" srcId="{A355BA95-9972-4D03-86DD-BF14F24BDA3F}" destId="{5D1E4C6C-E69D-444B-8FE6-26F8E9A88EE7}" srcOrd="1" destOrd="0" presId="urn:microsoft.com/office/officeart/2008/layout/NameandTitleOrganizationalChart"/>
    <dgm:cxn modelId="{32F3C0BE-32EA-4AEF-9512-73136EC35AE4}" type="presParOf" srcId="{A355BA95-9972-4D03-86DD-BF14F24BDA3F}" destId="{45940DC5-2363-4E08-80D1-F115D7D51931}" srcOrd="2" destOrd="0" presId="urn:microsoft.com/office/officeart/2008/layout/NameandTitleOrganizationalChart"/>
    <dgm:cxn modelId="{E4977028-A182-4CED-A12F-6831DF4E904B}" type="presParOf" srcId="{EEEB22BC-286F-4624-BA33-A207DAD55BDF}" destId="{35731CF5-8772-4F82-BFE5-31E4B6118D42}" srcOrd="1" destOrd="0" presId="urn:microsoft.com/office/officeart/2008/layout/NameandTitleOrganizationalChart"/>
    <dgm:cxn modelId="{ACE8EC35-0C1C-483C-BFF7-637D40E2768C}" type="presParOf" srcId="{EEEB22BC-286F-4624-BA33-A207DAD55BDF}" destId="{494C6A20-06EC-40CD-BA6F-2D51D8EFD615}" srcOrd="2" destOrd="0" presId="urn:microsoft.com/office/officeart/2008/layout/NameandTitleOrganizationalChart"/>
    <dgm:cxn modelId="{543BF960-341D-4F31-8571-3B0CC0050CA8}" type="presParOf" srcId="{92537FEC-0026-4837-9514-D41EB05E7D03}" destId="{DF3FACD5-F11A-4588-B828-1006CE279EE5}" srcOrd="2" destOrd="0" presId="urn:microsoft.com/office/officeart/2008/layout/NameandTitleOrganizationalChart"/>
    <dgm:cxn modelId="{8BBB0AB4-6D24-4601-A9F8-A7D868245C89}" type="presParOf" srcId="{92537FEC-0026-4837-9514-D41EB05E7D03}" destId="{CA63C4E8-77D5-419B-BA16-690D5126C6D2}" srcOrd="3" destOrd="0" presId="urn:microsoft.com/office/officeart/2008/layout/NameandTitleOrganizationalChart"/>
    <dgm:cxn modelId="{E484F960-8C5D-48CB-992D-34877D9CA039}" type="presParOf" srcId="{CA63C4E8-77D5-419B-BA16-690D5126C6D2}" destId="{82B69014-672F-46ED-AEA4-C13B5EE4B0D9}" srcOrd="0" destOrd="0" presId="urn:microsoft.com/office/officeart/2008/layout/NameandTitleOrganizationalChart"/>
    <dgm:cxn modelId="{546C9E38-B3EF-4E6C-8F06-E710E28DE58D}" type="presParOf" srcId="{82B69014-672F-46ED-AEA4-C13B5EE4B0D9}" destId="{A0992FEC-B717-4288-851C-17DD3D1BA7EE}" srcOrd="0" destOrd="0" presId="urn:microsoft.com/office/officeart/2008/layout/NameandTitleOrganizationalChart"/>
    <dgm:cxn modelId="{1D1CADDB-579F-4BDB-8D4C-985F021A745B}" type="presParOf" srcId="{82B69014-672F-46ED-AEA4-C13B5EE4B0D9}" destId="{2B6844D8-0030-43D7-A1DC-9C51329A3E40}" srcOrd="1" destOrd="0" presId="urn:microsoft.com/office/officeart/2008/layout/NameandTitleOrganizationalChart"/>
    <dgm:cxn modelId="{3EE70336-B636-4138-B395-AA73727A701A}" type="presParOf" srcId="{82B69014-672F-46ED-AEA4-C13B5EE4B0D9}" destId="{D23701B7-4A84-4529-9CD9-4B150F405BCA}" srcOrd="2" destOrd="0" presId="urn:microsoft.com/office/officeart/2008/layout/NameandTitleOrganizationalChart"/>
    <dgm:cxn modelId="{6769370F-5701-4636-9D4F-9035436F6B91}" type="presParOf" srcId="{CA63C4E8-77D5-419B-BA16-690D5126C6D2}" destId="{6CC3C8C5-FCF1-429A-9B90-152CF2860E68}" srcOrd="1" destOrd="0" presId="urn:microsoft.com/office/officeart/2008/layout/NameandTitleOrganizationalChart"/>
    <dgm:cxn modelId="{D6718306-A627-4810-8443-B509EFDA3725}" type="presParOf" srcId="{CA63C4E8-77D5-419B-BA16-690D5126C6D2}" destId="{D0C2EA5F-FD8F-49E6-8A00-E395A3799833}" srcOrd="2" destOrd="0" presId="urn:microsoft.com/office/officeart/2008/layout/NameandTitleOrganizationalChart"/>
    <dgm:cxn modelId="{C5F7CD16-D428-47A7-8D0F-2968A26706BC}" type="presParOf" srcId="{92537FEC-0026-4837-9514-D41EB05E7D03}" destId="{67ACFBFD-08A1-4F8E-8428-97FEF057073E}" srcOrd="4" destOrd="0" presId="urn:microsoft.com/office/officeart/2008/layout/NameandTitleOrganizationalChart"/>
    <dgm:cxn modelId="{300A536B-8191-401A-8D2E-4AB82EC5E27E}" type="presParOf" srcId="{92537FEC-0026-4837-9514-D41EB05E7D03}" destId="{2990751B-3308-486F-934C-DC5E08515734}" srcOrd="5" destOrd="0" presId="urn:microsoft.com/office/officeart/2008/layout/NameandTitleOrganizationalChart"/>
    <dgm:cxn modelId="{88D49563-4DC3-4EE6-AB2B-A8D40F4E7048}" type="presParOf" srcId="{2990751B-3308-486F-934C-DC5E08515734}" destId="{965BFC59-324D-46B9-9BB2-2B2001DE1250}" srcOrd="0" destOrd="0" presId="urn:microsoft.com/office/officeart/2008/layout/NameandTitleOrganizationalChart"/>
    <dgm:cxn modelId="{89010C0E-62ED-47DA-BD51-CA37BF7450E5}" type="presParOf" srcId="{965BFC59-324D-46B9-9BB2-2B2001DE1250}" destId="{D04A734F-123E-40B6-A98A-2BF0B890DE9F}" srcOrd="0" destOrd="0" presId="urn:microsoft.com/office/officeart/2008/layout/NameandTitleOrganizationalChart"/>
    <dgm:cxn modelId="{0472F4D6-ADE7-4F6A-A253-7013921A9AB1}" type="presParOf" srcId="{965BFC59-324D-46B9-9BB2-2B2001DE1250}" destId="{81477B32-DB50-41C5-917A-80A83455FC75}" srcOrd="1" destOrd="0" presId="urn:microsoft.com/office/officeart/2008/layout/NameandTitleOrganizationalChart"/>
    <dgm:cxn modelId="{B770075E-FFCE-45EE-B363-70EF506C9A1F}" type="presParOf" srcId="{965BFC59-324D-46B9-9BB2-2B2001DE1250}" destId="{42AE5FFB-E683-4A4D-B3AB-5FD27888C730}" srcOrd="2" destOrd="0" presId="urn:microsoft.com/office/officeart/2008/layout/NameandTitleOrganizationalChart"/>
    <dgm:cxn modelId="{8CFB0419-2720-40E9-A583-4D90B488DE8B}" type="presParOf" srcId="{2990751B-3308-486F-934C-DC5E08515734}" destId="{9B38EA55-52AB-4817-BCF8-92DE5DDB8BF6}" srcOrd="1" destOrd="0" presId="urn:microsoft.com/office/officeart/2008/layout/NameandTitleOrganizationalChart"/>
    <dgm:cxn modelId="{9383045D-486E-456A-8E7E-D43D04671BB7}" type="presParOf" srcId="{2990751B-3308-486F-934C-DC5E08515734}" destId="{E594E811-BD1F-4FC9-B04E-45BB0892148B}" srcOrd="2" destOrd="0" presId="urn:microsoft.com/office/officeart/2008/layout/NameandTitleOrganizationalChart"/>
    <dgm:cxn modelId="{35AE9DDD-C9A9-48B9-849B-02F3B4F169B0}" type="presParOf" srcId="{92537FEC-0026-4837-9514-D41EB05E7D03}" destId="{048D602E-F832-428A-B576-ADBF9C96E57A}" srcOrd="6" destOrd="0" presId="urn:microsoft.com/office/officeart/2008/layout/NameandTitleOrganizationalChart"/>
    <dgm:cxn modelId="{0CCB730F-4B4F-4AF3-950F-E6676CEC6195}" type="presParOf" srcId="{92537FEC-0026-4837-9514-D41EB05E7D03}" destId="{546F376F-A266-4489-A09E-DD8B82C930D0}" srcOrd="7" destOrd="0" presId="urn:microsoft.com/office/officeart/2008/layout/NameandTitleOrganizationalChart"/>
    <dgm:cxn modelId="{2121D0A9-2637-4576-B915-A317330E3F86}" type="presParOf" srcId="{546F376F-A266-4489-A09E-DD8B82C930D0}" destId="{697FD9C8-6753-44D6-9D0C-0FEA24E4DC07}" srcOrd="0" destOrd="0" presId="urn:microsoft.com/office/officeart/2008/layout/NameandTitleOrganizationalChart"/>
    <dgm:cxn modelId="{5BAFD896-76D4-42BD-B250-E43D437D277B}" type="presParOf" srcId="{697FD9C8-6753-44D6-9D0C-0FEA24E4DC07}" destId="{1C9005DA-A2EF-4D39-B3AF-7C4E8DC0D57C}" srcOrd="0" destOrd="0" presId="urn:microsoft.com/office/officeart/2008/layout/NameandTitleOrganizationalChart"/>
    <dgm:cxn modelId="{81960D27-2560-471B-B9E0-BBFA84570E4F}" type="presParOf" srcId="{697FD9C8-6753-44D6-9D0C-0FEA24E4DC07}" destId="{00486058-9A0B-44A7-A53A-03E1390EC955}" srcOrd="1" destOrd="0" presId="urn:microsoft.com/office/officeart/2008/layout/NameandTitleOrganizationalChart"/>
    <dgm:cxn modelId="{1FA0ED9C-7119-475F-9829-52FD236011C3}" type="presParOf" srcId="{697FD9C8-6753-44D6-9D0C-0FEA24E4DC07}" destId="{8C7F52D2-68A3-41E9-A02A-6C1A19040BC2}" srcOrd="2" destOrd="0" presId="urn:microsoft.com/office/officeart/2008/layout/NameandTitleOrganizationalChart"/>
    <dgm:cxn modelId="{D4D88F5B-0032-4161-9A82-BE4356D16A83}" type="presParOf" srcId="{546F376F-A266-4489-A09E-DD8B82C930D0}" destId="{18CD84F2-3DB9-4E77-8EAD-5DBF72D1955A}" srcOrd="1" destOrd="0" presId="urn:microsoft.com/office/officeart/2008/layout/NameandTitleOrganizationalChart"/>
    <dgm:cxn modelId="{5AC01FF0-2317-4716-9E46-4783E780CA09}" type="presParOf" srcId="{546F376F-A266-4489-A09E-DD8B82C930D0}" destId="{A85B9B88-1FF1-4CBD-953A-254EE6A9520C}" srcOrd="2" destOrd="0" presId="urn:microsoft.com/office/officeart/2008/layout/NameandTitleOrganizationalChart"/>
    <dgm:cxn modelId="{49212A3E-CF2C-41C5-92B8-48A83E910717}" type="presParOf" srcId="{92537FEC-0026-4837-9514-D41EB05E7D03}" destId="{B2A879E7-7B36-4FF1-91F4-5E76C0B05F76}" srcOrd="8" destOrd="0" presId="urn:microsoft.com/office/officeart/2008/layout/NameandTitleOrganizationalChart"/>
    <dgm:cxn modelId="{95ACB308-4B82-4C98-A649-51F573400EE5}" type="presParOf" srcId="{92537FEC-0026-4837-9514-D41EB05E7D03}" destId="{F11A44C6-BDE1-41E8-A340-D58EA62718E3}" srcOrd="9" destOrd="0" presId="urn:microsoft.com/office/officeart/2008/layout/NameandTitleOrganizationalChart"/>
    <dgm:cxn modelId="{07927982-BE2C-43A4-8B36-9002A7226B25}" type="presParOf" srcId="{F11A44C6-BDE1-41E8-A340-D58EA62718E3}" destId="{CDAFCC2B-2A31-4B62-B263-2C630F4D17B9}" srcOrd="0" destOrd="0" presId="urn:microsoft.com/office/officeart/2008/layout/NameandTitleOrganizationalChart"/>
    <dgm:cxn modelId="{A891E3BD-35A7-4A96-8371-94115500C91B}" type="presParOf" srcId="{CDAFCC2B-2A31-4B62-B263-2C630F4D17B9}" destId="{4910F319-8D6B-4869-9029-F4B751F7D22B}" srcOrd="0" destOrd="0" presId="urn:microsoft.com/office/officeart/2008/layout/NameandTitleOrganizationalChart"/>
    <dgm:cxn modelId="{732A9E91-3636-49E1-B47D-BD3B0A57C1D5}" type="presParOf" srcId="{CDAFCC2B-2A31-4B62-B263-2C630F4D17B9}" destId="{55F87ACF-4F0B-44B5-A5DC-3937930C5E1F}" srcOrd="1" destOrd="0" presId="urn:microsoft.com/office/officeart/2008/layout/NameandTitleOrganizationalChart"/>
    <dgm:cxn modelId="{7A7D4809-1079-433D-A570-305E4A6BFEBB}" type="presParOf" srcId="{CDAFCC2B-2A31-4B62-B263-2C630F4D17B9}" destId="{135143CB-C658-4432-8CC7-A904C361349B}" srcOrd="2" destOrd="0" presId="urn:microsoft.com/office/officeart/2008/layout/NameandTitleOrganizationalChart"/>
    <dgm:cxn modelId="{290D7BA6-3E2C-4B56-B570-1623E55E2996}" type="presParOf" srcId="{F11A44C6-BDE1-41E8-A340-D58EA62718E3}" destId="{B8793E84-65C3-453E-8A06-0B54E9E7361D}" srcOrd="1" destOrd="0" presId="urn:microsoft.com/office/officeart/2008/layout/NameandTitleOrganizationalChart"/>
    <dgm:cxn modelId="{8F0A2A27-DD49-4E11-997E-E5A3AC529D11}" type="presParOf" srcId="{F11A44C6-BDE1-41E8-A340-D58EA62718E3}" destId="{01298B0B-BAE7-4969-AE6F-9BBF70A0760C}" srcOrd="2" destOrd="0" presId="urn:microsoft.com/office/officeart/2008/layout/NameandTitleOrganizationalChart"/>
    <dgm:cxn modelId="{DAE143F0-BDDA-4210-89F0-D95DEE37BA9D}" type="presParOf" srcId="{0AA65591-9041-4580-9C5C-BA9610B969F3}" destId="{AB0C22A5-2929-4C29-ACF4-E5CC965180A4}" srcOrd="2" destOrd="0" presId="urn:microsoft.com/office/officeart/2008/layout/NameandTitleOrganizationalChart"/>
    <dgm:cxn modelId="{C180AD1F-9FF3-4E47-B6E9-832AE4CA5BE3}" type="presParOf" srcId="{AB0C22A5-2929-4C29-ACF4-E5CC965180A4}" destId="{54D4E8BB-A624-42F5-BA40-0E2247429FD2}" srcOrd="0" destOrd="0" presId="urn:microsoft.com/office/officeart/2008/layout/NameandTitleOrganizationalChart"/>
    <dgm:cxn modelId="{5D0FAAC6-F1DF-475E-A07A-6917DF0ED2FA}" type="presParOf" srcId="{AB0C22A5-2929-4C29-ACF4-E5CC965180A4}" destId="{E507CB19-0C83-4AD4-9370-613E55AD9144}" srcOrd="1" destOrd="0" presId="urn:microsoft.com/office/officeart/2008/layout/NameandTitleOrganizationalChart"/>
    <dgm:cxn modelId="{6AB0D926-8025-4BED-AD7E-2F72710AE166}" type="presParOf" srcId="{E507CB19-0C83-4AD4-9370-613E55AD9144}" destId="{046E2121-E3E5-4ECB-9EAA-470BF50F9EA6}" srcOrd="0" destOrd="0" presId="urn:microsoft.com/office/officeart/2008/layout/NameandTitleOrganizationalChart"/>
    <dgm:cxn modelId="{C7F3BB85-EF30-4B5B-AB26-E78DEE994C4C}" type="presParOf" srcId="{046E2121-E3E5-4ECB-9EAA-470BF50F9EA6}" destId="{FDF10E46-06A0-4C34-BEAA-925D2FDEB15E}" srcOrd="0" destOrd="0" presId="urn:microsoft.com/office/officeart/2008/layout/NameandTitleOrganizationalChart"/>
    <dgm:cxn modelId="{D56CDAB0-3400-4D0E-A66A-6C4CE6E62E6B}" type="presParOf" srcId="{046E2121-E3E5-4ECB-9EAA-470BF50F9EA6}" destId="{434205E1-1A2C-4CC8-9468-64BCF0BBF401}" srcOrd="1" destOrd="0" presId="urn:microsoft.com/office/officeart/2008/layout/NameandTitleOrganizationalChart"/>
    <dgm:cxn modelId="{7E13BDAF-0183-4E33-ADA8-DF2137A155CD}" type="presParOf" srcId="{046E2121-E3E5-4ECB-9EAA-470BF50F9EA6}" destId="{89DB1D67-129C-4D60-A149-B62A23B50574}" srcOrd="2" destOrd="0" presId="urn:microsoft.com/office/officeart/2008/layout/NameandTitleOrganizationalChart"/>
    <dgm:cxn modelId="{E7638DFC-9462-4EB2-9642-90D2BD3C95D8}" type="presParOf" srcId="{E507CB19-0C83-4AD4-9370-613E55AD9144}" destId="{FB571F27-83E0-4580-8F3C-C5FA88D6F68A}" srcOrd="1" destOrd="0" presId="urn:microsoft.com/office/officeart/2008/layout/NameandTitleOrganizationalChart"/>
    <dgm:cxn modelId="{6BC84A86-A8D8-4266-9135-8B0ABC5F01DF}" type="presParOf" srcId="{E507CB19-0C83-4AD4-9370-613E55AD9144}" destId="{0DD957A7-535A-4848-861C-FB4888873868}" srcOrd="2" destOrd="0" presId="urn:microsoft.com/office/officeart/2008/layout/NameandTitleOrganizational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8/layout/NameandTitleOrganizationalChart">
  <dgm:title val=""/>
  <dgm:desc val=""/>
  <dgm:catLst>
    <dgm:cat type="hierarchy" pri="125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1" styleLbl="fgAcc0">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alg type="conn">
                            <dgm:param type="connRout" val="bend"/>
                            <dgm:param type="dim" val="1D"/>
                            <dgm:param type="endSty" val="noArr"/>
                            <dgm:param type="begPts" val="bCtr"/>
                            <dgm:param type="endPts" val="tCtr"/>
                            <dgm:param type="bendPt" val="end"/>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41" func="var" arg="hierBranch" op="equ" val="hang">
                    <dgm:layoutNode name="Name42">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3">
                    <dgm:layoutNode name="Name44">
                      <dgm:choose name="Name45">
                        <dgm:if name="Name46" axis="self" func="depth" op="lte" val="2">
                          <dgm:choose name="Name47">
                            <dgm:if name="Name48" axis="par ch" ptType="node asst" func="cnt" op="gte" val="1">
                              <dgm:alg type="conn">
                                <dgm:param type="connRout" val="bend"/>
                                <dgm:param type="dim" val="1D"/>
                                <dgm:param type="endSty" val="noArr"/>
                                <dgm:param type="begPts" val="bCtr"/>
                                <dgm:param type="endPts" val="midL midR"/>
                              </dgm:alg>
                            </dgm:if>
                            <dgm:else name="Name49">
                              <dgm:alg type="conn">
                                <dgm:param type="connRout" val="bend"/>
                                <dgm:param type="dim" val="1D"/>
                                <dgm:param type="endSty" val="noArr"/>
                                <dgm:param type="begPts" val="bCtr"/>
                                <dgm:param type="endPts" val="midL midR"/>
                                <dgm:param type="srcNode" val="rootConnector1"/>
                              </dgm:alg>
                            </dgm:else>
                          </dgm:choose>
                        </dgm:if>
                        <dgm:else name="Name50">
                          <dgm:choose name="Name51">
                            <dgm:if name="Name52" axis="par ch" ptType="node asst" func="cnt" op="gte" val="1">
                              <dgm:alg type="conn">
                                <dgm:param type="connRout" val="bend"/>
                                <dgm:param type="dim" val="1D"/>
                                <dgm:param type="endSty" val="noArr"/>
                                <dgm:param type="begPts" val="bCtr"/>
                                <dgm:param type="endPts" val="midL midR"/>
                              </dgm:alg>
                            </dgm:if>
                            <dgm:else name="Name53">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54">
                  <dgm:if name="Name55" func="var" arg="hierBranch" op="equ" val="l">
                    <dgm:choose name="Name56">
                      <dgm:if name="Name57"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58">
                        <dgm:alg type="hierRoot">
                          <dgm:param type="hierAlign" val="tR"/>
                        </dgm:alg>
                        <dgm:shape xmlns:r="http://schemas.openxmlformats.org/officeDocument/2006/relationships" r:blip="">
                          <dgm:adjLst/>
                        </dgm:shape>
                        <dgm:presOf/>
                        <dgm:constrLst>
                          <dgm:constr type="alignOff" val="0.25"/>
                        </dgm:constrLst>
                      </dgm:else>
                    </dgm:choose>
                  </dgm:if>
                  <dgm:if name="Name59" func="var" arg="hierBranch" op="equ" val="r">
                    <dgm:choose name="Name60">
                      <dgm:if name="Name61"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2">
                        <dgm:alg type="hierRoot">
                          <dgm:param type="hierAlign" val="tL"/>
                        </dgm:alg>
                        <dgm:shape xmlns:r="http://schemas.openxmlformats.org/officeDocument/2006/relationships" r:blip="">
                          <dgm:adjLst/>
                        </dgm:shape>
                        <dgm:presOf/>
                        <dgm:constrLst>
                          <dgm:constr type="alignOff" val="0.25"/>
                        </dgm:constrLst>
                      </dgm:else>
                    </dgm:choose>
                  </dgm:if>
                  <dgm:if name="Name63"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4"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65">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66">
                    <dgm:if name="Name67" func="var" arg="hierBranch" op="equ" val="init">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68" func="var" arg="hierBranch" op="equ" val="l">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69" func="var" arg="hierBranch" op="equ" val="r">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70">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2" styleLbl="fgAcc1">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71">
                    <dgm:if name="Name72" func="var" arg="hierBranch" op="equ" val="l">
                      <dgm:alg type="hierChild">
                        <dgm:param type="chAlign" val="r"/>
                        <dgm:param type="linDir" val="fromT"/>
                      </dgm:alg>
                    </dgm:if>
                    <dgm:if name="Name73" func="var" arg="hierBranch" op="equ" val="r">
                      <dgm:alg type="hierChild">
                        <dgm:param type="chAlign" val="l"/>
                        <dgm:param type="linDir" val="fromT"/>
                      </dgm:alg>
                    </dgm:if>
                    <dgm:if name="Name74" func="var" arg="hierBranch" op="equ" val="hang">
                      <dgm:choose name="Name75">
                        <dgm:if name="Name76" func="var" arg="dir" op="equ" val="norm">
                          <dgm:alg type="hierChild">
                            <dgm:param type="chAlign" val="l"/>
                            <dgm:param type="linDir" val="fromL"/>
                            <dgm:param type="secChAlign" val="t"/>
                            <dgm:param type="secLinDir" val="fromT"/>
                          </dgm:alg>
                        </dgm:if>
                        <dgm:else name="Name77">
                          <dgm:alg type="hierChild">
                            <dgm:param type="chAlign" val="l"/>
                            <dgm:param type="linDir" val="fromR"/>
                            <dgm:param type="secChAlign" val="t"/>
                            <dgm:param type="secLinDir" val="fromT"/>
                          </dgm:alg>
                        </dgm:else>
                      </dgm:choose>
                    </dgm:if>
                    <dgm:if name="Name78" func="var" arg="hierBranch" op="equ" val="std">
                      <dgm:choose name="Name79">
                        <dgm:if name="Name80" func="var" arg="dir" op="equ" val="norm">
                          <dgm:alg type="hierChild"/>
                        </dgm:if>
                        <dgm:else name="Name81">
                          <dgm:alg type="hierChild">
                            <dgm:param type="linDir" val="fromR"/>
                          </dgm:alg>
                        </dgm:else>
                      </dgm:choose>
                    </dgm:if>
                    <dgm:if name="Name82" func="var" arg="hierBranch" op="equ" val="init">
                      <dgm:choose name="Name83">
                        <dgm:if name="Name84" func="var" arg="dir" op="equ" val="norm">
                          <dgm:alg type="hierChild"/>
                        </dgm:if>
                        <dgm:else name="Name85">
                          <dgm:alg type="hierChild">
                            <dgm:param type="linDir" val="fromR"/>
                          </dgm:alg>
                        </dgm:else>
                      </dgm:choose>
                    </dgm:if>
                    <dgm:else name="Name86"/>
                  </dgm:choose>
                  <dgm:shape xmlns:r="http://schemas.openxmlformats.org/officeDocument/2006/relationships" r:blip="">
                    <dgm:adjLst/>
                  </dgm:shape>
                  <dgm:presOf/>
                  <dgm:constrLst/>
                  <dgm:ruleLst/>
                  <dgm:forEach name="Name87" ref="rep2a"/>
                </dgm:layoutNode>
                <dgm:layoutNode name="hierChild5">
                  <dgm:choose name="Name88">
                    <dgm:if name="Name89" func="var" arg="dir" op="equ" val="norm">
                      <dgm:alg type="hierChild">
                        <dgm:param type="chAlign" val="l"/>
                        <dgm:param type="linDir" val="fromL"/>
                        <dgm:param type="secChAlign" val="t"/>
                        <dgm:param type="secLinDir" val="fromT"/>
                      </dgm:alg>
                    </dgm:if>
                    <dgm:else name="Name90">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91" ref="rep2b"/>
                </dgm:layoutNode>
              </dgm:layoutNode>
            </dgm:forEach>
          </dgm:layoutNode>
          <dgm:layoutNode name="hierChild3">
            <dgm:choose name="Name92">
              <dgm:if name="Name93" func="var" arg="dir" op="equ" val="norm">
                <dgm:alg type="hierChild">
                  <dgm:param type="chAlign" val="l"/>
                  <dgm:param type="linDir" val="fromL"/>
                  <dgm:param type="secChAlign" val="t"/>
                  <dgm:param type="secLinDir" val="fromT"/>
                </dgm:alg>
              </dgm:if>
              <dgm:else name="Name94">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95" axis="precedSib" ptType="parTrans" st="-1" cnt="1">
                <dgm:layoutNode name="Name96">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97">
                  <dgm:if name="Name98" func="var" arg="hierBranch" op="equ" val="l">
                    <dgm:alg type="hierRoot">
                      <dgm:param type="hierAlign" val="tR"/>
                    </dgm:alg>
                    <dgm:shape xmlns:r="http://schemas.openxmlformats.org/officeDocument/2006/relationships" r:blip="">
                      <dgm:adjLst/>
                    </dgm:shape>
                    <dgm:presOf/>
                    <dgm:constrLst>
                      <dgm:constr type="alignOff" val="0.65"/>
                    </dgm:constrLst>
                  </dgm:if>
                  <dgm:if name="Name99" func="var" arg="hierBranch" op="equ" val="r">
                    <dgm:alg type="hierRoot">
                      <dgm:param type="hierAlign" val="tL"/>
                    </dgm:alg>
                    <dgm:shape xmlns:r="http://schemas.openxmlformats.org/officeDocument/2006/relationships" r:blip="">
                      <dgm:adjLst/>
                    </dgm:shape>
                    <dgm:presOf/>
                    <dgm:constrLst>
                      <dgm:constr type="alignOff" val="0.65"/>
                    </dgm:constrLst>
                  </dgm:if>
                  <dgm:if name="Name100" func="var" arg="hierBranch" op="equ" val="hang">
                    <dgm:alg type="hierRoot"/>
                    <dgm:shape xmlns:r="http://schemas.openxmlformats.org/officeDocument/2006/relationships" r:blip="">
                      <dgm:adjLst/>
                    </dgm:shape>
                    <dgm:presOf/>
                    <dgm:constrLst>
                      <dgm:constr type="alignOff" val="0.65"/>
                    </dgm:constrLst>
                  </dgm:if>
                  <dgm:if name="Name101"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02"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103"/>
                </dgm:choose>
                <dgm:ruleLst/>
                <dgm:layoutNode name="rootComposite3">
                  <dgm:alg type="composite"/>
                  <dgm:shape xmlns:r="http://schemas.openxmlformats.org/officeDocument/2006/relationships" r:blip="">
                    <dgm:adjLst/>
                  </dgm:shape>
                  <dgm:presOf axis="self" ptType="node" cnt="1"/>
                  <dgm:choose name="Name104">
                    <dgm:if name="Name105" func="var" arg="hierBranch" op="equ" val="init">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06" func="var" arg="hierBranch" op="equ" val="l">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07" func="var" arg="hierBranch" op="equ" val="r">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08">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styleLbl="asst1">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3" styleLbl="fgAcc2">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09">
                    <dgm:if name="Name110" func="var" arg="hierBranch" op="equ" val="l">
                      <dgm:alg type="hierChild">
                        <dgm:param type="chAlign" val="r"/>
                        <dgm:param type="linDir" val="fromT"/>
                      </dgm:alg>
                    </dgm:if>
                    <dgm:if name="Name111" func="var" arg="hierBranch" op="equ" val="r">
                      <dgm:alg type="hierChild">
                        <dgm:param type="chAlign" val="l"/>
                        <dgm:param type="linDir" val="fromT"/>
                      </dgm:alg>
                    </dgm:if>
                    <dgm:if name="Name112" func="var" arg="hierBranch" op="equ" val="hang">
                      <dgm:choose name="Name113">
                        <dgm:if name="Name114" func="var" arg="dir" op="equ" val="norm">
                          <dgm:alg type="hierChild">
                            <dgm:param type="chAlign" val="l"/>
                            <dgm:param type="linDir" val="fromL"/>
                            <dgm:param type="secChAlign" val="t"/>
                            <dgm:param type="secLinDir" val="fromT"/>
                          </dgm:alg>
                        </dgm:if>
                        <dgm:else name="Name115">
                          <dgm:alg type="hierChild">
                            <dgm:param type="chAlign" val="l"/>
                            <dgm:param type="linDir" val="fromR"/>
                            <dgm:param type="secChAlign" val="t"/>
                            <dgm:param type="secLinDir" val="fromT"/>
                          </dgm:alg>
                        </dgm:else>
                      </dgm:choose>
                    </dgm:if>
                    <dgm:if name="Name116" func="var" arg="hierBranch" op="equ" val="std">
                      <dgm:choose name="Name117">
                        <dgm:if name="Name118" func="var" arg="dir" op="equ" val="norm">
                          <dgm:alg type="hierChild"/>
                        </dgm:if>
                        <dgm:else name="Name119">
                          <dgm:alg type="hierChild">
                            <dgm:param type="linDir" val="fromR"/>
                          </dgm:alg>
                        </dgm:else>
                      </dgm:choose>
                    </dgm:if>
                    <dgm:if name="Name120" func="var" arg="hierBranch" op="equ" val="init">
                      <dgm:alg type="hierChild"/>
                    </dgm:if>
                    <dgm:else name="Name121"/>
                  </dgm:choose>
                  <dgm:shape xmlns:r="http://schemas.openxmlformats.org/officeDocument/2006/relationships" r:blip="">
                    <dgm:adjLst/>
                  </dgm:shape>
                  <dgm:presOf/>
                  <dgm:constrLst/>
                  <dgm:ruleLst/>
                  <dgm:forEach name="Name122" ref="rep2a"/>
                </dgm:layoutNode>
                <dgm:layoutNode name="hierChild7">
                  <dgm:choose name="Name123">
                    <dgm:if name="Name124" func="var" arg="dir" op="equ" val="norm">
                      <dgm:alg type="hierChild">
                        <dgm:param type="chAlign" val="l"/>
                        <dgm:param type="linDir" val="fromL"/>
                        <dgm:param type="secChAlign" val="t"/>
                        <dgm:param type="secLinDir" val="fromT"/>
                      </dgm:alg>
                    </dgm:if>
                    <dgm:else name="Name12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26"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12E038-833A-45D1-8A5A-4E936152D297}" type="datetimeFigureOut">
              <a:rPr lang="en-GB" smtClean="0"/>
              <a:t>15/02/2017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CED258-A488-4571-8D63-20BD3810AC86}" type="slidenum">
              <a:rPr lang="en-GB" smtClean="0"/>
              <a:t>‹#›</a:t>
            </a:fld>
            <a:endParaRPr lang="en-GB"/>
          </a:p>
        </p:txBody>
      </p:sp>
    </p:spTree>
    <p:extLst>
      <p:ext uri="{BB962C8B-B14F-4D97-AF65-F5344CB8AC3E}">
        <p14:creationId xmlns:p14="http://schemas.microsoft.com/office/powerpoint/2010/main" val="26467299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01825" y="179388"/>
            <a:ext cx="3324225" cy="1870075"/>
          </a:xfrm>
        </p:spPr>
      </p:sp>
      <p:sp>
        <p:nvSpPr>
          <p:cNvPr id="3" name="Notes Placeholder 2"/>
          <p:cNvSpPr>
            <a:spLocks noGrp="1"/>
          </p:cNvSpPr>
          <p:nvPr>
            <p:ph type="body" idx="1"/>
          </p:nvPr>
        </p:nvSpPr>
        <p:spPr>
          <a:xfrm>
            <a:off x="836712" y="2339752"/>
            <a:ext cx="5486400" cy="6336704"/>
          </a:xfrm>
        </p:spPr>
        <p:txBody>
          <a:bodyPr/>
          <a:lstStyle/>
          <a:p>
            <a:r>
              <a:rPr lang="en-GB" b="1" dirty="0" smtClean="0"/>
              <a:t>CKP – Certificate in Knowledge of Policing</a:t>
            </a:r>
          </a:p>
          <a:p>
            <a:endParaRPr lang="en-GB" dirty="0"/>
          </a:p>
          <a:p>
            <a:r>
              <a:rPr lang="en-GB" dirty="0" smtClean="0"/>
              <a:t>Level 3 – Qualifications and Credit Framework (QCF)</a:t>
            </a:r>
          </a:p>
          <a:p>
            <a:endParaRPr lang="en-GB" dirty="0"/>
          </a:p>
          <a:p>
            <a:r>
              <a:rPr lang="en-GB" dirty="0" smtClean="0"/>
              <a:t>Professional qualification awarded by City &amp; Guilds </a:t>
            </a:r>
          </a:p>
          <a:p>
            <a:endParaRPr lang="en-GB" dirty="0"/>
          </a:p>
          <a:p>
            <a:r>
              <a:rPr lang="en-GB" dirty="0" smtClean="0"/>
              <a:t>Based on a curriculum designed by the College of Policing</a:t>
            </a:r>
          </a:p>
          <a:p>
            <a:endParaRPr lang="en-GB" dirty="0"/>
          </a:p>
          <a:p>
            <a:r>
              <a:rPr lang="en-GB" dirty="0" smtClean="0"/>
              <a:t>CKP is now a mandatory requirement for those wishing to join South Wales Police as a Police Constable</a:t>
            </a:r>
            <a:endParaRPr lang="en-GB" dirty="0"/>
          </a:p>
        </p:txBody>
      </p:sp>
      <p:sp>
        <p:nvSpPr>
          <p:cNvPr id="4" name="Slide Number Placeholder 3"/>
          <p:cNvSpPr>
            <a:spLocks noGrp="1"/>
          </p:cNvSpPr>
          <p:nvPr>
            <p:ph type="sldNum" sz="quarter" idx="10"/>
          </p:nvPr>
        </p:nvSpPr>
        <p:spPr/>
        <p:txBody>
          <a:bodyPr/>
          <a:lstStyle/>
          <a:p>
            <a:fld id="{B3FC3492-29CC-46CF-9312-C6C56C6D22E3}" type="slidenum">
              <a:rPr lang="en-GB" smtClean="0"/>
              <a:t>54</a:t>
            </a:fld>
            <a:endParaRPr lang="en-GB"/>
          </a:p>
        </p:txBody>
      </p:sp>
    </p:spTree>
    <p:extLst>
      <p:ext uri="{BB962C8B-B14F-4D97-AF65-F5344CB8AC3E}">
        <p14:creationId xmlns:p14="http://schemas.microsoft.com/office/powerpoint/2010/main" val="32068076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01825" y="179388"/>
            <a:ext cx="3324225" cy="1870075"/>
          </a:xfrm>
        </p:spPr>
      </p:sp>
      <p:sp>
        <p:nvSpPr>
          <p:cNvPr id="3" name="Notes Placeholder 2"/>
          <p:cNvSpPr>
            <a:spLocks noGrp="1"/>
          </p:cNvSpPr>
          <p:nvPr>
            <p:ph type="body" idx="1"/>
          </p:nvPr>
        </p:nvSpPr>
        <p:spPr>
          <a:xfrm>
            <a:off x="836712" y="2339752"/>
            <a:ext cx="5486400" cy="6336704"/>
          </a:xfrm>
        </p:spPr>
        <p:txBody>
          <a:bodyPr/>
          <a:lstStyle/>
          <a:p>
            <a:r>
              <a:rPr lang="en-GB" b="1" dirty="0" smtClean="0"/>
              <a:t>CKP – Certificate in Knowledge of Policing</a:t>
            </a:r>
          </a:p>
          <a:p>
            <a:endParaRPr lang="en-GB" dirty="0"/>
          </a:p>
          <a:p>
            <a:r>
              <a:rPr lang="en-GB" dirty="0" smtClean="0"/>
              <a:t>Level 3 – Qualifications and Credit Framework (QCF)</a:t>
            </a:r>
          </a:p>
          <a:p>
            <a:endParaRPr lang="en-GB" dirty="0"/>
          </a:p>
          <a:p>
            <a:r>
              <a:rPr lang="en-GB" dirty="0" smtClean="0"/>
              <a:t>Professional qualification awarded by City &amp; Guilds </a:t>
            </a:r>
          </a:p>
          <a:p>
            <a:endParaRPr lang="en-GB" dirty="0"/>
          </a:p>
          <a:p>
            <a:r>
              <a:rPr lang="en-GB" dirty="0" smtClean="0"/>
              <a:t>Based on a curriculum designed by the College of Policing</a:t>
            </a:r>
          </a:p>
          <a:p>
            <a:endParaRPr lang="en-GB" dirty="0"/>
          </a:p>
          <a:p>
            <a:r>
              <a:rPr lang="en-GB" dirty="0" smtClean="0"/>
              <a:t>CKP is now a mandatory requirement for those wishing to join South Wales Police as a Police Constable</a:t>
            </a:r>
            <a:endParaRPr lang="en-GB" dirty="0"/>
          </a:p>
        </p:txBody>
      </p:sp>
      <p:sp>
        <p:nvSpPr>
          <p:cNvPr id="4" name="Slide Number Placeholder 3"/>
          <p:cNvSpPr>
            <a:spLocks noGrp="1"/>
          </p:cNvSpPr>
          <p:nvPr>
            <p:ph type="sldNum" sz="quarter" idx="10"/>
          </p:nvPr>
        </p:nvSpPr>
        <p:spPr/>
        <p:txBody>
          <a:bodyPr/>
          <a:lstStyle/>
          <a:p>
            <a:fld id="{B3FC3492-29CC-46CF-9312-C6C56C6D22E3}" type="slidenum">
              <a:rPr lang="en-GB" smtClean="0"/>
              <a:t>65</a:t>
            </a:fld>
            <a:endParaRPr lang="en-GB"/>
          </a:p>
        </p:txBody>
      </p:sp>
    </p:spTree>
    <p:extLst>
      <p:ext uri="{BB962C8B-B14F-4D97-AF65-F5344CB8AC3E}">
        <p14:creationId xmlns:p14="http://schemas.microsoft.com/office/powerpoint/2010/main" val="8881508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2281F4D-9E77-4CA1-9B1D-D82765395AD2}" type="datetimeFigureOut">
              <a:rPr lang="en-GB" smtClean="0"/>
              <a:t>15/02/2017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372C82-D186-4E0D-A2AF-CF9B39E56548}" type="slidenum">
              <a:rPr lang="en-GB" smtClean="0"/>
              <a:t>‹#›</a:t>
            </a:fld>
            <a:endParaRPr lang="en-GB"/>
          </a:p>
        </p:txBody>
      </p:sp>
    </p:spTree>
    <p:extLst>
      <p:ext uri="{BB962C8B-B14F-4D97-AF65-F5344CB8AC3E}">
        <p14:creationId xmlns:p14="http://schemas.microsoft.com/office/powerpoint/2010/main" val="33775730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2281F4D-9E77-4CA1-9B1D-D82765395AD2}" type="datetimeFigureOut">
              <a:rPr lang="en-GB" smtClean="0"/>
              <a:t>15/02/2017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372C82-D186-4E0D-A2AF-CF9B39E56548}" type="slidenum">
              <a:rPr lang="en-GB" smtClean="0"/>
              <a:t>‹#›</a:t>
            </a:fld>
            <a:endParaRPr lang="en-GB"/>
          </a:p>
        </p:txBody>
      </p:sp>
    </p:spTree>
    <p:extLst>
      <p:ext uri="{BB962C8B-B14F-4D97-AF65-F5344CB8AC3E}">
        <p14:creationId xmlns:p14="http://schemas.microsoft.com/office/powerpoint/2010/main" val="27270410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2281F4D-9E77-4CA1-9B1D-D82765395AD2}" type="datetimeFigureOut">
              <a:rPr lang="en-GB" smtClean="0"/>
              <a:t>15/02/2017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372C82-D186-4E0D-A2AF-CF9B39E56548}" type="slidenum">
              <a:rPr lang="en-GB" smtClean="0"/>
              <a:t>‹#›</a:t>
            </a:fld>
            <a:endParaRPr lang="en-GB"/>
          </a:p>
        </p:txBody>
      </p:sp>
    </p:spTree>
    <p:extLst>
      <p:ext uri="{BB962C8B-B14F-4D97-AF65-F5344CB8AC3E}">
        <p14:creationId xmlns:p14="http://schemas.microsoft.com/office/powerpoint/2010/main" val="19405012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2281F4D-9E77-4CA1-9B1D-D82765395AD2}" type="datetimeFigureOut">
              <a:rPr lang="en-GB" smtClean="0"/>
              <a:t>15/02/2017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372C82-D186-4E0D-A2AF-CF9B39E56548}" type="slidenum">
              <a:rPr lang="en-GB" smtClean="0"/>
              <a:t>‹#›</a:t>
            </a:fld>
            <a:endParaRPr lang="en-GB"/>
          </a:p>
        </p:txBody>
      </p:sp>
    </p:spTree>
    <p:extLst>
      <p:ext uri="{BB962C8B-B14F-4D97-AF65-F5344CB8AC3E}">
        <p14:creationId xmlns:p14="http://schemas.microsoft.com/office/powerpoint/2010/main" val="4172231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2281F4D-9E77-4CA1-9B1D-D82765395AD2}" type="datetimeFigureOut">
              <a:rPr lang="en-GB" smtClean="0"/>
              <a:t>15/02/2017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E372C82-D186-4E0D-A2AF-CF9B39E56548}" type="slidenum">
              <a:rPr lang="en-GB" smtClean="0"/>
              <a:t>‹#›</a:t>
            </a:fld>
            <a:endParaRPr lang="en-GB"/>
          </a:p>
        </p:txBody>
      </p:sp>
    </p:spTree>
    <p:extLst>
      <p:ext uri="{BB962C8B-B14F-4D97-AF65-F5344CB8AC3E}">
        <p14:creationId xmlns:p14="http://schemas.microsoft.com/office/powerpoint/2010/main" val="22020835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2281F4D-9E77-4CA1-9B1D-D82765395AD2}" type="datetimeFigureOut">
              <a:rPr lang="en-GB" smtClean="0"/>
              <a:t>15/02/2017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E372C82-D186-4E0D-A2AF-CF9B39E56548}" type="slidenum">
              <a:rPr lang="en-GB" smtClean="0"/>
              <a:t>‹#›</a:t>
            </a:fld>
            <a:endParaRPr lang="en-GB"/>
          </a:p>
        </p:txBody>
      </p:sp>
    </p:spTree>
    <p:extLst>
      <p:ext uri="{BB962C8B-B14F-4D97-AF65-F5344CB8AC3E}">
        <p14:creationId xmlns:p14="http://schemas.microsoft.com/office/powerpoint/2010/main" val="23767701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E2281F4D-9E77-4CA1-9B1D-D82765395AD2}" type="datetimeFigureOut">
              <a:rPr lang="en-GB" smtClean="0"/>
              <a:t>15/02/2017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E372C82-D186-4E0D-A2AF-CF9B39E56548}" type="slidenum">
              <a:rPr lang="en-GB" smtClean="0"/>
              <a:t>‹#›</a:t>
            </a:fld>
            <a:endParaRPr lang="en-GB"/>
          </a:p>
        </p:txBody>
      </p:sp>
    </p:spTree>
    <p:extLst>
      <p:ext uri="{BB962C8B-B14F-4D97-AF65-F5344CB8AC3E}">
        <p14:creationId xmlns:p14="http://schemas.microsoft.com/office/powerpoint/2010/main" val="28814181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smtClean="0"/>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2281F4D-9E77-4CA1-9B1D-D82765395AD2}" type="datetimeFigureOut">
              <a:rPr lang="en-GB" smtClean="0"/>
              <a:t>15/02/2017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372C82-D186-4E0D-A2AF-CF9B39E56548}" type="slidenum">
              <a:rPr lang="en-GB" smtClean="0"/>
              <a:t>‹#›</a:t>
            </a:fld>
            <a:endParaRPr lang="en-GB"/>
          </a:p>
        </p:txBody>
      </p:sp>
    </p:spTree>
    <p:extLst>
      <p:ext uri="{BB962C8B-B14F-4D97-AF65-F5344CB8AC3E}">
        <p14:creationId xmlns:p14="http://schemas.microsoft.com/office/powerpoint/2010/main" val="27166807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2281F4D-9E77-4CA1-9B1D-D82765395AD2}" type="datetimeFigureOut">
              <a:rPr lang="en-GB" smtClean="0"/>
              <a:t>15/02/2017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372C82-D186-4E0D-A2AF-CF9B39E56548}" type="slidenum">
              <a:rPr lang="en-GB" smtClean="0"/>
              <a:t>‹#›</a:t>
            </a:fld>
            <a:endParaRPr lang="en-GB"/>
          </a:p>
        </p:txBody>
      </p:sp>
    </p:spTree>
    <p:extLst>
      <p:ext uri="{BB962C8B-B14F-4D97-AF65-F5344CB8AC3E}">
        <p14:creationId xmlns:p14="http://schemas.microsoft.com/office/powerpoint/2010/main" val="36140854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2281F4D-9E77-4CA1-9B1D-D82765395AD2}" type="datetimeFigureOut">
              <a:rPr lang="en-GB" smtClean="0"/>
              <a:t>15/02/2017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372C82-D186-4E0D-A2AF-CF9B39E56548}" type="slidenum">
              <a:rPr lang="en-GB" smtClean="0"/>
              <a:t>‹#›</a:t>
            </a:fld>
            <a:endParaRPr lang="en-GB"/>
          </a:p>
        </p:txBody>
      </p:sp>
    </p:spTree>
    <p:extLst>
      <p:ext uri="{BB962C8B-B14F-4D97-AF65-F5344CB8AC3E}">
        <p14:creationId xmlns:p14="http://schemas.microsoft.com/office/powerpoint/2010/main" val="34180846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2281F4D-9E77-4CA1-9B1D-D82765395AD2}" type="datetimeFigureOut">
              <a:rPr lang="en-GB" smtClean="0"/>
              <a:t>15/02/2017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372C82-D186-4E0D-A2AF-CF9B39E56548}" type="slidenum">
              <a:rPr lang="en-GB" smtClean="0"/>
              <a:t>‹#›</a:t>
            </a:fld>
            <a:endParaRPr lang="en-GB"/>
          </a:p>
        </p:txBody>
      </p:sp>
    </p:spTree>
    <p:extLst>
      <p:ext uri="{BB962C8B-B14F-4D97-AF65-F5344CB8AC3E}">
        <p14:creationId xmlns:p14="http://schemas.microsoft.com/office/powerpoint/2010/main" val="27605678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2281F4D-9E77-4CA1-9B1D-D82765395AD2}" type="datetimeFigureOut">
              <a:rPr lang="en-GB" smtClean="0"/>
              <a:t>15/02/2017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372C82-D186-4E0D-A2AF-CF9B39E56548}"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2538135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2281F4D-9E77-4CA1-9B1D-D82765395AD2}" type="datetimeFigureOut">
              <a:rPr lang="en-GB" smtClean="0"/>
              <a:t>15/02/2017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372C82-D186-4E0D-A2AF-CF9B39E56548}" type="slidenum">
              <a:rPr lang="en-GB" smtClean="0"/>
              <a:t>‹#›</a:t>
            </a:fld>
            <a:endParaRPr lang="en-GB"/>
          </a:p>
        </p:txBody>
      </p:sp>
    </p:spTree>
    <p:extLst>
      <p:ext uri="{BB962C8B-B14F-4D97-AF65-F5344CB8AC3E}">
        <p14:creationId xmlns:p14="http://schemas.microsoft.com/office/powerpoint/2010/main" val="35304600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E2281F4D-9E77-4CA1-9B1D-D82765395AD2}" type="datetimeFigureOut">
              <a:rPr lang="en-GB" smtClean="0"/>
              <a:t>15/02/2017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E372C82-D186-4E0D-A2AF-CF9B39E56548}" type="slidenum">
              <a:rPr lang="en-GB" smtClean="0"/>
              <a:t>‹#›</a:t>
            </a:fld>
            <a:endParaRPr lang="en-GB"/>
          </a:p>
        </p:txBody>
      </p:sp>
    </p:spTree>
    <p:extLst>
      <p:ext uri="{BB962C8B-B14F-4D97-AF65-F5344CB8AC3E}">
        <p14:creationId xmlns:p14="http://schemas.microsoft.com/office/powerpoint/2010/main" val="5510974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E2281F4D-9E77-4CA1-9B1D-D82765395AD2}" type="datetimeFigureOut">
              <a:rPr lang="en-GB" smtClean="0"/>
              <a:t>15/02/2017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E372C82-D186-4E0D-A2AF-CF9B39E56548}" type="slidenum">
              <a:rPr lang="en-GB" smtClean="0"/>
              <a:t>‹#›</a:t>
            </a:fld>
            <a:endParaRPr lang="en-GB"/>
          </a:p>
        </p:txBody>
      </p:sp>
    </p:spTree>
    <p:extLst>
      <p:ext uri="{BB962C8B-B14F-4D97-AF65-F5344CB8AC3E}">
        <p14:creationId xmlns:p14="http://schemas.microsoft.com/office/powerpoint/2010/main" val="7611980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2281F4D-9E77-4CA1-9B1D-D82765395AD2}" type="datetimeFigureOut">
              <a:rPr lang="en-GB" smtClean="0"/>
              <a:t>15/02/2017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372C82-D186-4E0D-A2AF-CF9B39E56548}" type="slidenum">
              <a:rPr lang="en-GB" smtClean="0"/>
              <a:t>‹#›</a:t>
            </a:fld>
            <a:endParaRPr lang="en-GB"/>
          </a:p>
        </p:txBody>
      </p:sp>
    </p:spTree>
    <p:extLst>
      <p:ext uri="{BB962C8B-B14F-4D97-AF65-F5344CB8AC3E}">
        <p14:creationId xmlns:p14="http://schemas.microsoft.com/office/powerpoint/2010/main" val="10889384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smtClean="0"/>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2281F4D-9E77-4CA1-9B1D-D82765395AD2}" type="datetimeFigureOut">
              <a:rPr lang="en-GB" smtClean="0"/>
              <a:t>15/02/2017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372C82-D186-4E0D-A2AF-CF9B39E56548}" type="slidenum">
              <a:rPr lang="en-GB" smtClean="0"/>
              <a:t>‹#›</a:t>
            </a:fld>
            <a:endParaRPr lang="en-GB"/>
          </a:p>
        </p:txBody>
      </p:sp>
    </p:spTree>
    <p:extLst>
      <p:ext uri="{BB962C8B-B14F-4D97-AF65-F5344CB8AC3E}">
        <p14:creationId xmlns:p14="http://schemas.microsoft.com/office/powerpoint/2010/main" val="33448807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E2281F4D-9E77-4CA1-9B1D-D82765395AD2}" type="datetimeFigureOut">
              <a:rPr lang="en-GB" smtClean="0"/>
              <a:t>15/02/2017</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0E372C82-D186-4E0D-A2AF-CF9B39E56548}" type="slidenum">
              <a:rPr lang="en-GB" smtClean="0"/>
              <a:t>‹#›</a:t>
            </a:fld>
            <a:endParaRPr lang="en-GB"/>
          </a:p>
        </p:txBody>
      </p:sp>
    </p:spTree>
    <p:extLst>
      <p:ext uri="{BB962C8B-B14F-4D97-AF65-F5344CB8AC3E}">
        <p14:creationId xmlns:p14="http://schemas.microsoft.com/office/powerpoint/2010/main" val="98259647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recruit.college.police.uk/Officer/after-I-apply/Documents/SEARCH_Information_for_candidates_012v1_0.pdf" TargetMode="External"/><Relationship Id="rId2" Type="http://schemas.openxmlformats.org/officeDocument/2006/relationships/hyperlink" Target="http://recruit.college.police.uk/Pages/home.aspx" TargetMode="External"/><Relationship Id="rId1" Type="http://schemas.openxmlformats.org/officeDocument/2006/relationships/slideLayout" Target="../slideLayouts/slideLayout2.xml"/><Relationship Id="rId6" Type="http://schemas.openxmlformats.org/officeDocument/2006/relationships/hyperlink" Target="https://www.skillsforjustice-ppf.com/personal-qualities/" TargetMode="External"/><Relationship Id="rId5" Type="http://schemas.openxmlformats.org/officeDocument/2006/relationships/hyperlink" Target="https://www.how2become.com/careers/police-interview-questions-and-answers/" TargetMode="External"/><Relationship Id="rId4" Type="http://schemas.openxmlformats.org/officeDocument/2006/relationships/hyperlink" Target="http://www.college.police.uk/About/Pages/National-policing-vision-2016.aspx"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recruit.college.police.uk/Officer/after-I-apply/Documents/SEARCH_Information_for_candidates_012v1_0.pdf"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5.png"/></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83.xml.rels><?xml version="1.0" encoding="UTF-8" standalone="yes"?>
<Relationships xmlns="http://schemas.openxmlformats.org/package/2006/relationships"><Relationship Id="rId8" Type="http://schemas.openxmlformats.org/officeDocument/2006/relationships/image" Target="../media/image19.jpg"/><Relationship Id="rId3" Type="http://schemas.openxmlformats.org/officeDocument/2006/relationships/image" Target="../media/image14.jpg"/><Relationship Id="rId7" Type="http://schemas.openxmlformats.org/officeDocument/2006/relationships/image" Target="../media/image18.jpg"/><Relationship Id="rId2" Type="http://schemas.openxmlformats.org/officeDocument/2006/relationships/image" Target="../media/image13.jpg"/><Relationship Id="rId1" Type="http://schemas.openxmlformats.org/officeDocument/2006/relationships/slideLayout" Target="../slideLayouts/slideLayout2.xml"/><Relationship Id="rId6" Type="http://schemas.openxmlformats.org/officeDocument/2006/relationships/image" Target="../media/image17.jpg"/><Relationship Id="rId11" Type="http://schemas.openxmlformats.org/officeDocument/2006/relationships/image" Target="../media/image22.jpg"/><Relationship Id="rId5" Type="http://schemas.openxmlformats.org/officeDocument/2006/relationships/image" Target="../media/image16.jpg"/><Relationship Id="rId10" Type="http://schemas.openxmlformats.org/officeDocument/2006/relationships/image" Target="../media/image21.jpg"/><Relationship Id="rId4" Type="http://schemas.openxmlformats.org/officeDocument/2006/relationships/image" Target="../media/image15.jpg"/><Relationship Id="rId9" Type="http://schemas.openxmlformats.org/officeDocument/2006/relationships/image" Target="../media/image20.jpg"/></Relationships>
</file>

<file path=ppt/slides/_rels/slide8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8" Type="http://schemas.openxmlformats.org/officeDocument/2006/relationships/image" Target="../media/image31.jpg"/><Relationship Id="rId3" Type="http://schemas.openxmlformats.org/officeDocument/2006/relationships/image" Target="../media/image26.jpg"/><Relationship Id="rId7" Type="http://schemas.openxmlformats.org/officeDocument/2006/relationships/image" Target="../media/image30.png"/><Relationship Id="rId12" Type="http://schemas.openxmlformats.org/officeDocument/2006/relationships/image" Target="../media/image35.png"/><Relationship Id="rId2" Type="http://schemas.openxmlformats.org/officeDocument/2006/relationships/image" Target="../media/image25.jpg"/><Relationship Id="rId1" Type="http://schemas.openxmlformats.org/officeDocument/2006/relationships/slideLayout" Target="../slideLayouts/slideLayout2.xml"/><Relationship Id="rId6" Type="http://schemas.openxmlformats.org/officeDocument/2006/relationships/image" Target="../media/image29.png"/><Relationship Id="rId11" Type="http://schemas.openxmlformats.org/officeDocument/2006/relationships/image" Target="../media/image34.jpg"/><Relationship Id="rId5" Type="http://schemas.openxmlformats.org/officeDocument/2006/relationships/image" Target="../media/image28.jpeg"/><Relationship Id="rId10" Type="http://schemas.openxmlformats.org/officeDocument/2006/relationships/image" Target="../media/image33.jpg"/><Relationship Id="rId4" Type="http://schemas.openxmlformats.org/officeDocument/2006/relationships/image" Target="../media/image27.jpeg"/><Relationship Id="rId9" Type="http://schemas.openxmlformats.org/officeDocument/2006/relationships/image" Target="../media/image32.jpg"/></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19175" y="1300785"/>
            <a:ext cx="9421813" cy="2509213"/>
          </a:xfrm>
        </p:spPr>
        <p:txBody>
          <a:bodyPr/>
          <a:lstStyle/>
          <a:p>
            <a:r>
              <a:rPr lang="en-GB" dirty="0" smtClean="0"/>
              <a:t>Applying to Join the Police</a:t>
            </a:r>
            <a:endParaRPr lang="en-GB" dirty="0"/>
          </a:p>
        </p:txBody>
      </p:sp>
      <p:sp>
        <p:nvSpPr>
          <p:cNvPr id="3" name="Subtitle 2"/>
          <p:cNvSpPr>
            <a:spLocks noGrp="1"/>
          </p:cNvSpPr>
          <p:nvPr>
            <p:ph type="subTitle" idx="1"/>
          </p:nvPr>
        </p:nvSpPr>
        <p:spPr/>
        <p:txBody>
          <a:bodyPr/>
          <a:lstStyle/>
          <a:p>
            <a:r>
              <a:rPr lang="en-GB" dirty="0" smtClean="0"/>
              <a:t>Wynne Jones</a:t>
            </a:r>
            <a:endParaRPr lang="en-GB" dirty="0"/>
          </a:p>
        </p:txBody>
      </p:sp>
    </p:spTree>
    <p:extLst>
      <p:ext uri="{BB962C8B-B14F-4D97-AF65-F5344CB8AC3E}">
        <p14:creationId xmlns:p14="http://schemas.microsoft.com/office/powerpoint/2010/main" val="25740309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Requirements</a:t>
            </a:r>
            <a:endParaRPr lang="en-GB" dirty="0"/>
          </a:p>
        </p:txBody>
      </p:sp>
      <p:sp>
        <p:nvSpPr>
          <p:cNvPr id="3" name="Content Placeholder 2"/>
          <p:cNvSpPr>
            <a:spLocks noGrp="1"/>
          </p:cNvSpPr>
          <p:nvPr>
            <p:ph sz="quarter" idx="13"/>
          </p:nvPr>
        </p:nvSpPr>
        <p:spPr/>
        <p:txBody>
          <a:bodyPr/>
          <a:lstStyle/>
          <a:p>
            <a:r>
              <a:rPr lang="en-GB" dirty="0" smtClean="0"/>
              <a:t>Eligibility,</a:t>
            </a:r>
          </a:p>
          <a:p>
            <a:r>
              <a:rPr lang="en-GB" dirty="0" smtClean="0"/>
              <a:t>Application Process,</a:t>
            </a:r>
          </a:p>
          <a:p>
            <a:r>
              <a:rPr lang="en-GB" dirty="0" smtClean="0"/>
              <a:t>Fitness and eyesight,</a:t>
            </a:r>
          </a:p>
          <a:p>
            <a:r>
              <a:rPr lang="en-GB" dirty="0" smtClean="0"/>
              <a:t>Checks: </a:t>
            </a:r>
          </a:p>
          <a:p>
            <a:pPr lvl="1">
              <a:buFont typeface="Courier New" panose="02070309020205020404" pitchFamily="49" charset="0"/>
              <a:buChar char="o"/>
            </a:pPr>
            <a:r>
              <a:rPr lang="en-GB" dirty="0" smtClean="0"/>
              <a:t>Background,</a:t>
            </a:r>
          </a:p>
          <a:p>
            <a:pPr lvl="1">
              <a:buFont typeface="Courier New" panose="02070309020205020404" pitchFamily="49" charset="0"/>
              <a:buChar char="o"/>
            </a:pPr>
            <a:r>
              <a:rPr lang="en-GB" dirty="0" smtClean="0"/>
              <a:t>Medical,</a:t>
            </a:r>
          </a:p>
          <a:p>
            <a:pPr lvl="1">
              <a:buFont typeface="Courier New" panose="02070309020205020404" pitchFamily="49" charset="0"/>
              <a:buChar char="o"/>
            </a:pPr>
            <a:r>
              <a:rPr lang="en-GB" dirty="0" smtClean="0"/>
              <a:t>Drugs </a:t>
            </a:r>
          </a:p>
          <a:p>
            <a:pPr marL="457200" lvl="1" indent="0">
              <a:buNone/>
            </a:pPr>
            <a:endParaRPr lang="en-GB" dirty="0" smtClean="0"/>
          </a:p>
        </p:txBody>
      </p:sp>
    </p:spTree>
    <p:extLst>
      <p:ext uri="{BB962C8B-B14F-4D97-AF65-F5344CB8AC3E}">
        <p14:creationId xmlns:p14="http://schemas.microsoft.com/office/powerpoint/2010/main" val="2603334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Eligibility</a:t>
            </a:r>
            <a:endParaRPr lang="en-GB" dirty="0"/>
          </a:p>
        </p:txBody>
      </p:sp>
      <p:sp>
        <p:nvSpPr>
          <p:cNvPr id="3" name="Content Placeholder 2"/>
          <p:cNvSpPr>
            <a:spLocks noGrp="1"/>
          </p:cNvSpPr>
          <p:nvPr>
            <p:ph sz="quarter" idx="13"/>
          </p:nvPr>
        </p:nvSpPr>
        <p:spPr>
          <a:xfrm>
            <a:off x="913774" y="2009776"/>
            <a:ext cx="10363826" cy="3781424"/>
          </a:xfrm>
        </p:spPr>
        <p:txBody>
          <a:bodyPr/>
          <a:lstStyle/>
          <a:p>
            <a:endParaRPr lang="en-GB" dirty="0" smtClean="0"/>
          </a:p>
          <a:p>
            <a:r>
              <a:rPr lang="en-GB" dirty="0" smtClean="0"/>
              <a:t>Education (Level 3 and/or CKP),</a:t>
            </a:r>
          </a:p>
          <a:p>
            <a:r>
              <a:rPr lang="en-GB" dirty="0" smtClean="0"/>
              <a:t>Experience (Special/Volunteer),</a:t>
            </a:r>
          </a:p>
          <a:p>
            <a:r>
              <a:rPr lang="en-GB" dirty="0" smtClean="0"/>
              <a:t>Convictions,</a:t>
            </a:r>
          </a:p>
          <a:p>
            <a:r>
              <a:rPr lang="en-GB" dirty="0" smtClean="0"/>
              <a:t>Citizenship (UK, EU, Commonwealth, indefinite leave),</a:t>
            </a:r>
          </a:p>
          <a:p>
            <a:r>
              <a:rPr lang="en-GB" dirty="0" smtClean="0"/>
              <a:t>Physical/mental fitness,</a:t>
            </a:r>
          </a:p>
          <a:p>
            <a:r>
              <a:rPr lang="en-GB" dirty="0" smtClean="0"/>
              <a:t>Force imposed conditions e.g. Met residential.</a:t>
            </a:r>
            <a:endParaRPr lang="en-GB" dirty="0"/>
          </a:p>
        </p:txBody>
      </p:sp>
    </p:spTree>
    <p:extLst>
      <p:ext uri="{BB962C8B-B14F-4D97-AF65-F5344CB8AC3E}">
        <p14:creationId xmlns:p14="http://schemas.microsoft.com/office/powerpoint/2010/main" val="21392784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Application Process</a:t>
            </a:r>
            <a:endParaRPr lang="en-GB" dirty="0"/>
          </a:p>
        </p:txBody>
      </p:sp>
      <p:sp>
        <p:nvSpPr>
          <p:cNvPr id="3" name="Content Placeholder 2"/>
          <p:cNvSpPr>
            <a:spLocks noGrp="1"/>
          </p:cNvSpPr>
          <p:nvPr>
            <p:ph sz="quarter" idx="13"/>
          </p:nvPr>
        </p:nvSpPr>
        <p:spPr>
          <a:xfrm>
            <a:off x="913774" y="1809750"/>
            <a:ext cx="10363826" cy="4467225"/>
          </a:xfrm>
        </p:spPr>
        <p:txBody>
          <a:bodyPr>
            <a:normAutofit/>
          </a:bodyPr>
          <a:lstStyle/>
          <a:p>
            <a:pPr marL="0" indent="0">
              <a:buNone/>
            </a:pPr>
            <a:r>
              <a:rPr lang="en-GB" dirty="0" smtClean="0"/>
              <a:t>Do not underestimate the importance of the application form, it may be an ‘online’ form or it may be hand written, give yourself good time to complete the form. It might include:</a:t>
            </a:r>
          </a:p>
          <a:p>
            <a:r>
              <a:rPr lang="en-GB" dirty="0" smtClean="0"/>
              <a:t>Bio details,</a:t>
            </a:r>
          </a:p>
          <a:p>
            <a:r>
              <a:rPr lang="en-GB" dirty="0" smtClean="0"/>
              <a:t>Personal Details: Tattoos, convictions, financial, memberships,</a:t>
            </a:r>
          </a:p>
          <a:p>
            <a:r>
              <a:rPr lang="en-GB" dirty="0" smtClean="0"/>
              <a:t>Qualifications,</a:t>
            </a:r>
          </a:p>
          <a:p>
            <a:r>
              <a:rPr lang="en-GB" dirty="0" smtClean="0"/>
              <a:t>Referees,</a:t>
            </a:r>
          </a:p>
          <a:p>
            <a:r>
              <a:rPr lang="en-GB" dirty="0" smtClean="0"/>
              <a:t>Competency Questions,</a:t>
            </a:r>
          </a:p>
          <a:p>
            <a:r>
              <a:rPr lang="en-GB" dirty="0" smtClean="0"/>
              <a:t>Motivation Questions</a:t>
            </a:r>
            <a:endParaRPr lang="en-GB" dirty="0"/>
          </a:p>
        </p:txBody>
      </p:sp>
    </p:spTree>
    <p:extLst>
      <p:ext uri="{BB962C8B-B14F-4D97-AF65-F5344CB8AC3E}">
        <p14:creationId xmlns:p14="http://schemas.microsoft.com/office/powerpoint/2010/main" val="10260156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Competency Questions</a:t>
            </a:r>
            <a:br>
              <a:rPr lang="en-GB" dirty="0" smtClean="0"/>
            </a:br>
            <a:endParaRPr lang="en-GB" dirty="0"/>
          </a:p>
        </p:txBody>
      </p:sp>
      <p:sp>
        <p:nvSpPr>
          <p:cNvPr id="3" name="Content Placeholder 2"/>
          <p:cNvSpPr>
            <a:spLocks noGrp="1"/>
          </p:cNvSpPr>
          <p:nvPr>
            <p:ph sz="quarter" idx="13"/>
          </p:nvPr>
        </p:nvSpPr>
        <p:spPr>
          <a:xfrm>
            <a:off x="913774" y="1819275"/>
            <a:ext cx="10363826" cy="4419599"/>
          </a:xfrm>
        </p:spPr>
        <p:txBody>
          <a:bodyPr>
            <a:normAutofit/>
          </a:bodyPr>
          <a:lstStyle/>
          <a:p>
            <a:pPr marL="0" indent="0">
              <a:buNone/>
            </a:pPr>
            <a:r>
              <a:rPr lang="en-GB" dirty="0" smtClean="0"/>
              <a:t>This is what your application will be judged upon, the papers will be assessed ‘blind’ to ensure fairness, evidence of specific behaviours from the </a:t>
            </a:r>
            <a:r>
              <a:rPr lang="en-GB" b="1" dirty="0" smtClean="0"/>
              <a:t>Police Professional Framework (PPF),</a:t>
            </a:r>
          </a:p>
          <a:p>
            <a:r>
              <a:rPr lang="en-GB" dirty="0" smtClean="0"/>
              <a:t>These behaviours are currently:</a:t>
            </a:r>
          </a:p>
          <a:p>
            <a:r>
              <a:rPr lang="en-GB" b="1" dirty="0" smtClean="0"/>
              <a:t>Decision making,</a:t>
            </a:r>
          </a:p>
          <a:p>
            <a:r>
              <a:rPr lang="en-GB" b="1" dirty="0" smtClean="0"/>
              <a:t>Leadership,</a:t>
            </a:r>
          </a:p>
          <a:p>
            <a:r>
              <a:rPr lang="en-GB" b="1" dirty="0" smtClean="0"/>
              <a:t>Professionalism,</a:t>
            </a:r>
          </a:p>
          <a:p>
            <a:r>
              <a:rPr lang="en-GB" b="1" dirty="0" smtClean="0"/>
              <a:t>Public Service, and</a:t>
            </a:r>
          </a:p>
          <a:p>
            <a:r>
              <a:rPr lang="en-GB" b="1" dirty="0" smtClean="0"/>
              <a:t>Working with others. </a:t>
            </a:r>
            <a:endParaRPr lang="en-GB" b="1" dirty="0"/>
          </a:p>
        </p:txBody>
      </p:sp>
    </p:spTree>
    <p:extLst>
      <p:ext uri="{BB962C8B-B14F-4D97-AF65-F5344CB8AC3E}">
        <p14:creationId xmlns:p14="http://schemas.microsoft.com/office/powerpoint/2010/main" val="17025320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Working with others</a:t>
            </a:r>
            <a:endParaRPr lang="en-GB" dirty="0"/>
          </a:p>
        </p:txBody>
      </p:sp>
      <p:sp>
        <p:nvSpPr>
          <p:cNvPr id="3" name="Content Placeholder 2"/>
          <p:cNvSpPr>
            <a:spLocks noGrp="1"/>
          </p:cNvSpPr>
          <p:nvPr>
            <p:ph sz="quarter" idx="13"/>
          </p:nvPr>
        </p:nvSpPr>
        <p:spPr/>
        <p:txBody>
          <a:bodyPr>
            <a:normAutofit fontScale="85000" lnSpcReduction="10000"/>
          </a:bodyPr>
          <a:lstStyle/>
          <a:p>
            <a:r>
              <a:rPr lang="en-GB" dirty="0"/>
              <a:t>Works co-operatively with others to get things done, willingly giving help and support to colleagues. Is approachable, developing positive working relationships. Explains things well, focusing on the key points and talking to people using language they understand. Listens carefully and asks questions to clarify understanding, expressing own views positively and constructively. Persuades people by stressing the benefits of a particular approach, keeps them informed of progress and manages their expectations. Is courteous, polite and considerate, showing empathy and compassion. Deals with people as individuals and addresses their specific needs and concerns. Treats people with respect and dignity, dealing with them fairly and without prejudice regardless of their background or circumstances.</a:t>
            </a:r>
          </a:p>
        </p:txBody>
      </p:sp>
    </p:spTree>
    <p:extLst>
      <p:ext uri="{BB962C8B-B14F-4D97-AF65-F5344CB8AC3E}">
        <p14:creationId xmlns:p14="http://schemas.microsoft.com/office/powerpoint/2010/main" val="30538126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word about answering these questions:</a:t>
            </a:r>
            <a:endParaRPr lang="en-GB" dirty="0"/>
          </a:p>
        </p:txBody>
      </p:sp>
      <p:sp>
        <p:nvSpPr>
          <p:cNvPr id="3" name="Content Placeholder 2"/>
          <p:cNvSpPr>
            <a:spLocks noGrp="1"/>
          </p:cNvSpPr>
          <p:nvPr>
            <p:ph sz="quarter" idx="13"/>
          </p:nvPr>
        </p:nvSpPr>
        <p:spPr/>
        <p:txBody>
          <a:bodyPr/>
          <a:lstStyle/>
          <a:p>
            <a:endParaRPr lang="en-GB" dirty="0" smtClean="0"/>
          </a:p>
          <a:p>
            <a:endParaRPr lang="en-GB" dirty="0" smtClean="0"/>
          </a:p>
          <a:p>
            <a:r>
              <a:rPr lang="en-GB" dirty="0" smtClean="0"/>
              <a:t>Tell us about yourself</a:t>
            </a:r>
          </a:p>
          <a:p>
            <a:endParaRPr lang="en-GB" dirty="0" smtClean="0"/>
          </a:p>
          <a:p>
            <a:r>
              <a:rPr lang="en-GB" dirty="0" smtClean="0"/>
              <a:t>Give an example of when you displayed good leadership, what did you do, what was the outcome.  </a:t>
            </a:r>
            <a:endParaRPr lang="en-GB" dirty="0"/>
          </a:p>
        </p:txBody>
      </p:sp>
    </p:spTree>
    <p:extLst>
      <p:ext uri="{BB962C8B-B14F-4D97-AF65-F5344CB8AC3E}">
        <p14:creationId xmlns:p14="http://schemas.microsoft.com/office/powerpoint/2010/main" val="33819461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Motivational Questions</a:t>
            </a:r>
            <a:endParaRPr lang="en-GB" dirty="0"/>
          </a:p>
        </p:txBody>
      </p:sp>
      <p:sp>
        <p:nvSpPr>
          <p:cNvPr id="3" name="Content Placeholder 2"/>
          <p:cNvSpPr>
            <a:spLocks noGrp="1"/>
          </p:cNvSpPr>
          <p:nvPr>
            <p:ph sz="quarter" idx="13"/>
          </p:nvPr>
        </p:nvSpPr>
        <p:spPr/>
        <p:txBody>
          <a:bodyPr/>
          <a:lstStyle/>
          <a:p>
            <a:endParaRPr lang="en-GB" dirty="0" smtClean="0"/>
          </a:p>
          <a:p>
            <a:r>
              <a:rPr lang="en-GB" dirty="0" smtClean="0"/>
              <a:t>Communication</a:t>
            </a:r>
          </a:p>
          <a:p>
            <a:r>
              <a:rPr lang="en-GB" dirty="0" smtClean="0"/>
              <a:t>Respect for equality and diversity</a:t>
            </a:r>
          </a:p>
          <a:p>
            <a:r>
              <a:rPr lang="en-GB" dirty="0" smtClean="0"/>
              <a:t>Maintain knowledge (CPD)</a:t>
            </a:r>
          </a:p>
          <a:p>
            <a:r>
              <a:rPr lang="en-GB" dirty="0" smtClean="0"/>
              <a:t>H&amp;S</a:t>
            </a:r>
          </a:p>
          <a:p>
            <a:r>
              <a:rPr lang="en-GB" dirty="0" smtClean="0"/>
              <a:t>Fairness and proportionality</a:t>
            </a:r>
            <a:endParaRPr lang="en-GB" dirty="0"/>
          </a:p>
          <a:p>
            <a:endParaRPr lang="en-GB" dirty="0"/>
          </a:p>
        </p:txBody>
      </p:sp>
    </p:spTree>
    <p:extLst>
      <p:ext uri="{BB962C8B-B14F-4D97-AF65-F5344CB8AC3E}">
        <p14:creationId xmlns:p14="http://schemas.microsoft.com/office/powerpoint/2010/main" val="5216726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Centre</a:t>
            </a:r>
            <a:endParaRPr lang="en-GB" dirty="0"/>
          </a:p>
        </p:txBody>
      </p:sp>
      <p:sp>
        <p:nvSpPr>
          <p:cNvPr id="3" name="Content Placeholder 2"/>
          <p:cNvSpPr>
            <a:spLocks noGrp="1"/>
          </p:cNvSpPr>
          <p:nvPr>
            <p:ph sz="quarter" idx="13"/>
          </p:nvPr>
        </p:nvSpPr>
        <p:spPr>
          <a:xfrm>
            <a:off x="609599" y="2367092"/>
            <a:ext cx="10906125" cy="3424107"/>
          </a:xfrm>
        </p:spPr>
        <p:txBody>
          <a:bodyPr>
            <a:normAutofit/>
          </a:bodyPr>
          <a:lstStyle/>
          <a:p>
            <a:pPr marL="0" indent="0">
              <a:buNone/>
            </a:pPr>
            <a:r>
              <a:rPr lang="en-GB" dirty="0" smtClean="0"/>
              <a:t>At the Assessment Centre, assessors will evaluate your performance in exercises which relate to specific competency areas relevant to the role. </a:t>
            </a:r>
          </a:p>
          <a:p>
            <a:pPr marL="0" indent="0">
              <a:buNone/>
            </a:pPr>
            <a:r>
              <a:rPr lang="en-GB" dirty="0" smtClean="0"/>
              <a:t>The assessment exercises include:</a:t>
            </a:r>
          </a:p>
          <a:p>
            <a:r>
              <a:rPr lang="en-GB" dirty="0" smtClean="0"/>
              <a:t>Competency-Based Structured Interview with four x 5 min questions, </a:t>
            </a:r>
          </a:p>
          <a:p>
            <a:r>
              <a:rPr lang="en-GB" dirty="0" smtClean="0"/>
              <a:t>Numerical Ability Test lasting 23 minutes,</a:t>
            </a:r>
          </a:p>
          <a:p>
            <a:r>
              <a:rPr lang="en-GB" dirty="0" smtClean="0"/>
              <a:t>Verbal Ability Test lasting 30 minutes,</a:t>
            </a:r>
          </a:p>
          <a:p>
            <a:r>
              <a:rPr lang="en-GB" dirty="0"/>
              <a:t>F</a:t>
            </a:r>
            <a:r>
              <a:rPr lang="en-GB" dirty="0" smtClean="0"/>
              <a:t>our interactive exercises lasting 10 minutes each.</a:t>
            </a:r>
            <a:endParaRPr lang="en-GB" dirty="0"/>
          </a:p>
        </p:txBody>
      </p:sp>
    </p:spTree>
    <p:extLst>
      <p:ext uri="{BB962C8B-B14F-4D97-AF65-F5344CB8AC3E}">
        <p14:creationId xmlns:p14="http://schemas.microsoft.com/office/powerpoint/2010/main" val="15557070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interview</a:t>
            </a:r>
            <a:br>
              <a:rPr lang="en-GB" dirty="0" smtClean="0"/>
            </a:br>
            <a:endParaRPr lang="en-GB" dirty="0"/>
          </a:p>
        </p:txBody>
      </p:sp>
      <p:sp>
        <p:nvSpPr>
          <p:cNvPr id="3" name="Content Placeholder 2"/>
          <p:cNvSpPr>
            <a:spLocks noGrp="1"/>
          </p:cNvSpPr>
          <p:nvPr>
            <p:ph sz="quarter" idx="13"/>
          </p:nvPr>
        </p:nvSpPr>
        <p:spPr/>
        <p:txBody>
          <a:bodyPr>
            <a:normAutofit/>
          </a:bodyPr>
          <a:lstStyle/>
          <a:p>
            <a:r>
              <a:rPr lang="en-GB" dirty="0" smtClean="0"/>
              <a:t>This will be 20 minutes in total. </a:t>
            </a:r>
          </a:p>
          <a:p>
            <a:endParaRPr lang="en-GB" dirty="0"/>
          </a:p>
          <a:p>
            <a:r>
              <a:rPr lang="en-GB" dirty="0" smtClean="0"/>
              <a:t>You will be asked four questions, two questions about your motivations and values  and two based on how you have dealt with specific situations in the past, </a:t>
            </a:r>
          </a:p>
          <a:p>
            <a:r>
              <a:rPr lang="en-GB" dirty="0" smtClean="0"/>
              <a:t>The questions will relate to the key competencies needed to be a successful police officer; for example, good communication skills.</a:t>
            </a:r>
            <a:endParaRPr lang="en-GB" dirty="0"/>
          </a:p>
        </p:txBody>
      </p:sp>
    </p:spTree>
    <p:extLst>
      <p:ext uri="{BB962C8B-B14F-4D97-AF65-F5344CB8AC3E}">
        <p14:creationId xmlns:p14="http://schemas.microsoft.com/office/powerpoint/2010/main" val="262570751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interactive exercises</a:t>
            </a:r>
            <a:br>
              <a:rPr lang="en-GB" dirty="0" smtClean="0"/>
            </a:br>
            <a:endParaRPr lang="en-GB" dirty="0"/>
          </a:p>
        </p:txBody>
      </p:sp>
      <p:sp>
        <p:nvSpPr>
          <p:cNvPr id="3" name="Content Placeholder 2"/>
          <p:cNvSpPr>
            <a:spLocks noGrp="1"/>
          </p:cNvSpPr>
          <p:nvPr>
            <p:ph sz="quarter" idx="13"/>
          </p:nvPr>
        </p:nvSpPr>
        <p:spPr/>
        <p:txBody>
          <a:bodyPr>
            <a:normAutofit fontScale="85000" lnSpcReduction="20000"/>
          </a:bodyPr>
          <a:lstStyle/>
          <a:p>
            <a:endParaRPr lang="en-GB" dirty="0" smtClean="0"/>
          </a:p>
          <a:p>
            <a:r>
              <a:rPr lang="en-GB" dirty="0" smtClean="0"/>
              <a:t>These four exercises take the form of role play, where you will assume the role of a newly-appointed Customer Services Officer at a fictitious retail and leisure complex.</a:t>
            </a:r>
          </a:p>
          <a:p>
            <a:endParaRPr lang="en-GB" dirty="0" smtClean="0"/>
          </a:p>
          <a:p>
            <a:r>
              <a:rPr lang="en-GB" dirty="0" smtClean="0"/>
              <a:t>you will be given five minutes to study information on the upcoming scenario, you can make notes to use during the actual exercise,</a:t>
            </a:r>
          </a:p>
          <a:p>
            <a:endParaRPr lang="en-GB" dirty="0" smtClean="0"/>
          </a:p>
          <a:p>
            <a:r>
              <a:rPr lang="en-GB" dirty="0" smtClean="0"/>
              <a:t>On hearing the buzzer you will move to an @activity room’, where you will act out the scenario with an assessor observing.  </a:t>
            </a:r>
            <a:endParaRPr lang="en-GB" dirty="0"/>
          </a:p>
        </p:txBody>
      </p:sp>
    </p:spTree>
    <p:extLst>
      <p:ext uri="{BB962C8B-B14F-4D97-AF65-F5344CB8AC3E}">
        <p14:creationId xmlns:p14="http://schemas.microsoft.com/office/powerpoint/2010/main" val="122194409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Written Skills</a:t>
            </a:r>
            <a:endParaRPr lang="en-GB" dirty="0"/>
          </a:p>
        </p:txBody>
      </p:sp>
      <p:sp>
        <p:nvSpPr>
          <p:cNvPr id="3" name="Content Placeholder 2"/>
          <p:cNvSpPr>
            <a:spLocks noGrp="1"/>
          </p:cNvSpPr>
          <p:nvPr>
            <p:ph sz="quarter" idx="13"/>
          </p:nvPr>
        </p:nvSpPr>
        <p:spPr/>
        <p:txBody>
          <a:bodyPr>
            <a:normAutofit fontScale="92500" lnSpcReduction="10000"/>
          </a:bodyPr>
          <a:lstStyle/>
          <a:p>
            <a:r>
              <a:rPr lang="en-GB" dirty="0" smtClean="0"/>
              <a:t>Test your ability to comprehend and summarise information accurately, structure responses logically and to use spelling and grammar correctly e.g. </a:t>
            </a:r>
          </a:p>
          <a:p>
            <a:r>
              <a:rPr lang="en-GB" dirty="0" smtClean="0"/>
              <a:t>Written exercise one – you will be asked to read typed instructions before using this information to complete an incident report ,</a:t>
            </a:r>
          </a:p>
          <a:p>
            <a:r>
              <a:rPr lang="en-GB" dirty="0" smtClean="0"/>
              <a:t>Written exercise two – you will be asked to make notes while watching a DVD of a person being interviewed about an incident that they have witnessed. </a:t>
            </a:r>
          </a:p>
          <a:p>
            <a:r>
              <a:rPr lang="en-GB" dirty="0" smtClean="0"/>
              <a:t>You will then use these notes to complete an incident report form.</a:t>
            </a:r>
          </a:p>
          <a:p>
            <a:endParaRPr lang="en-GB" dirty="0" smtClean="0"/>
          </a:p>
          <a:p>
            <a:endParaRPr lang="en-GB" dirty="0"/>
          </a:p>
        </p:txBody>
      </p:sp>
    </p:spTree>
    <p:extLst>
      <p:ext uri="{BB962C8B-B14F-4D97-AF65-F5344CB8AC3E}">
        <p14:creationId xmlns:p14="http://schemas.microsoft.com/office/powerpoint/2010/main" val="258321571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
            </a:r>
            <a:br>
              <a:rPr lang="en-GB" dirty="0" smtClean="0"/>
            </a:br>
            <a:r>
              <a:rPr lang="en-GB" dirty="0" smtClean="0"/>
              <a:t>Fitness Test</a:t>
            </a:r>
            <a:br>
              <a:rPr lang="en-GB" dirty="0" smtClean="0"/>
            </a:br>
            <a:endParaRPr lang="en-GB" dirty="0"/>
          </a:p>
        </p:txBody>
      </p:sp>
      <p:sp>
        <p:nvSpPr>
          <p:cNvPr id="3" name="Content Placeholder 2"/>
          <p:cNvSpPr>
            <a:spLocks noGrp="1"/>
          </p:cNvSpPr>
          <p:nvPr>
            <p:ph sz="quarter" idx="13"/>
          </p:nvPr>
        </p:nvSpPr>
        <p:spPr/>
        <p:txBody>
          <a:bodyPr>
            <a:normAutofit/>
          </a:bodyPr>
          <a:lstStyle/>
          <a:p>
            <a:endParaRPr lang="en-GB" dirty="0" smtClean="0"/>
          </a:p>
          <a:p>
            <a:endParaRPr lang="en-GB" dirty="0"/>
          </a:p>
          <a:p>
            <a:endParaRPr lang="en-GB" dirty="0" smtClean="0"/>
          </a:p>
          <a:p>
            <a:r>
              <a:rPr lang="en-GB" dirty="0" smtClean="0"/>
              <a:t>Two key areas being strength and endurance.</a:t>
            </a:r>
          </a:p>
          <a:p>
            <a:endParaRPr lang="en-GB" dirty="0" smtClean="0"/>
          </a:p>
        </p:txBody>
      </p:sp>
    </p:spTree>
    <p:extLst>
      <p:ext uri="{BB962C8B-B14F-4D97-AF65-F5344CB8AC3E}">
        <p14:creationId xmlns:p14="http://schemas.microsoft.com/office/powerpoint/2010/main" val="273708258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Useful Sites</a:t>
            </a:r>
            <a:endParaRPr lang="en-GB" dirty="0"/>
          </a:p>
        </p:txBody>
      </p:sp>
      <p:sp>
        <p:nvSpPr>
          <p:cNvPr id="3" name="Content Placeholder 2"/>
          <p:cNvSpPr>
            <a:spLocks noGrp="1"/>
          </p:cNvSpPr>
          <p:nvPr>
            <p:ph sz="quarter" idx="13"/>
          </p:nvPr>
        </p:nvSpPr>
        <p:spPr>
          <a:xfrm>
            <a:off x="913774" y="1828800"/>
            <a:ext cx="10363826" cy="3962399"/>
          </a:xfrm>
        </p:spPr>
        <p:txBody>
          <a:bodyPr>
            <a:normAutofit/>
          </a:bodyPr>
          <a:lstStyle/>
          <a:p>
            <a:r>
              <a:rPr lang="en-GB" dirty="0" smtClean="0">
                <a:hlinkClick r:id="rId2"/>
              </a:rPr>
              <a:t>http://recruit.college.police.uk/Pages/home.aspx</a:t>
            </a:r>
            <a:endParaRPr lang="en-GB" dirty="0" smtClean="0"/>
          </a:p>
          <a:p>
            <a:r>
              <a:rPr lang="en-GB" dirty="0" smtClean="0"/>
              <a:t> </a:t>
            </a:r>
            <a:r>
              <a:rPr lang="en-GB" dirty="0" smtClean="0">
                <a:hlinkClick r:id="rId3"/>
              </a:rPr>
              <a:t>http://recruit.college.police.uk/Officer/after-I-apply/Documents/SEARCH_Information_for_candidates_012v1_0.pdf</a:t>
            </a:r>
            <a:endParaRPr lang="en-GB" dirty="0" smtClean="0"/>
          </a:p>
          <a:p>
            <a:r>
              <a:rPr lang="en-GB" dirty="0"/>
              <a:t> </a:t>
            </a:r>
            <a:r>
              <a:rPr lang="en-GB" dirty="0">
                <a:hlinkClick r:id="rId4"/>
              </a:rPr>
              <a:t>http://</a:t>
            </a:r>
            <a:r>
              <a:rPr lang="en-GB" dirty="0" smtClean="0">
                <a:hlinkClick r:id="rId4"/>
              </a:rPr>
              <a:t>www.college.police.uk/About/Pages/National-policing-vision-2016.aspx</a:t>
            </a:r>
            <a:endParaRPr lang="en-GB" dirty="0" smtClean="0"/>
          </a:p>
          <a:p>
            <a:r>
              <a:rPr lang="en-GB" dirty="0">
                <a:hlinkClick r:id="rId5"/>
              </a:rPr>
              <a:t>https://www.how2become.com/careers/police-interview-questions-and-answers</a:t>
            </a:r>
            <a:r>
              <a:rPr lang="en-GB" dirty="0" smtClean="0">
                <a:hlinkClick r:id="rId5"/>
              </a:rPr>
              <a:t>/</a:t>
            </a:r>
            <a:endParaRPr lang="en-GB" dirty="0" smtClean="0"/>
          </a:p>
          <a:p>
            <a:r>
              <a:rPr lang="en-GB" dirty="0">
                <a:hlinkClick r:id="rId6"/>
              </a:rPr>
              <a:t>https://www.skillsforjustice-ppf.com/personal-qualities</a:t>
            </a:r>
            <a:r>
              <a:rPr lang="en-GB" dirty="0" smtClean="0">
                <a:hlinkClick r:id="rId6"/>
              </a:rPr>
              <a:t>/</a:t>
            </a:r>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13843548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Assessment Centre</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40801400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Designed to assess if you:</a:t>
            </a:r>
            <a:endParaRPr lang="en-GB" dirty="0"/>
          </a:p>
        </p:txBody>
      </p:sp>
      <p:sp>
        <p:nvSpPr>
          <p:cNvPr id="3" name="Content Placeholder 2"/>
          <p:cNvSpPr>
            <a:spLocks noGrp="1"/>
          </p:cNvSpPr>
          <p:nvPr>
            <p:ph idx="4294967295"/>
          </p:nvPr>
        </p:nvSpPr>
        <p:spPr>
          <a:xfrm>
            <a:off x="838200" y="1825625"/>
            <a:ext cx="10515600" cy="4351338"/>
          </a:xfrm>
          <a:prstGeom prst="rect">
            <a:avLst/>
          </a:prstGeom>
        </p:spPr>
        <p:txBody>
          <a:bodyPr/>
          <a:lstStyle/>
          <a:p>
            <a:r>
              <a:rPr lang="en-GB" dirty="0" smtClean="0"/>
              <a:t>Have you got core skills to become a police officer?</a:t>
            </a:r>
          </a:p>
          <a:p>
            <a:endParaRPr lang="en-GB" dirty="0" smtClean="0"/>
          </a:p>
          <a:p>
            <a:r>
              <a:rPr lang="en-GB" dirty="0" smtClean="0"/>
              <a:t>It will take in the region of five hours to complete!</a:t>
            </a:r>
          </a:p>
          <a:p>
            <a:r>
              <a:rPr lang="en-GB" dirty="0" smtClean="0"/>
              <a:t>You will undertake:</a:t>
            </a:r>
          </a:p>
          <a:p>
            <a:r>
              <a:rPr lang="en-GB" dirty="0" smtClean="0"/>
              <a:t>Four role play exercises, </a:t>
            </a:r>
          </a:p>
          <a:p>
            <a:r>
              <a:rPr lang="en-GB" dirty="0" smtClean="0"/>
              <a:t>An interview, </a:t>
            </a:r>
          </a:p>
          <a:p>
            <a:r>
              <a:rPr lang="en-GB" dirty="0" smtClean="0"/>
              <a:t>Two written exercises and,</a:t>
            </a:r>
          </a:p>
          <a:p>
            <a:r>
              <a:rPr lang="en-GB" dirty="0" smtClean="0"/>
              <a:t>A verbal and numerical reasoning test (PIRT)</a:t>
            </a:r>
            <a:endParaRPr lang="en-GB" dirty="0"/>
          </a:p>
        </p:txBody>
      </p:sp>
    </p:spTree>
    <p:extLst>
      <p:ext uri="{BB962C8B-B14F-4D97-AF65-F5344CB8AC3E}">
        <p14:creationId xmlns:p14="http://schemas.microsoft.com/office/powerpoint/2010/main" val="307898848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interview</a:t>
            </a:r>
            <a:br>
              <a:rPr lang="en-GB" dirty="0" smtClean="0"/>
            </a:br>
            <a:endParaRPr lang="en-GB" dirty="0"/>
          </a:p>
        </p:txBody>
      </p:sp>
      <p:sp>
        <p:nvSpPr>
          <p:cNvPr id="3" name="Content Placeholder 2"/>
          <p:cNvSpPr>
            <a:spLocks noGrp="1"/>
          </p:cNvSpPr>
          <p:nvPr>
            <p:ph idx="4294967295"/>
          </p:nvPr>
        </p:nvSpPr>
        <p:spPr>
          <a:xfrm>
            <a:off x="838200" y="1825625"/>
            <a:ext cx="10515600" cy="4351338"/>
          </a:xfrm>
          <a:prstGeom prst="rect">
            <a:avLst/>
          </a:prstGeom>
        </p:spPr>
        <p:txBody>
          <a:bodyPr>
            <a:normAutofit/>
          </a:bodyPr>
          <a:lstStyle/>
          <a:p>
            <a:r>
              <a:rPr lang="en-GB" dirty="0" smtClean="0"/>
              <a:t>This will be 20 minutes in total. </a:t>
            </a:r>
          </a:p>
          <a:p>
            <a:endParaRPr lang="en-GB" dirty="0"/>
          </a:p>
          <a:p>
            <a:r>
              <a:rPr lang="en-GB" dirty="0" smtClean="0"/>
              <a:t>You will be asked four questions, two questions about your motivations and values  and two based on how you have dealt with specific situations in the past, you must answer each during a timed five minute period.</a:t>
            </a:r>
          </a:p>
          <a:p>
            <a:r>
              <a:rPr lang="en-GB" dirty="0" smtClean="0"/>
              <a:t>The questions will relate to the key competencies needed to be a successful police officer; for example, good communication skills.</a:t>
            </a:r>
            <a:endParaRPr lang="en-GB" dirty="0"/>
          </a:p>
        </p:txBody>
      </p:sp>
    </p:spTree>
    <p:extLst>
      <p:ext uri="{BB962C8B-B14F-4D97-AF65-F5344CB8AC3E}">
        <p14:creationId xmlns:p14="http://schemas.microsoft.com/office/powerpoint/2010/main" val="86129317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interactive exercises</a:t>
            </a:r>
            <a:br>
              <a:rPr lang="en-GB" dirty="0" smtClean="0"/>
            </a:br>
            <a:endParaRPr lang="en-GB" dirty="0"/>
          </a:p>
        </p:txBody>
      </p:sp>
      <p:sp>
        <p:nvSpPr>
          <p:cNvPr id="3" name="Content Placeholder 2"/>
          <p:cNvSpPr>
            <a:spLocks noGrp="1"/>
          </p:cNvSpPr>
          <p:nvPr>
            <p:ph idx="4294967295"/>
          </p:nvPr>
        </p:nvSpPr>
        <p:spPr>
          <a:xfrm>
            <a:off x="838200" y="1825625"/>
            <a:ext cx="10515600" cy="4351338"/>
          </a:xfrm>
          <a:prstGeom prst="rect">
            <a:avLst/>
          </a:prstGeom>
        </p:spPr>
        <p:txBody>
          <a:bodyPr>
            <a:normAutofit fontScale="70000" lnSpcReduction="20000"/>
          </a:bodyPr>
          <a:lstStyle/>
          <a:p>
            <a:endParaRPr lang="en-GB" dirty="0" smtClean="0"/>
          </a:p>
          <a:p>
            <a:r>
              <a:rPr lang="en-GB" dirty="0" smtClean="0"/>
              <a:t>These exercises take the form of role play, where you will assume the role of a newly-appointed Customer Services Officer at a fictitious retail and leisure complex.</a:t>
            </a:r>
          </a:p>
          <a:p>
            <a:endParaRPr lang="en-GB" dirty="0" smtClean="0"/>
          </a:p>
          <a:p>
            <a:r>
              <a:rPr lang="en-GB" dirty="0" smtClean="0"/>
              <a:t>There will be four exercises in total, for each role-play, you will be given five minutes to study information on the upcoming scenario, you can make notes to use during the actual exercise.</a:t>
            </a:r>
          </a:p>
          <a:p>
            <a:endParaRPr lang="en-GB" dirty="0" smtClean="0"/>
          </a:p>
          <a:p>
            <a:r>
              <a:rPr lang="en-GB" dirty="0" smtClean="0"/>
              <a:t>Once the five minutes is over, a buzzer will sound and you will move to the ‘activity room’, where you will act out the scenario with an assessor, you will take the initiative and they will respond to you using a strict set of lines, which they will have rehearsed beforehand.</a:t>
            </a:r>
          </a:p>
          <a:p>
            <a:endParaRPr lang="en-GB" dirty="0" smtClean="0"/>
          </a:p>
          <a:p>
            <a:r>
              <a:rPr lang="en-GB" dirty="0" smtClean="0"/>
              <a:t>A trained assessor will be in the room making notes on how you deal with the situation, </a:t>
            </a:r>
            <a:endParaRPr lang="en-GB" dirty="0"/>
          </a:p>
        </p:txBody>
      </p:sp>
    </p:spTree>
    <p:extLst>
      <p:ext uri="{BB962C8B-B14F-4D97-AF65-F5344CB8AC3E}">
        <p14:creationId xmlns:p14="http://schemas.microsoft.com/office/powerpoint/2010/main" val="337410071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written, numerical and verbal ability tests</a:t>
            </a:r>
            <a:br>
              <a:rPr lang="en-GB" dirty="0" smtClean="0"/>
            </a:br>
            <a:r>
              <a:rPr lang="en-GB" dirty="0" smtClean="0"/>
              <a:t/>
            </a:r>
            <a:br>
              <a:rPr lang="en-GB" dirty="0" smtClean="0"/>
            </a:br>
            <a:endParaRPr lang="en-GB" dirty="0"/>
          </a:p>
        </p:txBody>
      </p:sp>
      <p:sp>
        <p:nvSpPr>
          <p:cNvPr id="3" name="Content Placeholder 2"/>
          <p:cNvSpPr>
            <a:spLocks noGrp="1"/>
          </p:cNvSpPr>
          <p:nvPr>
            <p:ph idx="4294967295"/>
          </p:nvPr>
        </p:nvSpPr>
        <p:spPr>
          <a:xfrm>
            <a:off x="838200" y="1825625"/>
            <a:ext cx="10515600" cy="4351338"/>
          </a:xfrm>
          <a:prstGeom prst="rect">
            <a:avLst/>
          </a:prstGeom>
        </p:spPr>
        <p:txBody>
          <a:bodyPr>
            <a:normAutofit/>
          </a:bodyPr>
          <a:lstStyle/>
          <a:p>
            <a:endParaRPr lang="en-GB" dirty="0" smtClean="0"/>
          </a:p>
          <a:p>
            <a:endParaRPr lang="en-GB" dirty="0"/>
          </a:p>
          <a:p>
            <a:r>
              <a:rPr lang="en-GB" dirty="0" smtClean="0"/>
              <a:t>You will complete two written exercises which will last 20 minutes each. </a:t>
            </a:r>
          </a:p>
          <a:p>
            <a:r>
              <a:rPr lang="en-GB" dirty="0" smtClean="0"/>
              <a:t>The numerical ability test lasts 23 minutes, and the verbal ability test lasts for 30 minutes.</a:t>
            </a:r>
          </a:p>
          <a:p>
            <a:r>
              <a:rPr lang="en-GB" dirty="0" smtClean="0"/>
              <a:t>Samples will be sent prior to the assessment centre and further information is also provided on the College of Policing website</a:t>
            </a:r>
            <a:endParaRPr lang="en-GB" dirty="0"/>
          </a:p>
        </p:txBody>
      </p:sp>
    </p:spTree>
    <p:extLst>
      <p:ext uri="{BB962C8B-B14F-4D97-AF65-F5344CB8AC3E}">
        <p14:creationId xmlns:p14="http://schemas.microsoft.com/office/powerpoint/2010/main" val="100918102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Police Initial Recruitment Test ('PIRT')</a:t>
            </a:r>
            <a:endParaRPr lang="en-GB" dirty="0"/>
          </a:p>
        </p:txBody>
      </p:sp>
      <p:sp>
        <p:nvSpPr>
          <p:cNvPr id="3" name="Content Placeholder 2"/>
          <p:cNvSpPr>
            <a:spLocks noGrp="1"/>
          </p:cNvSpPr>
          <p:nvPr>
            <p:ph idx="4294967295"/>
          </p:nvPr>
        </p:nvSpPr>
        <p:spPr>
          <a:xfrm>
            <a:off x="838200" y="1825625"/>
            <a:ext cx="10515600" cy="4351338"/>
          </a:xfrm>
          <a:prstGeom prst="rect">
            <a:avLst/>
          </a:prstGeom>
        </p:spPr>
        <p:txBody>
          <a:bodyPr/>
          <a:lstStyle/>
          <a:p>
            <a:r>
              <a:rPr lang="en-GB" dirty="0" smtClean="0"/>
              <a:t>The ability to spell words and construct sentences correctly.</a:t>
            </a:r>
          </a:p>
          <a:p>
            <a:endParaRPr lang="en-GB" dirty="0" smtClean="0"/>
          </a:p>
          <a:p>
            <a:r>
              <a:rPr lang="en-GB" dirty="0" smtClean="0"/>
              <a:t>The ability to check information quickly and correctly.</a:t>
            </a:r>
          </a:p>
          <a:p>
            <a:endParaRPr lang="en-GB" dirty="0" smtClean="0"/>
          </a:p>
          <a:p>
            <a:r>
              <a:rPr lang="en-GB" dirty="0" smtClean="0"/>
              <a:t>The ability to solve numerical problems accurately.</a:t>
            </a:r>
          </a:p>
          <a:p>
            <a:endParaRPr lang="en-GB" dirty="0" smtClean="0"/>
          </a:p>
          <a:p>
            <a:r>
              <a:rPr lang="en-GB" dirty="0" smtClean="0"/>
              <a:t>The ability to reason logically when given facts about events.</a:t>
            </a:r>
            <a:endParaRPr lang="en-GB" dirty="0"/>
          </a:p>
        </p:txBody>
      </p:sp>
    </p:spTree>
    <p:extLst>
      <p:ext uri="{BB962C8B-B14F-4D97-AF65-F5344CB8AC3E}">
        <p14:creationId xmlns:p14="http://schemas.microsoft.com/office/powerpoint/2010/main" val="361584379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Numerical Test</a:t>
            </a:r>
            <a:endParaRPr lang="en-GB" dirty="0"/>
          </a:p>
        </p:txBody>
      </p:sp>
      <p:sp>
        <p:nvSpPr>
          <p:cNvPr id="3" name="Content Placeholder 2"/>
          <p:cNvSpPr>
            <a:spLocks noGrp="1"/>
          </p:cNvSpPr>
          <p:nvPr>
            <p:ph idx="4294967295"/>
          </p:nvPr>
        </p:nvSpPr>
        <p:spPr>
          <a:xfrm>
            <a:off x="838200" y="1825625"/>
            <a:ext cx="10515600" cy="4351338"/>
          </a:xfrm>
          <a:prstGeom prst="rect">
            <a:avLst/>
          </a:prstGeom>
        </p:spPr>
        <p:txBody>
          <a:bodyPr>
            <a:normAutofit lnSpcReduction="10000"/>
          </a:bodyPr>
          <a:lstStyle/>
          <a:p>
            <a:r>
              <a:rPr lang="en-GB" dirty="0" smtClean="0"/>
              <a:t>Will test you on:</a:t>
            </a:r>
          </a:p>
          <a:p>
            <a:r>
              <a:rPr lang="en-GB" dirty="0" smtClean="0"/>
              <a:t>Addition</a:t>
            </a:r>
          </a:p>
          <a:p>
            <a:r>
              <a:rPr lang="en-GB" dirty="0" smtClean="0"/>
              <a:t>Subtraction</a:t>
            </a:r>
          </a:p>
          <a:p>
            <a:r>
              <a:rPr lang="en-GB" dirty="0" smtClean="0"/>
              <a:t>Multiplication</a:t>
            </a:r>
          </a:p>
          <a:p>
            <a:r>
              <a:rPr lang="en-GB" dirty="0" smtClean="0"/>
              <a:t>Division</a:t>
            </a:r>
          </a:p>
          <a:p>
            <a:r>
              <a:rPr lang="en-GB" dirty="0" smtClean="0"/>
              <a:t>Averages (mean)</a:t>
            </a:r>
          </a:p>
          <a:p>
            <a:r>
              <a:rPr lang="en-GB" dirty="0" smtClean="0"/>
              <a:t>Percentages</a:t>
            </a:r>
          </a:p>
          <a:p>
            <a:r>
              <a:rPr lang="en-GB" dirty="0" smtClean="0"/>
              <a:t>Ratios</a:t>
            </a:r>
          </a:p>
          <a:p>
            <a:r>
              <a:rPr lang="en-GB" dirty="0" smtClean="0"/>
              <a:t>Interpretation of numbers represented graphically</a:t>
            </a:r>
            <a:endParaRPr lang="en-GB" dirty="0"/>
          </a:p>
        </p:txBody>
      </p:sp>
    </p:spTree>
    <p:extLst>
      <p:ext uri="{BB962C8B-B14F-4D97-AF65-F5344CB8AC3E}">
        <p14:creationId xmlns:p14="http://schemas.microsoft.com/office/powerpoint/2010/main" val="257483652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Verbal ability test</a:t>
            </a:r>
            <a:br>
              <a:rPr lang="en-GB" dirty="0" smtClean="0"/>
            </a:br>
            <a:endParaRPr lang="en-GB" dirty="0"/>
          </a:p>
        </p:txBody>
      </p:sp>
      <p:sp>
        <p:nvSpPr>
          <p:cNvPr id="3" name="Content Placeholder 2"/>
          <p:cNvSpPr>
            <a:spLocks noGrp="1"/>
          </p:cNvSpPr>
          <p:nvPr>
            <p:ph idx="4294967295"/>
          </p:nvPr>
        </p:nvSpPr>
        <p:spPr>
          <a:xfrm>
            <a:off x="838200" y="1825625"/>
            <a:ext cx="10515600" cy="4351338"/>
          </a:xfrm>
          <a:prstGeom prst="rect">
            <a:avLst/>
          </a:prstGeom>
        </p:spPr>
        <p:txBody>
          <a:bodyPr/>
          <a:lstStyle/>
          <a:p>
            <a:r>
              <a:rPr lang="en-GB" dirty="0" smtClean="0"/>
              <a:t>In the verbal ability test we will ask you to answer multiple choice questions which will measure your ability to make sense of a situation when you are given specific written information about it. </a:t>
            </a:r>
          </a:p>
          <a:p>
            <a:r>
              <a:rPr lang="en-GB" dirty="0" smtClean="0"/>
              <a:t>Two sections.</a:t>
            </a:r>
          </a:p>
          <a:p>
            <a:r>
              <a:rPr lang="en-GB" dirty="0" smtClean="0"/>
              <a:t> Section A of this test has three possible answers where only one is correct, </a:t>
            </a:r>
          </a:p>
          <a:p>
            <a:r>
              <a:rPr lang="en-GB" dirty="0" smtClean="0"/>
              <a:t>Section B has four possible answers of which only ONE is correct. </a:t>
            </a:r>
            <a:endParaRPr lang="en-GB" dirty="0"/>
          </a:p>
        </p:txBody>
      </p:sp>
    </p:spTree>
    <p:extLst>
      <p:ext uri="{BB962C8B-B14F-4D97-AF65-F5344CB8AC3E}">
        <p14:creationId xmlns:p14="http://schemas.microsoft.com/office/powerpoint/2010/main" val="176235492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In Section A you must look at each conclusion and work out if:</a:t>
            </a:r>
            <a:br>
              <a:rPr lang="en-GB" dirty="0" smtClean="0"/>
            </a:br>
            <a:endParaRPr lang="en-GB" dirty="0"/>
          </a:p>
        </p:txBody>
      </p:sp>
      <p:sp>
        <p:nvSpPr>
          <p:cNvPr id="3" name="Content Placeholder 2"/>
          <p:cNvSpPr>
            <a:spLocks noGrp="1"/>
          </p:cNvSpPr>
          <p:nvPr>
            <p:ph idx="4294967295"/>
          </p:nvPr>
        </p:nvSpPr>
        <p:spPr>
          <a:xfrm>
            <a:off x="838200" y="1825625"/>
            <a:ext cx="10515600" cy="4351338"/>
          </a:xfrm>
          <a:prstGeom prst="rect">
            <a:avLst/>
          </a:prstGeom>
        </p:spPr>
        <p:txBody>
          <a:bodyPr>
            <a:normAutofit/>
          </a:bodyPr>
          <a:lstStyle/>
          <a:p>
            <a:r>
              <a:rPr lang="en-GB" dirty="0" smtClean="0"/>
              <a:t>A the conclusion is true given the situation described and the facts known about it;</a:t>
            </a:r>
          </a:p>
          <a:p>
            <a:r>
              <a:rPr lang="en-GB" dirty="0" smtClean="0"/>
              <a:t>B the conclusion is false given the situation described and the facts known about it; or</a:t>
            </a:r>
          </a:p>
          <a:p>
            <a:r>
              <a:rPr lang="en-GB" dirty="0" smtClean="0"/>
              <a:t>C it is impossible to say whether the conclusion is true or false given the situation described and the facts known about it.</a:t>
            </a:r>
          </a:p>
          <a:p>
            <a:endParaRPr lang="en-GB" dirty="0"/>
          </a:p>
        </p:txBody>
      </p:sp>
    </p:spTree>
    <p:extLst>
      <p:ext uri="{BB962C8B-B14F-4D97-AF65-F5344CB8AC3E}">
        <p14:creationId xmlns:p14="http://schemas.microsoft.com/office/powerpoint/2010/main" val="391362772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4294967295"/>
          </p:nvPr>
        </p:nvSpPr>
        <p:spPr>
          <a:xfrm>
            <a:off x="838200" y="1825625"/>
            <a:ext cx="10515600" cy="4351338"/>
          </a:xfrm>
          <a:prstGeom prst="rect">
            <a:avLst/>
          </a:prstGeom>
        </p:spPr>
        <p:txBody>
          <a:bodyPr/>
          <a:lstStyle/>
          <a:p>
            <a:endParaRPr lang="en-GB" dirty="0" smtClean="0"/>
          </a:p>
          <a:p>
            <a:endParaRPr lang="en-GB" dirty="0"/>
          </a:p>
          <a:p>
            <a:r>
              <a:rPr lang="en-GB" dirty="0" smtClean="0"/>
              <a:t>In Section B we will give you four statements and you will be required to evaluate which ONE of the four statements is the best answer given the information provided.</a:t>
            </a:r>
          </a:p>
          <a:p>
            <a:r>
              <a:rPr lang="en-GB" dirty="0" smtClean="0"/>
              <a:t>Once you have made your decision you will then fill in the appropriate space on an answer sheet.</a:t>
            </a:r>
            <a:endParaRPr lang="en-GB" dirty="0"/>
          </a:p>
        </p:txBody>
      </p:sp>
    </p:spTree>
    <p:extLst>
      <p:ext uri="{BB962C8B-B14F-4D97-AF65-F5344CB8AC3E}">
        <p14:creationId xmlns:p14="http://schemas.microsoft.com/office/powerpoint/2010/main" val="352186387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Written Skills</a:t>
            </a:r>
            <a:endParaRPr lang="en-GB" dirty="0"/>
          </a:p>
        </p:txBody>
      </p:sp>
      <p:sp>
        <p:nvSpPr>
          <p:cNvPr id="3" name="Content Placeholder 2"/>
          <p:cNvSpPr>
            <a:spLocks noGrp="1"/>
          </p:cNvSpPr>
          <p:nvPr>
            <p:ph idx="4294967295"/>
          </p:nvPr>
        </p:nvSpPr>
        <p:spPr>
          <a:xfrm>
            <a:off x="838200" y="1825625"/>
            <a:ext cx="10515600" cy="4351338"/>
          </a:xfrm>
          <a:prstGeom prst="rect">
            <a:avLst/>
          </a:prstGeom>
        </p:spPr>
        <p:txBody>
          <a:bodyPr>
            <a:normAutofit/>
          </a:bodyPr>
          <a:lstStyle/>
          <a:p>
            <a:r>
              <a:rPr lang="en-GB" dirty="0" smtClean="0"/>
              <a:t>The written skills we will be testing your ability to comprehend and summarise information accurately, structure responses logically and to use spelling and grammar correctly.</a:t>
            </a:r>
          </a:p>
          <a:p>
            <a:r>
              <a:rPr lang="en-GB" dirty="0" smtClean="0"/>
              <a:t>E.g. </a:t>
            </a:r>
          </a:p>
          <a:p>
            <a:r>
              <a:rPr lang="en-GB" dirty="0" smtClean="0"/>
              <a:t>Written exercise one – you will be asked to read typed instructions before using this information to complete an incident report ,</a:t>
            </a:r>
          </a:p>
          <a:p>
            <a:r>
              <a:rPr lang="en-GB" dirty="0" smtClean="0"/>
              <a:t>Written exercise two – you will be asked to make notes while watching a DVD of a person being interviewed about an incident that they have witnessed. </a:t>
            </a:r>
          </a:p>
          <a:p>
            <a:r>
              <a:rPr lang="en-GB" dirty="0" smtClean="0"/>
              <a:t>You will then use these notes to complete an incident report form.</a:t>
            </a:r>
          </a:p>
          <a:p>
            <a:endParaRPr lang="en-GB" dirty="0" smtClean="0"/>
          </a:p>
          <a:p>
            <a:endParaRPr lang="en-GB" dirty="0"/>
          </a:p>
        </p:txBody>
      </p:sp>
    </p:spTree>
    <p:extLst>
      <p:ext uri="{BB962C8B-B14F-4D97-AF65-F5344CB8AC3E}">
        <p14:creationId xmlns:p14="http://schemas.microsoft.com/office/powerpoint/2010/main" val="184255676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you can expect</a:t>
            </a:r>
            <a:endParaRPr lang="en-GB" dirty="0"/>
          </a:p>
        </p:txBody>
      </p:sp>
      <p:sp>
        <p:nvSpPr>
          <p:cNvPr id="3" name="Content Placeholder 2"/>
          <p:cNvSpPr>
            <a:spLocks noGrp="1"/>
          </p:cNvSpPr>
          <p:nvPr>
            <p:ph idx="4294967295"/>
          </p:nvPr>
        </p:nvSpPr>
        <p:spPr>
          <a:xfrm>
            <a:off x="838200" y="1825625"/>
            <a:ext cx="10515600" cy="4351338"/>
          </a:xfrm>
          <a:prstGeom prst="rect">
            <a:avLst/>
          </a:prstGeom>
        </p:spPr>
        <p:txBody>
          <a:bodyPr/>
          <a:lstStyle/>
          <a:p>
            <a:endParaRPr lang="en-GB" dirty="0" smtClean="0"/>
          </a:p>
          <a:p>
            <a:r>
              <a:rPr lang="en-GB" dirty="0" smtClean="0"/>
              <a:t>Assessed activity situations where you will interact with a role-player, </a:t>
            </a:r>
          </a:p>
          <a:p>
            <a:endParaRPr lang="en-GB" dirty="0" smtClean="0"/>
          </a:p>
          <a:p>
            <a:r>
              <a:rPr lang="en-GB" dirty="0" smtClean="0"/>
              <a:t>Activity situations where you will be required to maybe write a letter, </a:t>
            </a:r>
          </a:p>
          <a:p>
            <a:endParaRPr lang="en-GB" dirty="0"/>
          </a:p>
          <a:p>
            <a:r>
              <a:rPr lang="en-GB" dirty="0" smtClean="0"/>
              <a:t>A structured interview</a:t>
            </a:r>
            <a:endParaRPr lang="en-GB" dirty="0"/>
          </a:p>
        </p:txBody>
      </p:sp>
    </p:spTree>
    <p:extLst>
      <p:ext uri="{BB962C8B-B14F-4D97-AF65-F5344CB8AC3E}">
        <p14:creationId xmlns:p14="http://schemas.microsoft.com/office/powerpoint/2010/main" val="33248087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 Open and Honest</a:t>
            </a:r>
            <a:br>
              <a:rPr lang="en-GB" dirty="0" smtClean="0"/>
            </a:br>
            <a:endParaRPr lang="en-GB" dirty="0"/>
          </a:p>
        </p:txBody>
      </p:sp>
      <p:sp>
        <p:nvSpPr>
          <p:cNvPr id="3" name="Content Placeholder 2"/>
          <p:cNvSpPr>
            <a:spLocks noGrp="1"/>
          </p:cNvSpPr>
          <p:nvPr>
            <p:ph idx="4294967295"/>
          </p:nvPr>
        </p:nvSpPr>
        <p:spPr>
          <a:xfrm>
            <a:off x="838200" y="1825625"/>
            <a:ext cx="10515600" cy="4351338"/>
          </a:xfrm>
          <a:prstGeom prst="rect">
            <a:avLst/>
          </a:prstGeom>
        </p:spPr>
        <p:txBody>
          <a:bodyPr>
            <a:normAutofit/>
          </a:bodyPr>
          <a:lstStyle/>
          <a:p>
            <a:endParaRPr lang="en-GB" dirty="0" smtClean="0"/>
          </a:p>
          <a:p>
            <a:endParaRPr lang="en-GB" dirty="0"/>
          </a:p>
          <a:p>
            <a:r>
              <a:rPr lang="en-GB" dirty="0" smtClean="0"/>
              <a:t>Society has a very high expectation of the honesty and integrity of the people who serve it in the office of Constable, it is so important that you are honest. </a:t>
            </a:r>
          </a:p>
          <a:p>
            <a:pPr marL="0" indent="0">
              <a:buNone/>
            </a:pPr>
            <a:endParaRPr lang="en-GB" dirty="0" smtClean="0"/>
          </a:p>
        </p:txBody>
      </p:sp>
    </p:spTree>
    <p:extLst>
      <p:ext uri="{BB962C8B-B14F-4D97-AF65-F5344CB8AC3E}">
        <p14:creationId xmlns:p14="http://schemas.microsoft.com/office/powerpoint/2010/main" val="169298614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 about SWP</a:t>
            </a:r>
            <a:endParaRPr lang="en-GB" dirty="0"/>
          </a:p>
        </p:txBody>
      </p:sp>
      <p:sp>
        <p:nvSpPr>
          <p:cNvPr id="3" name="Content Placeholder 2"/>
          <p:cNvSpPr>
            <a:spLocks noGrp="1"/>
          </p:cNvSpPr>
          <p:nvPr>
            <p:ph idx="4294967295"/>
          </p:nvPr>
        </p:nvSpPr>
        <p:spPr>
          <a:xfrm>
            <a:off x="838200" y="1825625"/>
            <a:ext cx="10515600" cy="4351338"/>
          </a:xfrm>
          <a:prstGeom prst="rect">
            <a:avLst/>
          </a:prstGeom>
        </p:spPr>
        <p:txBody>
          <a:bodyPr>
            <a:normAutofit fontScale="92500" lnSpcReduction="20000"/>
          </a:bodyPr>
          <a:lstStyle/>
          <a:p>
            <a:r>
              <a:rPr lang="en-GB" dirty="0" smtClean="0"/>
              <a:t>You will work shifts!</a:t>
            </a:r>
          </a:p>
          <a:p>
            <a:r>
              <a:rPr lang="en-GB" dirty="0" smtClean="0"/>
              <a:t>You will work Christmas, the New Year </a:t>
            </a:r>
            <a:r>
              <a:rPr lang="en-GB" dirty="0" err="1" smtClean="0"/>
              <a:t>etc</a:t>
            </a:r>
            <a:r>
              <a:rPr lang="en-GB" dirty="0" smtClean="0"/>
              <a:t>,</a:t>
            </a:r>
          </a:p>
          <a:p>
            <a:r>
              <a:rPr lang="en-GB" dirty="0" smtClean="0"/>
              <a:t>You will work when its dark!!</a:t>
            </a:r>
          </a:p>
          <a:p>
            <a:endParaRPr lang="en-GB" dirty="0"/>
          </a:p>
          <a:p>
            <a:r>
              <a:rPr lang="en-GB" dirty="0" smtClean="0"/>
              <a:t>Mission</a:t>
            </a:r>
          </a:p>
          <a:p>
            <a:r>
              <a:rPr lang="en-GB" dirty="0" smtClean="0"/>
              <a:t>Keeping South Wales Safe</a:t>
            </a:r>
          </a:p>
          <a:p>
            <a:r>
              <a:rPr lang="en-GB" dirty="0" smtClean="0"/>
              <a:t>Vision</a:t>
            </a:r>
          </a:p>
          <a:p>
            <a:r>
              <a:rPr lang="en-GB" dirty="0" smtClean="0"/>
              <a:t>To be the best at understanding and responding to our communities</a:t>
            </a:r>
          </a:p>
          <a:p>
            <a:r>
              <a:rPr lang="en-GB" dirty="0" smtClean="0"/>
              <a:t>Values</a:t>
            </a:r>
          </a:p>
          <a:p>
            <a:r>
              <a:rPr lang="en-GB" dirty="0" smtClean="0"/>
              <a:t>To be proud, professional and positive in everything we do</a:t>
            </a:r>
          </a:p>
          <a:p>
            <a:endParaRPr lang="en-GB" dirty="0" smtClean="0"/>
          </a:p>
        </p:txBody>
      </p:sp>
    </p:spTree>
    <p:extLst>
      <p:ext uri="{BB962C8B-B14F-4D97-AF65-F5344CB8AC3E}">
        <p14:creationId xmlns:p14="http://schemas.microsoft.com/office/powerpoint/2010/main" val="372212067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SWP</a:t>
            </a:r>
            <a:endParaRPr lang="en-GB" dirty="0"/>
          </a:p>
        </p:txBody>
      </p:sp>
      <p:sp>
        <p:nvSpPr>
          <p:cNvPr id="3" name="Content Placeholder 2"/>
          <p:cNvSpPr>
            <a:spLocks noGrp="1"/>
          </p:cNvSpPr>
          <p:nvPr>
            <p:ph idx="4294967295"/>
          </p:nvPr>
        </p:nvSpPr>
        <p:spPr>
          <a:xfrm>
            <a:off x="838200" y="1825625"/>
            <a:ext cx="10515600" cy="4351338"/>
          </a:xfrm>
          <a:prstGeom prst="rect">
            <a:avLst/>
          </a:prstGeom>
        </p:spPr>
        <p:txBody>
          <a:bodyPr>
            <a:normAutofit fontScale="92500" lnSpcReduction="20000"/>
          </a:bodyPr>
          <a:lstStyle/>
          <a:p>
            <a:r>
              <a:rPr lang="en-GB" dirty="0" smtClean="0"/>
              <a:t>South Wales Police is the largest police force in Wales and although geographically small, covering around 812 square miles and equating to just 10% of the geographical area of Wales, South Wales Police provides a policing service to 1.3 million people (42% of the country’s population).</a:t>
            </a:r>
          </a:p>
          <a:p>
            <a:endParaRPr lang="en-GB" dirty="0" smtClean="0"/>
          </a:p>
          <a:p>
            <a:r>
              <a:rPr lang="en-GB" dirty="0" smtClean="0"/>
              <a:t>South Wales is a diverse region, boasting urban, rural and coastal areas and featuring the two largest cities in Wales – Swansea and the capital city, Cardiff. The force also serves 63 of the 100 most deprived communities in Wales.</a:t>
            </a:r>
          </a:p>
          <a:p>
            <a:endParaRPr lang="en-GB" dirty="0" smtClean="0"/>
          </a:p>
          <a:p>
            <a:r>
              <a:rPr lang="en-GB" dirty="0" smtClean="0"/>
              <a:t>South Wales Police is the eighth largest force in Wales and England, and deals with around 48% of the total crime in Wales.</a:t>
            </a:r>
          </a:p>
          <a:p>
            <a:endParaRPr lang="en-GB" dirty="0" smtClean="0"/>
          </a:p>
        </p:txBody>
      </p:sp>
    </p:spTree>
    <p:extLst>
      <p:ext uri="{BB962C8B-B14F-4D97-AF65-F5344CB8AC3E}">
        <p14:creationId xmlns:p14="http://schemas.microsoft.com/office/powerpoint/2010/main" val="289078857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SWP</a:t>
            </a:r>
            <a:endParaRPr lang="en-GB" dirty="0"/>
          </a:p>
        </p:txBody>
      </p:sp>
      <p:sp>
        <p:nvSpPr>
          <p:cNvPr id="3" name="Content Placeholder 2"/>
          <p:cNvSpPr>
            <a:spLocks noGrp="1"/>
          </p:cNvSpPr>
          <p:nvPr>
            <p:ph idx="4294967295"/>
          </p:nvPr>
        </p:nvSpPr>
        <p:spPr>
          <a:xfrm>
            <a:off x="838200" y="1825625"/>
            <a:ext cx="10515600" cy="4351338"/>
          </a:xfrm>
          <a:prstGeom prst="rect">
            <a:avLst/>
          </a:prstGeom>
        </p:spPr>
        <p:txBody>
          <a:bodyPr>
            <a:normAutofit lnSpcReduction="10000"/>
          </a:bodyPr>
          <a:lstStyle/>
          <a:p>
            <a:r>
              <a:rPr lang="en-GB" dirty="0" smtClean="0"/>
              <a:t>A recent HMIC inspection identified South Wales Police as the busiest force in England and Wales, in terms of demand per officer. Each year South Wales Police will:</a:t>
            </a:r>
          </a:p>
          <a:p>
            <a:endParaRPr lang="en-GB" dirty="0" smtClean="0"/>
          </a:p>
          <a:p>
            <a:pPr marL="0" indent="0">
              <a:buNone/>
            </a:pPr>
            <a:r>
              <a:rPr lang="en-GB" dirty="0" smtClean="0"/>
              <a:t>• Deal with around 430,000 incidents</a:t>
            </a:r>
          </a:p>
          <a:p>
            <a:pPr marL="0" indent="0">
              <a:buNone/>
            </a:pPr>
            <a:r>
              <a:rPr lang="en-GB" dirty="0" smtClean="0"/>
              <a:t>• Receive over 200,000 emergency 999 calls</a:t>
            </a:r>
          </a:p>
          <a:p>
            <a:pPr marL="0" indent="0">
              <a:buNone/>
            </a:pPr>
            <a:r>
              <a:rPr lang="en-GB" dirty="0" smtClean="0"/>
              <a:t>• Make over 38,000 arrests</a:t>
            </a:r>
          </a:p>
          <a:p>
            <a:pPr marL="0" indent="0">
              <a:buNone/>
            </a:pPr>
            <a:r>
              <a:rPr lang="en-GB" dirty="0" smtClean="0"/>
              <a:t>• Deal with over 87,000 crimes</a:t>
            </a:r>
          </a:p>
          <a:p>
            <a:r>
              <a:rPr lang="en-GB" dirty="0" smtClean="0"/>
              <a:t>Support an average 200 major events and welcome over 25 million visitors.</a:t>
            </a:r>
          </a:p>
          <a:p>
            <a:endParaRPr lang="en-GB" dirty="0"/>
          </a:p>
        </p:txBody>
      </p:sp>
    </p:spTree>
    <p:extLst>
      <p:ext uri="{BB962C8B-B14F-4D97-AF65-F5344CB8AC3E}">
        <p14:creationId xmlns:p14="http://schemas.microsoft.com/office/powerpoint/2010/main" val="363262621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SWP</a:t>
            </a:r>
            <a:endParaRPr lang="en-GB" dirty="0"/>
          </a:p>
        </p:txBody>
      </p:sp>
      <p:sp>
        <p:nvSpPr>
          <p:cNvPr id="3" name="Content Placeholder 2"/>
          <p:cNvSpPr>
            <a:spLocks noGrp="1"/>
          </p:cNvSpPr>
          <p:nvPr>
            <p:ph idx="4294967295"/>
          </p:nvPr>
        </p:nvSpPr>
        <p:spPr>
          <a:xfrm>
            <a:off x="838200" y="1825625"/>
            <a:ext cx="10515600" cy="4351338"/>
          </a:xfrm>
          <a:prstGeom prst="rect">
            <a:avLst/>
          </a:prstGeom>
        </p:spPr>
        <p:txBody>
          <a:bodyPr/>
          <a:lstStyle/>
          <a:p>
            <a:endParaRPr lang="en-GB" dirty="0" smtClean="0"/>
          </a:p>
          <a:p>
            <a:endParaRPr lang="en-GB" dirty="0"/>
          </a:p>
          <a:p>
            <a:endParaRPr lang="en-GB" dirty="0" smtClean="0"/>
          </a:p>
          <a:p>
            <a:r>
              <a:rPr lang="en-GB" dirty="0" smtClean="0"/>
              <a:t>The Chief Constable Peter Vaughan and Police and Crime Commissioner Alun Michael are responsible for setting the policing priorities for South Wales Police.</a:t>
            </a:r>
            <a:endParaRPr lang="en-GB" dirty="0"/>
          </a:p>
        </p:txBody>
      </p:sp>
    </p:spTree>
    <p:extLst>
      <p:ext uri="{BB962C8B-B14F-4D97-AF65-F5344CB8AC3E}">
        <p14:creationId xmlns:p14="http://schemas.microsoft.com/office/powerpoint/2010/main" val="324379357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Territorial Policing</a:t>
            </a:r>
            <a:br>
              <a:rPr lang="en-GB" dirty="0" smtClean="0"/>
            </a:br>
            <a:endParaRPr lang="en-GB" dirty="0"/>
          </a:p>
        </p:txBody>
      </p:sp>
      <p:sp>
        <p:nvSpPr>
          <p:cNvPr id="3" name="Content Placeholder 2"/>
          <p:cNvSpPr>
            <a:spLocks noGrp="1"/>
          </p:cNvSpPr>
          <p:nvPr>
            <p:ph idx="4294967295"/>
          </p:nvPr>
        </p:nvSpPr>
        <p:spPr>
          <a:xfrm>
            <a:off x="838200" y="1825625"/>
            <a:ext cx="10515600" cy="4351338"/>
          </a:xfrm>
          <a:prstGeom prst="rect">
            <a:avLst/>
          </a:prstGeom>
        </p:spPr>
        <p:txBody>
          <a:bodyPr>
            <a:normAutofit/>
          </a:bodyPr>
          <a:lstStyle/>
          <a:p>
            <a:r>
              <a:rPr lang="en-GB" dirty="0" smtClean="0"/>
              <a:t>South Wales Police is organised into four territorial policing areas. Our territorial policing teams have one simple objective – to keep South Wales safe. This is achieved through:</a:t>
            </a:r>
          </a:p>
          <a:p>
            <a:endParaRPr lang="en-GB" dirty="0" smtClean="0"/>
          </a:p>
          <a:p>
            <a:r>
              <a:rPr lang="en-GB" dirty="0" smtClean="0"/>
              <a:t>responding to emergencies;</a:t>
            </a:r>
          </a:p>
          <a:p>
            <a:r>
              <a:rPr lang="en-GB" dirty="0" smtClean="0"/>
              <a:t>supporting our Neighbourhood Policing Teams;</a:t>
            </a:r>
          </a:p>
          <a:p>
            <a:r>
              <a:rPr lang="en-GB" dirty="0" smtClean="0"/>
              <a:t>tackling community issues such as anti-social behaviour and hate crime and;</a:t>
            </a:r>
          </a:p>
          <a:p>
            <a:r>
              <a:rPr lang="en-GB" dirty="0" smtClean="0"/>
              <a:t>providing community reassurance and resolution.</a:t>
            </a:r>
          </a:p>
        </p:txBody>
      </p:sp>
    </p:spTree>
    <p:extLst>
      <p:ext uri="{BB962C8B-B14F-4D97-AF65-F5344CB8AC3E}">
        <p14:creationId xmlns:p14="http://schemas.microsoft.com/office/powerpoint/2010/main" val="385890075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Territorial Policing</a:t>
            </a:r>
            <a:endParaRPr lang="en-GB" dirty="0"/>
          </a:p>
        </p:txBody>
      </p:sp>
      <p:sp>
        <p:nvSpPr>
          <p:cNvPr id="3" name="Content Placeholder 2"/>
          <p:cNvSpPr>
            <a:spLocks noGrp="1"/>
          </p:cNvSpPr>
          <p:nvPr>
            <p:ph idx="4294967295"/>
          </p:nvPr>
        </p:nvSpPr>
        <p:spPr>
          <a:xfrm>
            <a:off x="838200" y="1825625"/>
            <a:ext cx="10515600" cy="4351338"/>
          </a:xfrm>
          <a:prstGeom prst="rect">
            <a:avLst/>
          </a:prstGeom>
        </p:spPr>
        <p:txBody>
          <a:bodyPr>
            <a:normAutofit fontScale="92500" lnSpcReduction="10000"/>
          </a:bodyPr>
          <a:lstStyle/>
          <a:p>
            <a:r>
              <a:rPr lang="en-GB" dirty="0" smtClean="0"/>
              <a:t>At a local level, territorial policing teams will also take responsibility for:</a:t>
            </a:r>
          </a:p>
          <a:p>
            <a:endParaRPr lang="en-GB" dirty="0" smtClean="0"/>
          </a:p>
          <a:p>
            <a:r>
              <a:rPr lang="en-GB" dirty="0" smtClean="0"/>
              <a:t>crime risk management; </a:t>
            </a:r>
          </a:p>
          <a:p>
            <a:r>
              <a:rPr lang="en-GB" dirty="0" smtClean="0"/>
              <a:t>licensing;</a:t>
            </a:r>
          </a:p>
          <a:p>
            <a:r>
              <a:rPr lang="en-GB" dirty="0" smtClean="0"/>
              <a:t>crime investigations;</a:t>
            </a:r>
          </a:p>
          <a:p>
            <a:r>
              <a:rPr lang="en-GB" dirty="0" smtClean="0"/>
              <a:t>CID investigations;</a:t>
            </a:r>
          </a:p>
          <a:p>
            <a:r>
              <a:rPr lang="en-GB" dirty="0" smtClean="0"/>
              <a:t>offender management; </a:t>
            </a:r>
          </a:p>
          <a:p>
            <a:r>
              <a:rPr lang="en-GB" dirty="0" smtClean="0"/>
              <a:t>school liaison and;</a:t>
            </a:r>
          </a:p>
          <a:p>
            <a:r>
              <a:rPr lang="en-GB" dirty="0" smtClean="0"/>
              <a:t>supporting local events.</a:t>
            </a:r>
          </a:p>
          <a:p>
            <a:endParaRPr lang="en-GB" dirty="0"/>
          </a:p>
        </p:txBody>
      </p:sp>
    </p:spTree>
    <p:extLst>
      <p:ext uri="{BB962C8B-B14F-4D97-AF65-F5344CB8AC3E}">
        <p14:creationId xmlns:p14="http://schemas.microsoft.com/office/powerpoint/2010/main" val="110864324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Neighbourhood policing</a:t>
            </a:r>
            <a:br>
              <a:rPr lang="en-GB" dirty="0" smtClean="0"/>
            </a:br>
            <a:endParaRPr lang="en-GB" dirty="0"/>
          </a:p>
        </p:txBody>
      </p:sp>
      <p:sp>
        <p:nvSpPr>
          <p:cNvPr id="3" name="Content Placeholder 2"/>
          <p:cNvSpPr>
            <a:spLocks noGrp="1"/>
          </p:cNvSpPr>
          <p:nvPr>
            <p:ph idx="4294967295"/>
          </p:nvPr>
        </p:nvSpPr>
        <p:spPr>
          <a:xfrm>
            <a:off x="838200" y="1825625"/>
            <a:ext cx="10515600" cy="4351338"/>
          </a:xfrm>
          <a:prstGeom prst="rect">
            <a:avLst/>
          </a:prstGeom>
        </p:spPr>
        <p:txBody>
          <a:bodyPr>
            <a:normAutofit fontScale="92500" lnSpcReduction="10000"/>
          </a:bodyPr>
          <a:lstStyle/>
          <a:p>
            <a:r>
              <a:rPr lang="en-GB" dirty="0" smtClean="0"/>
              <a:t>Every neighbourhood in the South Wales Police area has a dedicated Neighbourhood Policing Team, </a:t>
            </a:r>
          </a:p>
          <a:p>
            <a:r>
              <a:rPr lang="en-GB" dirty="0" smtClean="0"/>
              <a:t>Made up of officers who have a good knowledge and understanding of the local area, whose purpose is to build strong relationships in the community,</a:t>
            </a:r>
          </a:p>
          <a:p>
            <a:endParaRPr lang="en-GB" dirty="0" smtClean="0"/>
          </a:p>
          <a:p>
            <a:r>
              <a:rPr lang="en-GB" dirty="0" smtClean="0"/>
              <a:t>Led by a police officer, usually of Sergeant/Inspector rank, and may include Police Community Support Officers (PCSOs), special constables, police staff and volunteers.</a:t>
            </a:r>
          </a:p>
          <a:p>
            <a:endParaRPr lang="en-GB" dirty="0" smtClean="0"/>
          </a:p>
          <a:p>
            <a:r>
              <a:rPr lang="en-GB" dirty="0" smtClean="0"/>
              <a:t>Partnerships and Communities Together (PACT) meetings, </a:t>
            </a:r>
            <a:endParaRPr lang="en-GB" dirty="0"/>
          </a:p>
        </p:txBody>
      </p:sp>
    </p:spTree>
    <p:extLst>
      <p:ext uri="{BB962C8B-B14F-4D97-AF65-F5344CB8AC3E}">
        <p14:creationId xmlns:p14="http://schemas.microsoft.com/office/powerpoint/2010/main" val="171151917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396523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
            </a:r>
            <a:br>
              <a:rPr lang="en-GB" dirty="0" smtClean="0"/>
            </a:br>
            <a:r>
              <a:rPr lang="en-GB" dirty="0" smtClean="0"/>
              <a:t>Fitness Test</a:t>
            </a:r>
            <a:br>
              <a:rPr lang="en-GB" dirty="0" smtClean="0"/>
            </a:br>
            <a:endParaRPr lang="en-GB" dirty="0"/>
          </a:p>
        </p:txBody>
      </p:sp>
      <p:sp>
        <p:nvSpPr>
          <p:cNvPr id="3" name="Content Placeholder 2"/>
          <p:cNvSpPr>
            <a:spLocks noGrp="1"/>
          </p:cNvSpPr>
          <p:nvPr>
            <p:ph idx="4294967295"/>
          </p:nvPr>
        </p:nvSpPr>
        <p:spPr>
          <a:xfrm>
            <a:off x="838200" y="1825625"/>
            <a:ext cx="10515600" cy="4351338"/>
          </a:xfrm>
          <a:prstGeom prst="rect">
            <a:avLst/>
          </a:prstGeom>
        </p:spPr>
        <p:txBody>
          <a:bodyPr>
            <a:normAutofit fontScale="92500" lnSpcReduction="20000"/>
          </a:bodyPr>
          <a:lstStyle/>
          <a:p>
            <a:r>
              <a:rPr lang="en-GB" dirty="0" smtClean="0"/>
              <a:t>Two key areas being strength and endurance.</a:t>
            </a:r>
          </a:p>
          <a:p>
            <a:endParaRPr lang="en-GB" dirty="0" smtClean="0"/>
          </a:p>
          <a:p>
            <a:r>
              <a:rPr lang="en-GB" dirty="0" smtClean="0"/>
              <a:t>The strength exercise involves performing five seated chest pushes and five seated back pulls on a Dyno machine.</a:t>
            </a:r>
          </a:p>
          <a:p>
            <a:endParaRPr lang="en-GB" dirty="0" smtClean="0"/>
          </a:p>
          <a:p>
            <a:r>
              <a:rPr lang="en-GB" dirty="0" smtClean="0"/>
              <a:t>For the endurance test, you will be asked to run back and forth a 15 metre track in time with a series of bleeps. As the test goes on, the bleeps become increasingly faster.</a:t>
            </a:r>
          </a:p>
          <a:p>
            <a:endParaRPr lang="en-GB" dirty="0" smtClean="0"/>
          </a:p>
          <a:p>
            <a:r>
              <a:rPr lang="en-GB" dirty="0" smtClean="0"/>
              <a:t>If you don’t meet the standard first time around, you can take the test again up to a maximum of three times.</a:t>
            </a:r>
            <a:endParaRPr lang="en-GB" dirty="0"/>
          </a:p>
        </p:txBody>
      </p:sp>
    </p:spTree>
    <p:extLst>
      <p:ext uri="{BB962C8B-B14F-4D97-AF65-F5344CB8AC3E}">
        <p14:creationId xmlns:p14="http://schemas.microsoft.com/office/powerpoint/2010/main" val="309224022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Core Competences</a:t>
            </a:r>
            <a:endParaRPr lang="en-GB" dirty="0"/>
          </a:p>
        </p:txBody>
      </p:sp>
      <p:sp>
        <p:nvSpPr>
          <p:cNvPr id="3" name="Content Placeholder 2"/>
          <p:cNvSpPr>
            <a:spLocks noGrp="1"/>
          </p:cNvSpPr>
          <p:nvPr>
            <p:ph idx="4294967295"/>
          </p:nvPr>
        </p:nvSpPr>
        <p:spPr>
          <a:xfrm>
            <a:off x="838200" y="1825625"/>
            <a:ext cx="10515600" cy="4351338"/>
          </a:xfrm>
          <a:prstGeom prst="rect">
            <a:avLst/>
          </a:prstGeom>
        </p:spPr>
        <p:txBody>
          <a:bodyPr/>
          <a:lstStyle/>
          <a:p>
            <a:endParaRPr lang="en-GB" dirty="0" smtClean="0"/>
          </a:p>
          <a:p>
            <a:endParaRPr lang="en-GB" dirty="0"/>
          </a:p>
          <a:p>
            <a:r>
              <a:rPr lang="en-GB" dirty="0" smtClean="0"/>
              <a:t>Effective Communication</a:t>
            </a:r>
          </a:p>
          <a:p>
            <a:endParaRPr lang="en-GB" dirty="0" smtClean="0"/>
          </a:p>
          <a:p>
            <a:r>
              <a:rPr lang="en-GB" dirty="0" smtClean="0"/>
              <a:t>Both written and verbal communication need to be displayed in a clear, effective way using appropriate language.</a:t>
            </a:r>
          </a:p>
        </p:txBody>
      </p:sp>
    </p:spTree>
    <p:extLst>
      <p:ext uri="{BB962C8B-B14F-4D97-AF65-F5344CB8AC3E}">
        <p14:creationId xmlns:p14="http://schemas.microsoft.com/office/powerpoint/2010/main" val="408251304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Community and Customer Focus</a:t>
            </a:r>
            <a:br>
              <a:rPr lang="en-GB" dirty="0" smtClean="0"/>
            </a:br>
            <a:endParaRPr lang="en-GB" dirty="0"/>
          </a:p>
        </p:txBody>
      </p:sp>
      <p:sp>
        <p:nvSpPr>
          <p:cNvPr id="3" name="Content Placeholder 2"/>
          <p:cNvSpPr>
            <a:spLocks noGrp="1"/>
          </p:cNvSpPr>
          <p:nvPr>
            <p:ph idx="4294967295"/>
          </p:nvPr>
        </p:nvSpPr>
        <p:spPr>
          <a:xfrm>
            <a:off x="838200" y="1825625"/>
            <a:ext cx="10515600" cy="4351338"/>
          </a:xfrm>
          <a:prstGeom prst="rect">
            <a:avLst/>
          </a:prstGeom>
        </p:spPr>
        <p:txBody>
          <a:bodyPr/>
          <a:lstStyle/>
          <a:p>
            <a:endParaRPr lang="en-GB" dirty="0" smtClean="0"/>
          </a:p>
          <a:p>
            <a:r>
              <a:rPr lang="en-GB" dirty="0" smtClean="0"/>
              <a:t>Demonstrate being able to see things from the point of view of the customer, working closely with the community to provide high quality of service.</a:t>
            </a:r>
          </a:p>
          <a:p>
            <a:endParaRPr lang="en-GB" dirty="0"/>
          </a:p>
        </p:txBody>
      </p:sp>
    </p:spTree>
    <p:extLst>
      <p:ext uri="{BB962C8B-B14F-4D97-AF65-F5344CB8AC3E}">
        <p14:creationId xmlns:p14="http://schemas.microsoft.com/office/powerpoint/2010/main" val="2359274810"/>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Personal Responsibility</a:t>
            </a:r>
            <a:br>
              <a:rPr lang="en-GB" dirty="0" smtClean="0"/>
            </a:br>
            <a:endParaRPr lang="en-GB" dirty="0"/>
          </a:p>
        </p:txBody>
      </p:sp>
      <p:sp>
        <p:nvSpPr>
          <p:cNvPr id="3" name="Content Placeholder 2"/>
          <p:cNvSpPr>
            <a:spLocks noGrp="1"/>
          </p:cNvSpPr>
          <p:nvPr>
            <p:ph idx="4294967295"/>
          </p:nvPr>
        </p:nvSpPr>
        <p:spPr>
          <a:xfrm>
            <a:off x="838200" y="1825625"/>
            <a:ext cx="10515600" cy="4351338"/>
          </a:xfrm>
          <a:prstGeom prst="rect">
            <a:avLst/>
          </a:prstGeom>
        </p:spPr>
        <p:txBody>
          <a:bodyPr/>
          <a:lstStyle/>
          <a:p>
            <a:endParaRPr lang="en-GB" dirty="0" smtClean="0"/>
          </a:p>
          <a:p>
            <a:r>
              <a:rPr lang="en-GB" dirty="0" smtClean="0"/>
              <a:t>Taking responsibility for their own performance, and dealing with the issues that arise by commitment, motivation, and integrity.</a:t>
            </a:r>
            <a:endParaRPr lang="en-GB" dirty="0"/>
          </a:p>
        </p:txBody>
      </p:sp>
    </p:spTree>
    <p:extLst>
      <p:ext uri="{BB962C8B-B14F-4D97-AF65-F5344CB8AC3E}">
        <p14:creationId xmlns:p14="http://schemas.microsoft.com/office/powerpoint/2010/main" val="19340772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Resilience</a:t>
            </a:r>
            <a:br>
              <a:rPr lang="en-GB" dirty="0" smtClean="0"/>
            </a:br>
            <a:endParaRPr lang="en-GB" dirty="0"/>
          </a:p>
        </p:txBody>
      </p:sp>
      <p:sp>
        <p:nvSpPr>
          <p:cNvPr id="3" name="Content Placeholder 2"/>
          <p:cNvSpPr>
            <a:spLocks noGrp="1"/>
          </p:cNvSpPr>
          <p:nvPr>
            <p:ph idx="4294967295"/>
          </p:nvPr>
        </p:nvSpPr>
        <p:spPr>
          <a:xfrm>
            <a:off x="838200" y="1825625"/>
            <a:ext cx="10515600" cy="4351338"/>
          </a:xfrm>
          <a:prstGeom prst="rect">
            <a:avLst/>
          </a:prstGeom>
        </p:spPr>
        <p:txBody>
          <a:bodyPr/>
          <a:lstStyle/>
          <a:p>
            <a:endParaRPr lang="en-GB" dirty="0" smtClean="0"/>
          </a:p>
          <a:p>
            <a:r>
              <a:rPr lang="en-GB" dirty="0" smtClean="0"/>
              <a:t>The ability to deal with difficult situations with tact, in a calm and confident way, making sound decisions while doing so.</a:t>
            </a:r>
            <a:endParaRPr lang="en-GB" dirty="0"/>
          </a:p>
        </p:txBody>
      </p:sp>
    </p:spTree>
    <p:extLst>
      <p:ext uri="{BB962C8B-B14F-4D97-AF65-F5344CB8AC3E}">
        <p14:creationId xmlns:p14="http://schemas.microsoft.com/office/powerpoint/2010/main" val="707844584"/>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Respect for Diversity</a:t>
            </a:r>
            <a:br>
              <a:rPr lang="en-GB" dirty="0" smtClean="0"/>
            </a:br>
            <a:r>
              <a:rPr lang="en-GB" dirty="0" smtClean="0"/>
              <a:t/>
            </a:r>
            <a:br>
              <a:rPr lang="en-GB" dirty="0" smtClean="0"/>
            </a:br>
            <a:endParaRPr lang="en-GB" dirty="0"/>
          </a:p>
        </p:txBody>
      </p:sp>
      <p:sp>
        <p:nvSpPr>
          <p:cNvPr id="3" name="Content Placeholder 2"/>
          <p:cNvSpPr>
            <a:spLocks noGrp="1"/>
          </p:cNvSpPr>
          <p:nvPr>
            <p:ph idx="4294967295"/>
          </p:nvPr>
        </p:nvSpPr>
        <p:spPr>
          <a:xfrm>
            <a:off x="838200" y="1825625"/>
            <a:ext cx="10515600" cy="4351338"/>
          </a:xfrm>
          <a:prstGeom prst="rect">
            <a:avLst/>
          </a:prstGeom>
        </p:spPr>
        <p:txBody>
          <a:bodyPr/>
          <a:lstStyle/>
          <a:p>
            <a:r>
              <a:rPr lang="en-GB" dirty="0" smtClean="0"/>
              <a:t>Being able to treat everyone; colleagues, and members of the public, with respect and taking account of their views, no matter what their race religion, background, circumstances or appearance.</a:t>
            </a:r>
            <a:endParaRPr lang="en-GB" dirty="0"/>
          </a:p>
        </p:txBody>
      </p:sp>
    </p:spTree>
    <p:extLst>
      <p:ext uri="{BB962C8B-B14F-4D97-AF65-F5344CB8AC3E}">
        <p14:creationId xmlns:p14="http://schemas.microsoft.com/office/powerpoint/2010/main" val="3131985055"/>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Team Working</a:t>
            </a:r>
            <a:br>
              <a:rPr lang="en-GB" dirty="0" smtClean="0"/>
            </a:br>
            <a:endParaRPr lang="en-GB" dirty="0"/>
          </a:p>
        </p:txBody>
      </p:sp>
      <p:sp>
        <p:nvSpPr>
          <p:cNvPr id="3" name="Content Placeholder 2"/>
          <p:cNvSpPr>
            <a:spLocks noGrp="1"/>
          </p:cNvSpPr>
          <p:nvPr>
            <p:ph idx="4294967295"/>
          </p:nvPr>
        </p:nvSpPr>
        <p:spPr>
          <a:xfrm>
            <a:off x="838200" y="1825625"/>
            <a:ext cx="10515600" cy="4351338"/>
          </a:xfrm>
          <a:prstGeom prst="rect">
            <a:avLst/>
          </a:prstGeom>
        </p:spPr>
        <p:txBody>
          <a:bodyPr/>
          <a:lstStyle/>
          <a:p>
            <a:endParaRPr lang="en-GB" dirty="0" smtClean="0"/>
          </a:p>
          <a:p>
            <a:endParaRPr lang="en-GB" dirty="0" smtClean="0"/>
          </a:p>
          <a:p>
            <a:endParaRPr lang="en-GB" dirty="0" smtClean="0"/>
          </a:p>
          <a:p>
            <a:r>
              <a:rPr lang="en-GB" dirty="0" smtClean="0"/>
              <a:t>Display ability to work as part of team, and on your own!!</a:t>
            </a:r>
          </a:p>
        </p:txBody>
      </p:sp>
    </p:spTree>
    <p:extLst>
      <p:ext uri="{BB962C8B-B14F-4D97-AF65-F5344CB8AC3E}">
        <p14:creationId xmlns:p14="http://schemas.microsoft.com/office/powerpoint/2010/main" val="1497571228"/>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Equality/Diversity</a:t>
            </a:r>
            <a:br>
              <a:rPr lang="en-GB" dirty="0" smtClean="0"/>
            </a:br>
            <a:endParaRPr lang="en-GB" dirty="0"/>
          </a:p>
        </p:txBody>
      </p:sp>
      <p:sp>
        <p:nvSpPr>
          <p:cNvPr id="3" name="Content Placeholder 2"/>
          <p:cNvSpPr>
            <a:spLocks noGrp="1"/>
          </p:cNvSpPr>
          <p:nvPr>
            <p:ph idx="4294967295"/>
          </p:nvPr>
        </p:nvSpPr>
        <p:spPr>
          <a:xfrm>
            <a:off x="838200" y="1825625"/>
            <a:ext cx="10515600" cy="4351338"/>
          </a:xfrm>
          <a:prstGeom prst="rect">
            <a:avLst/>
          </a:prstGeom>
        </p:spPr>
        <p:txBody>
          <a:bodyPr>
            <a:normAutofit/>
          </a:bodyPr>
          <a:lstStyle/>
          <a:p>
            <a:endParaRPr lang="en-GB" dirty="0" smtClean="0"/>
          </a:p>
          <a:p>
            <a:r>
              <a:rPr lang="en-GB" dirty="0" smtClean="0"/>
              <a:t>The society that is policed by the service is a very multi-cultural one. It is vital that the police service has a full and proper understanding of the community it is policing, its culture, and traditions. </a:t>
            </a:r>
          </a:p>
          <a:p>
            <a:r>
              <a:rPr lang="en-GB" dirty="0" smtClean="0"/>
              <a:t>To that end, it is also important that the people that police within that community do so without any prejudice or discrimination. </a:t>
            </a:r>
          </a:p>
          <a:p>
            <a:r>
              <a:rPr lang="en-GB" dirty="0" smtClean="0"/>
              <a:t>In one of the south of England forces, over 30% of candidates who get through the paper sift and go on to the assessment process FAIL, and they fall down on Diversity.</a:t>
            </a:r>
            <a:endParaRPr lang="en-GB" dirty="0"/>
          </a:p>
        </p:txBody>
      </p:sp>
    </p:spTree>
    <p:extLst>
      <p:ext uri="{BB962C8B-B14F-4D97-AF65-F5344CB8AC3E}">
        <p14:creationId xmlns:p14="http://schemas.microsoft.com/office/powerpoint/2010/main" val="146427855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4294967295"/>
          </p:nvPr>
        </p:nvSpPr>
        <p:spPr>
          <a:xfrm>
            <a:off x="838200" y="1825625"/>
            <a:ext cx="10515600" cy="4351338"/>
          </a:xfrm>
          <a:prstGeom prst="rect">
            <a:avLst/>
          </a:prstGeom>
        </p:spPr>
        <p:txBody>
          <a:bodyPr/>
          <a:lstStyle/>
          <a:p>
            <a:r>
              <a:rPr lang="en-GB" dirty="0" smtClean="0">
                <a:hlinkClick r:id="rId2"/>
              </a:rPr>
              <a:t>http://recruit.college.police.uk/Officer/after-I-apply/Documents/SEARCH_Information_for_candidates_012v1_0.pdf</a:t>
            </a:r>
            <a:r>
              <a:rPr lang="en-GB" dirty="0" smtClean="0"/>
              <a:t> </a:t>
            </a:r>
          </a:p>
          <a:p>
            <a:endParaRPr lang="en-GB" dirty="0"/>
          </a:p>
        </p:txBody>
      </p:sp>
    </p:spTree>
    <p:extLst>
      <p:ext uri="{BB962C8B-B14F-4D97-AF65-F5344CB8AC3E}">
        <p14:creationId xmlns:p14="http://schemas.microsoft.com/office/powerpoint/2010/main" val="3760514759"/>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CPD in the police service</a:t>
            </a:r>
            <a:endParaRPr lang="en-GB" dirty="0"/>
          </a:p>
        </p:txBody>
      </p:sp>
      <p:sp>
        <p:nvSpPr>
          <p:cNvPr id="3" name="Content Placeholder 2"/>
          <p:cNvSpPr>
            <a:spLocks noGrp="1"/>
          </p:cNvSpPr>
          <p:nvPr>
            <p:ph sz="quarter" idx="13"/>
          </p:nvPr>
        </p:nvSpPr>
        <p:spPr/>
        <p:txBody>
          <a:bodyPr/>
          <a:lstStyle/>
          <a:p>
            <a:endParaRPr lang="en-GB"/>
          </a:p>
        </p:txBody>
      </p:sp>
    </p:spTree>
    <p:extLst>
      <p:ext uri="{BB962C8B-B14F-4D97-AF65-F5344CB8AC3E}">
        <p14:creationId xmlns:p14="http://schemas.microsoft.com/office/powerpoint/2010/main" val="422911185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CPD</a:t>
            </a:r>
            <a:endParaRPr lang="en-GB" dirty="0"/>
          </a:p>
        </p:txBody>
      </p:sp>
      <p:sp>
        <p:nvSpPr>
          <p:cNvPr id="3" name="Content Placeholder 2"/>
          <p:cNvSpPr>
            <a:spLocks noGrp="1"/>
          </p:cNvSpPr>
          <p:nvPr>
            <p:ph idx="4294967295"/>
          </p:nvPr>
        </p:nvSpPr>
        <p:spPr>
          <a:xfrm>
            <a:off x="2894014" y="1827213"/>
            <a:ext cx="7313612" cy="4114800"/>
          </a:xfrm>
          <a:prstGeom prst="rect">
            <a:avLst/>
          </a:prstGeom>
        </p:spPr>
        <p:txBody>
          <a:bodyPr>
            <a:normAutofit/>
          </a:bodyPr>
          <a:lstStyle/>
          <a:p>
            <a:endParaRPr lang="en-GB" dirty="0"/>
          </a:p>
          <a:p>
            <a:endParaRPr lang="en-GB" dirty="0"/>
          </a:p>
        </p:txBody>
      </p:sp>
    </p:spTree>
    <p:extLst>
      <p:ext uri="{BB962C8B-B14F-4D97-AF65-F5344CB8AC3E}">
        <p14:creationId xmlns:p14="http://schemas.microsoft.com/office/powerpoint/2010/main" val="3184882759"/>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CPD</a:t>
            </a:r>
            <a:endParaRPr lang="en-GB" dirty="0"/>
          </a:p>
        </p:txBody>
      </p:sp>
      <p:sp>
        <p:nvSpPr>
          <p:cNvPr id="3" name="Content Placeholder 2"/>
          <p:cNvSpPr>
            <a:spLocks noGrp="1"/>
          </p:cNvSpPr>
          <p:nvPr>
            <p:ph idx="4294967295"/>
          </p:nvPr>
        </p:nvSpPr>
        <p:spPr>
          <a:xfrm>
            <a:off x="1000125" y="1827213"/>
            <a:ext cx="10278101" cy="4114800"/>
          </a:xfrm>
          <a:prstGeom prst="rect">
            <a:avLst/>
          </a:prstGeom>
        </p:spPr>
        <p:txBody>
          <a:bodyPr>
            <a:normAutofit/>
          </a:bodyPr>
          <a:lstStyle/>
          <a:p>
            <a:r>
              <a:rPr lang="en-GB" dirty="0"/>
              <a:t>Modern society continues to develop in a time of rapid technological advancement, fast-changing consumer needs and continuously adapting working environment.</a:t>
            </a:r>
          </a:p>
          <a:p>
            <a:endParaRPr lang="en-GB" dirty="0"/>
          </a:p>
          <a:p>
            <a:r>
              <a:rPr lang="en-GB" dirty="0"/>
              <a:t>Professionals across all sectors are aware of the importance of training &amp; development, and the need to enhance skills to stay effective in the workplace. </a:t>
            </a:r>
            <a:endParaRPr lang="en-GB" dirty="0" smtClean="0"/>
          </a:p>
          <a:p>
            <a:endParaRPr lang="en-GB" dirty="0"/>
          </a:p>
          <a:p>
            <a:endParaRPr lang="en-GB" dirty="0"/>
          </a:p>
        </p:txBody>
      </p:sp>
    </p:spTree>
    <p:extLst>
      <p:ext uri="{BB962C8B-B14F-4D97-AF65-F5344CB8AC3E}">
        <p14:creationId xmlns:p14="http://schemas.microsoft.com/office/powerpoint/2010/main" val="3609291243"/>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t>
            </a:r>
            <a:r>
              <a:rPr lang="en-GB" dirty="0" smtClean="0"/>
              <a:t>hat </a:t>
            </a:r>
            <a:r>
              <a:rPr lang="en-GB" dirty="0"/>
              <a:t>is CPD </a:t>
            </a:r>
          </a:p>
        </p:txBody>
      </p:sp>
      <p:sp>
        <p:nvSpPr>
          <p:cNvPr id="3" name="Content Placeholder 2"/>
          <p:cNvSpPr>
            <a:spLocks noGrp="1"/>
          </p:cNvSpPr>
          <p:nvPr>
            <p:ph idx="4294967295"/>
          </p:nvPr>
        </p:nvSpPr>
        <p:spPr>
          <a:xfrm>
            <a:off x="913775" y="1827213"/>
            <a:ext cx="10297150" cy="4114800"/>
          </a:xfrm>
          <a:prstGeom prst="rect">
            <a:avLst/>
          </a:prstGeom>
        </p:spPr>
        <p:txBody>
          <a:bodyPr>
            <a:normAutofit/>
          </a:bodyPr>
          <a:lstStyle/>
          <a:p>
            <a:r>
              <a:rPr lang="en-GB" dirty="0"/>
              <a:t>Continuing Professional Development (CPD) is the term used to describe the commitment to lifelong learning, a skill that is invaluable to all people across every segment of society.</a:t>
            </a:r>
          </a:p>
          <a:p>
            <a:r>
              <a:rPr lang="en-GB" dirty="0" smtClean="0"/>
              <a:t>Employers </a:t>
            </a:r>
            <a:r>
              <a:rPr lang="en-GB" dirty="0"/>
              <a:t>and institutions </a:t>
            </a:r>
            <a:r>
              <a:rPr lang="en-GB" dirty="0" smtClean="0"/>
              <a:t>are </a:t>
            </a:r>
            <a:r>
              <a:rPr lang="en-GB" dirty="0"/>
              <a:t>adopting a structured, practical and methodical approach to learning in order to retain key staff, and </a:t>
            </a:r>
            <a:endParaRPr lang="en-GB" dirty="0" smtClean="0"/>
          </a:p>
          <a:p>
            <a:r>
              <a:rPr lang="en-GB" dirty="0" smtClean="0"/>
              <a:t>Develop </a:t>
            </a:r>
            <a:r>
              <a:rPr lang="en-GB" dirty="0"/>
              <a:t>the skills &amp; knowledge in the organisation to maintain a sustainable and competitive advantage.</a:t>
            </a:r>
          </a:p>
          <a:p>
            <a:endParaRPr lang="en-GB" dirty="0"/>
          </a:p>
        </p:txBody>
      </p:sp>
    </p:spTree>
    <p:extLst>
      <p:ext uri="{BB962C8B-B14F-4D97-AF65-F5344CB8AC3E}">
        <p14:creationId xmlns:p14="http://schemas.microsoft.com/office/powerpoint/2010/main" val="649791398"/>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CPD Public Sector </a:t>
            </a:r>
            <a:br>
              <a:rPr lang="en-GB" dirty="0"/>
            </a:br>
            <a:endParaRPr lang="en-GB" dirty="0"/>
          </a:p>
        </p:txBody>
      </p:sp>
      <p:sp>
        <p:nvSpPr>
          <p:cNvPr id="3" name="Content Placeholder 2"/>
          <p:cNvSpPr>
            <a:spLocks noGrp="1"/>
          </p:cNvSpPr>
          <p:nvPr>
            <p:ph idx="4294967295"/>
          </p:nvPr>
        </p:nvSpPr>
        <p:spPr>
          <a:xfrm>
            <a:off x="913775" y="1827213"/>
            <a:ext cx="10364451" cy="4114800"/>
          </a:xfrm>
          <a:prstGeom prst="rect">
            <a:avLst/>
          </a:prstGeom>
        </p:spPr>
        <p:txBody>
          <a:bodyPr>
            <a:normAutofit/>
          </a:bodyPr>
          <a:lstStyle/>
          <a:p>
            <a:r>
              <a:rPr lang="en-GB" dirty="0" smtClean="0"/>
              <a:t>Continuing </a:t>
            </a:r>
            <a:r>
              <a:rPr lang="en-GB" dirty="0"/>
              <a:t>Professional Development describes the component of learning that occurs after the formal completion of academic qualifications. </a:t>
            </a:r>
            <a:endParaRPr lang="en-GB" dirty="0" smtClean="0"/>
          </a:p>
          <a:p>
            <a:endParaRPr lang="en-GB" dirty="0"/>
          </a:p>
          <a:p>
            <a:r>
              <a:rPr lang="en-GB" dirty="0" smtClean="0"/>
              <a:t>In </a:t>
            </a:r>
            <a:r>
              <a:rPr lang="en-GB" dirty="0"/>
              <a:t>the public sector the aim of CPD is to ensure that those who work in the public field develop and maintain the necessary knowledge, skills and attributes to work effectively towards improving overall objectives.</a:t>
            </a:r>
          </a:p>
          <a:p>
            <a:endParaRPr lang="en-GB" dirty="0"/>
          </a:p>
        </p:txBody>
      </p:sp>
    </p:spTree>
    <p:extLst>
      <p:ext uri="{BB962C8B-B14F-4D97-AF65-F5344CB8AC3E}">
        <p14:creationId xmlns:p14="http://schemas.microsoft.com/office/powerpoint/2010/main" val="2583309802"/>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714375" y="1556793"/>
            <a:ext cx="10868025" cy="4569371"/>
          </a:xfrm>
          <a:prstGeom prst="rect">
            <a:avLst/>
          </a:prstGeom>
        </p:spPr>
        <p:txBody>
          <a:bodyPr>
            <a:normAutofit/>
          </a:bodyPr>
          <a:lstStyle/>
          <a:p>
            <a:r>
              <a:rPr lang="en-GB" dirty="0"/>
              <a:t>There are no fixed or standard approaches to Continuing Professional Development training and learning, but outcomes of CPD learning should always be clearly apparent and applicable. </a:t>
            </a:r>
            <a:endParaRPr lang="en-GB" dirty="0" smtClean="0"/>
          </a:p>
          <a:p>
            <a:endParaRPr lang="en-GB" dirty="0" smtClean="0"/>
          </a:p>
          <a:p>
            <a:r>
              <a:rPr lang="en-GB" dirty="0" smtClean="0"/>
              <a:t>CPD </a:t>
            </a:r>
            <a:r>
              <a:rPr lang="en-GB" dirty="0"/>
              <a:t>combines different methodologies to </a:t>
            </a:r>
            <a:r>
              <a:rPr lang="en-GB" dirty="0" smtClean="0"/>
              <a:t>learning, all </a:t>
            </a:r>
            <a:r>
              <a:rPr lang="en-GB" dirty="0"/>
              <a:t>focused for an individual to improve and have effective professional development. </a:t>
            </a:r>
          </a:p>
        </p:txBody>
      </p:sp>
    </p:spTree>
    <p:extLst>
      <p:ext uri="{BB962C8B-B14F-4D97-AF65-F5344CB8AC3E}">
        <p14:creationId xmlns:p14="http://schemas.microsoft.com/office/powerpoint/2010/main" val="1054525717"/>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of CPD</a:t>
            </a:r>
            <a:endParaRPr lang="en-GB" dirty="0"/>
          </a:p>
        </p:txBody>
      </p:sp>
      <p:sp>
        <p:nvSpPr>
          <p:cNvPr id="3" name="Content Placeholder 2"/>
          <p:cNvSpPr>
            <a:spLocks noGrp="1"/>
          </p:cNvSpPr>
          <p:nvPr>
            <p:ph idx="4294967295"/>
          </p:nvPr>
        </p:nvSpPr>
        <p:spPr>
          <a:xfrm>
            <a:off x="828675" y="1827213"/>
            <a:ext cx="10449551" cy="4114800"/>
          </a:xfrm>
          <a:prstGeom prst="rect">
            <a:avLst/>
          </a:prstGeom>
        </p:spPr>
        <p:txBody>
          <a:bodyPr>
            <a:normAutofit fontScale="85000" lnSpcReduction="20000"/>
          </a:bodyPr>
          <a:lstStyle/>
          <a:p>
            <a:r>
              <a:rPr lang="en-GB" dirty="0" smtClean="0"/>
              <a:t>Individual</a:t>
            </a:r>
            <a:endParaRPr lang="en-GB" dirty="0"/>
          </a:p>
          <a:p>
            <a:endParaRPr lang="en-GB" dirty="0"/>
          </a:p>
          <a:p>
            <a:r>
              <a:rPr lang="en-GB" dirty="0" smtClean="0"/>
              <a:t>Focus on becoming a more </a:t>
            </a:r>
            <a:r>
              <a:rPr lang="en-GB" dirty="0"/>
              <a:t>competent working professional. </a:t>
            </a:r>
            <a:endParaRPr lang="en-GB" dirty="0" smtClean="0"/>
          </a:p>
          <a:p>
            <a:r>
              <a:rPr lang="en-GB" dirty="0" smtClean="0"/>
              <a:t>Ensures they remain </a:t>
            </a:r>
            <a:r>
              <a:rPr lang="en-GB" dirty="0"/>
              <a:t>competent and effective within role. </a:t>
            </a:r>
            <a:endParaRPr lang="en-GB" dirty="0" smtClean="0"/>
          </a:p>
          <a:p>
            <a:r>
              <a:rPr lang="en-GB" dirty="0" smtClean="0"/>
              <a:t>Increases </a:t>
            </a:r>
            <a:r>
              <a:rPr lang="en-GB" dirty="0"/>
              <a:t>confidence </a:t>
            </a:r>
            <a:r>
              <a:rPr lang="en-GB" dirty="0" smtClean="0"/>
              <a:t>‘Knowledge is Confidence’!</a:t>
            </a:r>
          </a:p>
          <a:p>
            <a:r>
              <a:rPr lang="en-GB" dirty="0" smtClean="0"/>
              <a:t>Increases capability/pay?. </a:t>
            </a:r>
          </a:p>
          <a:p>
            <a:r>
              <a:rPr lang="en-GB" dirty="0" smtClean="0"/>
              <a:t>Compliments career </a:t>
            </a:r>
            <a:r>
              <a:rPr lang="en-GB" dirty="0"/>
              <a:t>aspirations</a:t>
            </a:r>
            <a:r>
              <a:rPr lang="en-GB" dirty="0" smtClean="0"/>
              <a:t>.</a:t>
            </a:r>
          </a:p>
          <a:p>
            <a:r>
              <a:rPr lang="en-GB" dirty="0" smtClean="0"/>
              <a:t>Helps adapt positively </a:t>
            </a:r>
            <a:r>
              <a:rPr lang="en-GB" dirty="0"/>
              <a:t>to changes in work/industry requirements. </a:t>
            </a:r>
            <a:endParaRPr lang="en-GB" dirty="0" smtClean="0"/>
          </a:p>
          <a:p>
            <a:r>
              <a:rPr lang="en-GB" dirty="0" smtClean="0"/>
              <a:t>Helps staff to be </a:t>
            </a:r>
            <a:r>
              <a:rPr lang="en-GB" dirty="0"/>
              <a:t>more efficient with time</a:t>
            </a:r>
            <a:r>
              <a:rPr lang="en-GB" dirty="0" smtClean="0"/>
              <a:t>,</a:t>
            </a:r>
          </a:p>
          <a:p>
            <a:r>
              <a:rPr lang="en-GB" dirty="0" smtClean="0"/>
              <a:t>Provides </a:t>
            </a:r>
            <a:r>
              <a:rPr lang="en-GB" dirty="0"/>
              <a:t>evidence of professional development (CPD records can be useful for supervision and appraisal meetings).</a:t>
            </a:r>
          </a:p>
          <a:p>
            <a:endParaRPr lang="en-GB" dirty="0"/>
          </a:p>
        </p:txBody>
      </p:sp>
    </p:spTree>
    <p:extLst>
      <p:ext uri="{BB962C8B-B14F-4D97-AF65-F5344CB8AC3E}">
        <p14:creationId xmlns:p14="http://schemas.microsoft.com/office/powerpoint/2010/main" val="3115608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9" end="9"/>
                                            </p:txEl>
                                          </p:spTgt>
                                        </p:tgtEl>
                                        <p:attrNameLst>
                                          <p:attrName>style.visibility</p:attrName>
                                        </p:attrNameLst>
                                      </p:cBhvr>
                                      <p:to>
                                        <p:strVal val="visible"/>
                                      </p:to>
                                    </p:set>
                                    <p:anim calcmode="lin" valueType="num">
                                      <p:cBhvr additive="base">
                                        <p:cTn id="5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of CPD</a:t>
            </a:r>
            <a:endParaRPr lang="en-GB" dirty="0"/>
          </a:p>
        </p:txBody>
      </p:sp>
      <p:sp>
        <p:nvSpPr>
          <p:cNvPr id="3" name="Content Placeholder 2"/>
          <p:cNvSpPr>
            <a:spLocks noGrp="1"/>
          </p:cNvSpPr>
          <p:nvPr>
            <p:ph idx="4294967295"/>
          </p:nvPr>
        </p:nvSpPr>
        <p:spPr>
          <a:xfrm>
            <a:off x="819149" y="1628800"/>
            <a:ext cx="10239375" cy="4896544"/>
          </a:xfrm>
          <a:prstGeom prst="rect">
            <a:avLst/>
          </a:prstGeom>
        </p:spPr>
        <p:txBody>
          <a:bodyPr>
            <a:normAutofit lnSpcReduction="10000"/>
          </a:bodyPr>
          <a:lstStyle/>
          <a:p>
            <a:r>
              <a:rPr lang="en-GB" dirty="0"/>
              <a:t>Organisational</a:t>
            </a:r>
          </a:p>
          <a:p>
            <a:endParaRPr lang="en-GB" dirty="0"/>
          </a:p>
          <a:p>
            <a:r>
              <a:rPr lang="en-GB" dirty="0" smtClean="0"/>
              <a:t>Provides a knowledge </a:t>
            </a:r>
            <a:r>
              <a:rPr lang="en-GB" dirty="0"/>
              <a:t>bank to key </a:t>
            </a:r>
            <a:r>
              <a:rPr lang="en-GB" dirty="0" smtClean="0"/>
              <a:t>staff in organisation</a:t>
            </a:r>
            <a:r>
              <a:rPr lang="en-GB" dirty="0"/>
              <a:t>. </a:t>
            </a:r>
            <a:endParaRPr lang="en-GB" dirty="0" smtClean="0"/>
          </a:p>
          <a:p>
            <a:r>
              <a:rPr lang="en-GB" dirty="0" smtClean="0"/>
              <a:t>Training </a:t>
            </a:r>
            <a:r>
              <a:rPr lang="en-GB" dirty="0"/>
              <a:t>courses, workshops and events allows professionals to use the learning time towards individual CPD requirements. </a:t>
            </a:r>
          </a:p>
          <a:p>
            <a:r>
              <a:rPr lang="en-GB" dirty="0"/>
              <a:t>CPD ensures individuals are kept informed, up-skilled and remain proficient to change in practice</a:t>
            </a:r>
            <a:r>
              <a:rPr lang="en-GB" dirty="0" smtClean="0"/>
              <a:t>.</a:t>
            </a:r>
          </a:p>
          <a:p>
            <a:r>
              <a:rPr lang="en-GB" dirty="0" smtClean="0"/>
              <a:t>Benefits </a:t>
            </a:r>
            <a:r>
              <a:rPr lang="en-GB" dirty="0"/>
              <a:t>your organisation through recognition and increased brand perception</a:t>
            </a:r>
            <a:r>
              <a:rPr lang="en-GB" dirty="0" smtClean="0"/>
              <a:t>.</a:t>
            </a:r>
          </a:p>
          <a:p>
            <a:r>
              <a:rPr lang="en-GB" dirty="0" smtClean="0"/>
              <a:t>Internal </a:t>
            </a:r>
            <a:r>
              <a:rPr lang="en-GB" dirty="0"/>
              <a:t>use of CPD encourages and promotes a learning culture for your organisation, leading to a more fulfilled workforce and ultimately staff retention.</a:t>
            </a:r>
          </a:p>
          <a:p>
            <a:endParaRPr lang="en-GB" dirty="0"/>
          </a:p>
        </p:txBody>
      </p:sp>
    </p:spTree>
    <p:extLst>
      <p:ext uri="{BB962C8B-B14F-4D97-AF65-F5344CB8AC3E}">
        <p14:creationId xmlns:p14="http://schemas.microsoft.com/office/powerpoint/2010/main" val="4027326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pPr algn="ctr"/>
            <a:r>
              <a:rPr lang="en-GB" sz="3200" dirty="0"/>
              <a:t>Certificate in Knowledge of Policing</a:t>
            </a:r>
            <a:br>
              <a:rPr lang="en-GB" sz="3200" dirty="0"/>
            </a:br>
            <a:endParaRPr lang="en-GB" dirty="0"/>
          </a:p>
        </p:txBody>
      </p:sp>
      <p:sp>
        <p:nvSpPr>
          <p:cNvPr id="5" name="Subtitle 4"/>
          <p:cNvSpPr>
            <a:spLocks noGrp="1"/>
          </p:cNvSpPr>
          <p:nvPr>
            <p:ph type="subTitle" idx="1"/>
          </p:nvPr>
        </p:nvSpPr>
        <p:spPr>
          <a:xfrm>
            <a:off x="2711624" y="3427413"/>
            <a:ext cx="7494414" cy="1752600"/>
          </a:xfrm>
        </p:spPr>
        <p:txBody>
          <a:bodyPr/>
          <a:lstStyle/>
          <a:p>
            <a:r>
              <a:rPr lang="en-GB" dirty="0" smtClean="0"/>
              <a:t>A Pre requirement to joining todays Police Service!!</a:t>
            </a:r>
            <a:endParaRPr lang="en-GB" dirty="0"/>
          </a:p>
        </p:txBody>
      </p:sp>
    </p:spTree>
    <p:extLst>
      <p:ext uri="{BB962C8B-B14F-4D97-AF65-F5344CB8AC3E}">
        <p14:creationId xmlns:p14="http://schemas.microsoft.com/office/powerpoint/2010/main" val="125614883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lient\G$\CKP Images\Induction\Qualification 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01510" y="1553623"/>
            <a:ext cx="2714625" cy="1685925"/>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lient\G$\CKP Images\Induction\College of Policing.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75521" y="4352369"/>
            <a:ext cx="2664295" cy="152490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lient\G$\CKP Images\Induction\City &amp; Guilds 2.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52185" y="2427113"/>
            <a:ext cx="2143125" cy="214312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4610770" y="0"/>
            <a:ext cx="4212976" cy="3046988"/>
          </a:xfrm>
          <a:prstGeom prst="rect">
            <a:avLst/>
          </a:prstGeom>
          <a:noFill/>
        </p:spPr>
        <p:txBody>
          <a:bodyPr wrap="square" rtlCol="0">
            <a:spAutoFit/>
          </a:bodyPr>
          <a:lstStyle/>
          <a:p>
            <a:r>
              <a:rPr lang="en-GB" sz="3200" dirty="0">
                <a:latin typeface="Tahoma" panose="020B0604030504040204" pitchFamily="34" charset="0"/>
                <a:ea typeface="Tahoma" panose="020B0604030504040204" pitchFamily="34" charset="0"/>
                <a:cs typeface="Tahoma" panose="020B0604030504040204" pitchFamily="34" charset="0"/>
              </a:rPr>
              <a:t>Level 3 – Qualifications &amp; Credit Framework (QCF)</a:t>
            </a:r>
          </a:p>
          <a:p>
            <a:endParaRPr lang="en-GB" sz="3200" dirty="0"/>
          </a:p>
          <a:p>
            <a:endParaRPr lang="en-GB" sz="3200" dirty="0"/>
          </a:p>
          <a:p>
            <a:endParaRPr lang="en-GB" sz="3200" dirty="0"/>
          </a:p>
        </p:txBody>
      </p:sp>
      <p:sp>
        <p:nvSpPr>
          <p:cNvPr id="4" name="TextBox 3"/>
          <p:cNvSpPr txBox="1"/>
          <p:nvPr/>
        </p:nvSpPr>
        <p:spPr>
          <a:xfrm>
            <a:off x="4439816" y="5229200"/>
            <a:ext cx="6120680" cy="1077218"/>
          </a:xfrm>
          <a:prstGeom prst="rect">
            <a:avLst/>
          </a:prstGeom>
          <a:noFill/>
        </p:spPr>
        <p:txBody>
          <a:bodyPr wrap="square" rtlCol="0">
            <a:spAutoFit/>
          </a:bodyPr>
          <a:lstStyle/>
          <a:p>
            <a:r>
              <a:rPr lang="en-GB" sz="3200" dirty="0">
                <a:latin typeface="Tahoma" panose="020B0604030504040204" pitchFamily="34" charset="0"/>
                <a:ea typeface="Tahoma" panose="020B0604030504040204" pitchFamily="34" charset="0"/>
                <a:cs typeface="Tahoma" panose="020B0604030504040204" pitchFamily="34" charset="0"/>
              </a:rPr>
              <a:t>Based on a curriculum designed by the College of Policing</a:t>
            </a:r>
          </a:p>
        </p:txBody>
      </p:sp>
      <p:pic>
        <p:nvPicPr>
          <p:cNvPr id="5" name="Picture 2" descr="C:\Users\bus-wj\Pictures\skills4justice.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711625" y="2924945"/>
            <a:ext cx="3745979" cy="12757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2083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Progression Through Police Service</a:t>
            </a:r>
            <a:endParaRPr lang="en-GB" dirty="0"/>
          </a:p>
        </p:txBody>
      </p:sp>
      <p:sp>
        <p:nvSpPr>
          <p:cNvPr id="3" name="Content Placeholder 2"/>
          <p:cNvSpPr>
            <a:spLocks noGrp="1"/>
          </p:cNvSpPr>
          <p:nvPr>
            <p:ph idx="4294967295"/>
          </p:nvPr>
        </p:nvSpPr>
        <p:spPr>
          <a:xfrm>
            <a:off x="2894014" y="1827213"/>
            <a:ext cx="7313612" cy="4114800"/>
          </a:xfrm>
          <a:prstGeom prst="rect">
            <a:avLst/>
          </a:prstGeom>
        </p:spPr>
        <p:txBody>
          <a:bodyPr>
            <a:normAutofit fontScale="85000" lnSpcReduction="10000"/>
          </a:bodyPr>
          <a:lstStyle/>
          <a:p>
            <a:endParaRPr lang="en-GB" dirty="0" smtClean="0"/>
          </a:p>
          <a:p>
            <a:r>
              <a:rPr lang="en-GB" dirty="0" smtClean="0"/>
              <a:t>Initial Training</a:t>
            </a:r>
          </a:p>
          <a:p>
            <a:endParaRPr lang="en-GB" dirty="0"/>
          </a:p>
          <a:p>
            <a:r>
              <a:rPr lang="en-GB" dirty="0" smtClean="0"/>
              <a:t>Identification of Specialism of Interest</a:t>
            </a:r>
          </a:p>
          <a:p>
            <a:endParaRPr lang="en-GB" dirty="0"/>
          </a:p>
          <a:p>
            <a:r>
              <a:rPr lang="en-GB" dirty="0" smtClean="0"/>
              <a:t>Secure training to access Specialism</a:t>
            </a:r>
          </a:p>
          <a:p>
            <a:endParaRPr lang="en-GB" dirty="0" smtClean="0"/>
          </a:p>
          <a:p>
            <a:r>
              <a:rPr lang="en-GB" dirty="0" smtClean="0"/>
              <a:t>Continue to build Experience and Expertise</a:t>
            </a:r>
          </a:p>
          <a:p>
            <a:pPr marL="0" indent="0">
              <a:buNone/>
            </a:pPr>
            <a:endParaRPr lang="en-GB" dirty="0" smtClean="0"/>
          </a:p>
          <a:p>
            <a:r>
              <a:rPr lang="en-GB" dirty="0" smtClean="0"/>
              <a:t>Promotion?</a:t>
            </a:r>
            <a:endParaRPr lang="en-GB" dirty="0"/>
          </a:p>
        </p:txBody>
      </p:sp>
    </p:spTree>
    <p:extLst>
      <p:ext uri="{BB962C8B-B14F-4D97-AF65-F5344CB8AC3E}">
        <p14:creationId xmlns:p14="http://schemas.microsoft.com/office/powerpoint/2010/main" val="1885548292"/>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CPD in the Police</a:t>
            </a:r>
            <a:endParaRPr lang="en-GB" dirty="0"/>
          </a:p>
        </p:txBody>
      </p:sp>
      <p:sp>
        <p:nvSpPr>
          <p:cNvPr id="3" name="Content Placeholder 2"/>
          <p:cNvSpPr>
            <a:spLocks noGrp="1"/>
          </p:cNvSpPr>
          <p:nvPr>
            <p:ph idx="4294967295"/>
          </p:nvPr>
        </p:nvSpPr>
        <p:spPr>
          <a:xfrm>
            <a:off x="733425" y="2348881"/>
            <a:ext cx="10544801" cy="3777283"/>
          </a:xfrm>
          <a:prstGeom prst="rect">
            <a:avLst/>
          </a:prstGeom>
        </p:spPr>
        <p:txBody>
          <a:bodyPr>
            <a:normAutofit/>
          </a:bodyPr>
          <a:lstStyle/>
          <a:p>
            <a:endParaRPr lang="en-GB" dirty="0" smtClean="0"/>
          </a:p>
          <a:p>
            <a:r>
              <a:rPr lang="en-GB" dirty="0" smtClean="0"/>
              <a:t>All probationary police constables in England and Wales undertake an extensive and professional training programme known as the Initial Police Learning and Development Programme (IPLDP), leading to the Level 3 Diploma in Policing (QCF), during their first two years of service.</a:t>
            </a:r>
          </a:p>
          <a:p>
            <a:pPr marL="0" indent="0">
              <a:buNone/>
            </a:pPr>
            <a:endParaRPr lang="en-GB" dirty="0" smtClean="0"/>
          </a:p>
          <a:p>
            <a:endParaRPr lang="en-GB" dirty="0"/>
          </a:p>
        </p:txBody>
      </p:sp>
    </p:spTree>
    <p:extLst>
      <p:ext uri="{BB962C8B-B14F-4D97-AF65-F5344CB8AC3E}">
        <p14:creationId xmlns:p14="http://schemas.microsoft.com/office/powerpoint/2010/main" val="1184840209"/>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Phase One Training</a:t>
            </a:r>
            <a:endParaRPr lang="en-GB" dirty="0"/>
          </a:p>
        </p:txBody>
      </p:sp>
      <p:sp>
        <p:nvSpPr>
          <p:cNvPr id="3" name="Content Placeholder 2"/>
          <p:cNvSpPr>
            <a:spLocks noGrp="1"/>
          </p:cNvSpPr>
          <p:nvPr>
            <p:ph idx="4294967295"/>
          </p:nvPr>
        </p:nvSpPr>
        <p:spPr>
          <a:xfrm>
            <a:off x="2894014" y="1827213"/>
            <a:ext cx="7313612" cy="4114800"/>
          </a:xfrm>
          <a:prstGeom prst="rect">
            <a:avLst/>
          </a:prstGeom>
        </p:spPr>
        <p:txBody>
          <a:bodyPr/>
          <a:lstStyle/>
          <a:p>
            <a:pPr marL="0" indent="0">
              <a:buNone/>
            </a:pPr>
            <a:endParaRPr lang="en-GB" dirty="0" smtClean="0"/>
          </a:p>
          <a:p>
            <a:r>
              <a:rPr lang="en-GB" dirty="0" smtClean="0"/>
              <a:t>Officer Safety</a:t>
            </a:r>
          </a:p>
          <a:p>
            <a:r>
              <a:rPr lang="en-GB" dirty="0" smtClean="0"/>
              <a:t>Emergency Life Support</a:t>
            </a:r>
          </a:p>
          <a:p>
            <a:r>
              <a:rPr lang="en-GB" dirty="0" smtClean="0"/>
              <a:t>Public Order</a:t>
            </a:r>
          </a:p>
          <a:p>
            <a:r>
              <a:rPr lang="en-GB" dirty="0" smtClean="0"/>
              <a:t>Counter Terrorism</a:t>
            </a:r>
          </a:p>
          <a:p>
            <a:r>
              <a:rPr lang="en-GB" dirty="0" smtClean="0"/>
              <a:t>Dynamic Risk Assessment</a:t>
            </a:r>
          </a:p>
          <a:p>
            <a:r>
              <a:rPr lang="en-GB" dirty="0" smtClean="0"/>
              <a:t>IT systems operations</a:t>
            </a:r>
            <a:endParaRPr lang="en-GB" dirty="0"/>
          </a:p>
        </p:txBody>
      </p:sp>
    </p:spTree>
    <p:extLst>
      <p:ext uri="{BB962C8B-B14F-4D97-AF65-F5344CB8AC3E}">
        <p14:creationId xmlns:p14="http://schemas.microsoft.com/office/powerpoint/2010/main" val="305732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Coached Patrol</a:t>
            </a:r>
            <a:endParaRPr lang="en-GB" dirty="0"/>
          </a:p>
        </p:txBody>
      </p:sp>
      <p:sp>
        <p:nvSpPr>
          <p:cNvPr id="3" name="Content Placeholder 2"/>
          <p:cNvSpPr>
            <a:spLocks noGrp="1"/>
          </p:cNvSpPr>
          <p:nvPr>
            <p:ph idx="4294967295"/>
          </p:nvPr>
        </p:nvSpPr>
        <p:spPr>
          <a:xfrm>
            <a:off x="2894014" y="1827213"/>
            <a:ext cx="7313612" cy="4114800"/>
          </a:xfrm>
          <a:prstGeom prst="rect">
            <a:avLst/>
          </a:prstGeom>
        </p:spPr>
        <p:txBody>
          <a:bodyPr>
            <a:normAutofit/>
          </a:bodyPr>
          <a:lstStyle/>
          <a:p>
            <a:r>
              <a:rPr lang="en-GB" dirty="0" smtClean="0"/>
              <a:t>New officers patrol alongside experienced police officers, who will take a coach/mentor role. </a:t>
            </a:r>
          </a:p>
          <a:p>
            <a:endParaRPr lang="en-GB" dirty="0" smtClean="0"/>
          </a:p>
          <a:p>
            <a:r>
              <a:rPr lang="en-GB" dirty="0" smtClean="0"/>
              <a:t>Following ‘Coached Patrol’ module, officers will have formally completed initial Foundation Training – and start work in a borough police station.</a:t>
            </a:r>
            <a:endParaRPr lang="en-GB" dirty="0"/>
          </a:p>
        </p:txBody>
      </p:sp>
    </p:spTree>
    <p:extLst>
      <p:ext uri="{BB962C8B-B14F-4D97-AF65-F5344CB8AC3E}">
        <p14:creationId xmlns:p14="http://schemas.microsoft.com/office/powerpoint/2010/main" val="2681892559"/>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3552" y="260648"/>
            <a:ext cx="8604448" cy="1143000"/>
          </a:xfrm>
        </p:spPr>
        <p:txBody>
          <a:bodyPr>
            <a:normAutofit fontScale="90000"/>
          </a:bodyPr>
          <a:lstStyle/>
          <a:p>
            <a:r>
              <a:rPr lang="en-GB" dirty="0" smtClean="0"/>
              <a:t>Development during probationary period</a:t>
            </a:r>
            <a:br>
              <a:rPr lang="en-GB" dirty="0" smtClean="0"/>
            </a:br>
            <a:endParaRPr lang="en-GB" dirty="0"/>
          </a:p>
        </p:txBody>
      </p:sp>
      <p:sp>
        <p:nvSpPr>
          <p:cNvPr id="3" name="Content Placeholder 2"/>
          <p:cNvSpPr>
            <a:spLocks noGrp="1"/>
          </p:cNvSpPr>
          <p:nvPr>
            <p:ph idx="4294967295"/>
          </p:nvPr>
        </p:nvSpPr>
        <p:spPr>
          <a:xfrm>
            <a:off x="685799" y="1827213"/>
            <a:ext cx="10658475" cy="4114800"/>
          </a:xfrm>
          <a:prstGeom prst="rect">
            <a:avLst/>
          </a:prstGeom>
        </p:spPr>
        <p:txBody>
          <a:bodyPr>
            <a:normAutofit/>
          </a:bodyPr>
          <a:lstStyle/>
          <a:p>
            <a:r>
              <a:rPr lang="en-GB" dirty="0" smtClean="0"/>
              <a:t>During the remainder of the two year probationary period, recruits are under continuous assessment,</a:t>
            </a:r>
          </a:p>
          <a:p>
            <a:r>
              <a:rPr lang="en-GB" dirty="0" smtClean="0"/>
              <a:t>Officers are required to complete a Student Officer Record of Competence,</a:t>
            </a:r>
          </a:p>
          <a:p>
            <a:r>
              <a:rPr lang="en-GB" dirty="0" smtClean="0"/>
              <a:t>Officers will continue to have regular Personal Development Reviews with a supervisor before, ultimately, being recommended for confirmation of appointment.</a:t>
            </a:r>
            <a:endParaRPr lang="en-GB" dirty="0"/>
          </a:p>
        </p:txBody>
      </p:sp>
    </p:spTree>
    <p:extLst>
      <p:ext uri="{BB962C8B-B14F-4D97-AF65-F5344CB8AC3E}">
        <p14:creationId xmlns:p14="http://schemas.microsoft.com/office/powerpoint/2010/main" val="3438660481"/>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 Completion of Probationary Period</a:t>
            </a:r>
            <a:endParaRPr lang="en-GB" dirty="0"/>
          </a:p>
        </p:txBody>
      </p:sp>
      <p:sp>
        <p:nvSpPr>
          <p:cNvPr id="3" name="Content Placeholder 2"/>
          <p:cNvSpPr>
            <a:spLocks noGrp="1"/>
          </p:cNvSpPr>
          <p:nvPr>
            <p:ph idx="4294967295"/>
          </p:nvPr>
        </p:nvSpPr>
        <p:spPr>
          <a:xfrm>
            <a:off x="1162050" y="1827213"/>
            <a:ext cx="9848850" cy="4114800"/>
          </a:xfrm>
          <a:prstGeom prst="rect">
            <a:avLst/>
          </a:prstGeom>
        </p:spPr>
        <p:txBody>
          <a:bodyPr/>
          <a:lstStyle/>
          <a:p>
            <a:r>
              <a:rPr lang="en-GB" dirty="0" smtClean="0"/>
              <a:t>Constables are eligible to apply to work in a specialist unit,</a:t>
            </a:r>
          </a:p>
          <a:p>
            <a:r>
              <a:rPr lang="en-GB" dirty="0" smtClean="0"/>
              <a:t>Take qualifying promotion exams under the Objective Structured Performance-Related Examination (OSPRE) process,</a:t>
            </a:r>
          </a:p>
          <a:p>
            <a:r>
              <a:rPr lang="en-GB" dirty="0" smtClean="0"/>
              <a:t>There are no qualifying examination process above the rank of Inspector,</a:t>
            </a:r>
            <a:endParaRPr lang="en-GB" dirty="0"/>
          </a:p>
        </p:txBody>
      </p:sp>
    </p:spTree>
    <p:extLst>
      <p:ext uri="{BB962C8B-B14F-4D97-AF65-F5344CB8AC3E}">
        <p14:creationId xmlns:p14="http://schemas.microsoft.com/office/powerpoint/2010/main" val="327930667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Accelerated Career Development Programme</a:t>
            </a:r>
            <a:endParaRPr lang="en-GB" dirty="0"/>
          </a:p>
        </p:txBody>
      </p:sp>
      <p:sp>
        <p:nvSpPr>
          <p:cNvPr id="3" name="Content Placeholder 2"/>
          <p:cNvSpPr>
            <a:spLocks noGrp="1"/>
          </p:cNvSpPr>
          <p:nvPr>
            <p:ph idx="4294967295"/>
          </p:nvPr>
        </p:nvSpPr>
        <p:spPr>
          <a:xfrm>
            <a:off x="714375" y="1827213"/>
            <a:ext cx="10563851" cy="4114800"/>
          </a:xfrm>
          <a:prstGeom prst="rect">
            <a:avLst/>
          </a:prstGeom>
        </p:spPr>
        <p:txBody>
          <a:bodyPr>
            <a:normAutofit/>
          </a:bodyPr>
          <a:lstStyle/>
          <a:p>
            <a:endParaRPr lang="en-GB" dirty="0" smtClean="0"/>
          </a:p>
          <a:p>
            <a:r>
              <a:rPr lang="en-GB" dirty="0" smtClean="0"/>
              <a:t>Graduates can apply for the ‘Police Now’ Leadership Development Programme (London), or opt for the College of Policing National Fast Track Programme, </a:t>
            </a:r>
          </a:p>
          <a:p>
            <a:endParaRPr lang="en-GB" dirty="0" smtClean="0"/>
          </a:p>
          <a:p>
            <a:r>
              <a:rPr lang="en-GB" dirty="0" smtClean="0"/>
              <a:t>The Police Now Leadership Development Programme places talented graduates at the heart of communities. It’s designed to produce the next generation of leaders, is intensive and challenging.</a:t>
            </a:r>
          </a:p>
          <a:p>
            <a:endParaRPr lang="en-GB" dirty="0" smtClean="0"/>
          </a:p>
          <a:p>
            <a:endParaRPr lang="en-GB" dirty="0" smtClean="0"/>
          </a:p>
        </p:txBody>
      </p:sp>
    </p:spTree>
    <p:extLst>
      <p:ext uri="{BB962C8B-B14F-4D97-AF65-F5344CB8AC3E}">
        <p14:creationId xmlns:p14="http://schemas.microsoft.com/office/powerpoint/2010/main" val="2829300781"/>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19075"/>
            <a:ext cx="12191999" cy="1995619"/>
          </a:xfrm>
        </p:spPr>
        <p:txBody>
          <a:bodyPr/>
          <a:lstStyle/>
          <a:p>
            <a:r>
              <a:rPr lang="en-GB" dirty="0"/>
              <a:t>Accelerated Career Development Programme</a:t>
            </a:r>
          </a:p>
        </p:txBody>
      </p:sp>
      <p:sp>
        <p:nvSpPr>
          <p:cNvPr id="3" name="Content Placeholder 2"/>
          <p:cNvSpPr>
            <a:spLocks noGrp="1"/>
          </p:cNvSpPr>
          <p:nvPr>
            <p:ph idx="4294967295"/>
          </p:nvPr>
        </p:nvSpPr>
        <p:spPr>
          <a:xfrm>
            <a:off x="819149" y="2214693"/>
            <a:ext cx="10639425" cy="4319457"/>
          </a:xfrm>
          <a:prstGeom prst="rect">
            <a:avLst/>
          </a:prstGeom>
        </p:spPr>
        <p:txBody>
          <a:bodyPr/>
          <a:lstStyle/>
          <a:p>
            <a:r>
              <a:rPr lang="en-GB" dirty="0" smtClean="0"/>
              <a:t>Year 1 – Probationer training – COP Induction and Leadership module. </a:t>
            </a:r>
          </a:p>
          <a:p>
            <a:endParaRPr lang="en-GB" dirty="0"/>
          </a:p>
          <a:p>
            <a:r>
              <a:rPr lang="en-GB" dirty="0" smtClean="0"/>
              <a:t>Year 2 – Sergeant and Inspectors examinations plus additional COP modules in Leadership and self – development, promoted to temporary Sergeant.</a:t>
            </a:r>
          </a:p>
          <a:p>
            <a:endParaRPr lang="en-GB" dirty="0"/>
          </a:p>
          <a:p>
            <a:r>
              <a:rPr lang="en-GB" dirty="0" smtClean="0"/>
              <a:t>Year 3 – Core Leadership Programme, Crime module, Financial management, Community/Partnership working, promoted to temporary Inspector. </a:t>
            </a:r>
            <a:endParaRPr lang="en-GB" dirty="0"/>
          </a:p>
        </p:txBody>
      </p:sp>
    </p:spTree>
    <p:extLst>
      <p:ext uri="{BB962C8B-B14F-4D97-AF65-F5344CB8AC3E}">
        <p14:creationId xmlns:p14="http://schemas.microsoft.com/office/powerpoint/2010/main" val="414866710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a:t>
            </a:r>
            <a:r>
              <a:rPr lang="en-GB" dirty="0" smtClean="0"/>
              <a:t>irect entry programme for Superintendent </a:t>
            </a:r>
            <a:endParaRPr lang="en-GB" dirty="0"/>
          </a:p>
        </p:txBody>
      </p:sp>
      <p:sp>
        <p:nvSpPr>
          <p:cNvPr id="3" name="Content Placeholder 2"/>
          <p:cNvSpPr>
            <a:spLocks noGrp="1"/>
          </p:cNvSpPr>
          <p:nvPr>
            <p:ph idx="4294967295"/>
          </p:nvPr>
        </p:nvSpPr>
        <p:spPr>
          <a:xfrm>
            <a:off x="533400" y="1827213"/>
            <a:ext cx="10915650" cy="4114800"/>
          </a:xfrm>
          <a:prstGeom prst="rect">
            <a:avLst/>
          </a:prstGeom>
        </p:spPr>
        <p:txBody>
          <a:bodyPr>
            <a:normAutofit/>
          </a:bodyPr>
          <a:lstStyle/>
          <a:p>
            <a:endParaRPr lang="en-GB" dirty="0" smtClean="0"/>
          </a:p>
          <a:p>
            <a:r>
              <a:rPr lang="en-GB" dirty="0" smtClean="0"/>
              <a:t>A new development which means that superintendents can be appointed from outside the Police service. </a:t>
            </a:r>
          </a:p>
          <a:p>
            <a:endParaRPr lang="en-GB" dirty="0" smtClean="0"/>
          </a:p>
          <a:p>
            <a:r>
              <a:rPr lang="en-GB" dirty="0" smtClean="0"/>
              <a:t>Successful candidates who are exceptional role models and leaders with recognisable integrity.</a:t>
            </a:r>
          </a:p>
        </p:txBody>
      </p:sp>
    </p:spTree>
    <p:extLst>
      <p:ext uri="{BB962C8B-B14F-4D97-AF65-F5344CB8AC3E}">
        <p14:creationId xmlns:p14="http://schemas.microsoft.com/office/powerpoint/2010/main" val="515580749"/>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Wynne Jones</a:t>
            </a:r>
            <a:br>
              <a:rPr lang="en-GB" dirty="0" smtClean="0"/>
            </a:br>
            <a:endParaRPr lang="en-GB" dirty="0"/>
          </a:p>
        </p:txBody>
      </p:sp>
      <p:sp>
        <p:nvSpPr>
          <p:cNvPr id="3" name="Content Placeholder 2"/>
          <p:cNvSpPr>
            <a:spLocks noGrp="1"/>
          </p:cNvSpPr>
          <p:nvPr>
            <p:ph sz="quarter" idx="13"/>
          </p:nvPr>
        </p:nvSpPr>
        <p:spPr/>
        <p:txBody>
          <a:bodyPr>
            <a:normAutofit/>
          </a:bodyPr>
          <a:lstStyle/>
          <a:p>
            <a:pPr marL="0" indent="0" algn="ctr">
              <a:buNone/>
            </a:pPr>
            <a:r>
              <a:rPr lang="en-GB" sz="4000" dirty="0" smtClean="0"/>
              <a:t>University of wales </a:t>
            </a:r>
          </a:p>
          <a:p>
            <a:pPr marL="0" indent="0" algn="ctr">
              <a:buNone/>
            </a:pPr>
            <a:r>
              <a:rPr lang="en-GB" sz="4000" dirty="0" smtClean="0"/>
              <a:t>trinity saint david</a:t>
            </a:r>
            <a:endParaRPr lang="en-GB" sz="4000" dirty="0"/>
          </a:p>
        </p:txBody>
      </p:sp>
    </p:spTree>
    <p:extLst>
      <p:ext uri="{BB962C8B-B14F-4D97-AF65-F5344CB8AC3E}">
        <p14:creationId xmlns:p14="http://schemas.microsoft.com/office/powerpoint/2010/main" val="57107404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lient\G$\CKP Images\Induction\Qualification 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10770" y="1117213"/>
            <a:ext cx="2714625" cy="1685925"/>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lient\G$\CKP Images\Induction\College of Policing.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01209" y="3051731"/>
            <a:ext cx="2664179" cy="146476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4610770" y="0"/>
            <a:ext cx="5284540" cy="2554545"/>
          </a:xfrm>
          <a:prstGeom prst="rect">
            <a:avLst/>
          </a:prstGeom>
          <a:noFill/>
        </p:spPr>
        <p:txBody>
          <a:bodyPr wrap="square" rtlCol="0">
            <a:spAutoFit/>
          </a:bodyPr>
          <a:lstStyle/>
          <a:p>
            <a:r>
              <a:rPr lang="en-GB" sz="3200" dirty="0">
                <a:latin typeface="Tahoma" panose="020B0604030504040204" pitchFamily="34" charset="0"/>
                <a:ea typeface="Tahoma" panose="020B0604030504040204" pitchFamily="34" charset="0"/>
                <a:cs typeface="Tahoma" panose="020B0604030504040204" pitchFamily="34" charset="0"/>
              </a:rPr>
              <a:t>Level 3 – </a:t>
            </a:r>
            <a:r>
              <a:rPr lang="en-GB" sz="3200" dirty="0" smtClean="0">
                <a:latin typeface="Tahoma" panose="020B0604030504040204" pitchFamily="34" charset="0"/>
                <a:ea typeface="Tahoma" panose="020B0604030504040204" pitchFamily="34" charset="0"/>
                <a:cs typeface="Tahoma" panose="020B0604030504040204" pitchFamily="34" charset="0"/>
              </a:rPr>
              <a:t>Qualifications </a:t>
            </a:r>
            <a:r>
              <a:rPr lang="en-GB" sz="3200" dirty="0">
                <a:latin typeface="Tahoma" panose="020B0604030504040204" pitchFamily="34" charset="0"/>
                <a:ea typeface="Tahoma" panose="020B0604030504040204" pitchFamily="34" charset="0"/>
                <a:cs typeface="Tahoma" panose="020B0604030504040204" pitchFamily="34" charset="0"/>
              </a:rPr>
              <a:t>&amp; Credit Framework (QCF)</a:t>
            </a:r>
          </a:p>
          <a:p>
            <a:endParaRPr lang="en-GB" sz="3200" dirty="0"/>
          </a:p>
          <a:p>
            <a:endParaRPr lang="en-GB" sz="3200" dirty="0"/>
          </a:p>
          <a:p>
            <a:endParaRPr lang="en-GB" sz="3200" dirty="0"/>
          </a:p>
        </p:txBody>
      </p:sp>
      <p:sp>
        <p:nvSpPr>
          <p:cNvPr id="4" name="TextBox 3"/>
          <p:cNvSpPr txBox="1"/>
          <p:nvPr/>
        </p:nvSpPr>
        <p:spPr>
          <a:xfrm>
            <a:off x="0" y="5229200"/>
            <a:ext cx="5539563" cy="1569660"/>
          </a:xfrm>
          <a:prstGeom prst="rect">
            <a:avLst/>
          </a:prstGeom>
          <a:noFill/>
        </p:spPr>
        <p:txBody>
          <a:bodyPr wrap="square" rtlCol="0">
            <a:spAutoFit/>
          </a:bodyPr>
          <a:lstStyle/>
          <a:p>
            <a:r>
              <a:rPr lang="en-GB" sz="3200" dirty="0" smtClean="0">
                <a:latin typeface="Tahoma" panose="020B0604030504040204" pitchFamily="34" charset="0"/>
                <a:ea typeface="Tahoma" panose="020B0604030504040204" pitchFamily="34" charset="0"/>
                <a:cs typeface="Tahoma" panose="020B0604030504040204" pitchFamily="34" charset="0"/>
              </a:rPr>
              <a:t>Follows the Curriculum </a:t>
            </a:r>
            <a:r>
              <a:rPr lang="en-GB" sz="3200" dirty="0">
                <a:latin typeface="Tahoma" panose="020B0604030504040204" pitchFamily="34" charset="0"/>
                <a:ea typeface="Tahoma" panose="020B0604030504040204" pitchFamily="34" charset="0"/>
                <a:cs typeface="Tahoma" panose="020B0604030504040204" pitchFamily="34" charset="0"/>
              </a:rPr>
              <a:t>designed by the College of Policing</a:t>
            </a:r>
          </a:p>
        </p:txBody>
      </p:sp>
      <p:pic>
        <p:nvPicPr>
          <p:cNvPr id="5" name="Picture 2" descr="C:\Users\bus-wj\Pictures\skills4justice.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59912" y="3051731"/>
            <a:ext cx="3745979" cy="12757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5531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 Join Programmes</a:t>
            </a:r>
            <a:endParaRPr lang="en-GB" dirty="0"/>
          </a:p>
        </p:txBody>
      </p:sp>
      <p:sp>
        <p:nvSpPr>
          <p:cNvPr id="3" name="Content Placeholder 2"/>
          <p:cNvSpPr>
            <a:spLocks noGrp="1"/>
          </p:cNvSpPr>
          <p:nvPr>
            <p:ph sz="quarter" idx="13"/>
          </p:nvPr>
        </p:nvSpPr>
        <p:spPr/>
        <p:txBody>
          <a:bodyPr>
            <a:normAutofit/>
          </a:bodyPr>
          <a:lstStyle/>
          <a:p>
            <a:pPr algn="just"/>
            <a:r>
              <a:rPr lang="en-GB" sz="3200" dirty="0" smtClean="0"/>
              <a:t>Most (but not all) forces require applicants to have completed the certificate of knowledge in policing (CKP) at their own (£650 - £1250)</a:t>
            </a:r>
          </a:p>
        </p:txBody>
      </p:sp>
    </p:spTree>
    <p:extLst>
      <p:ext uri="{BB962C8B-B14F-4D97-AF65-F5344CB8AC3E}">
        <p14:creationId xmlns:p14="http://schemas.microsoft.com/office/powerpoint/2010/main" val="137865511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825" y="618517"/>
            <a:ext cx="11925300" cy="1596177"/>
          </a:xfrm>
        </p:spPr>
        <p:txBody>
          <a:bodyPr/>
          <a:lstStyle/>
          <a:p>
            <a:r>
              <a:rPr lang="en-GB" dirty="0" smtClean="0"/>
              <a:t> </a:t>
            </a:r>
            <a:r>
              <a:rPr lang="en-GB" dirty="0"/>
              <a:t>college of policing pre join curriculum</a:t>
            </a:r>
            <a:br>
              <a:rPr lang="en-GB" dirty="0"/>
            </a:br>
            <a:endParaRPr lang="en-GB" dirty="0"/>
          </a:p>
        </p:txBody>
      </p:sp>
      <p:sp>
        <p:nvSpPr>
          <p:cNvPr id="3" name="Content Placeholder 2"/>
          <p:cNvSpPr>
            <a:spLocks noGrp="1"/>
          </p:cNvSpPr>
          <p:nvPr>
            <p:ph sz="quarter" idx="13"/>
          </p:nvPr>
        </p:nvSpPr>
        <p:spPr/>
        <p:txBody>
          <a:bodyPr/>
          <a:lstStyle/>
          <a:p>
            <a:r>
              <a:rPr lang="en-GB" dirty="0"/>
              <a:t>Core Learning</a:t>
            </a:r>
          </a:p>
          <a:p>
            <a:r>
              <a:rPr lang="en-GB" dirty="0"/>
              <a:t>Ensuring Public Safety</a:t>
            </a:r>
          </a:p>
          <a:p>
            <a:r>
              <a:rPr lang="en-GB" dirty="0"/>
              <a:t>Protecting Vulnerable People</a:t>
            </a:r>
          </a:p>
          <a:p>
            <a:r>
              <a:rPr lang="en-GB" dirty="0"/>
              <a:t>Preventing and Reducing Crime</a:t>
            </a:r>
          </a:p>
          <a:p>
            <a:r>
              <a:rPr lang="en-GB" dirty="0"/>
              <a:t>Maximising Information and Intelligence</a:t>
            </a:r>
          </a:p>
          <a:p>
            <a:r>
              <a:rPr lang="en-GB" dirty="0"/>
              <a:t>Conducting Investigations</a:t>
            </a:r>
          </a:p>
          <a:p>
            <a:r>
              <a:rPr lang="en-GB" dirty="0"/>
              <a:t>Supporting Victims</a:t>
            </a:r>
          </a:p>
        </p:txBody>
      </p:sp>
    </p:spTree>
    <p:extLst>
      <p:ext uri="{BB962C8B-B14F-4D97-AF65-F5344CB8AC3E}">
        <p14:creationId xmlns:p14="http://schemas.microsoft.com/office/powerpoint/2010/main" val="317145387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Core Learning</a:t>
            </a:r>
            <a:br>
              <a:rPr lang="en-GB" dirty="0"/>
            </a:br>
            <a:endParaRPr lang="en-GB" dirty="0"/>
          </a:p>
        </p:txBody>
      </p:sp>
      <p:sp>
        <p:nvSpPr>
          <p:cNvPr id="3" name="Content Placeholder 2"/>
          <p:cNvSpPr>
            <a:spLocks noGrp="1"/>
          </p:cNvSpPr>
          <p:nvPr>
            <p:ph sz="quarter" idx="13"/>
          </p:nvPr>
        </p:nvSpPr>
        <p:spPr/>
        <p:txBody>
          <a:bodyPr>
            <a:normAutofit/>
          </a:bodyPr>
          <a:lstStyle/>
          <a:p>
            <a:endParaRPr lang="en-GB" dirty="0" smtClean="0"/>
          </a:p>
          <a:p>
            <a:r>
              <a:rPr lang="en-GB" dirty="0" smtClean="0"/>
              <a:t>Communication </a:t>
            </a:r>
          </a:p>
          <a:p>
            <a:r>
              <a:rPr lang="en-GB" dirty="0" smtClean="0"/>
              <a:t>Ethics </a:t>
            </a:r>
            <a:r>
              <a:rPr lang="en-GB" dirty="0"/>
              <a:t>and Integrity </a:t>
            </a:r>
            <a:endParaRPr lang="en-GB" dirty="0" smtClean="0"/>
          </a:p>
          <a:p>
            <a:r>
              <a:rPr lang="en-GB" dirty="0" smtClean="0"/>
              <a:t>Evidence-based </a:t>
            </a:r>
            <a:r>
              <a:rPr lang="en-GB" dirty="0"/>
              <a:t>Policing </a:t>
            </a:r>
            <a:endParaRPr lang="en-GB" dirty="0" smtClean="0"/>
          </a:p>
          <a:p>
            <a:r>
              <a:rPr lang="en-GB" dirty="0" smtClean="0"/>
              <a:t>Leadership </a:t>
            </a:r>
            <a:r>
              <a:rPr lang="en-GB" dirty="0"/>
              <a:t>and </a:t>
            </a:r>
            <a:r>
              <a:rPr lang="en-GB" dirty="0" smtClean="0"/>
              <a:t>Management</a:t>
            </a:r>
            <a:endParaRPr lang="en-GB" dirty="0"/>
          </a:p>
        </p:txBody>
      </p:sp>
    </p:spTree>
    <p:extLst>
      <p:ext uri="{BB962C8B-B14F-4D97-AF65-F5344CB8AC3E}">
        <p14:creationId xmlns:p14="http://schemas.microsoft.com/office/powerpoint/2010/main" val="404876508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volunteering</a:t>
            </a:r>
            <a:endParaRPr lang="en-GB" dirty="0"/>
          </a:p>
        </p:txBody>
      </p:sp>
      <p:sp>
        <p:nvSpPr>
          <p:cNvPr id="3" name="Content Placeholder 2"/>
          <p:cNvSpPr>
            <a:spLocks noGrp="1"/>
          </p:cNvSpPr>
          <p:nvPr>
            <p:ph sz="quarter" idx="13"/>
          </p:nvPr>
        </p:nvSpPr>
        <p:spPr/>
        <p:txBody>
          <a:bodyPr/>
          <a:lstStyle/>
          <a:p>
            <a:pPr marL="0" indent="0">
              <a:buNone/>
            </a:pPr>
            <a:r>
              <a:rPr lang="en-GB" dirty="0" smtClean="0"/>
              <a:t>Don’t underestimate the value that volunteering will provide !</a:t>
            </a:r>
          </a:p>
          <a:p>
            <a:r>
              <a:rPr lang="en-GB" dirty="0" smtClean="0"/>
              <a:t>Specials</a:t>
            </a:r>
          </a:p>
          <a:p>
            <a:r>
              <a:rPr lang="en-GB" dirty="0" smtClean="0"/>
              <a:t>Volunteers</a:t>
            </a:r>
          </a:p>
          <a:p>
            <a:pPr marL="0" indent="0">
              <a:buNone/>
            </a:pPr>
            <a:r>
              <a:rPr lang="en-GB" dirty="0" smtClean="0"/>
              <a:t>Are obvious ones but any volunteering will help!</a:t>
            </a:r>
          </a:p>
          <a:p>
            <a:r>
              <a:rPr lang="en-GB" dirty="0" err="1" smtClean="0"/>
              <a:t>Rspca</a:t>
            </a:r>
            <a:endParaRPr lang="en-GB" dirty="0" smtClean="0"/>
          </a:p>
          <a:p>
            <a:r>
              <a:rPr lang="en-GB" dirty="0" smtClean="0"/>
              <a:t>Samaritans</a:t>
            </a:r>
          </a:p>
          <a:p>
            <a:r>
              <a:rPr lang="en-GB" dirty="0" err="1" smtClean="0"/>
              <a:t>etc</a:t>
            </a:r>
            <a:endParaRPr lang="en-GB" dirty="0"/>
          </a:p>
        </p:txBody>
      </p:sp>
    </p:spTree>
    <p:extLst>
      <p:ext uri="{BB962C8B-B14F-4D97-AF65-F5344CB8AC3E}">
        <p14:creationId xmlns:p14="http://schemas.microsoft.com/office/powerpoint/2010/main" val="122949309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You Got in……..What now!!!!</a:t>
            </a:r>
            <a:endParaRPr lang="en-GB" dirty="0"/>
          </a:p>
        </p:txBody>
      </p:sp>
      <p:sp>
        <p:nvSpPr>
          <p:cNvPr id="3" name="Content Placeholder 2"/>
          <p:cNvSpPr>
            <a:spLocks noGrp="1"/>
          </p:cNvSpPr>
          <p:nvPr>
            <p:ph sz="quarter" idx="13"/>
          </p:nvPr>
        </p:nvSpPr>
        <p:spPr/>
        <p:txBody>
          <a:bodyPr/>
          <a:lstStyle/>
          <a:p>
            <a:endParaRPr lang="en-GB" dirty="0"/>
          </a:p>
        </p:txBody>
      </p:sp>
    </p:spTree>
    <p:extLst>
      <p:ext uri="{BB962C8B-B14F-4D97-AF65-F5344CB8AC3E}">
        <p14:creationId xmlns:p14="http://schemas.microsoft.com/office/powerpoint/2010/main" val="93241677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Professional development</a:t>
            </a:r>
            <a:endParaRPr lang="en-GB" dirty="0"/>
          </a:p>
        </p:txBody>
      </p:sp>
      <p:sp>
        <p:nvSpPr>
          <p:cNvPr id="3" name="Content Placeholder 2"/>
          <p:cNvSpPr>
            <a:spLocks noGrp="1"/>
          </p:cNvSpPr>
          <p:nvPr>
            <p:ph sz="quarter" idx="13"/>
          </p:nvPr>
        </p:nvSpPr>
        <p:spPr/>
        <p:txBody>
          <a:bodyPr/>
          <a:lstStyle/>
          <a:p>
            <a:endParaRPr lang="en-GB" dirty="0" smtClean="0"/>
          </a:p>
          <a:p>
            <a:endParaRPr lang="en-GB" dirty="0"/>
          </a:p>
          <a:p>
            <a:r>
              <a:rPr lang="en-GB" dirty="0" smtClean="0"/>
              <a:t>Investigation</a:t>
            </a:r>
          </a:p>
          <a:p>
            <a:r>
              <a:rPr lang="en-GB" dirty="0" smtClean="0"/>
              <a:t>Patrol policing</a:t>
            </a:r>
          </a:p>
          <a:p>
            <a:r>
              <a:rPr lang="en-GB" dirty="0" smtClean="0"/>
              <a:t>Community policing</a:t>
            </a:r>
            <a:endParaRPr lang="en-GB" dirty="0"/>
          </a:p>
        </p:txBody>
      </p:sp>
    </p:spTree>
    <p:extLst>
      <p:ext uri="{BB962C8B-B14F-4D97-AF65-F5344CB8AC3E}">
        <p14:creationId xmlns:p14="http://schemas.microsoft.com/office/powerpoint/2010/main" val="282328173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Investigative policing</a:t>
            </a:r>
            <a:endParaRPr lang="en-GB" dirty="0"/>
          </a:p>
        </p:txBody>
      </p:sp>
      <p:sp>
        <p:nvSpPr>
          <p:cNvPr id="3" name="Content Placeholder 2"/>
          <p:cNvSpPr>
            <a:spLocks noGrp="1"/>
          </p:cNvSpPr>
          <p:nvPr>
            <p:ph sz="quarter" idx="13"/>
          </p:nvPr>
        </p:nvSpPr>
        <p:spPr/>
        <p:txBody>
          <a:bodyPr/>
          <a:lstStyle/>
          <a:p>
            <a:endParaRPr lang="en-GB" dirty="0" smtClean="0"/>
          </a:p>
          <a:p>
            <a:r>
              <a:rPr lang="en-GB" dirty="0" smtClean="0"/>
              <a:t>Phase 1: self study – 14 weeks (volume crime, sexual offences </a:t>
            </a:r>
            <a:r>
              <a:rPr lang="en-GB" dirty="0" err="1" smtClean="0"/>
              <a:t>etc</a:t>
            </a:r>
            <a:r>
              <a:rPr lang="en-GB" dirty="0" smtClean="0"/>
              <a:t>)</a:t>
            </a:r>
          </a:p>
          <a:p>
            <a:r>
              <a:rPr lang="en-GB" dirty="0" smtClean="0"/>
              <a:t>Phase 2 : taught 6 week course with final examination (including hydra simulation)</a:t>
            </a:r>
          </a:p>
          <a:p>
            <a:r>
              <a:rPr lang="en-GB" dirty="0" smtClean="0"/>
              <a:t>Phase 3 : work place assessment (specialist attachments to homicide teams </a:t>
            </a:r>
            <a:r>
              <a:rPr lang="en-GB" dirty="0" smtClean="0"/>
              <a:t>etc.)</a:t>
            </a:r>
            <a:endParaRPr lang="en-GB" dirty="0"/>
          </a:p>
        </p:txBody>
      </p:sp>
    </p:spTree>
    <p:extLst>
      <p:ext uri="{BB962C8B-B14F-4D97-AF65-F5344CB8AC3E}">
        <p14:creationId xmlns:p14="http://schemas.microsoft.com/office/powerpoint/2010/main" val="147886713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Patrol policing</a:t>
            </a:r>
            <a:endParaRPr lang="en-GB" dirty="0"/>
          </a:p>
        </p:txBody>
      </p:sp>
      <p:sp>
        <p:nvSpPr>
          <p:cNvPr id="3" name="Content Placeholder 2"/>
          <p:cNvSpPr>
            <a:spLocks noGrp="1"/>
          </p:cNvSpPr>
          <p:nvPr>
            <p:ph sz="quarter" idx="13"/>
          </p:nvPr>
        </p:nvSpPr>
        <p:spPr/>
        <p:txBody>
          <a:bodyPr/>
          <a:lstStyle/>
          <a:p>
            <a:endParaRPr lang="en-GB" dirty="0" smtClean="0"/>
          </a:p>
          <a:p>
            <a:r>
              <a:rPr lang="en-GB" dirty="0" smtClean="0"/>
              <a:t>Traffic</a:t>
            </a:r>
          </a:p>
          <a:p>
            <a:r>
              <a:rPr lang="en-GB" dirty="0" smtClean="0"/>
              <a:t>Tactical operations</a:t>
            </a:r>
          </a:p>
          <a:p>
            <a:r>
              <a:rPr lang="en-GB" dirty="0" smtClean="0"/>
              <a:t>Firearms</a:t>
            </a:r>
          </a:p>
          <a:p>
            <a:r>
              <a:rPr lang="en-GB" dirty="0" smtClean="0"/>
              <a:t>Public order</a:t>
            </a:r>
            <a:endParaRPr lang="en-GB" dirty="0"/>
          </a:p>
        </p:txBody>
      </p:sp>
    </p:spTree>
    <p:extLst>
      <p:ext uri="{BB962C8B-B14F-4D97-AF65-F5344CB8AC3E}">
        <p14:creationId xmlns:p14="http://schemas.microsoft.com/office/powerpoint/2010/main" val="174823642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Community (neighbourhood) policing</a:t>
            </a:r>
            <a:endParaRPr lang="en-GB" dirty="0"/>
          </a:p>
        </p:txBody>
      </p:sp>
      <p:sp>
        <p:nvSpPr>
          <p:cNvPr id="3" name="Content Placeholder 2"/>
          <p:cNvSpPr>
            <a:spLocks noGrp="1"/>
          </p:cNvSpPr>
          <p:nvPr>
            <p:ph sz="quarter" idx="13"/>
          </p:nvPr>
        </p:nvSpPr>
        <p:spPr/>
        <p:txBody>
          <a:bodyPr/>
          <a:lstStyle/>
          <a:p>
            <a:endParaRPr lang="en-GB" dirty="0" smtClean="0"/>
          </a:p>
          <a:p>
            <a:endParaRPr lang="en-GB" dirty="0"/>
          </a:p>
          <a:p>
            <a:r>
              <a:rPr lang="en-GB" dirty="0" smtClean="0"/>
              <a:t>Neighbourhood policing team</a:t>
            </a:r>
          </a:p>
          <a:p>
            <a:r>
              <a:rPr lang="en-GB" dirty="0" smtClean="0"/>
              <a:t>Family liaison officers</a:t>
            </a:r>
          </a:p>
          <a:p>
            <a:pPr marL="0" indent="0">
              <a:buNone/>
            </a:pPr>
            <a:endParaRPr lang="en-GB" dirty="0"/>
          </a:p>
        </p:txBody>
      </p:sp>
    </p:spTree>
    <p:extLst>
      <p:ext uri="{BB962C8B-B14F-4D97-AF65-F5344CB8AC3E}">
        <p14:creationId xmlns:p14="http://schemas.microsoft.com/office/powerpoint/2010/main" val="24399713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1"/>
            <a:ext cx="10364451" cy="1435394"/>
          </a:xfrm>
        </p:spPr>
        <p:txBody>
          <a:bodyPr/>
          <a:lstStyle/>
          <a:p>
            <a:r>
              <a:rPr lang="en-GB" dirty="0" smtClean="0"/>
              <a:t>promotion</a:t>
            </a:r>
            <a:endParaRPr lang="en-GB" dirty="0"/>
          </a:p>
        </p:txBody>
      </p:sp>
      <p:sp>
        <p:nvSpPr>
          <p:cNvPr id="3" name="Content Placeholder 2"/>
          <p:cNvSpPr>
            <a:spLocks noGrp="1"/>
          </p:cNvSpPr>
          <p:nvPr>
            <p:ph sz="quarter" idx="13"/>
          </p:nvPr>
        </p:nvSpPr>
        <p:spPr>
          <a:xfrm>
            <a:off x="1" y="1711842"/>
            <a:ext cx="12192000" cy="4079357"/>
          </a:xfrm>
        </p:spPr>
        <p:txBody>
          <a:bodyPr>
            <a:normAutofit fontScale="92500" lnSpcReduction="10000"/>
          </a:bodyPr>
          <a:lstStyle/>
          <a:p>
            <a:pPr marL="0" indent="0">
              <a:buNone/>
            </a:pPr>
            <a:r>
              <a:rPr lang="en-GB" dirty="0" smtClean="0"/>
              <a:t>National police promotion framework</a:t>
            </a:r>
            <a:r>
              <a:rPr lang="en-GB" dirty="0" smtClean="0"/>
              <a:t>:</a:t>
            </a:r>
          </a:p>
          <a:p>
            <a:pPr marL="0" indent="0">
              <a:buNone/>
            </a:pPr>
            <a:endParaRPr lang="en-GB" dirty="0" smtClean="0"/>
          </a:p>
          <a:p>
            <a:r>
              <a:rPr lang="en-GB" dirty="0" smtClean="0"/>
              <a:t>Step one: competency </a:t>
            </a:r>
            <a:r>
              <a:rPr lang="en-GB" dirty="0" smtClean="0"/>
              <a:t>assessment</a:t>
            </a:r>
          </a:p>
          <a:p>
            <a:endParaRPr lang="en-GB" dirty="0" smtClean="0"/>
          </a:p>
          <a:p>
            <a:r>
              <a:rPr lang="en-GB" dirty="0" smtClean="0"/>
              <a:t>Step two: pass </a:t>
            </a:r>
            <a:r>
              <a:rPr lang="en-GB" dirty="0" smtClean="0"/>
              <a:t>exams</a:t>
            </a:r>
          </a:p>
          <a:p>
            <a:endParaRPr lang="en-GB" dirty="0" smtClean="0"/>
          </a:p>
          <a:p>
            <a:r>
              <a:rPr lang="en-GB" dirty="0" smtClean="0"/>
              <a:t>Step 3 : role specific competencies assessment (interviews for specific vacancies</a:t>
            </a:r>
            <a:r>
              <a:rPr lang="en-GB" dirty="0" smtClean="0"/>
              <a:t>)</a:t>
            </a:r>
          </a:p>
          <a:p>
            <a:endParaRPr lang="en-GB" dirty="0" smtClean="0"/>
          </a:p>
          <a:p>
            <a:r>
              <a:rPr lang="en-GB" dirty="0" smtClean="0"/>
              <a:t>Step 4 : temporary promotion (12 months)</a:t>
            </a:r>
            <a:endParaRPr lang="en-GB" dirty="0"/>
          </a:p>
        </p:txBody>
      </p:sp>
    </p:spTree>
    <p:extLst>
      <p:ext uri="{BB962C8B-B14F-4D97-AF65-F5344CB8AC3E}">
        <p14:creationId xmlns:p14="http://schemas.microsoft.com/office/powerpoint/2010/main" val="51843791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Fast Track Programme</a:t>
            </a:r>
            <a:br>
              <a:rPr lang="en-GB" dirty="0"/>
            </a:br>
            <a:endParaRPr lang="en-GB" dirty="0"/>
          </a:p>
        </p:txBody>
      </p:sp>
      <p:sp>
        <p:nvSpPr>
          <p:cNvPr id="3" name="Content Placeholder 2"/>
          <p:cNvSpPr>
            <a:spLocks noGrp="1"/>
          </p:cNvSpPr>
          <p:nvPr>
            <p:ph sz="quarter" idx="13"/>
          </p:nvPr>
        </p:nvSpPr>
        <p:spPr/>
        <p:txBody>
          <a:bodyPr>
            <a:normAutofit/>
          </a:bodyPr>
          <a:lstStyle/>
          <a:p>
            <a:r>
              <a:rPr lang="en-GB" dirty="0" smtClean="0"/>
              <a:t>advance </a:t>
            </a:r>
            <a:r>
              <a:rPr lang="en-GB" dirty="0"/>
              <a:t>to the rank of inspector within two years </a:t>
            </a:r>
            <a:r>
              <a:rPr lang="en-GB" dirty="0" smtClean="0"/>
              <a:t>available to serving constables, three </a:t>
            </a:r>
            <a:r>
              <a:rPr lang="en-GB" dirty="0"/>
              <a:t>years for police staff, special constables and external graduates. </a:t>
            </a:r>
            <a:endParaRPr lang="en-GB" dirty="0" smtClean="0"/>
          </a:p>
          <a:p>
            <a:r>
              <a:rPr lang="en-GB" dirty="0" smtClean="0"/>
              <a:t>Designed to enable </a:t>
            </a:r>
            <a:r>
              <a:rPr lang="en-GB" dirty="0"/>
              <a:t>the service to develop a cadre of officers with the skills, experience and capacity to reach the senior ranks of the service, at least </a:t>
            </a:r>
            <a:r>
              <a:rPr lang="en-GB" dirty="0" smtClean="0"/>
              <a:t>superintendent. </a:t>
            </a:r>
            <a:endParaRPr lang="en-GB" dirty="0"/>
          </a:p>
        </p:txBody>
      </p:sp>
    </p:spTree>
    <p:extLst>
      <p:ext uri="{BB962C8B-B14F-4D97-AF65-F5344CB8AC3E}">
        <p14:creationId xmlns:p14="http://schemas.microsoft.com/office/powerpoint/2010/main" val="59963514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 Entry Programme</a:t>
            </a:r>
            <a:br>
              <a:rPr lang="en-GB" dirty="0"/>
            </a:br>
            <a:endParaRPr lang="en-GB" dirty="0"/>
          </a:p>
        </p:txBody>
      </p:sp>
      <p:sp>
        <p:nvSpPr>
          <p:cNvPr id="3" name="Content Placeholder 2"/>
          <p:cNvSpPr>
            <a:spLocks noGrp="1"/>
          </p:cNvSpPr>
          <p:nvPr>
            <p:ph sz="quarter" idx="13"/>
          </p:nvPr>
        </p:nvSpPr>
        <p:spPr>
          <a:xfrm>
            <a:off x="913774" y="1638300"/>
            <a:ext cx="10363826" cy="4667250"/>
          </a:xfrm>
        </p:spPr>
        <p:txBody>
          <a:bodyPr>
            <a:normAutofit/>
          </a:bodyPr>
          <a:lstStyle/>
          <a:p>
            <a:endParaRPr lang="en-GB" dirty="0" smtClean="0"/>
          </a:p>
          <a:p>
            <a:r>
              <a:rPr lang="en-GB" dirty="0" smtClean="0"/>
              <a:t>supports the national policing vision</a:t>
            </a:r>
            <a:r>
              <a:rPr lang="en-GB" dirty="0"/>
              <a:t>  in helping to bring existing exceptional leaders into the police service to make an immediate impact on culture, efficiency and effectiveness. </a:t>
            </a:r>
            <a:endParaRPr lang="en-GB" dirty="0" smtClean="0"/>
          </a:p>
          <a:p>
            <a:r>
              <a:rPr lang="en-GB" dirty="0" smtClean="0"/>
              <a:t>Direct entry to the </a:t>
            </a:r>
            <a:r>
              <a:rPr lang="en-GB" dirty="0"/>
              <a:t>rank of superintendent rather then having to work their way up from the rank </a:t>
            </a:r>
            <a:r>
              <a:rPr lang="en-GB" dirty="0" smtClean="0"/>
              <a:t>of </a:t>
            </a:r>
            <a:r>
              <a:rPr lang="en-GB" dirty="0"/>
              <a:t>constable.</a:t>
            </a:r>
          </a:p>
          <a:p>
            <a:r>
              <a:rPr lang="en-GB" dirty="0" smtClean="0"/>
              <a:t>trained </a:t>
            </a:r>
            <a:r>
              <a:rPr lang="en-GB" dirty="0"/>
              <a:t>over 18 months and given coaching and mentoring, to equip them with the skills required to perform as a superintendent inspiring confidence in officers, staff and the public.   </a:t>
            </a:r>
          </a:p>
        </p:txBody>
      </p:sp>
    </p:spTree>
    <p:extLst>
      <p:ext uri="{BB962C8B-B14F-4D97-AF65-F5344CB8AC3E}">
        <p14:creationId xmlns:p14="http://schemas.microsoft.com/office/powerpoint/2010/main" val="3956022300"/>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 story!</a:t>
            </a:r>
            <a:endParaRPr lang="en-GB" dirty="0"/>
          </a:p>
        </p:txBody>
      </p:sp>
      <p:sp>
        <p:nvSpPr>
          <p:cNvPr id="3" name="Content Placeholder 2"/>
          <p:cNvSpPr>
            <a:spLocks noGrp="1"/>
          </p:cNvSpPr>
          <p:nvPr>
            <p:ph sz="quarter" idx="13"/>
          </p:nvPr>
        </p:nvSpPr>
        <p:spPr/>
        <p:txBody>
          <a:bodyPr/>
          <a:lstStyle/>
          <a:p>
            <a:endParaRPr lang="en-GB"/>
          </a:p>
        </p:txBody>
      </p:sp>
    </p:spTree>
    <p:extLst>
      <p:ext uri="{BB962C8B-B14F-4D97-AF65-F5344CB8AC3E}">
        <p14:creationId xmlns:p14="http://schemas.microsoft.com/office/powerpoint/2010/main" val="48699306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15</a:t>
            </a:r>
            <a:r>
              <a:rPr lang="en-GB" baseline="30000" dirty="0" smtClean="0"/>
              <a:t>th</a:t>
            </a:r>
            <a:r>
              <a:rPr lang="en-GB" dirty="0" smtClean="0"/>
              <a:t> February 1982</a:t>
            </a:r>
            <a:endParaRPr lang="en-GB" dirty="0"/>
          </a:p>
        </p:txBody>
      </p:sp>
      <p:sp>
        <p:nvSpPr>
          <p:cNvPr id="3" name="Content Placeholder 2"/>
          <p:cNvSpPr>
            <a:spLocks noGrp="1"/>
          </p:cNvSpPr>
          <p:nvPr>
            <p:ph sz="quarter" idx="13"/>
          </p:nvPr>
        </p:nvSpPr>
        <p:spPr/>
        <p:txBody>
          <a:bodyPr/>
          <a:lstStyle/>
          <a:p>
            <a:endParaRPr lang="en-GB" dirty="0" smtClean="0"/>
          </a:p>
          <a:p>
            <a:endParaRPr lang="en-GB" dirty="0"/>
          </a:p>
          <a:p>
            <a:endParaRPr lang="en-GB" dirty="0" smtClean="0"/>
          </a:p>
          <a:p>
            <a:r>
              <a:rPr lang="en-GB" dirty="0" smtClean="0"/>
              <a:t>35 Years ago Today!!!</a:t>
            </a:r>
            <a:endParaRPr lang="en-GB" dirty="0"/>
          </a:p>
        </p:txBody>
      </p:sp>
    </p:spTree>
    <p:extLst>
      <p:ext uri="{BB962C8B-B14F-4D97-AF65-F5344CB8AC3E}">
        <p14:creationId xmlns:p14="http://schemas.microsoft.com/office/powerpoint/2010/main" val="271895790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Met</a:t>
            </a:r>
            <a:endParaRPr lang="en-GB" dirty="0"/>
          </a:p>
        </p:txBody>
      </p:sp>
      <p:sp>
        <p:nvSpPr>
          <p:cNvPr id="3" name="Content Placeholder 2"/>
          <p:cNvSpPr>
            <a:spLocks noGrp="1"/>
          </p:cNvSpPr>
          <p:nvPr>
            <p:ph sz="quarter" idx="13"/>
          </p:nvPr>
        </p:nvSpPr>
        <p:spPr/>
        <p:txBody>
          <a:bodyPr/>
          <a:lstStyle/>
          <a:p>
            <a:r>
              <a:rPr lang="en-GB" dirty="0" smtClean="0"/>
              <a:t>Joined 1982 PC TC/TB</a:t>
            </a:r>
          </a:p>
          <a:p>
            <a:r>
              <a:rPr lang="en-GB" dirty="0" smtClean="0"/>
              <a:t>1990 DC XS</a:t>
            </a:r>
          </a:p>
          <a:p>
            <a:r>
              <a:rPr lang="en-GB" dirty="0" smtClean="0"/>
              <a:t>1993 DC West London Drug Squad</a:t>
            </a:r>
          </a:p>
          <a:p>
            <a:r>
              <a:rPr lang="en-GB" dirty="0" smtClean="0"/>
              <a:t>1995 DC Central London drug squad</a:t>
            </a:r>
          </a:p>
          <a:p>
            <a:r>
              <a:rPr lang="en-GB" dirty="0" smtClean="0"/>
              <a:t>1997 dc ANTI Terrorist Branch</a:t>
            </a:r>
          </a:p>
          <a:p>
            <a:r>
              <a:rPr lang="en-GB" dirty="0" smtClean="0"/>
              <a:t>1998 PS TW/TR</a:t>
            </a:r>
          </a:p>
          <a:p>
            <a:r>
              <a:rPr lang="en-GB" dirty="0" smtClean="0"/>
              <a:t>1999 DC Anti terrorist branch</a:t>
            </a:r>
            <a:endParaRPr lang="en-GB" dirty="0"/>
          </a:p>
        </p:txBody>
      </p:sp>
    </p:spTree>
    <p:extLst>
      <p:ext uri="{BB962C8B-B14F-4D97-AF65-F5344CB8AC3E}">
        <p14:creationId xmlns:p14="http://schemas.microsoft.com/office/powerpoint/2010/main" val="542223125"/>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Gwent police</a:t>
            </a:r>
            <a:endParaRPr lang="en-GB" dirty="0"/>
          </a:p>
        </p:txBody>
      </p:sp>
      <p:sp>
        <p:nvSpPr>
          <p:cNvPr id="3" name="Content Placeholder 2"/>
          <p:cNvSpPr>
            <a:spLocks noGrp="1"/>
          </p:cNvSpPr>
          <p:nvPr>
            <p:ph sz="quarter" idx="13"/>
          </p:nvPr>
        </p:nvSpPr>
        <p:spPr/>
        <p:txBody>
          <a:bodyPr/>
          <a:lstStyle/>
          <a:p>
            <a:endParaRPr lang="en-GB" dirty="0" smtClean="0"/>
          </a:p>
          <a:p>
            <a:endParaRPr lang="en-GB" dirty="0"/>
          </a:p>
          <a:p>
            <a:r>
              <a:rPr lang="en-GB" dirty="0" smtClean="0"/>
              <a:t>2004 </a:t>
            </a:r>
            <a:r>
              <a:rPr lang="en-GB" dirty="0" err="1" smtClean="0"/>
              <a:t>ps</a:t>
            </a:r>
            <a:r>
              <a:rPr lang="en-GB" dirty="0" smtClean="0"/>
              <a:t> Caerphilly/</a:t>
            </a:r>
            <a:r>
              <a:rPr lang="en-GB" dirty="0" err="1" smtClean="0"/>
              <a:t>rhumney</a:t>
            </a:r>
            <a:endParaRPr lang="en-GB" dirty="0" smtClean="0"/>
          </a:p>
          <a:p>
            <a:r>
              <a:rPr lang="en-GB" dirty="0" smtClean="0"/>
              <a:t>2006 DS </a:t>
            </a:r>
            <a:r>
              <a:rPr lang="en-GB" dirty="0" err="1" smtClean="0"/>
              <a:t>wectu</a:t>
            </a:r>
            <a:r>
              <a:rPr lang="en-GB" dirty="0" smtClean="0"/>
              <a:t> (intel/</a:t>
            </a:r>
            <a:r>
              <a:rPr lang="en-GB" dirty="0" err="1" smtClean="0"/>
              <a:t>fmt</a:t>
            </a:r>
            <a:r>
              <a:rPr lang="en-GB" dirty="0"/>
              <a:t>)</a:t>
            </a:r>
            <a:endParaRPr lang="en-GB" dirty="0" smtClean="0"/>
          </a:p>
          <a:p>
            <a:r>
              <a:rPr lang="en-GB" dirty="0" smtClean="0"/>
              <a:t>2009 di </a:t>
            </a:r>
            <a:r>
              <a:rPr lang="en-GB" dirty="0" err="1" smtClean="0"/>
              <a:t>wectu</a:t>
            </a:r>
            <a:r>
              <a:rPr lang="en-GB" dirty="0" smtClean="0"/>
              <a:t> (senior ports officer </a:t>
            </a:r>
            <a:r>
              <a:rPr lang="en-GB" dirty="0" err="1" smtClean="0"/>
              <a:t>Dpp</a:t>
            </a:r>
            <a:r>
              <a:rPr lang="en-GB" dirty="0" smtClean="0"/>
              <a:t>/reginal ports coordinator)</a:t>
            </a:r>
            <a:endParaRPr lang="en-GB" dirty="0"/>
          </a:p>
        </p:txBody>
      </p:sp>
    </p:spTree>
    <p:extLst>
      <p:ext uri="{BB962C8B-B14F-4D97-AF65-F5344CB8AC3E}">
        <p14:creationId xmlns:p14="http://schemas.microsoft.com/office/powerpoint/2010/main" val="1204018388"/>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7700395" y="2453307"/>
            <a:ext cx="4011516" cy="2365453"/>
          </a:xfrm>
          <a:prstGeom prst="rect">
            <a:avLst/>
          </a:prstGeom>
        </p:spPr>
      </p:pic>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4294967295"/>
          </p:nvPr>
        </p:nvPicPr>
        <p:blipFill>
          <a:blip r:embed="rId3">
            <a:extLst>
              <a:ext uri="{28A0092B-C50C-407E-A947-70E740481C1C}">
                <a14:useLocalDpi xmlns:a14="http://schemas.microsoft.com/office/drawing/2010/main" val="0"/>
              </a:ext>
            </a:extLst>
          </a:blip>
          <a:stretch>
            <a:fillRect/>
          </a:stretch>
        </p:blipFill>
        <p:spPr>
          <a:xfrm>
            <a:off x="6066069" y="470778"/>
            <a:ext cx="1734905" cy="2081886"/>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59077" y="3169195"/>
            <a:ext cx="5182049" cy="3639915"/>
          </a:xfrm>
          <a:prstGeom prst="rect">
            <a:avLst/>
          </a:prstGeom>
        </p:spPr>
      </p:pic>
      <p:pic>
        <p:nvPicPr>
          <p:cNvPr id="6" name="Picture 5"/>
          <p:cNvPicPr>
            <a:picLocks noChangeAspect="1"/>
          </p:cNvPicPr>
          <p:nvPr/>
        </p:nvPicPr>
        <p:blipFill>
          <a:blip r:embed="rId5"/>
          <a:stretch>
            <a:fillRect/>
          </a:stretch>
        </p:blipFill>
        <p:spPr>
          <a:xfrm>
            <a:off x="3140077" y="154916"/>
            <a:ext cx="2780017" cy="3481118"/>
          </a:xfrm>
          <a:prstGeom prst="rect">
            <a:avLst/>
          </a:prstGeom>
        </p:spPr>
      </p:pic>
      <p:pic>
        <p:nvPicPr>
          <p:cNvPr id="7" name="Picture 6"/>
          <p:cNvPicPr>
            <a:picLocks noChangeAspect="1"/>
          </p:cNvPicPr>
          <p:nvPr/>
        </p:nvPicPr>
        <p:blipFill>
          <a:blip r:embed="rId6"/>
          <a:stretch>
            <a:fillRect/>
          </a:stretch>
        </p:blipFill>
        <p:spPr>
          <a:xfrm>
            <a:off x="557460" y="2097088"/>
            <a:ext cx="2582617" cy="3431399"/>
          </a:xfrm>
          <a:prstGeom prst="rect">
            <a:avLst/>
          </a:prstGeom>
        </p:spPr>
      </p:pic>
    </p:spTree>
    <p:extLst>
      <p:ext uri="{BB962C8B-B14F-4D97-AF65-F5344CB8AC3E}">
        <p14:creationId xmlns:p14="http://schemas.microsoft.com/office/powerpoint/2010/main" val="3710122815"/>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14476" y="3847508"/>
            <a:ext cx="2817206" cy="1972044"/>
          </a:xfrm>
          <a:prstGeom prst="rect">
            <a:avLst/>
          </a:prstGeom>
        </p:spPr>
      </p:pic>
      <p:pic>
        <p:nvPicPr>
          <p:cNvPr id="17" name="Picture 1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61553" y="136154"/>
            <a:ext cx="4838700" cy="3524250"/>
          </a:xfrm>
          <a:prstGeom prst="rect">
            <a:avLst/>
          </a:prstGeom>
        </p:spPr>
      </p:pic>
      <p:pic>
        <p:nvPicPr>
          <p:cNvPr id="15" name="Picture 1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59794" y="2043170"/>
            <a:ext cx="2075723" cy="1550386"/>
          </a:xfrm>
          <a:prstGeom prst="rect">
            <a:avLst/>
          </a:prstGeom>
        </p:spPr>
      </p:pic>
      <p:sp>
        <p:nvSpPr>
          <p:cNvPr id="2" name="Title 1"/>
          <p:cNvSpPr>
            <a:spLocks noGrp="1"/>
          </p:cNvSpPr>
          <p:nvPr>
            <p:ph type="title"/>
          </p:nvPr>
        </p:nvSpPr>
        <p:spPr>
          <a:xfrm>
            <a:off x="1141412" y="596522"/>
            <a:ext cx="9945687" cy="978374"/>
          </a:xfrm>
        </p:spPr>
        <p:txBody>
          <a:bodyPr/>
          <a:lstStyle/>
          <a:p>
            <a:endParaRPr lang="en-GB" dirty="0"/>
          </a:p>
        </p:txBody>
      </p:sp>
      <p:pic>
        <p:nvPicPr>
          <p:cNvPr id="4" name="Content Placeholder 3"/>
          <p:cNvPicPr>
            <a:picLocks noGrp="1" noChangeAspect="1"/>
          </p:cNvPicPr>
          <p:nvPr>
            <p:ph idx="4294967295"/>
          </p:nvPr>
        </p:nvPicPr>
        <p:blipFill>
          <a:blip r:embed="rId5">
            <a:extLst>
              <a:ext uri="{28A0092B-C50C-407E-A947-70E740481C1C}">
                <a14:useLocalDpi xmlns:a14="http://schemas.microsoft.com/office/drawing/2010/main" val="0"/>
              </a:ext>
            </a:extLst>
          </a:blip>
          <a:stretch>
            <a:fillRect/>
          </a:stretch>
        </p:blipFill>
        <p:spPr>
          <a:xfrm>
            <a:off x="6531682" y="3385730"/>
            <a:ext cx="4381500" cy="2628900"/>
          </a:xfrm>
          <a:prstGeom prst="rect">
            <a:avLst/>
          </a:prstGeom>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98057" y="136154"/>
            <a:ext cx="2209431" cy="2651317"/>
          </a:xfrm>
          <a:prstGeom prst="rect">
            <a:avLst/>
          </a:prstGeom>
        </p:spPr>
      </p:pic>
      <p:pic>
        <p:nvPicPr>
          <p:cNvPr id="9" name="Picture 8"/>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92819" y="2537401"/>
            <a:ext cx="2466975" cy="1847850"/>
          </a:xfrm>
          <a:prstGeom prst="rect">
            <a:avLst/>
          </a:prstGeom>
        </p:spPr>
      </p:pic>
      <p:pic>
        <p:nvPicPr>
          <p:cNvPr id="13" name="Picture 12"/>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760032" y="2446741"/>
            <a:ext cx="1933575" cy="1447800"/>
          </a:xfrm>
          <a:prstGeom prst="rect">
            <a:avLst/>
          </a:prstGeom>
        </p:spPr>
      </p:pic>
      <p:pic>
        <p:nvPicPr>
          <p:cNvPr id="14" name="Picture 13"/>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294885" y="209550"/>
            <a:ext cx="2356662" cy="1760223"/>
          </a:xfrm>
          <a:prstGeom prst="rect">
            <a:avLst/>
          </a:prstGeom>
        </p:spPr>
      </p:pic>
      <p:pic>
        <p:nvPicPr>
          <p:cNvPr id="19" name="Picture 18"/>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54559" y="4394063"/>
            <a:ext cx="3459917" cy="2020617"/>
          </a:xfrm>
          <a:prstGeom prst="rect">
            <a:avLst/>
          </a:prstGeom>
        </p:spPr>
      </p:pic>
      <p:pic>
        <p:nvPicPr>
          <p:cNvPr id="18" name="Picture 17"/>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2449433" y="3042607"/>
            <a:ext cx="1428750" cy="1714500"/>
          </a:xfrm>
          <a:prstGeom prst="rect">
            <a:avLst/>
          </a:prstGeom>
        </p:spPr>
      </p:pic>
    </p:spTree>
    <p:extLst>
      <p:ext uri="{BB962C8B-B14F-4D97-AF65-F5344CB8AC3E}">
        <p14:creationId xmlns:p14="http://schemas.microsoft.com/office/powerpoint/2010/main" val="4121742549"/>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5400000">
            <a:off x="5705246" y="1145320"/>
            <a:ext cx="4287960" cy="6858000"/>
          </a:xfrm>
          <a:prstGeom prst="rect">
            <a:avLst/>
          </a:prstGeom>
        </p:spPr>
      </p:pic>
      <p:pic>
        <p:nvPicPr>
          <p:cNvPr id="4" name="Content Placeholder 3"/>
          <p:cNvPicPr>
            <a:picLocks noGrp="1" noChangeAspect="1"/>
          </p:cNvPicPr>
          <p:nvPr>
            <p:ph sz="quarter" idx="13"/>
          </p:nvPr>
        </p:nvPicPr>
        <p:blipFill>
          <a:blip r:embed="rId3" cstate="print">
            <a:extLst>
              <a:ext uri="{28A0092B-C50C-407E-A947-70E740481C1C}">
                <a14:useLocalDpi xmlns:a14="http://schemas.microsoft.com/office/drawing/2010/main" val="0"/>
              </a:ext>
            </a:extLst>
          </a:blip>
          <a:stretch>
            <a:fillRect/>
          </a:stretch>
        </p:blipFill>
        <p:spPr>
          <a:xfrm>
            <a:off x="913775" y="618517"/>
            <a:ext cx="6087532" cy="3424237"/>
          </a:xfrm>
        </p:spPr>
      </p:pic>
    </p:spTree>
    <p:extLst>
      <p:ext uri="{BB962C8B-B14F-4D97-AF65-F5344CB8AC3E}">
        <p14:creationId xmlns:p14="http://schemas.microsoft.com/office/powerpoint/2010/main" val="3432174689"/>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237064" y="3554545"/>
            <a:ext cx="1933575" cy="1447800"/>
          </a:xfrm>
          <a:prstGeom prst="rect">
            <a:avLst/>
          </a:prstGeom>
        </p:spPr>
      </p:pic>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330" y="3177719"/>
            <a:ext cx="2516591" cy="2849211"/>
          </a:xfrm>
          <a:prstGeom prst="rect">
            <a:avLst/>
          </a:prstGeom>
        </p:spPr>
      </p:pic>
      <p:pic>
        <p:nvPicPr>
          <p:cNvPr id="10" name="Picture 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554255" y="4823629"/>
            <a:ext cx="2788920" cy="1950720"/>
          </a:xfrm>
          <a:prstGeom prst="rect">
            <a:avLst/>
          </a:prstGeom>
        </p:spPr>
      </p:pic>
      <p:pic>
        <p:nvPicPr>
          <p:cNvPr id="11" name="Picture 10"/>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701651" y="3738344"/>
            <a:ext cx="2473947" cy="2770509"/>
          </a:xfrm>
          <a:prstGeom prst="rect">
            <a:avLst/>
          </a:prstGeom>
        </p:spPr>
      </p:pic>
      <p:pic>
        <p:nvPicPr>
          <p:cNvPr id="12" name="Picture 1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489884" y="4381619"/>
            <a:ext cx="4438650" cy="2333625"/>
          </a:xfrm>
          <a:prstGeom prst="rect">
            <a:avLst/>
          </a:prstGeom>
        </p:spPr>
      </p:pic>
      <p:pic>
        <p:nvPicPr>
          <p:cNvPr id="13" name="Picture 1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282797" y="3843119"/>
            <a:ext cx="2447925" cy="1866900"/>
          </a:xfrm>
          <a:prstGeom prst="rect">
            <a:avLst/>
          </a:prstGeom>
        </p:spPr>
      </p:pic>
      <p:pic>
        <p:nvPicPr>
          <p:cNvPr id="5" name="Content Placeholder 4"/>
          <p:cNvPicPr>
            <a:picLocks noGrp="1" noChangeAspect="1"/>
          </p:cNvPicPr>
          <p:nvPr>
            <p:ph idx="4294967295"/>
          </p:nvPr>
        </p:nvPicPr>
        <p:blipFill>
          <a:blip r:embed="rId8">
            <a:extLst>
              <a:ext uri="{28A0092B-C50C-407E-A947-70E740481C1C}">
                <a14:useLocalDpi xmlns:a14="http://schemas.microsoft.com/office/drawing/2010/main" val="0"/>
              </a:ext>
            </a:extLst>
          </a:blip>
          <a:stretch>
            <a:fillRect/>
          </a:stretch>
        </p:blipFill>
        <p:spPr>
          <a:xfrm>
            <a:off x="4282797" y="213962"/>
            <a:ext cx="5613130" cy="2200275"/>
          </a:xfrm>
          <a:prstGeom prst="rect">
            <a:avLst/>
          </a:prstGeom>
        </p:spPr>
      </p:pic>
      <p:pic>
        <p:nvPicPr>
          <p:cNvPr id="14" name="Picture 13"/>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177402" y="1124836"/>
            <a:ext cx="2105395" cy="3111421"/>
          </a:xfrm>
          <a:prstGeom prst="rect">
            <a:avLst/>
          </a:prstGeom>
        </p:spPr>
      </p:pic>
      <p:pic>
        <p:nvPicPr>
          <p:cNvPr id="8" name="Picture 7"/>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4023517" y="213960"/>
            <a:ext cx="5872410" cy="3694070"/>
          </a:xfrm>
          <a:prstGeom prst="rect">
            <a:avLst/>
          </a:prstGeom>
        </p:spPr>
      </p:pic>
      <p:pic>
        <p:nvPicPr>
          <p:cNvPr id="6" name="Picture 5"/>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8735507" y="884610"/>
            <a:ext cx="3424532" cy="2602644"/>
          </a:xfrm>
          <a:prstGeom prst="rect">
            <a:avLst/>
          </a:prstGeom>
        </p:spPr>
      </p:pic>
      <p:pic>
        <p:nvPicPr>
          <p:cNvPr id="3074" name="Picture 2"/>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61714" y="1412549"/>
            <a:ext cx="2230382" cy="16472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47306267"/>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Thank You</a:t>
            </a:r>
            <a:endParaRPr lang="en-GB" dirty="0"/>
          </a:p>
        </p:txBody>
      </p:sp>
      <p:sp>
        <p:nvSpPr>
          <p:cNvPr id="3" name="Content Placeholder 2"/>
          <p:cNvSpPr>
            <a:spLocks noGrp="1"/>
          </p:cNvSpPr>
          <p:nvPr>
            <p:ph idx="4294967295"/>
          </p:nvPr>
        </p:nvSpPr>
        <p:spPr>
          <a:xfrm>
            <a:off x="2894014" y="1827213"/>
            <a:ext cx="7313612" cy="4114800"/>
          </a:xfrm>
          <a:prstGeom prst="rect">
            <a:avLst/>
          </a:prstGeom>
        </p:spPr>
        <p:txBody>
          <a:bodyPr/>
          <a:lstStyle/>
          <a:p>
            <a:endParaRPr lang="en-GB" dirty="0" smtClean="0"/>
          </a:p>
          <a:p>
            <a:endParaRPr lang="en-GB" dirty="0"/>
          </a:p>
          <a:p>
            <a:endParaRPr lang="en-GB" dirty="0" smtClean="0"/>
          </a:p>
          <a:p>
            <a:endParaRPr lang="en-GB" dirty="0"/>
          </a:p>
          <a:p>
            <a:r>
              <a:rPr lang="en-GB" dirty="0" smtClean="0"/>
              <a:t>Any Questions?</a:t>
            </a:r>
            <a:endParaRPr lang="en-GB" dirty="0"/>
          </a:p>
        </p:txBody>
      </p:sp>
    </p:spTree>
    <p:extLst>
      <p:ext uri="{BB962C8B-B14F-4D97-AF65-F5344CB8AC3E}">
        <p14:creationId xmlns:p14="http://schemas.microsoft.com/office/powerpoint/2010/main" val="406309797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334</TotalTime>
  <Words>3562</Words>
  <Application>Microsoft Office PowerPoint</Application>
  <PresentationFormat>Widescreen</PresentationFormat>
  <Paragraphs>468</Paragraphs>
  <Slides>86</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86</vt:i4>
      </vt:variant>
    </vt:vector>
  </HeadingPairs>
  <TitlesOfParts>
    <vt:vector size="92" baseType="lpstr">
      <vt:lpstr>Arial</vt:lpstr>
      <vt:lpstr>Calibri</vt:lpstr>
      <vt:lpstr>Courier New</vt:lpstr>
      <vt:lpstr>Tahoma</vt:lpstr>
      <vt:lpstr>Tw Cen MT</vt:lpstr>
      <vt:lpstr>Droplet</vt:lpstr>
      <vt:lpstr>Applying to Join the Police</vt:lpstr>
      <vt:lpstr>Requirements</vt:lpstr>
      <vt:lpstr>Eligibility</vt:lpstr>
      <vt:lpstr>Application Process</vt:lpstr>
      <vt:lpstr>Competency Questions </vt:lpstr>
      <vt:lpstr>Working with others</vt:lpstr>
      <vt:lpstr>A word about answering these questions:</vt:lpstr>
      <vt:lpstr>Motivational Questions</vt:lpstr>
      <vt:lpstr>Assessment Centre</vt:lpstr>
      <vt:lpstr>The interview </vt:lpstr>
      <vt:lpstr>The interactive exercises </vt:lpstr>
      <vt:lpstr>Written Skills</vt:lpstr>
      <vt:lpstr> Fitness Test </vt:lpstr>
      <vt:lpstr>Useful Sites</vt:lpstr>
      <vt:lpstr>Assessment Centre</vt:lpstr>
      <vt:lpstr>Designed to assess if you:</vt:lpstr>
      <vt:lpstr>The interview </vt:lpstr>
      <vt:lpstr>The interactive exercises </vt:lpstr>
      <vt:lpstr>The written, numerical and verbal ability tests  </vt:lpstr>
      <vt:lpstr>The Police Initial Recruitment Test ('PIRT')</vt:lpstr>
      <vt:lpstr>Numerical Test</vt:lpstr>
      <vt:lpstr>Verbal ability test </vt:lpstr>
      <vt:lpstr>In Section A you must look at each conclusion and work out if: </vt:lpstr>
      <vt:lpstr>PowerPoint Presentation</vt:lpstr>
      <vt:lpstr>Written Skills</vt:lpstr>
      <vt:lpstr>What you can expect</vt:lpstr>
      <vt:lpstr>Be Open and Honest </vt:lpstr>
      <vt:lpstr>Learn about SWP</vt:lpstr>
      <vt:lpstr>SWP</vt:lpstr>
      <vt:lpstr>SWP</vt:lpstr>
      <vt:lpstr>SWP</vt:lpstr>
      <vt:lpstr>Territorial Policing </vt:lpstr>
      <vt:lpstr>Territorial Policing</vt:lpstr>
      <vt:lpstr>Neighbourhood policing </vt:lpstr>
      <vt:lpstr>PowerPoint Presentation</vt:lpstr>
      <vt:lpstr> Fitness Test </vt:lpstr>
      <vt:lpstr>Core Competences</vt:lpstr>
      <vt:lpstr>Community and Customer Focus </vt:lpstr>
      <vt:lpstr>Personal Responsibility </vt:lpstr>
      <vt:lpstr>Resilience </vt:lpstr>
      <vt:lpstr>Respect for Diversity  </vt:lpstr>
      <vt:lpstr>Team Working </vt:lpstr>
      <vt:lpstr>Equality/Diversity </vt:lpstr>
      <vt:lpstr>PowerPoint Presentation</vt:lpstr>
      <vt:lpstr>CPD in the police service</vt:lpstr>
      <vt:lpstr>What is CPD</vt:lpstr>
      <vt:lpstr>What is CPD</vt:lpstr>
      <vt:lpstr>What is CPD </vt:lpstr>
      <vt:lpstr>CPD Public Sector  </vt:lpstr>
      <vt:lpstr>PowerPoint Presentation</vt:lpstr>
      <vt:lpstr>Benefits of CPD</vt:lpstr>
      <vt:lpstr>Benefits of CPD</vt:lpstr>
      <vt:lpstr>Certificate in Knowledge of Policing </vt:lpstr>
      <vt:lpstr>PowerPoint Presentation</vt:lpstr>
      <vt:lpstr>Progression Through Police Service</vt:lpstr>
      <vt:lpstr>CPD in the Police</vt:lpstr>
      <vt:lpstr>Phase One Training</vt:lpstr>
      <vt:lpstr>Coached Patrol</vt:lpstr>
      <vt:lpstr>Development during probationary period </vt:lpstr>
      <vt:lpstr>On Completion of Probationary Period</vt:lpstr>
      <vt:lpstr>Accelerated Career Development Programme</vt:lpstr>
      <vt:lpstr>Accelerated Career Development Programme</vt:lpstr>
      <vt:lpstr>Direct entry programme for Superintendent </vt:lpstr>
      <vt:lpstr>Wynne Jones </vt:lpstr>
      <vt:lpstr>PowerPoint Presentation</vt:lpstr>
      <vt:lpstr>Pre Join Programmes</vt:lpstr>
      <vt:lpstr> college of policing pre join curriculum </vt:lpstr>
      <vt:lpstr>Core Learning </vt:lpstr>
      <vt:lpstr>volunteering</vt:lpstr>
      <vt:lpstr>So You Got in……..What now!!!!</vt:lpstr>
      <vt:lpstr>Professional development</vt:lpstr>
      <vt:lpstr>Investigative policing</vt:lpstr>
      <vt:lpstr>Patrol policing</vt:lpstr>
      <vt:lpstr>Community (neighbourhood) policing</vt:lpstr>
      <vt:lpstr>promotion</vt:lpstr>
      <vt:lpstr>Fast Track Programme </vt:lpstr>
      <vt:lpstr>Direct Entry Programme </vt:lpstr>
      <vt:lpstr>My story!</vt:lpstr>
      <vt:lpstr>15th February 1982</vt:lpstr>
      <vt:lpstr>The Met</vt:lpstr>
      <vt:lpstr>Gwent police</vt:lpstr>
      <vt:lpstr>PowerPoint Presentation</vt:lpstr>
      <vt:lpstr>PowerPoint Presentation</vt:lpstr>
      <vt:lpstr>PowerPoint Presentation</vt:lpstr>
      <vt:lpstr>PowerPoint Presentation</vt:lpstr>
      <vt:lpstr>Thank You</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Applying to Join the Police</dc:title>
  <dc:creator>wynne jones</dc:creator>
  <cp:lastModifiedBy>wynne jones</cp:lastModifiedBy>
  <cp:revision>40</cp:revision>
  <dcterms:created xsi:type="dcterms:W3CDTF">2015-11-01T12:11:34Z</dcterms:created>
  <dcterms:modified xsi:type="dcterms:W3CDTF">2017-02-15T13:44:20Z</dcterms:modified>
</cp:coreProperties>
</file>