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1"/>
  </p:notesMasterIdLst>
  <p:handoutMasterIdLst>
    <p:handoutMasterId r:id="rId32"/>
  </p:handoutMasterIdLst>
  <p:sldIdLst>
    <p:sldId id="363" r:id="rId2"/>
    <p:sldId id="391" r:id="rId3"/>
    <p:sldId id="367" r:id="rId4"/>
    <p:sldId id="393" r:id="rId5"/>
    <p:sldId id="424" r:id="rId6"/>
    <p:sldId id="444" r:id="rId7"/>
    <p:sldId id="425" r:id="rId8"/>
    <p:sldId id="384" r:id="rId9"/>
    <p:sldId id="426" r:id="rId10"/>
    <p:sldId id="427" r:id="rId11"/>
    <p:sldId id="428" r:id="rId12"/>
    <p:sldId id="443" r:id="rId13"/>
    <p:sldId id="440" r:id="rId14"/>
    <p:sldId id="429" r:id="rId15"/>
    <p:sldId id="430" r:id="rId16"/>
    <p:sldId id="431" r:id="rId17"/>
    <p:sldId id="432" r:id="rId18"/>
    <p:sldId id="433" r:id="rId19"/>
    <p:sldId id="441" r:id="rId20"/>
    <p:sldId id="442" r:id="rId21"/>
    <p:sldId id="434" r:id="rId22"/>
    <p:sldId id="435" r:id="rId23"/>
    <p:sldId id="372" r:id="rId24"/>
    <p:sldId id="398" r:id="rId25"/>
    <p:sldId id="436" r:id="rId26"/>
    <p:sldId id="437" r:id="rId27"/>
    <p:sldId id="439" r:id="rId28"/>
    <p:sldId id="369" r:id="rId29"/>
    <p:sldId id="370" r:id="rId3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9326" autoAdjust="0"/>
  </p:normalViewPr>
  <p:slideViewPr>
    <p:cSldViewPr>
      <p:cViewPr varScale="1">
        <p:scale>
          <a:sx n="106" d="100"/>
          <a:sy n="106" d="100"/>
        </p:scale>
        <p:origin x="612" y="11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244987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208728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346055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801269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dirty="0"/>
              <a:t>Reporting – What happened?</a:t>
            </a:r>
          </a:p>
          <a:p>
            <a:pPr lvl="1" eaLnBrk="1" hangingPunct="1"/>
            <a:r>
              <a:rPr lang="en-US" altLang="en-US" dirty="0"/>
              <a:t>Help organizations identify their customers across applications</a:t>
            </a:r>
          </a:p>
          <a:p>
            <a:pPr eaLnBrk="1" hangingPunct="1"/>
            <a:r>
              <a:rPr lang="en-US" altLang="en-US" dirty="0"/>
              <a:t>Analyzing – Why it happened?</a:t>
            </a:r>
          </a:p>
          <a:p>
            <a:pPr lvl="1" eaLnBrk="1" hangingPunct="1"/>
            <a:r>
              <a:rPr lang="en-US" altLang="en-US" dirty="0"/>
              <a:t>Help organizations segment their customers into categories such as best and worst customers</a:t>
            </a:r>
          </a:p>
          <a:p>
            <a:pPr eaLnBrk="1" hangingPunct="1"/>
            <a:r>
              <a:rPr lang="en-US" altLang="en-US" dirty="0"/>
              <a:t>Predicting – What will happen?</a:t>
            </a:r>
          </a:p>
          <a:p>
            <a:pPr lvl="1" eaLnBrk="1" hangingPunct="1"/>
            <a:r>
              <a:rPr lang="en-US" altLang="en-US" dirty="0"/>
              <a:t>Help organizations make predictions regarding customer behavior such as which customers are at risk of leaving</a:t>
            </a:r>
          </a:p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7076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56214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634360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587123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219038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313931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794533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029103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465240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682944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287005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429121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92631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044061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0299076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7333979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8466224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840294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7388256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066628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3639584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0966605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11/10/2020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11/10/2020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11/10/2020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11/10/2020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11/10/2020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11/10/2020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11/10/2020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11/10/2020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11/10/2020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11/10/2020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11/10/2020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11/10/2020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9.png"/><Relationship Id="rId4" Type="http://schemas.openxmlformats.org/officeDocument/2006/relationships/oleObject" Target="../embeddings/oleObject1.bin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BMSW5103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767408" y="4365104"/>
            <a:ext cx="10801200" cy="158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FF00"/>
                </a:solidFill>
              </a:rPr>
              <a:t>Week 8</a:t>
            </a:r>
            <a:endParaRPr lang="en-GB" altLang="en-US" b="1" dirty="0">
              <a:solidFill>
                <a:srgbClr val="FFFF00"/>
              </a:solidFill>
            </a:endParaRP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CRM in Practice 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Understanding and Engaging in the</a:t>
            </a:r>
          </a:p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Customer Experience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Learning Objectives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05390" y="1196752"/>
            <a:ext cx="10981219" cy="4464496"/>
          </a:xfrm>
        </p:spPr>
        <p:txBody>
          <a:bodyPr/>
          <a:lstStyle/>
          <a:p>
            <a:pPr algn="just" eaLnBrk="1" hangingPunct="1">
              <a:spcAft>
                <a:spcPts val="1800"/>
              </a:spcAft>
            </a:pPr>
            <a:r>
              <a:rPr lang="en-US" altLang="en-US" sz="2800" dirty="0"/>
              <a:t>Understand the customer relationship process.</a:t>
            </a:r>
          </a:p>
          <a:p>
            <a:pPr algn="just" eaLnBrk="1" hangingPunct="1">
              <a:spcAft>
                <a:spcPts val="1800"/>
              </a:spcAft>
            </a:pPr>
            <a:r>
              <a:rPr lang="en-US" altLang="en-US" sz="2800" dirty="0"/>
              <a:t>Know the evolution, current status, and categories of the customer relationship management (CRM) system.</a:t>
            </a:r>
          </a:p>
          <a:p>
            <a:pPr algn="just" eaLnBrk="1" hangingPunct="1">
              <a:spcAft>
                <a:spcPts val="1800"/>
              </a:spcAft>
            </a:pPr>
            <a:r>
              <a:rPr lang="en-US" altLang="en-US" sz="2800" dirty="0"/>
              <a:t>Understand the components and architecture of CRM systems.</a:t>
            </a:r>
          </a:p>
          <a:p>
            <a:pPr algn="just" eaLnBrk="1" hangingPunct="1">
              <a:spcAft>
                <a:spcPts val="1800"/>
              </a:spcAft>
            </a:pPr>
            <a:r>
              <a:rPr lang="en-US" altLang="en-US" sz="2800" dirty="0"/>
              <a:t>Examine the CRM life cycle and its relationship with other enterprise software.</a:t>
            </a:r>
          </a:p>
          <a:p>
            <a:pPr algn="just" eaLnBrk="1" hangingPunct="1">
              <a:spcAft>
                <a:spcPts val="1800"/>
              </a:spcAft>
            </a:pPr>
            <a:r>
              <a:rPr lang="en-US" altLang="en-US" sz="2800" dirty="0"/>
              <a:t>Examine the impact of CRM on an organization.</a:t>
            </a:r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09577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Introduction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31403" y="1340768"/>
            <a:ext cx="10693189" cy="4351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hangingPunct="1">
              <a:spcAft>
                <a:spcPts val="1800"/>
              </a:spcAft>
            </a:pPr>
            <a:r>
              <a:rPr lang="en-US" altLang="en-US" sz="2800" dirty="0"/>
              <a:t>A good strategy coupled with a well-defined set of requirements, identification of key success factors, and good partnerships will usually lead to success in CRM technology.</a:t>
            </a:r>
          </a:p>
          <a:p>
            <a:pPr algn="just" eaLnBrk="1" hangingPunct="1">
              <a:spcAft>
                <a:spcPts val="1800"/>
              </a:spcAft>
            </a:pPr>
            <a:r>
              <a:rPr lang="en-US" altLang="en-US" sz="2800" dirty="0"/>
              <a:t>It is important for the company to understand that CRM implementation needs to be customer driven more than technology driven.</a:t>
            </a:r>
          </a:p>
          <a:p>
            <a:pPr algn="just" eaLnBrk="1" hangingPunct="1">
              <a:spcAft>
                <a:spcPts val="1800"/>
              </a:spcAft>
            </a:pPr>
            <a:r>
              <a:rPr lang="en-US" altLang="en-US" sz="2800" dirty="0"/>
              <a:t>CRM implementation must involve people, process, and systems, rather than just a narrowly defined IT application.</a:t>
            </a:r>
          </a:p>
          <a:p>
            <a:pPr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130598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Review - What is CRM?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95400" y="1143000"/>
            <a:ext cx="10693189" cy="4590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hangingPunct="1">
              <a:spcAft>
                <a:spcPts val="1800"/>
              </a:spcAft>
            </a:pPr>
            <a:r>
              <a:rPr lang="en-US" altLang="en-US" sz="2800" dirty="0"/>
              <a:t>A true CRM integrates corporate strategy, business methodology, and technology to accomplish a myriad of goals for companies that want to operate in a customer-driven environment.</a:t>
            </a:r>
          </a:p>
          <a:p>
            <a:pPr algn="just" eaLnBrk="1" hangingPunct="1">
              <a:spcAft>
                <a:spcPts val="1800"/>
              </a:spcAft>
            </a:pPr>
            <a:r>
              <a:rPr lang="en-US" altLang="en-US" sz="2800" dirty="0"/>
              <a:t>No business can survive without understanding its customers and having a positive relationship with them.</a:t>
            </a:r>
          </a:p>
          <a:p>
            <a:pPr algn="just" eaLnBrk="1" hangingPunct="1">
              <a:spcAft>
                <a:spcPts val="1800"/>
              </a:spcAft>
            </a:pPr>
            <a:r>
              <a:rPr lang="en-US" altLang="en-US" sz="2800" dirty="0"/>
              <a:t>CRM provides support for the front-end customer facing functionality (e.g., marketing, sales, and customer service).</a:t>
            </a:r>
            <a:endParaRPr lang="en-GB" sz="28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274354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CRM Evolution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95400" y="1143000"/>
            <a:ext cx="10693189" cy="4590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hangingPunct="1">
              <a:spcAft>
                <a:spcPts val="1800"/>
              </a:spcAft>
            </a:pPr>
            <a:r>
              <a:rPr lang="en-GB" altLang="en-US" sz="2400" dirty="0"/>
              <a:t>In the 1980s through the mid-1990s companies started using IT to automate customer processes with discrete customer-centric applications.</a:t>
            </a:r>
          </a:p>
          <a:p>
            <a:pPr algn="just" eaLnBrk="1" hangingPunct="1">
              <a:spcAft>
                <a:spcPts val="1800"/>
              </a:spcAft>
            </a:pPr>
            <a:r>
              <a:rPr lang="en-GB" altLang="en-US" sz="2400" dirty="0"/>
              <a:t>Late 1990s, companies started integrating these discrete systems into what is now known as CRM.</a:t>
            </a:r>
          </a:p>
          <a:p>
            <a:pPr algn="just" eaLnBrk="1" hangingPunct="1">
              <a:spcAft>
                <a:spcPts val="1800"/>
              </a:spcAft>
            </a:pPr>
            <a:r>
              <a:rPr lang="en-GB" altLang="en-US" sz="2400" dirty="0"/>
              <a:t>CRM began in response to a changing market environment as mass marketing gave way to focused segment marketing, and finally to target marketing an individual.</a:t>
            </a:r>
          </a:p>
          <a:p>
            <a:pPr algn="just" eaLnBrk="1" hangingPunct="1">
              <a:spcAft>
                <a:spcPts val="1800"/>
              </a:spcAft>
            </a:pPr>
            <a:r>
              <a:rPr lang="en-GB" altLang="en-US" sz="2400" dirty="0"/>
              <a:t>Enabled by new technologies that collected consumer data, companies progressed to focused segment marketing.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993017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CRM Evolution</a:t>
            </a:r>
          </a:p>
        </p:txBody>
      </p:sp>
      <p:pic>
        <p:nvPicPr>
          <p:cNvPr id="2" name="Picture 5" descr="bal95588_0902">
            <a:extLst>
              <a:ext uri="{FF2B5EF4-FFF2-40B4-BE49-F238E27FC236}">
                <a16:creationId xmlns:a16="http://schemas.microsoft.com/office/drawing/2014/main" id="{2A18EBBF-CC19-4358-B791-7BC89C9B14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CFBFB"/>
              </a:clrFrom>
              <a:clrTo>
                <a:srgbClr val="FCFBF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416" y="1268760"/>
            <a:ext cx="9966232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13320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Evolution of CRM Programs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555C97-7052-481D-A6A8-5A633B7821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7508" y="1052736"/>
            <a:ext cx="8856984" cy="4579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18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3645024"/>
            <a:ext cx="11089232" cy="1656184"/>
          </a:xfrm>
        </p:spPr>
        <p:txBody>
          <a:bodyPr/>
          <a:lstStyle/>
          <a:p>
            <a:pPr algn="just"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How does CRM impact the company’s bottom line or performance?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E795394-C2EC-4665-A6C4-1D6E02EDD767}"/>
              </a:ext>
            </a:extLst>
          </p:cNvPr>
          <p:cNvSpPr txBox="1">
            <a:spLocks/>
          </p:cNvSpPr>
          <p:nvPr/>
        </p:nvSpPr>
        <p:spPr bwMode="auto">
          <a:xfrm>
            <a:off x="551384" y="0"/>
            <a:ext cx="1108923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Question?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1F3BF7-5621-47FB-8873-F8C34A6944D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888" y="1117036"/>
            <a:ext cx="2492896" cy="2492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554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CRM Today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95400" y="1143000"/>
            <a:ext cx="10693189" cy="4590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hangingPunct="1">
              <a:spcAft>
                <a:spcPts val="1800"/>
              </a:spcAft>
            </a:pPr>
            <a:r>
              <a:rPr lang="en-GB" altLang="en-US" sz="2800" dirty="0"/>
              <a:t>Globalization and ubiquitous connectivity are forcing companies to re-evaluate how to deliver value to customers.</a:t>
            </a:r>
          </a:p>
          <a:p>
            <a:pPr algn="just" eaLnBrk="1" hangingPunct="1">
              <a:spcAft>
                <a:spcPts val="1800"/>
              </a:spcAft>
            </a:pPr>
            <a:r>
              <a:rPr lang="en-GB" altLang="en-US" sz="2800" dirty="0"/>
              <a:t>Large and small companies now deliver similar products at low cost with an abundance of options for customers mainly due to globalization.</a:t>
            </a:r>
          </a:p>
          <a:p>
            <a:pPr algn="just" eaLnBrk="1" hangingPunct="1">
              <a:spcAft>
                <a:spcPts val="1800"/>
              </a:spcAft>
            </a:pPr>
            <a:r>
              <a:rPr lang="en-GB" altLang="en-US" sz="2800" dirty="0"/>
              <a:t>To be successful in this competitive environment, companies have to deliver both quality products and unique and dynamic experiences for the customer depending on his/her needs.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5587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Types of CRM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695400" y="1143000"/>
            <a:ext cx="10693189" cy="4590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hangingPunct="1"/>
            <a:r>
              <a:rPr lang="en-US" altLang="en-US" sz="2800" b="1" dirty="0"/>
              <a:t>Operational CRM</a:t>
            </a:r>
          </a:p>
          <a:p>
            <a:pPr lvl="1" algn="just" eaLnBrk="1" hangingPunct="1"/>
            <a:r>
              <a:rPr lang="en-US" altLang="en-US" sz="2400" dirty="0">
                <a:ea typeface="ＭＳ Ｐゴシック" panose="020B0600070205080204" pitchFamily="34" charset="-128"/>
              </a:rPr>
              <a:t>Provide front- and back-end support for sales and marketing, administrative personnel, or customer-service processes.</a:t>
            </a:r>
          </a:p>
          <a:p>
            <a:pPr algn="just" eaLnBrk="1" hangingPunct="1"/>
            <a:r>
              <a:rPr lang="en-US" altLang="en-US" sz="2800" b="1" dirty="0"/>
              <a:t>Analytical CRM</a:t>
            </a:r>
          </a:p>
          <a:p>
            <a:pPr lvl="1" algn="just" eaLnBrk="1" hangingPunct="1"/>
            <a:r>
              <a:rPr lang="en-US" altLang="en-US" sz="2400" dirty="0">
                <a:ea typeface="ＭＳ Ｐゴシック" panose="020B0600070205080204" pitchFamily="34" charset="-128"/>
              </a:rPr>
              <a:t>Provide tools for collection and analysis of data gathered during the operational process to help create a better relationship and experience with clients or end-users.</a:t>
            </a:r>
          </a:p>
          <a:p>
            <a:pPr algn="just" eaLnBrk="1" hangingPunct="1"/>
            <a:r>
              <a:rPr lang="en-US" altLang="en-US" sz="2800" b="1" dirty="0"/>
              <a:t>Collaborative CRM</a:t>
            </a:r>
          </a:p>
          <a:p>
            <a:pPr lvl="1" algn="just" eaLnBrk="1" hangingPunct="1"/>
            <a:r>
              <a:rPr lang="en-US" altLang="en-US" sz="2400" dirty="0">
                <a:ea typeface="ＭＳ Ｐゴシック" panose="020B0600070205080204" pitchFamily="34" charset="-128"/>
              </a:rPr>
              <a:t>Deal with the interaction points between the organization and the customer.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993070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Operational &amp; Analytical CRM</a:t>
            </a:r>
          </a:p>
        </p:txBody>
      </p:sp>
      <p:pic>
        <p:nvPicPr>
          <p:cNvPr id="2" name="Picture 6" descr="bal95588_0904">
            <a:extLst>
              <a:ext uri="{FF2B5EF4-FFF2-40B4-BE49-F238E27FC236}">
                <a16:creationId xmlns:a16="http://schemas.microsoft.com/office/drawing/2014/main" id="{FAC5854E-A7F0-477F-8C57-963B72F236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CFBFB"/>
              </a:clrFrom>
              <a:clrTo>
                <a:srgbClr val="FCFBF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5480" y="836712"/>
            <a:ext cx="9361040" cy="4781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20444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Business Strategy Perspective of CRM</a:t>
            </a:r>
          </a:p>
        </p:txBody>
      </p:sp>
      <p:pic>
        <p:nvPicPr>
          <p:cNvPr id="4" name="table">
            <a:extLst>
              <a:ext uri="{FF2B5EF4-FFF2-40B4-BE49-F238E27FC236}">
                <a16:creationId xmlns:a16="http://schemas.microsoft.com/office/drawing/2014/main" id="{4A52791C-F3D2-497D-BBDD-567AB2646E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7488" y="980728"/>
            <a:ext cx="9217024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308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CRM Fundamental</a:t>
            </a:r>
          </a:p>
        </p:txBody>
      </p:sp>
      <p:pic>
        <p:nvPicPr>
          <p:cNvPr id="2" name="Picture 5" descr="bal95588_0213">
            <a:extLst>
              <a:ext uri="{FF2B5EF4-FFF2-40B4-BE49-F238E27FC236}">
                <a16:creationId xmlns:a16="http://schemas.microsoft.com/office/drawing/2014/main" id="{C63055DC-2F40-4856-842F-40B83E7FA7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CFBFB"/>
              </a:clrFrom>
              <a:clrTo>
                <a:srgbClr val="FCFBF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920" y="908720"/>
            <a:ext cx="6199188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7C16348-F96A-4213-8E40-6A2F82459446}"/>
              </a:ext>
            </a:extLst>
          </p:cNvPr>
          <p:cNvSpPr txBox="1">
            <a:spLocks/>
          </p:cNvSpPr>
          <p:nvPr/>
        </p:nvSpPr>
        <p:spPr bwMode="auto">
          <a:xfrm>
            <a:off x="407368" y="1595433"/>
            <a:ext cx="4752527" cy="3572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 eaLnBrk="1" hangingPunct="1">
              <a:buNone/>
              <a:defRPr/>
            </a:pPr>
            <a:r>
              <a:rPr lang="en-GB" altLang="en-US" sz="2000" b="1" dirty="0"/>
              <a:t>Customer relationship management (CRM) – involves managing all aspects of a customer’s relationship with an organization to increase customer loyalty and retention and an organization's profitability.</a:t>
            </a:r>
          </a:p>
          <a:p>
            <a:pPr marL="0" indent="0" algn="just" eaLnBrk="1" hangingPunct="1">
              <a:buNone/>
              <a:defRPr/>
            </a:pPr>
            <a:r>
              <a:rPr lang="en-GB" altLang="en-US" sz="2000" b="1" dirty="0"/>
              <a:t>CRM is not just technology, but a strategy, process, and business goal that an organization must embrace on an enterprise wide level.</a:t>
            </a:r>
          </a:p>
          <a:p>
            <a:pPr marL="0" indent="0" algn="just" eaLnBrk="1" hangingPunct="1">
              <a:buNone/>
              <a:defRPr/>
            </a:pPr>
            <a:endParaRPr lang="en-GB" alt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758842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Customer Relationship Processes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551384" y="1143000"/>
            <a:ext cx="11089232" cy="4590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None/>
            </a:pPr>
            <a:r>
              <a:rPr lang="en-US" altLang="en-US" sz="2800" b="1" dirty="0"/>
              <a:t>A good CRM should provide support for the following functions.</a:t>
            </a:r>
            <a:br>
              <a:rPr lang="en-US" altLang="en-US" sz="2800" b="1" dirty="0"/>
            </a:br>
            <a:endParaRPr lang="en-US" altLang="en-US" sz="2800" b="1" dirty="0"/>
          </a:p>
          <a:p>
            <a:pPr lvl="1" algn="just" eaLnBrk="1" hangingPunct="1"/>
            <a:r>
              <a:rPr lang="en-US" altLang="en-US" dirty="0">
                <a:ea typeface="ＭＳ Ｐゴシック" panose="020B0600070205080204" pitchFamily="34" charset="-128"/>
              </a:rPr>
              <a:t>Capture and maintain customer needs, motivations, and behaviors over the lifetime of the relationship.</a:t>
            </a:r>
          </a:p>
          <a:p>
            <a:pPr lvl="1" algn="just" eaLnBrk="1" hangingPunct="1"/>
            <a:r>
              <a:rPr lang="en-US" altLang="en-US" dirty="0">
                <a:ea typeface="ＭＳ Ｐゴシック" panose="020B0600070205080204" pitchFamily="34" charset="-128"/>
              </a:rPr>
              <a:t>Facilitate the use of customer experiences for continuous improvement of this relationship.</a:t>
            </a:r>
          </a:p>
          <a:p>
            <a:pPr lvl="1" algn="just" eaLnBrk="1" hangingPunct="1"/>
            <a:r>
              <a:rPr lang="en-US" altLang="en-US" dirty="0">
                <a:ea typeface="ＭＳ Ｐゴシック" panose="020B0600070205080204" pitchFamily="34" charset="-128"/>
              </a:rPr>
              <a:t>Integrate marketing, sales, and customer support activities measuring and evaluating the process of knowledge acquisition and sharing.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750755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CRM Delivery Processes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67408" y="1268760"/>
            <a:ext cx="10657184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hangingPunct="1">
              <a:lnSpc>
                <a:spcPct val="80000"/>
              </a:lnSpc>
            </a:pPr>
            <a:r>
              <a:rPr lang="en-US" altLang="en-US" sz="2800" b="1" dirty="0">
                <a:solidFill>
                  <a:schemeClr val="accent2">
                    <a:lumMod val="50000"/>
                  </a:schemeClr>
                </a:solidFill>
              </a:rPr>
              <a:t>Campaign Management</a:t>
            </a:r>
          </a:p>
          <a:p>
            <a:pPr lvl="1" algn="just" eaLnBrk="1" hangingPunct="1">
              <a:lnSpc>
                <a:spcPct val="80000"/>
              </a:lnSpc>
            </a:pPr>
            <a:r>
              <a:rPr lang="en-US" altLang="en-US" sz="2400" dirty="0">
                <a:ea typeface="ＭＳ Ｐゴシック" panose="020B0600070205080204" pitchFamily="34" charset="-128"/>
              </a:rPr>
              <a:t>To generate “leads” or potential clients for the organization.</a:t>
            </a:r>
          </a:p>
          <a:p>
            <a:pPr algn="just" eaLnBrk="1" hangingPunct="1">
              <a:lnSpc>
                <a:spcPct val="80000"/>
              </a:lnSpc>
            </a:pPr>
            <a:r>
              <a:rPr lang="en-US" altLang="en-US" sz="2800" b="1" dirty="0">
                <a:solidFill>
                  <a:schemeClr val="accent5">
                    <a:lumMod val="50000"/>
                  </a:schemeClr>
                </a:solidFill>
              </a:rPr>
              <a:t>Sales Management</a:t>
            </a:r>
          </a:p>
          <a:p>
            <a:pPr lvl="1" algn="just" eaLnBrk="1" hangingPunct="1">
              <a:lnSpc>
                <a:spcPct val="80000"/>
              </a:lnSpc>
            </a:pPr>
            <a:r>
              <a:rPr lang="en-US" altLang="en-US" sz="2400" dirty="0">
                <a:ea typeface="ＭＳ Ｐゴシック" panose="020B0600070205080204" pitchFamily="34" charset="-128"/>
              </a:rPr>
              <a:t>To convert the lead generated by campaign management into a potential customer.</a:t>
            </a:r>
          </a:p>
          <a:p>
            <a:pPr algn="just" eaLnBrk="1" hangingPunct="1">
              <a:lnSpc>
                <a:spcPct val="80000"/>
              </a:lnSpc>
            </a:pPr>
            <a:r>
              <a:rPr lang="en-US" altLang="en-US" sz="2800" b="1" dirty="0">
                <a:solidFill>
                  <a:srgbClr val="92D050"/>
                </a:solidFill>
              </a:rPr>
              <a:t>Service Management</a:t>
            </a:r>
          </a:p>
          <a:p>
            <a:pPr lvl="1" algn="just" eaLnBrk="1" hangingPunct="1">
              <a:lnSpc>
                <a:spcPct val="80000"/>
              </a:lnSpc>
            </a:pPr>
            <a:r>
              <a:rPr lang="en-US" altLang="en-US" sz="2400" dirty="0">
                <a:ea typeface="ＭＳ Ｐゴシック" panose="020B0600070205080204" pitchFamily="34" charset="-128"/>
              </a:rPr>
              <a:t>Provide ongoing support for the client and to assist in the operation of the product or service purchase.</a:t>
            </a:r>
          </a:p>
          <a:p>
            <a:pPr algn="just" eaLnBrk="1" hangingPunct="1">
              <a:lnSpc>
                <a:spcPct val="80000"/>
              </a:lnSpc>
            </a:pPr>
            <a:r>
              <a:rPr lang="en-US" altLang="en-US" sz="2800" b="1" dirty="0">
                <a:solidFill>
                  <a:schemeClr val="accent6">
                    <a:lumMod val="50000"/>
                  </a:schemeClr>
                </a:solidFill>
              </a:rPr>
              <a:t>Complaint Management</a:t>
            </a:r>
          </a:p>
          <a:p>
            <a:pPr lvl="1" algn="just" eaLnBrk="1" hangingPunct="1">
              <a:lnSpc>
                <a:spcPct val="80000"/>
              </a:lnSpc>
            </a:pPr>
            <a:r>
              <a:rPr lang="en-US" altLang="en-US" sz="2400" dirty="0">
                <a:ea typeface="ＭＳ Ｐゴシック" panose="020B0600070205080204" pitchFamily="34" charset="-128"/>
              </a:rPr>
              <a:t>To improve customer satisfaction by directly addressing the complaint of the customer and supporting a continuous improvement process.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109822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CRM Support Process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67408" y="1268760"/>
            <a:ext cx="10657184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en-US" sz="2800" b="1" dirty="0"/>
              <a:t>Market Research</a:t>
            </a:r>
          </a:p>
          <a:p>
            <a:pPr lvl="1" eaLnBrk="1" hangingPunct="1"/>
            <a:r>
              <a:rPr lang="en-US" altLang="en-US" sz="2400" dirty="0">
                <a:ea typeface="ＭＳ Ｐゴシック" panose="020B0600070205080204" pitchFamily="34" charset="-128"/>
              </a:rPr>
              <a:t>Focuses on systematic design, collection, analysis, and reporting of data, and on findings relevant to specific sales activity in an organization.</a:t>
            </a:r>
          </a:p>
          <a:p>
            <a:pPr lvl="1" eaLnBrk="1" hangingPunct="1"/>
            <a:r>
              <a:rPr lang="en-US" altLang="en-US" sz="2400" dirty="0">
                <a:ea typeface="ＭＳ Ｐゴシック" panose="020B0600070205080204" pitchFamily="34" charset="-128"/>
              </a:rPr>
              <a:t>Involves integration of external and internal data from a wide variety of sources.</a:t>
            </a:r>
          </a:p>
          <a:p>
            <a:pPr lvl="1" eaLnBrk="1" hangingPunct="1">
              <a:buFontTx/>
              <a:buNone/>
            </a:pPr>
            <a:endParaRPr lang="en-US" altLang="en-US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2800" b="1" dirty="0"/>
              <a:t>Loyalty Management</a:t>
            </a:r>
          </a:p>
          <a:p>
            <a:pPr lvl="1" eaLnBrk="1" hangingPunct="1"/>
            <a:r>
              <a:rPr lang="en-US" altLang="en-US" sz="2400" dirty="0">
                <a:ea typeface="ＭＳ Ｐゴシック" panose="020B0600070205080204" pitchFamily="34" charset="-128"/>
              </a:rPr>
              <a:t>Provides the processes to optimize the duration and intensity of relationships with customers.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398046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CRM Analysis Processes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67408" y="1268760"/>
            <a:ext cx="10657184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hangingPunct="1"/>
            <a:r>
              <a:rPr lang="en-US" altLang="en-US" sz="2400" b="1" dirty="0"/>
              <a:t>Lead Management</a:t>
            </a:r>
          </a:p>
          <a:p>
            <a:pPr lvl="1" algn="just" eaLnBrk="1" hangingPunct="1"/>
            <a:r>
              <a:rPr lang="en-US" altLang="en-US" sz="2000" dirty="0"/>
              <a:t>Focus is on organizing and prioritizing contacts with the prospective customers.</a:t>
            </a:r>
          </a:p>
          <a:p>
            <a:pPr lvl="1" algn="just" eaLnBrk="1" hangingPunct="1">
              <a:buFontTx/>
              <a:buNone/>
            </a:pPr>
            <a:endParaRPr lang="en-US" altLang="en-US" sz="2000" dirty="0"/>
          </a:p>
          <a:p>
            <a:pPr algn="just" eaLnBrk="1" hangingPunct="1"/>
            <a:r>
              <a:rPr lang="en-US" altLang="en-US" sz="2400" b="1" dirty="0"/>
              <a:t>Customer Profiling</a:t>
            </a:r>
          </a:p>
          <a:p>
            <a:pPr lvl="1" algn="just" eaLnBrk="1" hangingPunct="1"/>
            <a:r>
              <a:rPr lang="en-US" altLang="en-US" sz="2000" dirty="0"/>
              <a:t>Focus is to develop a marketing profile of every customer by observing his or her buying patterns, demographics, buying and communication preferences, and other information that allows categorization of the customer.</a:t>
            </a:r>
          </a:p>
          <a:p>
            <a:pPr lvl="1" algn="just" eaLnBrk="1" hangingPunct="1">
              <a:buFontTx/>
              <a:buNone/>
            </a:pPr>
            <a:endParaRPr lang="en-US" altLang="en-US" sz="2000" dirty="0"/>
          </a:p>
          <a:p>
            <a:pPr algn="just" eaLnBrk="1" hangingPunct="1"/>
            <a:r>
              <a:rPr lang="en-US" altLang="en-US" sz="2400" b="1" dirty="0"/>
              <a:t>Feedback Management</a:t>
            </a:r>
          </a:p>
          <a:p>
            <a:pPr lvl="1" algn="just" eaLnBrk="1" hangingPunct="1"/>
            <a:r>
              <a:rPr lang="en-US" altLang="en-US" sz="2000" dirty="0"/>
              <a:t>Consolidates, analyzes, and shares the customer information collected by CRM delivery and support processes with the analysis process and vice versa.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542344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CRM Technology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67408" y="1159430"/>
            <a:ext cx="10657184" cy="4573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hangingPunct="1">
              <a:spcAft>
                <a:spcPts val="1800"/>
              </a:spcAft>
            </a:pPr>
            <a:r>
              <a:rPr lang="en-US" altLang="en-US" sz="2800" dirty="0"/>
              <a:t>CRM technology implements a companywide business strategy in an effort to reduce costs and enhance service by solidifying customer loyalty.</a:t>
            </a:r>
          </a:p>
          <a:p>
            <a:pPr algn="just" eaLnBrk="1" hangingPunct="1">
              <a:spcAft>
                <a:spcPts val="1800"/>
              </a:spcAft>
            </a:pPr>
            <a:r>
              <a:rPr lang="en-US" altLang="en-US" sz="2800" dirty="0"/>
              <a:t>With the rise of the Internet, data mining and analytics techniques have advanced to where they can be considered an integral component of CRM.</a:t>
            </a:r>
          </a:p>
          <a:p>
            <a:pPr algn="just" eaLnBrk="1" hangingPunct="1">
              <a:spcAft>
                <a:spcPts val="1800"/>
              </a:spcAft>
            </a:pPr>
            <a:r>
              <a:rPr lang="en-US" altLang="en-US" sz="2800" dirty="0"/>
              <a:t>True CRM brings together information from all data sources within an organization to give one, holistic view of each customer in real time.</a:t>
            </a:r>
          </a:p>
          <a:p>
            <a:pPr algn="just"/>
            <a:endParaRPr lang="en-GB" sz="3600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736764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CRM Technology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67408" y="1159430"/>
            <a:ext cx="10657184" cy="4573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hangingPunct="1">
              <a:spcAft>
                <a:spcPts val="1800"/>
              </a:spcAft>
            </a:pPr>
            <a:r>
              <a:rPr lang="en-GB" altLang="en-US" sz="3000" b="1" dirty="0">
                <a:solidFill>
                  <a:schemeClr val="accent4">
                    <a:lumMod val="75000"/>
                  </a:schemeClr>
                </a:solidFill>
              </a:rPr>
              <a:t>CRM reporting technology </a:t>
            </a:r>
            <a:r>
              <a:rPr lang="en-GB" altLang="en-US" sz="3000" dirty="0"/>
              <a:t>– help organisations identify their customers across other applications</a:t>
            </a:r>
          </a:p>
          <a:p>
            <a:pPr algn="just" eaLnBrk="1" hangingPunct="1">
              <a:spcAft>
                <a:spcPts val="1800"/>
              </a:spcAft>
            </a:pPr>
            <a:r>
              <a:rPr lang="en-GB" altLang="en-US" sz="3000" b="1" dirty="0">
                <a:solidFill>
                  <a:schemeClr val="accent2">
                    <a:lumMod val="50000"/>
                  </a:schemeClr>
                </a:solidFill>
              </a:rPr>
              <a:t>CRM analysis technologies </a:t>
            </a:r>
            <a:r>
              <a:rPr lang="en-GB" altLang="en-US" sz="3000" dirty="0"/>
              <a:t>– help organisation segment their customers into categories such as best and worst customers</a:t>
            </a:r>
          </a:p>
          <a:p>
            <a:pPr algn="just" eaLnBrk="1" hangingPunct="1">
              <a:spcAft>
                <a:spcPts val="1800"/>
              </a:spcAft>
            </a:pPr>
            <a:r>
              <a:rPr lang="en-GB" altLang="en-US" sz="3000" b="1" dirty="0">
                <a:solidFill>
                  <a:schemeClr val="accent6">
                    <a:lumMod val="50000"/>
                  </a:schemeClr>
                </a:solidFill>
              </a:rPr>
              <a:t>CRM predicting technologies </a:t>
            </a:r>
            <a:r>
              <a:rPr lang="en-GB" altLang="en-US" sz="3000" dirty="0"/>
              <a:t>– help organisations make predictions regarding customer behaviour such as which customers are at risk of leaving</a:t>
            </a:r>
          </a:p>
          <a:p>
            <a:pPr algn="just"/>
            <a:endParaRPr lang="en-GB" sz="3600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546219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CRM Technology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67408" y="1159430"/>
            <a:ext cx="10657184" cy="4573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hangingPunct="1">
              <a:spcAft>
                <a:spcPts val="1800"/>
              </a:spcAft>
            </a:pPr>
            <a:r>
              <a:rPr lang="en-GB" altLang="en-US" sz="3000" b="1" dirty="0">
                <a:solidFill>
                  <a:schemeClr val="accent4">
                    <a:lumMod val="75000"/>
                  </a:schemeClr>
                </a:solidFill>
              </a:rPr>
              <a:t>CRM reporting technology </a:t>
            </a:r>
            <a:r>
              <a:rPr lang="en-GB" altLang="en-US" sz="3000" dirty="0"/>
              <a:t>– help organisations identify their customers across other applications</a:t>
            </a:r>
          </a:p>
          <a:p>
            <a:pPr algn="just" eaLnBrk="1" hangingPunct="1">
              <a:spcAft>
                <a:spcPts val="1800"/>
              </a:spcAft>
            </a:pPr>
            <a:r>
              <a:rPr lang="en-GB" altLang="en-US" sz="3000" b="1" dirty="0">
                <a:solidFill>
                  <a:schemeClr val="accent2">
                    <a:lumMod val="50000"/>
                  </a:schemeClr>
                </a:solidFill>
              </a:rPr>
              <a:t>CRM analysis technologies </a:t>
            </a:r>
            <a:r>
              <a:rPr lang="en-GB" altLang="en-US" sz="3000" dirty="0"/>
              <a:t>– help organisation segment their customers into categories such as best and worst customers</a:t>
            </a:r>
          </a:p>
          <a:p>
            <a:pPr algn="just" eaLnBrk="1" hangingPunct="1">
              <a:spcAft>
                <a:spcPts val="1800"/>
              </a:spcAft>
            </a:pPr>
            <a:r>
              <a:rPr lang="en-GB" altLang="en-US" sz="3000" b="1" dirty="0">
                <a:solidFill>
                  <a:schemeClr val="accent6">
                    <a:lumMod val="50000"/>
                  </a:schemeClr>
                </a:solidFill>
              </a:rPr>
              <a:t>CRM predicting technologies </a:t>
            </a:r>
            <a:r>
              <a:rPr lang="en-GB" altLang="en-US" sz="3000" dirty="0"/>
              <a:t>– help organisations make predictions regarding customer behaviour such as which customers are at risk of leaving</a:t>
            </a:r>
          </a:p>
          <a:p>
            <a:pPr algn="just"/>
            <a:endParaRPr lang="en-GB" sz="3600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039807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CRM Components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67408" y="1159430"/>
            <a:ext cx="10657184" cy="4573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en-US" sz="2800" dirty="0"/>
              <a:t>Market Research</a:t>
            </a:r>
          </a:p>
          <a:p>
            <a:pPr lvl="1" eaLnBrk="1" hangingPunct="1"/>
            <a:r>
              <a:rPr lang="en-US" altLang="en-US" sz="2400" dirty="0"/>
              <a:t>The two key functionalities here are campaign management and market analysis.</a:t>
            </a:r>
          </a:p>
          <a:p>
            <a:pPr lvl="2" eaLnBrk="1" hangingPunct="1"/>
            <a:r>
              <a:rPr lang="en-US" altLang="en-US" sz="2000" dirty="0"/>
              <a:t>Campaign management provides support for preparing such things as marketing budgets, ad placement, sales targeting, and response management. </a:t>
            </a:r>
          </a:p>
          <a:p>
            <a:pPr lvl="2" eaLnBrk="1" hangingPunct="1"/>
            <a:r>
              <a:rPr lang="en-US" altLang="en-US" sz="2000" dirty="0"/>
              <a:t>Marketing analysis tools provide statistical and demographic analysis.</a:t>
            </a:r>
          </a:p>
          <a:p>
            <a:pPr lvl="1" eaLnBrk="1" hangingPunct="1">
              <a:buFontTx/>
              <a:buNone/>
            </a:pPr>
            <a:endParaRPr lang="en-US" altLang="en-US" sz="2400" dirty="0"/>
          </a:p>
          <a:p>
            <a:pPr eaLnBrk="1" hangingPunct="1"/>
            <a:r>
              <a:rPr lang="en-US" altLang="en-US" sz="2800" dirty="0"/>
              <a:t>Sales Force Automation (SFA)</a:t>
            </a:r>
          </a:p>
          <a:p>
            <a:pPr lvl="1" eaLnBrk="1" hangingPunct="1"/>
            <a:r>
              <a:rPr lang="en-US" altLang="en-US" sz="2400" dirty="0"/>
              <a:t>Provide basic functionality for sales personnel to automate sales lead distribution and tracking etc.</a:t>
            </a:r>
          </a:p>
          <a:p>
            <a:pPr algn="just"/>
            <a:endParaRPr lang="en-GB" sz="4000" dirty="0"/>
          </a:p>
          <a:p>
            <a:endParaRPr lang="en-US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013996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CRM Components (Cont’d)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67408" y="1159430"/>
            <a:ext cx="10657184" cy="4573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hangingPunct="1"/>
            <a:r>
              <a:rPr lang="en-US" altLang="en-US" sz="2800" dirty="0"/>
              <a:t>Customer Service Support</a:t>
            </a:r>
          </a:p>
          <a:p>
            <a:pPr lvl="1" algn="just" eaLnBrk="1" hangingPunct="1"/>
            <a:r>
              <a:rPr lang="en-US" altLang="en-US" sz="2400" dirty="0"/>
              <a:t>Typically includes help desk ticket management software, e-mail, and other interaction tools connected to a fully integrated customer database, which is connected to the SCM and ERP application.</a:t>
            </a:r>
          </a:p>
          <a:p>
            <a:pPr lvl="1" algn="just" eaLnBrk="1" hangingPunct="1">
              <a:buFontTx/>
              <a:buNone/>
            </a:pPr>
            <a:r>
              <a:rPr lang="en-US" altLang="en-US" sz="3200" dirty="0"/>
              <a:t> </a:t>
            </a:r>
          </a:p>
          <a:p>
            <a:pPr algn="just" eaLnBrk="1" hangingPunct="1"/>
            <a:r>
              <a:rPr lang="en-US" altLang="en-US" sz="2800" dirty="0"/>
              <a:t>Data Mining and Analytics</a:t>
            </a:r>
          </a:p>
          <a:p>
            <a:pPr lvl="1" algn="just" eaLnBrk="1" hangingPunct="1"/>
            <a:r>
              <a:rPr lang="en-US" altLang="en-US" sz="2400" dirty="0"/>
              <a:t>Data must be collected, sorted, organized, and analyzed for trends, demographics, cross-selling opportunities, and identification of other sales patterns.</a:t>
            </a:r>
          </a:p>
          <a:p>
            <a:pPr algn="just"/>
            <a:endParaRPr lang="en-GB" sz="4000" dirty="0"/>
          </a:p>
          <a:p>
            <a:endParaRPr lang="en-US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784865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CRM Components</a:t>
            </a:r>
          </a:p>
        </p:txBody>
      </p:sp>
      <p:graphicFrame>
        <p:nvGraphicFramePr>
          <p:cNvPr id="5" name="Object 5">
            <a:extLst>
              <a:ext uri="{FF2B5EF4-FFF2-40B4-BE49-F238E27FC236}">
                <a16:creationId xmlns:a16="http://schemas.microsoft.com/office/drawing/2014/main" id="{0A8AD5AF-B602-4061-B352-A6A8026F48C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17681374"/>
              </p:ext>
            </p:extLst>
          </p:nvPr>
        </p:nvGraphicFramePr>
        <p:xfrm>
          <a:off x="2366826" y="908720"/>
          <a:ext cx="7458347" cy="4754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6" name="Photo Editor Photo" r:id="rId4" imgW="5387807" imgH="4755292" progId="MSPhotoEd.3">
                  <p:embed/>
                </p:oleObj>
              </mc:Choice>
              <mc:Fallback>
                <p:oleObj name="Photo Editor Photo" r:id="rId4" imgW="5387807" imgH="4755292" progId="MSPhotoEd.3">
                  <p:embed/>
                  <p:pic>
                    <p:nvPicPr>
                      <p:cNvPr id="34818" name="Object 5">
                        <a:extLst>
                          <a:ext uri="{FF2B5EF4-FFF2-40B4-BE49-F238E27FC236}">
                            <a16:creationId xmlns:a16="http://schemas.microsoft.com/office/drawing/2014/main" id="{CF7AD645-AB04-41DE-A87D-C5B383A8E57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6826" y="908720"/>
                        <a:ext cx="7458347" cy="47545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070844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CRM Life Cycle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340768"/>
            <a:ext cx="10711189" cy="432048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  <a:spcAft>
                <a:spcPts val="1800"/>
              </a:spcAft>
            </a:pPr>
            <a:r>
              <a:rPr lang="en-US" altLang="en-US" sz="2400" dirty="0"/>
              <a:t>A CRM system life cycle involves focus on people, procedures, company philosophy, and culture, rather than just information technology.</a:t>
            </a:r>
          </a:p>
          <a:p>
            <a:pPr algn="just" eaLnBrk="1" hangingPunct="1">
              <a:lnSpc>
                <a:spcPct val="90000"/>
              </a:lnSpc>
              <a:spcAft>
                <a:spcPts val="1800"/>
              </a:spcAft>
            </a:pPr>
            <a:r>
              <a:rPr lang="en-US" altLang="en-US" sz="2400" dirty="0"/>
              <a:t>Adequately outline the corporate CRM goals and the practical process changes that have to occur before focusing on possible technology solutions.</a:t>
            </a:r>
          </a:p>
          <a:p>
            <a:pPr algn="just" eaLnBrk="1" hangingPunct="1">
              <a:lnSpc>
                <a:spcPct val="90000"/>
              </a:lnSpc>
              <a:spcAft>
                <a:spcPts val="1800"/>
              </a:spcAft>
            </a:pPr>
            <a:r>
              <a:rPr lang="en-US" altLang="en-US" sz="2400" dirty="0"/>
              <a:t>Functional requirements must be considered before making a decision on the architecture.</a:t>
            </a:r>
          </a:p>
          <a:p>
            <a:pPr algn="just" eaLnBrk="1" hangingPunct="1">
              <a:lnSpc>
                <a:spcPct val="90000"/>
              </a:lnSpc>
              <a:spcAft>
                <a:spcPts val="1800"/>
              </a:spcAft>
            </a:pPr>
            <a:r>
              <a:rPr lang="en-US" altLang="en-US" sz="2400" dirty="0"/>
              <a:t>There are many CRM products from which to choose, depending upon the complexity of the information needed and the resources to manage the program.</a:t>
            </a:r>
          </a:p>
          <a:p>
            <a:pPr marL="0" indent="0" algn="just" eaLnBrk="1" hangingPunct="1">
              <a:buNone/>
              <a:defRPr/>
            </a:pP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3423854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CRM Life Cycle</a:t>
            </a:r>
          </a:p>
        </p:txBody>
      </p:sp>
      <p:pic>
        <p:nvPicPr>
          <p:cNvPr id="2" name="Picture 6">
            <a:extLst>
              <a:ext uri="{FF2B5EF4-FFF2-40B4-BE49-F238E27FC236}">
                <a16:creationId xmlns:a16="http://schemas.microsoft.com/office/drawing/2014/main" id="{3718201A-860A-4043-844B-EA3D69D545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8644" y="1052736"/>
            <a:ext cx="6894711" cy="4577354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37092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Implications for Management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340768"/>
            <a:ext cx="10711189" cy="432048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  <a:spcAft>
                <a:spcPts val="1800"/>
              </a:spcAft>
            </a:pPr>
            <a:r>
              <a:rPr lang="en-GB" altLang="en-US" sz="2800" dirty="0"/>
              <a:t>CRM is a strategic business solution and not a technical solution.</a:t>
            </a:r>
          </a:p>
          <a:p>
            <a:pPr algn="just" eaLnBrk="1" hangingPunct="1">
              <a:lnSpc>
                <a:spcPct val="90000"/>
              </a:lnSpc>
              <a:spcAft>
                <a:spcPts val="1800"/>
              </a:spcAft>
            </a:pPr>
            <a:r>
              <a:rPr lang="en-GB" altLang="en-US" sz="2800" dirty="0"/>
              <a:t>CRM should not be implemented as a single system or at one time.</a:t>
            </a:r>
          </a:p>
          <a:p>
            <a:pPr algn="just" eaLnBrk="1" hangingPunct="1">
              <a:lnSpc>
                <a:spcPct val="90000"/>
              </a:lnSpc>
              <a:spcAft>
                <a:spcPts val="1800"/>
              </a:spcAft>
            </a:pPr>
            <a:r>
              <a:rPr lang="en-GB" altLang="en-US" sz="2800" dirty="0"/>
              <a:t>CRM systems come in a variety of shapes and sizes, but there is no real off-the-shelf solution.</a:t>
            </a:r>
          </a:p>
          <a:p>
            <a:pPr algn="just" eaLnBrk="1" hangingPunct="1">
              <a:lnSpc>
                <a:spcPct val="90000"/>
              </a:lnSpc>
              <a:spcAft>
                <a:spcPts val="1800"/>
              </a:spcAft>
            </a:pPr>
            <a:r>
              <a:rPr lang="en-GB" altLang="en-US" sz="2800" dirty="0"/>
              <a:t>Even though CRM provides a great solution for one-on-one individualized marketing, it also provides good mechanisms for privacy and ethical violations.</a:t>
            </a:r>
          </a:p>
          <a:p>
            <a:pPr marL="0" indent="0" algn="just" eaLnBrk="1" hangingPunct="1">
              <a:buNone/>
              <a:defRPr/>
            </a:pP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3141161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Summary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143000"/>
            <a:ext cx="10711189" cy="4518248"/>
          </a:xfrm>
        </p:spPr>
        <p:txBody>
          <a:bodyPr/>
          <a:lstStyle/>
          <a:p>
            <a:pPr algn="just" eaLnBrk="1" hangingPunct="1">
              <a:lnSpc>
                <a:spcPct val="80000"/>
              </a:lnSpc>
              <a:spcAft>
                <a:spcPts val="600"/>
              </a:spcAft>
            </a:pPr>
            <a:r>
              <a:rPr lang="en-US" altLang="en-US" sz="2400" dirty="0"/>
              <a:t>Customer relationship management (CRM) systems are an integral part of enterprise systems for today’s global market where many organizations are competing for the same customers.</a:t>
            </a:r>
          </a:p>
          <a:p>
            <a:pPr algn="just" eaLnBrk="1" hangingPunct="1">
              <a:lnSpc>
                <a:spcPct val="80000"/>
              </a:lnSpc>
              <a:spcAft>
                <a:spcPts val="600"/>
              </a:spcAft>
            </a:pPr>
            <a:r>
              <a:rPr lang="en-US" altLang="en-US" sz="2400" dirty="0"/>
              <a:t>No business can survive in a competitive environment without keeping a customer happy.</a:t>
            </a:r>
          </a:p>
          <a:p>
            <a:pPr algn="just" eaLnBrk="1" hangingPunct="1">
              <a:lnSpc>
                <a:spcPct val="80000"/>
              </a:lnSpc>
              <a:spcAft>
                <a:spcPts val="600"/>
              </a:spcAft>
            </a:pPr>
            <a:r>
              <a:rPr lang="en-US" altLang="en-US" sz="2400" dirty="0"/>
              <a:t>CRM systems can be categorized by functionality, business strategy, and implementation perspectives.</a:t>
            </a:r>
          </a:p>
          <a:p>
            <a:pPr algn="just" eaLnBrk="1" hangingPunct="1">
              <a:lnSpc>
                <a:spcPct val="80000"/>
              </a:lnSpc>
              <a:spcAft>
                <a:spcPts val="600"/>
              </a:spcAft>
            </a:pPr>
            <a:r>
              <a:rPr lang="en-US" altLang="en-US" sz="2400" dirty="0"/>
              <a:t>The customer relationship process is complex and integrates several functional areas of the organization.</a:t>
            </a:r>
          </a:p>
          <a:p>
            <a:pPr algn="just" eaLnBrk="1" hangingPunct="1">
              <a:lnSpc>
                <a:spcPct val="80000"/>
              </a:lnSpc>
              <a:spcAft>
                <a:spcPts val="600"/>
              </a:spcAft>
            </a:pPr>
            <a:r>
              <a:rPr lang="en-GB" altLang="en-US" sz="2400" dirty="0"/>
              <a:t>A CRM system combines a wide variety of computer and communication technology.</a:t>
            </a:r>
          </a:p>
          <a:p>
            <a:pPr algn="just" eaLnBrk="1" hangingPunct="1">
              <a:lnSpc>
                <a:spcPct val="80000"/>
              </a:lnSpc>
              <a:spcAft>
                <a:spcPts val="600"/>
              </a:spcAft>
            </a:pPr>
            <a:r>
              <a:rPr lang="en-GB" altLang="en-US" sz="2400" dirty="0"/>
              <a:t>CRM implementation must never focus on a technology solution.</a:t>
            </a:r>
          </a:p>
          <a:p>
            <a:pPr algn="just" eaLnBrk="1" hangingPunct="1">
              <a:lnSpc>
                <a:spcPct val="80000"/>
              </a:lnSpc>
              <a:spcAft>
                <a:spcPts val="600"/>
              </a:spcAft>
            </a:pPr>
            <a:endParaRPr lang="en-GB" altLang="en-US" sz="2400" dirty="0"/>
          </a:p>
          <a:p>
            <a:pPr algn="just" eaLnBrk="1" hangingPunct="1">
              <a:lnSpc>
                <a:spcPct val="80000"/>
              </a:lnSpc>
              <a:spcAft>
                <a:spcPts val="1800"/>
              </a:spcAft>
            </a:pPr>
            <a:endParaRPr lang="en-US" altLang="en-US" sz="2400" dirty="0"/>
          </a:p>
          <a:p>
            <a:pPr marL="0" indent="0" algn="just" eaLnBrk="1" hangingPunct="1">
              <a:buNone/>
              <a:defRPr/>
            </a:pP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1677566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376772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000" dirty="0"/>
              <a:t>Motiwalla, L F. &amp; Thompson, J., 2012. Enterprise Systems for Management. 2 ed. Harlow: Pearson.</a:t>
            </a:r>
          </a:p>
          <a:p>
            <a:pPr algn="just"/>
            <a:r>
              <a:rPr lang="en-GB" sz="2000" dirty="0" err="1"/>
              <a:t>Baltzan</a:t>
            </a:r>
            <a:r>
              <a:rPr lang="en-GB" sz="2000" dirty="0"/>
              <a:t>, P. &amp; Philips, A., 2012. M: Information Systems. 1 ed. Boston: McGraw Hill Higher Education.</a:t>
            </a:r>
          </a:p>
          <a:p>
            <a:pPr algn="just"/>
            <a:r>
              <a:rPr lang="en-GB" sz="2000" dirty="0"/>
              <a:t>Buttle, F. &amp; </a:t>
            </a:r>
            <a:r>
              <a:rPr lang="en-GB" sz="2000" dirty="0" err="1"/>
              <a:t>Maklan</a:t>
            </a:r>
            <a:r>
              <a:rPr lang="en-GB" sz="2000" dirty="0"/>
              <a:t>, S., 2015. Customer Relationship Management: Concepts and Technologies. 3 ed. Abingdon, Oxon: Routledge.</a:t>
            </a:r>
          </a:p>
          <a:p>
            <a:pPr algn="just"/>
            <a:r>
              <a:rPr lang="en-GB" sz="2000" dirty="0"/>
              <a:t>Peelen, E. &amp; Beltman, R., 2013. Customer Relationship Management. 2 ed. Harlow: Pearson Education Limited.</a:t>
            </a:r>
          </a:p>
          <a:p>
            <a:pPr algn="just"/>
            <a:endParaRPr lang="en-GB" sz="20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3475</TotalTime>
  <Words>1563</Words>
  <Application>Microsoft Office PowerPoint</Application>
  <PresentationFormat>Widescreen</PresentationFormat>
  <Paragraphs>185</Paragraphs>
  <Slides>29</Slides>
  <Notes>28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Aharoni</vt:lpstr>
      <vt:lpstr>Arial</vt:lpstr>
      <vt:lpstr>Candara</vt:lpstr>
      <vt:lpstr>Myriad Pro</vt:lpstr>
      <vt:lpstr>Symbol</vt:lpstr>
      <vt:lpstr>Verdana</vt:lpstr>
      <vt:lpstr>20140311PresentationUWTSDTemplate</vt:lpstr>
      <vt:lpstr>Photo Editor Photo</vt:lpstr>
      <vt:lpstr>BMSW5103</vt:lpstr>
      <vt:lpstr>Learning Objectives</vt:lpstr>
      <vt:lpstr>Introduction</vt:lpstr>
      <vt:lpstr>Review - What is CRM?</vt:lpstr>
      <vt:lpstr>CRM Evolution</vt:lpstr>
      <vt:lpstr>CRM Evolution</vt:lpstr>
      <vt:lpstr>Evolution of CRM Programs</vt:lpstr>
      <vt:lpstr>How does CRM impact the company’s bottom line or performance?</vt:lpstr>
      <vt:lpstr>CRM Today</vt:lpstr>
      <vt:lpstr>Types of CRM</vt:lpstr>
      <vt:lpstr>Operational &amp; Analytical CRM</vt:lpstr>
      <vt:lpstr>Business Strategy Perspective of CRM</vt:lpstr>
      <vt:lpstr>CRM Fundamental</vt:lpstr>
      <vt:lpstr>Customer Relationship Processes</vt:lpstr>
      <vt:lpstr>CRM Delivery Processes</vt:lpstr>
      <vt:lpstr>CRM Support Process</vt:lpstr>
      <vt:lpstr>CRM Analysis Processes</vt:lpstr>
      <vt:lpstr>CRM Technology</vt:lpstr>
      <vt:lpstr>CRM Technology</vt:lpstr>
      <vt:lpstr>CRM Technology</vt:lpstr>
      <vt:lpstr>CRM Components</vt:lpstr>
      <vt:lpstr>CRM Components (Cont’d)</vt:lpstr>
      <vt:lpstr>CRM Components</vt:lpstr>
      <vt:lpstr>CRM Life Cycle</vt:lpstr>
      <vt:lpstr>CRM Life Cycle</vt:lpstr>
      <vt:lpstr>Implications for Management</vt:lpstr>
      <vt:lpstr>Summary</vt:lpstr>
      <vt:lpstr>Any Questions?</vt:lpstr>
      <vt:lpstr>Sources: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Hossein Shokri (Doctoral Researcher)</cp:lastModifiedBy>
  <cp:revision>257</cp:revision>
  <cp:lastPrinted>2018-07-09T15:27:01Z</cp:lastPrinted>
  <dcterms:created xsi:type="dcterms:W3CDTF">2002-10-07T19:43:58Z</dcterms:created>
  <dcterms:modified xsi:type="dcterms:W3CDTF">2020-10-11T00:28:58Z</dcterms:modified>
</cp:coreProperties>
</file>