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256" r:id="rId2"/>
    <p:sldId id="261" r:id="rId3"/>
    <p:sldId id="258" r:id="rId4"/>
    <p:sldId id="259" r:id="rId5"/>
    <p:sldId id="260" r:id="rId6"/>
    <p:sldId id="262" r:id="rId7"/>
    <p:sldId id="263" r:id="rId8"/>
    <p:sldId id="264" r:id="rId9"/>
    <p:sldId id="268" r:id="rId10"/>
    <p:sldId id="265" r:id="rId11"/>
    <p:sldId id="26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725"/>
    <p:restoredTop sz="81671"/>
  </p:normalViewPr>
  <p:slideViewPr>
    <p:cSldViewPr snapToGrid="0" snapToObjects="1">
      <p:cViewPr varScale="1">
        <p:scale>
          <a:sx n="73" d="100"/>
          <a:sy n="73" d="100"/>
        </p:scale>
        <p:origin x="51" y="11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3/22/2019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3/22/2019</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3/22/2019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3/22/2019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3/22/2019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3/22/2019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3/22/2019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3/22/2019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3/22/2019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3/22/2019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3/22/2019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3/22/2019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moodle.uwtsd.ac.uk/course/view.php?id=3223" TargetMode="Externa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moodle.uwtsd.ac.uk/course/view.php?id=3223" TargetMode="Externa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hyperlink" Target="https://www.uwtsd.ac.uk/media/uwtsd-website/content-assets/documents/library-and-learning-resources/infoskills/harvard-eng.PDF" TargetMode="External"/><Relationship Id="rId2" Type="http://schemas.openxmlformats.org/officeDocument/2006/relationships/hyperlink" Target="https://www.uwtsd.ac.uk/media/uwtsd-website/content-assets/documents/library-and-learning-resources/infoskills/harvard-cym.pdf" TargetMode="Externa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18457" y="444137"/>
            <a:ext cx="7850778" cy="1077218"/>
          </a:xfrm>
          <a:prstGeom prst="rect">
            <a:avLst/>
          </a:prstGeom>
          <a:noFill/>
        </p:spPr>
        <p:txBody>
          <a:bodyPr wrap="square" rtlCol="0">
            <a:spAutoFit/>
          </a:bodyPr>
          <a:lstStyle/>
          <a:p>
            <a:pPr algn="ctr"/>
            <a:r>
              <a:rPr lang="en-US" sz="3200" dirty="0" smtClean="0">
                <a:solidFill>
                  <a:schemeClr val="bg1"/>
                </a:solidFill>
              </a:rPr>
              <a:t>ECAD4003/C</a:t>
            </a:r>
          </a:p>
          <a:p>
            <a:pPr algn="ctr"/>
            <a:r>
              <a:rPr lang="en-US" sz="3200" dirty="0" err="1" smtClean="0">
                <a:solidFill>
                  <a:schemeClr val="bg1"/>
                </a:solidFill>
              </a:rPr>
              <a:t>Cefnogaeth</a:t>
            </a:r>
            <a:r>
              <a:rPr lang="en-US" sz="3200" dirty="0" smtClean="0">
                <a:solidFill>
                  <a:schemeClr val="bg1"/>
                </a:solidFill>
              </a:rPr>
              <a:t> </a:t>
            </a:r>
            <a:r>
              <a:rPr lang="en-US" sz="3200" dirty="0" err="1" smtClean="0">
                <a:solidFill>
                  <a:schemeClr val="bg1"/>
                </a:solidFill>
              </a:rPr>
              <a:t>Aseiniad</a:t>
            </a:r>
            <a:r>
              <a:rPr lang="en-US" sz="3200" dirty="0" smtClean="0">
                <a:solidFill>
                  <a:schemeClr val="bg1"/>
                </a:solidFill>
              </a:rPr>
              <a:t> – Assignment Support</a:t>
            </a:r>
            <a:endParaRPr lang="en-US" sz="3200" dirty="0">
              <a:solidFill>
                <a:schemeClr val="bg1"/>
              </a:solidFill>
            </a:endParaRPr>
          </a:p>
        </p:txBody>
      </p:sp>
    </p:spTree>
    <p:extLst>
      <p:ext uri="{BB962C8B-B14F-4D97-AF65-F5344CB8AC3E}">
        <p14:creationId xmlns:p14="http://schemas.microsoft.com/office/powerpoint/2010/main" val="1911759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72642" y="205060"/>
            <a:ext cx="3868340" cy="526460"/>
          </a:xfrm>
        </p:spPr>
        <p:txBody>
          <a:bodyPr/>
          <a:lstStyle/>
          <a:p>
            <a:r>
              <a:rPr lang="en-US" dirty="0" err="1" smtClean="0"/>
              <a:t>Cefnogaeth</a:t>
            </a:r>
            <a:r>
              <a:rPr lang="en-US" dirty="0" smtClean="0"/>
              <a:t> </a:t>
            </a:r>
            <a:r>
              <a:rPr lang="en-US" dirty="0" err="1" smtClean="0"/>
              <a:t>Aseiniad</a:t>
            </a:r>
            <a:endParaRPr lang="en-US" dirty="0"/>
          </a:p>
        </p:txBody>
      </p:sp>
      <p:sp>
        <p:nvSpPr>
          <p:cNvPr id="4" name="Content Placeholder 3"/>
          <p:cNvSpPr>
            <a:spLocks noGrp="1"/>
          </p:cNvSpPr>
          <p:nvPr>
            <p:ph sz="half" idx="2"/>
          </p:nvPr>
        </p:nvSpPr>
        <p:spPr>
          <a:xfrm>
            <a:off x="172642" y="924467"/>
            <a:ext cx="4085849" cy="4287611"/>
          </a:xfrm>
        </p:spPr>
        <p:txBody>
          <a:bodyPr/>
          <a:lstStyle/>
          <a:p>
            <a:pPr marL="0" indent="0">
              <a:buNone/>
            </a:pPr>
            <a:r>
              <a:rPr lang="en-US" dirty="0" err="1" smtClean="0"/>
              <a:t>Dyma</a:t>
            </a:r>
            <a:r>
              <a:rPr lang="en-US" dirty="0" smtClean="0"/>
              <a:t> </a:t>
            </a:r>
            <a:r>
              <a:rPr lang="en-US" dirty="0" err="1" smtClean="0"/>
              <a:t>esboniad</a:t>
            </a:r>
            <a:r>
              <a:rPr lang="en-US" dirty="0" smtClean="0"/>
              <a:t> </a:t>
            </a:r>
            <a:r>
              <a:rPr lang="en-US" dirty="0" err="1" smtClean="0"/>
              <a:t>o’r</a:t>
            </a:r>
            <a:r>
              <a:rPr lang="en-US" dirty="0" smtClean="0"/>
              <a:t> </a:t>
            </a:r>
            <a:r>
              <a:rPr lang="en-US" dirty="0" err="1" smtClean="0"/>
              <a:t>aseiniad</a:t>
            </a:r>
            <a:r>
              <a:rPr lang="en-US" dirty="0" smtClean="0"/>
              <a:t> </a:t>
            </a:r>
            <a:r>
              <a:rPr lang="en-US" dirty="0" err="1" smtClean="0"/>
              <a:t>ar</a:t>
            </a:r>
            <a:r>
              <a:rPr lang="en-US" dirty="0" smtClean="0"/>
              <a:t> </a:t>
            </a:r>
            <a:r>
              <a:rPr lang="en-US" dirty="0" err="1" smtClean="0"/>
              <a:t>gyfer</a:t>
            </a:r>
            <a:r>
              <a:rPr lang="en-US" dirty="0" smtClean="0"/>
              <a:t> ECAD4003/C.</a:t>
            </a:r>
          </a:p>
          <a:p>
            <a:pPr marL="0" indent="0">
              <a:buNone/>
            </a:pPr>
            <a:r>
              <a:rPr lang="en-US" dirty="0" smtClean="0"/>
              <a:t>Mae </a:t>
            </a:r>
            <a:r>
              <a:rPr lang="en-US" dirty="0" err="1" smtClean="0"/>
              <a:t>popeth</a:t>
            </a:r>
            <a:r>
              <a:rPr lang="en-US" dirty="0" smtClean="0"/>
              <a:t> </a:t>
            </a:r>
            <a:r>
              <a:rPr lang="en-US" dirty="0" err="1" smtClean="0"/>
              <a:t>sydd</a:t>
            </a:r>
            <a:r>
              <a:rPr lang="en-US" dirty="0" smtClean="0"/>
              <a:t> </a:t>
            </a:r>
            <a:r>
              <a:rPr lang="en-US" dirty="0" err="1" smtClean="0"/>
              <a:t>yn</a:t>
            </a:r>
            <a:r>
              <a:rPr lang="en-US" dirty="0" smtClean="0"/>
              <a:t> y </a:t>
            </a:r>
            <a:r>
              <a:rPr lang="en-US" dirty="0" err="1" smtClean="0"/>
              <a:t>cyflwyniad</a:t>
            </a:r>
            <a:r>
              <a:rPr lang="en-US" dirty="0" smtClean="0"/>
              <a:t> </a:t>
            </a:r>
            <a:r>
              <a:rPr lang="en-US" dirty="0" err="1" smtClean="0"/>
              <a:t>hwn</a:t>
            </a:r>
            <a:r>
              <a:rPr lang="en-US" dirty="0" smtClean="0"/>
              <a:t> </a:t>
            </a:r>
            <a:r>
              <a:rPr lang="en-US" dirty="0" err="1" smtClean="0"/>
              <a:t>yn</a:t>
            </a:r>
            <a:r>
              <a:rPr lang="en-US" dirty="0" smtClean="0"/>
              <a:t> </a:t>
            </a:r>
            <a:r>
              <a:rPr lang="en-US" dirty="0" err="1" smtClean="0"/>
              <a:t>deillio</a:t>
            </a:r>
            <a:r>
              <a:rPr lang="en-US" dirty="0" smtClean="0"/>
              <a:t> </a:t>
            </a:r>
            <a:r>
              <a:rPr lang="en-US" dirty="0" err="1" smtClean="0"/>
              <a:t>o’r</a:t>
            </a:r>
            <a:r>
              <a:rPr lang="en-US" dirty="0" smtClean="0"/>
              <a:t> </a:t>
            </a:r>
            <a:r>
              <a:rPr lang="en-US" dirty="0" err="1" smtClean="0"/>
              <a:t>Fanyleb</a:t>
            </a:r>
            <a:r>
              <a:rPr lang="en-US" dirty="0" smtClean="0"/>
              <a:t> </a:t>
            </a:r>
            <a:r>
              <a:rPr lang="en-US" dirty="0" err="1" smtClean="0"/>
              <a:t>Asesu</a:t>
            </a:r>
            <a:r>
              <a:rPr lang="en-US" dirty="0" smtClean="0"/>
              <a:t> </a:t>
            </a:r>
            <a:r>
              <a:rPr lang="en-US" dirty="0" err="1" smtClean="0"/>
              <a:t>ar</a:t>
            </a:r>
            <a:r>
              <a:rPr lang="en-US" dirty="0" smtClean="0"/>
              <a:t> </a:t>
            </a:r>
            <a:r>
              <a:rPr lang="en-US" dirty="0" err="1" smtClean="0"/>
              <a:t>gyfer</a:t>
            </a:r>
            <a:r>
              <a:rPr lang="en-US" dirty="0" smtClean="0"/>
              <a:t> </a:t>
            </a:r>
            <a:r>
              <a:rPr lang="en-US" dirty="0" err="1" smtClean="0"/>
              <a:t>modwl</a:t>
            </a:r>
            <a:r>
              <a:rPr lang="en-US" dirty="0" smtClean="0"/>
              <a:t> ECAD4003.</a:t>
            </a:r>
          </a:p>
          <a:p>
            <a:pPr marL="0" indent="0">
              <a:buNone/>
            </a:pPr>
            <a:r>
              <a:rPr lang="en-US" dirty="0" smtClean="0"/>
              <a:t>Mae </a:t>
            </a:r>
            <a:r>
              <a:rPr lang="en-US" dirty="0" err="1" smtClean="0"/>
              <a:t>copi</a:t>
            </a:r>
            <a:r>
              <a:rPr lang="en-US" dirty="0" smtClean="0"/>
              <a:t> o </a:t>
            </a:r>
            <a:r>
              <a:rPr lang="en-US" dirty="0" err="1" smtClean="0"/>
              <a:t>hwn</a:t>
            </a:r>
            <a:r>
              <a:rPr lang="en-US" dirty="0" smtClean="0"/>
              <a:t> </a:t>
            </a:r>
            <a:r>
              <a:rPr lang="en-US" dirty="0" err="1" smtClean="0"/>
              <a:t>ar</a:t>
            </a:r>
            <a:r>
              <a:rPr lang="en-US" dirty="0" smtClean="0"/>
              <a:t> </a:t>
            </a:r>
            <a:r>
              <a:rPr lang="en-US" dirty="0" err="1" smtClean="0"/>
              <a:t>gael</a:t>
            </a:r>
            <a:r>
              <a:rPr lang="en-US" dirty="0" smtClean="0"/>
              <a:t> </a:t>
            </a:r>
            <a:r>
              <a:rPr lang="en-US" dirty="0" err="1" smtClean="0"/>
              <a:t>yn</a:t>
            </a:r>
            <a:r>
              <a:rPr lang="en-US" dirty="0" smtClean="0"/>
              <a:t> </a:t>
            </a:r>
            <a:r>
              <a:rPr lang="en-US" dirty="0" smtClean="0">
                <a:hlinkClick r:id="rId2"/>
              </a:rPr>
              <a:t>Moodle</a:t>
            </a:r>
            <a:r>
              <a:rPr lang="en-US" dirty="0" smtClean="0"/>
              <a:t>.</a:t>
            </a:r>
            <a:endParaRPr lang="en-US" dirty="0"/>
          </a:p>
        </p:txBody>
      </p:sp>
      <p:sp>
        <p:nvSpPr>
          <p:cNvPr id="5" name="Text Placeholder 4"/>
          <p:cNvSpPr>
            <a:spLocks noGrp="1"/>
          </p:cNvSpPr>
          <p:nvPr>
            <p:ph type="body" sz="quarter" idx="3"/>
          </p:nvPr>
        </p:nvSpPr>
        <p:spPr>
          <a:xfrm>
            <a:off x="4629149" y="205060"/>
            <a:ext cx="3887391" cy="526460"/>
          </a:xfrm>
        </p:spPr>
        <p:txBody>
          <a:bodyPr/>
          <a:lstStyle/>
          <a:p>
            <a:r>
              <a:rPr lang="en-US" dirty="0" smtClean="0"/>
              <a:t>Assignment Support</a:t>
            </a:r>
            <a:endParaRPr lang="en-US" dirty="0"/>
          </a:p>
        </p:txBody>
      </p:sp>
      <p:sp>
        <p:nvSpPr>
          <p:cNvPr id="6" name="Content Placeholder 5"/>
          <p:cNvSpPr>
            <a:spLocks noGrp="1"/>
          </p:cNvSpPr>
          <p:nvPr>
            <p:ph sz="quarter" idx="4"/>
          </p:nvPr>
        </p:nvSpPr>
        <p:spPr>
          <a:xfrm>
            <a:off x="4629149" y="924467"/>
            <a:ext cx="4345033" cy="4287611"/>
          </a:xfrm>
        </p:spPr>
        <p:txBody>
          <a:bodyPr/>
          <a:lstStyle/>
          <a:p>
            <a:pPr marL="0" indent="0">
              <a:buNone/>
            </a:pPr>
            <a:r>
              <a:rPr lang="en-US" dirty="0" smtClean="0"/>
              <a:t>This is an explanation of the assignment for ECAD4003.</a:t>
            </a:r>
          </a:p>
          <a:p>
            <a:pPr marL="0" indent="0">
              <a:buNone/>
            </a:pPr>
            <a:r>
              <a:rPr lang="en-US" dirty="0" smtClean="0"/>
              <a:t>Everything in this presentation derives from the Assessment Specification for the ECAD4003 module.</a:t>
            </a:r>
          </a:p>
          <a:p>
            <a:pPr marL="0" indent="0">
              <a:buNone/>
            </a:pPr>
            <a:r>
              <a:rPr lang="en-US" dirty="0" smtClean="0"/>
              <a:t>A copy is available on </a:t>
            </a:r>
            <a:r>
              <a:rPr lang="en-US" dirty="0">
                <a:hlinkClick r:id="rId2"/>
              </a:rPr>
              <a:t>Moodle</a:t>
            </a:r>
            <a:r>
              <a:rPr lang="en-US" dirty="0"/>
              <a:t>.</a:t>
            </a:r>
          </a:p>
        </p:txBody>
      </p:sp>
    </p:spTree>
    <p:extLst>
      <p:ext uri="{BB962C8B-B14F-4D97-AF65-F5344CB8AC3E}">
        <p14:creationId xmlns:p14="http://schemas.microsoft.com/office/powerpoint/2010/main" val="25923679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48194" y="270375"/>
            <a:ext cx="3868340" cy="461146"/>
          </a:xfrm>
        </p:spPr>
        <p:txBody>
          <a:bodyPr/>
          <a:lstStyle/>
          <a:p>
            <a:r>
              <a:rPr lang="en-US" dirty="0" err="1" smtClean="0"/>
              <a:t>Prif</a:t>
            </a:r>
            <a:r>
              <a:rPr lang="en-US" dirty="0" smtClean="0"/>
              <a:t> </a:t>
            </a:r>
            <a:r>
              <a:rPr lang="en-US" dirty="0" err="1" smtClean="0"/>
              <a:t>wybodaeth</a:t>
            </a:r>
            <a:endParaRPr lang="en-US" dirty="0"/>
          </a:p>
        </p:txBody>
      </p:sp>
      <p:sp>
        <p:nvSpPr>
          <p:cNvPr id="4" name="Content Placeholder 3"/>
          <p:cNvSpPr>
            <a:spLocks noGrp="1"/>
          </p:cNvSpPr>
          <p:nvPr>
            <p:ph sz="half" idx="2"/>
          </p:nvPr>
        </p:nvSpPr>
        <p:spPr>
          <a:xfrm>
            <a:off x="248193" y="1055097"/>
            <a:ext cx="4380955" cy="4574993"/>
          </a:xfrm>
        </p:spPr>
        <p:txBody>
          <a:bodyPr>
            <a:noAutofit/>
          </a:bodyPr>
          <a:lstStyle/>
          <a:p>
            <a:r>
              <a:rPr lang="en-US" sz="2600" dirty="0" err="1" smtClean="0"/>
              <a:t>Teitl</a:t>
            </a:r>
            <a:r>
              <a:rPr lang="en-US" sz="2600" dirty="0" smtClean="0"/>
              <a:t>:</a:t>
            </a:r>
          </a:p>
          <a:p>
            <a:pPr marL="0" indent="0">
              <a:buNone/>
            </a:pPr>
            <a:r>
              <a:rPr lang="en-US" sz="2600" dirty="0" err="1"/>
              <a:t>Trafodwch</a:t>
            </a:r>
            <a:r>
              <a:rPr lang="en-US" sz="2600" dirty="0"/>
              <a:t> pam </a:t>
            </a:r>
            <a:r>
              <a:rPr lang="en-US" sz="2600" dirty="0" err="1"/>
              <a:t>fod</a:t>
            </a:r>
            <a:r>
              <a:rPr lang="en-US" sz="2600" dirty="0"/>
              <a:t> </a:t>
            </a:r>
            <a:r>
              <a:rPr lang="en-US" sz="2600" dirty="0" err="1"/>
              <a:t>gwybodaeth</a:t>
            </a:r>
            <a:r>
              <a:rPr lang="en-US" sz="2600" dirty="0"/>
              <a:t> </a:t>
            </a:r>
            <a:r>
              <a:rPr lang="en-US" sz="2600" dirty="0" err="1"/>
              <a:t>pwnc</a:t>
            </a:r>
            <a:r>
              <a:rPr lang="en-US" sz="2600" dirty="0"/>
              <a:t> </a:t>
            </a:r>
            <a:r>
              <a:rPr lang="en-US" sz="2600" dirty="0" err="1"/>
              <a:t>athrawon</a:t>
            </a:r>
            <a:r>
              <a:rPr lang="en-US" sz="2600" dirty="0"/>
              <a:t> </a:t>
            </a:r>
            <a:r>
              <a:rPr lang="en-US" sz="2600" dirty="0" err="1"/>
              <a:t>yn</a:t>
            </a:r>
            <a:r>
              <a:rPr lang="en-US" sz="2600" dirty="0"/>
              <a:t> </a:t>
            </a:r>
            <a:r>
              <a:rPr lang="en-US" sz="2600" dirty="0" err="1"/>
              <a:t>bwysig</a:t>
            </a:r>
            <a:r>
              <a:rPr lang="en-US" sz="2600" dirty="0"/>
              <a:t> </a:t>
            </a:r>
            <a:r>
              <a:rPr lang="en-US" sz="2600" dirty="0" err="1"/>
              <a:t>mewn</a:t>
            </a:r>
            <a:r>
              <a:rPr lang="en-US" sz="2600" dirty="0"/>
              <a:t> </a:t>
            </a:r>
            <a:r>
              <a:rPr lang="en-US" sz="2600" dirty="0" err="1"/>
              <a:t>perthynas</a:t>
            </a:r>
            <a:r>
              <a:rPr lang="en-US" sz="2600" dirty="0"/>
              <a:t> ag </a:t>
            </a:r>
            <a:r>
              <a:rPr lang="en-US" sz="2600" dirty="0" err="1"/>
              <a:t>addysgu</a:t>
            </a:r>
            <a:r>
              <a:rPr lang="en-US" sz="2600" dirty="0"/>
              <a:t> </a:t>
            </a:r>
            <a:r>
              <a:rPr lang="en-US" sz="2600" dirty="0" err="1"/>
              <a:t>Iaith</a:t>
            </a:r>
            <a:r>
              <a:rPr lang="en-US" sz="2600" dirty="0"/>
              <a:t> a </a:t>
            </a:r>
            <a:r>
              <a:rPr lang="en-US" sz="2600" dirty="0" err="1"/>
              <a:t>Mathemateg</a:t>
            </a:r>
            <a:r>
              <a:rPr lang="en-US" sz="2600" dirty="0"/>
              <a:t> </a:t>
            </a:r>
            <a:r>
              <a:rPr lang="en-US" sz="2600" dirty="0" err="1"/>
              <a:t>mewn</a:t>
            </a:r>
            <a:r>
              <a:rPr lang="en-US" sz="2600" dirty="0"/>
              <a:t> </a:t>
            </a:r>
            <a:r>
              <a:rPr lang="en-US" sz="2600" dirty="0" err="1"/>
              <a:t>ysgolion</a:t>
            </a:r>
            <a:r>
              <a:rPr lang="en-US" sz="2600" dirty="0"/>
              <a:t> </a:t>
            </a:r>
            <a:r>
              <a:rPr lang="en-US" sz="2600" dirty="0" err="1"/>
              <a:t>cynradd</a:t>
            </a:r>
            <a:r>
              <a:rPr lang="en-US" sz="2600" dirty="0"/>
              <a:t> </a:t>
            </a:r>
            <a:r>
              <a:rPr lang="en-US" sz="2600" dirty="0" err="1"/>
              <a:t>yng</a:t>
            </a:r>
            <a:r>
              <a:rPr lang="en-US" sz="2600" dirty="0"/>
              <a:t> </a:t>
            </a:r>
            <a:r>
              <a:rPr lang="en-US" sz="2600" dirty="0" err="1"/>
              <a:t>Nghymru</a:t>
            </a:r>
            <a:r>
              <a:rPr lang="en-US" sz="2600" dirty="0"/>
              <a:t>. </a:t>
            </a:r>
          </a:p>
          <a:p>
            <a:pPr marL="0" indent="0" algn="just">
              <a:buNone/>
            </a:pPr>
            <a:endParaRPr lang="en-US" sz="1800" dirty="0" smtClean="0"/>
          </a:p>
          <a:p>
            <a:r>
              <a:rPr lang="en-US" sz="2600" dirty="0" err="1" smtClean="0"/>
              <a:t>Dyddiad</a:t>
            </a:r>
            <a:r>
              <a:rPr lang="en-US" sz="2600" dirty="0" smtClean="0"/>
              <a:t> </a:t>
            </a:r>
            <a:r>
              <a:rPr lang="en-US" sz="2600" dirty="0" err="1" smtClean="0"/>
              <a:t>cyflwyno</a:t>
            </a:r>
            <a:r>
              <a:rPr lang="en-US" sz="2600" dirty="0" smtClean="0"/>
              <a:t> – 30</a:t>
            </a:r>
            <a:r>
              <a:rPr lang="en-US" sz="2600" baseline="30000" dirty="0" smtClean="0"/>
              <a:t>ain</a:t>
            </a:r>
            <a:r>
              <a:rPr lang="en-US" sz="2600" dirty="0" smtClean="0"/>
              <a:t> </a:t>
            </a:r>
            <a:r>
              <a:rPr lang="en-US" sz="2600" dirty="0" err="1" smtClean="0"/>
              <a:t>Ebrill</a:t>
            </a:r>
            <a:r>
              <a:rPr lang="en-US" sz="2600" dirty="0" smtClean="0"/>
              <a:t>, 2019</a:t>
            </a:r>
          </a:p>
          <a:p>
            <a:r>
              <a:rPr lang="en-US" sz="2600" dirty="0" err="1" smtClean="0"/>
              <a:t>Cyfrif</a:t>
            </a:r>
            <a:r>
              <a:rPr lang="en-US" sz="2600" dirty="0" smtClean="0"/>
              <a:t> </a:t>
            </a:r>
            <a:r>
              <a:rPr lang="en-US" sz="2600" dirty="0" err="1" smtClean="0"/>
              <a:t>geiriau</a:t>
            </a:r>
            <a:r>
              <a:rPr lang="en-US" sz="2600" dirty="0" smtClean="0"/>
              <a:t>: 3,000 </a:t>
            </a:r>
            <a:r>
              <a:rPr lang="en-US" sz="2600" dirty="0" err="1" smtClean="0"/>
              <a:t>gair</a:t>
            </a:r>
            <a:endParaRPr lang="en-US" sz="2600" dirty="0"/>
          </a:p>
        </p:txBody>
      </p:sp>
      <p:sp>
        <p:nvSpPr>
          <p:cNvPr id="5" name="Text Placeholder 4"/>
          <p:cNvSpPr>
            <a:spLocks noGrp="1"/>
          </p:cNvSpPr>
          <p:nvPr>
            <p:ph type="body" sz="quarter" idx="3"/>
          </p:nvPr>
        </p:nvSpPr>
        <p:spPr>
          <a:xfrm>
            <a:off x="4807131" y="270375"/>
            <a:ext cx="3887391" cy="461146"/>
          </a:xfrm>
        </p:spPr>
        <p:txBody>
          <a:bodyPr/>
          <a:lstStyle/>
          <a:p>
            <a:r>
              <a:rPr lang="en-US" dirty="0" smtClean="0"/>
              <a:t>Main information</a:t>
            </a:r>
            <a:endParaRPr lang="en-US" dirty="0"/>
          </a:p>
        </p:txBody>
      </p:sp>
      <p:sp>
        <p:nvSpPr>
          <p:cNvPr id="6" name="Content Placeholder 5"/>
          <p:cNvSpPr>
            <a:spLocks noGrp="1"/>
          </p:cNvSpPr>
          <p:nvPr>
            <p:ph sz="quarter" idx="4"/>
          </p:nvPr>
        </p:nvSpPr>
        <p:spPr>
          <a:xfrm>
            <a:off x="4807131" y="1055098"/>
            <a:ext cx="3887391" cy="4457428"/>
          </a:xfrm>
        </p:spPr>
        <p:txBody>
          <a:bodyPr>
            <a:normAutofit fontScale="92500" lnSpcReduction="10000"/>
          </a:bodyPr>
          <a:lstStyle/>
          <a:p>
            <a:r>
              <a:rPr lang="en-US" dirty="0" smtClean="0"/>
              <a:t>Title:</a:t>
            </a:r>
          </a:p>
          <a:p>
            <a:pPr marL="0" indent="0">
              <a:buNone/>
            </a:pPr>
            <a:r>
              <a:rPr lang="en-US" dirty="0"/>
              <a:t>Explain why teacher subject knowledge is important in relation to teaching Language and Mathematics in primary schools in Wales. </a:t>
            </a:r>
          </a:p>
          <a:p>
            <a:pPr marL="0" indent="0">
              <a:buNone/>
            </a:pPr>
            <a:endParaRPr lang="en-US" dirty="0" smtClean="0"/>
          </a:p>
          <a:p>
            <a:r>
              <a:rPr lang="en-US" dirty="0" smtClean="0"/>
              <a:t>Submission date – 30</a:t>
            </a:r>
            <a:r>
              <a:rPr lang="en-US" baseline="30000" dirty="0" smtClean="0"/>
              <a:t>th</a:t>
            </a:r>
            <a:r>
              <a:rPr lang="en-US" dirty="0" smtClean="0"/>
              <a:t> April, 2019</a:t>
            </a:r>
          </a:p>
          <a:p>
            <a:r>
              <a:rPr lang="en-US" dirty="0" smtClean="0"/>
              <a:t>Word count: 3,000 words </a:t>
            </a:r>
            <a:endParaRPr lang="en-US" dirty="0"/>
          </a:p>
        </p:txBody>
      </p:sp>
    </p:spTree>
    <p:extLst>
      <p:ext uri="{BB962C8B-B14F-4D97-AF65-F5344CB8AC3E}">
        <p14:creationId xmlns:p14="http://schemas.microsoft.com/office/powerpoint/2010/main" val="286172199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72642" y="205060"/>
            <a:ext cx="3868340" cy="526460"/>
          </a:xfrm>
        </p:spPr>
        <p:txBody>
          <a:bodyPr/>
          <a:lstStyle/>
          <a:p>
            <a:r>
              <a:rPr lang="en-US" dirty="0" smtClean="0"/>
              <a:t>Beth </a:t>
            </a:r>
            <a:r>
              <a:rPr lang="en-US" dirty="0" err="1" smtClean="0"/>
              <a:t>yw’r</a:t>
            </a:r>
            <a:r>
              <a:rPr lang="en-US" dirty="0" smtClean="0"/>
              <a:t> </a:t>
            </a:r>
            <a:r>
              <a:rPr lang="en-US" dirty="0" err="1" smtClean="0"/>
              <a:t>ffocws</a:t>
            </a:r>
            <a:r>
              <a:rPr lang="en-US" dirty="0" smtClean="0"/>
              <a:t>?</a:t>
            </a:r>
            <a:endParaRPr lang="en-US" dirty="0"/>
          </a:p>
        </p:txBody>
      </p:sp>
      <p:sp>
        <p:nvSpPr>
          <p:cNvPr id="4" name="Content Placeholder 3"/>
          <p:cNvSpPr>
            <a:spLocks noGrp="1"/>
          </p:cNvSpPr>
          <p:nvPr>
            <p:ph sz="half" idx="2"/>
          </p:nvPr>
        </p:nvSpPr>
        <p:spPr>
          <a:xfrm>
            <a:off x="172642" y="1172661"/>
            <a:ext cx="4164227" cy="4287611"/>
          </a:xfrm>
        </p:spPr>
        <p:txBody>
          <a:bodyPr/>
          <a:lstStyle/>
          <a:p>
            <a:r>
              <a:rPr lang="en-US" dirty="0" err="1"/>
              <a:t>D</a:t>
            </a:r>
            <a:r>
              <a:rPr lang="en-US" dirty="0" err="1" smtClean="0"/>
              <a:t>angos</a:t>
            </a:r>
            <a:r>
              <a:rPr lang="en-US" dirty="0" smtClean="0"/>
              <a:t> </a:t>
            </a:r>
            <a:r>
              <a:rPr lang="en-US" b="1" i="1" dirty="0"/>
              <a:t>pam </a:t>
            </a:r>
            <a:r>
              <a:rPr lang="en-US" dirty="0" err="1"/>
              <a:t>fod</a:t>
            </a:r>
            <a:r>
              <a:rPr lang="en-US" dirty="0"/>
              <a:t> </a:t>
            </a:r>
            <a:r>
              <a:rPr lang="en-US" dirty="0" err="1"/>
              <a:t>gwybodaeth</a:t>
            </a:r>
            <a:r>
              <a:rPr lang="en-US" dirty="0"/>
              <a:t> </a:t>
            </a:r>
            <a:r>
              <a:rPr lang="en-US" dirty="0" err="1"/>
              <a:t>pwnc</a:t>
            </a:r>
            <a:r>
              <a:rPr lang="en-US" dirty="0"/>
              <a:t> </a:t>
            </a:r>
            <a:r>
              <a:rPr lang="en-US" dirty="0" err="1" smtClean="0"/>
              <a:t>athro</a:t>
            </a:r>
            <a:r>
              <a:rPr lang="en-US" dirty="0" smtClean="0"/>
              <a:t> </a:t>
            </a:r>
            <a:r>
              <a:rPr lang="en-US" dirty="0" err="1" smtClean="0"/>
              <a:t>yn</a:t>
            </a:r>
            <a:r>
              <a:rPr lang="en-US" dirty="0" smtClean="0"/>
              <a:t> </a:t>
            </a:r>
            <a:r>
              <a:rPr lang="en-US" dirty="0" err="1" smtClean="0"/>
              <a:t>bwysig</a:t>
            </a:r>
            <a:endParaRPr lang="en-US" dirty="0" smtClean="0"/>
          </a:p>
          <a:p>
            <a:r>
              <a:rPr lang="en-US" dirty="0" smtClean="0"/>
              <a:t> </a:t>
            </a:r>
            <a:r>
              <a:rPr lang="en-US" dirty="0" err="1" smtClean="0"/>
              <a:t>Cysylltu</a:t>
            </a:r>
            <a:r>
              <a:rPr lang="en-US" dirty="0"/>
              <a:t> </a:t>
            </a:r>
            <a:r>
              <a:rPr lang="en-US" dirty="0" err="1" smtClean="0"/>
              <a:t>hyn</a:t>
            </a:r>
            <a:r>
              <a:rPr lang="en-US" dirty="0" smtClean="0"/>
              <a:t> </a:t>
            </a:r>
            <a:r>
              <a:rPr lang="en-US" dirty="0" err="1" smtClean="0"/>
              <a:t>gydag</a:t>
            </a:r>
            <a:r>
              <a:rPr lang="en-US" dirty="0" smtClean="0"/>
              <a:t> </a:t>
            </a:r>
            <a:r>
              <a:rPr lang="en-US" dirty="0" err="1"/>
              <a:t>addysgu</a:t>
            </a:r>
            <a:r>
              <a:rPr lang="en-US" dirty="0"/>
              <a:t> </a:t>
            </a:r>
            <a:r>
              <a:rPr lang="en-US" dirty="0" err="1"/>
              <a:t>Iaith</a:t>
            </a:r>
            <a:r>
              <a:rPr lang="en-US" dirty="0"/>
              <a:t> a </a:t>
            </a:r>
            <a:r>
              <a:rPr lang="en-US" dirty="0" err="1"/>
              <a:t>Mathemateg</a:t>
            </a:r>
            <a:r>
              <a:rPr lang="en-US" dirty="0"/>
              <a:t> </a:t>
            </a:r>
            <a:endParaRPr lang="en-US" dirty="0" smtClean="0"/>
          </a:p>
          <a:p>
            <a:r>
              <a:rPr lang="en-US" dirty="0" err="1" smtClean="0"/>
              <a:t>Cyfeirio</a:t>
            </a:r>
            <a:r>
              <a:rPr lang="en-US" dirty="0" smtClean="0"/>
              <a:t> </a:t>
            </a:r>
            <a:r>
              <a:rPr lang="en-US" dirty="0" err="1" smtClean="0"/>
              <a:t>yn</a:t>
            </a:r>
            <a:r>
              <a:rPr lang="en-US" dirty="0" smtClean="0"/>
              <a:t> </a:t>
            </a:r>
            <a:r>
              <a:rPr lang="en-US" dirty="0" err="1" smtClean="0"/>
              <a:t>benodol</a:t>
            </a:r>
            <a:r>
              <a:rPr lang="en-US" dirty="0" smtClean="0"/>
              <a:t> at </a:t>
            </a:r>
            <a:r>
              <a:rPr lang="en-US" dirty="0" err="1"/>
              <a:t>ysgolion</a:t>
            </a:r>
            <a:r>
              <a:rPr lang="en-US" dirty="0"/>
              <a:t> </a:t>
            </a:r>
            <a:r>
              <a:rPr lang="en-US" dirty="0" err="1"/>
              <a:t>cynradd</a:t>
            </a:r>
            <a:r>
              <a:rPr lang="en-US" dirty="0"/>
              <a:t> </a:t>
            </a:r>
            <a:r>
              <a:rPr lang="en-US" dirty="0" err="1"/>
              <a:t>yng</a:t>
            </a:r>
            <a:r>
              <a:rPr lang="en-US" dirty="0"/>
              <a:t> </a:t>
            </a:r>
            <a:r>
              <a:rPr lang="en-US" dirty="0" err="1"/>
              <a:t>Nghymru</a:t>
            </a:r>
            <a:r>
              <a:rPr lang="en-US" dirty="0"/>
              <a:t>. </a:t>
            </a:r>
          </a:p>
          <a:p>
            <a:endParaRPr lang="en-US" dirty="0"/>
          </a:p>
        </p:txBody>
      </p:sp>
      <p:sp>
        <p:nvSpPr>
          <p:cNvPr id="5" name="Text Placeholder 4"/>
          <p:cNvSpPr>
            <a:spLocks noGrp="1"/>
          </p:cNvSpPr>
          <p:nvPr>
            <p:ph type="body" sz="quarter" idx="3"/>
          </p:nvPr>
        </p:nvSpPr>
        <p:spPr>
          <a:xfrm>
            <a:off x="4629149" y="205060"/>
            <a:ext cx="3887391" cy="526460"/>
          </a:xfrm>
        </p:spPr>
        <p:txBody>
          <a:bodyPr/>
          <a:lstStyle/>
          <a:p>
            <a:r>
              <a:rPr lang="en-US" dirty="0" smtClean="0"/>
              <a:t>What’s the focus?</a:t>
            </a:r>
            <a:endParaRPr lang="en-US" dirty="0"/>
          </a:p>
        </p:txBody>
      </p:sp>
      <p:sp>
        <p:nvSpPr>
          <p:cNvPr id="6" name="Content Placeholder 5"/>
          <p:cNvSpPr>
            <a:spLocks noGrp="1"/>
          </p:cNvSpPr>
          <p:nvPr>
            <p:ph sz="quarter" idx="4"/>
          </p:nvPr>
        </p:nvSpPr>
        <p:spPr>
          <a:xfrm>
            <a:off x="4629149" y="1172661"/>
            <a:ext cx="4122965" cy="4287611"/>
          </a:xfrm>
        </p:spPr>
        <p:txBody>
          <a:bodyPr/>
          <a:lstStyle/>
          <a:p>
            <a:r>
              <a:rPr lang="en-US" dirty="0"/>
              <a:t>S</a:t>
            </a:r>
            <a:r>
              <a:rPr lang="en-US" dirty="0" smtClean="0"/>
              <a:t>how </a:t>
            </a:r>
            <a:r>
              <a:rPr lang="en-US" b="1" i="1" dirty="0"/>
              <a:t>why </a:t>
            </a:r>
            <a:r>
              <a:rPr lang="en-US" dirty="0"/>
              <a:t>teacher subject knowledge is important </a:t>
            </a:r>
            <a:endParaRPr lang="en-US" dirty="0" smtClean="0"/>
          </a:p>
          <a:p>
            <a:r>
              <a:rPr lang="en-US" dirty="0" smtClean="0"/>
              <a:t>Relate this </a:t>
            </a:r>
            <a:r>
              <a:rPr lang="en-US" dirty="0"/>
              <a:t>to teaching Language and Mathematics </a:t>
            </a:r>
            <a:endParaRPr lang="en-US" dirty="0" smtClean="0"/>
          </a:p>
          <a:p>
            <a:r>
              <a:rPr lang="en-US" dirty="0" smtClean="0"/>
              <a:t>Refer specifically to </a:t>
            </a:r>
            <a:r>
              <a:rPr lang="en-US" dirty="0"/>
              <a:t>primary schools in Wales. </a:t>
            </a:r>
          </a:p>
          <a:p>
            <a:endParaRPr lang="en-US" dirty="0"/>
          </a:p>
        </p:txBody>
      </p:sp>
    </p:spTree>
    <p:extLst>
      <p:ext uri="{BB962C8B-B14F-4D97-AF65-F5344CB8AC3E}">
        <p14:creationId xmlns:p14="http://schemas.microsoft.com/office/powerpoint/2010/main" val="21963848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72642" y="35243"/>
            <a:ext cx="3868340" cy="526460"/>
          </a:xfrm>
        </p:spPr>
        <p:txBody>
          <a:bodyPr/>
          <a:lstStyle/>
          <a:p>
            <a:r>
              <a:rPr lang="en-US" dirty="0" err="1" smtClean="0"/>
              <a:t>Sut</a:t>
            </a:r>
            <a:r>
              <a:rPr lang="en-US" dirty="0" smtClean="0"/>
              <a:t> </a:t>
            </a:r>
            <a:r>
              <a:rPr lang="en-US" dirty="0" err="1" smtClean="0"/>
              <a:t>i</a:t>
            </a:r>
            <a:r>
              <a:rPr lang="en-US" dirty="0" smtClean="0"/>
              <a:t> </a:t>
            </a:r>
            <a:r>
              <a:rPr lang="en-US" dirty="0" err="1" smtClean="0"/>
              <a:t>fynd</a:t>
            </a:r>
            <a:r>
              <a:rPr lang="en-US" dirty="0" smtClean="0"/>
              <a:t> </a:t>
            </a:r>
            <a:r>
              <a:rPr lang="en-US" dirty="0" err="1" smtClean="0"/>
              <a:t>ynghyd</a:t>
            </a:r>
            <a:r>
              <a:rPr lang="en-US" dirty="0" smtClean="0"/>
              <a:t> </a:t>
            </a:r>
            <a:r>
              <a:rPr lang="en-US" dirty="0" err="1" smtClean="0"/>
              <a:t>â</a:t>
            </a:r>
            <a:r>
              <a:rPr lang="en-US" dirty="0" smtClean="0"/>
              <a:t> </a:t>
            </a:r>
            <a:r>
              <a:rPr lang="en-US" dirty="0" err="1" smtClean="0"/>
              <a:t>hyn</a:t>
            </a:r>
            <a:r>
              <a:rPr lang="en-US" dirty="0" smtClean="0"/>
              <a:t>?</a:t>
            </a:r>
            <a:endParaRPr lang="en-US" dirty="0"/>
          </a:p>
        </p:txBody>
      </p:sp>
      <p:sp>
        <p:nvSpPr>
          <p:cNvPr id="4" name="Content Placeholder 3"/>
          <p:cNvSpPr>
            <a:spLocks noGrp="1"/>
          </p:cNvSpPr>
          <p:nvPr>
            <p:ph sz="half" idx="2"/>
          </p:nvPr>
        </p:nvSpPr>
        <p:spPr>
          <a:xfrm>
            <a:off x="170838" y="561703"/>
            <a:ext cx="4164227" cy="5042263"/>
          </a:xfrm>
        </p:spPr>
        <p:txBody>
          <a:bodyPr>
            <a:normAutofit fontScale="47500" lnSpcReduction="20000"/>
          </a:bodyPr>
          <a:lstStyle/>
          <a:p>
            <a:r>
              <a:rPr lang="en-US" sz="3300" dirty="0" err="1"/>
              <a:t>M</a:t>
            </a:r>
            <a:r>
              <a:rPr lang="en-US" sz="3300" dirty="0" err="1" smtClean="0"/>
              <a:t>eddwl</a:t>
            </a:r>
            <a:r>
              <a:rPr lang="en-US" sz="3300" dirty="0" smtClean="0"/>
              <a:t> </a:t>
            </a:r>
            <a:r>
              <a:rPr lang="en-US" sz="3300" dirty="0"/>
              <a:t>am </a:t>
            </a:r>
            <a:r>
              <a:rPr lang="en-US" sz="3300" b="1" dirty="0" err="1"/>
              <a:t>sgil</a:t>
            </a:r>
            <a:r>
              <a:rPr lang="en-US" sz="3300" b="1" dirty="0"/>
              <a:t> </a:t>
            </a:r>
            <a:r>
              <a:rPr lang="en-US" sz="3300" b="1" dirty="0" err="1"/>
              <a:t>ieithyddol</a:t>
            </a:r>
            <a:r>
              <a:rPr lang="en-US" sz="3300" b="1" dirty="0"/>
              <a:t> </a:t>
            </a:r>
            <a:r>
              <a:rPr lang="en-US" sz="3300" dirty="0"/>
              <a:t>(</a:t>
            </a:r>
            <a:r>
              <a:rPr lang="en-US" sz="3300" dirty="0" err="1"/>
              <a:t>e.e</a:t>
            </a:r>
            <a:r>
              <a:rPr lang="en-US" sz="3300" dirty="0"/>
              <a:t>. </a:t>
            </a:r>
            <a:r>
              <a:rPr lang="en-US" sz="3300" dirty="0" err="1"/>
              <a:t>addysgu</a:t>
            </a:r>
            <a:r>
              <a:rPr lang="en-US" sz="3300" dirty="0"/>
              <a:t> </a:t>
            </a:r>
            <a:r>
              <a:rPr lang="en-US" sz="3300" dirty="0" err="1"/>
              <a:t>darllen</a:t>
            </a:r>
            <a:r>
              <a:rPr lang="en-US" sz="3300" dirty="0" smtClean="0"/>
              <a:t>)</a:t>
            </a:r>
          </a:p>
          <a:p>
            <a:r>
              <a:rPr lang="en-US" sz="3300" dirty="0" err="1" smtClean="0"/>
              <a:t>Meddwl</a:t>
            </a:r>
            <a:r>
              <a:rPr lang="en-US" sz="3300" dirty="0" smtClean="0"/>
              <a:t> am </a:t>
            </a:r>
            <a:r>
              <a:rPr lang="en-US" sz="3300" b="1" dirty="0" err="1"/>
              <a:t>sgil</a:t>
            </a:r>
            <a:r>
              <a:rPr lang="en-US" sz="3300" b="1" dirty="0"/>
              <a:t> </a:t>
            </a:r>
            <a:r>
              <a:rPr lang="en-US" sz="3300" b="1" dirty="0" err="1"/>
              <a:t>fathemategol</a:t>
            </a:r>
            <a:r>
              <a:rPr lang="en-US" sz="3300" b="1" dirty="0"/>
              <a:t> </a:t>
            </a:r>
            <a:r>
              <a:rPr lang="en-US" sz="3300" dirty="0"/>
              <a:t>(</a:t>
            </a:r>
            <a:r>
              <a:rPr lang="en-US" sz="3300" dirty="0" err="1"/>
              <a:t>e.e</a:t>
            </a:r>
            <a:r>
              <a:rPr lang="en-US" sz="3300" dirty="0"/>
              <a:t>. </a:t>
            </a:r>
            <a:r>
              <a:rPr lang="en-US" sz="3300" dirty="0" err="1"/>
              <a:t>addysgu</a:t>
            </a:r>
            <a:r>
              <a:rPr lang="en-US" sz="3300" dirty="0"/>
              <a:t> </a:t>
            </a:r>
            <a:r>
              <a:rPr lang="en-US" sz="3300" dirty="0" err="1"/>
              <a:t>rhif</a:t>
            </a:r>
            <a:r>
              <a:rPr lang="en-US" sz="3300" dirty="0"/>
              <a:t>), </a:t>
            </a:r>
          </a:p>
          <a:p>
            <a:r>
              <a:rPr lang="en-US" sz="3300" dirty="0" err="1" smtClean="0"/>
              <a:t>Bydd</a:t>
            </a:r>
            <a:r>
              <a:rPr lang="en-US" sz="3300" dirty="0" smtClean="0"/>
              <a:t> y </a:t>
            </a:r>
            <a:r>
              <a:rPr lang="en-US" sz="3300" dirty="0" err="1" smtClean="0"/>
              <a:t>ddwy</a:t>
            </a:r>
            <a:r>
              <a:rPr lang="en-US" sz="3300" dirty="0" smtClean="0"/>
              <a:t> </a:t>
            </a:r>
            <a:r>
              <a:rPr lang="en-US" sz="3300" dirty="0" err="1" smtClean="0"/>
              <a:t>sgil</a:t>
            </a:r>
            <a:r>
              <a:rPr lang="en-US" sz="3300" dirty="0" smtClean="0"/>
              <a:t> </a:t>
            </a:r>
            <a:r>
              <a:rPr lang="en-US" sz="3300" dirty="0" err="1" smtClean="0"/>
              <a:t>yma</a:t>
            </a:r>
            <a:r>
              <a:rPr lang="en-US" sz="3300" dirty="0" smtClean="0"/>
              <a:t> </a:t>
            </a:r>
            <a:r>
              <a:rPr lang="en-US" sz="3300" dirty="0" err="1" smtClean="0"/>
              <a:t>yn</a:t>
            </a:r>
            <a:r>
              <a:rPr lang="en-US" sz="3300" dirty="0" smtClean="0"/>
              <a:t> rai </a:t>
            </a:r>
            <a:r>
              <a:rPr lang="en-US" sz="3300" dirty="0" err="1" smtClean="0"/>
              <a:t>byddwch</a:t>
            </a:r>
            <a:r>
              <a:rPr lang="en-US" sz="3300" dirty="0" smtClean="0"/>
              <a:t> </a:t>
            </a:r>
            <a:r>
              <a:rPr lang="en-US" sz="3300" b="1" dirty="0" err="1" smtClean="0"/>
              <a:t>wedi</a:t>
            </a:r>
            <a:r>
              <a:rPr lang="en-US" sz="3300" b="1" dirty="0"/>
              <a:t> </a:t>
            </a:r>
            <a:r>
              <a:rPr lang="en-US" sz="3300" b="1" dirty="0" err="1"/>
              <a:t>e</a:t>
            </a:r>
            <a:r>
              <a:rPr lang="en-US" sz="3300" b="1" dirty="0" err="1" smtClean="0"/>
              <a:t>u</a:t>
            </a:r>
            <a:r>
              <a:rPr lang="en-US" sz="3300" b="1" dirty="0" smtClean="0"/>
              <a:t> </a:t>
            </a:r>
            <a:r>
              <a:rPr lang="en-US" sz="3300" b="1" dirty="0" err="1"/>
              <a:t>harsylwi</a:t>
            </a:r>
            <a:r>
              <a:rPr lang="en-US" sz="3300" b="1" dirty="0"/>
              <a:t> </a:t>
            </a:r>
            <a:r>
              <a:rPr lang="en-US" sz="3300" b="1" dirty="0" err="1"/>
              <a:t>neu</a:t>
            </a:r>
            <a:r>
              <a:rPr lang="en-US" sz="3300" b="1" dirty="0"/>
              <a:t> </a:t>
            </a:r>
            <a:r>
              <a:rPr lang="en-US" sz="3300" b="1" dirty="0" err="1"/>
              <a:t>addysgu</a:t>
            </a:r>
            <a:r>
              <a:rPr lang="en-US" sz="3300" b="1" dirty="0"/>
              <a:t> </a:t>
            </a:r>
            <a:r>
              <a:rPr lang="en-US" sz="3300" b="1" dirty="0" err="1"/>
              <a:t>ar</a:t>
            </a:r>
            <a:r>
              <a:rPr lang="en-US" sz="3300" b="1" dirty="0"/>
              <a:t> </a:t>
            </a:r>
            <a:r>
              <a:rPr lang="en-US" sz="3300" b="1" dirty="0" err="1"/>
              <a:t>Brofiad</a:t>
            </a:r>
            <a:r>
              <a:rPr lang="en-US" sz="3300" b="1" dirty="0"/>
              <a:t> </a:t>
            </a:r>
            <a:r>
              <a:rPr lang="en-US" sz="3300" b="1" dirty="0" err="1"/>
              <a:t>Addysgu</a:t>
            </a:r>
            <a:r>
              <a:rPr lang="en-US" sz="3300" b="1" dirty="0"/>
              <a:t> </a:t>
            </a:r>
            <a:r>
              <a:rPr lang="en-US" sz="3300" b="1" dirty="0" err="1" smtClean="0"/>
              <a:t>Proffesiynol</a:t>
            </a:r>
            <a:r>
              <a:rPr lang="en-US" sz="3300" b="1" dirty="0" smtClean="0"/>
              <a:t> </a:t>
            </a:r>
            <a:r>
              <a:rPr lang="en-US" sz="3300" dirty="0" smtClean="0"/>
              <a:t>(PAP). </a:t>
            </a:r>
            <a:r>
              <a:rPr lang="en-US" sz="3300" dirty="0" err="1" smtClean="0"/>
              <a:t>Dylech</a:t>
            </a:r>
            <a:r>
              <a:rPr lang="en-US" sz="3300" dirty="0" smtClean="0"/>
              <a:t> </a:t>
            </a:r>
            <a:r>
              <a:rPr lang="en-US" sz="3300" dirty="0" err="1" smtClean="0"/>
              <a:t>ddyfynnu</a:t>
            </a:r>
            <a:r>
              <a:rPr lang="en-US" sz="3300" dirty="0" smtClean="0"/>
              <a:t> </a:t>
            </a:r>
            <a:r>
              <a:rPr lang="en-US" sz="3300" dirty="0" err="1" smtClean="0"/>
              <a:t>pob</a:t>
            </a:r>
            <a:r>
              <a:rPr lang="en-US" sz="3300" dirty="0" smtClean="0"/>
              <a:t> </a:t>
            </a:r>
            <a:r>
              <a:rPr lang="en-US" sz="3300" dirty="0" err="1" smtClean="0"/>
              <a:t>sgil</a:t>
            </a:r>
            <a:r>
              <a:rPr lang="en-US" sz="3300" dirty="0" smtClean="0"/>
              <a:t> </a:t>
            </a:r>
            <a:r>
              <a:rPr lang="en-US" sz="3300" dirty="0" err="1" smtClean="0"/>
              <a:t>gan</a:t>
            </a:r>
            <a:r>
              <a:rPr lang="en-US" sz="3300" dirty="0" smtClean="0"/>
              <a:t> </a:t>
            </a:r>
            <a:r>
              <a:rPr lang="en-US" sz="3300" dirty="0" err="1" smtClean="0"/>
              <a:t>gyfeirio</a:t>
            </a:r>
            <a:r>
              <a:rPr lang="en-US" sz="3300" dirty="0" smtClean="0"/>
              <a:t> at y </a:t>
            </a:r>
            <a:r>
              <a:rPr lang="en-US" sz="3300" dirty="0" err="1" smtClean="0"/>
              <a:t>dogfennau</a:t>
            </a:r>
            <a:r>
              <a:rPr lang="en-US" sz="3300" dirty="0" smtClean="0"/>
              <a:t> </a:t>
            </a:r>
            <a:r>
              <a:rPr lang="en-US" sz="3300" dirty="0" err="1" smtClean="0"/>
              <a:t>cwricwlaidd</a:t>
            </a:r>
            <a:r>
              <a:rPr lang="en-US" sz="3300" dirty="0"/>
              <a:t> </a:t>
            </a:r>
            <a:r>
              <a:rPr lang="en-US" sz="3300" dirty="0" err="1" smtClean="0"/>
              <a:t>Iaith</a:t>
            </a:r>
            <a:r>
              <a:rPr lang="en-US" sz="3300" dirty="0" smtClean="0"/>
              <a:t> / </a:t>
            </a:r>
            <a:r>
              <a:rPr lang="en-US" sz="3300" dirty="0" err="1" smtClean="0"/>
              <a:t>Mathemateg</a:t>
            </a:r>
            <a:r>
              <a:rPr lang="en-US" sz="3300" dirty="0" smtClean="0"/>
              <a:t>. </a:t>
            </a:r>
            <a:endParaRPr lang="en-US" sz="3300" dirty="0"/>
          </a:p>
          <a:p>
            <a:r>
              <a:rPr lang="en-US" sz="3300" dirty="0" err="1" smtClean="0"/>
              <a:t>Byddwch</a:t>
            </a:r>
            <a:r>
              <a:rPr lang="en-US" sz="3300" dirty="0" smtClean="0"/>
              <a:t> </a:t>
            </a:r>
            <a:r>
              <a:rPr lang="en-US" sz="3300" dirty="0" err="1" smtClean="0"/>
              <a:t>yn</a:t>
            </a:r>
            <a:r>
              <a:rPr lang="en-US" sz="3300" dirty="0" smtClean="0"/>
              <a:t> </a:t>
            </a:r>
            <a:r>
              <a:rPr lang="en-US" sz="3300" dirty="0" err="1" smtClean="0"/>
              <a:t>trafod</a:t>
            </a:r>
            <a:r>
              <a:rPr lang="en-US" sz="3300" dirty="0" smtClean="0"/>
              <a:t> </a:t>
            </a:r>
            <a:r>
              <a:rPr lang="en-US" sz="3300" dirty="0" err="1" smtClean="0"/>
              <a:t>eich</a:t>
            </a:r>
            <a:r>
              <a:rPr lang="en-US" sz="3300" dirty="0" smtClean="0"/>
              <a:t> </a:t>
            </a:r>
            <a:r>
              <a:rPr lang="en-US" sz="3300" dirty="0" err="1" smtClean="0"/>
              <a:t>profiad</a:t>
            </a:r>
            <a:r>
              <a:rPr lang="en-US" sz="3300" dirty="0" smtClean="0"/>
              <a:t> </a:t>
            </a:r>
            <a:r>
              <a:rPr lang="en-US" sz="3300" dirty="0" err="1" smtClean="0"/>
              <a:t>o’r</a:t>
            </a:r>
            <a:r>
              <a:rPr lang="en-US" sz="3300" dirty="0" smtClean="0"/>
              <a:t> </a:t>
            </a:r>
            <a:r>
              <a:rPr lang="en-US" sz="3300" dirty="0" err="1" smtClean="0"/>
              <a:t>ddwy</a:t>
            </a:r>
            <a:r>
              <a:rPr lang="en-US" sz="3300" dirty="0" smtClean="0"/>
              <a:t> </a:t>
            </a:r>
            <a:r>
              <a:rPr lang="en-US" sz="3300" dirty="0" err="1" smtClean="0"/>
              <a:t>sgil</a:t>
            </a:r>
            <a:r>
              <a:rPr lang="en-US" sz="3300" dirty="0" smtClean="0"/>
              <a:t>. </a:t>
            </a:r>
            <a:r>
              <a:rPr lang="en-US" sz="3300" b="1" dirty="0" err="1" smtClean="0"/>
              <a:t>Adfyfyrio</a:t>
            </a:r>
            <a:r>
              <a:rPr lang="en-US" sz="3300" b="1" dirty="0" smtClean="0"/>
              <a:t> </a:t>
            </a:r>
            <a:r>
              <a:rPr lang="en-US" sz="3300" b="1" dirty="0" err="1" smtClean="0"/>
              <a:t>nid</a:t>
            </a:r>
            <a:r>
              <a:rPr lang="en-US" sz="3300" b="1" dirty="0" smtClean="0"/>
              <a:t> </a:t>
            </a:r>
            <a:r>
              <a:rPr lang="en-US" sz="3300" b="1" dirty="0" err="1" smtClean="0"/>
              <a:t>disgrifio</a:t>
            </a:r>
            <a:r>
              <a:rPr lang="en-US" sz="3300" b="1" dirty="0" smtClean="0"/>
              <a:t> </a:t>
            </a:r>
            <a:r>
              <a:rPr lang="en-US" sz="3300" dirty="0" err="1" smtClean="0"/>
              <a:t>yw’r</a:t>
            </a:r>
            <a:r>
              <a:rPr lang="en-US" sz="3300" dirty="0" smtClean="0"/>
              <a:t> nod. </a:t>
            </a:r>
            <a:r>
              <a:rPr lang="en-US" sz="3300" dirty="0" err="1" smtClean="0"/>
              <a:t>Bydd</a:t>
            </a:r>
            <a:r>
              <a:rPr lang="en-US" sz="3300" dirty="0" smtClean="0"/>
              <a:t> </a:t>
            </a:r>
            <a:r>
              <a:rPr lang="en-US" sz="3300" dirty="0" err="1" smtClean="0"/>
              <a:t>angen</a:t>
            </a:r>
            <a:r>
              <a:rPr lang="en-US" sz="3300" dirty="0" smtClean="0"/>
              <a:t> </a:t>
            </a:r>
            <a:r>
              <a:rPr lang="en-US" sz="3300" b="1" dirty="0" err="1" smtClean="0"/>
              <a:t>cyfeirio</a:t>
            </a:r>
            <a:r>
              <a:rPr lang="en-US" sz="3300" b="1" dirty="0" smtClean="0"/>
              <a:t> </a:t>
            </a:r>
            <a:r>
              <a:rPr lang="en-US" sz="3300" b="1" dirty="0"/>
              <a:t>at </a:t>
            </a:r>
            <a:r>
              <a:rPr lang="en-US" sz="3300" b="1" dirty="0" err="1"/>
              <a:t>rôl</a:t>
            </a:r>
            <a:r>
              <a:rPr lang="en-US" sz="3300" b="1" dirty="0"/>
              <a:t> </a:t>
            </a:r>
            <a:r>
              <a:rPr lang="en-US" sz="3300" b="1" dirty="0" err="1"/>
              <a:t>gwybodaeth</a:t>
            </a:r>
            <a:r>
              <a:rPr lang="en-US" sz="3300" b="1" dirty="0"/>
              <a:t> </a:t>
            </a:r>
            <a:r>
              <a:rPr lang="en-US" sz="3300" b="1" dirty="0" err="1"/>
              <a:t>pwnc</a:t>
            </a:r>
            <a:r>
              <a:rPr lang="en-US" sz="3300" b="1" dirty="0"/>
              <a:t> </a:t>
            </a:r>
            <a:r>
              <a:rPr lang="en-US" sz="3300" b="1" dirty="0" err="1"/>
              <a:t>athro</a:t>
            </a:r>
            <a:r>
              <a:rPr lang="en-US" sz="3300" b="1" dirty="0"/>
              <a:t> </a:t>
            </a:r>
            <a:r>
              <a:rPr lang="en-US" sz="3300" b="1" dirty="0" err="1"/>
              <a:t>wrth</a:t>
            </a:r>
            <a:r>
              <a:rPr lang="en-US" sz="3300" b="1" dirty="0"/>
              <a:t> </a:t>
            </a:r>
            <a:r>
              <a:rPr lang="en-US" sz="3300" b="1" dirty="0" err="1"/>
              <a:t>ddatblygu</a:t>
            </a:r>
            <a:r>
              <a:rPr lang="en-US" sz="3300" b="1" dirty="0"/>
              <a:t> </a:t>
            </a:r>
            <a:r>
              <a:rPr lang="en-US" sz="3300" b="1" dirty="0" err="1" smtClean="0"/>
              <a:t>dysgu’r</a:t>
            </a:r>
            <a:r>
              <a:rPr lang="en-US" sz="3300" b="1" dirty="0" smtClean="0"/>
              <a:t> plant </a:t>
            </a:r>
            <a:r>
              <a:rPr lang="en-US" sz="3300" b="1" dirty="0" err="1" smtClean="0"/>
              <a:t>ar</a:t>
            </a:r>
            <a:r>
              <a:rPr lang="en-US" sz="3300" b="1" dirty="0" smtClean="0"/>
              <a:t> </a:t>
            </a:r>
            <a:r>
              <a:rPr lang="en-US" sz="3300" b="1" dirty="0" err="1" smtClean="0"/>
              <a:t>gyfer</a:t>
            </a:r>
            <a:r>
              <a:rPr lang="en-US" sz="3300" b="1" dirty="0" smtClean="0"/>
              <a:t> y </a:t>
            </a:r>
            <a:r>
              <a:rPr lang="en-US" sz="3300" b="1" dirty="0" err="1" smtClean="0"/>
              <a:t>sgiliau</a:t>
            </a:r>
            <a:r>
              <a:rPr lang="en-US" sz="3300" dirty="0" smtClean="0"/>
              <a:t>. </a:t>
            </a:r>
            <a:endParaRPr lang="en-US" sz="3300" dirty="0"/>
          </a:p>
          <a:p>
            <a:r>
              <a:rPr lang="en-US" sz="3300" dirty="0" err="1" smtClean="0"/>
              <a:t>Dylech</a:t>
            </a:r>
            <a:r>
              <a:rPr lang="en-US" sz="3300" dirty="0" smtClean="0"/>
              <a:t> </a:t>
            </a:r>
            <a:r>
              <a:rPr lang="en-US" sz="3300" b="1" dirty="0" err="1" smtClean="0"/>
              <a:t>gysylltu</a:t>
            </a:r>
            <a:r>
              <a:rPr lang="en-US" sz="3300" b="1" dirty="0" smtClean="0"/>
              <a:t> </a:t>
            </a:r>
            <a:r>
              <a:rPr lang="en-US" sz="3300" b="1" dirty="0" err="1" smtClean="0"/>
              <a:t>eich</a:t>
            </a:r>
            <a:r>
              <a:rPr lang="en-US" sz="3300" b="1" dirty="0" smtClean="0"/>
              <a:t> </a:t>
            </a:r>
            <a:r>
              <a:rPr lang="en-US" sz="3300" b="1" dirty="0" err="1" smtClean="0"/>
              <a:t>profiad</a:t>
            </a:r>
            <a:r>
              <a:rPr lang="en-US" sz="3300" b="1" dirty="0" smtClean="0"/>
              <a:t> </a:t>
            </a:r>
            <a:r>
              <a:rPr lang="en-US" sz="3300" b="1" dirty="0" err="1" smtClean="0"/>
              <a:t>o’r</a:t>
            </a:r>
            <a:r>
              <a:rPr lang="en-US" sz="3300" b="1" dirty="0" smtClean="0"/>
              <a:t> </a:t>
            </a:r>
            <a:r>
              <a:rPr lang="en-US" sz="3300" b="1" dirty="0" err="1" smtClean="0"/>
              <a:t>ddwy</a:t>
            </a:r>
            <a:r>
              <a:rPr lang="en-US" sz="3300" b="1" dirty="0" smtClean="0"/>
              <a:t> </a:t>
            </a:r>
            <a:r>
              <a:rPr lang="en-US" sz="3300" b="1" dirty="0" err="1" smtClean="0"/>
              <a:t>sgil</a:t>
            </a:r>
            <a:r>
              <a:rPr lang="en-US" sz="3300" b="1" dirty="0" smtClean="0"/>
              <a:t> </a:t>
            </a:r>
            <a:r>
              <a:rPr lang="en-US" sz="3300" b="1" dirty="0" err="1" smtClean="0"/>
              <a:t>gyda</a:t>
            </a:r>
            <a:r>
              <a:rPr lang="en-US" sz="3300" b="1" dirty="0" smtClean="0"/>
              <a:t> </a:t>
            </a:r>
            <a:r>
              <a:rPr lang="en-US" sz="3300" b="1" dirty="0" err="1" smtClean="0"/>
              <a:t>theori</a:t>
            </a:r>
            <a:r>
              <a:rPr lang="en-US" sz="3300" b="1" dirty="0" smtClean="0"/>
              <a:t> </a:t>
            </a:r>
            <a:r>
              <a:rPr lang="en-US" sz="3300" b="1" dirty="0" err="1" smtClean="0"/>
              <a:t>dysgu</a:t>
            </a:r>
            <a:r>
              <a:rPr lang="en-US" sz="3300" b="1" dirty="0" smtClean="0"/>
              <a:t> </a:t>
            </a:r>
            <a:r>
              <a:rPr lang="en-US" sz="3300" dirty="0" smtClean="0"/>
              <a:t>(</a:t>
            </a:r>
            <a:r>
              <a:rPr lang="en-US" sz="3300" dirty="0" err="1" smtClean="0"/>
              <a:t>esbonir</a:t>
            </a:r>
            <a:r>
              <a:rPr lang="en-US" sz="3300" dirty="0" smtClean="0"/>
              <a:t> </a:t>
            </a:r>
            <a:r>
              <a:rPr lang="en-US" sz="3300" dirty="0" err="1" smtClean="0"/>
              <a:t>hyn</a:t>
            </a:r>
            <a:r>
              <a:rPr lang="en-US" sz="3300" dirty="0" smtClean="0"/>
              <a:t> </a:t>
            </a:r>
            <a:r>
              <a:rPr lang="en-US" sz="3300" dirty="0" err="1" smtClean="0"/>
              <a:t>ar</a:t>
            </a:r>
            <a:r>
              <a:rPr lang="en-US" sz="3300" dirty="0" smtClean="0"/>
              <a:t> y </a:t>
            </a:r>
            <a:r>
              <a:rPr lang="en-US" sz="3300" dirty="0" err="1" smtClean="0"/>
              <a:t>sleid</a:t>
            </a:r>
            <a:r>
              <a:rPr lang="en-US" sz="3300" dirty="0" smtClean="0"/>
              <a:t> </a:t>
            </a:r>
            <a:r>
              <a:rPr lang="en-US" sz="3300" dirty="0" err="1" smtClean="0"/>
              <a:t>nesaf</a:t>
            </a:r>
            <a:r>
              <a:rPr lang="en-US" sz="3300" dirty="0" smtClean="0"/>
              <a:t>).</a:t>
            </a:r>
          </a:p>
          <a:p>
            <a:r>
              <a:rPr lang="en-US" sz="3300" b="1" dirty="0" smtClean="0"/>
              <a:t>COFIWCH: </a:t>
            </a:r>
            <a:r>
              <a:rPr lang="en-US" sz="3300" dirty="0" err="1" smtClean="0"/>
              <a:t>dylech</a:t>
            </a:r>
            <a:r>
              <a:rPr lang="en-US" sz="3300" dirty="0" smtClean="0"/>
              <a:t> </a:t>
            </a:r>
            <a:r>
              <a:rPr lang="en-US" sz="3300" dirty="0" err="1" smtClean="0"/>
              <a:t>ystyried</a:t>
            </a:r>
            <a:r>
              <a:rPr lang="en-US" sz="3300" dirty="0" smtClean="0"/>
              <a:t> </a:t>
            </a:r>
            <a:r>
              <a:rPr lang="en-US" sz="3300" dirty="0" err="1"/>
              <a:t>gwybodaeth</a:t>
            </a:r>
            <a:r>
              <a:rPr lang="en-US" sz="3300" dirty="0"/>
              <a:t> </a:t>
            </a:r>
            <a:r>
              <a:rPr lang="en-US" sz="3300" dirty="0" err="1"/>
              <a:t>bynciol</a:t>
            </a:r>
            <a:r>
              <a:rPr lang="en-US" sz="3300" dirty="0"/>
              <a:t> </a:t>
            </a:r>
            <a:r>
              <a:rPr lang="en-US" sz="3300" dirty="0" err="1"/>
              <a:t>fel</a:t>
            </a:r>
            <a:r>
              <a:rPr lang="en-US" sz="3300" dirty="0"/>
              <a:t> </a:t>
            </a:r>
            <a:r>
              <a:rPr lang="en-US" sz="3300" dirty="0" err="1"/>
              <a:t>mwy</a:t>
            </a:r>
            <a:r>
              <a:rPr lang="en-US" sz="3300" dirty="0"/>
              <a:t> </a:t>
            </a:r>
            <a:r>
              <a:rPr lang="en-US" sz="3300" dirty="0" smtClean="0"/>
              <a:t>nag </a:t>
            </a:r>
            <a:r>
              <a:rPr lang="en-US" sz="3300" dirty="0" err="1" smtClean="0"/>
              <a:t>athro</a:t>
            </a:r>
            <a:r>
              <a:rPr lang="en-US" sz="3300" dirty="0" smtClean="0"/>
              <a:t> </a:t>
            </a:r>
            <a:r>
              <a:rPr lang="en-US" sz="3300" dirty="0" err="1" smtClean="0"/>
              <a:t>yn</a:t>
            </a:r>
            <a:r>
              <a:rPr lang="en-US" sz="3300" dirty="0" smtClean="0"/>
              <a:t> </a:t>
            </a:r>
            <a:r>
              <a:rPr lang="en-US" sz="3300" dirty="0" err="1" smtClean="0"/>
              <a:t>gwybod</a:t>
            </a:r>
            <a:r>
              <a:rPr lang="en-US" sz="3300" dirty="0" smtClean="0"/>
              <a:t> am y </a:t>
            </a:r>
            <a:r>
              <a:rPr lang="en-US" sz="3300" dirty="0" err="1" smtClean="0"/>
              <a:t>pwnc</a:t>
            </a:r>
            <a:r>
              <a:rPr lang="en-US" sz="3300" dirty="0" smtClean="0"/>
              <a:t> </a:t>
            </a:r>
            <a:r>
              <a:rPr lang="en-US" sz="3300" dirty="0" err="1" smtClean="0"/>
              <a:t>maent</a:t>
            </a:r>
            <a:r>
              <a:rPr lang="en-US" sz="3300" dirty="0" smtClean="0"/>
              <a:t> </a:t>
            </a:r>
            <a:r>
              <a:rPr lang="en-US" sz="3300" dirty="0" err="1" smtClean="0"/>
              <a:t>yn</a:t>
            </a:r>
            <a:r>
              <a:rPr lang="en-US" sz="3300" dirty="0" smtClean="0"/>
              <a:t> </a:t>
            </a:r>
            <a:r>
              <a:rPr lang="en-US" sz="3300" dirty="0" err="1" smtClean="0"/>
              <a:t>ei</a:t>
            </a:r>
            <a:r>
              <a:rPr lang="en-US" sz="3300" dirty="0" smtClean="0"/>
              <a:t> </a:t>
            </a:r>
            <a:r>
              <a:rPr lang="en-US" sz="3300" dirty="0" err="1" smtClean="0"/>
              <a:t>ddysgu</a:t>
            </a:r>
            <a:r>
              <a:rPr lang="en-US" sz="3300" dirty="0" smtClean="0"/>
              <a:t> (</a:t>
            </a:r>
            <a:r>
              <a:rPr lang="en-US" sz="3300" dirty="0" err="1"/>
              <a:t>er</a:t>
            </a:r>
            <a:r>
              <a:rPr lang="en-US" sz="3300" dirty="0"/>
              <a:t> bod </a:t>
            </a:r>
            <a:r>
              <a:rPr lang="en-US" sz="3300" dirty="0" err="1"/>
              <a:t>hyn</a:t>
            </a:r>
            <a:r>
              <a:rPr lang="en-US" sz="3300" dirty="0"/>
              <a:t> </a:t>
            </a:r>
            <a:r>
              <a:rPr lang="en-US" sz="3300" dirty="0" err="1"/>
              <a:t>yn</a:t>
            </a:r>
            <a:r>
              <a:rPr lang="en-US" sz="3300" dirty="0"/>
              <a:t> </a:t>
            </a:r>
            <a:r>
              <a:rPr lang="en-US" sz="3300" dirty="0" err="1"/>
              <a:t>amlwg</a:t>
            </a:r>
            <a:r>
              <a:rPr lang="en-US" sz="3300" dirty="0"/>
              <a:t> </a:t>
            </a:r>
            <a:r>
              <a:rPr lang="en-US" sz="3300" dirty="0" err="1"/>
              <a:t>yn</a:t>
            </a:r>
            <a:r>
              <a:rPr lang="en-US" sz="3300" dirty="0"/>
              <a:t> </a:t>
            </a:r>
            <a:r>
              <a:rPr lang="en-US" sz="3300" dirty="0" err="1"/>
              <a:t>bwysig</a:t>
            </a:r>
            <a:r>
              <a:rPr lang="en-US" sz="3300" dirty="0"/>
              <a:t>). </a:t>
            </a:r>
            <a:r>
              <a:rPr lang="en-US" sz="3300" dirty="0" smtClean="0"/>
              <a:t>Mae </a:t>
            </a:r>
            <a:r>
              <a:rPr lang="en-US" sz="3300" dirty="0" err="1" smtClean="0"/>
              <a:t>angen</a:t>
            </a:r>
            <a:r>
              <a:rPr lang="en-US" sz="3300" dirty="0" smtClean="0"/>
              <a:t> </a:t>
            </a:r>
            <a:r>
              <a:rPr lang="en-US" sz="3300" dirty="0" err="1" smtClean="0"/>
              <a:t>i</a:t>
            </a:r>
            <a:r>
              <a:rPr lang="en-US" sz="3300" dirty="0" smtClean="0"/>
              <a:t> </a:t>
            </a:r>
            <a:r>
              <a:rPr lang="en-US" sz="3300" dirty="0" err="1" smtClean="0"/>
              <a:t>athrawon</a:t>
            </a:r>
            <a:r>
              <a:rPr lang="en-US" sz="3300" dirty="0" smtClean="0"/>
              <a:t> </a:t>
            </a:r>
            <a:r>
              <a:rPr lang="en-US" sz="3300" dirty="0" err="1" smtClean="0"/>
              <a:t>hefyd</a:t>
            </a:r>
            <a:r>
              <a:rPr lang="en-US" sz="3300" dirty="0" smtClean="0"/>
              <a:t> </a:t>
            </a:r>
            <a:r>
              <a:rPr lang="en-US" sz="3300" dirty="0" err="1" smtClean="0"/>
              <a:t>i</a:t>
            </a:r>
            <a:r>
              <a:rPr lang="en-US" sz="3300" dirty="0" smtClean="0"/>
              <a:t> </a:t>
            </a:r>
            <a:r>
              <a:rPr lang="en-US" sz="3300" dirty="0" err="1" smtClean="0"/>
              <a:t>wybod</a:t>
            </a:r>
            <a:r>
              <a:rPr lang="en-US" sz="3300" dirty="0" smtClean="0"/>
              <a:t> am </a:t>
            </a:r>
            <a:r>
              <a:rPr lang="en-US" sz="3300" dirty="0" err="1" smtClean="0"/>
              <a:t>wahanol</a:t>
            </a:r>
            <a:r>
              <a:rPr lang="en-US" sz="3300" dirty="0" smtClean="0"/>
              <a:t> </a:t>
            </a:r>
            <a:r>
              <a:rPr lang="en-US" sz="3300" dirty="0" err="1" smtClean="0"/>
              <a:t>ffyrdd</a:t>
            </a:r>
            <a:r>
              <a:rPr lang="en-US" sz="3300" dirty="0" smtClean="0"/>
              <a:t> o </a:t>
            </a:r>
            <a:r>
              <a:rPr lang="en-US" sz="3300" dirty="0" err="1"/>
              <a:t>addysgu</a:t>
            </a:r>
            <a:r>
              <a:rPr lang="en-US" sz="3300" dirty="0"/>
              <a:t> </a:t>
            </a:r>
            <a:r>
              <a:rPr lang="en-US" sz="3300" dirty="0" err="1" smtClean="0"/>
              <a:t>h.y</a:t>
            </a:r>
            <a:r>
              <a:rPr lang="en-US" sz="3300" dirty="0" smtClean="0"/>
              <a:t>. </a:t>
            </a:r>
            <a:r>
              <a:rPr lang="en-US" sz="3300" dirty="0" err="1" smtClean="0"/>
              <a:t>sut</a:t>
            </a:r>
            <a:r>
              <a:rPr lang="en-US" sz="3300" dirty="0" smtClean="0"/>
              <a:t> </a:t>
            </a:r>
            <a:r>
              <a:rPr lang="en-US" sz="3300" dirty="0" err="1" smtClean="0"/>
              <a:t>maent</a:t>
            </a:r>
            <a:r>
              <a:rPr lang="en-US" sz="3300" dirty="0" smtClean="0"/>
              <a:t> </a:t>
            </a:r>
            <a:r>
              <a:rPr lang="en-US" sz="3300" dirty="0" err="1" smtClean="0"/>
              <a:t>yn</a:t>
            </a:r>
            <a:r>
              <a:rPr lang="en-US" sz="3300" dirty="0" smtClean="0"/>
              <a:t> </a:t>
            </a:r>
            <a:r>
              <a:rPr lang="en-US" sz="3300" dirty="0" err="1" smtClean="0"/>
              <a:t>mynd</a:t>
            </a:r>
            <a:r>
              <a:rPr lang="en-US" sz="3300" dirty="0" smtClean="0"/>
              <a:t> </a:t>
            </a:r>
            <a:r>
              <a:rPr lang="en-US" sz="3300" dirty="0" err="1" smtClean="0"/>
              <a:t>i</a:t>
            </a:r>
            <a:r>
              <a:rPr lang="en-US" sz="3300" dirty="0" smtClean="0"/>
              <a:t> </a:t>
            </a:r>
            <a:r>
              <a:rPr lang="en-US" sz="3300" dirty="0" err="1" smtClean="0"/>
              <a:t>drosglwyddo’r</a:t>
            </a:r>
            <a:r>
              <a:rPr lang="en-US" sz="3300" dirty="0" smtClean="0"/>
              <a:t> </a:t>
            </a:r>
            <a:r>
              <a:rPr lang="en-US" sz="3300" dirty="0" err="1" smtClean="0"/>
              <a:t>wybodaeth</a:t>
            </a:r>
            <a:r>
              <a:rPr lang="en-US" sz="3300" dirty="0" smtClean="0"/>
              <a:t>, </a:t>
            </a:r>
            <a:r>
              <a:rPr lang="en-US" sz="3300" dirty="0" err="1" smtClean="0"/>
              <a:t>dewis</a:t>
            </a:r>
            <a:r>
              <a:rPr lang="en-US" sz="3300" dirty="0" smtClean="0"/>
              <a:t> o </a:t>
            </a:r>
            <a:r>
              <a:rPr lang="en-US" sz="3300" dirty="0" err="1" smtClean="0"/>
              <a:t>dasgau</a:t>
            </a:r>
            <a:r>
              <a:rPr lang="en-US" sz="3300" dirty="0" smtClean="0"/>
              <a:t>, </a:t>
            </a:r>
            <a:r>
              <a:rPr lang="en-US" sz="3300" dirty="0" err="1" smtClean="0"/>
              <a:t>adnoddau</a:t>
            </a:r>
            <a:r>
              <a:rPr lang="en-US" sz="3300" dirty="0" smtClean="0"/>
              <a:t> </a:t>
            </a:r>
            <a:r>
              <a:rPr lang="en-US" sz="3300" dirty="0" err="1" smtClean="0"/>
              <a:t>ayyb</a:t>
            </a:r>
            <a:r>
              <a:rPr lang="en-US" sz="3300" dirty="0" smtClean="0"/>
              <a:t>.</a:t>
            </a:r>
            <a:endParaRPr lang="en-US" sz="3300" dirty="0"/>
          </a:p>
          <a:p>
            <a:endParaRPr lang="en-US" dirty="0"/>
          </a:p>
        </p:txBody>
      </p:sp>
      <p:sp>
        <p:nvSpPr>
          <p:cNvPr id="5" name="Text Placeholder 4"/>
          <p:cNvSpPr>
            <a:spLocks noGrp="1"/>
          </p:cNvSpPr>
          <p:nvPr>
            <p:ph type="body" sz="quarter" idx="3"/>
          </p:nvPr>
        </p:nvSpPr>
        <p:spPr>
          <a:xfrm>
            <a:off x="4629149" y="35243"/>
            <a:ext cx="3887391" cy="526460"/>
          </a:xfrm>
        </p:spPr>
        <p:txBody>
          <a:bodyPr/>
          <a:lstStyle/>
          <a:p>
            <a:r>
              <a:rPr lang="en-US" dirty="0" smtClean="0"/>
              <a:t>How to go about this?</a:t>
            </a:r>
            <a:endParaRPr lang="en-US" dirty="0"/>
          </a:p>
        </p:txBody>
      </p:sp>
      <p:sp>
        <p:nvSpPr>
          <p:cNvPr id="6" name="Content Placeholder 5"/>
          <p:cNvSpPr>
            <a:spLocks noGrp="1"/>
          </p:cNvSpPr>
          <p:nvPr>
            <p:ph sz="quarter" idx="4"/>
          </p:nvPr>
        </p:nvSpPr>
        <p:spPr>
          <a:xfrm>
            <a:off x="4629149" y="561703"/>
            <a:ext cx="4345033" cy="5042263"/>
          </a:xfrm>
        </p:spPr>
        <p:txBody>
          <a:bodyPr>
            <a:normAutofit fontScale="55000" lnSpcReduction="20000"/>
          </a:bodyPr>
          <a:lstStyle/>
          <a:p>
            <a:r>
              <a:rPr lang="en-US" sz="2900" dirty="0" smtClean="0"/>
              <a:t>Think </a:t>
            </a:r>
            <a:r>
              <a:rPr lang="en-US" sz="2900" dirty="0"/>
              <a:t>about a </a:t>
            </a:r>
            <a:r>
              <a:rPr lang="en-US" sz="2900" b="1" dirty="0"/>
              <a:t>language skill </a:t>
            </a:r>
            <a:r>
              <a:rPr lang="en-US" sz="2900" dirty="0"/>
              <a:t>(e.g. teaching of reading) </a:t>
            </a:r>
            <a:endParaRPr lang="en-US" sz="2900" dirty="0" smtClean="0"/>
          </a:p>
          <a:p>
            <a:r>
              <a:rPr lang="en-US" sz="2900" dirty="0" smtClean="0"/>
              <a:t>Think about </a:t>
            </a:r>
            <a:r>
              <a:rPr lang="en-US" sz="2900" dirty="0"/>
              <a:t>a </a:t>
            </a:r>
            <a:r>
              <a:rPr lang="en-US" sz="2900" b="1" dirty="0"/>
              <a:t>mathematical skill </a:t>
            </a:r>
            <a:r>
              <a:rPr lang="en-US" sz="2900" dirty="0"/>
              <a:t>(e.g. teaching of </a:t>
            </a:r>
            <a:r>
              <a:rPr lang="en-US" sz="2900" dirty="0" smtClean="0"/>
              <a:t>number). </a:t>
            </a:r>
          </a:p>
          <a:p>
            <a:r>
              <a:rPr lang="en-US" sz="2900" dirty="0" smtClean="0"/>
              <a:t>The two skills </a:t>
            </a:r>
            <a:r>
              <a:rPr lang="en-US" sz="2900" b="1" dirty="0" smtClean="0"/>
              <a:t>will have been observed </a:t>
            </a:r>
            <a:r>
              <a:rPr lang="en-US" sz="2900" b="1" dirty="0"/>
              <a:t>or taught </a:t>
            </a:r>
            <a:r>
              <a:rPr lang="en-US" sz="2900" b="1" dirty="0" smtClean="0"/>
              <a:t>during </a:t>
            </a:r>
            <a:r>
              <a:rPr lang="en-US" sz="2900" b="1" dirty="0"/>
              <a:t>Professional Teaching </a:t>
            </a:r>
            <a:r>
              <a:rPr lang="en-US" sz="2900" b="1" dirty="0" smtClean="0"/>
              <a:t>Experience </a:t>
            </a:r>
            <a:r>
              <a:rPr lang="en-US" sz="2900" dirty="0" smtClean="0"/>
              <a:t>(PTE). You should quote each skill by referring to the Language / Mathematics curriculum documents.</a:t>
            </a:r>
            <a:endParaRPr lang="en-US" sz="2900" dirty="0"/>
          </a:p>
          <a:p>
            <a:r>
              <a:rPr lang="en-US" sz="2900" dirty="0" smtClean="0"/>
              <a:t>You will discuss your experience of the two skills. The aim is to </a:t>
            </a:r>
            <a:r>
              <a:rPr lang="en-US" sz="2900" b="1" dirty="0" smtClean="0"/>
              <a:t>reflect not describe</a:t>
            </a:r>
            <a:r>
              <a:rPr lang="en-US" sz="2900" dirty="0" smtClean="0"/>
              <a:t>.  You will need to </a:t>
            </a:r>
            <a:r>
              <a:rPr lang="en-US" sz="2900" b="1" dirty="0" smtClean="0"/>
              <a:t>refer </a:t>
            </a:r>
            <a:r>
              <a:rPr lang="en-US" sz="2900" b="1" dirty="0"/>
              <a:t>to the place of teacher subject knowledge in developing the children’s </a:t>
            </a:r>
            <a:r>
              <a:rPr lang="en-US" sz="2900" b="1" dirty="0" smtClean="0"/>
              <a:t>learning for the skills</a:t>
            </a:r>
            <a:r>
              <a:rPr lang="en-US" sz="2900" dirty="0" smtClean="0"/>
              <a:t>.</a:t>
            </a:r>
          </a:p>
          <a:p>
            <a:r>
              <a:rPr lang="en-US" sz="2900" dirty="0" smtClean="0"/>
              <a:t>You should </a:t>
            </a:r>
            <a:r>
              <a:rPr lang="en-US" sz="2900" b="1" dirty="0" smtClean="0"/>
              <a:t>link your experience of both skills to learning </a:t>
            </a:r>
            <a:r>
              <a:rPr lang="en-US" sz="2900" b="1" dirty="0"/>
              <a:t>theory </a:t>
            </a:r>
            <a:r>
              <a:rPr lang="en-US" sz="2900" dirty="0" smtClean="0"/>
              <a:t>(this is explained on the next slide).</a:t>
            </a:r>
          </a:p>
          <a:p>
            <a:r>
              <a:rPr lang="en-US" sz="2900" b="1" dirty="0" smtClean="0"/>
              <a:t>REMEMBER: </a:t>
            </a:r>
            <a:r>
              <a:rPr lang="en-US" sz="2900" dirty="0" smtClean="0"/>
              <a:t>you should consider </a:t>
            </a:r>
            <a:r>
              <a:rPr lang="en-US" sz="2900" dirty="0"/>
              <a:t>subject knowledge </a:t>
            </a:r>
            <a:r>
              <a:rPr lang="en-US" sz="2900" dirty="0" smtClean="0"/>
              <a:t>as </a:t>
            </a:r>
            <a:r>
              <a:rPr lang="en-US" sz="2900" dirty="0"/>
              <a:t>more than what </a:t>
            </a:r>
            <a:r>
              <a:rPr lang="en-US" sz="2900" dirty="0" smtClean="0"/>
              <a:t>a teacher knows </a:t>
            </a:r>
            <a:r>
              <a:rPr lang="en-US" sz="2900" dirty="0"/>
              <a:t>about </a:t>
            </a:r>
            <a:r>
              <a:rPr lang="en-US" sz="2900" dirty="0" smtClean="0"/>
              <a:t>the subject being taught (</a:t>
            </a:r>
            <a:r>
              <a:rPr lang="en-US" sz="2900" dirty="0"/>
              <a:t>although </a:t>
            </a:r>
            <a:r>
              <a:rPr lang="en-US" sz="2900" dirty="0" smtClean="0"/>
              <a:t>this </a:t>
            </a:r>
            <a:r>
              <a:rPr lang="en-US" sz="2900" dirty="0"/>
              <a:t>is clearly important). </a:t>
            </a:r>
            <a:r>
              <a:rPr lang="en-US" sz="2900" dirty="0" smtClean="0"/>
              <a:t>Teachers also need to know about the different ways in </a:t>
            </a:r>
            <a:r>
              <a:rPr lang="en-US" sz="2900" dirty="0"/>
              <a:t>which you might </a:t>
            </a:r>
            <a:r>
              <a:rPr lang="en-US" sz="2900" dirty="0" smtClean="0"/>
              <a:t>teach i.e. how will you transfer the information, choice of tasks and resources etc.</a:t>
            </a:r>
            <a:endParaRPr lang="en-US" sz="2900" dirty="0"/>
          </a:p>
          <a:p>
            <a:endParaRPr lang="en-US" dirty="0"/>
          </a:p>
        </p:txBody>
      </p:sp>
    </p:spTree>
    <p:extLst>
      <p:ext uri="{BB962C8B-B14F-4D97-AF65-F5344CB8AC3E}">
        <p14:creationId xmlns:p14="http://schemas.microsoft.com/office/powerpoint/2010/main" val="48287022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72642" y="0"/>
            <a:ext cx="3868340" cy="526460"/>
          </a:xfrm>
        </p:spPr>
        <p:txBody>
          <a:bodyPr/>
          <a:lstStyle/>
          <a:p>
            <a:r>
              <a:rPr lang="en-US" dirty="0" err="1" smtClean="0"/>
              <a:t>Cysylltu</a:t>
            </a:r>
            <a:r>
              <a:rPr lang="en-US" dirty="0" smtClean="0"/>
              <a:t> </a:t>
            </a:r>
            <a:r>
              <a:rPr lang="en-US" dirty="0" err="1" smtClean="0"/>
              <a:t>â</a:t>
            </a:r>
            <a:r>
              <a:rPr lang="en-US" dirty="0" smtClean="0"/>
              <a:t> </a:t>
            </a:r>
            <a:r>
              <a:rPr lang="en-US" dirty="0" err="1" smtClean="0"/>
              <a:t>theori</a:t>
            </a:r>
            <a:r>
              <a:rPr lang="en-US" dirty="0" smtClean="0"/>
              <a:t> </a:t>
            </a:r>
            <a:r>
              <a:rPr lang="en-US" dirty="0" err="1" smtClean="0"/>
              <a:t>dysgu</a:t>
            </a:r>
            <a:endParaRPr lang="en-US" dirty="0"/>
          </a:p>
        </p:txBody>
      </p:sp>
      <p:sp>
        <p:nvSpPr>
          <p:cNvPr id="4" name="Content Placeholder 3"/>
          <p:cNvSpPr>
            <a:spLocks noGrp="1"/>
          </p:cNvSpPr>
          <p:nvPr>
            <p:ph sz="half" idx="2"/>
          </p:nvPr>
        </p:nvSpPr>
        <p:spPr>
          <a:xfrm>
            <a:off x="172642" y="637084"/>
            <a:ext cx="4164227" cy="4966882"/>
          </a:xfrm>
        </p:spPr>
        <p:txBody>
          <a:bodyPr>
            <a:normAutofit fontScale="62500" lnSpcReduction="20000"/>
          </a:bodyPr>
          <a:lstStyle/>
          <a:p>
            <a:r>
              <a:rPr lang="en-US" dirty="0" err="1" smtClean="0"/>
              <a:t>Ar</a:t>
            </a:r>
            <a:r>
              <a:rPr lang="en-US" dirty="0" smtClean="0"/>
              <a:t> </a:t>
            </a:r>
            <a:r>
              <a:rPr lang="en-US" dirty="0"/>
              <a:t>Moodle, </a:t>
            </a:r>
            <a:r>
              <a:rPr lang="en-US" dirty="0" err="1" smtClean="0"/>
              <a:t>mae</a:t>
            </a:r>
            <a:r>
              <a:rPr lang="en-US" dirty="0" smtClean="0"/>
              <a:t> PowerPoint ‘</a:t>
            </a:r>
            <a:r>
              <a:rPr lang="en-US" dirty="0" smtClean="0">
                <a:hlinkClick r:id="rId2"/>
              </a:rPr>
              <a:t>Damcaniaethau Dysgu</a:t>
            </a:r>
            <a:r>
              <a:rPr lang="en-US" dirty="0" smtClean="0"/>
              <a:t>’ o </a:t>
            </a:r>
            <a:r>
              <a:rPr lang="en-US" dirty="0" err="1" smtClean="0"/>
              <a:t>fewn</a:t>
            </a:r>
            <a:r>
              <a:rPr lang="en-US" dirty="0" smtClean="0"/>
              <a:t> </a:t>
            </a:r>
            <a:r>
              <a:rPr lang="en-US" dirty="0" err="1" smtClean="0"/>
              <a:t>yr</a:t>
            </a:r>
            <a:r>
              <a:rPr lang="en-US" dirty="0" smtClean="0"/>
              <a:t> </a:t>
            </a:r>
            <a:r>
              <a:rPr lang="en-US" dirty="0" err="1" smtClean="0"/>
              <a:t>adran</a:t>
            </a:r>
            <a:r>
              <a:rPr lang="en-US" dirty="0" smtClean="0"/>
              <a:t> </a:t>
            </a:r>
            <a:r>
              <a:rPr lang="en-US" dirty="0" err="1" smtClean="0"/>
              <a:t>Cyflwyniad</a:t>
            </a:r>
            <a:r>
              <a:rPr lang="en-US" dirty="0" smtClean="0"/>
              <a:t> </a:t>
            </a:r>
            <a:r>
              <a:rPr lang="en-US" dirty="0" err="1" smtClean="0"/>
              <a:t>ar</a:t>
            </a:r>
            <a:r>
              <a:rPr lang="en-US" dirty="0" smtClean="0"/>
              <a:t> </a:t>
            </a:r>
            <a:r>
              <a:rPr lang="en-US" dirty="0" err="1" smtClean="0"/>
              <a:t>gyfer</a:t>
            </a:r>
            <a:r>
              <a:rPr lang="en-US" dirty="0" smtClean="0"/>
              <a:t> y </a:t>
            </a:r>
            <a:r>
              <a:rPr lang="en-US" dirty="0" err="1" smtClean="0"/>
              <a:t>modwl</a:t>
            </a:r>
            <a:r>
              <a:rPr lang="en-US" dirty="0" smtClean="0"/>
              <a:t> </a:t>
            </a:r>
            <a:r>
              <a:rPr lang="en-US" dirty="0" err="1" smtClean="0"/>
              <a:t>hwn</a:t>
            </a:r>
            <a:r>
              <a:rPr lang="en-US" dirty="0" smtClean="0"/>
              <a:t>. </a:t>
            </a:r>
          </a:p>
          <a:p>
            <a:endParaRPr lang="en-US" dirty="0"/>
          </a:p>
          <a:p>
            <a:endParaRPr lang="en-US" dirty="0" smtClean="0"/>
          </a:p>
          <a:p>
            <a:endParaRPr lang="en-US" dirty="0"/>
          </a:p>
          <a:p>
            <a:endParaRPr lang="en-US" dirty="0" smtClean="0"/>
          </a:p>
          <a:p>
            <a:endParaRPr lang="en-US" dirty="0" smtClean="0"/>
          </a:p>
          <a:p>
            <a:r>
              <a:rPr lang="en-US" dirty="0" err="1"/>
              <a:t>Rydych</a:t>
            </a:r>
            <a:r>
              <a:rPr lang="en-US" dirty="0"/>
              <a:t> </a:t>
            </a:r>
            <a:r>
              <a:rPr lang="en-US" dirty="0" err="1" smtClean="0"/>
              <a:t>hefyd</a:t>
            </a:r>
            <a:r>
              <a:rPr lang="en-US" dirty="0" smtClean="0"/>
              <a:t> </a:t>
            </a:r>
            <a:r>
              <a:rPr lang="en-US" dirty="0" err="1" smtClean="0"/>
              <a:t>wedi</a:t>
            </a:r>
            <a:r>
              <a:rPr lang="en-US" dirty="0" smtClean="0"/>
              <a:t> </a:t>
            </a:r>
            <a:r>
              <a:rPr lang="en-US" dirty="0" err="1" smtClean="0"/>
              <a:t>cael</a:t>
            </a:r>
            <a:r>
              <a:rPr lang="en-US" dirty="0" smtClean="0"/>
              <a:t> </a:t>
            </a:r>
            <a:r>
              <a:rPr lang="en-US" dirty="0" err="1" smtClean="0"/>
              <a:t>cyflwyniadau</a:t>
            </a:r>
            <a:r>
              <a:rPr lang="en-US" dirty="0" smtClean="0"/>
              <a:t> </a:t>
            </a:r>
            <a:r>
              <a:rPr lang="en-US" dirty="0" err="1" smtClean="0"/>
              <a:t>ar</a:t>
            </a:r>
            <a:r>
              <a:rPr lang="en-US" dirty="0" smtClean="0"/>
              <a:t> </a:t>
            </a:r>
            <a:r>
              <a:rPr lang="en-US" dirty="0" err="1" smtClean="0"/>
              <a:t>theorïau</a:t>
            </a:r>
            <a:r>
              <a:rPr lang="en-US" dirty="0" smtClean="0"/>
              <a:t> </a:t>
            </a:r>
            <a:r>
              <a:rPr lang="en-US" dirty="0" err="1"/>
              <a:t>dysgu</a:t>
            </a:r>
            <a:r>
              <a:rPr lang="en-US" dirty="0"/>
              <a:t> </a:t>
            </a:r>
            <a:r>
              <a:rPr lang="en-US" dirty="0" err="1"/>
              <a:t>fel</a:t>
            </a:r>
            <a:r>
              <a:rPr lang="en-US" dirty="0"/>
              <a:t> </a:t>
            </a:r>
            <a:r>
              <a:rPr lang="en-US" dirty="0" err="1"/>
              <a:t>rhan</a:t>
            </a:r>
            <a:r>
              <a:rPr lang="en-US" dirty="0"/>
              <a:t> o </a:t>
            </a:r>
            <a:r>
              <a:rPr lang="en-US" dirty="0" smtClean="0"/>
              <a:t>ECAD4001/C</a:t>
            </a:r>
          </a:p>
          <a:p>
            <a:r>
              <a:rPr lang="en-US" dirty="0" err="1" smtClean="0"/>
              <a:t>Wrth</a:t>
            </a:r>
            <a:r>
              <a:rPr lang="en-US" dirty="0" smtClean="0"/>
              <a:t> </a:t>
            </a:r>
            <a:r>
              <a:rPr lang="en-US" dirty="0" err="1" smtClean="0"/>
              <a:t>drafod</a:t>
            </a:r>
            <a:r>
              <a:rPr lang="en-US" dirty="0" smtClean="0"/>
              <a:t>/</a:t>
            </a:r>
            <a:r>
              <a:rPr lang="en-US" dirty="0" err="1" smtClean="0"/>
              <a:t>adfyfyrio</a:t>
            </a:r>
            <a:r>
              <a:rPr lang="en-US" dirty="0" smtClean="0"/>
              <a:t> </a:t>
            </a:r>
            <a:r>
              <a:rPr lang="en-US" dirty="0" err="1" smtClean="0"/>
              <a:t>ar</a:t>
            </a:r>
            <a:r>
              <a:rPr lang="en-US" dirty="0" smtClean="0"/>
              <a:t> </a:t>
            </a:r>
            <a:r>
              <a:rPr lang="en-US" dirty="0" err="1" smtClean="0"/>
              <a:t>eich</a:t>
            </a:r>
            <a:r>
              <a:rPr lang="en-US" dirty="0" smtClean="0"/>
              <a:t> </a:t>
            </a:r>
            <a:r>
              <a:rPr lang="en-US" dirty="0" err="1" smtClean="0"/>
              <a:t>dwy</a:t>
            </a:r>
            <a:r>
              <a:rPr lang="en-US" dirty="0" smtClean="0"/>
              <a:t> </a:t>
            </a:r>
            <a:r>
              <a:rPr lang="en-US" dirty="0" err="1" smtClean="0"/>
              <a:t>sgil</a:t>
            </a:r>
            <a:r>
              <a:rPr lang="en-US" dirty="0" smtClean="0"/>
              <a:t> </a:t>
            </a:r>
            <a:r>
              <a:rPr lang="en-US" dirty="0" err="1" smtClean="0"/>
              <a:t>dylech</a:t>
            </a:r>
            <a:r>
              <a:rPr lang="en-US" dirty="0" smtClean="0"/>
              <a:t> </a:t>
            </a:r>
            <a:r>
              <a:rPr lang="en-US" dirty="0" err="1" smtClean="0"/>
              <a:t>gyfeirio</a:t>
            </a:r>
            <a:r>
              <a:rPr lang="en-US" dirty="0" smtClean="0"/>
              <a:t> at </a:t>
            </a:r>
            <a:r>
              <a:rPr lang="en-US" dirty="0" err="1" smtClean="0"/>
              <a:t>elfen</a:t>
            </a:r>
            <a:r>
              <a:rPr lang="en-US" dirty="0" smtClean="0"/>
              <a:t> o </a:t>
            </a:r>
            <a:r>
              <a:rPr lang="en-US" dirty="0" err="1" smtClean="0"/>
              <a:t>theori</a:t>
            </a:r>
            <a:r>
              <a:rPr lang="en-US" dirty="0" smtClean="0"/>
              <a:t>. (</a:t>
            </a:r>
            <a:r>
              <a:rPr lang="en-US" dirty="0" err="1" smtClean="0"/>
              <a:t>Ceir</a:t>
            </a:r>
            <a:r>
              <a:rPr lang="en-US" dirty="0" smtClean="0"/>
              <a:t> </a:t>
            </a:r>
            <a:r>
              <a:rPr lang="en-US" dirty="0" err="1" smtClean="0"/>
              <a:t>rhai</a:t>
            </a:r>
            <a:r>
              <a:rPr lang="en-US" dirty="0" smtClean="0"/>
              <a:t> </a:t>
            </a:r>
            <a:r>
              <a:rPr lang="en-US" dirty="0" err="1" smtClean="0"/>
              <a:t>esiamplau</a:t>
            </a:r>
            <a:r>
              <a:rPr lang="en-US" dirty="0" smtClean="0"/>
              <a:t> o </a:t>
            </a:r>
            <a:r>
              <a:rPr lang="en-US" dirty="0" err="1" smtClean="0"/>
              <a:t>hyn</a:t>
            </a:r>
            <a:r>
              <a:rPr lang="en-US" dirty="0" smtClean="0"/>
              <a:t> </a:t>
            </a:r>
            <a:r>
              <a:rPr lang="en-US" dirty="0" err="1" smtClean="0"/>
              <a:t>ar</a:t>
            </a:r>
            <a:r>
              <a:rPr lang="en-US" dirty="0" smtClean="0"/>
              <a:t> y </a:t>
            </a:r>
            <a:r>
              <a:rPr lang="en-US" dirty="0" err="1" smtClean="0"/>
              <a:t>sleid</a:t>
            </a:r>
            <a:r>
              <a:rPr lang="en-US" dirty="0" smtClean="0"/>
              <a:t> </a:t>
            </a:r>
            <a:r>
              <a:rPr lang="en-US" dirty="0" err="1" smtClean="0"/>
              <a:t>nesaf</a:t>
            </a:r>
            <a:r>
              <a:rPr lang="en-US" dirty="0" smtClean="0"/>
              <a:t>).  </a:t>
            </a:r>
          </a:p>
          <a:p>
            <a:r>
              <a:rPr lang="en-US" dirty="0" smtClean="0"/>
              <a:t>COFIWCH, </a:t>
            </a:r>
            <a:r>
              <a:rPr lang="en-US" dirty="0" err="1" smtClean="0"/>
              <a:t>bydd</a:t>
            </a:r>
            <a:r>
              <a:rPr lang="en-US" dirty="0" smtClean="0"/>
              <a:t> </a:t>
            </a:r>
            <a:r>
              <a:rPr lang="en-US" dirty="0" err="1" smtClean="0"/>
              <a:t>pawb</a:t>
            </a:r>
            <a:r>
              <a:rPr lang="en-US" dirty="0" smtClean="0"/>
              <a:t> </a:t>
            </a:r>
            <a:r>
              <a:rPr lang="en-US" dirty="0" err="1" smtClean="0"/>
              <a:t>wedi</a:t>
            </a:r>
            <a:r>
              <a:rPr lang="en-US" dirty="0" smtClean="0"/>
              <a:t> </a:t>
            </a:r>
            <a:r>
              <a:rPr lang="en-US" dirty="0" err="1" smtClean="0"/>
              <a:t>cael</a:t>
            </a:r>
            <a:r>
              <a:rPr lang="en-US" dirty="0" smtClean="0"/>
              <a:t> </a:t>
            </a:r>
            <a:r>
              <a:rPr lang="en-US" dirty="0" err="1" smtClean="0"/>
              <a:t>profiadau</a:t>
            </a:r>
            <a:r>
              <a:rPr lang="en-US" dirty="0" smtClean="0"/>
              <a:t> </a:t>
            </a:r>
            <a:r>
              <a:rPr lang="en-US" dirty="0" err="1" smtClean="0"/>
              <a:t>gwahanol</a:t>
            </a:r>
            <a:r>
              <a:rPr lang="en-US" dirty="0" smtClean="0"/>
              <a:t> </a:t>
            </a:r>
            <a:r>
              <a:rPr lang="en-US" dirty="0" err="1" smtClean="0"/>
              <a:t>yn</a:t>
            </a:r>
            <a:r>
              <a:rPr lang="en-US" dirty="0" smtClean="0"/>
              <a:t> </a:t>
            </a:r>
            <a:r>
              <a:rPr lang="en-US" dirty="0" err="1" smtClean="0"/>
              <a:t>ystod</a:t>
            </a:r>
            <a:r>
              <a:rPr lang="en-US" dirty="0" smtClean="0"/>
              <a:t> y PAP felly, </a:t>
            </a:r>
            <a:r>
              <a:rPr lang="en-US" dirty="0" err="1" smtClean="0"/>
              <a:t>nid</a:t>
            </a:r>
            <a:r>
              <a:rPr lang="en-US" dirty="0" smtClean="0"/>
              <a:t> </a:t>
            </a:r>
            <a:r>
              <a:rPr lang="en-US" dirty="0" err="1" smtClean="0"/>
              <a:t>yw’r</a:t>
            </a:r>
            <a:r>
              <a:rPr lang="en-US" dirty="0" smtClean="0"/>
              <a:t> </a:t>
            </a:r>
            <a:r>
              <a:rPr lang="en-US" dirty="0" err="1" smtClean="0"/>
              <a:t>esiamplau</a:t>
            </a:r>
            <a:r>
              <a:rPr lang="en-US" dirty="0" smtClean="0"/>
              <a:t> o </a:t>
            </a:r>
            <a:r>
              <a:rPr lang="en-US" dirty="0" err="1" smtClean="0"/>
              <a:t>reidrwydd</a:t>
            </a:r>
            <a:r>
              <a:rPr lang="en-US" dirty="0" smtClean="0"/>
              <a:t> </a:t>
            </a:r>
            <a:r>
              <a:rPr lang="en-US" dirty="0" err="1" smtClean="0"/>
              <a:t>yn</a:t>
            </a:r>
            <a:r>
              <a:rPr lang="en-US" dirty="0" smtClean="0"/>
              <a:t> </a:t>
            </a:r>
            <a:r>
              <a:rPr lang="en-US" dirty="0" err="1" smtClean="0"/>
              <a:t>berthnasol</a:t>
            </a:r>
            <a:r>
              <a:rPr lang="en-US" dirty="0" smtClean="0"/>
              <a:t> </a:t>
            </a:r>
            <a:r>
              <a:rPr lang="en-US" dirty="0" err="1" smtClean="0"/>
              <a:t>i’r</a:t>
            </a:r>
            <a:r>
              <a:rPr lang="en-US" dirty="0" smtClean="0"/>
              <a:t> </a:t>
            </a:r>
            <a:r>
              <a:rPr lang="en-US" dirty="0" err="1" smtClean="0"/>
              <a:t>sgiliau</a:t>
            </a:r>
            <a:r>
              <a:rPr lang="en-US" dirty="0" smtClean="0"/>
              <a:t> </a:t>
            </a:r>
            <a:r>
              <a:rPr lang="en-US" dirty="0" err="1" smtClean="0"/>
              <a:t>a’r</a:t>
            </a:r>
            <a:r>
              <a:rPr lang="en-US" dirty="0" smtClean="0"/>
              <a:t> </a:t>
            </a:r>
            <a:r>
              <a:rPr lang="en-US" dirty="0" err="1" smtClean="0"/>
              <a:t>gwersi</a:t>
            </a:r>
            <a:r>
              <a:rPr lang="en-US" dirty="0" smtClean="0"/>
              <a:t> </a:t>
            </a:r>
            <a:r>
              <a:rPr lang="en-US" dirty="0" err="1" smtClean="0"/>
              <a:t>sy’n</a:t>
            </a:r>
            <a:r>
              <a:rPr lang="en-US" dirty="0" smtClean="0"/>
              <a:t> </a:t>
            </a:r>
            <a:r>
              <a:rPr lang="en-US" dirty="0" err="1" smtClean="0"/>
              <a:t>cael</a:t>
            </a:r>
            <a:r>
              <a:rPr lang="en-US" dirty="0" smtClean="0"/>
              <a:t> </a:t>
            </a:r>
            <a:r>
              <a:rPr lang="en-US" dirty="0" err="1" smtClean="0"/>
              <a:t>sylw</a:t>
            </a:r>
            <a:r>
              <a:rPr lang="en-US" dirty="0" smtClean="0"/>
              <a:t> </a:t>
            </a:r>
            <a:r>
              <a:rPr lang="en-US" dirty="0" err="1" smtClean="0"/>
              <a:t>yn</a:t>
            </a:r>
            <a:r>
              <a:rPr lang="en-US" dirty="0" smtClean="0"/>
              <a:t> </a:t>
            </a:r>
            <a:r>
              <a:rPr lang="en-US" dirty="0" err="1" smtClean="0"/>
              <a:t>eich</a:t>
            </a:r>
            <a:r>
              <a:rPr lang="en-US" dirty="0" smtClean="0"/>
              <a:t> </a:t>
            </a:r>
            <a:r>
              <a:rPr lang="en-US" dirty="0" err="1" smtClean="0"/>
              <a:t>aseiniad</a:t>
            </a:r>
            <a:r>
              <a:rPr lang="en-US" dirty="0" smtClean="0"/>
              <a:t> chi. Dim </a:t>
            </a:r>
            <a:r>
              <a:rPr lang="en-US" dirty="0" err="1" smtClean="0"/>
              <a:t>ond</a:t>
            </a:r>
            <a:r>
              <a:rPr lang="en-US" dirty="0" smtClean="0"/>
              <a:t> RHAI </a:t>
            </a:r>
            <a:r>
              <a:rPr lang="en-US" dirty="0" err="1" smtClean="0"/>
              <a:t>syniadau</a:t>
            </a:r>
            <a:r>
              <a:rPr lang="en-US" dirty="0" smtClean="0"/>
              <a:t> </a:t>
            </a:r>
            <a:r>
              <a:rPr lang="en-US" dirty="0" err="1" smtClean="0"/>
              <a:t>yw’r</a:t>
            </a:r>
            <a:r>
              <a:rPr lang="en-US" dirty="0" smtClean="0"/>
              <a:t> </a:t>
            </a:r>
            <a:r>
              <a:rPr lang="en-US" dirty="0" err="1" smtClean="0"/>
              <a:t>rhain</a:t>
            </a:r>
            <a:r>
              <a:rPr lang="is-IS" dirty="0" smtClean="0"/>
              <a:t>…</a:t>
            </a:r>
            <a:endParaRPr lang="en-US" dirty="0"/>
          </a:p>
        </p:txBody>
      </p:sp>
      <p:sp>
        <p:nvSpPr>
          <p:cNvPr id="5" name="Text Placeholder 4"/>
          <p:cNvSpPr>
            <a:spLocks noGrp="1"/>
          </p:cNvSpPr>
          <p:nvPr>
            <p:ph type="body" sz="quarter" idx="3"/>
          </p:nvPr>
        </p:nvSpPr>
        <p:spPr>
          <a:xfrm>
            <a:off x="4498519" y="-16515"/>
            <a:ext cx="3887391" cy="526460"/>
          </a:xfrm>
        </p:spPr>
        <p:txBody>
          <a:bodyPr/>
          <a:lstStyle/>
          <a:p>
            <a:r>
              <a:rPr lang="en-US" dirty="0" smtClean="0"/>
              <a:t>Linking with learning theory</a:t>
            </a:r>
            <a:endParaRPr lang="en-US" dirty="0"/>
          </a:p>
        </p:txBody>
      </p:sp>
      <p:sp>
        <p:nvSpPr>
          <p:cNvPr id="6" name="Content Placeholder 5"/>
          <p:cNvSpPr>
            <a:spLocks noGrp="1"/>
          </p:cNvSpPr>
          <p:nvPr>
            <p:ph sz="quarter" idx="4"/>
          </p:nvPr>
        </p:nvSpPr>
        <p:spPr>
          <a:xfrm>
            <a:off x="4498519" y="637083"/>
            <a:ext cx="4514851" cy="4966883"/>
          </a:xfrm>
        </p:spPr>
        <p:txBody>
          <a:bodyPr>
            <a:normAutofit fontScale="62500" lnSpcReduction="20000"/>
          </a:bodyPr>
          <a:lstStyle/>
          <a:p>
            <a:r>
              <a:rPr lang="en-US" dirty="0" smtClean="0"/>
              <a:t>On Moodle, there is a ‘</a:t>
            </a:r>
            <a:r>
              <a:rPr lang="en-US" dirty="0" smtClean="0">
                <a:hlinkClick r:id="rId2"/>
              </a:rPr>
              <a:t>Theories of Learning</a:t>
            </a:r>
            <a:r>
              <a:rPr lang="en-US" dirty="0" smtClean="0"/>
              <a:t>’ PowerPoint within the Introduction section for this module.</a:t>
            </a:r>
          </a:p>
          <a:p>
            <a:endParaRPr lang="en-US" dirty="0"/>
          </a:p>
          <a:p>
            <a:endParaRPr lang="en-US" dirty="0" smtClean="0"/>
          </a:p>
          <a:p>
            <a:endParaRPr lang="en-US" dirty="0" smtClean="0"/>
          </a:p>
          <a:p>
            <a:endParaRPr lang="en-US" dirty="0"/>
          </a:p>
          <a:p>
            <a:endParaRPr lang="en-US" dirty="0" smtClean="0"/>
          </a:p>
          <a:p>
            <a:r>
              <a:rPr lang="en-US" dirty="0"/>
              <a:t>You have </a:t>
            </a:r>
            <a:r>
              <a:rPr lang="en-US" dirty="0" smtClean="0"/>
              <a:t>also been given introductions to learning theories </a:t>
            </a:r>
            <a:r>
              <a:rPr lang="en-US" dirty="0"/>
              <a:t>as part of ECAD4001</a:t>
            </a:r>
            <a:r>
              <a:rPr lang="en-US" dirty="0" smtClean="0"/>
              <a:t>.</a:t>
            </a:r>
          </a:p>
          <a:p>
            <a:r>
              <a:rPr lang="en-US" dirty="0" smtClean="0"/>
              <a:t>As you discuss/reflect on your two skills you should connect with an element of theory. (Some examples are given on the next slide).</a:t>
            </a:r>
          </a:p>
          <a:p>
            <a:r>
              <a:rPr lang="en-US" dirty="0" smtClean="0"/>
              <a:t>REMEMBER, each student will have had different experiences on PTE therefore, the examples may not necessarily be relevant to the skills and lessons being discussed in your assignment. These are only SOME ideas</a:t>
            </a:r>
            <a:r>
              <a:rPr lang="is-IS" dirty="0" smtClean="0"/>
              <a:t>…</a:t>
            </a:r>
            <a:endParaRPr lang="en-US" dirty="0"/>
          </a:p>
          <a:p>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9612" y="1264194"/>
            <a:ext cx="5852160" cy="1604517"/>
          </a:xfrm>
          <a:prstGeom prst="rect">
            <a:avLst/>
          </a:prstGeom>
        </p:spPr>
      </p:pic>
      <p:cxnSp>
        <p:nvCxnSpPr>
          <p:cNvPr id="8" name="Straight Arrow Connector 7"/>
          <p:cNvCxnSpPr/>
          <p:nvPr/>
        </p:nvCxnSpPr>
        <p:spPr>
          <a:xfrm>
            <a:off x="444138" y="2351314"/>
            <a:ext cx="1345474" cy="0"/>
          </a:xfrm>
          <a:prstGeom prst="straightConnector1">
            <a:avLst/>
          </a:prstGeom>
          <a:ln w="6032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7123373" y="2638697"/>
            <a:ext cx="1262537" cy="0"/>
          </a:xfrm>
          <a:prstGeom prst="straightConnector1">
            <a:avLst/>
          </a:prstGeom>
          <a:ln w="6032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589341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24893" y="165872"/>
            <a:ext cx="3868340" cy="823912"/>
          </a:xfrm>
        </p:spPr>
        <p:txBody>
          <a:bodyPr/>
          <a:lstStyle/>
          <a:p>
            <a:r>
              <a:rPr lang="en-US" i="1" dirty="0" err="1" smtClean="0"/>
              <a:t>Rhai</a:t>
            </a:r>
            <a:r>
              <a:rPr lang="en-US" i="1" dirty="0" smtClean="0"/>
              <a:t> </a:t>
            </a:r>
            <a:r>
              <a:rPr lang="en-US" b="0" dirty="0" err="1" smtClean="0"/>
              <a:t>esiamplau</a:t>
            </a:r>
            <a:r>
              <a:rPr lang="en-US" b="0" dirty="0" smtClean="0"/>
              <a:t> </a:t>
            </a:r>
            <a:r>
              <a:rPr lang="en-US" b="0" dirty="0" err="1" smtClean="0"/>
              <a:t>posib</a:t>
            </a:r>
            <a:r>
              <a:rPr lang="en-US" b="0" dirty="0" smtClean="0"/>
              <a:t> o </a:t>
            </a:r>
            <a:r>
              <a:rPr lang="en-US" b="0" dirty="0" err="1" smtClean="0"/>
              <a:t>gysylltu</a:t>
            </a:r>
            <a:r>
              <a:rPr lang="en-US" b="0" dirty="0" smtClean="0"/>
              <a:t> </a:t>
            </a:r>
            <a:r>
              <a:rPr lang="en-US" b="0" dirty="0" err="1" smtClean="0"/>
              <a:t>gyda</a:t>
            </a:r>
            <a:r>
              <a:rPr lang="en-US" b="0" dirty="0" smtClean="0"/>
              <a:t> </a:t>
            </a:r>
            <a:r>
              <a:rPr lang="en-US" b="0" dirty="0" err="1" smtClean="0"/>
              <a:t>theori</a:t>
            </a:r>
            <a:r>
              <a:rPr lang="is-IS" b="0" dirty="0" smtClean="0"/>
              <a:t>…</a:t>
            </a:r>
            <a:endParaRPr lang="en-US" b="0" dirty="0"/>
          </a:p>
        </p:txBody>
      </p:sp>
      <p:sp>
        <p:nvSpPr>
          <p:cNvPr id="4" name="Content Placeholder 3"/>
          <p:cNvSpPr>
            <a:spLocks noGrp="1"/>
          </p:cNvSpPr>
          <p:nvPr>
            <p:ph sz="half" idx="2"/>
          </p:nvPr>
        </p:nvSpPr>
        <p:spPr>
          <a:xfrm>
            <a:off x="224893" y="1185726"/>
            <a:ext cx="4451610" cy="4509680"/>
          </a:xfrm>
        </p:spPr>
        <p:txBody>
          <a:bodyPr>
            <a:normAutofit fontScale="70000" lnSpcReduction="20000"/>
          </a:bodyPr>
          <a:lstStyle/>
          <a:p>
            <a:r>
              <a:rPr lang="en-US" dirty="0" err="1" smtClean="0"/>
              <a:t>Disgyblion</a:t>
            </a:r>
            <a:r>
              <a:rPr lang="en-US" dirty="0" smtClean="0"/>
              <a:t> </a:t>
            </a:r>
            <a:r>
              <a:rPr lang="en-US" dirty="0" err="1" smtClean="0"/>
              <a:t>yn</a:t>
            </a:r>
            <a:r>
              <a:rPr lang="en-US" dirty="0" smtClean="0"/>
              <a:t> </a:t>
            </a:r>
            <a:r>
              <a:rPr lang="en-US" dirty="0" err="1" smtClean="0"/>
              <a:t>dysgu</a:t>
            </a:r>
            <a:r>
              <a:rPr lang="en-US" dirty="0" smtClean="0"/>
              <a:t> </a:t>
            </a:r>
            <a:r>
              <a:rPr lang="en-US" dirty="0" err="1" smtClean="0"/>
              <a:t>trwy</a:t>
            </a:r>
            <a:r>
              <a:rPr lang="en-US" dirty="0" smtClean="0"/>
              <a:t> </a:t>
            </a:r>
            <a:r>
              <a:rPr lang="en-US" dirty="0" err="1" smtClean="0"/>
              <a:t>chwarae</a:t>
            </a:r>
            <a:r>
              <a:rPr lang="en-US" dirty="0" smtClean="0"/>
              <a:t> – </a:t>
            </a:r>
            <a:r>
              <a:rPr lang="en-US" i="1" dirty="0" err="1" smtClean="0"/>
              <a:t>gallai</a:t>
            </a:r>
            <a:r>
              <a:rPr lang="en-US" dirty="0" smtClean="0"/>
              <a:t> </a:t>
            </a:r>
            <a:r>
              <a:rPr lang="en-US" dirty="0" err="1" smtClean="0"/>
              <a:t>gael</a:t>
            </a:r>
            <a:r>
              <a:rPr lang="en-US" dirty="0" smtClean="0"/>
              <a:t> </a:t>
            </a:r>
            <a:r>
              <a:rPr lang="en-US" dirty="0" err="1" smtClean="0"/>
              <a:t>ei</a:t>
            </a:r>
            <a:r>
              <a:rPr lang="en-US" dirty="0" smtClean="0"/>
              <a:t> </a:t>
            </a:r>
            <a:r>
              <a:rPr lang="en-US" dirty="0" err="1" smtClean="0"/>
              <a:t>gysylltu</a:t>
            </a:r>
            <a:r>
              <a:rPr lang="en-US" dirty="0" smtClean="0"/>
              <a:t> </a:t>
            </a:r>
            <a:r>
              <a:rPr lang="en-US" dirty="0" err="1" smtClean="0"/>
              <a:t>â</a:t>
            </a:r>
            <a:r>
              <a:rPr lang="en-US" dirty="0" smtClean="0"/>
              <a:t> </a:t>
            </a:r>
            <a:r>
              <a:rPr lang="en-US" dirty="0" err="1" smtClean="0"/>
              <a:t>dulliau</a:t>
            </a:r>
            <a:r>
              <a:rPr lang="en-US" dirty="0" smtClean="0"/>
              <a:t> </a:t>
            </a:r>
            <a:r>
              <a:rPr lang="en-US" dirty="0" err="1" smtClean="0"/>
              <a:t>adeileddol</a:t>
            </a:r>
            <a:endParaRPr lang="en-US" dirty="0"/>
          </a:p>
          <a:p>
            <a:r>
              <a:rPr lang="en-US" dirty="0" err="1" smtClean="0"/>
              <a:t>Trafod</a:t>
            </a:r>
            <a:r>
              <a:rPr lang="en-US" dirty="0" smtClean="0"/>
              <a:t> y </a:t>
            </a:r>
            <a:r>
              <a:rPr lang="en-US" dirty="0" err="1" smtClean="0"/>
              <a:t>defnydd</a:t>
            </a:r>
            <a:r>
              <a:rPr lang="en-US" dirty="0" smtClean="0"/>
              <a:t> </a:t>
            </a:r>
            <a:r>
              <a:rPr lang="en-US" dirty="0" err="1" smtClean="0"/>
              <a:t>neu’r</a:t>
            </a:r>
            <a:r>
              <a:rPr lang="en-US" dirty="0" smtClean="0"/>
              <a:t> </a:t>
            </a:r>
            <a:r>
              <a:rPr lang="en-US" dirty="0" err="1" smtClean="0"/>
              <a:t>dewis</a:t>
            </a:r>
            <a:r>
              <a:rPr lang="en-US" dirty="0" smtClean="0"/>
              <a:t> o </a:t>
            </a:r>
            <a:r>
              <a:rPr lang="en-US" dirty="0" err="1" smtClean="0"/>
              <a:t>adnoddau</a:t>
            </a:r>
            <a:r>
              <a:rPr lang="en-US" dirty="0" smtClean="0"/>
              <a:t> - </a:t>
            </a:r>
            <a:r>
              <a:rPr lang="en-US" i="1" dirty="0" err="1"/>
              <a:t>gallai</a:t>
            </a:r>
            <a:r>
              <a:rPr lang="en-US" dirty="0"/>
              <a:t> </a:t>
            </a:r>
            <a:r>
              <a:rPr lang="en-US" dirty="0" err="1"/>
              <a:t>gael</a:t>
            </a:r>
            <a:r>
              <a:rPr lang="en-US" dirty="0"/>
              <a:t> </a:t>
            </a:r>
            <a:r>
              <a:rPr lang="en-US" dirty="0" err="1"/>
              <a:t>ei</a:t>
            </a:r>
            <a:r>
              <a:rPr lang="en-US" dirty="0"/>
              <a:t> </a:t>
            </a:r>
            <a:r>
              <a:rPr lang="en-US" dirty="0" err="1"/>
              <a:t>gysylltu</a:t>
            </a:r>
            <a:r>
              <a:rPr lang="en-US" dirty="0"/>
              <a:t> </a:t>
            </a:r>
            <a:r>
              <a:rPr lang="en-US" dirty="0" err="1"/>
              <a:t>â</a:t>
            </a:r>
            <a:r>
              <a:rPr lang="en-US" dirty="0"/>
              <a:t> </a:t>
            </a:r>
            <a:r>
              <a:rPr lang="en-US" dirty="0" smtClean="0"/>
              <a:t>‘</a:t>
            </a:r>
            <a:r>
              <a:rPr lang="en-US" dirty="0" err="1" smtClean="0"/>
              <a:t>sgaffaldio</a:t>
            </a:r>
            <a:r>
              <a:rPr lang="en-US" dirty="0" smtClean="0"/>
              <a:t>’ Jerome Bruner / </a:t>
            </a:r>
            <a:r>
              <a:rPr lang="en-US" dirty="0" err="1" smtClean="0"/>
              <a:t>adeileddiaeth</a:t>
            </a:r>
            <a:r>
              <a:rPr lang="en-US" dirty="0" smtClean="0"/>
              <a:t> </a:t>
            </a:r>
            <a:r>
              <a:rPr lang="en-US" dirty="0" err="1" smtClean="0"/>
              <a:t>gymdeithasol</a:t>
            </a:r>
            <a:r>
              <a:rPr lang="en-US" dirty="0" smtClean="0"/>
              <a:t> </a:t>
            </a:r>
          </a:p>
          <a:p>
            <a:r>
              <a:rPr lang="en-US" dirty="0" err="1" smtClean="0"/>
              <a:t>Trafod</a:t>
            </a:r>
            <a:r>
              <a:rPr lang="en-US" dirty="0" smtClean="0"/>
              <a:t> </a:t>
            </a:r>
            <a:r>
              <a:rPr lang="en-US" dirty="0" err="1" smtClean="0"/>
              <a:t>gwaith</a:t>
            </a:r>
            <a:r>
              <a:rPr lang="en-US" dirty="0" smtClean="0"/>
              <a:t> </a:t>
            </a:r>
            <a:r>
              <a:rPr lang="en-US" dirty="0" err="1" smtClean="0"/>
              <a:t>pâr</a:t>
            </a:r>
            <a:r>
              <a:rPr lang="en-US" dirty="0" smtClean="0"/>
              <a:t> </a:t>
            </a:r>
            <a:r>
              <a:rPr lang="en-US" dirty="0" err="1" smtClean="0"/>
              <a:t>neu</a:t>
            </a:r>
            <a:r>
              <a:rPr lang="en-US" dirty="0" smtClean="0"/>
              <a:t> </a:t>
            </a:r>
            <a:r>
              <a:rPr lang="en-US" dirty="0" err="1" smtClean="0"/>
              <a:t>waith</a:t>
            </a:r>
            <a:r>
              <a:rPr lang="en-US" dirty="0" smtClean="0"/>
              <a:t> </a:t>
            </a:r>
            <a:r>
              <a:rPr lang="en-US" dirty="0" err="1" smtClean="0"/>
              <a:t>grwp</a:t>
            </a:r>
            <a:r>
              <a:rPr lang="en-US" dirty="0" smtClean="0"/>
              <a:t> - </a:t>
            </a:r>
            <a:r>
              <a:rPr lang="en-US" i="1" dirty="0" err="1"/>
              <a:t>gallai</a:t>
            </a:r>
            <a:r>
              <a:rPr lang="en-US" dirty="0"/>
              <a:t> </a:t>
            </a:r>
            <a:r>
              <a:rPr lang="en-US" dirty="0" err="1"/>
              <a:t>gael</a:t>
            </a:r>
            <a:r>
              <a:rPr lang="en-US" dirty="0"/>
              <a:t> </a:t>
            </a:r>
            <a:r>
              <a:rPr lang="en-US" dirty="0" err="1"/>
              <a:t>ei</a:t>
            </a:r>
            <a:r>
              <a:rPr lang="en-US" dirty="0"/>
              <a:t> </a:t>
            </a:r>
            <a:r>
              <a:rPr lang="en-US" dirty="0" err="1"/>
              <a:t>gysylltu</a:t>
            </a:r>
            <a:r>
              <a:rPr lang="en-US" dirty="0"/>
              <a:t> </a:t>
            </a:r>
            <a:r>
              <a:rPr lang="en-US" dirty="0" err="1"/>
              <a:t>â</a:t>
            </a:r>
            <a:r>
              <a:rPr lang="en-US" dirty="0"/>
              <a:t> </a:t>
            </a:r>
            <a:r>
              <a:rPr lang="en-US" dirty="0" err="1" smtClean="0"/>
              <a:t>gwaith</a:t>
            </a:r>
            <a:r>
              <a:rPr lang="en-US" dirty="0" smtClean="0"/>
              <a:t> </a:t>
            </a:r>
            <a:r>
              <a:rPr lang="en-US" dirty="0" err="1" smtClean="0"/>
              <a:t>adeileddwyr</a:t>
            </a:r>
            <a:r>
              <a:rPr lang="en-US" dirty="0" smtClean="0"/>
              <a:t> </a:t>
            </a:r>
            <a:r>
              <a:rPr lang="en-US" dirty="0" err="1" smtClean="0"/>
              <a:t>cymdeithasol</a:t>
            </a:r>
            <a:r>
              <a:rPr lang="en-US" dirty="0" smtClean="0"/>
              <a:t> </a:t>
            </a:r>
            <a:r>
              <a:rPr lang="en-US" dirty="0" err="1" smtClean="0"/>
              <a:t>fel</a:t>
            </a:r>
            <a:r>
              <a:rPr lang="en-US" dirty="0" smtClean="0"/>
              <a:t> Lev </a:t>
            </a:r>
            <a:r>
              <a:rPr lang="en-US" dirty="0"/>
              <a:t>Vygotsky </a:t>
            </a:r>
            <a:endParaRPr lang="en-US" dirty="0" smtClean="0"/>
          </a:p>
          <a:p>
            <a:r>
              <a:rPr lang="en-US" dirty="0" err="1" smtClean="0"/>
              <a:t>Dysgu</a:t>
            </a:r>
            <a:r>
              <a:rPr lang="en-US" dirty="0" smtClean="0"/>
              <a:t> </a:t>
            </a:r>
            <a:r>
              <a:rPr lang="en-US" dirty="0" err="1" smtClean="0"/>
              <a:t>sgil</a:t>
            </a:r>
            <a:r>
              <a:rPr lang="en-US" dirty="0" smtClean="0"/>
              <a:t> </a:t>
            </a:r>
            <a:r>
              <a:rPr lang="en-US" dirty="0" err="1" smtClean="0"/>
              <a:t>wrth</a:t>
            </a:r>
            <a:r>
              <a:rPr lang="en-US" dirty="0" smtClean="0"/>
              <a:t> </a:t>
            </a:r>
            <a:r>
              <a:rPr lang="en-US" dirty="0" err="1" smtClean="0"/>
              <a:t>ailadrodd</a:t>
            </a:r>
            <a:r>
              <a:rPr lang="en-US" dirty="0" smtClean="0"/>
              <a:t> (</a:t>
            </a:r>
            <a:r>
              <a:rPr lang="en-US" dirty="0" err="1" smtClean="0"/>
              <a:t>e.e</a:t>
            </a:r>
            <a:r>
              <a:rPr lang="en-US" dirty="0" smtClean="0"/>
              <a:t>. </a:t>
            </a:r>
            <a:r>
              <a:rPr lang="en-US" dirty="0" err="1" smtClean="0"/>
              <a:t>tablau</a:t>
            </a:r>
            <a:r>
              <a:rPr lang="en-US" dirty="0" smtClean="0"/>
              <a:t> </a:t>
            </a:r>
            <a:r>
              <a:rPr lang="en-US" dirty="0" err="1" smtClean="0"/>
              <a:t>lluosi</a:t>
            </a:r>
            <a:r>
              <a:rPr lang="en-US" dirty="0" smtClean="0"/>
              <a:t> </a:t>
            </a:r>
            <a:r>
              <a:rPr lang="en-US" dirty="0" err="1" smtClean="0"/>
              <a:t>neu</a:t>
            </a:r>
            <a:r>
              <a:rPr lang="en-US" dirty="0" smtClean="0"/>
              <a:t> </a:t>
            </a:r>
            <a:r>
              <a:rPr lang="en-US" dirty="0" err="1" smtClean="0"/>
              <a:t>lythrennau</a:t>
            </a:r>
            <a:r>
              <a:rPr lang="en-US" dirty="0" smtClean="0"/>
              <a:t>) </a:t>
            </a:r>
            <a:r>
              <a:rPr lang="en-US" i="1" dirty="0" err="1"/>
              <a:t>gallai</a:t>
            </a:r>
            <a:r>
              <a:rPr lang="en-US" dirty="0"/>
              <a:t> </a:t>
            </a:r>
            <a:r>
              <a:rPr lang="en-US" dirty="0" err="1"/>
              <a:t>gael</a:t>
            </a:r>
            <a:r>
              <a:rPr lang="en-US" dirty="0"/>
              <a:t> </a:t>
            </a:r>
            <a:r>
              <a:rPr lang="en-US" dirty="0" err="1"/>
              <a:t>ei</a:t>
            </a:r>
            <a:r>
              <a:rPr lang="en-US" dirty="0"/>
              <a:t> </a:t>
            </a:r>
            <a:r>
              <a:rPr lang="en-US" dirty="0" err="1"/>
              <a:t>gysylltu</a:t>
            </a:r>
            <a:r>
              <a:rPr lang="en-US" dirty="0"/>
              <a:t> â </a:t>
            </a:r>
            <a:r>
              <a:rPr lang="en-US" dirty="0" smtClean="0"/>
              <a:t>dull </a:t>
            </a:r>
            <a:r>
              <a:rPr lang="en-US" dirty="0" err="1" smtClean="0"/>
              <a:t>addysgu</a:t>
            </a:r>
            <a:r>
              <a:rPr lang="en-US" dirty="0" smtClean="0"/>
              <a:t> </a:t>
            </a:r>
            <a:r>
              <a:rPr lang="en-US" dirty="0" err="1" smtClean="0"/>
              <a:t>ymddygiadol</a:t>
            </a:r>
            <a:r>
              <a:rPr lang="en-US" dirty="0" smtClean="0"/>
              <a:t>.</a:t>
            </a:r>
          </a:p>
          <a:p>
            <a:pPr marL="0" indent="0">
              <a:buNone/>
            </a:pPr>
            <a:r>
              <a:rPr lang="en-US" dirty="0"/>
              <a:t>M</a:t>
            </a:r>
            <a:r>
              <a:rPr lang="en-US" dirty="0" smtClean="0"/>
              <a:t>an </a:t>
            </a:r>
            <a:r>
              <a:rPr lang="en-US" dirty="0" err="1" smtClean="0"/>
              <a:t>cychwyn</a:t>
            </a:r>
            <a:r>
              <a:rPr lang="en-US" dirty="0" smtClean="0"/>
              <a:t> </a:t>
            </a:r>
            <a:r>
              <a:rPr lang="en-US" dirty="0" err="1" smtClean="0"/>
              <a:t>sydd</a:t>
            </a:r>
            <a:r>
              <a:rPr lang="en-US" dirty="0" smtClean="0"/>
              <a:t> </a:t>
            </a:r>
            <a:r>
              <a:rPr lang="en-US" dirty="0" err="1" smtClean="0"/>
              <a:t>yma</a:t>
            </a:r>
            <a:r>
              <a:rPr lang="en-US" dirty="0" smtClean="0"/>
              <a:t>, </a:t>
            </a:r>
            <a:r>
              <a:rPr lang="en-US" dirty="0" err="1" smtClean="0"/>
              <a:t>gallwch</a:t>
            </a:r>
            <a:r>
              <a:rPr lang="en-US" dirty="0" smtClean="0"/>
              <a:t> </a:t>
            </a:r>
            <a:r>
              <a:rPr lang="en-US" dirty="0" err="1"/>
              <a:t>feddwl</a:t>
            </a:r>
            <a:r>
              <a:rPr lang="en-US" dirty="0"/>
              <a:t> am </a:t>
            </a:r>
            <a:r>
              <a:rPr lang="en-US" dirty="0" err="1"/>
              <a:t>fwy</a:t>
            </a:r>
            <a:r>
              <a:rPr lang="en-US" dirty="0"/>
              <a:t> o </a:t>
            </a:r>
            <a:r>
              <a:rPr lang="en-US" dirty="0" err="1" smtClean="0"/>
              <a:t>gysylltiadau</a:t>
            </a:r>
            <a:r>
              <a:rPr lang="en-US" dirty="0" smtClean="0"/>
              <a:t> </a:t>
            </a:r>
            <a:r>
              <a:rPr lang="en-US" dirty="0" err="1"/>
              <a:t>na</a:t>
            </a:r>
            <a:r>
              <a:rPr lang="en-US" dirty="0"/>
              <a:t> </a:t>
            </a:r>
            <a:r>
              <a:rPr lang="en-US" dirty="0" err="1" smtClean="0"/>
              <a:t>hyn</a:t>
            </a:r>
            <a:r>
              <a:rPr lang="en-US" dirty="0" smtClean="0"/>
              <a:t>…</a:t>
            </a:r>
          </a:p>
        </p:txBody>
      </p:sp>
      <p:sp>
        <p:nvSpPr>
          <p:cNvPr id="5" name="Text Placeholder 4"/>
          <p:cNvSpPr>
            <a:spLocks noGrp="1"/>
          </p:cNvSpPr>
          <p:nvPr>
            <p:ph type="body" sz="quarter" idx="3"/>
          </p:nvPr>
        </p:nvSpPr>
        <p:spPr>
          <a:xfrm>
            <a:off x="4629149" y="165872"/>
            <a:ext cx="3887391" cy="823912"/>
          </a:xfrm>
        </p:spPr>
        <p:txBody>
          <a:bodyPr/>
          <a:lstStyle/>
          <a:p>
            <a:r>
              <a:rPr lang="en-US" i="1" dirty="0" smtClean="0"/>
              <a:t>Some</a:t>
            </a:r>
            <a:r>
              <a:rPr lang="en-US" dirty="0" smtClean="0"/>
              <a:t> </a:t>
            </a:r>
            <a:r>
              <a:rPr lang="en-US" b="0" dirty="0" smtClean="0"/>
              <a:t>possible examples of linking with theory</a:t>
            </a:r>
            <a:r>
              <a:rPr lang="is-IS" b="0" dirty="0" smtClean="0"/>
              <a:t>…</a:t>
            </a:r>
            <a:endParaRPr lang="en-US" b="0" dirty="0"/>
          </a:p>
        </p:txBody>
      </p:sp>
      <p:sp>
        <p:nvSpPr>
          <p:cNvPr id="6" name="Content Placeholder 5"/>
          <p:cNvSpPr>
            <a:spLocks noGrp="1"/>
          </p:cNvSpPr>
          <p:nvPr>
            <p:ph sz="quarter" idx="4"/>
          </p:nvPr>
        </p:nvSpPr>
        <p:spPr>
          <a:xfrm>
            <a:off x="4629149" y="1185726"/>
            <a:ext cx="4214406" cy="4326800"/>
          </a:xfrm>
        </p:spPr>
        <p:txBody>
          <a:bodyPr>
            <a:normAutofit fontScale="70000" lnSpcReduction="20000"/>
          </a:bodyPr>
          <a:lstStyle/>
          <a:p>
            <a:r>
              <a:rPr lang="en-US" dirty="0"/>
              <a:t>P</a:t>
            </a:r>
            <a:r>
              <a:rPr lang="en-US" dirty="0" smtClean="0"/>
              <a:t>upils learning through play – </a:t>
            </a:r>
            <a:r>
              <a:rPr lang="en-US" i="1" dirty="0" smtClean="0"/>
              <a:t>could </a:t>
            </a:r>
            <a:r>
              <a:rPr lang="en-US" dirty="0" smtClean="0"/>
              <a:t>be </a:t>
            </a:r>
            <a:r>
              <a:rPr lang="en-US" dirty="0"/>
              <a:t>linked to </a:t>
            </a:r>
            <a:r>
              <a:rPr lang="en-US" dirty="0" smtClean="0"/>
              <a:t>a constructivist approach </a:t>
            </a:r>
          </a:p>
          <a:p>
            <a:r>
              <a:rPr lang="en-US" dirty="0" smtClean="0"/>
              <a:t>Discussing the use or choice of resources – </a:t>
            </a:r>
            <a:r>
              <a:rPr lang="en-US" i="1" dirty="0" smtClean="0"/>
              <a:t>could</a:t>
            </a:r>
            <a:r>
              <a:rPr lang="en-US" dirty="0" smtClean="0"/>
              <a:t> be linked to ‘scaffolding’ Jerome Bruner / social constructivism </a:t>
            </a:r>
          </a:p>
          <a:p>
            <a:r>
              <a:rPr lang="en-US" dirty="0" smtClean="0"/>
              <a:t>Discussing paired or group work – </a:t>
            </a:r>
            <a:r>
              <a:rPr lang="en-US" i="1" dirty="0" smtClean="0"/>
              <a:t>could </a:t>
            </a:r>
            <a:r>
              <a:rPr lang="en-US" dirty="0" smtClean="0"/>
              <a:t>be </a:t>
            </a:r>
            <a:r>
              <a:rPr lang="en-US" dirty="0"/>
              <a:t>linked to </a:t>
            </a:r>
            <a:r>
              <a:rPr lang="en-US" dirty="0" smtClean="0"/>
              <a:t>the work of social constructivists such as Lev Vygotsky </a:t>
            </a:r>
          </a:p>
          <a:p>
            <a:r>
              <a:rPr lang="en-US" dirty="0" smtClean="0"/>
              <a:t>Learning a skill by repetition (e.g. times tables or letters)</a:t>
            </a:r>
            <a:r>
              <a:rPr lang="en-US" dirty="0"/>
              <a:t> – </a:t>
            </a:r>
            <a:r>
              <a:rPr lang="en-US" i="1" dirty="0"/>
              <a:t>could</a:t>
            </a:r>
            <a:r>
              <a:rPr lang="en-US" dirty="0"/>
              <a:t> be linked to </a:t>
            </a:r>
            <a:r>
              <a:rPr lang="en-US" dirty="0" smtClean="0"/>
              <a:t>a </a:t>
            </a:r>
            <a:r>
              <a:rPr lang="en-US" dirty="0" err="1" smtClean="0"/>
              <a:t>behaviourist</a:t>
            </a:r>
            <a:r>
              <a:rPr lang="en-US" dirty="0" smtClean="0"/>
              <a:t> teaching approach.</a:t>
            </a:r>
          </a:p>
          <a:p>
            <a:pPr marL="0" indent="0">
              <a:buNone/>
            </a:pPr>
            <a:r>
              <a:rPr lang="en-US" dirty="0" smtClean="0"/>
              <a:t>This is a starting point, you can make more links than these…</a:t>
            </a:r>
            <a:endParaRPr lang="en-US" dirty="0"/>
          </a:p>
        </p:txBody>
      </p:sp>
    </p:spTree>
    <p:extLst>
      <p:ext uri="{BB962C8B-B14F-4D97-AF65-F5344CB8AC3E}">
        <p14:creationId xmlns:p14="http://schemas.microsoft.com/office/powerpoint/2010/main" val="15368772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42458" y="99491"/>
            <a:ext cx="3868340" cy="461146"/>
          </a:xfrm>
        </p:spPr>
        <p:txBody>
          <a:bodyPr/>
          <a:lstStyle/>
          <a:p>
            <a:r>
              <a:rPr lang="en-US" dirty="0" err="1" smtClean="0"/>
              <a:t>Awgrymiadau</a:t>
            </a:r>
            <a:r>
              <a:rPr lang="en-US" dirty="0" smtClean="0"/>
              <a:t> </a:t>
            </a:r>
            <a:r>
              <a:rPr lang="en-US" dirty="0" err="1" smtClean="0"/>
              <a:t>pellach</a:t>
            </a:r>
            <a:endParaRPr lang="en-US" dirty="0"/>
          </a:p>
        </p:txBody>
      </p:sp>
      <p:sp>
        <p:nvSpPr>
          <p:cNvPr id="4" name="Content Placeholder 3"/>
          <p:cNvSpPr>
            <a:spLocks noGrp="1"/>
          </p:cNvSpPr>
          <p:nvPr>
            <p:ph sz="half" idx="2"/>
          </p:nvPr>
        </p:nvSpPr>
        <p:spPr>
          <a:xfrm>
            <a:off x="104503" y="560637"/>
            <a:ext cx="4236057" cy="4663440"/>
          </a:xfrm>
        </p:spPr>
        <p:txBody>
          <a:bodyPr>
            <a:noAutofit/>
          </a:bodyPr>
          <a:lstStyle/>
          <a:p>
            <a:r>
              <a:rPr lang="en-US" sz="1600" dirty="0" smtClean="0"/>
              <a:t>Mae </a:t>
            </a:r>
            <a:r>
              <a:rPr lang="en-US" sz="1600" b="1" dirty="0" err="1" smtClean="0"/>
              <a:t>angen</a:t>
            </a:r>
            <a:r>
              <a:rPr lang="en-US" sz="1600" b="1" dirty="0" smtClean="0"/>
              <a:t> </a:t>
            </a:r>
            <a:r>
              <a:rPr lang="en-US" sz="1600" b="1" dirty="0" err="1" smtClean="0"/>
              <a:t>cyfeirio</a:t>
            </a:r>
            <a:r>
              <a:rPr lang="en-US" sz="1600" b="1" dirty="0" smtClean="0"/>
              <a:t> at </a:t>
            </a:r>
            <a:r>
              <a:rPr lang="en-US" sz="1600" b="1" dirty="0" err="1"/>
              <a:t>G</a:t>
            </a:r>
            <a:r>
              <a:rPr lang="en-US" sz="1600" b="1" dirty="0" err="1" smtClean="0"/>
              <a:t>ymru</a:t>
            </a:r>
            <a:r>
              <a:rPr lang="en-US" sz="1600" b="1" dirty="0" smtClean="0"/>
              <a:t> felly, </a:t>
            </a:r>
            <a:r>
              <a:rPr lang="en-US" sz="1600" b="1" dirty="0" err="1" smtClean="0"/>
              <a:t>gwnewch</a:t>
            </a:r>
            <a:r>
              <a:rPr lang="en-US" sz="1600" b="1" dirty="0" smtClean="0"/>
              <a:t> </a:t>
            </a:r>
            <a:r>
              <a:rPr lang="en-US" sz="1600" b="1" dirty="0" err="1" smtClean="0"/>
              <a:t>sylw</a:t>
            </a:r>
            <a:r>
              <a:rPr lang="en-US" sz="1600" b="1" dirty="0" smtClean="0"/>
              <a:t> </a:t>
            </a:r>
            <a:r>
              <a:rPr lang="en-US" sz="1600" b="1" dirty="0" err="1" smtClean="0"/>
              <a:t>o’r</a:t>
            </a:r>
            <a:r>
              <a:rPr lang="en-US" sz="1600" b="1" dirty="0" smtClean="0"/>
              <a:t> </a:t>
            </a:r>
            <a:r>
              <a:rPr lang="en-US" sz="1600" b="1" dirty="0" err="1" smtClean="0"/>
              <a:t>dogfennau</a:t>
            </a:r>
            <a:r>
              <a:rPr lang="en-US" sz="1600" b="1" dirty="0" smtClean="0"/>
              <a:t> o </a:t>
            </a:r>
            <a:r>
              <a:rPr lang="en-US" sz="1600" b="1" dirty="0" err="1" smtClean="0"/>
              <a:t>Gymru</a:t>
            </a:r>
            <a:r>
              <a:rPr lang="en-US" sz="1600" b="1" dirty="0" smtClean="0"/>
              <a:t> </a:t>
            </a:r>
            <a:r>
              <a:rPr lang="en-US" sz="1600" b="1" dirty="0" err="1" smtClean="0"/>
              <a:t>sydd</a:t>
            </a:r>
            <a:r>
              <a:rPr lang="en-US" sz="1600" b="1" dirty="0" smtClean="0"/>
              <a:t> </a:t>
            </a:r>
            <a:r>
              <a:rPr lang="en-US" sz="1600" b="1" dirty="0" err="1" smtClean="0"/>
              <a:t>ar</a:t>
            </a:r>
            <a:r>
              <a:rPr lang="en-US" sz="1600" b="1" dirty="0" smtClean="0"/>
              <a:t> y </a:t>
            </a:r>
            <a:r>
              <a:rPr lang="en-US" sz="1600" b="1" dirty="0" err="1"/>
              <a:t>R</a:t>
            </a:r>
            <a:r>
              <a:rPr lang="en-US" sz="1600" b="1" dirty="0" err="1" smtClean="0"/>
              <a:t>hestr</a:t>
            </a:r>
            <a:r>
              <a:rPr lang="en-US" sz="1600" b="1" dirty="0" smtClean="0"/>
              <a:t> </a:t>
            </a:r>
            <a:r>
              <a:rPr lang="en-US" sz="1600" b="1" dirty="0" err="1"/>
              <a:t>D</a:t>
            </a:r>
            <a:r>
              <a:rPr lang="en-US" sz="1600" b="1" dirty="0" err="1" smtClean="0"/>
              <a:t>darllen</a:t>
            </a:r>
            <a:r>
              <a:rPr lang="en-US" sz="1600" b="1" dirty="0" smtClean="0"/>
              <a:t> </a:t>
            </a:r>
            <a:r>
              <a:rPr lang="en-US" sz="1600" dirty="0" err="1" smtClean="0"/>
              <a:t>e.e</a:t>
            </a:r>
            <a:r>
              <a:rPr lang="en-US" sz="1600" dirty="0" smtClean="0"/>
              <a:t>. </a:t>
            </a:r>
            <a:r>
              <a:rPr lang="en-US" sz="1600" dirty="0" err="1"/>
              <a:t>a</a:t>
            </a:r>
            <a:r>
              <a:rPr lang="en-US" sz="1600" dirty="0" err="1" smtClean="0"/>
              <a:t>droddiad</a:t>
            </a:r>
            <a:r>
              <a:rPr lang="en-US" sz="1600" dirty="0" smtClean="0"/>
              <a:t> </a:t>
            </a:r>
            <a:r>
              <a:rPr lang="en-US" sz="1600" dirty="0" err="1" smtClean="0"/>
              <a:t>yr</a:t>
            </a:r>
            <a:r>
              <a:rPr lang="en-US" sz="1600" dirty="0" smtClean="0"/>
              <a:t> </a:t>
            </a:r>
            <a:r>
              <a:rPr lang="en-US" sz="1600" dirty="0" err="1" smtClean="0"/>
              <a:t>Athro</a:t>
            </a:r>
            <a:r>
              <a:rPr lang="en-US" sz="1600" dirty="0" smtClean="0"/>
              <a:t> Donaldson </a:t>
            </a:r>
            <a:r>
              <a:rPr lang="en-US" sz="1600" dirty="0" err="1" smtClean="0"/>
              <a:t>a’r</a:t>
            </a:r>
            <a:r>
              <a:rPr lang="en-US" sz="1600" dirty="0" smtClean="0"/>
              <a:t> </a:t>
            </a:r>
            <a:r>
              <a:rPr lang="en-US" sz="1600" dirty="0" err="1" smtClean="0"/>
              <a:t>dogfennau</a:t>
            </a:r>
            <a:r>
              <a:rPr lang="en-US" sz="1600" dirty="0" smtClean="0"/>
              <a:t> </a:t>
            </a:r>
            <a:r>
              <a:rPr lang="en-US" sz="1600" dirty="0" err="1" smtClean="0"/>
              <a:t>Llywodraeth</a:t>
            </a:r>
            <a:r>
              <a:rPr lang="en-US" sz="1600" dirty="0" smtClean="0"/>
              <a:t> </a:t>
            </a:r>
            <a:r>
              <a:rPr lang="en-US" sz="1600" dirty="0" err="1" smtClean="0"/>
              <a:t>Cymru</a:t>
            </a:r>
            <a:r>
              <a:rPr lang="en-US" sz="1600" dirty="0" smtClean="0"/>
              <a:t> (</a:t>
            </a:r>
            <a:r>
              <a:rPr lang="en-US" sz="1600" dirty="0" err="1" smtClean="0"/>
              <a:t>mae’r</a:t>
            </a:r>
            <a:r>
              <a:rPr lang="en-US" sz="1600" dirty="0" smtClean="0"/>
              <a:t> </a:t>
            </a:r>
            <a:r>
              <a:rPr lang="en-US" sz="1600" dirty="0" err="1" smtClean="0"/>
              <a:t>rhestr</a:t>
            </a:r>
            <a:r>
              <a:rPr lang="en-US" sz="1600" dirty="0" smtClean="0"/>
              <a:t> o </a:t>
            </a:r>
            <a:r>
              <a:rPr lang="en-US" sz="1600" dirty="0" err="1" smtClean="0"/>
              <a:t>fewn</a:t>
            </a:r>
            <a:r>
              <a:rPr lang="en-US" sz="1600" dirty="0" smtClean="0"/>
              <a:t> y </a:t>
            </a:r>
            <a:r>
              <a:rPr lang="en-US" sz="1600" dirty="0" err="1"/>
              <a:t>L</a:t>
            </a:r>
            <a:r>
              <a:rPr lang="en-US" sz="1600" dirty="0" err="1" smtClean="0"/>
              <a:t>lawlyfr</a:t>
            </a:r>
            <a:r>
              <a:rPr lang="en-US" sz="1600" dirty="0" smtClean="0"/>
              <a:t> </a:t>
            </a:r>
            <a:r>
              <a:rPr lang="en-US" sz="1600" dirty="0" err="1"/>
              <a:t>M</a:t>
            </a:r>
            <a:r>
              <a:rPr lang="en-US" sz="1600" dirty="0" err="1" smtClean="0"/>
              <a:t>odwl</a:t>
            </a:r>
            <a:r>
              <a:rPr lang="en-US" sz="1600" dirty="0" smtClean="0"/>
              <a:t>)</a:t>
            </a:r>
          </a:p>
          <a:p>
            <a:r>
              <a:rPr lang="en-US" sz="1600" dirty="0" err="1" smtClean="0"/>
              <a:t>Cofiwch</a:t>
            </a:r>
            <a:r>
              <a:rPr lang="en-US" sz="1600" dirty="0" smtClean="0"/>
              <a:t> bod </a:t>
            </a:r>
            <a:r>
              <a:rPr lang="en-US" sz="1600" b="1" dirty="0" err="1" smtClean="0"/>
              <a:t>angen</a:t>
            </a:r>
            <a:r>
              <a:rPr lang="en-US" sz="1600" b="1" dirty="0" smtClean="0"/>
              <a:t> </a:t>
            </a:r>
            <a:r>
              <a:rPr lang="en-US" sz="1600" b="1" dirty="0" err="1" smtClean="0"/>
              <a:t>i</a:t>
            </a:r>
            <a:r>
              <a:rPr lang="en-US" sz="1600" b="1" dirty="0" smtClean="0"/>
              <a:t> </a:t>
            </a:r>
            <a:r>
              <a:rPr lang="en-US" sz="1600" b="1" dirty="0" err="1" smtClean="0"/>
              <a:t>wybodaeth</a:t>
            </a:r>
            <a:r>
              <a:rPr lang="en-US" sz="1600" b="1" dirty="0" smtClean="0"/>
              <a:t> </a:t>
            </a:r>
            <a:r>
              <a:rPr lang="en-US" sz="1600" b="1" dirty="0" err="1" smtClean="0"/>
              <a:t>pwnc</a:t>
            </a:r>
            <a:r>
              <a:rPr lang="en-US" sz="1600" b="1" dirty="0" smtClean="0"/>
              <a:t> </a:t>
            </a:r>
            <a:r>
              <a:rPr lang="en-US" sz="1600" b="1" dirty="0" err="1" smtClean="0"/>
              <a:t>athrawon</a:t>
            </a:r>
            <a:r>
              <a:rPr lang="en-US" sz="1600" b="1" dirty="0" smtClean="0"/>
              <a:t> </a:t>
            </a:r>
            <a:r>
              <a:rPr lang="en-US" sz="1600" b="1" dirty="0" err="1" smtClean="0"/>
              <a:t>fod</a:t>
            </a:r>
            <a:r>
              <a:rPr lang="en-US" sz="1600" b="1" dirty="0" smtClean="0"/>
              <a:t> </a:t>
            </a:r>
            <a:r>
              <a:rPr lang="en-US" sz="1600" b="1" dirty="0" err="1" smtClean="0"/>
              <a:t>yn</a:t>
            </a:r>
            <a:r>
              <a:rPr lang="en-US" sz="1600" b="1" dirty="0" smtClean="0"/>
              <a:t> ran </a:t>
            </a:r>
            <a:r>
              <a:rPr lang="en-US" sz="1600" b="1" dirty="0" err="1" smtClean="0"/>
              <a:t>ganolog</a:t>
            </a:r>
            <a:r>
              <a:rPr lang="en-US" sz="1600" b="1" dirty="0" smtClean="0"/>
              <a:t> </a:t>
            </a:r>
            <a:r>
              <a:rPr lang="en-US" sz="1600" b="1" dirty="0" err="1" smtClean="0"/>
              <a:t>o’r</a:t>
            </a:r>
            <a:r>
              <a:rPr lang="en-US" sz="1600" b="1" dirty="0" smtClean="0"/>
              <a:t> </a:t>
            </a:r>
            <a:r>
              <a:rPr lang="en-US" sz="1600" b="1" dirty="0" err="1" smtClean="0"/>
              <a:t>drafodaeth</a:t>
            </a:r>
            <a:r>
              <a:rPr lang="en-US" sz="1600" b="1" dirty="0" smtClean="0"/>
              <a:t> </a:t>
            </a:r>
            <a:r>
              <a:rPr lang="en-US" sz="1600" dirty="0" smtClean="0"/>
              <a:t>(</a:t>
            </a:r>
            <a:r>
              <a:rPr lang="en-US" sz="1600" dirty="0" err="1" smtClean="0"/>
              <a:t>e.e</a:t>
            </a:r>
            <a:r>
              <a:rPr lang="en-US" sz="1600" dirty="0" smtClean="0"/>
              <a:t>. </a:t>
            </a:r>
            <a:r>
              <a:rPr lang="en-US" sz="1600" dirty="0" err="1" smtClean="0"/>
              <a:t>mae</a:t>
            </a:r>
            <a:r>
              <a:rPr lang="en-US" sz="1600" dirty="0" smtClean="0"/>
              <a:t> </a:t>
            </a:r>
            <a:r>
              <a:rPr lang="en-US" sz="1600" dirty="0" err="1" smtClean="0"/>
              <a:t>adroddiad</a:t>
            </a:r>
            <a:r>
              <a:rPr lang="en-US" sz="1600" dirty="0" smtClean="0"/>
              <a:t> Donaldson </a:t>
            </a:r>
            <a:r>
              <a:rPr lang="en-US" sz="1600" dirty="0" err="1" smtClean="0"/>
              <a:t>yn</a:t>
            </a:r>
            <a:r>
              <a:rPr lang="en-US" sz="1600" dirty="0" smtClean="0"/>
              <a:t> </a:t>
            </a:r>
            <a:r>
              <a:rPr lang="en-US" sz="1600" dirty="0" err="1" smtClean="0"/>
              <a:t>trafod</a:t>
            </a:r>
            <a:r>
              <a:rPr lang="en-US" sz="1600" dirty="0" smtClean="0"/>
              <a:t> </a:t>
            </a:r>
            <a:r>
              <a:rPr lang="en-US" sz="1600" dirty="0" err="1" smtClean="0"/>
              <a:t>hyn</a:t>
            </a:r>
            <a:r>
              <a:rPr lang="en-US" sz="1600" dirty="0" smtClean="0"/>
              <a:t> ac </a:t>
            </a:r>
            <a:r>
              <a:rPr lang="en-US" sz="1600" dirty="0" err="1" smtClean="0"/>
              <a:t>felly’n</a:t>
            </a:r>
            <a:r>
              <a:rPr lang="en-US" sz="1600" dirty="0" smtClean="0"/>
              <a:t> </a:t>
            </a:r>
            <a:r>
              <a:rPr lang="en-US" sz="1600" dirty="0" err="1" smtClean="0"/>
              <a:t>ffordd</a:t>
            </a:r>
            <a:r>
              <a:rPr lang="en-US" sz="1600" dirty="0" smtClean="0"/>
              <a:t> o </a:t>
            </a:r>
            <a:r>
              <a:rPr lang="en-US" sz="1600" dirty="0" err="1" smtClean="0"/>
              <a:t>gyfuno</a:t>
            </a:r>
            <a:r>
              <a:rPr lang="en-US" sz="1600" dirty="0" smtClean="0"/>
              <a:t> </a:t>
            </a:r>
            <a:r>
              <a:rPr lang="en-US" sz="1600" dirty="0" err="1" smtClean="0"/>
              <a:t>yr</a:t>
            </a:r>
            <a:r>
              <a:rPr lang="en-US" sz="1600" dirty="0" smtClean="0"/>
              <a:t> </a:t>
            </a:r>
            <a:r>
              <a:rPr lang="en-US" sz="1600" dirty="0" err="1" smtClean="0"/>
              <a:t>elfen</a:t>
            </a:r>
            <a:r>
              <a:rPr lang="en-US" sz="1600" dirty="0" smtClean="0"/>
              <a:t> </a:t>
            </a:r>
            <a:r>
              <a:rPr lang="en-US" sz="1600" dirty="0" err="1" smtClean="0"/>
              <a:t>Gymreig</a:t>
            </a:r>
            <a:r>
              <a:rPr lang="en-US" sz="1600" dirty="0" smtClean="0"/>
              <a:t> </a:t>
            </a:r>
            <a:r>
              <a:rPr lang="en-US" sz="1600" dirty="0" err="1" smtClean="0"/>
              <a:t>gyda</a:t>
            </a:r>
            <a:r>
              <a:rPr lang="en-US" sz="1600" dirty="0" smtClean="0"/>
              <a:t> </a:t>
            </a:r>
            <a:r>
              <a:rPr lang="en-US" sz="1600" dirty="0" err="1" smtClean="0"/>
              <a:t>gwybodaeth</a:t>
            </a:r>
            <a:r>
              <a:rPr lang="en-US" sz="1600" dirty="0" smtClean="0"/>
              <a:t> </a:t>
            </a:r>
            <a:r>
              <a:rPr lang="en-US" sz="1600" dirty="0" err="1" smtClean="0"/>
              <a:t>pwnc</a:t>
            </a:r>
            <a:r>
              <a:rPr lang="en-US" sz="1600" dirty="0" smtClean="0"/>
              <a:t> </a:t>
            </a:r>
            <a:r>
              <a:rPr lang="en-US" sz="1600" dirty="0" err="1" smtClean="0"/>
              <a:t>athro</a:t>
            </a:r>
            <a:r>
              <a:rPr lang="en-US" sz="1600" dirty="0" smtClean="0"/>
              <a:t>)</a:t>
            </a:r>
          </a:p>
          <a:p>
            <a:r>
              <a:rPr lang="en-US" sz="1600" dirty="0" smtClean="0"/>
              <a:t>O </a:t>
            </a:r>
            <a:r>
              <a:rPr lang="en-US" sz="1600" dirty="0" err="1" smtClean="0"/>
              <a:t>fewn</a:t>
            </a:r>
            <a:r>
              <a:rPr lang="en-US" sz="1600" dirty="0" smtClean="0"/>
              <a:t> y </a:t>
            </a:r>
            <a:r>
              <a:rPr lang="en-US" sz="1600" dirty="0" err="1"/>
              <a:t>F</a:t>
            </a:r>
            <a:r>
              <a:rPr lang="en-US" sz="1600" dirty="0" err="1" smtClean="0"/>
              <a:t>anyleb</a:t>
            </a:r>
            <a:r>
              <a:rPr lang="en-US" sz="1600" dirty="0" smtClean="0"/>
              <a:t> </a:t>
            </a:r>
            <a:r>
              <a:rPr lang="en-US" sz="1600" dirty="0" err="1" smtClean="0"/>
              <a:t>Asesu</a:t>
            </a:r>
            <a:r>
              <a:rPr lang="en-US" sz="1600" dirty="0" smtClean="0"/>
              <a:t> </a:t>
            </a:r>
            <a:r>
              <a:rPr lang="en-US" sz="1600" dirty="0" err="1" smtClean="0"/>
              <a:t>ceir</a:t>
            </a:r>
            <a:r>
              <a:rPr lang="en-US" sz="1600" dirty="0" smtClean="0"/>
              <a:t> </a:t>
            </a:r>
            <a:r>
              <a:rPr lang="en-US" sz="1600" dirty="0" err="1" smtClean="0"/>
              <a:t>strwythur</a:t>
            </a:r>
            <a:r>
              <a:rPr lang="en-US" sz="1600" dirty="0" smtClean="0"/>
              <a:t> </a:t>
            </a:r>
            <a:r>
              <a:rPr lang="en-US" sz="1600" i="1" dirty="0" err="1" smtClean="0"/>
              <a:t>posib</a:t>
            </a:r>
            <a:r>
              <a:rPr lang="en-US" sz="1600" dirty="0" smtClean="0"/>
              <a:t> </a:t>
            </a:r>
            <a:r>
              <a:rPr lang="en-US" sz="1600" dirty="0" err="1" smtClean="0"/>
              <a:t>i’r</a:t>
            </a:r>
            <a:r>
              <a:rPr lang="en-US" sz="1600" dirty="0" smtClean="0"/>
              <a:t> </a:t>
            </a:r>
            <a:r>
              <a:rPr lang="en-US" sz="1600" dirty="0" err="1" smtClean="0"/>
              <a:t>aseiniad</a:t>
            </a:r>
            <a:r>
              <a:rPr lang="en-US" sz="1600" dirty="0" smtClean="0"/>
              <a:t>. Dim </a:t>
            </a:r>
            <a:r>
              <a:rPr lang="en-US" sz="1600" dirty="0" err="1" smtClean="0"/>
              <a:t>ond</a:t>
            </a:r>
            <a:r>
              <a:rPr lang="en-US" sz="1600" dirty="0" smtClean="0"/>
              <a:t> un </a:t>
            </a:r>
            <a:r>
              <a:rPr lang="en-US" sz="1600" dirty="0" err="1" smtClean="0"/>
              <a:t>awgrym</a:t>
            </a:r>
            <a:r>
              <a:rPr lang="en-US" sz="1600" dirty="0" smtClean="0"/>
              <a:t> </a:t>
            </a:r>
            <a:r>
              <a:rPr lang="en-US" sz="1600" dirty="0" err="1" smtClean="0"/>
              <a:t>ar</a:t>
            </a:r>
            <a:r>
              <a:rPr lang="en-US" sz="1600" dirty="0" smtClean="0"/>
              <a:t> </a:t>
            </a:r>
            <a:r>
              <a:rPr lang="en-US" sz="1600" dirty="0" err="1" smtClean="0"/>
              <a:t>gyfer</a:t>
            </a:r>
            <a:r>
              <a:rPr lang="en-US" sz="1600" dirty="0" smtClean="0"/>
              <a:t> </a:t>
            </a:r>
            <a:r>
              <a:rPr lang="en-US" sz="1600" dirty="0" err="1" smtClean="0"/>
              <a:t>rhannu’r</a:t>
            </a:r>
            <a:r>
              <a:rPr lang="en-US" sz="1600" dirty="0" smtClean="0"/>
              <a:t> </a:t>
            </a:r>
            <a:r>
              <a:rPr lang="en-US" sz="1600" dirty="0" err="1" smtClean="0"/>
              <a:t>cyfrif</a:t>
            </a:r>
            <a:r>
              <a:rPr lang="en-US" sz="1600" dirty="0" smtClean="0"/>
              <a:t> </a:t>
            </a:r>
            <a:r>
              <a:rPr lang="en-US" sz="1600" dirty="0" err="1" smtClean="0"/>
              <a:t>geiriau</a:t>
            </a:r>
            <a:r>
              <a:rPr lang="en-US" sz="1600" dirty="0" smtClean="0"/>
              <a:t> </a:t>
            </a:r>
            <a:r>
              <a:rPr lang="en-US" sz="1600" dirty="0" err="1" smtClean="0"/>
              <a:t>yw</a:t>
            </a:r>
            <a:r>
              <a:rPr lang="en-US" sz="1600" dirty="0" smtClean="0"/>
              <a:t> </a:t>
            </a:r>
            <a:r>
              <a:rPr lang="en-US" sz="1600" dirty="0" err="1" smtClean="0"/>
              <a:t>hyn</a:t>
            </a:r>
            <a:r>
              <a:rPr lang="en-US" sz="1600" dirty="0"/>
              <a:t> </a:t>
            </a:r>
            <a:r>
              <a:rPr lang="en-US" sz="1600" dirty="0" err="1" smtClean="0"/>
              <a:t>ond</a:t>
            </a:r>
            <a:r>
              <a:rPr lang="en-US" sz="1600" dirty="0" smtClean="0"/>
              <a:t>, </a:t>
            </a:r>
            <a:r>
              <a:rPr lang="en-US" sz="1600" dirty="0" err="1" smtClean="0"/>
              <a:t>sut</a:t>
            </a:r>
            <a:r>
              <a:rPr lang="en-US" sz="1600" dirty="0" smtClean="0"/>
              <a:t> </a:t>
            </a:r>
            <a:r>
              <a:rPr lang="en-US" sz="1600" dirty="0" err="1" smtClean="0"/>
              <a:t>bynnag</a:t>
            </a:r>
            <a:r>
              <a:rPr lang="en-US" sz="1600" dirty="0" smtClean="0"/>
              <a:t> </a:t>
            </a:r>
            <a:r>
              <a:rPr lang="en-US" sz="1600" dirty="0" err="1" smtClean="0"/>
              <a:t>yr</a:t>
            </a:r>
            <a:r>
              <a:rPr lang="en-US" sz="1600" dirty="0" smtClean="0"/>
              <a:t> </a:t>
            </a:r>
            <a:r>
              <a:rPr lang="en-US" sz="1600" dirty="0" err="1" smtClean="0"/>
              <a:t>ewch</a:t>
            </a:r>
            <a:r>
              <a:rPr lang="en-US" sz="1600" dirty="0" smtClean="0"/>
              <a:t> </a:t>
            </a:r>
            <a:r>
              <a:rPr lang="en-US" sz="1600" dirty="0" err="1" smtClean="0"/>
              <a:t>ati</a:t>
            </a:r>
            <a:r>
              <a:rPr lang="en-US" sz="1600" dirty="0" smtClean="0"/>
              <a:t> </a:t>
            </a:r>
            <a:r>
              <a:rPr lang="en-US" sz="1600" dirty="0" err="1" smtClean="0"/>
              <a:t>i</a:t>
            </a:r>
            <a:r>
              <a:rPr lang="en-US" sz="1600" dirty="0" smtClean="0"/>
              <a:t> </a:t>
            </a:r>
            <a:r>
              <a:rPr lang="en-US" sz="1600" dirty="0" err="1" smtClean="0"/>
              <a:t>strwythuro’r</a:t>
            </a:r>
            <a:r>
              <a:rPr lang="en-US" sz="1600" dirty="0" smtClean="0"/>
              <a:t> </a:t>
            </a:r>
            <a:r>
              <a:rPr lang="en-US" sz="1600" dirty="0" err="1" smtClean="0"/>
              <a:t>aseiniad</a:t>
            </a:r>
            <a:r>
              <a:rPr lang="en-US" sz="1600" dirty="0" smtClean="0"/>
              <a:t>, </a:t>
            </a:r>
            <a:r>
              <a:rPr lang="en-US" sz="1600" dirty="0" err="1" smtClean="0"/>
              <a:t>cofiwch</a:t>
            </a:r>
            <a:r>
              <a:rPr lang="en-US" sz="1600" dirty="0" smtClean="0"/>
              <a:t> y </a:t>
            </a:r>
            <a:r>
              <a:rPr lang="en-US" sz="1600" b="1" dirty="0" err="1" smtClean="0"/>
              <a:t>dylai’r</a:t>
            </a:r>
            <a:r>
              <a:rPr lang="en-US" sz="1600" b="1" dirty="0" smtClean="0"/>
              <a:t> </a:t>
            </a:r>
            <a:r>
              <a:rPr lang="en-US" sz="1600" b="1" dirty="0" err="1" smtClean="0"/>
              <a:t>drafodaeth</a:t>
            </a:r>
            <a:r>
              <a:rPr lang="en-US" sz="1600" b="1" dirty="0" smtClean="0"/>
              <a:t> </a:t>
            </a:r>
            <a:r>
              <a:rPr lang="en-US" sz="1600" b="1" dirty="0" err="1" smtClean="0"/>
              <a:t>ar</a:t>
            </a:r>
            <a:r>
              <a:rPr lang="en-US" sz="1600" b="1" dirty="0" smtClean="0"/>
              <a:t> y </a:t>
            </a:r>
            <a:r>
              <a:rPr lang="en-US" sz="1600" b="1" dirty="0" err="1" smtClean="0"/>
              <a:t>sgil</a:t>
            </a:r>
            <a:r>
              <a:rPr lang="en-US" sz="1600" b="1" dirty="0" smtClean="0"/>
              <a:t> </a:t>
            </a:r>
            <a:r>
              <a:rPr lang="en-US" sz="1600" b="1" dirty="0" err="1"/>
              <a:t>i</a:t>
            </a:r>
            <a:r>
              <a:rPr lang="en-US" sz="1600" b="1" dirty="0" err="1" smtClean="0"/>
              <a:t>aith</a:t>
            </a:r>
            <a:r>
              <a:rPr lang="en-US" sz="1600" b="1" dirty="0" smtClean="0"/>
              <a:t> </a:t>
            </a:r>
            <a:r>
              <a:rPr lang="en-US" sz="1600" b="1" dirty="0" err="1" smtClean="0"/>
              <a:t>a’r</a:t>
            </a:r>
            <a:r>
              <a:rPr lang="en-US" sz="1600" b="1" dirty="0" smtClean="0"/>
              <a:t> </a:t>
            </a:r>
            <a:r>
              <a:rPr lang="en-US" sz="1600" b="1" dirty="0" err="1" smtClean="0"/>
              <a:t>drafodaeth</a:t>
            </a:r>
            <a:r>
              <a:rPr lang="en-US" sz="1600" b="1" dirty="0" smtClean="0"/>
              <a:t> </a:t>
            </a:r>
            <a:r>
              <a:rPr lang="en-US" sz="1600" b="1" dirty="0" err="1" smtClean="0"/>
              <a:t>ar</a:t>
            </a:r>
            <a:r>
              <a:rPr lang="en-US" sz="1600" b="1" dirty="0" smtClean="0"/>
              <a:t> y </a:t>
            </a:r>
            <a:r>
              <a:rPr lang="en-US" sz="1600" b="1" dirty="0" err="1" smtClean="0"/>
              <a:t>sgil</a:t>
            </a:r>
            <a:r>
              <a:rPr lang="en-US" sz="1600" b="1" dirty="0" smtClean="0"/>
              <a:t> </a:t>
            </a:r>
            <a:r>
              <a:rPr lang="en-US" sz="1600" b="1" dirty="0" err="1" smtClean="0"/>
              <a:t>fathemategol</a:t>
            </a:r>
            <a:r>
              <a:rPr lang="en-US" sz="1600" b="1" dirty="0" smtClean="0"/>
              <a:t> </a:t>
            </a:r>
            <a:r>
              <a:rPr lang="en-US" sz="1600" b="1" dirty="0" err="1" smtClean="0"/>
              <a:t>fod</a:t>
            </a:r>
            <a:r>
              <a:rPr lang="en-US" sz="1600" b="1" dirty="0" smtClean="0"/>
              <a:t> </a:t>
            </a:r>
            <a:r>
              <a:rPr lang="en-US" sz="1600" b="1" dirty="0" err="1" smtClean="0"/>
              <a:t>yn</a:t>
            </a:r>
            <a:r>
              <a:rPr lang="en-US" sz="1600" b="1" dirty="0" smtClean="0"/>
              <a:t> </a:t>
            </a:r>
            <a:r>
              <a:rPr lang="en-US" sz="1600" b="1" dirty="0" err="1" smtClean="0"/>
              <a:t>debyg</a:t>
            </a:r>
            <a:r>
              <a:rPr lang="en-US" sz="1600" b="1" dirty="0" smtClean="0"/>
              <a:t> </a:t>
            </a:r>
            <a:r>
              <a:rPr lang="en-US" sz="1600" b="1" dirty="0" err="1" smtClean="0"/>
              <a:t>iawn</a:t>
            </a:r>
            <a:r>
              <a:rPr lang="en-US" sz="1600" b="1" dirty="0" smtClean="0"/>
              <a:t> o ran hyd</a:t>
            </a:r>
            <a:r>
              <a:rPr lang="en-US" sz="1600" dirty="0" smtClean="0"/>
              <a:t>.</a:t>
            </a:r>
          </a:p>
          <a:p>
            <a:r>
              <a:rPr lang="en-US" sz="1600" dirty="0" err="1" smtClean="0"/>
              <a:t>Mae’r</a:t>
            </a:r>
            <a:r>
              <a:rPr lang="en-US" sz="1600" dirty="0" smtClean="0"/>
              <a:t> </a:t>
            </a:r>
            <a:r>
              <a:rPr lang="en-US" sz="1600" b="1" dirty="0" err="1"/>
              <a:t>c</a:t>
            </a:r>
            <a:r>
              <a:rPr lang="en-US" sz="1600" b="1" dirty="0" err="1" smtClean="0"/>
              <a:t>anllawiau</a:t>
            </a:r>
            <a:r>
              <a:rPr lang="en-US" sz="1600" b="1" dirty="0" smtClean="0"/>
              <a:t> </a:t>
            </a:r>
            <a:r>
              <a:rPr lang="en-US" sz="1600" b="1" dirty="0" err="1"/>
              <a:t>p</a:t>
            </a:r>
            <a:r>
              <a:rPr lang="en-US" sz="1600" b="1" dirty="0" err="1" smtClean="0"/>
              <a:t>enodol</a:t>
            </a:r>
            <a:r>
              <a:rPr lang="en-US" sz="1600" b="1" dirty="0" smtClean="0"/>
              <a:t> </a:t>
            </a:r>
            <a:r>
              <a:rPr lang="en-US" sz="1600" b="1" dirty="0" err="1" smtClean="0"/>
              <a:t>ar</a:t>
            </a:r>
            <a:r>
              <a:rPr lang="en-US" sz="1600" b="1" dirty="0" smtClean="0"/>
              <a:t> </a:t>
            </a:r>
            <a:r>
              <a:rPr lang="en-US" sz="1600" b="1" dirty="0" err="1" smtClean="0"/>
              <a:t>dudalen</a:t>
            </a:r>
            <a:r>
              <a:rPr lang="en-US" sz="1600" b="1" dirty="0" smtClean="0"/>
              <a:t> 5 a 6 </a:t>
            </a:r>
            <a:r>
              <a:rPr lang="en-US" sz="1600" dirty="0" err="1" smtClean="0"/>
              <a:t>o’r</a:t>
            </a:r>
            <a:r>
              <a:rPr lang="en-US" sz="1600" dirty="0" smtClean="0"/>
              <a:t> </a:t>
            </a:r>
            <a:r>
              <a:rPr lang="en-US" sz="1600" dirty="0" err="1" smtClean="0"/>
              <a:t>Fanyleb</a:t>
            </a:r>
            <a:r>
              <a:rPr lang="en-US" sz="1600" dirty="0" smtClean="0"/>
              <a:t> </a:t>
            </a:r>
            <a:r>
              <a:rPr lang="en-US" sz="1600" dirty="0" err="1"/>
              <a:t>Asesu</a:t>
            </a:r>
            <a:r>
              <a:rPr lang="en-US" sz="1600" dirty="0"/>
              <a:t> </a:t>
            </a:r>
            <a:r>
              <a:rPr lang="en-US" sz="1600" dirty="0" err="1" smtClean="0"/>
              <a:t>yn</a:t>
            </a:r>
            <a:r>
              <a:rPr lang="en-US" sz="1600" dirty="0" smtClean="0"/>
              <a:t> </a:t>
            </a:r>
            <a:r>
              <a:rPr lang="en-US" sz="1600" dirty="0" err="1" smtClean="0"/>
              <a:t>dangos</a:t>
            </a:r>
            <a:r>
              <a:rPr lang="en-US" sz="1600" dirty="0" smtClean="0"/>
              <a:t> </a:t>
            </a:r>
            <a:r>
              <a:rPr lang="en-US" sz="1600" dirty="0" err="1" smtClean="0"/>
              <a:t>i</a:t>
            </a:r>
            <a:r>
              <a:rPr lang="en-US" sz="1600" dirty="0" smtClean="0"/>
              <a:t> chi </a:t>
            </a:r>
            <a:r>
              <a:rPr lang="en-US" sz="1600" dirty="0" err="1" smtClean="0"/>
              <a:t>beth</a:t>
            </a:r>
            <a:r>
              <a:rPr lang="en-US" sz="1600" dirty="0" smtClean="0"/>
              <a:t> </a:t>
            </a:r>
            <a:r>
              <a:rPr lang="en-US" sz="1600" dirty="0" err="1" smtClean="0"/>
              <a:t>fydd</a:t>
            </a:r>
            <a:r>
              <a:rPr lang="en-US" sz="1600" dirty="0" smtClean="0"/>
              <a:t> y </a:t>
            </a:r>
            <a:r>
              <a:rPr lang="en-US" sz="1600" dirty="0" err="1" smtClean="0"/>
              <a:t>marcwyr</a:t>
            </a:r>
            <a:r>
              <a:rPr lang="en-US" sz="1600" dirty="0" smtClean="0"/>
              <a:t> </a:t>
            </a:r>
            <a:r>
              <a:rPr lang="en-US" sz="1600" dirty="0" err="1" smtClean="0"/>
              <a:t>yn</a:t>
            </a:r>
            <a:r>
              <a:rPr lang="en-US" sz="1600" dirty="0" smtClean="0"/>
              <a:t> </a:t>
            </a:r>
            <a:r>
              <a:rPr lang="en-US" sz="1600" dirty="0" err="1" smtClean="0"/>
              <a:t>chwilio</a:t>
            </a:r>
            <a:r>
              <a:rPr lang="en-US" sz="1600" dirty="0" smtClean="0"/>
              <a:t> </a:t>
            </a:r>
            <a:r>
              <a:rPr lang="en-US" sz="1600" dirty="0" err="1" smtClean="0"/>
              <a:t>amdanynt</a:t>
            </a:r>
            <a:r>
              <a:rPr lang="en-US" sz="1600" dirty="0" smtClean="0"/>
              <a:t> (</a:t>
            </a:r>
            <a:r>
              <a:rPr lang="en-US" sz="1600" dirty="0" err="1" smtClean="0"/>
              <a:t>gweler</a:t>
            </a:r>
            <a:r>
              <a:rPr lang="en-US" sz="1600" dirty="0" smtClean="0"/>
              <a:t> </a:t>
            </a:r>
            <a:r>
              <a:rPr lang="en-US" sz="1600" dirty="0" err="1" smtClean="0"/>
              <a:t>esiampl</a:t>
            </a:r>
            <a:r>
              <a:rPr lang="en-US" sz="1600" dirty="0" smtClean="0"/>
              <a:t> </a:t>
            </a:r>
            <a:r>
              <a:rPr lang="en-US" sz="1600" dirty="0" err="1" smtClean="0"/>
              <a:t>ar</a:t>
            </a:r>
            <a:r>
              <a:rPr lang="en-US" sz="1600" dirty="0" smtClean="0"/>
              <a:t> y </a:t>
            </a:r>
            <a:r>
              <a:rPr lang="en-US" sz="1600" dirty="0" err="1" smtClean="0"/>
              <a:t>sleid</a:t>
            </a:r>
            <a:r>
              <a:rPr lang="en-US" sz="1600" dirty="0" smtClean="0"/>
              <a:t> </a:t>
            </a:r>
            <a:r>
              <a:rPr lang="en-US" sz="1600" dirty="0" err="1" smtClean="0"/>
              <a:t>nesaf</a:t>
            </a:r>
            <a:r>
              <a:rPr lang="en-US" sz="1600" dirty="0" smtClean="0"/>
              <a:t>).</a:t>
            </a:r>
            <a:endParaRPr lang="en-US" sz="1600" dirty="0"/>
          </a:p>
        </p:txBody>
      </p:sp>
      <p:sp>
        <p:nvSpPr>
          <p:cNvPr id="5" name="Text Placeholder 4"/>
          <p:cNvSpPr>
            <a:spLocks noGrp="1"/>
          </p:cNvSpPr>
          <p:nvPr>
            <p:ph type="body" sz="quarter" idx="3"/>
          </p:nvPr>
        </p:nvSpPr>
        <p:spPr>
          <a:xfrm>
            <a:off x="4629147" y="99491"/>
            <a:ext cx="3887391" cy="461146"/>
          </a:xfrm>
        </p:spPr>
        <p:txBody>
          <a:bodyPr/>
          <a:lstStyle/>
          <a:p>
            <a:r>
              <a:rPr lang="en-US" dirty="0" smtClean="0"/>
              <a:t>Further tips</a:t>
            </a:r>
            <a:endParaRPr lang="en-US" dirty="0"/>
          </a:p>
        </p:txBody>
      </p:sp>
      <p:sp>
        <p:nvSpPr>
          <p:cNvPr id="6" name="Content Placeholder 5"/>
          <p:cNvSpPr>
            <a:spLocks noGrp="1"/>
          </p:cNvSpPr>
          <p:nvPr>
            <p:ph sz="quarter" idx="4"/>
          </p:nvPr>
        </p:nvSpPr>
        <p:spPr>
          <a:xfrm>
            <a:off x="4629148" y="560637"/>
            <a:ext cx="4345035" cy="5069454"/>
          </a:xfrm>
        </p:spPr>
        <p:txBody>
          <a:bodyPr>
            <a:noAutofit/>
          </a:bodyPr>
          <a:lstStyle/>
          <a:p>
            <a:r>
              <a:rPr lang="en-US" sz="1600" dirty="0" smtClean="0"/>
              <a:t>You </a:t>
            </a:r>
            <a:r>
              <a:rPr lang="en-US" sz="1600" b="1" dirty="0" smtClean="0"/>
              <a:t>need to refer to Wales therefore, ensure you take note of the documents from Wales within the Reading List </a:t>
            </a:r>
            <a:r>
              <a:rPr lang="en-US" sz="1600" dirty="0" smtClean="0"/>
              <a:t>e.g. Professor Donaldson’s report and Welsh Government documents (the list is in the Module Handbook)</a:t>
            </a:r>
          </a:p>
          <a:p>
            <a:r>
              <a:rPr lang="en-US" sz="1600" dirty="0" smtClean="0"/>
              <a:t>Remember that </a:t>
            </a:r>
            <a:r>
              <a:rPr lang="en-US" sz="1600" b="1" dirty="0" smtClean="0"/>
              <a:t>teacher subject knowledge should be a central part of the discussion </a:t>
            </a:r>
            <a:r>
              <a:rPr lang="en-US" sz="1600" dirty="0" smtClean="0"/>
              <a:t>(e.g. Donaldson’s report discusses this and is therefore a way of combining both the Welsh element with teacher subject knowledge)</a:t>
            </a:r>
          </a:p>
          <a:p>
            <a:r>
              <a:rPr lang="en-US" sz="1600" dirty="0" smtClean="0"/>
              <a:t>Within the Assessment Specification there is a </a:t>
            </a:r>
            <a:r>
              <a:rPr lang="en-US" sz="1600" i="1" dirty="0" smtClean="0"/>
              <a:t>possible</a:t>
            </a:r>
            <a:r>
              <a:rPr lang="en-US" sz="1600" dirty="0" smtClean="0"/>
              <a:t> structure for the assignment. This is just one suggestion for the word count but, however you go about structuring your assignment, remember that </a:t>
            </a:r>
            <a:r>
              <a:rPr lang="en-US" sz="1600" b="1" dirty="0" smtClean="0"/>
              <a:t>the discussion for the language skill and the discussion on the mathematical skill should be similar in length</a:t>
            </a:r>
            <a:r>
              <a:rPr lang="en-US" sz="1600" dirty="0" smtClean="0"/>
              <a:t>.</a:t>
            </a:r>
          </a:p>
          <a:p>
            <a:r>
              <a:rPr lang="en-US" sz="1600" dirty="0" smtClean="0"/>
              <a:t>The </a:t>
            </a:r>
            <a:r>
              <a:rPr lang="en-US" sz="1600" b="1" dirty="0" smtClean="0"/>
              <a:t>specific guidance on page 5 and 6 </a:t>
            </a:r>
            <a:r>
              <a:rPr lang="en-US" sz="1600" dirty="0" smtClean="0"/>
              <a:t>of the </a:t>
            </a:r>
            <a:r>
              <a:rPr lang="en-US" sz="1600" dirty="0"/>
              <a:t>Assessment Specification </a:t>
            </a:r>
            <a:r>
              <a:rPr lang="en-US" sz="1600" dirty="0" smtClean="0"/>
              <a:t> shows you what the markers will be looking for (see example on next slide).</a:t>
            </a:r>
            <a:endParaRPr lang="en-US" sz="1600" dirty="0"/>
          </a:p>
        </p:txBody>
      </p:sp>
    </p:spTree>
    <p:extLst>
      <p:ext uri="{BB962C8B-B14F-4D97-AF65-F5344CB8AC3E}">
        <p14:creationId xmlns:p14="http://schemas.microsoft.com/office/powerpoint/2010/main" val="15322272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22069" y="9117"/>
            <a:ext cx="4080170" cy="526460"/>
          </a:xfrm>
        </p:spPr>
        <p:txBody>
          <a:bodyPr>
            <a:normAutofit/>
          </a:bodyPr>
          <a:lstStyle/>
          <a:p>
            <a:r>
              <a:rPr lang="en-US" dirty="0" err="1" smtClean="0"/>
              <a:t>Canllawiau</a:t>
            </a:r>
            <a:r>
              <a:rPr lang="en-US" dirty="0" smtClean="0"/>
              <a:t> </a:t>
            </a:r>
            <a:r>
              <a:rPr lang="en-US" dirty="0" err="1"/>
              <a:t>Ysgrifennu</a:t>
            </a:r>
            <a:r>
              <a:rPr lang="en-US" dirty="0"/>
              <a:t> </a:t>
            </a:r>
          </a:p>
        </p:txBody>
      </p:sp>
      <p:sp>
        <p:nvSpPr>
          <p:cNvPr id="4" name="Content Placeholder 3"/>
          <p:cNvSpPr>
            <a:spLocks noGrp="1"/>
          </p:cNvSpPr>
          <p:nvPr>
            <p:ph sz="half" idx="2"/>
          </p:nvPr>
        </p:nvSpPr>
        <p:spPr>
          <a:xfrm>
            <a:off x="0" y="535577"/>
            <a:ext cx="4629147" cy="5159827"/>
          </a:xfrm>
        </p:spPr>
        <p:txBody>
          <a:bodyPr>
            <a:normAutofit fontScale="55000" lnSpcReduction="20000"/>
          </a:bodyPr>
          <a:lstStyle/>
          <a:p>
            <a:r>
              <a:rPr lang="en-US" sz="3600" dirty="0" err="1" smtClean="0"/>
              <a:t>Cysylltwch</a:t>
            </a:r>
            <a:r>
              <a:rPr lang="en-US" sz="3600" dirty="0" smtClean="0"/>
              <a:t> </a:t>
            </a:r>
            <a:r>
              <a:rPr lang="en-US" sz="3600" dirty="0" err="1"/>
              <a:t>eich</a:t>
            </a:r>
            <a:r>
              <a:rPr lang="en-US" sz="3600" dirty="0"/>
              <a:t> </a:t>
            </a:r>
            <a:r>
              <a:rPr lang="en-US" sz="3600" dirty="0" err="1"/>
              <a:t>paragraffau</a:t>
            </a:r>
            <a:r>
              <a:rPr lang="en-US" sz="3600" dirty="0"/>
              <a:t> </a:t>
            </a:r>
            <a:r>
              <a:rPr lang="en-US" sz="3600" dirty="0" err="1"/>
              <a:t>yn</a:t>
            </a:r>
            <a:r>
              <a:rPr lang="en-US" sz="3600" dirty="0"/>
              <a:t> </a:t>
            </a:r>
            <a:r>
              <a:rPr lang="en-US" sz="3600" dirty="0" err="1"/>
              <a:t>gelfydd</a:t>
            </a:r>
            <a:r>
              <a:rPr lang="en-US" sz="3600" dirty="0"/>
              <a:t> </a:t>
            </a:r>
            <a:r>
              <a:rPr lang="en-US" sz="3600" dirty="0" err="1"/>
              <a:t>gan</a:t>
            </a:r>
            <a:r>
              <a:rPr lang="en-US" sz="3600" dirty="0"/>
              <a:t> </a:t>
            </a:r>
            <a:r>
              <a:rPr lang="en-US" sz="3600" dirty="0" err="1"/>
              <a:t>amlygu’ch</a:t>
            </a:r>
            <a:r>
              <a:rPr lang="en-US" sz="3600" dirty="0"/>
              <a:t> </a:t>
            </a:r>
            <a:r>
              <a:rPr lang="en-US" sz="3600" dirty="0" err="1"/>
              <a:t>dadl</a:t>
            </a:r>
            <a:r>
              <a:rPr lang="en-US" sz="3600" dirty="0"/>
              <a:t> </a:t>
            </a:r>
            <a:r>
              <a:rPr lang="en-US" sz="3600" dirty="0" smtClean="0"/>
              <a:t>(</a:t>
            </a:r>
            <a:r>
              <a:rPr lang="en-US" sz="3600" dirty="0" err="1" smtClean="0"/>
              <a:t>e.e</a:t>
            </a:r>
            <a:r>
              <a:rPr lang="en-US" sz="3600" dirty="0"/>
              <a:t>. </a:t>
            </a:r>
            <a:r>
              <a:rPr lang="en-US" sz="3600" dirty="0" err="1"/>
              <a:t>Fodd</a:t>
            </a:r>
            <a:r>
              <a:rPr lang="en-US" sz="3600" dirty="0"/>
              <a:t> </a:t>
            </a:r>
            <a:r>
              <a:rPr lang="en-US" sz="3600" dirty="0" err="1"/>
              <a:t>bynnag</a:t>
            </a:r>
            <a:r>
              <a:rPr lang="en-US" sz="3600" dirty="0"/>
              <a:t>, </a:t>
            </a:r>
            <a:r>
              <a:rPr lang="en-US" sz="3600" dirty="0" err="1"/>
              <a:t>Er</a:t>
            </a:r>
            <a:r>
              <a:rPr lang="en-US" sz="3600" dirty="0"/>
              <a:t> </a:t>
            </a:r>
            <a:r>
              <a:rPr lang="en-US" sz="3600" dirty="0" err="1"/>
              <a:t>hyn</a:t>
            </a:r>
            <a:r>
              <a:rPr lang="en-US" sz="3600" dirty="0"/>
              <a:t>, </a:t>
            </a:r>
            <a:r>
              <a:rPr lang="en-US" sz="3600" dirty="0" err="1"/>
              <a:t>Ar</a:t>
            </a:r>
            <a:r>
              <a:rPr lang="en-US" sz="3600" dirty="0"/>
              <a:t> </a:t>
            </a:r>
            <a:r>
              <a:rPr lang="en-US" sz="3600" dirty="0" err="1" smtClean="0"/>
              <a:t>wahân</a:t>
            </a:r>
            <a:r>
              <a:rPr lang="en-US" sz="3600" dirty="0" smtClean="0"/>
              <a:t> </a:t>
            </a:r>
            <a:r>
              <a:rPr lang="en-US" sz="3600" dirty="0" err="1" smtClean="0"/>
              <a:t>i</a:t>
            </a:r>
            <a:r>
              <a:rPr lang="is-IS" sz="3600" dirty="0" smtClean="0"/>
              <a:t>…)</a:t>
            </a:r>
            <a:r>
              <a:rPr lang="en-US" sz="3600" dirty="0" smtClean="0"/>
              <a:t> </a:t>
            </a:r>
            <a:r>
              <a:rPr lang="en-US" sz="3600" dirty="0" err="1"/>
              <a:t>Y</a:t>
            </a:r>
            <a:r>
              <a:rPr lang="en-US" sz="3600" dirty="0" err="1" smtClean="0"/>
              <a:t>n</a:t>
            </a:r>
            <a:r>
              <a:rPr lang="en-US" sz="3600" dirty="0" smtClean="0"/>
              <a:t> </a:t>
            </a:r>
            <a:r>
              <a:rPr lang="en-US" sz="3600" dirty="0" err="1" smtClean="0"/>
              <a:t>ogystal</a:t>
            </a:r>
            <a:r>
              <a:rPr lang="en-US" sz="3600" dirty="0" smtClean="0"/>
              <a:t> </a:t>
            </a:r>
            <a:r>
              <a:rPr lang="en-US" sz="3600" dirty="0" err="1" smtClean="0"/>
              <a:t>defnyddiwch</a:t>
            </a:r>
            <a:r>
              <a:rPr lang="en-US" sz="3600" dirty="0" smtClean="0"/>
              <a:t> </a:t>
            </a:r>
            <a:r>
              <a:rPr lang="en-US" sz="3600" dirty="0" err="1" smtClean="0"/>
              <a:t>gysyllteiriau</a:t>
            </a:r>
            <a:r>
              <a:rPr lang="en-US" sz="3600" dirty="0" smtClean="0"/>
              <a:t>: </a:t>
            </a:r>
            <a:r>
              <a:rPr lang="en-US" sz="3600" dirty="0" err="1"/>
              <a:t>ond</a:t>
            </a:r>
            <a:r>
              <a:rPr lang="en-US" sz="3600" dirty="0"/>
              <a:t>, </a:t>
            </a:r>
            <a:r>
              <a:rPr lang="en-US" sz="3600" dirty="0" err="1"/>
              <a:t>hefyd</a:t>
            </a:r>
            <a:r>
              <a:rPr lang="en-US" sz="3600" dirty="0"/>
              <a:t>, </a:t>
            </a:r>
            <a:r>
              <a:rPr lang="en-US" sz="3600" dirty="0" smtClean="0"/>
              <a:t> ac </a:t>
            </a:r>
            <a:r>
              <a:rPr lang="en-US" sz="3600" dirty="0" err="1"/>
              <a:t>eithrio</a:t>
            </a:r>
            <a:r>
              <a:rPr lang="en-US" sz="3600" dirty="0"/>
              <a:t>, </a:t>
            </a:r>
            <a:r>
              <a:rPr lang="en-US" sz="3600" dirty="0" err="1"/>
              <a:t>ar</a:t>
            </a:r>
            <a:r>
              <a:rPr lang="en-US" sz="3600" dirty="0"/>
              <a:t> </a:t>
            </a:r>
            <a:r>
              <a:rPr lang="en-US" sz="3600" dirty="0" err="1"/>
              <a:t>wahân</a:t>
            </a:r>
            <a:r>
              <a:rPr lang="en-US" sz="3600" dirty="0"/>
              <a:t> </a:t>
            </a:r>
            <a:r>
              <a:rPr lang="en-US" sz="3600" dirty="0" err="1" smtClean="0"/>
              <a:t>i</a:t>
            </a:r>
            <a:r>
              <a:rPr lang="en-US" sz="3600" dirty="0" smtClean="0"/>
              <a:t>, </a:t>
            </a:r>
            <a:r>
              <a:rPr lang="en-US" sz="3600" dirty="0" err="1" smtClean="0"/>
              <a:t>heblaw</a:t>
            </a:r>
            <a:r>
              <a:rPr lang="en-US" sz="3600" dirty="0" smtClean="0"/>
              <a:t>... </a:t>
            </a:r>
          </a:p>
          <a:p>
            <a:r>
              <a:rPr lang="en-US" sz="3600" dirty="0" err="1" smtClean="0"/>
              <a:t>Aralleiriwch</a:t>
            </a:r>
            <a:r>
              <a:rPr lang="en-US" sz="3600" dirty="0" smtClean="0"/>
              <a:t> y </a:t>
            </a:r>
            <a:r>
              <a:rPr lang="en-US" sz="3600" dirty="0" err="1" smtClean="0"/>
              <a:t>darlleniadau</a:t>
            </a:r>
            <a:r>
              <a:rPr lang="en-US" sz="3600" dirty="0" smtClean="0"/>
              <a:t> </a:t>
            </a:r>
            <a:r>
              <a:rPr lang="en-US" sz="3600" dirty="0" err="1" smtClean="0"/>
              <a:t>er</a:t>
            </a:r>
            <a:r>
              <a:rPr lang="en-US" sz="3600" dirty="0" smtClean="0"/>
              <a:t> </a:t>
            </a:r>
            <a:r>
              <a:rPr lang="en-US" sz="3600" dirty="0" err="1"/>
              <a:t>mwyn</a:t>
            </a:r>
            <a:r>
              <a:rPr lang="en-US" sz="3600" dirty="0"/>
              <a:t> </a:t>
            </a:r>
            <a:r>
              <a:rPr lang="en-US" sz="3600" dirty="0" err="1"/>
              <a:t>amlygu</a:t>
            </a:r>
            <a:r>
              <a:rPr lang="en-US" sz="3600" dirty="0"/>
              <a:t> </a:t>
            </a:r>
            <a:r>
              <a:rPr lang="en-US" sz="3600" dirty="0" err="1"/>
              <a:t>dealltwriaeth</a:t>
            </a:r>
            <a:r>
              <a:rPr lang="en-US" sz="3600" dirty="0"/>
              <a:t>. </a:t>
            </a:r>
          </a:p>
          <a:p>
            <a:r>
              <a:rPr lang="en-US" sz="3600" dirty="0" err="1"/>
              <a:t>Wrth</a:t>
            </a:r>
            <a:r>
              <a:rPr lang="en-US" sz="3600" dirty="0"/>
              <a:t> </a:t>
            </a:r>
            <a:r>
              <a:rPr lang="en-US" sz="3600" dirty="0" err="1"/>
              <a:t>gyflwyno'r</a:t>
            </a:r>
            <a:r>
              <a:rPr lang="en-US" sz="3600" dirty="0"/>
              <a:t> </a:t>
            </a:r>
            <a:r>
              <a:rPr lang="en-US" sz="3600" dirty="0" err="1"/>
              <a:t>ddadl</a:t>
            </a:r>
            <a:r>
              <a:rPr lang="en-US" sz="3600" dirty="0"/>
              <a:t> </a:t>
            </a:r>
            <a:r>
              <a:rPr lang="en-US" sz="3600" dirty="0" err="1"/>
              <a:t>academaidd</a:t>
            </a:r>
            <a:r>
              <a:rPr lang="en-US" sz="3600" dirty="0"/>
              <a:t> </a:t>
            </a:r>
            <a:r>
              <a:rPr lang="en-US" sz="3600" dirty="0" smtClean="0"/>
              <a:t>(</a:t>
            </a:r>
            <a:r>
              <a:rPr lang="en-US" sz="3600" dirty="0" err="1" smtClean="0"/>
              <a:t>adolygu</a:t>
            </a:r>
            <a:r>
              <a:rPr lang="en-US" sz="3600" dirty="0" smtClean="0"/>
              <a:t> </a:t>
            </a:r>
            <a:r>
              <a:rPr lang="en-US" sz="3600" dirty="0" err="1"/>
              <a:t>llenyddiaeth</a:t>
            </a:r>
            <a:r>
              <a:rPr lang="en-US" sz="3600" dirty="0"/>
              <a:t>, </a:t>
            </a:r>
            <a:r>
              <a:rPr lang="en-US" sz="3600" dirty="0" err="1" smtClean="0"/>
              <a:t>methodoleg</a:t>
            </a:r>
            <a:r>
              <a:rPr lang="en-US" sz="3600" dirty="0" smtClean="0"/>
              <a:t>, </a:t>
            </a:r>
            <a:r>
              <a:rPr lang="en-US" sz="3600" dirty="0" err="1" smtClean="0"/>
              <a:t>theori</a:t>
            </a:r>
            <a:r>
              <a:rPr lang="en-US" sz="3600" dirty="0" smtClean="0"/>
              <a:t> </a:t>
            </a:r>
            <a:r>
              <a:rPr lang="en-US" sz="3600" dirty="0"/>
              <a:t>ac </a:t>
            </a:r>
            <a:r>
              <a:rPr lang="en-US" sz="3600" dirty="0" err="1"/>
              <a:t>ati</a:t>
            </a:r>
            <a:r>
              <a:rPr lang="en-US" sz="3600" dirty="0"/>
              <a:t>) </a:t>
            </a:r>
            <a:r>
              <a:rPr lang="en-US" sz="3600" dirty="0" err="1"/>
              <a:t>yna</a:t>
            </a:r>
            <a:r>
              <a:rPr lang="en-US" sz="3600" dirty="0"/>
              <a:t> </a:t>
            </a:r>
            <a:r>
              <a:rPr lang="en-US" sz="3600" dirty="0" err="1"/>
              <a:t>dylech</a:t>
            </a:r>
            <a:r>
              <a:rPr lang="en-US" sz="3600" dirty="0"/>
              <a:t> </a:t>
            </a:r>
            <a:r>
              <a:rPr lang="en-US" sz="3600" dirty="0" err="1"/>
              <a:t>ysgrifennu</a:t>
            </a:r>
            <a:r>
              <a:rPr lang="en-US" sz="3600" dirty="0"/>
              <a:t> </a:t>
            </a:r>
            <a:r>
              <a:rPr lang="en-US" sz="3600" dirty="0" err="1"/>
              <a:t>yn</a:t>
            </a:r>
            <a:r>
              <a:rPr lang="en-US" sz="3600" dirty="0"/>
              <a:t> y </a:t>
            </a:r>
            <a:r>
              <a:rPr lang="en-US" sz="3600" dirty="0" err="1"/>
              <a:t>trydydd</a:t>
            </a:r>
            <a:r>
              <a:rPr lang="en-US" sz="3600" dirty="0"/>
              <a:t> person </a:t>
            </a:r>
            <a:r>
              <a:rPr lang="en-US" sz="3600" dirty="0" err="1"/>
              <a:t>e.e</a:t>
            </a:r>
            <a:r>
              <a:rPr lang="en-US" sz="3600" dirty="0"/>
              <a:t>. </a:t>
            </a:r>
            <a:r>
              <a:rPr lang="en-US" sz="3600" dirty="0" err="1"/>
              <a:t>Gwelodd</a:t>
            </a:r>
            <a:r>
              <a:rPr lang="en-US" sz="3600" dirty="0"/>
              <a:t> / </a:t>
            </a:r>
            <a:r>
              <a:rPr lang="en-US" sz="3600" dirty="0" err="1"/>
              <a:t>Nododd</a:t>
            </a:r>
            <a:r>
              <a:rPr lang="en-US" sz="3600" dirty="0"/>
              <a:t>/ </a:t>
            </a:r>
            <a:r>
              <a:rPr lang="en-US" sz="3600" dirty="0" err="1"/>
              <a:t>Canfyddodd</a:t>
            </a:r>
            <a:r>
              <a:rPr lang="en-US" sz="3600" dirty="0"/>
              <a:t> </a:t>
            </a:r>
            <a:r>
              <a:rPr lang="en-US" sz="3600" dirty="0" err="1"/>
              <a:t>neu'r</a:t>
            </a:r>
            <a:r>
              <a:rPr lang="en-US" sz="3600" dirty="0"/>
              <a:t> </a:t>
            </a:r>
            <a:r>
              <a:rPr lang="en-US" sz="3600" dirty="0" err="1"/>
              <a:t>amhersonol</a:t>
            </a:r>
            <a:r>
              <a:rPr lang="en-US" sz="3600" dirty="0"/>
              <a:t> </a:t>
            </a:r>
            <a:r>
              <a:rPr lang="en-US" sz="3600" dirty="0" err="1"/>
              <a:t>e.e</a:t>
            </a:r>
            <a:r>
              <a:rPr lang="en-US" sz="3600" dirty="0"/>
              <a:t>. </a:t>
            </a:r>
            <a:r>
              <a:rPr lang="en-US" sz="3600" dirty="0" err="1"/>
              <a:t>Gwelir</a:t>
            </a:r>
            <a:r>
              <a:rPr lang="en-US" sz="3600" dirty="0"/>
              <a:t>/ </a:t>
            </a:r>
            <a:r>
              <a:rPr lang="en-US" sz="3600" dirty="0" err="1"/>
              <a:t>Nodir</a:t>
            </a:r>
            <a:r>
              <a:rPr lang="en-US" sz="3600" dirty="0"/>
              <a:t>/ </a:t>
            </a:r>
            <a:r>
              <a:rPr lang="en-US" sz="3600" dirty="0" err="1"/>
              <a:t>Canfyddir</a:t>
            </a:r>
            <a:r>
              <a:rPr lang="en-US" sz="3600" dirty="0"/>
              <a:t>. </a:t>
            </a:r>
            <a:endParaRPr lang="en-US" sz="3600" dirty="0" smtClean="0"/>
          </a:p>
          <a:p>
            <a:r>
              <a:rPr lang="en-US" sz="3600" dirty="0" err="1" smtClean="0"/>
              <a:t>Wrth</a:t>
            </a:r>
            <a:r>
              <a:rPr lang="en-US" sz="3600" dirty="0" smtClean="0"/>
              <a:t> </a:t>
            </a:r>
            <a:r>
              <a:rPr lang="en-US" sz="3600" dirty="0" err="1"/>
              <a:t>fyfyrio</a:t>
            </a:r>
            <a:r>
              <a:rPr lang="en-US" sz="3600" dirty="0"/>
              <a:t> </a:t>
            </a:r>
            <a:r>
              <a:rPr lang="en-US" sz="3600" dirty="0" err="1"/>
              <a:t>ar</a:t>
            </a:r>
            <a:r>
              <a:rPr lang="en-US" sz="3600" dirty="0"/>
              <a:t> </a:t>
            </a:r>
            <a:r>
              <a:rPr lang="en-US" sz="3600" dirty="0" err="1"/>
              <a:t>brofiad</a:t>
            </a:r>
            <a:r>
              <a:rPr lang="en-US" sz="3600" dirty="0"/>
              <a:t> </a:t>
            </a:r>
            <a:r>
              <a:rPr lang="en-US" sz="3600" dirty="0" err="1"/>
              <a:t>ysgol</a:t>
            </a:r>
            <a:r>
              <a:rPr lang="en-US" sz="3600" dirty="0"/>
              <a:t> </a:t>
            </a:r>
            <a:r>
              <a:rPr lang="en-US" sz="3600" dirty="0" err="1"/>
              <a:t>gellir</a:t>
            </a:r>
            <a:r>
              <a:rPr lang="en-US" sz="3600" dirty="0"/>
              <a:t> </a:t>
            </a:r>
            <a:r>
              <a:rPr lang="en-US" sz="3600" dirty="0" err="1"/>
              <a:t>ysgrifennu</a:t>
            </a:r>
            <a:r>
              <a:rPr lang="en-US" sz="3600" dirty="0"/>
              <a:t> </a:t>
            </a:r>
            <a:r>
              <a:rPr lang="en-US" sz="3600" dirty="0" err="1"/>
              <a:t>yn</a:t>
            </a:r>
            <a:r>
              <a:rPr lang="en-US" sz="3600" dirty="0"/>
              <a:t> y person </a:t>
            </a:r>
            <a:r>
              <a:rPr lang="en-US" sz="3600" dirty="0" err="1"/>
              <a:t>cyntaf</a:t>
            </a:r>
            <a:r>
              <a:rPr lang="en-US" sz="3600" dirty="0"/>
              <a:t> h.y.'</a:t>
            </a:r>
            <a:r>
              <a:rPr lang="en-US" sz="3600" dirty="0" err="1"/>
              <a:t>ais</a:t>
            </a:r>
            <a:r>
              <a:rPr lang="en-US" sz="3600" dirty="0"/>
              <a:t>' (</a:t>
            </a:r>
            <a:r>
              <a:rPr lang="en-US" sz="3600" dirty="0" err="1"/>
              <a:t>Arsylwais</a:t>
            </a:r>
            <a:r>
              <a:rPr lang="en-US" sz="3600" dirty="0"/>
              <a:t> .......... </a:t>
            </a:r>
            <a:r>
              <a:rPr lang="en-US" sz="3600" dirty="0" err="1"/>
              <a:t>yn</a:t>
            </a:r>
            <a:r>
              <a:rPr lang="en-US" sz="3600" dirty="0"/>
              <a:t> </a:t>
            </a:r>
            <a:r>
              <a:rPr lang="en-US" sz="3600" dirty="0" err="1" smtClean="0"/>
              <a:t>fy</a:t>
            </a:r>
            <a:r>
              <a:rPr lang="en-US" sz="3600" dirty="0" smtClean="0"/>
              <a:t> </a:t>
            </a:r>
            <a:r>
              <a:rPr lang="en-US" sz="3600" dirty="0" err="1" smtClean="0"/>
              <a:t>nosbarth</a:t>
            </a:r>
            <a:r>
              <a:rPr lang="en-US" sz="3600" dirty="0" smtClean="0"/>
              <a:t> </a:t>
            </a:r>
            <a:r>
              <a:rPr lang="en-US" sz="3600" dirty="0" err="1"/>
              <a:t>Blwyddyn</a:t>
            </a:r>
            <a:r>
              <a:rPr lang="en-US" sz="3600" dirty="0"/>
              <a:t> </a:t>
            </a:r>
            <a:r>
              <a:rPr lang="en-US" sz="3600" dirty="0" smtClean="0"/>
              <a:t>1.</a:t>
            </a:r>
            <a:endParaRPr lang="en-US" sz="3600" dirty="0"/>
          </a:p>
          <a:p>
            <a:r>
              <a:rPr lang="en-US" sz="3600" dirty="0" err="1" smtClean="0"/>
              <a:t>Peidiwch</a:t>
            </a:r>
            <a:r>
              <a:rPr lang="en-US" sz="3600" dirty="0" smtClean="0"/>
              <a:t> </a:t>
            </a:r>
            <a:r>
              <a:rPr lang="en-US" sz="3600" dirty="0" err="1" smtClean="0"/>
              <a:t>gor-ddefnyddio</a:t>
            </a:r>
            <a:r>
              <a:rPr lang="en-US" sz="3600" dirty="0" smtClean="0"/>
              <a:t> </a:t>
            </a:r>
            <a:r>
              <a:rPr lang="en-US" sz="3600" dirty="0" err="1" smtClean="0"/>
              <a:t>dyfyniadau</a:t>
            </a:r>
            <a:r>
              <a:rPr lang="en-US" sz="3600" dirty="0" smtClean="0"/>
              <a:t>.</a:t>
            </a:r>
          </a:p>
          <a:p>
            <a:r>
              <a:rPr lang="en-US" sz="3600" dirty="0" err="1" smtClean="0"/>
              <a:t>Gofalwch</a:t>
            </a:r>
            <a:r>
              <a:rPr lang="en-US" sz="3600" dirty="0" smtClean="0"/>
              <a:t> </a:t>
            </a:r>
            <a:r>
              <a:rPr lang="en-US" sz="3600" dirty="0" err="1"/>
              <a:t>wrth</a:t>
            </a:r>
            <a:r>
              <a:rPr lang="en-US" sz="3600" dirty="0"/>
              <a:t> </a:t>
            </a:r>
            <a:r>
              <a:rPr lang="en-US" sz="3600" dirty="0" err="1"/>
              <a:t>gyfeirnodi</a:t>
            </a:r>
            <a:r>
              <a:rPr lang="en-US" sz="3600" dirty="0"/>
              <a:t> – </a:t>
            </a:r>
            <a:r>
              <a:rPr lang="en-US" sz="3600" dirty="0" err="1"/>
              <a:t>cyfeiriwch</a:t>
            </a:r>
            <a:r>
              <a:rPr lang="en-US" sz="3600" dirty="0"/>
              <a:t> </a:t>
            </a:r>
            <a:r>
              <a:rPr lang="en-US" sz="3600" dirty="0" smtClean="0"/>
              <a:t>at y </a:t>
            </a:r>
            <a:r>
              <a:rPr lang="en-US" sz="3600" dirty="0" err="1" smtClean="0">
                <a:hlinkClick r:id="rId2"/>
              </a:rPr>
              <a:t>canllaw</a:t>
            </a:r>
            <a:r>
              <a:rPr lang="en-US" sz="3600" dirty="0" smtClean="0">
                <a:hlinkClick r:id="rId2"/>
              </a:rPr>
              <a:t> </a:t>
            </a:r>
            <a:r>
              <a:rPr lang="en-US" sz="3600" dirty="0" err="1" smtClean="0">
                <a:hlinkClick r:id="rId2"/>
              </a:rPr>
              <a:t>cyfeirnodi</a:t>
            </a:r>
            <a:r>
              <a:rPr lang="en-US" sz="3600" dirty="0" smtClean="0">
                <a:hlinkClick r:id="rId2"/>
              </a:rPr>
              <a:t> </a:t>
            </a:r>
            <a:r>
              <a:rPr lang="en-US" sz="3600" dirty="0" smtClean="0"/>
              <a:t>Harvard. </a:t>
            </a:r>
            <a:endParaRPr lang="en-US" sz="3600" dirty="0"/>
          </a:p>
          <a:p>
            <a:endParaRPr lang="en-US" dirty="0"/>
          </a:p>
        </p:txBody>
      </p:sp>
      <p:sp>
        <p:nvSpPr>
          <p:cNvPr id="5" name="Text Placeholder 4"/>
          <p:cNvSpPr>
            <a:spLocks noGrp="1"/>
          </p:cNvSpPr>
          <p:nvPr>
            <p:ph type="body" sz="quarter" idx="3"/>
          </p:nvPr>
        </p:nvSpPr>
        <p:spPr>
          <a:xfrm>
            <a:off x="4629149" y="9117"/>
            <a:ext cx="3887391" cy="526460"/>
          </a:xfrm>
        </p:spPr>
        <p:txBody>
          <a:bodyPr/>
          <a:lstStyle/>
          <a:p>
            <a:r>
              <a:rPr lang="en-US" dirty="0" smtClean="0"/>
              <a:t>Writing hints</a:t>
            </a:r>
            <a:endParaRPr lang="en-US" dirty="0"/>
          </a:p>
        </p:txBody>
      </p:sp>
      <p:sp>
        <p:nvSpPr>
          <p:cNvPr id="6" name="Content Placeholder 5"/>
          <p:cNvSpPr>
            <a:spLocks noGrp="1"/>
          </p:cNvSpPr>
          <p:nvPr>
            <p:ph sz="quarter" idx="4"/>
          </p:nvPr>
        </p:nvSpPr>
        <p:spPr>
          <a:xfrm>
            <a:off x="4746714" y="489858"/>
            <a:ext cx="4299315" cy="5153296"/>
          </a:xfrm>
        </p:spPr>
        <p:txBody>
          <a:bodyPr>
            <a:noAutofit/>
          </a:bodyPr>
          <a:lstStyle/>
          <a:p>
            <a:pPr>
              <a:spcBef>
                <a:spcPts val="600"/>
              </a:spcBef>
            </a:pPr>
            <a:r>
              <a:rPr lang="en-US" sz="2100" dirty="0" smtClean="0"/>
              <a:t>Use </a:t>
            </a:r>
            <a:r>
              <a:rPr lang="en-US" sz="2100" dirty="0"/>
              <a:t>connectives to link the paragraphs and signpost your argument (therefore, additionally, in contrast to... </a:t>
            </a:r>
            <a:r>
              <a:rPr lang="en-US" sz="2100" dirty="0" err="1"/>
              <a:t>etc</a:t>
            </a:r>
            <a:r>
              <a:rPr lang="en-US" sz="2100" dirty="0" smtClean="0"/>
              <a:t>)</a:t>
            </a:r>
          </a:p>
          <a:p>
            <a:pPr>
              <a:spcBef>
                <a:spcPts val="600"/>
              </a:spcBef>
            </a:pPr>
            <a:r>
              <a:rPr lang="en-US" sz="2100" dirty="0" smtClean="0"/>
              <a:t>Paraphrase readings </a:t>
            </a:r>
            <a:r>
              <a:rPr lang="en-US" sz="2100" dirty="0"/>
              <a:t>to show that you understand the main points </a:t>
            </a:r>
          </a:p>
          <a:p>
            <a:pPr>
              <a:spcBef>
                <a:spcPts val="600"/>
              </a:spcBef>
            </a:pPr>
            <a:r>
              <a:rPr lang="en-US" sz="2100" dirty="0"/>
              <a:t>When presenting the academic argument </a:t>
            </a:r>
            <a:r>
              <a:rPr lang="en-US" sz="2100" dirty="0" smtClean="0"/>
              <a:t>(review </a:t>
            </a:r>
            <a:r>
              <a:rPr lang="en-US" sz="2100" dirty="0"/>
              <a:t>of literature, </a:t>
            </a:r>
            <a:r>
              <a:rPr lang="en-US" sz="2100" dirty="0" smtClean="0"/>
              <a:t>methodology, theory etc.) </a:t>
            </a:r>
            <a:r>
              <a:rPr lang="en-US" sz="2100" dirty="0"/>
              <a:t>then the third person should be used. </a:t>
            </a:r>
            <a:endParaRPr lang="en-US" sz="2100" dirty="0" smtClean="0"/>
          </a:p>
          <a:p>
            <a:pPr>
              <a:spcBef>
                <a:spcPts val="600"/>
              </a:spcBef>
            </a:pPr>
            <a:r>
              <a:rPr lang="en-US" sz="2100" dirty="0" smtClean="0"/>
              <a:t>When reflecting on </a:t>
            </a:r>
            <a:r>
              <a:rPr lang="en-US" sz="2100" dirty="0"/>
              <a:t>school experience then ‘I’ can be used ( I observed in my Year 1 class...) </a:t>
            </a:r>
          </a:p>
          <a:p>
            <a:pPr>
              <a:spcBef>
                <a:spcPts val="600"/>
              </a:spcBef>
            </a:pPr>
            <a:r>
              <a:rPr lang="en-US" sz="2100" dirty="0"/>
              <a:t>Use direct quotes </a:t>
            </a:r>
            <a:r>
              <a:rPr lang="en-US" sz="2100" dirty="0" smtClean="0"/>
              <a:t>sparingly.</a:t>
            </a:r>
          </a:p>
          <a:p>
            <a:pPr>
              <a:spcBef>
                <a:spcPts val="600"/>
              </a:spcBef>
            </a:pPr>
            <a:r>
              <a:rPr lang="en-US" sz="2100" dirty="0" smtClean="0"/>
              <a:t>Take </a:t>
            </a:r>
            <a:r>
              <a:rPr lang="en-US" sz="2100" dirty="0"/>
              <a:t>great care with referencing. Use the </a:t>
            </a:r>
            <a:r>
              <a:rPr lang="en-US" sz="2100" dirty="0" smtClean="0"/>
              <a:t>Harvard </a:t>
            </a:r>
            <a:r>
              <a:rPr lang="en-US" sz="2100" dirty="0" smtClean="0">
                <a:hlinkClick r:id="rId3"/>
              </a:rPr>
              <a:t>referencing guide</a:t>
            </a:r>
            <a:r>
              <a:rPr lang="en-US" sz="2100" dirty="0" smtClean="0"/>
              <a:t>.</a:t>
            </a:r>
            <a:endParaRPr lang="en-US" sz="2100" dirty="0"/>
          </a:p>
        </p:txBody>
      </p:sp>
    </p:spTree>
    <p:extLst>
      <p:ext uri="{BB962C8B-B14F-4D97-AF65-F5344CB8AC3E}">
        <p14:creationId xmlns:p14="http://schemas.microsoft.com/office/powerpoint/2010/main" val="4727453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2"/>
          <p:cNvSpPr txBox="1">
            <a:spLocks/>
          </p:cNvSpPr>
          <p:nvPr/>
        </p:nvSpPr>
        <p:spPr>
          <a:xfrm>
            <a:off x="342458" y="99491"/>
            <a:ext cx="3868340" cy="46114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en-US" dirty="0" err="1" smtClean="0"/>
              <a:t>Canllawiau</a:t>
            </a:r>
            <a:r>
              <a:rPr lang="en-US" dirty="0" smtClean="0"/>
              <a:t> </a:t>
            </a:r>
            <a:r>
              <a:rPr lang="en-US" dirty="0" err="1" smtClean="0"/>
              <a:t>penodol</a:t>
            </a: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r>
              <a:rPr lang="en-US" sz="1800" dirty="0" smtClean="0"/>
              <a:t>tt.5-6 </a:t>
            </a:r>
            <a:r>
              <a:rPr lang="en-US" sz="1800" dirty="0" err="1" smtClean="0"/>
              <a:t>Manyleb</a:t>
            </a:r>
            <a:r>
              <a:rPr lang="en-US" sz="1800" dirty="0" smtClean="0"/>
              <a:t> </a:t>
            </a:r>
            <a:r>
              <a:rPr lang="en-US" sz="1800" dirty="0" err="1" smtClean="0"/>
              <a:t>Asesu</a:t>
            </a:r>
            <a:endParaRPr lang="en-US" sz="1800" dirty="0"/>
          </a:p>
        </p:txBody>
      </p:sp>
      <p:sp>
        <p:nvSpPr>
          <p:cNvPr id="8" name="Text Placeholder 4"/>
          <p:cNvSpPr txBox="1">
            <a:spLocks/>
          </p:cNvSpPr>
          <p:nvPr/>
        </p:nvSpPr>
        <p:spPr>
          <a:xfrm>
            <a:off x="4629147" y="99491"/>
            <a:ext cx="3887391" cy="46114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Specific guidance</a:t>
            </a:r>
          </a:p>
          <a:p>
            <a:pPr marL="0" marR="0" lvl="0" indent="0" defTabSz="914400" eaLnBrk="1" fontAlgn="auto" latinLnBrk="0" hangingPunct="1">
              <a:lnSpc>
                <a:spcPct val="100000"/>
              </a:lnSpc>
              <a:spcBef>
                <a:spcPts val="0"/>
              </a:spcBef>
              <a:spcAft>
                <a:spcPts val="0"/>
              </a:spcAft>
              <a:buClrTx/>
              <a:buSzTx/>
              <a:buFontTx/>
              <a:buNone/>
              <a:tabLst/>
              <a:defRPr/>
            </a:pPr>
            <a:r>
              <a:rPr lang="en-US" sz="1800" dirty="0" smtClean="0"/>
              <a:t>pp.5-6 Assessment Specification</a:t>
            </a:r>
            <a:endParaRPr lang="en-US" sz="1800" dirty="0"/>
          </a:p>
        </p:txBody>
      </p:sp>
      <p:pic>
        <p:nvPicPr>
          <p:cNvPr id="13" name="Picture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8921" y="1728895"/>
            <a:ext cx="3643811" cy="3883535"/>
          </a:xfrm>
          <a:prstGeom prst="rect">
            <a:avLst/>
          </a:prstGeom>
        </p:spPr>
      </p:pic>
      <p:sp>
        <p:nvSpPr>
          <p:cNvPr id="14" name="Oval 13"/>
          <p:cNvSpPr/>
          <p:nvPr/>
        </p:nvSpPr>
        <p:spPr>
          <a:xfrm>
            <a:off x="227147" y="4893974"/>
            <a:ext cx="3643811" cy="71845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p:cNvSpPr/>
          <p:nvPr/>
        </p:nvSpPr>
        <p:spPr>
          <a:xfrm>
            <a:off x="227148" y="3354320"/>
            <a:ext cx="3643811" cy="86214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 Placeholder 2"/>
          <p:cNvSpPr txBox="1">
            <a:spLocks/>
          </p:cNvSpPr>
          <p:nvPr/>
        </p:nvSpPr>
        <p:spPr>
          <a:xfrm>
            <a:off x="248921" y="914193"/>
            <a:ext cx="3868340" cy="46114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en-US" sz="1400" dirty="0" err="1" smtClean="0">
                <a:solidFill>
                  <a:srgbClr val="FF0000"/>
                </a:solidFill>
              </a:rPr>
              <a:t>Sylwer</a:t>
            </a:r>
            <a:r>
              <a:rPr lang="en-US" sz="1400" dirty="0" smtClean="0">
                <a:solidFill>
                  <a:srgbClr val="FF0000"/>
                </a:solidFill>
              </a:rPr>
              <a:t>: </a:t>
            </a:r>
            <a:r>
              <a:rPr lang="en-US" sz="1400" dirty="0" err="1" smtClean="0">
                <a:solidFill>
                  <a:srgbClr val="FF0000"/>
                </a:solidFill>
              </a:rPr>
              <a:t>mae</a:t>
            </a:r>
            <a:r>
              <a:rPr lang="en-US" sz="1400" dirty="0" smtClean="0">
                <a:solidFill>
                  <a:srgbClr val="FF0000"/>
                </a:solidFill>
              </a:rPr>
              <a:t> pump </a:t>
            </a:r>
            <a:r>
              <a:rPr lang="en-US" sz="1400" dirty="0" err="1" smtClean="0">
                <a:solidFill>
                  <a:srgbClr val="FF0000"/>
                </a:solidFill>
              </a:rPr>
              <a:t>adran</a:t>
            </a:r>
            <a:r>
              <a:rPr lang="en-US" sz="1400" dirty="0" smtClean="0">
                <a:solidFill>
                  <a:srgbClr val="FF0000"/>
                </a:solidFill>
              </a:rPr>
              <a:t> </a:t>
            </a:r>
            <a:r>
              <a:rPr lang="en-US" sz="1400" dirty="0" err="1" smtClean="0">
                <a:solidFill>
                  <a:srgbClr val="FF0000"/>
                </a:solidFill>
              </a:rPr>
              <a:t>i’r</a:t>
            </a:r>
            <a:r>
              <a:rPr lang="en-US" sz="1400" dirty="0" smtClean="0">
                <a:solidFill>
                  <a:srgbClr val="FF0000"/>
                </a:solidFill>
              </a:rPr>
              <a:t> </a:t>
            </a:r>
            <a:r>
              <a:rPr lang="en-US" sz="1400" dirty="0" err="1" smtClean="0">
                <a:solidFill>
                  <a:srgbClr val="FF0000"/>
                </a:solidFill>
              </a:rPr>
              <a:t>rhuddell</a:t>
            </a:r>
            <a:r>
              <a:rPr lang="en-US" sz="1400" dirty="0" smtClean="0">
                <a:solidFill>
                  <a:srgbClr val="FF0000"/>
                </a:solidFill>
              </a:rPr>
              <a:t> ac </a:t>
            </a:r>
            <a:r>
              <a:rPr lang="en-US" sz="1400" dirty="0" err="1" smtClean="0">
                <a:solidFill>
                  <a:srgbClr val="FF0000"/>
                </a:solidFill>
              </a:rPr>
              <a:t>mae</a:t>
            </a:r>
            <a:r>
              <a:rPr lang="en-US" sz="1400" dirty="0" smtClean="0">
                <a:solidFill>
                  <a:srgbClr val="FF0000"/>
                </a:solidFill>
              </a:rPr>
              <a:t> </a:t>
            </a:r>
            <a:r>
              <a:rPr lang="en-US" sz="1400" dirty="0" err="1" smtClean="0">
                <a:solidFill>
                  <a:srgbClr val="FF0000"/>
                </a:solidFill>
              </a:rPr>
              <a:t>canllawiau</a:t>
            </a:r>
            <a:r>
              <a:rPr lang="en-US" sz="1400" dirty="0" smtClean="0">
                <a:solidFill>
                  <a:srgbClr val="FF0000"/>
                </a:solidFill>
              </a:rPr>
              <a:t> </a:t>
            </a:r>
            <a:r>
              <a:rPr lang="en-US" sz="1400" dirty="0" err="1" smtClean="0">
                <a:solidFill>
                  <a:srgbClr val="FF0000"/>
                </a:solidFill>
              </a:rPr>
              <a:t>penodol</a:t>
            </a:r>
            <a:r>
              <a:rPr lang="en-US" sz="1400" dirty="0" smtClean="0">
                <a:solidFill>
                  <a:srgbClr val="FF0000"/>
                </a:solidFill>
              </a:rPr>
              <a:t> </a:t>
            </a:r>
            <a:r>
              <a:rPr lang="en-US" sz="1400" dirty="0" err="1" smtClean="0">
                <a:solidFill>
                  <a:srgbClr val="FF0000"/>
                </a:solidFill>
              </a:rPr>
              <a:t>i</a:t>
            </a:r>
            <a:r>
              <a:rPr lang="en-US" sz="1400" dirty="0" smtClean="0">
                <a:solidFill>
                  <a:srgbClr val="FF0000"/>
                </a:solidFill>
              </a:rPr>
              <a:t> bob un. </a:t>
            </a:r>
            <a:r>
              <a:rPr lang="en-US" sz="1400" dirty="0" err="1" smtClean="0">
                <a:solidFill>
                  <a:srgbClr val="FF0000"/>
                </a:solidFill>
              </a:rPr>
              <a:t>Gwelir</a:t>
            </a:r>
            <a:r>
              <a:rPr lang="en-US" sz="1400" dirty="0" smtClean="0">
                <a:solidFill>
                  <a:srgbClr val="FF0000"/>
                </a:solidFill>
              </a:rPr>
              <a:t> </a:t>
            </a:r>
            <a:r>
              <a:rPr lang="en-US" sz="1400" dirty="0" err="1" smtClean="0">
                <a:solidFill>
                  <a:srgbClr val="FF0000"/>
                </a:solidFill>
              </a:rPr>
              <a:t>dau</a:t>
            </a:r>
            <a:r>
              <a:rPr lang="en-US" sz="1400" dirty="0" smtClean="0">
                <a:solidFill>
                  <a:srgbClr val="FF0000"/>
                </a:solidFill>
              </a:rPr>
              <a:t> </a:t>
            </a:r>
            <a:r>
              <a:rPr lang="en-US" sz="1400" dirty="0" err="1" smtClean="0">
                <a:solidFill>
                  <a:srgbClr val="FF0000"/>
                </a:solidFill>
              </a:rPr>
              <a:t>o’r</a:t>
            </a:r>
            <a:r>
              <a:rPr lang="en-US" sz="1400" dirty="0" smtClean="0">
                <a:solidFill>
                  <a:srgbClr val="FF0000"/>
                </a:solidFill>
              </a:rPr>
              <a:t> </a:t>
            </a:r>
            <a:r>
              <a:rPr lang="en-US" sz="1400" dirty="0" err="1" smtClean="0">
                <a:solidFill>
                  <a:srgbClr val="FF0000"/>
                </a:solidFill>
              </a:rPr>
              <a:t>rhain</a:t>
            </a:r>
            <a:r>
              <a:rPr lang="en-US" sz="1400" dirty="0" smtClean="0">
                <a:solidFill>
                  <a:srgbClr val="FF0000"/>
                </a:solidFill>
              </a:rPr>
              <a:t> </a:t>
            </a:r>
            <a:r>
              <a:rPr lang="en-US" sz="1400" dirty="0" err="1" smtClean="0">
                <a:solidFill>
                  <a:srgbClr val="FF0000"/>
                </a:solidFill>
              </a:rPr>
              <a:t>yn</a:t>
            </a:r>
            <a:r>
              <a:rPr lang="en-US" sz="1400" dirty="0" smtClean="0">
                <a:solidFill>
                  <a:srgbClr val="FF0000"/>
                </a:solidFill>
              </a:rPr>
              <a:t> y </a:t>
            </a:r>
            <a:r>
              <a:rPr lang="en-US" sz="1400" dirty="0" err="1" smtClean="0">
                <a:solidFill>
                  <a:srgbClr val="FF0000"/>
                </a:solidFill>
              </a:rPr>
              <a:t>llun</a:t>
            </a:r>
            <a:r>
              <a:rPr lang="en-US" sz="1400" dirty="0" smtClean="0">
                <a:solidFill>
                  <a:srgbClr val="FF0000"/>
                </a:solidFill>
              </a:rPr>
              <a:t> </a:t>
            </a:r>
            <a:r>
              <a:rPr lang="en-US" sz="1400" dirty="0" err="1" smtClean="0">
                <a:solidFill>
                  <a:srgbClr val="FF0000"/>
                </a:solidFill>
              </a:rPr>
              <a:t>isod</a:t>
            </a:r>
            <a:r>
              <a:rPr lang="en-US" sz="1400" dirty="0" smtClean="0">
                <a:solidFill>
                  <a:srgbClr val="FF0000"/>
                </a:solidFill>
              </a:rPr>
              <a:t>.</a:t>
            </a:r>
            <a:endParaRPr lang="en-US" sz="1400" dirty="0">
              <a:solidFill>
                <a:srgbClr val="FF0000"/>
              </a:solidFill>
            </a:endParaRPr>
          </a:p>
        </p:txBody>
      </p:sp>
      <p:sp>
        <p:nvSpPr>
          <p:cNvPr id="17" name="Text Placeholder 2"/>
          <p:cNvSpPr txBox="1">
            <a:spLocks/>
          </p:cNvSpPr>
          <p:nvPr/>
        </p:nvSpPr>
        <p:spPr>
          <a:xfrm>
            <a:off x="4629147" y="914193"/>
            <a:ext cx="3868340" cy="46114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en-US" sz="1400" dirty="0" smtClean="0">
                <a:solidFill>
                  <a:srgbClr val="FF0000"/>
                </a:solidFill>
              </a:rPr>
              <a:t>Please note: there are five parts to the rubric and each one has specific guidance. Two of these are shown in the picture below. </a:t>
            </a:r>
          </a:p>
        </p:txBody>
      </p:sp>
      <p:pic>
        <p:nvPicPr>
          <p:cNvPr id="18" name="Picture 1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147" y="1683617"/>
            <a:ext cx="3946274" cy="3928813"/>
          </a:xfrm>
          <a:prstGeom prst="rect">
            <a:avLst/>
          </a:prstGeom>
        </p:spPr>
      </p:pic>
      <p:sp>
        <p:nvSpPr>
          <p:cNvPr id="19" name="Oval 18"/>
          <p:cNvSpPr/>
          <p:nvPr/>
        </p:nvSpPr>
        <p:spPr>
          <a:xfrm>
            <a:off x="4607373" y="4865488"/>
            <a:ext cx="3787375" cy="71845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p:cNvSpPr/>
          <p:nvPr/>
        </p:nvSpPr>
        <p:spPr>
          <a:xfrm>
            <a:off x="4629148" y="3354320"/>
            <a:ext cx="3765600" cy="74741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2654760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09006" y="0"/>
            <a:ext cx="3868340" cy="461146"/>
          </a:xfrm>
        </p:spPr>
        <p:txBody>
          <a:bodyPr/>
          <a:lstStyle/>
          <a:p>
            <a:r>
              <a:rPr lang="en-US" dirty="0" err="1" smtClean="0"/>
              <a:t>Cefnogaeth</a:t>
            </a:r>
            <a:r>
              <a:rPr lang="en-US" dirty="0" smtClean="0"/>
              <a:t> </a:t>
            </a:r>
            <a:r>
              <a:rPr lang="en-US" dirty="0" err="1" smtClean="0"/>
              <a:t>bellach</a:t>
            </a:r>
            <a:endParaRPr lang="en-US" dirty="0"/>
          </a:p>
        </p:txBody>
      </p:sp>
      <p:sp>
        <p:nvSpPr>
          <p:cNvPr id="4" name="Content Placeholder 3"/>
          <p:cNvSpPr>
            <a:spLocks noGrp="1"/>
          </p:cNvSpPr>
          <p:nvPr>
            <p:ph sz="half" idx="2"/>
          </p:nvPr>
        </p:nvSpPr>
        <p:spPr>
          <a:xfrm>
            <a:off x="0" y="537661"/>
            <a:ext cx="4604656" cy="3499469"/>
          </a:xfrm>
        </p:spPr>
        <p:txBody>
          <a:bodyPr>
            <a:noAutofit/>
          </a:bodyPr>
          <a:lstStyle/>
          <a:p>
            <a:pPr>
              <a:spcBef>
                <a:spcPts val="0"/>
              </a:spcBef>
            </a:pPr>
            <a:r>
              <a:rPr lang="en-US" sz="1600" dirty="0" err="1" smtClean="0"/>
              <a:t>Bydd</a:t>
            </a:r>
            <a:r>
              <a:rPr lang="en-US" sz="1600" dirty="0" smtClean="0"/>
              <a:t> </a:t>
            </a:r>
            <a:r>
              <a:rPr lang="en-US" sz="1600" b="1" dirty="0" err="1" smtClean="0"/>
              <a:t>sesiwn</a:t>
            </a:r>
            <a:r>
              <a:rPr lang="en-US" sz="1600" b="1" dirty="0" smtClean="0"/>
              <a:t> ‘</a:t>
            </a:r>
            <a:r>
              <a:rPr lang="en-US" sz="1600" b="1" dirty="0" err="1" smtClean="0"/>
              <a:t>galw</a:t>
            </a:r>
            <a:r>
              <a:rPr lang="en-US" sz="1600" b="1" dirty="0" smtClean="0"/>
              <a:t> </a:t>
            </a:r>
            <a:r>
              <a:rPr lang="en-US" sz="1600" b="1" dirty="0" err="1" smtClean="0"/>
              <a:t>i</a:t>
            </a:r>
            <a:r>
              <a:rPr lang="en-US" sz="1600" b="1" dirty="0" smtClean="0"/>
              <a:t> </a:t>
            </a:r>
            <a:r>
              <a:rPr lang="en-US" sz="1600" b="1" dirty="0" err="1" smtClean="0"/>
              <a:t>mewn</a:t>
            </a:r>
            <a:r>
              <a:rPr lang="en-US" sz="1600" b="1" dirty="0" smtClean="0"/>
              <a:t>’ </a:t>
            </a:r>
            <a:r>
              <a:rPr lang="en-US" sz="1600" b="1" dirty="0" err="1" smtClean="0"/>
              <a:t>rhwng</a:t>
            </a:r>
            <a:r>
              <a:rPr lang="en-US" sz="1600" b="1" dirty="0" smtClean="0"/>
              <a:t> 1-2pm </a:t>
            </a:r>
            <a:r>
              <a:rPr lang="en-US" sz="1600" b="1" dirty="0" err="1" smtClean="0"/>
              <a:t>ar</a:t>
            </a:r>
            <a:r>
              <a:rPr lang="en-US" sz="1600" b="1" dirty="0" smtClean="0"/>
              <a:t> 22-3-2019 </a:t>
            </a:r>
            <a:r>
              <a:rPr lang="en-US" sz="1600" b="1" dirty="0" err="1" smtClean="0"/>
              <a:t>yn</a:t>
            </a:r>
            <a:r>
              <a:rPr lang="en-US" sz="1600" b="1" dirty="0" smtClean="0"/>
              <a:t> TL11</a:t>
            </a:r>
          </a:p>
          <a:p>
            <a:pPr>
              <a:spcBef>
                <a:spcPts val="0"/>
              </a:spcBef>
            </a:pPr>
            <a:r>
              <a:rPr lang="en-US" sz="1600" dirty="0" err="1" smtClean="0"/>
              <a:t>Bydd</a:t>
            </a:r>
            <a:r>
              <a:rPr lang="en-US" sz="1600" dirty="0" smtClean="0"/>
              <a:t> </a:t>
            </a:r>
            <a:r>
              <a:rPr lang="en-US" sz="1600" dirty="0" err="1" smtClean="0"/>
              <a:t>cefnogaeth</a:t>
            </a:r>
            <a:r>
              <a:rPr lang="en-US" sz="1600" dirty="0" smtClean="0"/>
              <a:t> </a:t>
            </a:r>
            <a:r>
              <a:rPr lang="en-US" sz="1600" dirty="0" err="1" smtClean="0"/>
              <a:t>bellach</a:t>
            </a:r>
            <a:r>
              <a:rPr lang="en-US" sz="1600" dirty="0" smtClean="0"/>
              <a:t> </a:t>
            </a:r>
            <a:r>
              <a:rPr lang="en-US" sz="1600" dirty="0" err="1" smtClean="0"/>
              <a:t>ar</a:t>
            </a:r>
            <a:r>
              <a:rPr lang="en-US" sz="1600" dirty="0" smtClean="0"/>
              <a:t> </a:t>
            </a:r>
            <a:r>
              <a:rPr lang="en-US" sz="1600" dirty="0" err="1" smtClean="0"/>
              <a:t>gael</a:t>
            </a:r>
            <a:r>
              <a:rPr lang="en-US" sz="1600" dirty="0" smtClean="0"/>
              <a:t> o </a:t>
            </a:r>
            <a:r>
              <a:rPr lang="en-US" sz="1600" dirty="0" err="1" smtClean="0"/>
              <a:t>fewn</a:t>
            </a:r>
            <a:r>
              <a:rPr lang="en-US" sz="1600" dirty="0" smtClean="0"/>
              <a:t> </a:t>
            </a:r>
            <a:r>
              <a:rPr lang="en-US" sz="1600" b="1" dirty="0" err="1" smtClean="0"/>
              <a:t>fforwm</a:t>
            </a:r>
            <a:r>
              <a:rPr lang="en-US" sz="1600" b="1" dirty="0" smtClean="0"/>
              <a:t> </a:t>
            </a:r>
            <a:r>
              <a:rPr lang="en-US" sz="1600" b="1" dirty="0" err="1" smtClean="0"/>
              <a:t>drafod</a:t>
            </a:r>
            <a:r>
              <a:rPr lang="en-US" sz="1600" b="1" dirty="0" smtClean="0"/>
              <a:t> </a:t>
            </a:r>
            <a:r>
              <a:rPr lang="en-US" sz="1600" b="1" dirty="0" err="1" smtClean="0"/>
              <a:t>ar</a:t>
            </a:r>
            <a:r>
              <a:rPr lang="en-US" sz="1600" b="1" dirty="0" smtClean="0"/>
              <a:t> Moodle</a:t>
            </a:r>
          </a:p>
          <a:p>
            <a:pPr>
              <a:spcBef>
                <a:spcPts val="0"/>
              </a:spcBef>
            </a:pPr>
            <a:r>
              <a:rPr lang="en-US" sz="1600" dirty="0" err="1" smtClean="0"/>
              <a:t>Gellir</a:t>
            </a:r>
            <a:r>
              <a:rPr lang="en-US" sz="1600" dirty="0" smtClean="0"/>
              <a:t> </a:t>
            </a:r>
            <a:r>
              <a:rPr lang="en-US" sz="1600" dirty="0" err="1" smtClean="0"/>
              <a:t>canfod</a:t>
            </a:r>
            <a:r>
              <a:rPr lang="en-US" sz="1600" dirty="0" smtClean="0"/>
              <a:t> </a:t>
            </a:r>
            <a:r>
              <a:rPr lang="en-US" sz="1600" dirty="0" err="1" smtClean="0"/>
              <a:t>hwn</a:t>
            </a:r>
            <a:r>
              <a:rPr lang="en-US" sz="1600" dirty="0" smtClean="0"/>
              <a:t> </a:t>
            </a:r>
            <a:r>
              <a:rPr lang="en-US" sz="1600" dirty="0" err="1" smtClean="0"/>
              <a:t>ar</a:t>
            </a:r>
            <a:r>
              <a:rPr lang="en-US" sz="1600" dirty="0" smtClean="0"/>
              <a:t> </a:t>
            </a:r>
            <a:r>
              <a:rPr lang="en-US" sz="1600" dirty="0" err="1" smtClean="0"/>
              <a:t>dudalen</a:t>
            </a:r>
            <a:r>
              <a:rPr lang="en-US" sz="1600" dirty="0" smtClean="0"/>
              <a:t> Moodle ECAD4003/C (</a:t>
            </a:r>
            <a:r>
              <a:rPr lang="en-US" sz="1600" dirty="0" err="1" smtClean="0"/>
              <a:t>gweler</a:t>
            </a:r>
            <a:r>
              <a:rPr lang="en-US" sz="1600" dirty="0" smtClean="0"/>
              <a:t> </a:t>
            </a:r>
            <a:r>
              <a:rPr lang="en-US" sz="1600" dirty="0" err="1" smtClean="0"/>
              <a:t>llun</a:t>
            </a:r>
            <a:r>
              <a:rPr lang="en-US" sz="1600" dirty="0" smtClean="0"/>
              <a:t>)</a:t>
            </a:r>
          </a:p>
          <a:p>
            <a:pPr>
              <a:spcBef>
                <a:spcPts val="0"/>
              </a:spcBef>
            </a:pPr>
            <a:r>
              <a:rPr lang="en-US" sz="1600" b="1" dirty="0" err="1" smtClean="0"/>
              <a:t>Gallwch</a:t>
            </a:r>
            <a:r>
              <a:rPr lang="en-US" sz="1600" b="1" dirty="0" smtClean="0"/>
              <a:t> </a:t>
            </a:r>
            <a:r>
              <a:rPr lang="en-US" sz="1600" b="1" dirty="0" err="1" smtClean="0"/>
              <a:t>bostio</a:t>
            </a:r>
            <a:r>
              <a:rPr lang="en-US" sz="1600" b="1" dirty="0" smtClean="0"/>
              <a:t> </a:t>
            </a:r>
            <a:r>
              <a:rPr lang="en-US" sz="1600" b="1" dirty="0" err="1" smtClean="0"/>
              <a:t>eich</a:t>
            </a:r>
            <a:r>
              <a:rPr lang="en-US" sz="1600" b="1" dirty="0" smtClean="0"/>
              <a:t> </a:t>
            </a:r>
            <a:r>
              <a:rPr lang="en-US" sz="1600" b="1" dirty="0" err="1" smtClean="0"/>
              <a:t>cwestiwn</a:t>
            </a:r>
            <a:r>
              <a:rPr lang="en-US" sz="1600" b="1" dirty="0" smtClean="0"/>
              <a:t> </a:t>
            </a:r>
            <a:r>
              <a:rPr lang="en-US" sz="1600" b="1" dirty="0" err="1" smtClean="0"/>
              <a:t>yn</a:t>
            </a:r>
            <a:r>
              <a:rPr lang="en-US" sz="1600" b="1" dirty="0" smtClean="0"/>
              <a:t> </a:t>
            </a:r>
            <a:r>
              <a:rPr lang="en-US" sz="1600" b="1" dirty="0" err="1" smtClean="0"/>
              <a:t>ystod</a:t>
            </a:r>
            <a:r>
              <a:rPr lang="en-US" sz="1600" b="1" dirty="0" smtClean="0"/>
              <a:t> </a:t>
            </a:r>
            <a:r>
              <a:rPr lang="en-US" sz="1600" b="1" dirty="0" err="1" smtClean="0"/>
              <a:t>tair</a:t>
            </a:r>
            <a:r>
              <a:rPr lang="en-US" sz="1600" b="1" dirty="0" smtClean="0"/>
              <a:t> </a:t>
            </a:r>
            <a:r>
              <a:rPr lang="en-US" sz="1600" b="1" dirty="0" err="1" smtClean="0"/>
              <a:t>ffenest</a:t>
            </a:r>
            <a:r>
              <a:rPr lang="en-US" sz="1600" b="1" dirty="0" smtClean="0"/>
              <a:t> </a:t>
            </a:r>
            <a:r>
              <a:rPr lang="en-US" sz="1600" b="1" dirty="0" err="1" smtClean="0"/>
              <a:t>benodol</a:t>
            </a:r>
            <a:r>
              <a:rPr lang="en-US" sz="1600" b="1" dirty="0" smtClean="0"/>
              <a:t> </a:t>
            </a:r>
            <a:r>
              <a:rPr lang="en-US" sz="1600" dirty="0" smtClean="0"/>
              <a:t>(</a:t>
            </a:r>
            <a:r>
              <a:rPr lang="en-US" sz="1600" dirty="0" err="1" smtClean="0"/>
              <a:t>oherwydd</a:t>
            </a:r>
            <a:r>
              <a:rPr lang="en-US" sz="1600" dirty="0" smtClean="0"/>
              <a:t> </a:t>
            </a:r>
            <a:r>
              <a:rPr lang="en-US" sz="1600" dirty="0" err="1" smtClean="0"/>
              <a:t>nad</a:t>
            </a:r>
            <a:r>
              <a:rPr lang="en-US" sz="1600" dirty="0" smtClean="0"/>
              <a:t> </a:t>
            </a:r>
            <a:r>
              <a:rPr lang="en-US" sz="1600" dirty="0" err="1" smtClean="0"/>
              <a:t>yw’n</a:t>
            </a:r>
            <a:r>
              <a:rPr lang="en-US" sz="1600" dirty="0" smtClean="0"/>
              <a:t> </a:t>
            </a:r>
            <a:r>
              <a:rPr lang="en-US" sz="1600" dirty="0" err="1" smtClean="0"/>
              <a:t>ymarferol</a:t>
            </a:r>
            <a:r>
              <a:rPr lang="en-US" sz="1600" dirty="0" smtClean="0"/>
              <a:t> </a:t>
            </a:r>
            <a:r>
              <a:rPr lang="en-US" sz="1600" dirty="0" err="1" smtClean="0"/>
              <a:t>i</a:t>
            </a:r>
            <a:r>
              <a:rPr lang="en-US" sz="1600" dirty="0" smtClean="0"/>
              <a:t> </a:t>
            </a:r>
            <a:r>
              <a:rPr lang="en-US" sz="1600" dirty="0" err="1" smtClean="0"/>
              <a:t>wirio’r</a:t>
            </a:r>
            <a:r>
              <a:rPr lang="en-US" sz="1600" dirty="0" smtClean="0"/>
              <a:t> </a:t>
            </a:r>
            <a:r>
              <a:rPr lang="en-US" sz="1600" dirty="0" err="1" smtClean="0"/>
              <a:t>fforwm</a:t>
            </a:r>
            <a:r>
              <a:rPr lang="en-US" sz="1600" dirty="0" smtClean="0"/>
              <a:t> </a:t>
            </a:r>
            <a:r>
              <a:rPr lang="en-US" sz="1600" dirty="0" err="1" smtClean="0"/>
              <a:t>dros</a:t>
            </a:r>
            <a:r>
              <a:rPr lang="en-US" sz="1600" dirty="0" smtClean="0"/>
              <a:t> </a:t>
            </a:r>
            <a:r>
              <a:rPr lang="en-US" sz="1600" dirty="0" err="1" smtClean="0"/>
              <a:t>gyfnod</a:t>
            </a:r>
            <a:r>
              <a:rPr lang="en-US" sz="1600" dirty="0" smtClean="0"/>
              <a:t> o </a:t>
            </a:r>
            <a:r>
              <a:rPr lang="en-US" sz="1600" dirty="0" err="1" smtClean="0"/>
              <a:t>fisoedd</a:t>
            </a:r>
            <a:r>
              <a:rPr lang="en-US" sz="1600" dirty="0" smtClean="0"/>
              <a:t>). </a:t>
            </a:r>
            <a:r>
              <a:rPr lang="en-US" sz="1600" dirty="0" err="1" smtClean="0"/>
              <a:t>Atebir</a:t>
            </a:r>
            <a:r>
              <a:rPr lang="en-US" sz="1600" dirty="0" smtClean="0"/>
              <a:t> </a:t>
            </a:r>
            <a:r>
              <a:rPr lang="en-US" sz="1600" dirty="0" err="1" smtClean="0"/>
              <a:t>cwestiynau</a:t>
            </a:r>
            <a:r>
              <a:rPr lang="en-US" sz="1600" dirty="0" smtClean="0"/>
              <a:t> o </a:t>
            </a:r>
            <a:r>
              <a:rPr lang="en-US" sz="1600" dirty="0" err="1" smtClean="0"/>
              <a:t>fewn</a:t>
            </a:r>
            <a:r>
              <a:rPr lang="en-US" sz="1600" dirty="0" smtClean="0"/>
              <a:t> y </a:t>
            </a:r>
            <a:r>
              <a:rPr lang="en-US" sz="1600" dirty="0" err="1" smtClean="0"/>
              <a:t>fforwm</a:t>
            </a:r>
            <a:r>
              <a:rPr lang="en-US" sz="1600" dirty="0" smtClean="0"/>
              <a:t> </a:t>
            </a:r>
            <a:r>
              <a:rPr lang="en-US" sz="1600" dirty="0" err="1" smtClean="0"/>
              <a:t>ar</a:t>
            </a:r>
            <a:r>
              <a:rPr lang="en-US" sz="1600" dirty="0" smtClean="0"/>
              <a:t> </a:t>
            </a:r>
            <a:r>
              <a:rPr lang="en-US" sz="1600" dirty="0" err="1" smtClean="0"/>
              <a:t>yr</a:t>
            </a:r>
            <a:r>
              <a:rPr lang="en-US" sz="1600" dirty="0" smtClean="0"/>
              <a:t> </a:t>
            </a:r>
            <a:r>
              <a:rPr lang="en-US" sz="1600" dirty="0" err="1" smtClean="0"/>
              <a:t>wythnos</a:t>
            </a:r>
            <a:r>
              <a:rPr lang="en-US" sz="1600" dirty="0"/>
              <a:t> </a:t>
            </a:r>
            <a:r>
              <a:rPr lang="en-US" sz="1600" dirty="0" err="1" smtClean="0"/>
              <a:t>yn</a:t>
            </a:r>
            <a:r>
              <a:rPr lang="en-US" sz="1600" dirty="0" smtClean="0"/>
              <a:t> </a:t>
            </a:r>
            <a:r>
              <a:rPr lang="en-US" sz="1600" dirty="0" err="1" smtClean="0"/>
              <a:t>dechrau</a:t>
            </a:r>
            <a:r>
              <a:rPr lang="en-US" sz="1600" dirty="0" smtClean="0"/>
              <a:t>:</a:t>
            </a:r>
          </a:p>
          <a:p>
            <a:pPr>
              <a:lnSpc>
                <a:spcPct val="100000"/>
              </a:lnSpc>
              <a:spcBef>
                <a:spcPts val="0"/>
              </a:spcBef>
            </a:pPr>
            <a:r>
              <a:rPr lang="en-US" sz="1600" dirty="0"/>
              <a:t>25-2-19 </a:t>
            </a:r>
          </a:p>
          <a:p>
            <a:pPr>
              <a:lnSpc>
                <a:spcPct val="100000"/>
              </a:lnSpc>
              <a:spcBef>
                <a:spcPts val="0"/>
              </a:spcBef>
            </a:pPr>
            <a:r>
              <a:rPr lang="en-US" sz="1600" dirty="0" smtClean="0"/>
              <a:t>8-4-19</a:t>
            </a:r>
            <a:r>
              <a:rPr lang="is-IS" sz="1600" dirty="0" smtClean="0"/>
              <a:t>…</a:t>
            </a:r>
            <a:endParaRPr lang="en-US" sz="1600" dirty="0"/>
          </a:p>
          <a:p>
            <a:pPr>
              <a:lnSpc>
                <a:spcPct val="100000"/>
              </a:lnSpc>
              <a:spcBef>
                <a:spcPts val="0"/>
              </a:spcBef>
            </a:pPr>
            <a:r>
              <a:rPr lang="is-IS" sz="1600" dirty="0" smtClean="0"/>
              <a:t>…a</a:t>
            </a:r>
            <a:r>
              <a:rPr lang="en-US" sz="1600" dirty="0" smtClean="0"/>
              <a:t>c </a:t>
            </a:r>
            <a:r>
              <a:rPr lang="en-US" sz="1600" dirty="0" err="1" smtClean="0"/>
              <a:t>ar</a:t>
            </a:r>
            <a:r>
              <a:rPr lang="en-US" sz="1600" dirty="0" smtClean="0"/>
              <a:t> y 26</a:t>
            </a:r>
            <a:r>
              <a:rPr lang="en-US" sz="1600" baseline="30000" dirty="0" smtClean="0"/>
              <a:t>ain</a:t>
            </a:r>
            <a:r>
              <a:rPr lang="en-US" sz="1600" dirty="0" smtClean="0"/>
              <a:t>a’r 29</a:t>
            </a:r>
            <a:r>
              <a:rPr lang="en-US" sz="1600" baseline="30000" dirty="0" smtClean="0"/>
              <a:t>ain</a:t>
            </a:r>
            <a:r>
              <a:rPr lang="en-US" sz="1600" dirty="0" smtClean="0"/>
              <a:t> o </a:t>
            </a:r>
            <a:r>
              <a:rPr lang="en-US" sz="1600" dirty="0" err="1" smtClean="0"/>
              <a:t>Ebrill</a:t>
            </a:r>
            <a:r>
              <a:rPr lang="en-US" sz="1600" dirty="0" smtClean="0"/>
              <a:t> 2019</a:t>
            </a:r>
          </a:p>
          <a:p>
            <a:pPr>
              <a:lnSpc>
                <a:spcPct val="100000"/>
              </a:lnSpc>
              <a:spcBef>
                <a:spcPts val="0"/>
              </a:spcBef>
            </a:pPr>
            <a:r>
              <a:rPr lang="en-US" sz="1600" b="1" dirty="0" err="1" smtClean="0"/>
              <a:t>Os</a:t>
            </a:r>
            <a:r>
              <a:rPr lang="en-US" sz="1600" b="1" dirty="0" smtClean="0"/>
              <a:t> </a:t>
            </a:r>
            <a:r>
              <a:rPr lang="en-US" sz="1600" b="1" dirty="0" err="1" smtClean="0"/>
              <a:t>gwelwch</a:t>
            </a:r>
            <a:r>
              <a:rPr lang="en-US" sz="1600" b="1" dirty="0" smtClean="0"/>
              <a:t> </a:t>
            </a:r>
            <a:r>
              <a:rPr lang="en-US" sz="1600" b="1" dirty="0" err="1" smtClean="0"/>
              <a:t>yn</a:t>
            </a:r>
            <a:r>
              <a:rPr lang="en-US" sz="1600" b="1" dirty="0" smtClean="0"/>
              <a:t> </a:t>
            </a:r>
            <a:r>
              <a:rPr lang="en-US" sz="1600" b="1" dirty="0" err="1" smtClean="0"/>
              <a:t>dda</a:t>
            </a:r>
            <a:r>
              <a:rPr lang="en-US" sz="1600" b="1" dirty="0" smtClean="0"/>
              <a:t> </a:t>
            </a:r>
            <a:r>
              <a:rPr lang="en-US" sz="1600" b="1" dirty="0" err="1" smtClean="0"/>
              <a:t>defnyddiwch</a:t>
            </a:r>
            <a:r>
              <a:rPr lang="en-US" sz="1600" b="1" dirty="0" smtClean="0"/>
              <a:t> y </a:t>
            </a:r>
            <a:r>
              <a:rPr lang="en-US" sz="1600" b="1" dirty="0" err="1" smtClean="0"/>
              <a:t>fforwm</a:t>
            </a:r>
            <a:r>
              <a:rPr lang="en-US" sz="1600" b="1" dirty="0" smtClean="0"/>
              <a:t> </a:t>
            </a:r>
            <a:r>
              <a:rPr lang="en-US" sz="1600" b="1" dirty="0" err="1" smtClean="0"/>
              <a:t>yn</a:t>
            </a:r>
            <a:r>
              <a:rPr lang="en-US" sz="1600" b="1" dirty="0" smtClean="0"/>
              <a:t> </a:t>
            </a:r>
            <a:r>
              <a:rPr lang="en-US" sz="1600" b="1" dirty="0" err="1" smtClean="0"/>
              <a:t>hytrach</a:t>
            </a:r>
            <a:r>
              <a:rPr lang="en-US" sz="1600" b="1" dirty="0" smtClean="0"/>
              <a:t> nag e-</a:t>
            </a:r>
            <a:r>
              <a:rPr lang="en-US" sz="1600" b="1" dirty="0" err="1" smtClean="0"/>
              <a:t>bostio’r</a:t>
            </a:r>
            <a:r>
              <a:rPr lang="en-US" sz="1600" b="1" dirty="0" smtClean="0"/>
              <a:t> </a:t>
            </a:r>
            <a:r>
              <a:rPr lang="en-US" sz="1600" b="1" dirty="0" err="1" smtClean="0"/>
              <a:t>arweinydd</a:t>
            </a:r>
            <a:r>
              <a:rPr lang="en-US" sz="1600" b="1" dirty="0" smtClean="0"/>
              <a:t> </a:t>
            </a:r>
            <a:r>
              <a:rPr lang="en-US" sz="1600" b="1" dirty="0" err="1" smtClean="0"/>
              <a:t>modwl</a:t>
            </a:r>
            <a:r>
              <a:rPr lang="en-US" sz="1600" b="1" dirty="0" smtClean="0"/>
              <a:t> </a:t>
            </a:r>
            <a:r>
              <a:rPr lang="en-US" sz="1600" b="1" dirty="0" err="1" smtClean="0"/>
              <a:t>yn</a:t>
            </a:r>
            <a:r>
              <a:rPr lang="en-US" sz="1600" b="1" dirty="0" smtClean="0"/>
              <a:t> </a:t>
            </a:r>
            <a:r>
              <a:rPr lang="en-US" sz="1600" b="1" dirty="0" err="1" smtClean="0"/>
              <a:t>bersonol</a:t>
            </a:r>
            <a:r>
              <a:rPr lang="en-US" sz="1600" b="1" dirty="0" smtClean="0"/>
              <a:t> </a:t>
            </a:r>
            <a:r>
              <a:rPr lang="en-US" sz="1600" b="1" dirty="0" err="1" smtClean="0"/>
              <a:t>fel</a:t>
            </a:r>
            <a:r>
              <a:rPr lang="en-US" sz="1600" b="1" dirty="0" smtClean="0"/>
              <a:t> bod </a:t>
            </a:r>
            <a:r>
              <a:rPr lang="en-US" sz="1600" b="1" dirty="0" err="1" smtClean="0"/>
              <a:t>modd</a:t>
            </a:r>
            <a:r>
              <a:rPr lang="en-US" sz="1600" b="1" dirty="0" smtClean="0"/>
              <a:t> </a:t>
            </a:r>
            <a:r>
              <a:rPr lang="en-US" sz="1600" b="1" dirty="0" err="1" smtClean="0"/>
              <a:t>i</a:t>
            </a:r>
            <a:r>
              <a:rPr lang="en-US" sz="1600" b="1" dirty="0" smtClean="0"/>
              <a:t> </a:t>
            </a:r>
            <a:r>
              <a:rPr lang="en-US" sz="1600" b="1" dirty="0" err="1" smtClean="0"/>
              <a:t>fyfyrwyr</a:t>
            </a:r>
            <a:r>
              <a:rPr lang="en-US" sz="1600" b="1" dirty="0" smtClean="0"/>
              <a:t> </a:t>
            </a:r>
            <a:r>
              <a:rPr lang="en-US" sz="1600" b="1" dirty="0" err="1" smtClean="0"/>
              <a:t>eraill</a:t>
            </a:r>
            <a:r>
              <a:rPr lang="en-US" sz="1600" b="1" dirty="0" smtClean="0"/>
              <a:t> </a:t>
            </a:r>
            <a:r>
              <a:rPr lang="en-US" sz="1600" b="1" dirty="0" err="1" smtClean="0"/>
              <a:t>elwa</a:t>
            </a:r>
            <a:r>
              <a:rPr lang="en-US" sz="1600" b="1" dirty="0" smtClean="0"/>
              <a:t> </a:t>
            </a:r>
            <a:r>
              <a:rPr lang="en-US" sz="1600" b="1" dirty="0" err="1" smtClean="0"/>
              <a:t>o’r</a:t>
            </a:r>
            <a:r>
              <a:rPr lang="en-US" sz="1600" b="1" dirty="0" smtClean="0"/>
              <a:t> </a:t>
            </a:r>
            <a:r>
              <a:rPr lang="en-US" sz="1600" b="1" dirty="0" err="1" smtClean="0"/>
              <a:t>atebion</a:t>
            </a:r>
            <a:r>
              <a:rPr lang="en-US" sz="1600" b="1" dirty="0" smtClean="0"/>
              <a:t>. </a:t>
            </a:r>
            <a:r>
              <a:rPr lang="en-US" sz="1600" dirty="0" err="1" smtClean="0"/>
              <a:t>Gallwch</a:t>
            </a:r>
            <a:r>
              <a:rPr lang="en-US" sz="1600" dirty="0" smtClean="0"/>
              <a:t> </a:t>
            </a:r>
            <a:r>
              <a:rPr lang="en-US" sz="1600" dirty="0" err="1" smtClean="0"/>
              <a:t>bostio</a:t>
            </a:r>
            <a:r>
              <a:rPr lang="en-US" sz="1600" dirty="0" smtClean="0"/>
              <a:t> </a:t>
            </a:r>
            <a:r>
              <a:rPr lang="en-US" sz="1600" dirty="0" err="1" smtClean="0"/>
              <a:t>trwy</a:t>
            </a:r>
            <a:r>
              <a:rPr lang="en-US" sz="1600" dirty="0" smtClean="0"/>
              <a:t> </a:t>
            </a:r>
            <a:r>
              <a:rPr lang="en-US" sz="1600" dirty="0" err="1" smtClean="0"/>
              <a:t>gyfrwng</a:t>
            </a:r>
            <a:r>
              <a:rPr lang="en-US" sz="1600" dirty="0" smtClean="0"/>
              <a:t> y </a:t>
            </a:r>
            <a:r>
              <a:rPr lang="en-US" sz="1600" dirty="0" err="1" smtClean="0"/>
              <a:t>Gymraeg</a:t>
            </a:r>
            <a:r>
              <a:rPr lang="en-US" sz="1600" dirty="0" smtClean="0"/>
              <a:t> </a:t>
            </a:r>
            <a:r>
              <a:rPr lang="en-US" sz="1600" dirty="0" err="1" smtClean="0"/>
              <a:t>neu’r</a:t>
            </a:r>
            <a:r>
              <a:rPr lang="en-US" sz="1600" dirty="0" smtClean="0"/>
              <a:t> </a:t>
            </a:r>
            <a:r>
              <a:rPr lang="en-US" sz="1600" dirty="0" err="1" smtClean="0"/>
              <a:t>Saesneg</a:t>
            </a:r>
            <a:r>
              <a:rPr lang="en-US" sz="1600" dirty="0" smtClean="0"/>
              <a:t>.</a:t>
            </a:r>
            <a:endParaRPr lang="en-US" sz="1600" dirty="0"/>
          </a:p>
        </p:txBody>
      </p:sp>
      <p:sp>
        <p:nvSpPr>
          <p:cNvPr id="5" name="Text Placeholder 4"/>
          <p:cNvSpPr>
            <a:spLocks noGrp="1"/>
          </p:cNvSpPr>
          <p:nvPr>
            <p:ph type="body" sz="quarter" idx="3"/>
          </p:nvPr>
        </p:nvSpPr>
        <p:spPr>
          <a:xfrm>
            <a:off x="4773877" y="0"/>
            <a:ext cx="3887391" cy="461146"/>
          </a:xfrm>
        </p:spPr>
        <p:txBody>
          <a:bodyPr/>
          <a:lstStyle/>
          <a:p>
            <a:r>
              <a:rPr lang="en-US" dirty="0" smtClean="0"/>
              <a:t>Further Support</a:t>
            </a:r>
            <a:endParaRPr lang="en-US" dirty="0"/>
          </a:p>
        </p:txBody>
      </p:sp>
      <p:sp>
        <p:nvSpPr>
          <p:cNvPr id="6" name="Content Placeholder 5"/>
          <p:cNvSpPr>
            <a:spLocks noGrp="1"/>
          </p:cNvSpPr>
          <p:nvPr>
            <p:ph sz="quarter" idx="4"/>
          </p:nvPr>
        </p:nvSpPr>
        <p:spPr>
          <a:xfrm>
            <a:off x="4604656" y="537661"/>
            <a:ext cx="4467498" cy="3684588"/>
          </a:xfrm>
        </p:spPr>
        <p:txBody>
          <a:bodyPr>
            <a:noAutofit/>
          </a:bodyPr>
          <a:lstStyle/>
          <a:p>
            <a:pPr>
              <a:lnSpc>
                <a:spcPct val="100000"/>
              </a:lnSpc>
              <a:spcBef>
                <a:spcPts val="0"/>
              </a:spcBef>
            </a:pPr>
            <a:r>
              <a:rPr lang="en-US" sz="1600" dirty="0" smtClean="0"/>
              <a:t>There will be a </a:t>
            </a:r>
            <a:r>
              <a:rPr lang="en-US" sz="1600" b="1" dirty="0" smtClean="0"/>
              <a:t>‘drop in’ session from 1-2pm on 22-3-2019 in TL11</a:t>
            </a:r>
          </a:p>
          <a:p>
            <a:pPr>
              <a:lnSpc>
                <a:spcPct val="100000"/>
              </a:lnSpc>
              <a:spcBef>
                <a:spcPts val="0"/>
              </a:spcBef>
            </a:pPr>
            <a:r>
              <a:rPr lang="en-US" sz="1600" dirty="0" smtClean="0"/>
              <a:t>Further support </a:t>
            </a:r>
            <a:r>
              <a:rPr lang="en-US" sz="1600" dirty="0"/>
              <a:t>will be available </a:t>
            </a:r>
            <a:r>
              <a:rPr lang="en-US" sz="1600" dirty="0" smtClean="0"/>
              <a:t>via </a:t>
            </a:r>
            <a:r>
              <a:rPr lang="en-US" sz="1600" b="1" dirty="0"/>
              <a:t>a Moodle discussion </a:t>
            </a:r>
            <a:r>
              <a:rPr lang="en-US" sz="1600" b="1" dirty="0" smtClean="0"/>
              <a:t>forum</a:t>
            </a:r>
          </a:p>
          <a:p>
            <a:pPr>
              <a:lnSpc>
                <a:spcPct val="100000"/>
              </a:lnSpc>
              <a:spcBef>
                <a:spcPts val="0"/>
              </a:spcBef>
            </a:pPr>
            <a:r>
              <a:rPr lang="en-US" sz="1600" dirty="0" smtClean="0"/>
              <a:t>This can be found on the ECAD4003 Moodle Page (see image) </a:t>
            </a:r>
            <a:endParaRPr lang="en-US" sz="1600" dirty="0"/>
          </a:p>
          <a:p>
            <a:pPr>
              <a:lnSpc>
                <a:spcPct val="100000"/>
              </a:lnSpc>
              <a:spcBef>
                <a:spcPts val="0"/>
              </a:spcBef>
            </a:pPr>
            <a:r>
              <a:rPr lang="en-US" sz="1600" b="1" dirty="0" smtClean="0"/>
              <a:t>You can submit </a:t>
            </a:r>
            <a:r>
              <a:rPr lang="en-US" sz="1600" b="1" dirty="0"/>
              <a:t>any questions that you </a:t>
            </a:r>
            <a:r>
              <a:rPr lang="en-US" sz="1600" b="1" dirty="0" smtClean="0"/>
              <a:t>have during three specific windows </a:t>
            </a:r>
            <a:r>
              <a:rPr lang="en-US" sz="1600" dirty="0" smtClean="0"/>
              <a:t>(as it is not practical to check the forum over a period of months).</a:t>
            </a:r>
            <a:r>
              <a:rPr lang="en-US" sz="1600" dirty="0"/>
              <a:t>  </a:t>
            </a:r>
            <a:r>
              <a:rPr lang="en-US" sz="1600" dirty="0" smtClean="0"/>
              <a:t>Questions on the forum will be answered on the week beginning:</a:t>
            </a:r>
          </a:p>
          <a:p>
            <a:pPr>
              <a:lnSpc>
                <a:spcPct val="100000"/>
              </a:lnSpc>
              <a:spcBef>
                <a:spcPts val="0"/>
              </a:spcBef>
            </a:pPr>
            <a:r>
              <a:rPr lang="en-US" sz="1600" dirty="0" smtClean="0"/>
              <a:t>25-2-19 </a:t>
            </a:r>
          </a:p>
          <a:p>
            <a:pPr>
              <a:lnSpc>
                <a:spcPct val="100000"/>
              </a:lnSpc>
              <a:spcBef>
                <a:spcPts val="0"/>
              </a:spcBef>
            </a:pPr>
            <a:r>
              <a:rPr lang="en-US" sz="1600" dirty="0" smtClean="0"/>
              <a:t>8-4-19</a:t>
            </a:r>
            <a:r>
              <a:rPr lang="is-IS" sz="1600" dirty="0" smtClean="0"/>
              <a:t>…</a:t>
            </a:r>
            <a:endParaRPr lang="en-US" sz="1600" dirty="0" smtClean="0"/>
          </a:p>
          <a:p>
            <a:pPr>
              <a:lnSpc>
                <a:spcPct val="100000"/>
              </a:lnSpc>
              <a:spcBef>
                <a:spcPts val="0"/>
              </a:spcBef>
            </a:pPr>
            <a:r>
              <a:rPr lang="is-IS" sz="1600" dirty="0" smtClean="0"/>
              <a:t>…a</a:t>
            </a:r>
            <a:r>
              <a:rPr lang="en-US" sz="1600" dirty="0" err="1" smtClean="0"/>
              <a:t>nd</a:t>
            </a:r>
            <a:r>
              <a:rPr lang="en-US" sz="1600" dirty="0" smtClean="0"/>
              <a:t> on the 26</a:t>
            </a:r>
            <a:r>
              <a:rPr lang="en-US" sz="1600" baseline="30000" dirty="0" smtClean="0"/>
              <a:t>th</a:t>
            </a:r>
            <a:r>
              <a:rPr lang="en-US" sz="1600" dirty="0" smtClean="0"/>
              <a:t>and 29</a:t>
            </a:r>
            <a:r>
              <a:rPr lang="en-US" sz="1600" baseline="30000" dirty="0" smtClean="0"/>
              <a:t>th</a:t>
            </a:r>
            <a:r>
              <a:rPr lang="en-US" sz="1600" dirty="0" smtClean="0"/>
              <a:t> of April 2019</a:t>
            </a:r>
          </a:p>
          <a:p>
            <a:pPr>
              <a:lnSpc>
                <a:spcPct val="100000"/>
              </a:lnSpc>
              <a:spcBef>
                <a:spcPts val="0"/>
              </a:spcBef>
            </a:pPr>
            <a:r>
              <a:rPr lang="en-US" sz="1600" b="1" dirty="0" smtClean="0"/>
              <a:t>Please </a:t>
            </a:r>
            <a:r>
              <a:rPr lang="en-US" sz="1600" b="1" dirty="0"/>
              <a:t>use this forum rather than emailing </a:t>
            </a:r>
            <a:r>
              <a:rPr lang="en-US" sz="1600" b="1" dirty="0" smtClean="0"/>
              <a:t>the module lead personally </a:t>
            </a:r>
            <a:r>
              <a:rPr lang="en-US" sz="1600" b="1" dirty="0"/>
              <a:t>so that other students are able to benefit from the answers</a:t>
            </a:r>
            <a:r>
              <a:rPr lang="en-US" sz="1600" dirty="0" smtClean="0"/>
              <a:t>. </a:t>
            </a:r>
            <a:endParaRPr lang="en-US" sz="1600" dirty="0"/>
          </a:p>
        </p:txBody>
      </p:sp>
      <p:pic>
        <p:nvPicPr>
          <p:cNvPr id="7" name="Picture 6"/>
          <p:cNvPicPr>
            <a:picLocks noChangeAspect="1"/>
          </p:cNvPicPr>
          <p:nvPr/>
        </p:nvPicPr>
        <p:blipFill rotWithShape="1">
          <a:blip r:embed="rId2">
            <a:extLst>
              <a:ext uri="{28A0092B-C50C-407E-A947-70E740481C1C}">
                <a14:useLocalDpi xmlns:a14="http://schemas.microsoft.com/office/drawing/2010/main" val="0"/>
              </a:ext>
            </a:extLst>
          </a:blip>
          <a:srcRect t="5136"/>
          <a:stretch/>
        </p:blipFill>
        <p:spPr>
          <a:xfrm>
            <a:off x="2302328" y="4754880"/>
            <a:ext cx="4689123" cy="808778"/>
          </a:xfrm>
          <a:prstGeom prst="rect">
            <a:avLst/>
          </a:prstGeom>
        </p:spPr>
      </p:pic>
      <p:cxnSp>
        <p:nvCxnSpPr>
          <p:cNvPr id="9" name="Straight Arrow Connector 8"/>
          <p:cNvCxnSpPr/>
          <p:nvPr/>
        </p:nvCxnSpPr>
        <p:spPr>
          <a:xfrm>
            <a:off x="797702" y="5434148"/>
            <a:ext cx="1345474" cy="0"/>
          </a:xfrm>
          <a:prstGeom prst="straightConnector1">
            <a:avLst/>
          </a:prstGeom>
          <a:ln w="6032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33056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406</TotalTime>
  <Words>1728</Words>
  <Application>Microsoft Office PowerPoint</Application>
  <PresentationFormat>On-screen Show (4:3)</PresentationFormat>
  <Paragraphs>125</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Nerys Defis</cp:lastModifiedBy>
  <cp:revision>41</cp:revision>
  <dcterms:created xsi:type="dcterms:W3CDTF">2017-02-08T11:33:06Z</dcterms:created>
  <dcterms:modified xsi:type="dcterms:W3CDTF">2019-03-22T13:39:02Z</dcterms:modified>
</cp:coreProperties>
</file>