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5" r:id="rId1"/>
  </p:sldMasterIdLst>
  <p:sldIdLst>
    <p:sldId id="256" r:id="rId2"/>
    <p:sldId id="355" r:id="rId3"/>
    <p:sldId id="356" r:id="rId4"/>
    <p:sldId id="357" r:id="rId5"/>
    <p:sldId id="358" r:id="rId6"/>
    <p:sldId id="359"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varScale="1">
        <p:scale>
          <a:sx n="118" d="100"/>
          <a:sy n="118" d="100"/>
        </p:scale>
        <p:origin x="19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D1D1EADE-8E88-4C7C-8AC5-FB148DE4940E}" type="datetime1">
              <a:rPr lang="en-US" smtClean="0"/>
              <a:t>2/21/2025</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147990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9E4A22-F7EF-4E92-903D-CD334D07F525}" type="datetimeFigureOut">
              <a:rPr lang="en-GB" smtClean="0"/>
              <a:t>21/02/2025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33D74D-F2CE-455E-9D7C-AF5907817F3B}" type="slidenum">
              <a:rPr lang="en-GB" smtClean="0"/>
              <a:t>‹#›</a:t>
            </a:fld>
            <a:endParaRPr lang="en-GB"/>
          </a:p>
        </p:txBody>
      </p:sp>
    </p:spTree>
    <p:extLst>
      <p:ext uri="{BB962C8B-B14F-4D97-AF65-F5344CB8AC3E}">
        <p14:creationId xmlns:p14="http://schemas.microsoft.com/office/powerpoint/2010/main" val="11945067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E31BA835-12AC-4E8F-955A-EA3F4DE2791F}" type="datetime1">
              <a:rPr lang="en-US" smtClean="0"/>
              <a:t>2/21/2025</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65976469"/>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31BA835-12AC-4E8F-955A-EA3F4DE2791F}" type="datetime1">
              <a:rPr lang="en-US" smtClean="0"/>
              <a:t>2/21/2025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8841822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31BA835-12AC-4E8F-955A-EA3F4DE2791F}" type="datetime1">
              <a:rPr lang="en-US" smtClean="0"/>
              <a:t>2/21/2025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1140759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31BA835-12AC-4E8F-955A-EA3F4DE2791F}" type="datetime1">
              <a:rPr lang="en-US" smtClean="0"/>
              <a:t>2/21/2025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30996487"/>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1BA835-12AC-4E8F-955A-EA3F4DE2791F}" type="datetime1">
              <a:rPr lang="en-US" smtClean="0"/>
              <a:t>2/21/2025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044303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2/21/2025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423198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2/21/2025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5819782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2/21/2025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9506342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E31BA835-12AC-4E8F-955A-EA3F4DE2791F}" type="datetime1">
              <a:rPr lang="en-US" smtClean="0"/>
              <a:t>2/21/2025</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0279039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E31BA835-12AC-4E8F-955A-EA3F4DE2791F}" type="datetime1">
              <a:rPr lang="en-US" smtClean="0"/>
              <a:t>2/21/2025</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87E7843D-FF13-4365-9478-9625B70A2705}"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5076686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E31BA835-12AC-4E8F-955A-EA3F4DE2791F}" type="datetime1">
              <a:rPr lang="en-US" smtClean="0"/>
              <a:t>2/21/2025</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9993236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31BA835-12AC-4E8F-955A-EA3F4DE2791F}" type="datetime1">
              <a:rPr lang="en-US" smtClean="0"/>
              <a:t>2/21/2025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2242038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31BA835-12AC-4E8F-955A-EA3F4DE2791F}" type="datetime1">
              <a:rPr lang="en-US" smtClean="0"/>
              <a:t>2/21/2025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06127288"/>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1BA835-12AC-4E8F-955A-EA3F4DE2791F}" type="datetime1">
              <a:rPr lang="en-US" smtClean="0"/>
              <a:t>2/21/2025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5327291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E31BA835-12AC-4E8F-955A-EA3F4DE2791F}" type="datetime1">
              <a:rPr lang="en-US" smtClean="0"/>
              <a:t>2/21/2025</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26015846"/>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31BA835-12AC-4E8F-955A-EA3F4DE2791F}" type="datetime1">
              <a:rPr lang="en-US" smtClean="0"/>
              <a:t>2/21/2025</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2631655524"/>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 id="2147483721" r:id="rId16"/>
    <p:sldLayoutId id="2147483722"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D7C2DEF-63C5-495B-BBE5-720E5D12B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FE21E403-0B61-4473-BE57-AB0F163796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FEA81D67-68A4-32E9-78B5-C7C613F75A47}"/>
              </a:ext>
            </a:extLst>
          </p:cNvPr>
          <p:cNvSpPr>
            <a:spLocks noGrp="1"/>
          </p:cNvSpPr>
          <p:nvPr>
            <p:ph type="ctrTitle"/>
          </p:nvPr>
        </p:nvSpPr>
        <p:spPr>
          <a:xfrm>
            <a:off x="636696" y="643464"/>
            <a:ext cx="3761964" cy="3273061"/>
          </a:xfrm>
          <a:noFill/>
          <a:ln w="19050">
            <a:noFill/>
            <a:prstDash val="dash"/>
          </a:ln>
        </p:spPr>
        <p:txBody>
          <a:bodyPr>
            <a:normAutofit/>
          </a:bodyPr>
          <a:lstStyle/>
          <a:p>
            <a:pPr algn="r"/>
            <a:r>
              <a:rPr lang="en-GB" sz="4400" dirty="0"/>
              <a:t>Road Traffic Collision’s</a:t>
            </a:r>
            <a:endParaRPr lang="en-GB" sz="4400"/>
          </a:p>
        </p:txBody>
      </p:sp>
      <p:sp>
        <p:nvSpPr>
          <p:cNvPr id="3" name="Subtitle 2">
            <a:extLst>
              <a:ext uri="{FF2B5EF4-FFF2-40B4-BE49-F238E27FC236}">
                <a16:creationId xmlns:a16="http://schemas.microsoft.com/office/drawing/2014/main" id="{30FC3756-3BEF-5573-B65E-B9ED2A6894AD}"/>
              </a:ext>
            </a:extLst>
          </p:cNvPr>
          <p:cNvSpPr>
            <a:spLocks noGrp="1"/>
          </p:cNvSpPr>
          <p:nvPr>
            <p:ph type="subTitle" idx="1"/>
          </p:nvPr>
        </p:nvSpPr>
        <p:spPr>
          <a:xfrm>
            <a:off x="636695" y="3923151"/>
            <a:ext cx="3761965" cy="2293885"/>
          </a:xfrm>
          <a:noFill/>
          <a:ln w="19050">
            <a:noFill/>
            <a:prstDash val="dash"/>
          </a:ln>
        </p:spPr>
        <p:txBody>
          <a:bodyPr>
            <a:normAutofit/>
          </a:bodyPr>
          <a:lstStyle/>
          <a:p>
            <a:pPr algn="r"/>
            <a:r>
              <a:rPr lang="en-GB" dirty="0"/>
              <a:t>Think Scene Preservation!</a:t>
            </a:r>
            <a:endParaRPr lang="en-GB"/>
          </a:p>
        </p:txBody>
      </p:sp>
      <p:pic>
        <p:nvPicPr>
          <p:cNvPr id="4" name="Video 3" descr="Street Lights">
            <a:extLst>
              <a:ext uri="{FF2B5EF4-FFF2-40B4-BE49-F238E27FC236}">
                <a16:creationId xmlns:a16="http://schemas.microsoft.com/office/drawing/2014/main" id="{80172030-C94D-B5A8-A7DB-EE9F8208E2BC}"/>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r="-1" b="283"/>
          <a:stretch/>
        </p:blipFill>
        <p:spPr>
          <a:xfrm>
            <a:off x="5046653" y="1766036"/>
            <a:ext cx="6177937" cy="3465219"/>
          </a:xfrm>
          <a:prstGeom prst="rect">
            <a:avLst/>
          </a:prstGeom>
        </p:spPr>
      </p:pic>
    </p:spTree>
    <p:extLst>
      <p:ext uri="{BB962C8B-B14F-4D97-AF65-F5344CB8AC3E}">
        <p14:creationId xmlns:p14="http://schemas.microsoft.com/office/powerpoint/2010/main" val="3839900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44B58-27D3-D1C8-CC94-DFB994645F62}"/>
              </a:ext>
            </a:extLst>
          </p:cNvPr>
          <p:cNvSpPr>
            <a:spLocks noGrp="1"/>
          </p:cNvSpPr>
          <p:nvPr>
            <p:ph type="title"/>
          </p:nvPr>
        </p:nvSpPr>
        <p:spPr>
          <a:xfrm>
            <a:off x="685799" y="764373"/>
            <a:ext cx="3977639" cy="1600200"/>
          </a:xfrm>
        </p:spPr>
        <p:txBody>
          <a:bodyPr anchor="b">
            <a:normAutofit/>
          </a:bodyPr>
          <a:lstStyle/>
          <a:p>
            <a:pPr algn="l"/>
            <a:r>
              <a:rPr lang="en-GB" sz="3200"/>
              <a:t>Motorway incident, risk assessment.</a:t>
            </a:r>
          </a:p>
        </p:txBody>
      </p:sp>
      <p:sp useBgFill="1">
        <p:nvSpPr>
          <p:cNvPr id="14" name="Rectangle 13">
            <a:extLst>
              <a:ext uri="{FF2B5EF4-FFF2-40B4-BE49-F238E27FC236}">
                <a16:creationId xmlns:a16="http://schemas.microsoft.com/office/drawing/2014/main" id="{8D25211A-4CA0-4B53-82BB-1EE7C7F3C7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1379" y="0"/>
            <a:ext cx="724061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AE5043B3-5342-5F04-AF27-6FDC9332ED37}"/>
              </a:ext>
            </a:extLst>
          </p:cNvPr>
          <p:cNvPicPr>
            <a:picLocks noChangeAspect="1"/>
          </p:cNvPicPr>
          <p:nvPr/>
        </p:nvPicPr>
        <p:blipFill>
          <a:blip r:embed="rId2"/>
          <a:srcRect r="11367" b="1"/>
          <a:stretch/>
        </p:blipFill>
        <p:spPr>
          <a:xfrm>
            <a:off x="5304147" y="10"/>
            <a:ext cx="6887853" cy="6857990"/>
          </a:xfrm>
          <a:prstGeom prst="rect">
            <a:avLst/>
          </a:prstGeom>
        </p:spPr>
      </p:pic>
      <p:pic>
        <p:nvPicPr>
          <p:cNvPr id="7" name="Picture 6">
            <a:extLst>
              <a:ext uri="{FF2B5EF4-FFF2-40B4-BE49-F238E27FC236}">
                <a16:creationId xmlns:a16="http://schemas.microsoft.com/office/drawing/2014/main" id="{0802839C-825C-DF91-6C99-A6F9D1571A1E}"/>
              </a:ext>
            </a:extLst>
          </p:cNvPr>
          <p:cNvPicPr>
            <a:picLocks noChangeAspect="1"/>
          </p:cNvPicPr>
          <p:nvPr/>
        </p:nvPicPr>
        <p:blipFill>
          <a:blip r:embed="rId3"/>
          <a:stretch>
            <a:fillRect/>
          </a:stretch>
        </p:blipFill>
        <p:spPr>
          <a:xfrm>
            <a:off x="10667272" y="5920849"/>
            <a:ext cx="762106" cy="200053"/>
          </a:xfrm>
          <a:prstGeom prst="rect">
            <a:avLst/>
          </a:prstGeom>
        </p:spPr>
      </p:pic>
    </p:spTree>
    <p:extLst>
      <p:ext uri="{BB962C8B-B14F-4D97-AF65-F5344CB8AC3E}">
        <p14:creationId xmlns:p14="http://schemas.microsoft.com/office/powerpoint/2010/main" val="19011105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67F75-23D1-25A4-2A88-D54D844301F1}"/>
              </a:ext>
            </a:extLst>
          </p:cNvPr>
          <p:cNvSpPr>
            <a:spLocks noGrp="1"/>
          </p:cNvSpPr>
          <p:nvPr>
            <p:ph type="title"/>
          </p:nvPr>
        </p:nvSpPr>
        <p:spPr/>
        <p:txBody>
          <a:bodyPr/>
          <a:lstStyle/>
          <a:p>
            <a:r>
              <a:rPr lang="en-GB" dirty="0"/>
              <a:t>What hazards can you see?</a:t>
            </a:r>
          </a:p>
        </p:txBody>
      </p:sp>
      <p:sp>
        <p:nvSpPr>
          <p:cNvPr id="3" name="Content Placeholder 2">
            <a:extLst>
              <a:ext uri="{FF2B5EF4-FFF2-40B4-BE49-F238E27FC236}">
                <a16:creationId xmlns:a16="http://schemas.microsoft.com/office/drawing/2014/main" id="{8E1398C3-542F-7B2D-FEE9-93D51F6BEB1F}"/>
              </a:ext>
            </a:extLst>
          </p:cNvPr>
          <p:cNvSpPr>
            <a:spLocks noGrp="1"/>
          </p:cNvSpPr>
          <p:nvPr>
            <p:ph idx="1"/>
          </p:nvPr>
        </p:nvSpPr>
        <p:spPr/>
        <p:txBody>
          <a:bodyPr>
            <a:normAutofit lnSpcReduction="10000"/>
          </a:bodyPr>
          <a:lstStyle/>
          <a:p>
            <a:r>
              <a:rPr lang="en-GB" dirty="0"/>
              <a:t>Other agencies</a:t>
            </a:r>
          </a:p>
          <a:p>
            <a:r>
              <a:rPr lang="en-GB" dirty="0"/>
              <a:t>Damaged vehicles and sharp edges</a:t>
            </a:r>
          </a:p>
          <a:p>
            <a:r>
              <a:rPr lang="en-GB" dirty="0"/>
              <a:t>Trapped people, unstable vehicles and structures</a:t>
            </a:r>
          </a:p>
          <a:p>
            <a:r>
              <a:rPr lang="en-GB" dirty="0"/>
              <a:t>Chemical spillages</a:t>
            </a:r>
          </a:p>
          <a:p>
            <a:r>
              <a:rPr lang="en-GB" dirty="0"/>
              <a:t>Bodily fluids</a:t>
            </a:r>
          </a:p>
          <a:p>
            <a:r>
              <a:rPr lang="en-GB" dirty="0"/>
              <a:t>Injured people</a:t>
            </a:r>
          </a:p>
          <a:p>
            <a:r>
              <a:rPr lang="en-GB" dirty="0"/>
              <a:t>Public</a:t>
            </a:r>
          </a:p>
          <a:p>
            <a:r>
              <a:rPr lang="en-GB" dirty="0"/>
              <a:t>Other road users</a:t>
            </a:r>
          </a:p>
          <a:p>
            <a:r>
              <a:rPr lang="en-GB" dirty="0"/>
              <a:t>Other emergency responders</a:t>
            </a:r>
          </a:p>
          <a:p>
            <a:r>
              <a:rPr lang="en-GB" dirty="0"/>
              <a:t>Weather</a:t>
            </a:r>
          </a:p>
        </p:txBody>
      </p:sp>
    </p:spTree>
    <p:extLst>
      <p:ext uri="{BB962C8B-B14F-4D97-AF65-F5344CB8AC3E}">
        <p14:creationId xmlns:p14="http://schemas.microsoft.com/office/powerpoint/2010/main" val="34686515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B47F7-05F0-15BB-7B03-DC590F2A97A8}"/>
              </a:ext>
            </a:extLst>
          </p:cNvPr>
          <p:cNvSpPr>
            <a:spLocks noGrp="1"/>
          </p:cNvSpPr>
          <p:nvPr>
            <p:ph type="title"/>
          </p:nvPr>
        </p:nvSpPr>
        <p:spPr/>
        <p:txBody>
          <a:bodyPr/>
          <a:lstStyle/>
          <a:p>
            <a:r>
              <a:rPr lang="en-GB" dirty="0"/>
              <a:t>You have to deal with the RTC</a:t>
            </a:r>
          </a:p>
        </p:txBody>
      </p:sp>
      <p:sp>
        <p:nvSpPr>
          <p:cNvPr id="3" name="Content Placeholder 2">
            <a:extLst>
              <a:ext uri="{FF2B5EF4-FFF2-40B4-BE49-F238E27FC236}">
                <a16:creationId xmlns:a16="http://schemas.microsoft.com/office/drawing/2014/main" id="{FC930B0B-B0AA-809E-F1C4-B39DC4B4C001}"/>
              </a:ext>
            </a:extLst>
          </p:cNvPr>
          <p:cNvSpPr>
            <a:spLocks noGrp="1"/>
          </p:cNvSpPr>
          <p:nvPr>
            <p:ph idx="1"/>
          </p:nvPr>
        </p:nvSpPr>
        <p:spPr/>
        <p:txBody>
          <a:bodyPr/>
          <a:lstStyle/>
          <a:p>
            <a:r>
              <a:rPr lang="en-GB" dirty="0"/>
              <a:t>Advise how you are going to manage this RTC and what assistance you may need.</a:t>
            </a:r>
          </a:p>
        </p:txBody>
      </p:sp>
    </p:spTree>
    <p:extLst>
      <p:ext uri="{BB962C8B-B14F-4D97-AF65-F5344CB8AC3E}">
        <p14:creationId xmlns:p14="http://schemas.microsoft.com/office/powerpoint/2010/main" val="580363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512BA-1089-B1F6-C1EF-77F56FC45851}"/>
              </a:ext>
            </a:extLst>
          </p:cNvPr>
          <p:cNvSpPr>
            <a:spLocks noGrp="1"/>
          </p:cNvSpPr>
          <p:nvPr>
            <p:ph type="title"/>
          </p:nvPr>
        </p:nvSpPr>
        <p:spPr>
          <a:xfrm>
            <a:off x="700635" y="914400"/>
            <a:ext cx="10691265" cy="2265770"/>
          </a:xfrm>
        </p:spPr>
        <p:txBody>
          <a:bodyPr>
            <a:noAutofit/>
          </a:bodyPr>
          <a:lstStyle/>
          <a:p>
            <a:pPr algn="l"/>
            <a:r>
              <a:rPr lang="en-GB" sz="2800" dirty="0">
                <a:latin typeface="Arial" panose="020B0604020202020204" pitchFamily="34" charset="0"/>
                <a:cs typeface="Arial" panose="020B0604020202020204" pitchFamily="34" charset="0"/>
              </a:rPr>
              <a:t>This is a fatality, </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consider this RTC again, </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this time consider forensic opportunities, </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how are you going to balance saving life and limb,</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the needs of the attending agencies and </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preserving the scene for the collision investigation team?</a:t>
            </a:r>
          </a:p>
        </p:txBody>
      </p:sp>
    </p:spTree>
    <p:extLst>
      <p:ext uri="{BB962C8B-B14F-4D97-AF65-F5344CB8AC3E}">
        <p14:creationId xmlns:p14="http://schemas.microsoft.com/office/powerpoint/2010/main" val="2383606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54E941-6BFA-8832-D16C-98DC0B84986C}"/>
              </a:ext>
            </a:extLst>
          </p:cNvPr>
          <p:cNvSpPr>
            <a:spLocks noGrp="1"/>
          </p:cNvSpPr>
          <p:nvPr>
            <p:ph idx="1"/>
          </p:nvPr>
        </p:nvSpPr>
        <p:spPr>
          <a:xfrm>
            <a:off x="685800" y="412694"/>
            <a:ext cx="10820400" cy="5805992"/>
          </a:xfrm>
        </p:spPr>
        <p:txBody>
          <a:bodyPr>
            <a:normAutofit fontScale="85000" lnSpcReduction="20000"/>
          </a:bodyPr>
          <a:lstStyle/>
          <a:p>
            <a:r>
              <a:rPr lang="en-GB" dirty="0">
                <a:latin typeface="Arial" panose="020B0604020202020204" pitchFamily="34" charset="0"/>
                <a:cs typeface="Arial" panose="020B0604020202020204" pitchFamily="34" charset="0"/>
              </a:rPr>
              <a:t>Did You consider:</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Cordon</a:t>
            </a:r>
          </a:p>
          <a:p>
            <a:pPr marL="0" indent="0">
              <a:buNone/>
            </a:pPr>
            <a:r>
              <a:rPr lang="en-GB" dirty="0">
                <a:latin typeface="Arial" panose="020B0604020202020204" pitchFamily="34" charset="0"/>
                <a:cs typeface="Arial" panose="020B0604020202020204" pitchFamily="34" charset="0"/>
              </a:rPr>
              <a:t>Signs</a:t>
            </a:r>
          </a:p>
          <a:p>
            <a:pPr marL="0" indent="0">
              <a:buNone/>
            </a:pPr>
            <a:r>
              <a:rPr lang="en-GB" dirty="0">
                <a:latin typeface="Arial" panose="020B0604020202020204" pitchFamily="34" charset="0"/>
                <a:cs typeface="Arial" panose="020B0604020202020204" pitchFamily="34" charset="0"/>
              </a:rPr>
              <a:t>Recording details of everyone at scene</a:t>
            </a:r>
          </a:p>
          <a:p>
            <a:pPr marL="0" indent="0">
              <a:buNone/>
            </a:pPr>
            <a:r>
              <a:rPr lang="en-GB" dirty="0">
                <a:latin typeface="Arial" panose="020B0604020202020204" pitchFamily="34" charset="0"/>
                <a:cs typeface="Arial" panose="020B0604020202020204" pitchFamily="34" charset="0"/>
              </a:rPr>
              <a:t>Marking the road</a:t>
            </a:r>
          </a:p>
          <a:p>
            <a:pPr marL="0" indent="0">
              <a:buNone/>
            </a:pPr>
            <a:r>
              <a:rPr lang="en-GB" dirty="0">
                <a:latin typeface="Arial" panose="020B0604020202020204" pitchFamily="34" charset="0"/>
                <a:cs typeface="Arial" panose="020B0604020202020204" pitchFamily="34" charset="0"/>
              </a:rPr>
              <a:t>Marking debris </a:t>
            </a:r>
          </a:p>
          <a:p>
            <a:pPr marL="0" indent="0">
              <a:buNone/>
            </a:pPr>
            <a:r>
              <a:rPr lang="en-GB" dirty="0">
                <a:latin typeface="Arial" panose="020B0604020202020204" pitchFamily="34" charset="0"/>
                <a:cs typeface="Arial" panose="020B0604020202020204" pitchFamily="34" charset="0"/>
              </a:rPr>
              <a:t>Preserving evidence that is exposed to the elements</a:t>
            </a:r>
          </a:p>
          <a:p>
            <a:pPr marL="0" indent="0">
              <a:buNone/>
            </a:pPr>
            <a:r>
              <a:rPr lang="en-GB" dirty="0">
                <a:latin typeface="Arial" panose="020B0604020202020204" pitchFamily="34" charset="0"/>
                <a:cs typeface="Arial" panose="020B0604020202020204" pitchFamily="34" charset="0"/>
              </a:rPr>
              <a:t>A scene log</a:t>
            </a:r>
          </a:p>
          <a:p>
            <a:pPr marL="0" indent="0">
              <a:buNone/>
            </a:pPr>
            <a:r>
              <a:rPr lang="en-GB" dirty="0">
                <a:latin typeface="Arial" panose="020B0604020202020204" pitchFamily="34" charset="0"/>
                <a:cs typeface="Arial" panose="020B0604020202020204" pitchFamily="34" charset="0"/>
              </a:rPr>
              <a:t>BWF</a:t>
            </a:r>
          </a:p>
          <a:p>
            <a:pPr marL="0" indent="0">
              <a:buNone/>
            </a:pPr>
            <a:r>
              <a:rPr lang="en-GB" dirty="0">
                <a:latin typeface="Arial" panose="020B0604020202020204" pitchFamily="34" charset="0"/>
                <a:cs typeface="Arial" panose="020B0604020202020204" pitchFamily="34" charset="0"/>
              </a:rPr>
              <a:t>Photography</a:t>
            </a:r>
          </a:p>
          <a:p>
            <a:pPr marL="0" indent="0">
              <a:buNone/>
            </a:pPr>
            <a:r>
              <a:rPr lang="en-GB" dirty="0">
                <a:latin typeface="Arial" panose="020B0604020202020204" pitchFamily="34" charset="0"/>
                <a:cs typeface="Arial" panose="020B0604020202020204" pitchFamily="34" charset="0"/>
              </a:rPr>
              <a:t>Leaving vehicles in situ</a:t>
            </a:r>
          </a:p>
          <a:p>
            <a:pPr marL="0" indent="0">
              <a:buNone/>
            </a:pPr>
            <a:r>
              <a:rPr lang="en-GB" dirty="0">
                <a:latin typeface="Arial" panose="020B0604020202020204" pitchFamily="34" charset="0"/>
                <a:cs typeface="Arial" panose="020B0604020202020204" pitchFamily="34" charset="0"/>
              </a:rPr>
              <a:t>Access and exit routes</a:t>
            </a:r>
          </a:p>
          <a:p>
            <a:pPr marL="0" indent="0">
              <a:buNone/>
            </a:pPr>
            <a:r>
              <a:rPr lang="en-GB" dirty="0">
                <a:latin typeface="Arial" panose="020B0604020202020204" pitchFamily="34" charset="0"/>
                <a:cs typeface="Arial" panose="020B0604020202020204" pitchFamily="34" charset="0"/>
              </a:rPr>
              <a:t>Paramedics equipment</a:t>
            </a:r>
          </a:p>
          <a:p>
            <a:pPr marL="0" indent="0">
              <a:buNone/>
            </a:pPr>
            <a:r>
              <a:rPr lang="en-GB" dirty="0">
                <a:latin typeface="Arial" panose="020B0604020202020204" pitchFamily="34" charset="0"/>
                <a:cs typeface="Arial" panose="020B0604020202020204" pitchFamily="34" charset="0"/>
              </a:rPr>
              <a:t>Details of all emergency services at scene and their manager at scene (statements and or clarification later.)</a:t>
            </a:r>
          </a:p>
          <a:p>
            <a:pPr marL="0" indent="0">
              <a:buNone/>
            </a:pPr>
            <a:r>
              <a:rPr lang="en-GB" dirty="0">
                <a:latin typeface="Arial" panose="020B0604020202020204" pitchFamily="34" charset="0"/>
                <a:cs typeface="Arial" panose="020B0604020202020204" pitchFamily="34" charset="0"/>
              </a:rPr>
              <a:t>Witnesses</a:t>
            </a:r>
          </a:p>
          <a:p>
            <a:pPr marL="0" indent="0">
              <a:buNone/>
            </a:pPr>
            <a:r>
              <a:rPr lang="en-GB" dirty="0">
                <a:latin typeface="Arial" panose="020B0604020202020204" pitchFamily="34" charset="0"/>
                <a:cs typeface="Arial" panose="020B0604020202020204" pitchFamily="34" charset="0"/>
              </a:rPr>
              <a:t>Dashcam footage</a:t>
            </a:r>
          </a:p>
        </p:txBody>
      </p:sp>
    </p:spTree>
    <p:extLst>
      <p:ext uri="{BB962C8B-B14F-4D97-AF65-F5344CB8AC3E}">
        <p14:creationId xmlns:p14="http://schemas.microsoft.com/office/powerpoint/2010/main" val="983037321"/>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0</TotalTime>
  <Words>186</Words>
  <Application>Microsoft Office PowerPoint</Application>
  <PresentationFormat>Widescreen</PresentationFormat>
  <Paragraphs>34</Paragraphs>
  <Slides>6</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Century Gothic</vt:lpstr>
      <vt:lpstr>Vapor Trail</vt:lpstr>
      <vt:lpstr>Road Traffic Collision’s</vt:lpstr>
      <vt:lpstr>Motorway incident, risk assessment.</vt:lpstr>
      <vt:lpstr>What hazards can you see?</vt:lpstr>
      <vt:lpstr>You have to deal with the RTC</vt:lpstr>
      <vt:lpstr>This is a fatality,   consider this RTC again,   this time consider forensic opportunities,   how are you going to balance saving life and limb,   the needs of the attending agencies and   preserving the scene for the collision investigation team?</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1</cp:revision>
  <dcterms:created xsi:type="dcterms:W3CDTF">2025-02-21T16:39:48Z</dcterms:created>
  <dcterms:modified xsi:type="dcterms:W3CDTF">2025-02-21T16:55:43Z</dcterms:modified>
</cp:coreProperties>
</file>