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9" r:id="rId4"/>
    <p:sldId id="260" r:id="rId5"/>
    <p:sldId id="264" r:id="rId6"/>
    <p:sldId id="261" r:id="rId7"/>
    <p:sldId id="262" r:id="rId8"/>
    <p:sldId id="263" r:id="rId9"/>
    <p:sldId id="266" r:id="rId10"/>
    <p:sldId id="265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50000"/>
    <p:restoredTop sz="94689"/>
  </p:normalViewPr>
  <p:slideViewPr>
    <p:cSldViewPr snapToGrid="0" snapToObjects="1">
      <p:cViewPr varScale="1">
        <p:scale>
          <a:sx n="127" d="100"/>
          <a:sy n="127" d="100"/>
        </p:scale>
        <p:origin x="888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11/25/19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11/25/19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 dirty="0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11/25/19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tiff"/><Relationship Id="rId2" Type="http://schemas.openxmlformats.org/officeDocument/2006/relationships/image" Target="../media/image1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fr.com/world/asia/japan-s-rugby-world-cup-dreaming-goes-way-beyond-sport-20190930-p52wce" TargetMode="External"/><Relationship Id="rId2" Type="http://schemas.openxmlformats.org/officeDocument/2006/relationships/hyperlink" Target="https://www.ey.com/Publication/vwLUAssets/Sport_moze_napedzac_gospodarke/%24FILE/rwc_2015_economic_impact_study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theguardian.com/sport/2019/nov/03/greatest-rugby-world-cup-provides-a-springboard-for-grow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4F64C-A21D-0A4F-91AC-D76482415A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654296" y="876091"/>
            <a:ext cx="4299666" cy="1921970"/>
          </a:xfrm>
        </p:spPr>
        <p:txBody>
          <a:bodyPr>
            <a:normAutofit/>
          </a:bodyPr>
          <a:lstStyle/>
          <a:p>
            <a:pPr algn="l"/>
            <a:r>
              <a:rPr lang="en-US" dirty="0"/>
              <a:t>Rugby World Cup </a:t>
            </a:r>
          </a:p>
        </p:txBody>
      </p:sp>
      <p:sp>
        <p:nvSpPr>
          <p:cNvPr id="8" name="Isosceles Triangle 7">
            <a:extLst>
              <a:ext uri="{FF2B5EF4-FFF2-40B4-BE49-F238E27FC236}">
                <a16:creationId xmlns:a16="http://schemas.microsoft.com/office/drawing/2014/main" id="{5A7802B6-FF37-40CF-A7E2-6F2A0D9A9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174" y="12700"/>
            <a:ext cx="842596" cy="5666154"/>
          </a:xfrm>
          <a:prstGeom prst="triangle">
            <a:avLst>
              <a:gd name="adj" fmla="val 100000"/>
            </a:avLst>
          </a:prstGeom>
          <a:solidFill>
            <a:schemeClr val="accent1">
              <a:alpha val="85000"/>
            </a:schemeClr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83B30C-726B-DF4E-BF72-80AF5999B1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80954" y="1265315"/>
            <a:ext cx="3473342" cy="433534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EF210EA-63E4-9744-AA05-53874D5A50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96680" y="2343150"/>
            <a:ext cx="1460500" cy="21717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9717A89-7852-0E4D-A1C9-0131B8ABB065}"/>
              </a:ext>
            </a:extLst>
          </p:cNvPr>
          <p:cNvSpPr txBox="1"/>
          <p:nvPr/>
        </p:nvSpPr>
        <p:spPr>
          <a:xfrm>
            <a:off x="5194998" y="3928905"/>
            <a:ext cx="2552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Dafydd – 1902631</a:t>
            </a:r>
          </a:p>
          <a:p>
            <a:r>
              <a:rPr lang="en-US" dirty="0"/>
              <a:t>Lewis - 1808153</a:t>
            </a:r>
          </a:p>
        </p:txBody>
      </p:sp>
    </p:spTree>
    <p:extLst>
      <p:ext uri="{BB962C8B-B14F-4D97-AF65-F5344CB8AC3E}">
        <p14:creationId xmlns:p14="http://schemas.microsoft.com/office/powerpoint/2010/main" val="1263568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7B620-9525-1547-A49C-62777C2E67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The increase of the popularity of the sport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190CE41-4311-1B4E-A15D-400D6F8207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93361" y="2409364"/>
            <a:ext cx="4569064" cy="2848436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0127719-58DA-784D-9FDF-53922870F6D1}"/>
              </a:ext>
            </a:extLst>
          </p:cNvPr>
          <p:cNvSpPr txBox="1"/>
          <p:nvPr/>
        </p:nvSpPr>
        <p:spPr>
          <a:xfrm>
            <a:off x="5458345" y="2004867"/>
            <a:ext cx="451171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Popularity if the tournament has increased over the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Rugby has become a global sport, with fans willing to travel long distances to support their teams.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growth of the tournament ticket sales has gone up from 0.6m in 1987 to 2.2m in 2007.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RWC has broadcasted to 17 territories across the World.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Tournament could be watched by 200 million people. </a:t>
            </a:r>
          </a:p>
        </p:txBody>
      </p:sp>
    </p:spTree>
    <p:extLst>
      <p:ext uri="{BB962C8B-B14F-4D97-AF65-F5344CB8AC3E}">
        <p14:creationId xmlns:p14="http://schemas.microsoft.com/office/powerpoint/2010/main" val="35762598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18B58-270C-7F4C-8CA9-09DEA262E4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Attendance of the different sports tournaments across the World.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50DD78C-4606-7D46-8B73-AF56BAF603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4268" y="2180685"/>
            <a:ext cx="4942129" cy="3881437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1903379-89A8-334D-A5CB-FEBA1CB0F9FD}"/>
              </a:ext>
            </a:extLst>
          </p:cNvPr>
          <p:cNvSpPr txBox="1"/>
          <p:nvPr/>
        </p:nvSpPr>
        <p:spPr>
          <a:xfrm>
            <a:off x="5717511" y="2271120"/>
            <a:ext cx="333605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attendance of the tournament has increased over the past four years.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Every year more and more people are attending the tournament.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The attendance for RWC is less than the FIFA World Cup, but more than Euros and the Ashes.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00907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30DF12-3C0B-EA4E-AF10-DE56F88C4C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Manteision</a:t>
            </a:r>
            <a:r>
              <a:rPr lang="en-US" dirty="0"/>
              <a:t> am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Cwpan</a:t>
            </a:r>
            <a:r>
              <a:rPr lang="en-US" dirty="0"/>
              <a:t> y </a:t>
            </a:r>
            <a:r>
              <a:rPr lang="en-US" dirty="0" err="1"/>
              <a:t>Byd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2015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386B816C-5351-5E43-BA54-BCBC85250F7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15293" y="2180685"/>
            <a:ext cx="4107852" cy="4339453"/>
          </a:xfr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B6447E9-0E36-754B-A088-19ADA740C41D}"/>
              </a:ext>
            </a:extLst>
          </p:cNvPr>
          <p:cNvSpPr txBox="1"/>
          <p:nvPr/>
        </p:nvSpPr>
        <p:spPr>
          <a:xfrm>
            <a:off x="4992862" y="2378902"/>
            <a:ext cx="4712677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manteision</a:t>
            </a:r>
            <a:r>
              <a:rPr lang="en-US" dirty="0"/>
              <a:t> o </a:t>
            </a:r>
            <a:r>
              <a:rPr lang="en-US" dirty="0" err="1"/>
              <a:t>gynnal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twrnament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Lloegr</a:t>
            </a:r>
            <a:r>
              <a:rPr lang="en-US" dirty="0"/>
              <a:t> </a:t>
            </a:r>
            <a:r>
              <a:rPr lang="en-US" dirty="0" err="1"/>
              <a:t>yw</a:t>
            </a:r>
            <a:r>
              <a:rPr lang="en-US" dirty="0"/>
              <a:t>:</a:t>
            </a:r>
          </a:p>
          <a:p>
            <a:endParaRPr lang="en-US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Cynyddu’r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chwaraeon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Helpu</a:t>
            </a:r>
            <a:r>
              <a:rPr lang="en-US" dirty="0"/>
              <a:t> I </a:t>
            </a:r>
            <a:r>
              <a:rPr lang="en-US" dirty="0" err="1"/>
              <a:t>roi</a:t>
            </a:r>
            <a:r>
              <a:rPr lang="en-US" dirty="0"/>
              <a:t> factor </a:t>
            </a:r>
            <a:r>
              <a:rPr lang="en-US" dirty="0" err="1"/>
              <a:t>teimlo’n</a:t>
            </a:r>
            <a:r>
              <a:rPr lang="en-US" dirty="0"/>
              <a:t> </a:t>
            </a:r>
            <a:r>
              <a:rPr lang="en-US" dirty="0" err="1"/>
              <a:t>dda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amlygiad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cyrchfan</a:t>
            </a:r>
            <a:r>
              <a:rPr lang="en-US" dirty="0"/>
              <a:t> I </a:t>
            </a:r>
            <a:r>
              <a:rPr lang="en-US" dirty="0" err="1"/>
              <a:t>dwristiaid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Etifeddiaeth</a:t>
            </a:r>
            <a:r>
              <a:rPr lang="en-US" dirty="0"/>
              <a:t> </a:t>
            </a:r>
            <a:r>
              <a:rPr lang="en-US" dirty="0" err="1"/>
              <a:t>busnes</a:t>
            </a:r>
            <a:r>
              <a:rPr lang="en-US" dirty="0"/>
              <a:t>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/>
              <a:t>Cyflogaeth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gysylltiedig</a:t>
            </a:r>
            <a:r>
              <a:rPr lang="en-US" dirty="0"/>
              <a:t> </a:t>
            </a:r>
            <a:r>
              <a:rPr lang="en-US" dirty="0" err="1"/>
              <a:t>a’r</a:t>
            </a:r>
            <a:r>
              <a:rPr lang="en-US" dirty="0"/>
              <a:t> </a:t>
            </a:r>
            <a:r>
              <a:rPr lang="en-US" dirty="0" err="1"/>
              <a:t>digwyddiad</a:t>
            </a:r>
            <a:r>
              <a:rPr lang="en-US" dirty="0"/>
              <a:t>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20310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D95BB6-584D-E24A-A1DC-FC073F5E26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Datblygiad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y gem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A9B757-6DE0-5646-9F28-28099536B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err="1"/>
              <a:t>Gwell</a:t>
            </a:r>
            <a:r>
              <a:rPr lang="en-US" dirty="0"/>
              <a:t> </a:t>
            </a:r>
            <a:r>
              <a:rPr lang="en-US" dirty="0" err="1"/>
              <a:t>cyfleusterau</a:t>
            </a:r>
            <a:r>
              <a:rPr lang="en-US" dirty="0"/>
              <a:t> – </a:t>
            </a:r>
            <a:r>
              <a:rPr lang="en-US" dirty="0" err="1"/>
              <a:t>helpu</a:t>
            </a:r>
            <a:r>
              <a:rPr lang="en-US" dirty="0"/>
              <a:t> I </a:t>
            </a:r>
            <a:r>
              <a:rPr lang="en-US" dirty="0" err="1"/>
              <a:t>wella</a:t>
            </a:r>
            <a:r>
              <a:rPr lang="en-US" dirty="0"/>
              <a:t> </a:t>
            </a:r>
            <a:r>
              <a:rPr lang="en-US" dirty="0" err="1"/>
              <a:t>caeau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‘clubhouse’</a:t>
            </a:r>
          </a:p>
          <a:p>
            <a:r>
              <a:rPr lang="en-US" dirty="0" err="1"/>
              <a:t>Buddsoddi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pobl</a:t>
            </a:r>
            <a:r>
              <a:rPr lang="en-US" dirty="0"/>
              <a:t> – </a:t>
            </a:r>
            <a:r>
              <a:rPr lang="en-US" dirty="0" err="1"/>
              <a:t>hyfforddwyr</a:t>
            </a:r>
            <a:r>
              <a:rPr lang="en-US" dirty="0"/>
              <a:t> a </a:t>
            </a:r>
            <a:r>
              <a:rPr lang="en-US" dirty="0" err="1"/>
              <a:t>dyfarnwyr</a:t>
            </a:r>
            <a:r>
              <a:rPr lang="en-US" dirty="0"/>
              <a:t> </a:t>
            </a:r>
            <a:r>
              <a:rPr lang="en-US" dirty="0" err="1"/>
              <a:t>sydd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</a:t>
            </a:r>
            <a:r>
              <a:rPr lang="en-US" dirty="0" err="1"/>
              <a:t>gymhwyso</a:t>
            </a:r>
            <a:r>
              <a:rPr lang="en-US" dirty="0"/>
              <a:t> </a:t>
            </a:r>
          </a:p>
          <a:p>
            <a:r>
              <a:rPr lang="en-US" dirty="0" err="1"/>
              <a:t>Cynyddu</a:t>
            </a:r>
            <a:r>
              <a:rPr lang="en-US" dirty="0"/>
              <a:t> </a:t>
            </a:r>
            <a:r>
              <a:rPr lang="en-US" dirty="0" err="1"/>
              <a:t>cyfranogiad</a:t>
            </a:r>
            <a:r>
              <a:rPr lang="en-US" dirty="0"/>
              <a:t>- </a:t>
            </a:r>
            <a:r>
              <a:rPr lang="en-US" dirty="0" err="1"/>
              <a:t>cael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o </a:t>
            </a:r>
            <a:r>
              <a:rPr lang="en-US" dirty="0" err="1"/>
              <a:t>bobl</a:t>
            </a:r>
            <a:r>
              <a:rPr lang="en-US" dirty="0"/>
              <a:t> </a:t>
            </a:r>
            <a:r>
              <a:rPr lang="en-US" dirty="0" err="1"/>
              <a:t>ifanc</a:t>
            </a:r>
            <a:r>
              <a:rPr lang="en-US" dirty="0"/>
              <a:t> ac </a:t>
            </a:r>
            <a:r>
              <a:rPr lang="en-US" dirty="0" err="1"/>
              <a:t>oedolion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ol</a:t>
            </a:r>
            <a:r>
              <a:rPr lang="en-US" dirty="0"/>
              <a:t> </a:t>
            </a:r>
            <a:r>
              <a:rPr lang="en-US" dirty="0" err="1"/>
              <a:t>I’r</a:t>
            </a:r>
            <a:r>
              <a:rPr lang="en-US" dirty="0"/>
              <a:t> </a:t>
            </a:r>
            <a:r>
              <a:rPr lang="en-US" dirty="0" err="1"/>
              <a:t>gamp</a:t>
            </a:r>
            <a:r>
              <a:rPr lang="en-US" dirty="0"/>
              <a:t> </a:t>
            </a:r>
          </a:p>
          <a:p>
            <a:r>
              <a:rPr lang="en-US" dirty="0"/>
              <a:t>Touch rugby- </a:t>
            </a:r>
            <a:r>
              <a:rPr lang="en-US" dirty="0" err="1"/>
              <a:t>ysbrydoli</a:t>
            </a:r>
            <a:r>
              <a:rPr lang="en-US" dirty="0"/>
              <a:t> </a:t>
            </a:r>
            <a:r>
              <a:rPr lang="en-US" dirty="0" err="1"/>
              <a:t>chwaerwyr</a:t>
            </a:r>
            <a:r>
              <a:rPr lang="en-US" dirty="0"/>
              <a:t> </a:t>
            </a:r>
            <a:r>
              <a:rPr lang="en-US" dirty="0" err="1"/>
              <a:t>newydd</a:t>
            </a:r>
            <a:r>
              <a:rPr lang="en-US" dirty="0"/>
              <a:t> I </a:t>
            </a:r>
            <a:r>
              <a:rPr lang="en-US" dirty="0" err="1"/>
              <a:t>gymryd</a:t>
            </a:r>
            <a:r>
              <a:rPr lang="en-US" dirty="0"/>
              <a:t> </a:t>
            </a:r>
            <a:r>
              <a:rPr lang="en-US" dirty="0" err="1"/>
              <a:t>rhan</a:t>
            </a:r>
            <a:r>
              <a:rPr lang="en-US" dirty="0"/>
              <a:t> </a:t>
            </a:r>
            <a:r>
              <a:rPr lang="en-US" dirty="0" err="1"/>
              <a:t>mewn</a:t>
            </a:r>
            <a:r>
              <a:rPr lang="en-US" dirty="0"/>
              <a:t> </a:t>
            </a:r>
            <a:r>
              <a:rPr lang="en-US" dirty="0" err="1"/>
              <a:t>rygbi</a:t>
            </a:r>
            <a:r>
              <a:rPr lang="en-US" dirty="0"/>
              <a:t> </a:t>
            </a:r>
            <a:r>
              <a:rPr lang="en-US" dirty="0" err="1"/>
              <a:t>trwy</a:t>
            </a:r>
            <a:r>
              <a:rPr lang="en-US" dirty="0"/>
              <a:t> O2 Touch. </a:t>
            </a:r>
          </a:p>
        </p:txBody>
      </p:sp>
    </p:spTree>
    <p:extLst>
      <p:ext uri="{BB962C8B-B14F-4D97-AF65-F5344CB8AC3E}">
        <p14:creationId xmlns:p14="http://schemas.microsoft.com/office/powerpoint/2010/main" val="6290835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C22E0-2C0F-EE42-854A-99B11036B6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number of international visitors from the previous tournaments.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7988C68-C842-7947-AD86-26D65AF2D6D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1804" y="2230928"/>
            <a:ext cx="2663475" cy="2620928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1588884-38C9-5D46-A54E-80EE62D37E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9401" y="4283040"/>
            <a:ext cx="4529041" cy="223764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1ED45C6-48F5-3544-AC52-37951EA955CD}"/>
              </a:ext>
            </a:extLst>
          </p:cNvPr>
          <p:cNvSpPr txBox="1"/>
          <p:nvPr/>
        </p:nvSpPr>
        <p:spPr>
          <a:xfrm>
            <a:off x="4997383" y="2341063"/>
            <a:ext cx="40193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Australia 2003- £169m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New Zealand 2011- £289m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France 2007- £380m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RWC England 2015 - £464m</a:t>
            </a:r>
          </a:p>
        </p:txBody>
      </p:sp>
    </p:spTree>
    <p:extLst>
      <p:ext uri="{BB962C8B-B14F-4D97-AF65-F5344CB8AC3E}">
        <p14:creationId xmlns:p14="http://schemas.microsoft.com/office/powerpoint/2010/main" val="4190445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FC998E-9864-3F44-9384-6CF5F83FF6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Rugby World Cup are trying to do before, during and after the tournament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8FF57AC-AAB3-CD42-857A-6F3A5AC8669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96097" y="2160588"/>
            <a:ext cx="7559844" cy="3881437"/>
          </a:xfrm>
        </p:spPr>
      </p:pic>
    </p:spTree>
    <p:extLst>
      <p:ext uri="{BB962C8B-B14F-4D97-AF65-F5344CB8AC3E}">
        <p14:creationId xmlns:p14="http://schemas.microsoft.com/office/powerpoint/2010/main" val="37130578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DD660B-2367-F946-87F1-57D4616CB8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875" y="2108200"/>
            <a:ext cx="3729076" cy="1320800"/>
          </a:xfrm>
        </p:spPr>
        <p:txBody>
          <a:bodyPr anchor="ctr">
            <a:normAutofit fontScale="90000"/>
          </a:bodyPr>
          <a:lstStyle/>
          <a:p>
            <a:r>
              <a:rPr lang="en-US" dirty="0"/>
              <a:t>The amount of volunteers and jobs of people who are helping during the tournament.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1E93071B-4C35-8D44-A431-6BCD3DFF486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150"/>
          <a:stretch/>
        </p:blipFill>
        <p:spPr>
          <a:xfrm>
            <a:off x="5225143" y="632145"/>
            <a:ext cx="3576878" cy="50891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49963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DF9BBD-02BE-AF49-9997-9E2B042CA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Japan as a host nation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940B3E-E816-2840-8027-33718C7BF2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708413"/>
            <a:ext cx="8596668" cy="3880773"/>
          </a:xfrm>
        </p:spPr>
        <p:txBody>
          <a:bodyPr/>
          <a:lstStyle/>
          <a:p>
            <a:r>
              <a:rPr lang="en-US" dirty="0"/>
              <a:t>In Asia 1.8 million have started to play rugby because of the tournament</a:t>
            </a:r>
          </a:p>
          <a:p>
            <a:r>
              <a:rPr lang="en-US" dirty="0"/>
              <a:t>The Rugby World Cup has had a good impression with the Japanese public.</a:t>
            </a:r>
          </a:p>
          <a:p>
            <a:r>
              <a:rPr lang="en-US" dirty="0"/>
              <a:t>Because of the tournament there are a lot of interest in the sports coming from the fans.</a:t>
            </a:r>
          </a:p>
          <a:p>
            <a:r>
              <a:rPr lang="en-US" dirty="0"/>
              <a:t>The tournament has become a passion for the Japanese people.</a:t>
            </a:r>
          </a:p>
          <a:p>
            <a:r>
              <a:rPr lang="en-US" dirty="0"/>
              <a:t>The Japanese rugby team could also be asked to join the Rugby Championship after a </a:t>
            </a:r>
            <a:r>
              <a:rPr lang="en-US" dirty="0" err="1"/>
              <a:t>succsesful</a:t>
            </a:r>
            <a:r>
              <a:rPr lang="en-US" dirty="0"/>
              <a:t> tournament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45900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911DE6-A8E4-2C45-86D3-1D22D72D4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Refrencing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36D6C-C808-D643-BCD6-631420805D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solidFill>
                  <a:srgbClr val="0563C1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https://www.ey.com/Publication/vwLUAssets/Sport_moze_napedzac_gospodarke/%24FILE/rwc_2015_economic_impact_study.pdf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https://www.afr.com/world/asia/japan-s-rugby-world-cup-dreaming-goes-way-beyond-sport-20190930-p52wce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https://www.theguardian.com/sport/2019/nov/03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/greatest-rugby-world-cup-provides-a-springboard-for-growth</a:t>
            </a:r>
            <a:r>
              <a:rPr lang="en-GB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2246227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437</Words>
  <Application>Microsoft Macintosh PowerPoint</Application>
  <PresentationFormat>Widescreen</PresentationFormat>
  <Paragraphs>43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Trebuchet MS</vt:lpstr>
      <vt:lpstr>Wingdings 3</vt:lpstr>
      <vt:lpstr>Facet</vt:lpstr>
      <vt:lpstr>Rugby World Cup </vt:lpstr>
      <vt:lpstr>The increase of the popularity of the sport</vt:lpstr>
      <vt:lpstr>Attendance of the different sports tournaments across the World.</vt:lpstr>
      <vt:lpstr>Manteision am gynnal yr Cwpan y Byd yn 2015</vt:lpstr>
      <vt:lpstr>Datblygiad yn y gem </vt:lpstr>
      <vt:lpstr>The number of international visitors from the previous tournaments.</vt:lpstr>
      <vt:lpstr>What Rugby World Cup are trying to do before, during and after the tournament</vt:lpstr>
      <vt:lpstr>The amount of volunteers and jobs of people who are helping during the tournament.</vt:lpstr>
      <vt:lpstr>Japan as a host nation </vt:lpstr>
      <vt:lpstr>Refrencing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Rugby World Cup </dc:title>
  <dc:creator>Dafydd Llewelyn</dc:creator>
  <cp:lastModifiedBy>Dafydd Llewelyn</cp:lastModifiedBy>
  <cp:revision>5</cp:revision>
  <dcterms:created xsi:type="dcterms:W3CDTF">2019-11-25T20:09:23Z</dcterms:created>
  <dcterms:modified xsi:type="dcterms:W3CDTF">2019-11-25T21:16:37Z</dcterms:modified>
</cp:coreProperties>
</file>