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8" r:id="rId5"/>
  </p:sldMasterIdLst>
  <p:notesMasterIdLst>
    <p:notesMasterId r:id="rId29"/>
  </p:notesMasterIdLst>
  <p:sldIdLst>
    <p:sldId id="258" r:id="rId6"/>
    <p:sldId id="334" r:id="rId7"/>
    <p:sldId id="279" r:id="rId8"/>
    <p:sldId id="313" r:id="rId9"/>
    <p:sldId id="314" r:id="rId10"/>
    <p:sldId id="335" r:id="rId11"/>
    <p:sldId id="312" r:id="rId12"/>
    <p:sldId id="315" r:id="rId13"/>
    <p:sldId id="307" r:id="rId14"/>
    <p:sldId id="336" r:id="rId15"/>
    <p:sldId id="311" r:id="rId16"/>
    <p:sldId id="309" r:id="rId17"/>
    <p:sldId id="277" r:id="rId18"/>
    <p:sldId id="302" r:id="rId19"/>
    <p:sldId id="306" r:id="rId20"/>
    <p:sldId id="300" r:id="rId21"/>
    <p:sldId id="301" r:id="rId22"/>
    <p:sldId id="304" r:id="rId23"/>
    <p:sldId id="337" r:id="rId24"/>
    <p:sldId id="305" r:id="rId25"/>
    <p:sldId id="310" r:id="rId26"/>
    <p:sldId id="338" r:id="rId27"/>
    <p:sldId id="339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74" autoAdjust="0"/>
    <p:restoredTop sz="83314" autoAdjust="0"/>
  </p:normalViewPr>
  <p:slideViewPr>
    <p:cSldViewPr snapToGrid="0" snapToObjects="1">
      <p:cViewPr varScale="1">
        <p:scale>
          <a:sx n="88" d="100"/>
          <a:sy n="88" d="100"/>
        </p:scale>
        <p:origin x="126" y="5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presProps" Target="presProps.xml"/><Relationship Id="rId8" Type="http://schemas.openxmlformats.org/officeDocument/2006/relationships/slide" Target="slides/slide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EE8296A-C6D7-489C-9CCA-F17A1B1160A0}" type="doc">
      <dgm:prSet loTypeId="urn:microsoft.com/office/officeart/2005/8/layout/pyramid3" loCatId="pyramid" qsTypeId="urn:microsoft.com/office/officeart/2005/8/quickstyle/simple1" qsCatId="simple" csTypeId="urn:microsoft.com/office/officeart/2005/8/colors/colorful5" csCatId="colorful" phldr="1"/>
      <dgm:spPr/>
    </dgm:pt>
    <dgm:pt modelId="{5AEAA571-677C-441A-BE54-A1F7849DBEF6}">
      <dgm:prSet phldrT="[Text]"/>
      <dgm:spPr/>
      <dgm:t>
        <a:bodyPr/>
        <a:lstStyle/>
        <a:p>
          <a:r>
            <a:rPr lang="en-US" dirty="0"/>
            <a:t>Garment industry</a:t>
          </a:r>
        </a:p>
      </dgm:t>
    </dgm:pt>
    <dgm:pt modelId="{C0D8D2F7-7A48-4F00-984E-AC1198E8C1F9}" type="parTrans" cxnId="{9B755128-C8C2-4B90-BC6F-A21A09E48054}">
      <dgm:prSet/>
      <dgm:spPr/>
      <dgm:t>
        <a:bodyPr/>
        <a:lstStyle/>
        <a:p>
          <a:endParaRPr lang="en-US"/>
        </a:p>
      </dgm:t>
    </dgm:pt>
    <dgm:pt modelId="{35E46AC2-659B-4F89-A095-37961DD00936}" type="sibTrans" cxnId="{9B755128-C8C2-4B90-BC6F-A21A09E48054}">
      <dgm:prSet/>
      <dgm:spPr/>
      <dgm:t>
        <a:bodyPr/>
        <a:lstStyle/>
        <a:p>
          <a:endParaRPr lang="en-US"/>
        </a:p>
      </dgm:t>
    </dgm:pt>
    <dgm:pt modelId="{920D26B3-E328-4B03-AFE1-F8A2FB51AA60}">
      <dgm:prSet phldrT="[Text]"/>
      <dgm:spPr>
        <a:solidFill>
          <a:srgbClr val="92D050"/>
        </a:solidFill>
      </dgm:spPr>
      <dgm:t>
        <a:bodyPr/>
        <a:lstStyle/>
        <a:p>
          <a:r>
            <a:rPr lang="en-US" dirty="0"/>
            <a:t>B2B</a:t>
          </a:r>
        </a:p>
      </dgm:t>
    </dgm:pt>
    <dgm:pt modelId="{AAEB51F3-B11A-403F-AEF8-AF271E032723}" type="parTrans" cxnId="{3D4DEE5E-68B0-4D5D-A61E-843B00C0EB97}">
      <dgm:prSet/>
      <dgm:spPr/>
      <dgm:t>
        <a:bodyPr/>
        <a:lstStyle/>
        <a:p>
          <a:endParaRPr lang="en-US"/>
        </a:p>
      </dgm:t>
    </dgm:pt>
    <dgm:pt modelId="{1CB08551-9504-4D54-9CAD-D6D0A065EFC1}" type="sibTrans" cxnId="{3D4DEE5E-68B0-4D5D-A61E-843B00C0EB97}">
      <dgm:prSet/>
      <dgm:spPr/>
      <dgm:t>
        <a:bodyPr/>
        <a:lstStyle/>
        <a:p>
          <a:endParaRPr lang="en-US"/>
        </a:p>
      </dgm:t>
    </dgm:pt>
    <dgm:pt modelId="{4697537D-4C73-4F02-B0D6-0D89830310D8}">
      <dgm:prSet phldrT="[Text]"/>
      <dgm:spPr>
        <a:solidFill>
          <a:srgbClr val="FFC000"/>
        </a:solidFill>
      </dgm:spPr>
      <dgm:t>
        <a:bodyPr/>
        <a:lstStyle/>
        <a:p>
          <a:r>
            <a:rPr lang="en-US" dirty="0"/>
            <a:t>CSR</a:t>
          </a:r>
        </a:p>
      </dgm:t>
    </dgm:pt>
    <dgm:pt modelId="{EE685289-238E-4693-95D6-EFDAC9E2D6E7}" type="parTrans" cxnId="{D4D9BE9E-E936-4E6D-9E0F-77F16B4E3AC5}">
      <dgm:prSet/>
      <dgm:spPr/>
      <dgm:t>
        <a:bodyPr/>
        <a:lstStyle/>
        <a:p>
          <a:endParaRPr lang="en-US"/>
        </a:p>
      </dgm:t>
    </dgm:pt>
    <dgm:pt modelId="{53ACC393-5578-4CEB-B217-A838F1F3E3EA}" type="sibTrans" cxnId="{D4D9BE9E-E936-4E6D-9E0F-77F16B4E3AC5}">
      <dgm:prSet/>
      <dgm:spPr/>
      <dgm:t>
        <a:bodyPr/>
        <a:lstStyle/>
        <a:p>
          <a:endParaRPr lang="en-US"/>
        </a:p>
      </dgm:t>
    </dgm:pt>
    <dgm:pt modelId="{30311F84-2C23-4432-8F91-117D6FA9B957}" type="pres">
      <dgm:prSet presAssocID="{BEE8296A-C6D7-489C-9CCA-F17A1B1160A0}" presName="Name0" presStyleCnt="0">
        <dgm:presLayoutVars>
          <dgm:dir/>
          <dgm:animLvl val="lvl"/>
          <dgm:resizeHandles val="exact"/>
        </dgm:presLayoutVars>
      </dgm:prSet>
      <dgm:spPr/>
    </dgm:pt>
    <dgm:pt modelId="{AA0AFCBC-4A58-47E8-9AEB-080524B672AF}" type="pres">
      <dgm:prSet presAssocID="{5AEAA571-677C-441A-BE54-A1F7849DBEF6}" presName="Name8" presStyleCnt="0"/>
      <dgm:spPr/>
    </dgm:pt>
    <dgm:pt modelId="{A287337C-2929-456D-9EAF-0CFDF06734C4}" type="pres">
      <dgm:prSet presAssocID="{5AEAA571-677C-441A-BE54-A1F7849DBEF6}" presName="level" presStyleLbl="node1" presStyleIdx="0" presStyleCnt="3">
        <dgm:presLayoutVars>
          <dgm:chMax val="1"/>
          <dgm:bulletEnabled val="1"/>
        </dgm:presLayoutVars>
      </dgm:prSet>
      <dgm:spPr/>
    </dgm:pt>
    <dgm:pt modelId="{C419194B-1E5E-4940-9332-3F22AD621D87}" type="pres">
      <dgm:prSet presAssocID="{5AEAA571-677C-441A-BE54-A1F7849DBEF6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22AFE003-B6E6-4BC3-AB94-3D9E509782C3}" type="pres">
      <dgm:prSet presAssocID="{920D26B3-E328-4B03-AFE1-F8A2FB51AA60}" presName="Name8" presStyleCnt="0"/>
      <dgm:spPr/>
    </dgm:pt>
    <dgm:pt modelId="{C89D59FB-8B26-4942-ACB5-9F855C04442F}" type="pres">
      <dgm:prSet presAssocID="{920D26B3-E328-4B03-AFE1-F8A2FB51AA60}" presName="level" presStyleLbl="node1" presStyleIdx="1" presStyleCnt="3" custLinFactNeighborX="-1418" custLinFactNeighborY="306">
        <dgm:presLayoutVars>
          <dgm:chMax val="1"/>
          <dgm:bulletEnabled val="1"/>
        </dgm:presLayoutVars>
      </dgm:prSet>
      <dgm:spPr/>
    </dgm:pt>
    <dgm:pt modelId="{B49545B1-82E0-428D-A55E-C90318C61993}" type="pres">
      <dgm:prSet presAssocID="{920D26B3-E328-4B03-AFE1-F8A2FB51AA60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C36F127C-CD9E-4B32-AA09-0AA4738CA6A1}" type="pres">
      <dgm:prSet presAssocID="{4697537D-4C73-4F02-B0D6-0D89830310D8}" presName="Name8" presStyleCnt="0"/>
      <dgm:spPr/>
    </dgm:pt>
    <dgm:pt modelId="{AAC1B008-1EE8-4AE3-A632-34C22F1E6480}" type="pres">
      <dgm:prSet presAssocID="{4697537D-4C73-4F02-B0D6-0D89830310D8}" presName="level" presStyleLbl="node1" presStyleIdx="2" presStyleCnt="3">
        <dgm:presLayoutVars>
          <dgm:chMax val="1"/>
          <dgm:bulletEnabled val="1"/>
        </dgm:presLayoutVars>
      </dgm:prSet>
      <dgm:spPr/>
    </dgm:pt>
    <dgm:pt modelId="{99C4C6D8-9191-4B19-B86E-CF85932C6706}" type="pres">
      <dgm:prSet presAssocID="{4697537D-4C73-4F02-B0D6-0D89830310D8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9B755128-C8C2-4B90-BC6F-A21A09E48054}" srcId="{BEE8296A-C6D7-489C-9CCA-F17A1B1160A0}" destId="{5AEAA571-677C-441A-BE54-A1F7849DBEF6}" srcOrd="0" destOrd="0" parTransId="{C0D8D2F7-7A48-4F00-984E-AC1198E8C1F9}" sibTransId="{35E46AC2-659B-4F89-A095-37961DD00936}"/>
    <dgm:cxn modelId="{3D4DEE5E-68B0-4D5D-A61E-843B00C0EB97}" srcId="{BEE8296A-C6D7-489C-9CCA-F17A1B1160A0}" destId="{920D26B3-E328-4B03-AFE1-F8A2FB51AA60}" srcOrd="1" destOrd="0" parTransId="{AAEB51F3-B11A-403F-AEF8-AF271E032723}" sibTransId="{1CB08551-9504-4D54-9CAD-D6D0A065EFC1}"/>
    <dgm:cxn modelId="{EF0E8A50-2F44-4916-873F-94CB9F809D07}" type="presOf" srcId="{5AEAA571-677C-441A-BE54-A1F7849DBEF6}" destId="{C419194B-1E5E-4940-9332-3F22AD621D87}" srcOrd="1" destOrd="0" presId="urn:microsoft.com/office/officeart/2005/8/layout/pyramid3"/>
    <dgm:cxn modelId="{30440972-16A1-4BBE-A211-77DE1B5C35CF}" type="presOf" srcId="{BEE8296A-C6D7-489C-9CCA-F17A1B1160A0}" destId="{30311F84-2C23-4432-8F91-117D6FA9B957}" srcOrd="0" destOrd="0" presId="urn:microsoft.com/office/officeart/2005/8/layout/pyramid3"/>
    <dgm:cxn modelId="{44ECCB92-4ED2-4E9D-B5D7-DAB4140FD521}" type="presOf" srcId="{5AEAA571-677C-441A-BE54-A1F7849DBEF6}" destId="{A287337C-2929-456D-9EAF-0CFDF06734C4}" srcOrd="0" destOrd="0" presId="urn:microsoft.com/office/officeart/2005/8/layout/pyramid3"/>
    <dgm:cxn modelId="{3CD41795-9105-4D90-9459-351415C4CD4A}" type="presOf" srcId="{920D26B3-E328-4B03-AFE1-F8A2FB51AA60}" destId="{C89D59FB-8B26-4942-ACB5-9F855C04442F}" srcOrd="0" destOrd="0" presId="urn:microsoft.com/office/officeart/2005/8/layout/pyramid3"/>
    <dgm:cxn modelId="{D4D9BE9E-E936-4E6D-9E0F-77F16B4E3AC5}" srcId="{BEE8296A-C6D7-489C-9CCA-F17A1B1160A0}" destId="{4697537D-4C73-4F02-B0D6-0D89830310D8}" srcOrd="2" destOrd="0" parTransId="{EE685289-238E-4693-95D6-EFDAC9E2D6E7}" sibTransId="{53ACC393-5578-4CEB-B217-A838F1F3E3EA}"/>
    <dgm:cxn modelId="{63723CBC-FEC9-48D4-8336-54DEA66F863A}" type="presOf" srcId="{4697537D-4C73-4F02-B0D6-0D89830310D8}" destId="{99C4C6D8-9191-4B19-B86E-CF85932C6706}" srcOrd="1" destOrd="0" presId="urn:microsoft.com/office/officeart/2005/8/layout/pyramid3"/>
    <dgm:cxn modelId="{630352FC-4467-4DAC-B658-8F4AD75980E4}" type="presOf" srcId="{920D26B3-E328-4B03-AFE1-F8A2FB51AA60}" destId="{B49545B1-82E0-428D-A55E-C90318C61993}" srcOrd="1" destOrd="0" presId="urn:microsoft.com/office/officeart/2005/8/layout/pyramid3"/>
    <dgm:cxn modelId="{040EB0FC-FB98-49BB-9A85-78A68DAEA05F}" type="presOf" srcId="{4697537D-4C73-4F02-B0D6-0D89830310D8}" destId="{AAC1B008-1EE8-4AE3-A632-34C22F1E6480}" srcOrd="0" destOrd="0" presId="urn:microsoft.com/office/officeart/2005/8/layout/pyramid3"/>
    <dgm:cxn modelId="{709D1B25-3778-467E-86E8-3BDC9BEF2980}" type="presParOf" srcId="{30311F84-2C23-4432-8F91-117D6FA9B957}" destId="{AA0AFCBC-4A58-47E8-9AEB-080524B672AF}" srcOrd="0" destOrd="0" presId="urn:microsoft.com/office/officeart/2005/8/layout/pyramid3"/>
    <dgm:cxn modelId="{4743EC0E-AC60-4ED8-A93D-32BBE8601BAB}" type="presParOf" srcId="{AA0AFCBC-4A58-47E8-9AEB-080524B672AF}" destId="{A287337C-2929-456D-9EAF-0CFDF06734C4}" srcOrd="0" destOrd="0" presId="urn:microsoft.com/office/officeart/2005/8/layout/pyramid3"/>
    <dgm:cxn modelId="{0183E88C-A0F9-4EE4-9D6E-9DB76373EBE1}" type="presParOf" srcId="{AA0AFCBC-4A58-47E8-9AEB-080524B672AF}" destId="{C419194B-1E5E-4940-9332-3F22AD621D87}" srcOrd="1" destOrd="0" presId="urn:microsoft.com/office/officeart/2005/8/layout/pyramid3"/>
    <dgm:cxn modelId="{2FC5C3DE-0376-4356-8C44-4C155F82AF9A}" type="presParOf" srcId="{30311F84-2C23-4432-8F91-117D6FA9B957}" destId="{22AFE003-B6E6-4BC3-AB94-3D9E509782C3}" srcOrd="1" destOrd="0" presId="urn:microsoft.com/office/officeart/2005/8/layout/pyramid3"/>
    <dgm:cxn modelId="{46FF3E1F-3C18-424F-87CF-07E767505941}" type="presParOf" srcId="{22AFE003-B6E6-4BC3-AB94-3D9E509782C3}" destId="{C89D59FB-8B26-4942-ACB5-9F855C04442F}" srcOrd="0" destOrd="0" presId="urn:microsoft.com/office/officeart/2005/8/layout/pyramid3"/>
    <dgm:cxn modelId="{755ACF04-2429-48F5-95C4-B74464C85EAF}" type="presParOf" srcId="{22AFE003-B6E6-4BC3-AB94-3D9E509782C3}" destId="{B49545B1-82E0-428D-A55E-C90318C61993}" srcOrd="1" destOrd="0" presId="urn:microsoft.com/office/officeart/2005/8/layout/pyramid3"/>
    <dgm:cxn modelId="{48FBD320-AC51-45C6-A4A0-43610935F1CF}" type="presParOf" srcId="{30311F84-2C23-4432-8F91-117D6FA9B957}" destId="{C36F127C-CD9E-4B32-AA09-0AA4738CA6A1}" srcOrd="2" destOrd="0" presId="urn:microsoft.com/office/officeart/2005/8/layout/pyramid3"/>
    <dgm:cxn modelId="{DA058918-37BB-4185-8862-C970F1ABD943}" type="presParOf" srcId="{C36F127C-CD9E-4B32-AA09-0AA4738CA6A1}" destId="{AAC1B008-1EE8-4AE3-A632-34C22F1E6480}" srcOrd="0" destOrd="0" presId="urn:microsoft.com/office/officeart/2005/8/layout/pyramid3"/>
    <dgm:cxn modelId="{4D41D4A4-BAC3-4C01-9A82-C46923C3B12B}" type="presParOf" srcId="{C36F127C-CD9E-4B32-AA09-0AA4738CA6A1}" destId="{99C4C6D8-9191-4B19-B86E-CF85932C6706}" srcOrd="1" destOrd="0" presId="urn:microsoft.com/office/officeart/2005/8/layout/pyramid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87337C-2929-456D-9EAF-0CFDF06734C4}">
      <dsp:nvSpPr>
        <dsp:cNvPr id="0" name=""/>
        <dsp:cNvSpPr/>
      </dsp:nvSpPr>
      <dsp:spPr>
        <a:xfrm rot="10800000">
          <a:off x="0" y="0"/>
          <a:ext cx="7344816" cy="1272141"/>
        </a:xfrm>
        <a:prstGeom prst="trapezoid">
          <a:avLst>
            <a:gd name="adj" fmla="val 96226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100" kern="1200" dirty="0"/>
            <a:t>Garment industry</a:t>
          </a:r>
        </a:p>
      </dsp:txBody>
      <dsp:txXfrm rot="-10800000">
        <a:off x="1285342" y="0"/>
        <a:ext cx="4774130" cy="1272141"/>
      </dsp:txXfrm>
    </dsp:sp>
    <dsp:sp modelId="{C89D59FB-8B26-4942-ACB5-9F855C04442F}">
      <dsp:nvSpPr>
        <dsp:cNvPr id="0" name=""/>
        <dsp:cNvSpPr/>
      </dsp:nvSpPr>
      <dsp:spPr>
        <a:xfrm rot="10800000">
          <a:off x="1154703" y="1276034"/>
          <a:ext cx="4896544" cy="1272141"/>
        </a:xfrm>
        <a:prstGeom prst="trapezoid">
          <a:avLst>
            <a:gd name="adj" fmla="val 96226"/>
          </a:avLst>
        </a:prstGeom>
        <a:solidFill>
          <a:srgbClr val="92D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100" kern="1200" dirty="0"/>
            <a:t>B2B</a:t>
          </a:r>
        </a:p>
      </dsp:txBody>
      <dsp:txXfrm rot="-10800000">
        <a:off x="2011598" y="1276034"/>
        <a:ext cx="3182753" cy="1272141"/>
      </dsp:txXfrm>
    </dsp:sp>
    <dsp:sp modelId="{AAC1B008-1EE8-4AE3-A632-34C22F1E6480}">
      <dsp:nvSpPr>
        <dsp:cNvPr id="0" name=""/>
        <dsp:cNvSpPr/>
      </dsp:nvSpPr>
      <dsp:spPr>
        <a:xfrm rot="10800000">
          <a:off x="2448272" y="2544282"/>
          <a:ext cx="2448272" cy="1272141"/>
        </a:xfrm>
        <a:prstGeom prst="trapezoid">
          <a:avLst>
            <a:gd name="adj" fmla="val 96226"/>
          </a:avLst>
        </a:prstGeom>
        <a:solidFill>
          <a:srgbClr val="FFC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100" kern="1200" dirty="0"/>
            <a:t>CSR</a:t>
          </a:r>
        </a:p>
      </dsp:txBody>
      <dsp:txXfrm rot="-10800000">
        <a:off x="2448272" y="2544282"/>
        <a:ext cx="2448272" cy="12721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3">
  <dgm:title val=""/>
  <dgm:desc val=""/>
  <dgm:catLst>
    <dgm:cat type="pyramid" pri="2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T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T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rev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t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917D39-44C8-4CB7-9073-D4C64472DAE0}" type="datetimeFigureOut">
              <a:rPr lang="en-GB" smtClean="0"/>
              <a:t>25/03/2026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F38699-4B03-4757-A8E8-1F2266124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802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Fill in the relevant information for the cohort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4795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Image Placeholder 1">
            <a:extLst>
              <a:ext uri="{FF2B5EF4-FFF2-40B4-BE49-F238E27FC236}">
                <a16:creationId xmlns:a16="http://schemas.microsoft.com/office/drawing/2014/main" id="{9927EAA0-CE75-5E42-8A08-66D64E66ACB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5363" name="Notes Placeholder 2">
            <a:extLst>
              <a:ext uri="{FF2B5EF4-FFF2-40B4-BE49-F238E27FC236}">
                <a16:creationId xmlns:a16="http://schemas.microsoft.com/office/drawing/2014/main" id="{D8704872-731D-E84D-A562-E3605A4AF5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5364" name="Slide Number Placeholder 3">
            <a:extLst>
              <a:ext uri="{FF2B5EF4-FFF2-40B4-BE49-F238E27FC236}">
                <a16:creationId xmlns:a16="http://schemas.microsoft.com/office/drawing/2014/main" id="{9A48FF77-BE98-614A-837A-3F7CC19100A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9pPr>
          </a:lstStyle>
          <a:p>
            <a:fld id="{33834661-6B65-8345-B99F-1315CD38E5BF}" type="slidenum">
              <a:rPr lang="cy-GB" altLang="en-US" sz="1200">
                <a:latin typeface="Arial" panose="020B0604020202020204" pitchFamily="34" charset="0"/>
              </a:rPr>
              <a:pPr/>
              <a:t>21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4830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3DF337-4ACC-42F4-8CA0-2C8445FF74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85DBAA-7E47-402D-A2C6-5E1E25C49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C5E8FC5-2C29-5FA5-FF2F-0D9060CBDD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1A09749F-9247-7D40-3165-99243DB4A4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9222B0C-5029-6ACC-8EC8-22AEE9BE7A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1D489D-6CBC-486B-B014-D62D858BC0C7}" type="slidenum">
              <a:rPr lang="en-GB" altLang="en-US"/>
              <a:pPr/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849812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97229D-DCAB-1245-B2E9-B9929BD661AA}" type="datetime1">
              <a:rPr lang="en-GB" altLang="en-US" smtClean="0"/>
              <a:t>25/03/2026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797412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22CAFC-DC22-8344-987F-0CBC7B8BFD35}" type="datetime1">
              <a:rPr lang="en-GB" altLang="en-US" smtClean="0"/>
              <a:t>25/03/2026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38852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0C46A5-84B8-A045-ABF8-C0B12801A0A5}" type="datetime1">
              <a:rPr lang="en-GB" altLang="en-US" smtClean="0"/>
              <a:t>25/03/2026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868198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6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6.emf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9E2CC-1AE0-9F1D-FAB0-0A1AD9471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" y="1245576"/>
            <a:ext cx="6150429" cy="3118339"/>
          </a:xfrm>
        </p:spPr>
        <p:txBody>
          <a:bodyPr/>
          <a:lstStyle/>
          <a:p>
            <a:pPr marL="0" indent="0" algn="ctr">
              <a:buNone/>
            </a:pPr>
            <a:r>
              <a:rPr lang="en-GB" sz="3600" dirty="0"/>
              <a:t>WELCOME</a:t>
            </a:r>
          </a:p>
          <a:p>
            <a:pPr marL="0" indent="0">
              <a:buNone/>
            </a:pPr>
            <a:r>
              <a:rPr lang="en-GB" sz="3600" dirty="0"/>
              <a:t>      </a:t>
            </a:r>
          </a:p>
          <a:p>
            <a:pPr marL="0" indent="0" algn="ctr">
              <a:buNone/>
            </a:pPr>
            <a:r>
              <a:rPr lang="en-GB" sz="2400" dirty="0"/>
              <a:t>   Converting Research into Practice</a:t>
            </a:r>
          </a:p>
          <a:p>
            <a:pPr marL="0" indent="0" algn="ctr">
              <a:buNone/>
            </a:pPr>
            <a:r>
              <a:rPr lang="en-GB" sz="2400" dirty="0"/>
              <a:t>LCDB 7010</a:t>
            </a:r>
          </a:p>
          <a:p>
            <a:pPr marL="0" indent="0" algn="ctr">
              <a:buNone/>
            </a:pPr>
            <a:r>
              <a:rPr lang="en-AU" altLang="en-US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Getting started with Research </a:t>
            </a:r>
          </a:p>
          <a:p>
            <a:pPr marL="0" indent="0" algn="ctr">
              <a:buNone/>
            </a:pPr>
            <a:r>
              <a:rPr lang="en-US" sz="2400" dirty="0">
                <a:solidFill>
                  <a:schemeClr val="tx1"/>
                </a:solidFill>
                <a:highlight>
                  <a:srgbClr val="FFFF00"/>
                </a:highlight>
              </a:rPr>
              <a:t>Week 7 (Qual </a:t>
            </a:r>
            <a:r>
              <a:rPr lang="en-US" sz="2400">
                <a:solidFill>
                  <a:schemeClr val="tx1"/>
                </a:solidFill>
                <a:highlight>
                  <a:srgbClr val="FFFF00"/>
                </a:highlight>
              </a:rPr>
              <a:t>&amp; Quant Research</a:t>
            </a:r>
            <a:r>
              <a:rPr lang="en-US" sz="2400" dirty="0">
                <a:solidFill>
                  <a:schemeClr val="tx1"/>
                </a:solidFill>
                <a:highlight>
                  <a:srgbClr val="FFFF00"/>
                </a:highlight>
              </a:rPr>
              <a:t>) </a:t>
            </a:r>
            <a:endParaRPr lang="en-GB" sz="2400" dirty="0">
              <a:solidFill>
                <a:schemeClr val="tx1"/>
              </a:solidFill>
              <a:highlight>
                <a:srgbClr val="FFFF00"/>
              </a:highlight>
            </a:endParaRPr>
          </a:p>
          <a:p>
            <a:pPr marL="0" indent="0" algn="ctr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4000" dirty="0"/>
              <a:t>				</a:t>
            </a:r>
          </a:p>
        </p:txBody>
      </p:sp>
    </p:spTree>
    <p:extLst>
      <p:ext uri="{BB962C8B-B14F-4D97-AF65-F5344CB8AC3E}">
        <p14:creationId xmlns:p14="http://schemas.microsoft.com/office/powerpoint/2010/main" val="1720888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27C46F71-CB8F-4D3A-ABD1-960E3754616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47851" y="609600"/>
            <a:ext cx="8569325" cy="114300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4000" b="1" dirty="0">
                <a:solidFill>
                  <a:srgbClr val="00009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Assumptions of the main paradigms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F7685F50-81CA-43BF-9F30-6B44659C669B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992314" y="1268414"/>
            <a:ext cx="4033837" cy="4530725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buFont typeface="Wingdings" charset="0"/>
              <a:buChar char="n"/>
              <a:defRPr/>
            </a:pPr>
            <a:endParaRPr lang="en-GB" sz="2000" b="1" dirty="0"/>
          </a:p>
          <a:p>
            <a:pPr marL="0" indent="0">
              <a:buNone/>
              <a:defRPr/>
            </a:pPr>
            <a:r>
              <a:rPr lang="en-GB" b="1" dirty="0">
                <a:solidFill>
                  <a:srgbClr val="FF0000"/>
                </a:solidFill>
              </a:rPr>
              <a:t>Quantitative</a:t>
            </a:r>
            <a:endParaRPr lang="en-GB" sz="2400" b="1" dirty="0">
              <a:solidFill>
                <a:srgbClr val="FF0000"/>
              </a:solidFill>
            </a:endParaRPr>
          </a:p>
          <a:p>
            <a:pPr eaLnBrk="1" hangingPunct="1">
              <a:buFont typeface="Wingdings" charset="0"/>
              <a:buChar char="q"/>
              <a:defRPr/>
            </a:pPr>
            <a:r>
              <a:rPr lang="en-GB" dirty="0"/>
              <a:t>the world is objective to the researcher</a:t>
            </a:r>
          </a:p>
          <a:p>
            <a:pPr eaLnBrk="1" hangingPunct="1">
              <a:buFont typeface="Wingdings" charset="0"/>
              <a:buChar char="q"/>
              <a:defRPr/>
            </a:pPr>
            <a:r>
              <a:rPr lang="en-GB" dirty="0"/>
              <a:t>only knowledge that is observable and measurable can be regarded as knowledge</a:t>
            </a:r>
          </a:p>
          <a:p>
            <a:pPr eaLnBrk="1" hangingPunct="1">
              <a:buFont typeface="Wingdings" charset="0"/>
              <a:buChar char="q"/>
              <a:defRPr/>
            </a:pPr>
            <a:r>
              <a:rPr lang="en-GB" dirty="0"/>
              <a:t>research is unattached from the researchers and phenomenon existed prior to and following their involvement.</a:t>
            </a:r>
          </a:p>
        </p:txBody>
      </p:sp>
      <p:sp>
        <p:nvSpPr>
          <p:cNvPr id="21508" name="Rectangle 4">
            <a:extLst>
              <a:ext uri="{FF2B5EF4-FFF2-40B4-BE49-F238E27FC236}">
                <a16:creationId xmlns:a16="http://schemas.microsoft.com/office/drawing/2014/main" id="{CF093A86-C0A0-4401-BA4B-A43DDE2C6310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6167439" y="1412876"/>
            <a:ext cx="4033837" cy="453072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  <a:defRPr/>
            </a:pPr>
            <a:r>
              <a:rPr lang="en-GB" b="1" dirty="0">
                <a:solidFill>
                  <a:srgbClr val="FF0000"/>
                </a:solidFill>
              </a:rPr>
              <a:t>Qualitative</a:t>
            </a:r>
          </a:p>
          <a:p>
            <a:pPr eaLnBrk="1" hangingPunct="1">
              <a:lnSpc>
                <a:spcPct val="90000"/>
              </a:lnSpc>
              <a:buFont typeface="Wingdings" charset="0"/>
              <a:buChar char="q"/>
              <a:defRPr/>
            </a:pPr>
            <a:r>
              <a:rPr lang="en-GB" dirty="0"/>
              <a:t>the world is socially constructed and understood by examining human experience or perception of it</a:t>
            </a:r>
          </a:p>
          <a:p>
            <a:pPr eaLnBrk="1" hangingPunct="1">
              <a:lnSpc>
                <a:spcPct val="90000"/>
              </a:lnSpc>
              <a:buFont typeface="Wingdings" charset="0"/>
              <a:buChar char="q"/>
              <a:defRPr/>
            </a:pPr>
            <a:r>
              <a:rPr lang="en-GB" dirty="0"/>
              <a:t>broader more complex approach to understanding a phenomenon</a:t>
            </a:r>
          </a:p>
          <a:p>
            <a:pPr eaLnBrk="1" hangingPunct="1">
              <a:lnSpc>
                <a:spcPct val="90000"/>
              </a:lnSpc>
              <a:buFont typeface="Wingdings" charset="0"/>
              <a:buChar char="q"/>
              <a:defRPr/>
            </a:pPr>
            <a:r>
              <a:rPr lang="en-GB" dirty="0"/>
              <a:t>Research involved in and influences understanding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C2709CB-6402-7044-846B-6E2B1695665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12664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Number Placeholder 3">
            <a:extLst>
              <a:ext uri="{FF2B5EF4-FFF2-40B4-BE49-F238E27FC236}">
                <a16:creationId xmlns:a16="http://schemas.microsoft.com/office/drawing/2014/main" id="{A98012A3-CF1D-4081-83FE-83862F739BB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557213" indent="-214313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857250" indent="-1714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200150" indent="-1714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1543050" indent="-1714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1885950" indent="-17145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228850" indent="-17145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2571750" indent="-17145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2914650" indent="-17145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747E0652-9A43-42B2-B7DD-0840151F6443}" type="slidenum">
              <a:rPr lang="en-GB" altLang="en-US" sz="1050">
                <a:latin typeface="Tahoma" panose="020B060403050404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050">
              <a:latin typeface="Tahoma" panose="020B0604030504040204" pitchFamily="34" charset="0"/>
            </a:endParaRPr>
          </a:p>
        </p:txBody>
      </p:sp>
      <p:sp>
        <p:nvSpPr>
          <p:cNvPr id="41987" name="Rectangle 2">
            <a:extLst>
              <a:ext uri="{FF2B5EF4-FFF2-40B4-BE49-F238E27FC236}">
                <a16:creationId xmlns:a16="http://schemas.microsoft.com/office/drawing/2014/main" id="{BDE40696-F38A-4A3A-8F40-0E2C3285E92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54928" y="122293"/>
            <a:ext cx="7886700" cy="994172"/>
          </a:xfrm>
        </p:spPr>
        <p:txBody>
          <a:bodyPr/>
          <a:lstStyle/>
          <a:p>
            <a:r>
              <a:rPr lang="en-GB" altLang="en-US" b="1" dirty="0">
                <a:solidFill>
                  <a:srgbClr val="00009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Quantitative vs qualitative</a:t>
            </a:r>
          </a:p>
        </p:txBody>
      </p:sp>
      <p:sp>
        <p:nvSpPr>
          <p:cNvPr id="41988" name="Rectangle 3">
            <a:extLst>
              <a:ext uri="{FF2B5EF4-FFF2-40B4-BE49-F238E27FC236}">
                <a16:creationId xmlns:a16="http://schemas.microsoft.com/office/drawing/2014/main" id="{BA492652-DCFE-4681-A275-B66FBF364B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77366" y="1116465"/>
            <a:ext cx="8319318" cy="4260752"/>
          </a:xfrm>
        </p:spPr>
        <p:txBody>
          <a:bodyPr>
            <a:normAutofit lnSpcReduction="10000"/>
          </a:bodyPr>
          <a:lstStyle/>
          <a:p>
            <a:r>
              <a:rPr lang="en-GB" altLang="en-US" sz="3600" b="1" dirty="0"/>
              <a:t>Quantitative research</a:t>
            </a:r>
          </a:p>
          <a:p>
            <a:pPr lvl="1"/>
            <a:r>
              <a:rPr lang="en-GB" altLang="en-US" sz="3200" dirty="0"/>
              <a:t>systematically observe changes in the phenomena of interest while manipulating what are believed to be causal influences </a:t>
            </a:r>
          </a:p>
          <a:p>
            <a:pPr marL="342900" lvl="1" indent="0">
              <a:buNone/>
            </a:pPr>
            <a:endParaRPr lang="en-GB" altLang="en-US" sz="3200" dirty="0"/>
          </a:p>
          <a:p>
            <a:r>
              <a:rPr lang="en-GB" altLang="en-US" sz="3600" b="1" dirty="0"/>
              <a:t>Qualitative research</a:t>
            </a:r>
          </a:p>
          <a:p>
            <a:pPr lvl="1"/>
            <a:r>
              <a:rPr lang="en-GB" altLang="en-US" sz="3200" dirty="0"/>
              <a:t>may be more concerned with the individual’s personal experiences of the problem under study </a:t>
            </a:r>
          </a:p>
        </p:txBody>
      </p:sp>
    </p:spTree>
    <p:extLst>
      <p:ext uri="{BB962C8B-B14F-4D97-AF65-F5344CB8AC3E}">
        <p14:creationId xmlns:p14="http://schemas.microsoft.com/office/powerpoint/2010/main" val="38683413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9D96DADB-EAB7-474B-9798-9732F8712D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i="1" dirty="0">
                <a:solidFill>
                  <a:srgbClr val="011893"/>
                </a:solidFill>
              </a:rPr>
              <a:t>Qualitative Research</a:t>
            </a:r>
            <a:endParaRPr lang="en-GB" altLang="en-US" dirty="0">
              <a:solidFill>
                <a:srgbClr val="011893"/>
              </a:solidFill>
            </a:endParaRPr>
          </a:p>
        </p:txBody>
      </p:sp>
      <p:sp>
        <p:nvSpPr>
          <p:cNvPr id="4099" name="Content Placeholder 2">
            <a:extLst>
              <a:ext uri="{FF2B5EF4-FFF2-40B4-BE49-F238E27FC236}">
                <a16:creationId xmlns:a16="http://schemas.microsoft.com/office/drawing/2014/main" id="{6EE6EDE6-C188-C741-89B1-4CAD5FF3E1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en-GB" altLang="en-US" dirty="0"/>
              <a:t>The Research Process</a:t>
            </a:r>
          </a:p>
          <a:p>
            <a:r>
              <a:rPr lang="en-GB" altLang="en-US" sz="2400" dirty="0"/>
              <a:t>Identify topic &amp; question</a:t>
            </a:r>
          </a:p>
          <a:p>
            <a:r>
              <a:rPr lang="en-GB" altLang="en-US" sz="2400" dirty="0"/>
              <a:t>What kind of information is needed?</a:t>
            </a:r>
          </a:p>
          <a:p>
            <a:r>
              <a:rPr lang="en-GB" altLang="en-US" sz="2400" dirty="0"/>
              <a:t>What methods are best for generating the information?</a:t>
            </a:r>
          </a:p>
          <a:p>
            <a:pPr lvl="1"/>
            <a:r>
              <a:rPr lang="en-GB" altLang="en-US" sz="2000" dirty="0"/>
              <a:t>Gather data using chosen information</a:t>
            </a:r>
          </a:p>
          <a:p>
            <a:pPr lvl="1"/>
            <a:r>
              <a:rPr lang="en-GB" altLang="en-US" sz="2000" dirty="0"/>
              <a:t>Analyse data &amp; draw conclusions</a:t>
            </a:r>
          </a:p>
          <a:p>
            <a:pPr lvl="1"/>
            <a:r>
              <a:rPr lang="en-GB" altLang="en-US" sz="2000" dirty="0"/>
              <a:t>Present conclusions and write up report</a:t>
            </a:r>
          </a:p>
          <a:p>
            <a:endParaRPr lang="en-GB" altLang="en-US" dirty="0"/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5954640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>
            <a:extLst>
              <a:ext uri="{FF2B5EF4-FFF2-40B4-BE49-F238E27FC236}">
                <a16:creationId xmlns:a16="http://schemas.microsoft.com/office/drawing/2014/main" id="{F06DD30F-9896-A944-8EF6-6135B9CF5C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i="1" dirty="0">
                <a:solidFill>
                  <a:srgbClr val="011893"/>
                </a:solidFill>
              </a:rPr>
              <a:t>Qualitative Research </a:t>
            </a:r>
            <a:endParaRPr lang="en-GB" altLang="en-US" dirty="0">
              <a:solidFill>
                <a:srgbClr val="011893"/>
              </a:solidFill>
            </a:endParaRPr>
          </a:p>
        </p:txBody>
      </p:sp>
      <p:sp>
        <p:nvSpPr>
          <p:cNvPr id="5123" name="Content Placeholder 2">
            <a:extLst>
              <a:ext uri="{FF2B5EF4-FFF2-40B4-BE49-F238E27FC236}">
                <a16:creationId xmlns:a16="http://schemas.microsoft.com/office/drawing/2014/main" id="{1666C942-5AA4-A848-AA48-B65ECB41AA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3756" y="1268760"/>
            <a:ext cx="8964488" cy="3917032"/>
          </a:xfrm>
        </p:spPr>
        <p:txBody>
          <a:bodyPr/>
          <a:lstStyle/>
          <a:p>
            <a:pPr algn="ctr">
              <a:buFontTx/>
              <a:buNone/>
            </a:pPr>
            <a:r>
              <a:rPr lang="en-GB" altLang="en-US" dirty="0"/>
              <a:t>The Research Process</a:t>
            </a:r>
          </a:p>
          <a:p>
            <a:pPr>
              <a:buFontTx/>
              <a:buNone/>
            </a:pPr>
            <a:r>
              <a:rPr lang="en-GB" altLang="en-US" dirty="0"/>
              <a:t>			</a:t>
            </a:r>
            <a:r>
              <a:rPr lang="en-GB" altLang="en-US" sz="2000" dirty="0"/>
              <a:t>Wondering		Identifying </a:t>
            </a:r>
          </a:p>
          <a:p>
            <a:pPr>
              <a:buFontTx/>
              <a:buNone/>
            </a:pPr>
            <a:r>
              <a:rPr lang="en-GB" altLang="en-US" sz="2000" dirty="0"/>
              <a:t>			about the		specific questions</a:t>
            </a:r>
          </a:p>
          <a:p>
            <a:pPr>
              <a:buFontTx/>
              <a:buNone/>
            </a:pPr>
            <a:r>
              <a:rPr lang="en-GB" altLang="en-US" sz="2000" dirty="0"/>
              <a:t>			topic</a:t>
            </a:r>
          </a:p>
          <a:p>
            <a:pPr>
              <a:buFontTx/>
              <a:buNone/>
            </a:pPr>
            <a:endParaRPr lang="en-GB" altLang="en-US" sz="2000" dirty="0"/>
          </a:p>
          <a:p>
            <a:pPr>
              <a:buFontTx/>
              <a:buNone/>
            </a:pPr>
            <a:r>
              <a:rPr lang="en-GB" altLang="en-US" sz="2000" dirty="0"/>
              <a:t>		</a:t>
            </a:r>
          </a:p>
          <a:p>
            <a:pPr>
              <a:buFontTx/>
              <a:buNone/>
            </a:pPr>
            <a:r>
              <a:rPr lang="en-GB" altLang="en-US" sz="2000" dirty="0"/>
              <a:t>			Drawing 		Systematic	</a:t>
            </a:r>
          </a:p>
          <a:p>
            <a:pPr>
              <a:buFontTx/>
              <a:buNone/>
            </a:pPr>
            <a:r>
              <a:rPr lang="en-GB" altLang="en-US" sz="2000" dirty="0"/>
              <a:t>			conclusions		Investigation</a:t>
            </a:r>
          </a:p>
        </p:txBody>
      </p:sp>
      <p:sp>
        <p:nvSpPr>
          <p:cNvPr id="5124" name="Right Arrow 4">
            <a:extLst>
              <a:ext uri="{FF2B5EF4-FFF2-40B4-BE49-F238E27FC236}">
                <a16:creationId xmlns:a16="http://schemas.microsoft.com/office/drawing/2014/main" id="{DC31BA86-EC6C-9347-A922-38490CA7B8C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82711" y="2064545"/>
            <a:ext cx="977900" cy="484187"/>
          </a:xfrm>
          <a:prstGeom prst="rightArrow">
            <a:avLst>
              <a:gd name="adj1" fmla="val 50000"/>
              <a:gd name="adj2" fmla="val 50024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9pPr>
          </a:lstStyle>
          <a:p>
            <a:endParaRPr lang="en-GB" altLang="en-US"/>
          </a:p>
        </p:txBody>
      </p:sp>
      <p:sp>
        <p:nvSpPr>
          <p:cNvPr id="5125" name="Down Arrow 5">
            <a:extLst>
              <a:ext uri="{FF2B5EF4-FFF2-40B4-BE49-F238E27FC236}">
                <a16:creationId xmlns:a16="http://schemas.microsoft.com/office/drawing/2014/main" id="{DEFA2E5C-CC47-3947-848A-6FCB69984E5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62422" y="2794027"/>
            <a:ext cx="485775" cy="977900"/>
          </a:xfrm>
          <a:prstGeom prst="downArrow">
            <a:avLst>
              <a:gd name="adj1" fmla="val 50000"/>
              <a:gd name="adj2" fmla="val 49861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9pPr>
          </a:lstStyle>
          <a:p>
            <a:endParaRPr lang="en-GB" altLang="en-US"/>
          </a:p>
        </p:txBody>
      </p:sp>
      <p:sp>
        <p:nvSpPr>
          <p:cNvPr id="5126" name="Left Arrow 6">
            <a:extLst>
              <a:ext uri="{FF2B5EF4-FFF2-40B4-BE49-F238E27FC236}">
                <a16:creationId xmlns:a16="http://schemas.microsoft.com/office/drawing/2014/main" id="{586447B9-014B-4D4E-A20C-69CD084A5D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43872" y="4067177"/>
            <a:ext cx="979488" cy="484187"/>
          </a:xfrm>
          <a:prstGeom prst="leftArrow">
            <a:avLst>
              <a:gd name="adj1" fmla="val 50000"/>
              <a:gd name="adj2" fmla="val 50106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9pPr>
          </a:lstStyle>
          <a:p>
            <a:endParaRPr lang="en-GB" altLang="en-US"/>
          </a:p>
        </p:txBody>
      </p:sp>
      <p:sp>
        <p:nvSpPr>
          <p:cNvPr id="5127" name="Up Arrow 7">
            <a:extLst>
              <a:ext uri="{FF2B5EF4-FFF2-40B4-BE49-F238E27FC236}">
                <a16:creationId xmlns:a16="http://schemas.microsoft.com/office/drawing/2014/main" id="{C7E97A37-8046-4941-AB09-1DDCFB6C95E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19737" y="3084513"/>
            <a:ext cx="484187" cy="833437"/>
          </a:xfrm>
          <a:prstGeom prst="upArrow">
            <a:avLst>
              <a:gd name="adj1" fmla="val 50000"/>
              <a:gd name="adj2" fmla="val 50024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9pPr>
          </a:lstStyle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931207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B519CFC2-0DFC-6C47-94C5-EFC5ECEEE7B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0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b="1" i="1" dirty="0">
                <a:solidFill>
                  <a:srgbClr val="011893"/>
                </a:solidFill>
              </a:rPr>
              <a:t>Qualitative Research </a:t>
            </a:r>
            <a:endParaRPr lang="en-GB" altLang="en-US" dirty="0">
              <a:solidFill>
                <a:srgbClr val="011893"/>
              </a:solidFill>
            </a:endParaRP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EB51F498-230F-424A-9DB9-2C9FBEB307F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81200" y="1052736"/>
            <a:ext cx="8363272" cy="3917032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</a:pPr>
            <a:r>
              <a:rPr lang="en-GB" altLang="en-US" dirty="0"/>
              <a:t>Theory &amp; Practice of QR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dirty="0"/>
              <a:t>Question:</a:t>
            </a:r>
          </a:p>
          <a:p>
            <a:pPr marL="514350" indent="-514350">
              <a:buFont typeface="+mj-lt"/>
              <a:buAutoNum type="arabicParenR"/>
            </a:pPr>
            <a:r>
              <a:rPr lang="en-GB" altLang="en-US" dirty="0"/>
              <a:t>What will be a suitable method to</a:t>
            </a:r>
          </a:p>
          <a:p>
            <a:pPr marL="514350" indent="-514350">
              <a:buFont typeface="+mj-lt"/>
              <a:buAutoNum type="arabicParenR"/>
            </a:pPr>
            <a:r>
              <a:rPr lang="en-GB" altLang="en-US" dirty="0"/>
              <a:t>research your chosen topic?</a:t>
            </a:r>
          </a:p>
          <a:p>
            <a:pPr marL="514350" indent="-514350">
              <a:buFont typeface="+mj-lt"/>
              <a:buAutoNum type="arabicParenR"/>
            </a:pPr>
            <a:r>
              <a:rPr lang="en-GB" altLang="en-US" dirty="0"/>
              <a:t>What theories will underpin your research</a:t>
            </a:r>
          </a:p>
          <a:p>
            <a:pPr marL="0" indent="0">
              <a:buNone/>
            </a:pPr>
            <a:r>
              <a:rPr lang="en-GB" altLang="en-US" dirty="0"/>
              <a:t>method?</a:t>
            </a:r>
          </a:p>
          <a:p>
            <a:pPr marL="514350" indent="-514350">
              <a:buFont typeface="+mj-lt"/>
              <a:buAutoNum type="arabicParenR"/>
            </a:pPr>
            <a:r>
              <a:rPr lang="en-GB" altLang="en-US" dirty="0"/>
              <a:t>How will you carry out your project?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882258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F016F30A-1F60-C14F-BAAD-0C46262211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i="1" dirty="0">
                <a:solidFill>
                  <a:srgbClr val="011893"/>
                </a:solidFill>
              </a:rPr>
              <a:t>Qualitative Research </a:t>
            </a:r>
            <a:endParaRPr lang="en-GB" altLang="en-US" dirty="0">
              <a:solidFill>
                <a:srgbClr val="011893"/>
              </a:solidFill>
            </a:endParaRP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0B95E3F6-29D0-0843-B33F-4395656F48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16514" y="1196752"/>
            <a:ext cx="8229600" cy="3917032"/>
          </a:xfrm>
        </p:spPr>
        <p:txBody>
          <a:bodyPr/>
          <a:lstStyle/>
          <a:p>
            <a:pPr algn="ctr">
              <a:buFontTx/>
              <a:buNone/>
            </a:pPr>
            <a:r>
              <a:rPr lang="en-GB" altLang="en-US" dirty="0"/>
              <a:t>QR Texts</a:t>
            </a:r>
          </a:p>
          <a:p>
            <a:pPr>
              <a:buFontTx/>
              <a:buNone/>
            </a:pPr>
            <a:r>
              <a:rPr lang="en-GB" altLang="en-US" dirty="0"/>
              <a:t>3 x texts/excerpts each day</a:t>
            </a:r>
          </a:p>
          <a:p>
            <a:pPr>
              <a:buFontTx/>
              <a:buNone/>
            </a:pPr>
            <a:r>
              <a:rPr lang="en-GB" altLang="en-US" dirty="0"/>
              <a:t>Texts are about aspects of QR</a:t>
            </a:r>
          </a:p>
          <a:p>
            <a:pPr>
              <a:buFontTx/>
              <a:buNone/>
            </a:pPr>
            <a:r>
              <a:rPr lang="en-GB" altLang="en-US" dirty="0"/>
              <a:t>Wide variety of QR methods</a:t>
            </a:r>
          </a:p>
          <a:p>
            <a:pPr>
              <a:buFontTx/>
              <a:buNone/>
            </a:pPr>
            <a:r>
              <a:rPr lang="en-GB" altLang="en-US" dirty="0"/>
              <a:t>Carrying out QR projects</a:t>
            </a:r>
          </a:p>
          <a:p>
            <a:pPr>
              <a:buFontTx/>
              <a:buNone/>
            </a:pPr>
            <a:r>
              <a:rPr lang="en-GB" altLang="en-US" dirty="0"/>
              <a:t>Writing up reports</a:t>
            </a:r>
          </a:p>
        </p:txBody>
      </p:sp>
    </p:spTree>
    <p:extLst>
      <p:ext uri="{BB962C8B-B14F-4D97-AF65-F5344CB8AC3E}">
        <p14:creationId xmlns:p14="http://schemas.microsoft.com/office/powerpoint/2010/main" val="29980087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33DB9004-6FCD-3C44-8269-49D81F4211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i="1" dirty="0">
                <a:solidFill>
                  <a:srgbClr val="011893"/>
                </a:solidFill>
              </a:rPr>
              <a:t>Qualitative Research </a:t>
            </a:r>
            <a:endParaRPr lang="en-GB" altLang="en-US" dirty="0">
              <a:solidFill>
                <a:srgbClr val="011893"/>
              </a:solidFill>
            </a:endParaRP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32EC756F-DA08-3D48-9866-B42458D2F4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35560" y="1124744"/>
            <a:ext cx="8229600" cy="3917032"/>
          </a:xfrm>
        </p:spPr>
        <p:txBody>
          <a:bodyPr/>
          <a:lstStyle/>
          <a:p>
            <a:pPr algn="ctr">
              <a:buFontTx/>
              <a:buNone/>
            </a:pPr>
            <a:r>
              <a:rPr lang="en-GB" altLang="en-US" dirty="0"/>
              <a:t>Project</a:t>
            </a:r>
          </a:p>
          <a:p>
            <a:r>
              <a:rPr lang="en-GB" altLang="en-US" dirty="0"/>
              <a:t>Unique project proposal</a:t>
            </a:r>
          </a:p>
          <a:p>
            <a:r>
              <a:rPr lang="en-GB" altLang="en-US" dirty="0"/>
              <a:t>In your area of interest</a:t>
            </a:r>
          </a:p>
          <a:p>
            <a:r>
              <a:rPr lang="en-GB" altLang="en-US" dirty="0"/>
              <a:t>Primary research</a:t>
            </a:r>
          </a:p>
          <a:p>
            <a:r>
              <a:rPr lang="en-GB" altLang="en-US" dirty="0"/>
              <a:t>“Do-able”</a:t>
            </a:r>
          </a:p>
          <a:p>
            <a:r>
              <a:rPr lang="en-GB" altLang="en-US" dirty="0"/>
              <a:t>By negotiation with the tutor</a:t>
            </a:r>
          </a:p>
        </p:txBody>
      </p:sp>
    </p:spTree>
    <p:extLst>
      <p:ext uri="{BB962C8B-B14F-4D97-AF65-F5344CB8AC3E}">
        <p14:creationId xmlns:p14="http://schemas.microsoft.com/office/powerpoint/2010/main" val="21389203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B6966799-A2E1-5944-9620-B79A1E119A0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b="1" i="1" dirty="0">
                <a:solidFill>
                  <a:srgbClr val="011893"/>
                </a:solidFill>
              </a:rPr>
              <a:t>Qualitative Research </a:t>
            </a:r>
            <a:endParaRPr lang="en-GB" altLang="en-US" sz="4000" dirty="0">
              <a:solidFill>
                <a:srgbClr val="011893"/>
              </a:solidFill>
            </a:endParaRP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327E1304-C155-DA45-958F-04752089CC2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95362" y="1196752"/>
            <a:ext cx="8229600" cy="3917032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dirty="0"/>
              <a:t>Article for Publication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Topic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Literature review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Data, analysis, interpretation &amp;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implications of the research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Writing up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Publication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6094857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9C1C10B0-1F24-6249-BFFC-DFB53EFEC2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2313" y="620713"/>
            <a:ext cx="8229600" cy="1143000"/>
          </a:xfrm>
        </p:spPr>
        <p:txBody>
          <a:bodyPr/>
          <a:lstStyle/>
          <a:p>
            <a:r>
              <a:rPr lang="en-GB" altLang="en-US" sz="4000" b="1" i="1" dirty="0">
                <a:solidFill>
                  <a:srgbClr val="011893"/>
                </a:solidFill>
              </a:rPr>
              <a:t>Qualitative Research </a:t>
            </a:r>
            <a:endParaRPr lang="en-US" altLang="en-US" sz="4000" dirty="0">
              <a:solidFill>
                <a:srgbClr val="011893"/>
              </a:solidFill>
            </a:endParaRPr>
          </a:p>
        </p:txBody>
      </p:sp>
      <p:sp>
        <p:nvSpPr>
          <p:cNvPr id="10243" name="Text Placeholder 3">
            <a:extLst>
              <a:ext uri="{FF2B5EF4-FFF2-40B4-BE49-F238E27FC236}">
                <a16:creationId xmlns:a16="http://schemas.microsoft.com/office/drawing/2014/main" id="{D6731464-1B48-8F4B-AD75-448F5A1D830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Questions….Questions…..</a:t>
            </a:r>
          </a:p>
        </p:txBody>
      </p:sp>
      <p:sp>
        <p:nvSpPr>
          <p:cNvPr id="10244" name="Content Placeholder 2">
            <a:extLst>
              <a:ext uri="{FF2B5EF4-FFF2-40B4-BE49-F238E27FC236}">
                <a16:creationId xmlns:a16="http://schemas.microsoft.com/office/drawing/2014/main" id="{C12DBCFC-1726-034D-83E6-F615FFDF502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sz="4000"/>
              <a:t>Who?</a:t>
            </a:r>
          </a:p>
          <a:p>
            <a:r>
              <a:rPr lang="en-GB" altLang="en-US" sz="4000"/>
              <a:t>What?</a:t>
            </a:r>
          </a:p>
          <a:p>
            <a:r>
              <a:rPr lang="en-GB" altLang="en-US" sz="4000"/>
              <a:t>When?</a:t>
            </a:r>
          </a:p>
          <a:p>
            <a:r>
              <a:rPr lang="en-GB" altLang="en-US" sz="4000"/>
              <a:t>Where?</a:t>
            </a:r>
          </a:p>
        </p:txBody>
      </p:sp>
      <p:sp>
        <p:nvSpPr>
          <p:cNvPr id="10245" name="Text Placeholder 4">
            <a:extLst>
              <a:ext uri="{FF2B5EF4-FFF2-40B4-BE49-F238E27FC236}">
                <a16:creationId xmlns:a16="http://schemas.microsoft.com/office/drawing/2014/main" id="{FBAF28A5-217E-564F-B8BB-D1034A0E7C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altLang="en-US"/>
              <a:t>Questions….Questions….</a:t>
            </a:r>
          </a:p>
        </p:txBody>
      </p:sp>
      <p:sp>
        <p:nvSpPr>
          <p:cNvPr id="10246" name="Content Placeholder 5">
            <a:extLst>
              <a:ext uri="{FF2B5EF4-FFF2-40B4-BE49-F238E27FC236}">
                <a16:creationId xmlns:a16="http://schemas.microsoft.com/office/drawing/2014/main" id="{9528FA5B-7B1B-AB44-9574-3F1B2FC2651E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altLang="en-US" sz="4000"/>
              <a:t>Why?</a:t>
            </a:r>
          </a:p>
          <a:p>
            <a:r>
              <a:rPr lang="en-GB" altLang="en-US" sz="4000"/>
              <a:t>How?</a:t>
            </a:r>
          </a:p>
          <a:p>
            <a:r>
              <a:rPr lang="en-GB" altLang="en-US" sz="4000"/>
              <a:t>How much?</a:t>
            </a:r>
            <a:endParaRPr lang="en-US" altLang="en-US" sz="4000"/>
          </a:p>
        </p:txBody>
      </p:sp>
    </p:spTree>
    <p:extLst>
      <p:ext uri="{BB962C8B-B14F-4D97-AF65-F5344CB8AC3E}">
        <p14:creationId xmlns:p14="http://schemas.microsoft.com/office/powerpoint/2010/main" val="37939166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4CE86BF2-13DD-1C48-90AC-E1F2CC37B8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i="1" dirty="0">
                <a:solidFill>
                  <a:srgbClr val="011893"/>
                </a:solidFill>
              </a:rPr>
              <a:t>Qualitative Research </a:t>
            </a:r>
            <a:endParaRPr lang="en-US" altLang="en-US" dirty="0">
              <a:solidFill>
                <a:srgbClr val="011893"/>
              </a:solidFill>
            </a:endParaRP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8FF381BA-5D62-D144-AD81-04DBBC11F9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Research question provide scope to learn something not already known.</a:t>
            </a:r>
          </a:p>
          <a:p>
            <a:r>
              <a:rPr lang="en-GB" altLang="en-US"/>
              <a:t>Research questions need to be based on sound principles &amp; rationale.</a:t>
            </a:r>
          </a:p>
          <a:p>
            <a:r>
              <a:rPr lang="en-US" altLang="en-US"/>
              <a:t>Remember! We already know a great deal about the world in which we are set</a:t>
            </a:r>
          </a:p>
        </p:txBody>
      </p:sp>
    </p:spTree>
    <p:extLst>
      <p:ext uri="{BB962C8B-B14F-4D97-AF65-F5344CB8AC3E}">
        <p14:creationId xmlns:p14="http://schemas.microsoft.com/office/powerpoint/2010/main" val="29578852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4B2ED386-57AA-7140-B0C0-BD3ABC1A609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006856" y="-171400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4000" b="1" i="1" dirty="0">
                <a:solidFill>
                  <a:srgbClr val="011893"/>
                </a:solidFill>
              </a:rPr>
              <a:t>Qualitative Research </a:t>
            </a:r>
            <a:endParaRPr lang="en-GB" altLang="en-US" sz="4000" dirty="0">
              <a:solidFill>
                <a:srgbClr val="011893"/>
              </a:solidFill>
            </a:endParaRP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434BC008-C8C0-FB4E-93EB-12767D4B6B4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754826" y="764705"/>
            <a:ext cx="8481631" cy="4395787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b="1" dirty="0">
                <a:solidFill>
                  <a:srgbClr val="FF0000"/>
                </a:solidFill>
              </a:rPr>
              <a:t>Questions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dirty="0"/>
              <a:t>Will my question be interesting for me &amp; for others? 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dirty="0"/>
              <a:t>Is there a practical value in knowing the answer to this question?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dirty="0"/>
              <a:t>Can I expect to answer it within the limits of the project I am going to undertake? 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dirty="0"/>
              <a:t>Does the question suggest the kind of information I would need to answer it and how would I go about getting that information? 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dirty="0"/>
              <a:t>Will it be feasible to get the information necessary to answer the question? </a:t>
            </a:r>
          </a:p>
        </p:txBody>
      </p:sp>
    </p:spTree>
    <p:extLst>
      <p:ext uri="{BB962C8B-B14F-4D97-AF65-F5344CB8AC3E}">
        <p14:creationId xmlns:p14="http://schemas.microsoft.com/office/powerpoint/2010/main" val="34098244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627386" y="736817"/>
            <a:ext cx="7786742" cy="3357586"/>
          </a:xfrm>
        </p:spPr>
        <p:txBody>
          <a:bodyPr/>
          <a:lstStyle/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NZ" sz="5400" b="1" dirty="0">
                <a:solidFill>
                  <a:schemeClr val="accent2"/>
                </a:solidFill>
                <a:highlight>
                  <a:srgbClr val="FFFF00"/>
                </a:highlight>
              </a:rPr>
              <a:t>Choosing a topic to Research</a:t>
            </a:r>
            <a:endParaRPr lang="en-GB" altLang="en-US" sz="5400" b="1" dirty="0">
              <a:solidFill>
                <a:schemeClr val="accent2"/>
              </a:solidFill>
              <a:highlight>
                <a:srgbClr val="FFFF00"/>
              </a:highlight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>
            <a:extLst>
              <a:ext uri="{FF2B5EF4-FFF2-40B4-BE49-F238E27FC236}">
                <a16:creationId xmlns:a16="http://schemas.microsoft.com/office/drawing/2014/main" id="{D8D9ED1E-67E9-E94E-89B9-F45757EE23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solidFill>
                  <a:srgbClr val="011893"/>
                </a:solidFill>
              </a:rPr>
              <a:t>Choosing a topic for research</a:t>
            </a:r>
            <a:endParaRPr lang="en-US" altLang="en-US" dirty="0">
              <a:solidFill>
                <a:srgbClr val="011893"/>
              </a:solidFill>
            </a:endParaRPr>
          </a:p>
        </p:txBody>
      </p:sp>
      <p:sp>
        <p:nvSpPr>
          <p:cNvPr id="3075" name="Content Placeholder 2">
            <a:extLst>
              <a:ext uri="{FF2B5EF4-FFF2-40B4-BE49-F238E27FC236}">
                <a16:creationId xmlns:a16="http://schemas.microsoft.com/office/drawing/2014/main" id="{A2C52B8B-5841-5543-9401-C227E90CFB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Your topic should be:</a:t>
            </a:r>
          </a:p>
          <a:p>
            <a:pPr lvl="1"/>
            <a:r>
              <a:rPr lang="en-GB" altLang="en-US"/>
              <a:t>Related to your research interests </a:t>
            </a:r>
          </a:p>
          <a:p>
            <a:pPr lvl="1"/>
            <a:r>
              <a:rPr lang="en-GB" altLang="en-US"/>
              <a:t>Related to theories and the literature </a:t>
            </a:r>
          </a:p>
          <a:p>
            <a:pPr lvl="1"/>
            <a:r>
              <a:rPr lang="en-GB" altLang="en-US"/>
              <a:t>Able to generate some new information about the real world</a:t>
            </a:r>
          </a:p>
          <a:p>
            <a:pPr lvl="1">
              <a:buFontTx/>
              <a:buNone/>
            </a:pPr>
            <a:r>
              <a:rPr lang="en-GB" altLang="en-US"/>
              <a:t>- Do-able in the time available</a:t>
            </a: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813087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8905A7F2-303F-F845-9CFE-7B5878CA4D3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>
                <a:solidFill>
                  <a:srgbClr val="011893"/>
                </a:solidFill>
              </a:rPr>
              <a:t>What makes a good research topic?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F22904EA-CF33-CB42-92F6-F206E499540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endParaRPr lang="en-GB" altLang="en-US"/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Value – how beneficial will it be to know more about the topic?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Feasibility – can I reasonably expect to fully explore my topic within the scope of the research project?  </a:t>
            </a:r>
          </a:p>
        </p:txBody>
      </p:sp>
    </p:spTree>
    <p:extLst>
      <p:ext uri="{BB962C8B-B14F-4D97-AF65-F5344CB8AC3E}">
        <p14:creationId xmlns:p14="http://schemas.microsoft.com/office/powerpoint/2010/main" val="28427997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>
            <a:extLst>
              <a:ext uri="{FF2B5EF4-FFF2-40B4-BE49-F238E27FC236}">
                <a16:creationId xmlns:a16="http://schemas.microsoft.com/office/drawing/2014/main" id="{0BE08E15-4D9A-0149-ACC2-B93249E858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0376" y="-130175"/>
            <a:ext cx="11481847" cy="1325563"/>
          </a:xfrm>
        </p:spPr>
        <p:txBody>
          <a:bodyPr/>
          <a:lstStyle/>
          <a:p>
            <a:pPr algn="ctr"/>
            <a:r>
              <a:rPr lang="en-GB" altLang="en-US" sz="3200" b="1" dirty="0">
                <a:solidFill>
                  <a:srgbClr val="FF0000"/>
                </a:solidFill>
              </a:rPr>
              <a:t>We need to focus our research to find out what we really want to learn about a topic</a:t>
            </a:r>
            <a:r>
              <a:rPr lang="en-GB" altLang="en-US" sz="3200" dirty="0">
                <a:solidFill>
                  <a:srgbClr val="011893"/>
                </a:solidFill>
              </a:rPr>
              <a:t>.</a:t>
            </a:r>
            <a:endParaRPr lang="en-US" altLang="en-US" sz="3200" dirty="0">
              <a:solidFill>
                <a:srgbClr val="011893"/>
              </a:solidFill>
            </a:endParaRPr>
          </a:p>
        </p:txBody>
      </p:sp>
      <p:sp>
        <p:nvSpPr>
          <p:cNvPr id="5123" name="Content Placeholder 2">
            <a:extLst>
              <a:ext uri="{FF2B5EF4-FFF2-40B4-BE49-F238E27FC236}">
                <a16:creationId xmlns:a16="http://schemas.microsoft.com/office/drawing/2014/main" id="{285B1A98-397C-334C-BB0C-6ADD2E3E36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5886"/>
            <a:ext cx="11481847" cy="4015673"/>
          </a:xfrm>
        </p:spPr>
        <p:txBody>
          <a:bodyPr/>
          <a:lstStyle/>
          <a:p>
            <a:endParaRPr lang="en-US" altLang="en-US" dirty="0"/>
          </a:p>
        </p:txBody>
      </p:sp>
      <p:pic>
        <p:nvPicPr>
          <p:cNvPr id="5124" name="Picture 3">
            <a:extLst>
              <a:ext uri="{FF2B5EF4-FFF2-40B4-BE49-F238E27FC236}">
                <a16:creationId xmlns:a16="http://schemas.microsoft.com/office/drawing/2014/main" id="{807BBAA3-C902-D844-9B3C-D62034E37A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3450" y="1773239"/>
            <a:ext cx="5043488" cy="3698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&quot;No&quot; Symbol 4">
            <a:extLst>
              <a:ext uri="{FF2B5EF4-FFF2-40B4-BE49-F238E27FC236}">
                <a16:creationId xmlns:a16="http://schemas.microsoft.com/office/drawing/2014/main" id="{AA63421C-A98A-DF4B-8864-6839E98C74E3}"/>
              </a:ext>
            </a:extLst>
          </p:cNvPr>
          <p:cNvSpPr/>
          <p:nvPr/>
        </p:nvSpPr>
        <p:spPr bwMode="auto">
          <a:xfrm>
            <a:off x="3216276" y="1773238"/>
            <a:ext cx="5832475" cy="4392612"/>
          </a:xfrm>
          <a:prstGeom prst="noSmoking">
            <a:avLst/>
          </a:prstGeom>
          <a:solidFill>
            <a:srgbClr val="FF0000">
              <a:alpha val="10196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Times"/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2744451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EE981BFD-1B90-D441-BEC0-755684FF66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dirty="0">
                <a:solidFill>
                  <a:srgbClr val="011893"/>
                </a:solidFill>
              </a:rPr>
              <a:t>Focusing your topic can be done in stages</a:t>
            </a:r>
            <a:r>
              <a:rPr lang="en-GB" altLang="en-US" dirty="0">
                <a:solidFill>
                  <a:srgbClr val="011893"/>
                </a:solidFill>
              </a:rPr>
              <a:t>.</a:t>
            </a:r>
            <a:endParaRPr lang="en-US" altLang="en-US" dirty="0">
              <a:solidFill>
                <a:srgbClr val="011893"/>
              </a:solidFill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3E92760-0724-E948-B456-12AE0153902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207568" y="1628800"/>
          <a:ext cx="7344816" cy="38164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332012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Content Placeholder 2">
            <a:extLst>
              <a:ext uri="{FF2B5EF4-FFF2-40B4-BE49-F238E27FC236}">
                <a16:creationId xmlns:a16="http://schemas.microsoft.com/office/drawing/2014/main" id="{81CB3288-058A-504A-A101-CA8CDCE13B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7413" y="920456"/>
            <a:ext cx="7772400" cy="4114800"/>
          </a:xfrm>
        </p:spPr>
        <p:txBody>
          <a:bodyPr/>
          <a:lstStyle/>
          <a:p>
            <a:r>
              <a:rPr lang="en-GB" altLang="en-US" dirty="0"/>
              <a:t>By asking specific questions about our topic, it is much easier to see what we want to find out and what information we need.</a:t>
            </a:r>
            <a:endParaRPr lang="en-US" altLang="en-US" dirty="0"/>
          </a:p>
        </p:txBody>
      </p:sp>
      <p:sp>
        <p:nvSpPr>
          <p:cNvPr id="7171" name="Title 1">
            <a:extLst>
              <a:ext uri="{FF2B5EF4-FFF2-40B4-BE49-F238E27FC236}">
                <a16:creationId xmlns:a16="http://schemas.microsoft.com/office/drawing/2014/main" id="{829FE4BC-C864-A247-861C-3C9F77895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2313" y="0"/>
            <a:ext cx="8229600" cy="1143000"/>
          </a:xfrm>
        </p:spPr>
        <p:txBody>
          <a:bodyPr/>
          <a:lstStyle/>
          <a:p>
            <a:r>
              <a:rPr lang="en-GB" altLang="en-US" dirty="0">
                <a:solidFill>
                  <a:srgbClr val="011893"/>
                </a:solidFill>
              </a:rPr>
              <a:t>Research Questions</a:t>
            </a:r>
            <a:endParaRPr lang="en-US" altLang="en-US" dirty="0">
              <a:solidFill>
                <a:srgbClr val="011893"/>
              </a:solidFill>
            </a:endParaRPr>
          </a:p>
        </p:txBody>
      </p:sp>
      <p:grpSp>
        <p:nvGrpSpPr>
          <p:cNvPr id="2" name="Group 5">
            <a:extLst>
              <a:ext uri="{FF2B5EF4-FFF2-40B4-BE49-F238E27FC236}">
                <a16:creationId xmlns:a16="http://schemas.microsoft.com/office/drawing/2014/main" id="{D9C35CD5-846B-5540-B030-68CE2409680F}"/>
              </a:ext>
            </a:extLst>
          </p:cNvPr>
          <p:cNvGrpSpPr>
            <a:grpSpLocks/>
          </p:cNvGrpSpPr>
          <p:nvPr/>
        </p:nvGrpSpPr>
        <p:grpSpPr bwMode="auto">
          <a:xfrm>
            <a:off x="2012951" y="2989099"/>
            <a:ext cx="3686175" cy="2332038"/>
            <a:chOff x="1146077" y="3311808"/>
            <a:chExt cx="3686220" cy="2331740"/>
          </a:xfrm>
        </p:grpSpPr>
        <p:pic>
          <p:nvPicPr>
            <p:cNvPr id="7176" name="Picture 3">
              <a:extLst>
                <a:ext uri="{FF2B5EF4-FFF2-40B4-BE49-F238E27FC236}">
                  <a16:creationId xmlns:a16="http://schemas.microsoft.com/office/drawing/2014/main" id="{AF1DE8F4-B3E1-8848-A931-95779A54068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1146077" y="3655998"/>
              <a:ext cx="1169987" cy="19875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" name="Cloud Callout 3">
              <a:extLst>
                <a:ext uri="{FF2B5EF4-FFF2-40B4-BE49-F238E27FC236}">
                  <a16:creationId xmlns:a16="http://schemas.microsoft.com/office/drawing/2014/main" id="{59A4472F-AFEF-0147-AEA2-0DCB8B02E1C0}"/>
                </a:ext>
              </a:extLst>
            </p:cNvPr>
            <p:cNvSpPr/>
            <p:nvPr/>
          </p:nvSpPr>
          <p:spPr bwMode="auto">
            <a:xfrm>
              <a:off x="2311316" y="3311808"/>
              <a:ext cx="2520981" cy="1650789"/>
            </a:xfrm>
            <a:prstGeom prst="cloudCallout">
              <a:avLst>
                <a:gd name="adj1" fmla="val -64990"/>
                <a:gd name="adj2" fmla="val -13513"/>
              </a:avLst>
            </a:prstGeom>
            <a:ln>
              <a:headEnd type="none" w="med" len="med"/>
              <a:tailEnd type="none" w="med" len="med"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/>
            <a:lstStyle/>
            <a:p>
              <a:pPr>
                <a:defRPr/>
              </a:pPr>
              <a:r>
                <a:rPr lang="en-GB" sz="2000" dirty="0">
                  <a:solidFill>
                    <a:schemeClr val="tx1"/>
                  </a:solidFill>
                  <a:latin typeface="Times"/>
                </a:rPr>
                <a:t>I’m interested in family-friendly HR policies.</a:t>
              </a:r>
              <a:endParaRPr lang="en-US" sz="2000" dirty="0">
                <a:solidFill>
                  <a:schemeClr val="tx1"/>
                </a:solidFill>
                <a:latin typeface="Times"/>
              </a:endParaRPr>
            </a:p>
          </p:txBody>
        </p:sp>
      </p:grpSp>
      <p:grpSp>
        <p:nvGrpSpPr>
          <p:cNvPr id="3" name="Group 6">
            <a:extLst>
              <a:ext uri="{FF2B5EF4-FFF2-40B4-BE49-F238E27FC236}">
                <a16:creationId xmlns:a16="http://schemas.microsoft.com/office/drawing/2014/main" id="{487DB219-7B00-084A-8AE4-0BC8212AB265}"/>
              </a:ext>
            </a:extLst>
          </p:cNvPr>
          <p:cNvGrpSpPr>
            <a:grpSpLocks/>
          </p:cNvGrpSpPr>
          <p:nvPr/>
        </p:nvGrpSpPr>
        <p:grpSpPr bwMode="auto">
          <a:xfrm>
            <a:off x="6283325" y="2694284"/>
            <a:ext cx="3938588" cy="2332038"/>
            <a:chOff x="4467621" y="3314498"/>
            <a:chExt cx="3938662" cy="2331693"/>
          </a:xfrm>
        </p:grpSpPr>
        <p:pic>
          <p:nvPicPr>
            <p:cNvPr id="7174" name="Picture 2">
              <a:extLst>
                <a:ext uri="{FF2B5EF4-FFF2-40B4-BE49-F238E27FC236}">
                  <a16:creationId xmlns:a16="http://schemas.microsoft.com/office/drawing/2014/main" id="{B699E84E-B9C0-4540-BAC2-75EEA292EBA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36296" y="3658641"/>
              <a:ext cx="1169987" cy="19875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175" name="Cloud Callout 4">
              <a:extLst>
                <a:ext uri="{FF2B5EF4-FFF2-40B4-BE49-F238E27FC236}">
                  <a16:creationId xmlns:a16="http://schemas.microsoft.com/office/drawing/2014/main" id="{649782A5-D9D2-5248-A7C0-2A0EA2F9837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467621" y="3314498"/>
              <a:ext cx="2592288" cy="2329050"/>
            </a:xfrm>
            <a:prstGeom prst="cloudCallout">
              <a:avLst>
                <a:gd name="adj1" fmla="val 66319"/>
                <a:gd name="adj2" fmla="val -22222"/>
              </a:avLst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MS PGothic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MS PGothic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MS PGothic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MS PGothic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MS PGothic" panose="020B0600070205080204" pitchFamily="34" charset="-128"/>
                </a:defRPr>
              </a:lvl9pPr>
            </a:lstStyle>
            <a:p>
              <a:r>
                <a:rPr lang="en-GB" altLang="en-US" sz="2000" dirty="0"/>
                <a:t>What impacts do flexible hours have on working mums?</a:t>
              </a:r>
              <a:endParaRPr lang="en-US" altLang="en-US" sz="2000" dirty="0"/>
            </a:p>
          </p:txBody>
        </p:sp>
      </p:grpSp>
    </p:spTree>
    <p:extLst>
      <p:ext uri="{BB962C8B-B14F-4D97-AF65-F5344CB8AC3E}">
        <p14:creationId xmlns:p14="http://schemas.microsoft.com/office/powerpoint/2010/main" val="1398599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7FE08C5C-9604-4244-BAC7-7907C35A943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dirty="0">
                <a:solidFill>
                  <a:srgbClr val="011893"/>
                </a:solidFill>
              </a:rPr>
              <a:t>How do I formulate my question?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1731ADA0-ABE8-F848-BF18-3F6F5D342A4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/>
              <a:t>Think about your research topic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Ask yourself, what about this topic do I actually want to find out? 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Frame it as a question that you hope to be able to answer one day.</a:t>
            </a:r>
          </a:p>
        </p:txBody>
      </p:sp>
    </p:spTree>
    <p:extLst>
      <p:ext uri="{BB962C8B-B14F-4D97-AF65-F5344CB8AC3E}">
        <p14:creationId xmlns:p14="http://schemas.microsoft.com/office/powerpoint/2010/main" val="124716042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AB523AB-11A0-C54B-9043-85300B795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2313" y="620713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altLang="en-US" sz="4000" b="1" dirty="0">
                <a:solidFill>
                  <a:srgbClr val="FF0000"/>
                </a:solidFill>
              </a:rPr>
              <a:t>Good research questions often begin with asking words:</a:t>
            </a:r>
            <a:endParaRPr lang="en-US" altLang="en-US" sz="4000" b="1" dirty="0">
              <a:solidFill>
                <a:srgbClr val="FF0000"/>
              </a:solidFill>
            </a:endParaRPr>
          </a:p>
        </p:txBody>
      </p:sp>
      <p:sp>
        <p:nvSpPr>
          <p:cNvPr id="9220" name="Content Placeholder 2">
            <a:extLst>
              <a:ext uri="{FF2B5EF4-FFF2-40B4-BE49-F238E27FC236}">
                <a16:creationId xmlns:a16="http://schemas.microsoft.com/office/drawing/2014/main" id="{A48B8BC3-AE92-D845-A008-E807547B41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736271" y="1980747"/>
            <a:ext cx="3970338" cy="3633788"/>
          </a:xfrm>
        </p:spPr>
        <p:txBody>
          <a:bodyPr/>
          <a:lstStyle/>
          <a:p>
            <a:r>
              <a:rPr lang="en-GB" altLang="en-US" sz="4000" dirty="0"/>
              <a:t>Who?</a:t>
            </a:r>
          </a:p>
          <a:p>
            <a:r>
              <a:rPr lang="en-GB" altLang="en-US" sz="4000" dirty="0"/>
              <a:t>What?</a:t>
            </a:r>
          </a:p>
          <a:p>
            <a:r>
              <a:rPr lang="en-GB" altLang="en-US" sz="4000" dirty="0"/>
              <a:t>When?</a:t>
            </a:r>
          </a:p>
          <a:p>
            <a:r>
              <a:rPr lang="en-GB" altLang="en-US" sz="4000" dirty="0"/>
              <a:t>Where?</a:t>
            </a:r>
          </a:p>
        </p:txBody>
      </p:sp>
      <p:sp>
        <p:nvSpPr>
          <p:cNvPr id="9222" name="Content Placeholder 5">
            <a:extLst>
              <a:ext uri="{FF2B5EF4-FFF2-40B4-BE49-F238E27FC236}">
                <a16:creationId xmlns:a16="http://schemas.microsoft.com/office/drawing/2014/main" id="{2787B02C-2799-9F42-BE35-EC93FA5EC1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21867" y="1980747"/>
            <a:ext cx="4043362" cy="3560763"/>
          </a:xfrm>
        </p:spPr>
        <p:txBody>
          <a:bodyPr/>
          <a:lstStyle/>
          <a:p>
            <a:r>
              <a:rPr lang="en-GB" altLang="en-US" sz="4000" dirty="0"/>
              <a:t>Why?</a:t>
            </a:r>
          </a:p>
          <a:p>
            <a:r>
              <a:rPr lang="en-GB" altLang="en-US" sz="4000" dirty="0"/>
              <a:t>How?</a:t>
            </a:r>
          </a:p>
          <a:p>
            <a:r>
              <a:rPr lang="en-GB" altLang="en-US" sz="4000" dirty="0"/>
              <a:t>How much?</a:t>
            </a:r>
            <a:endParaRPr lang="en-US" altLang="en-US" sz="4000" dirty="0"/>
          </a:p>
        </p:txBody>
      </p:sp>
    </p:spTree>
    <p:extLst>
      <p:ext uri="{BB962C8B-B14F-4D97-AF65-F5344CB8AC3E}">
        <p14:creationId xmlns:p14="http://schemas.microsoft.com/office/powerpoint/2010/main" val="266922774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E2A6F3C9-A231-5940-A441-E6B4D8B93C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Using Theory to Develop Research Questions</a:t>
            </a:r>
            <a:endParaRPr lang="en-US" altLang="en-US"/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0BECFE4E-7283-1844-AEEE-D47200A8AF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82813" y="1808163"/>
            <a:ext cx="7772400" cy="4114800"/>
          </a:xfrm>
        </p:spPr>
        <p:txBody>
          <a:bodyPr/>
          <a:lstStyle/>
          <a:p>
            <a:r>
              <a:rPr lang="en-GB" altLang="en-US"/>
              <a:t>Understanding and challenging theories in your discipline can help you to come up with good research questions.</a:t>
            </a:r>
            <a:endParaRPr lang="en-US" altLang="en-US"/>
          </a:p>
        </p:txBody>
      </p:sp>
      <p:grpSp>
        <p:nvGrpSpPr>
          <p:cNvPr id="2" name="Group 4">
            <a:extLst>
              <a:ext uri="{FF2B5EF4-FFF2-40B4-BE49-F238E27FC236}">
                <a16:creationId xmlns:a16="http://schemas.microsoft.com/office/drawing/2014/main" id="{ADBF045A-C4BF-574E-A87F-93664C478958}"/>
              </a:ext>
            </a:extLst>
          </p:cNvPr>
          <p:cNvGrpSpPr>
            <a:grpSpLocks/>
          </p:cNvGrpSpPr>
          <p:nvPr/>
        </p:nvGrpSpPr>
        <p:grpSpPr bwMode="auto">
          <a:xfrm>
            <a:off x="2670176" y="3311525"/>
            <a:ext cx="3497263" cy="2332038"/>
            <a:chOff x="1146077" y="3311808"/>
            <a:chExt cx="3497930" cy="2331740"/>
          </a:xfrm>
        </p:grpSpPr>
        <p:pic>
          <p:nvPicPr>
            <p:cNvPr id="10248" name="Picture 3">
              <a:extLst>
                <a:ext uri="{FF2B5EF4-FFF2-40B4-BE49-F238E27FC236}">
                  <a16:creationId xmlns:a16="http://schemas.microsoft.com/office/drawing/2014/main" id="{6E5CDDBF-9DED-1843-BC82-E6312051B2A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1146077" y="3655998"/>
              <a:ext cx="1169987" cy="19875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Cloud Callout 6">
              <a:extLst>
                <a:ext uri="{FF2B5EF4-FFF2-40B4-BE49-F238E27FC236}">
                  <a16:creationId xmlns:a16="http://schemas.microsoft.com/office/drawing/2014/main" id="{544DED4F-CB53-4844-8F26-F3BF60CFB3B4}"/>
                </a:ext>
              </a:extLst>
            </p:cNvPr>
            <p:cNvSpPr/>
            <p:nvPr/>
          </p:nvSpPr>
          <p:spPr bwMode="auto">
            <a:xfrm>
              <a:off x="2311524" y="3311808"/>
              <a:ext cx="2332483" cy="2331740"/>
            </a:xfrm>
            <a:prstGeom prst="cloudCallout">
              <a:avLst>
                <a:gd name="adj1" fmla="val -60490"/>
                <a:gd name="adj2" fmla="val -25085"/>
              </a:avLst>
            </a:prstGeom>
            <a:ln>
              <a:headEnd type="none" w="med" len="med"/>
              <a:tailEnd type="none" w="med" len="med"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/>
            <a:lstStyle/>
            <a:p>
              <a:pPr>
                <a:defRPr/>
              </a:pPr>
              <a:r>
                <a:rPr lang="en-GB" dirty="0">
                  <a:solidFill>
                    <a:schemeClr val="tx1"/>
                  </a:solidFill>
                  <a:latin typeface="Times"/>
                </a:rPr>
                <a:t>Expectancy theory says that people are motivated by expected benefits.</a:t>
              </a:r>
              <a:endParaRPr lang="en-US" dirty="0">
                <a:solidFill>
                  <a:schemeClr val="tx1"/>
                </a:solidFill>
                <a:latin typeface="Times"/>
              </a:endParaRPr>
            </a:p>
          </p:txBody>
        </p:sp>
      </p:grpSp>
      <p:grpSp>
        <p:nvGrpSpPr>
          <p:cNvPr id="3" name="Group 7">
            <a:extLst>
              <a:ext uri="{FF2B5EF4-FFF2-40B4-BE49-F238E27FC236}">
                <a16:creationId xmlns:a16="http://schemas.microsoft.com/office/drawing/2014/main" id="{EB98DCC5-69B4-0745-8F29-EAEF43E7A7D9}"/>
              </a:ext>
            </a:extLst>
          </p:cNvPr>
          <p:cNvGrpSpPr>
            <a:grpSpLocks/>
          </p:cNvGrpSpPr>
          <p:nvPr/>
        </p:nvGrpSpPr>
        <p:grpSpPr bwMode="auto">
          <a:xfrm>
            <a:off x="5473701" y="3368675"/>
            <a:ext cx="4481513" cy="2406650"/>
            <a:chOff x="3923928" y="3239154"/>
            <a:chExt cx="4482355" cy="2407037"/>
          </a:xfrm>
        </p:grpSpPr>
        <p:pic>
          <p:nvPicPr>
            <p:cNvPr id="10246" name="Picture 2">
              <a:extLst>
                <a:ext uri="{FF2B5EF4-FFF2-40B4-BE49-F238E27FC236}">
                  <a16:creationId xmlns:a16="http://schemas.microsoft.com/office/drawing/2014/main" id="{FE16720F-6784-6748-8B70-CAD7C512B3E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36296" y="3658641"/>
              <a:ext cx="1169987" cy="19875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247" name="Cloud Callout 9">
              <a:extLst>
                <a:ext uri="{FF2B5EF4-FFF2-40B4-BE49-F238E27FC236}">
                  <a16:creationId xmlns:a16="http://schemas.microsoft.com/office/drawing/2014/main" id="{7548ADFD-2598-4145-A8C7-612E30D6D9D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23928" y="3239154"/>
              <a:ext cx="3168352" cy="2329050"/>
            </a:xfrm>
            <a:prstGeom prst="cloudCallout">
              <a:avLst>
                <a:gd name="adj1" fmla="val 66319"/>
                <a:gd name="adj2" fmla="val -22222"/>
              </a:avLst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MS PGothic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MS PGothic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MS PGothic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MS PGothic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MS PGothic" panose="020B0600070205080204" pitchFamily="34" charset="-128"/>
                </a:defRPr>
              </a:lvl9pPr>
            </a:lstStyle>
            <a:p>
              <a:r>
                <a:rPr lang="en-GB" altLang="en-US" sz="1800"/>
                <a:t>What benefits do student volunteers expect to accrue? Was this a deciding factor in signing up to volunteer?</a:t>
              </a:r>
              <a:endParaRPr lang="en-US" altLang="en-US" sz="1800"/>
            </a:p>
          </p:txBody>
        </p:sp>
      </p:grpSp>
    </p:spTree>
    <p:extLst>
      <p:ext uri="{BB962C8B-B14F-4D97-AF65-F5344CB8AC3E}">
        <p14:creationId xmlns:p14="http://schemas.microsoft.com/office/powerpoint/2010/main" val="1743726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A10BD3C5-0B44-8745-A691-3CCC8DD615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solidFill>
                  <a:srgbClr val="011893"/>
                </a:solidFill>
              </a:rPr>
              <a:t>Be honest about what you already know.</a:t>
            </a:r>
            <a:endParaRPr lang="en-US" altLang="en-US" dirty="0">
              <a:solidFill>
                <a:srgbClr val="011893"/>
              </a:solidFill>
            </a:endParaRP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CCB33433-2169-5F49-A2E2-B4BFE3337D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Your research question should give you scope to learn something you do not already know.</a:t>
            </a:r>
          </a:p>
          <a:p>
            <a:r>
              <a:rPr lang="en-GB" altLang="en-US"/>
              <a:t>Be explicit and honest about what you already know about your topic.  This allows you to make a clearer rationale for your research question.</a:t>
            </a: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8163816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3D5961AB-F4BC-854E-811D-4AFF3D634EB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dirty="0">
                <a:solidFill>
                  <a:srgbClr val="011893"/>
                </a:solidFill>
              </a:rPr>
              <a:t>Checklist for research questions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A4A6ECC3-8BB9-4146-99E9-6BACA4DEC4E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09800" y="1700214"/>
            <a:ext cx="7772400" cy="4395787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400"/>
              <a:t>Is the question interesting? 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/>
              <a:t>Is there a social or practical value in knowing the answer to this question?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/>
              <a:t>Can you realistically expect to answer it within the limits (time and cost) of the project you are going to undertake? 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/>
              <a:t>Does the question suggest the kind of information you would need to answer it, and how you would go about getting that information? 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/>
              <a:t>Would it be feasible to get the information necessary to answer the question? </a:t>
            </a:r>
          </a:p>
        </p:txBody>
      </p:sp>
    </p:spTree>
    <p:extLst>
      <p:ext uri="{BB962C8B-B14F-4D97-AF65-F5344CB8AC3E}">
        <p14:creationId xmlns:p14="http://schemas.microsoft.com/office/powerpoint/2010/main" val="50774076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BE7DBDF00C77446A3212AEFF4577A21" ma:contentTypeVersion="15" ma:contentTypeDescription="Create a new document." ma:contentTypeScope="" ma:versionID="88d377bbb04589a03e167bb4dce2ed9b">
  <xsd:schema xmlns:xsd="http://www.w3.org/2001/XMLSchema" xmlns:xs="http://www.w3.org/2001/XMLSchema" xmlns:p="http://schemas.microsoft.com/office/2006/metadata/properties" xmlns:ns2="58fca413-3b36-4298-af2b-d24aa1f4750f" xmlns:ns3="1084fe36-8241-4751-a893-1fa9f44ff207" targetNamespace="http://schemas.microsoft.com/office/2006/metadata/properties" ma:root="true" ma:fieldsID="a83c89f097d3dbb612ba75a0c85ec0f4" ns2:_="" ns3:_="">
    <xsd:import namespace="58fca413-3b36-4298-af2b-d24aa1f4750f"/>
    <xsd:import namespace="1084fe36-8241-4751-a893-1fa9f44ff20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ca413-3b36-4298-af2b-d24aa1f4750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84fe36-8241-4751-a893-1fa9f44ff207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57825e2e-b4cb-4c0a-9f8d-3bc57ca7aae6}" ma:internalName="TaxCatchAll" ma:showField="CatchAllData" ma:web="1084fe36-8241-4751-a893-1fa9f44ff20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8fca413-3b36-4298-af2b-d24aa1f4750f">
      <Terms xmlns="http://schemas.microsoft.com/office/infopath/2007/PartnerControls"/>
    </lcf76f155ced4ddcb4097134ff3c332f>
    <TaxCatchAll xmlns="1084fe36-8241-4751-a893-1fa9f44ff207" xsi:nil="true"/>
    <SharedWithUsers xmlns="1084fe36-8241-4751-a893-1fa9f44ff207">
      <UserInfo>
        <DisplayName>Kyle Erickson</DisplayName>
        <AccountId>17</AccountId>
        <AccountType/>
      </UserInfo>
      <UserInfo>
        <DisplayName>Magdalena Ohrman</DisplayName>
        <AccountId>13</AccountId>
        <AccountType/>
      </UserInfo>
      <UserInfo>
        <DisplayName>Errietta Bissa</DisplayName>
        <AccountId>12</AccountId>
        <AccountType/>
      </UserInfo>
      <UserInfo>
        <DisplayName>Joanne Price</DisplayName>
        <AccountId>134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215FB024-880A-4974-8524-70C44E6D2B1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fca413-3b36-4298-af2b-d24aa1f4750f"/>
    <ds:schemaRef ds:uri="1084fe36-8241-4751-a893-1fa9f44ff20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1EB36A1-00A8-4A82-8553-77C9455E5C4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5AC00B7-894A-4FF9-8954-5C11DD8B84A2}">
  <ds:schemaRefs>
    <ds:schemaRef ds:uri="http://schemas.microsoft.com/office/2006/documentManagement/types"/>
    <ds:schemaRef ds:uri="http://purl.org/dc/elements/1.1/"/>
    <ds:schemaRef ds:uri="http://www.w3.org/XML/1998/namespace"/>
    <ds:schemaRef ds:uri="58fca413-3b36-4298-af2b-d24aa1f4750f"/>
    <ds:schemaRef ds:uri="http://schemas.microsoft.com/office/infopath/2007/PartnerControls"/>
    <ds:schemaRef ds:uri="http://schemas.microsoft.com/office/2006/metadata/properties"/>
    <ds:schemaRef ds:uri="http://purl.org/dc/terms/"/>
    <ds:schemaRef ds:uri="http://schemas.openxmlformats.org/package/2006/metadata/core-properties"/>
    <ds:schemaRef ds:uri="1084fe36-8241-4751-a893-1fa9f44ff207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Induction Slides DBA Oct 23 intake</Template>
  <TotalTime>72</TotalTime>
  <Words>905</Words>
  <Application>Microsoft Office PowerPoint</Application>
  <PresentationFormat>Widescreen</PresentationFormat>
  <Paragraphs>145</Paragraphs>
  <Slides>23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23</vt:i4>
      </vt:variant>
    </vt:vector>
  </HeadingPairs>
  <TitlesOfParts>
    <vt:vector size="31" baseType="lpstr">
      <vt:lpstr>Arial</vt:lpstr>
      <vt:lpstr>Calibri</vt:lpstr>
      <vt:lpstr>Calibri Light</vt:lpstr>
      <vt:lpstr>Tahoma</vt:lpstr>
      <vt:lpstr>Times</vt:lpstr>
      <vt:lpstr>Wingdings</vt:lpstr>
      <vt:lpstr>UWTSD 200_Title Page</vt:lpstr>
      <vt:lpstr>UWTSD 200_Text 1</vt:lpstr>
      <vt:lpstr>PowerPoint Presentation</vt:lpstr>
      <vt:lpstr>Assumptions of the main paradigms</vt:lpstr>
      <vt:lpstr>Quantitative vs qualitative</vt:lpstr>
      <vt:lpstr>Qualitative Research</vt:lpstr>
      <vt:lpstr>Qualitative Research </vt:lpstr>
      <vt:lpstr>Qualitative Research </vt:lpstr>
      <vt:lpstr>Qualitative Research </vt:lpstr>
      <vt:lpstr>Qualitative Research </vt:lpstr>
      <vt:lpstr>Qualitative Research </vt:lpstr>
      <vt:lpstr>Qualitative Research </vt:lpstr>
      <vt:lpstr>Qualitative Research </vt:lpstr>
      <vt:lpstr>Qualitative Research </vt:lpstr>
      <vt:lpstr>PowerPoint Presentation</vt:lpstr>
      <vt:lpstr>Choosing a topic for research</vt:lpstr>
      <vt:lpstr>What makes a good research topic?</vt:lpstr>
      <vt:lpstr>We need to focus our research to find out what we really want to learn about a topic.</vt:lpstr>
      <vt:lpstr>Focusing your topic can be done in stages.</vt:lpstr>
      <vt:lpstr>Research Questions</vt:lpstr>
      <vt:lpstr>How do I formulate my question?</vt:lpstr>
      <vt:lpstr>Good research questions often begin with asking words:</vt:lpstr>
      <vt:lpstr>Using Theory to Develop Research Questions</vt:lpstr>
      <vt:lpstr>Be honest about what you already know.</vt:lpstr>
      <vt:lpstr>Checklist for research questions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Mohamed Asim</dc:creator>
  <cp:lastModifiedBy>Amare Desta</cp:lastModifiedBy>
  <cp:revision>11</cp:revision>
  <dcterms:created xsi:type="dcterms:W3CDTF">2023-10-08T18:11:10Z</dcterms:created>
  <dcterms:modified xsi:type="dcterms:W3CDTF">2026-03-25T07:01:19Z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0x0101000BE7DBDF00C77446A3212AEFF4577A21</vt:lpwstr>
  </property>
  <property fmtid="{D5CDD505-2E9C-101B-9397-08002B2CF9AE}" pid="3" name="MediaServiceImageTags">
    <vt:lpwstr/>
  </property>
</Properties>
</file>