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3" r:id="rId3"/>
    <p:sldId id="257" r:id="rId4"/>
    <p:sldId id="258" r:id="rId5"/>
    <p:sldId id="259" r:id="rId6"/>
    <p:sldId id="260" r:id="rId7"/>
    <p:sldId id="261" r:id="rId8"/>
    <p:sldId id="262"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E92BB8-9558-4B31-885D-7C849576A600}" v="28" dt="2021-06-06T23:06:37.5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343" autoAdjust="0"/>
  </p:normalViewPr>
  <p:slideViewPr>
    <p:cSldViewPr snapToGrid="0">
      <p:cViewPr varScale="1">
        <p:scale>
          <a:sx n="67" d="100"/>
          <a:sy n="67" d="100"/>
        </p:scale>
        <p:origin x="25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wa aljarrah" userId="2681819f84c0a277" providerId="LiveId" clId="{CDE92BB8-9558-4B31-885D-7C849576A600}"/>
    <pc:docChg chg="custSel modSld">
      <pc:chgData name="Marwa aljarrah" userId="2681819f84c0a277" providerId="LiveId" clId="{CDE92BB8-9558-4B31-885D-7C849576A600}" dt="2021-06-07T08:46:37.685" v="498" actId="20577"/>
      <pc:docMkLst>
        <pc:docMk/>
      </pc:docMkLst>
      <pc:sldChg chg="modSp mod">
        <pc:chgData name="Marwa aljarrah" userId="2681819f84c0a277" providerId="LiveId" clId="{CDE92BB8-9558-4B31-885D-7C849576A600}" dt="2021-06-07T08:46:37.685" v="498" actId="20577"/>
        <pc:sldMkLst>
          <pc:docMk/>
          <pc:sldMk cId="1617819134" sldId="256"/>
        </pc:sldMkLst>
        <pc:spChg chg="mod">
          <ac:chgData name="Marwa aljarrah" userId="2681819f84c0a277" providerId="LiveId" clId="{CDE92BB8-9558-4B31-885D-7C849576A600}" dt="2021-06-07T08:46:37.685" v="498" actId="20577"/>
          <ac:spMkLst>
            <pc:docMk/>
            <pc:sldMk cId="1617819134" sldId="256"/>
            <ac:spMk id="2" creationId="{31CD16F8-07B2-4E96-847B-0A007642030A}"/>
          </ac:spMkLst>
        </pc:spChg>
      </pc:sldChg>
      <pc:sldChg chg="addSp delSp modSp mod">
        <pc:chgData name="Marwa aljarrah" userId="2681819f84c0a277" providerId="LiveId" clId="{CDE92BB8-9558-4B31-885D-7C849576A600}" dt="2021-06-06T22:42:45.720" v="87" actId="255"/>
        <pc:sldMkLst>
          <pc:docMk/>
          <pc:sldMk cId="3577180627" sldId="258"/>
        </pc:sldMkLst>
        <pc:spChg chg="del mod">
          <ac:chgData name="Marwa aljarrah" userId="2681819f84c0a277" providerId="LiveId" clId="{CDE92BB8-9558-4B31-885D-7C849576A600}" dt="2021-06-06T22:41:07.636" v="70" actId="21"/>
          <ac:spMkLst>
            <pc:docMk/>
            <pc:sldMk cId="3577180627" sldId="258"/>
            <ac:spMk id="6" creationId="{3DBAD966-9079-47F9-8374-AE7D5443C656}"/>
          </ac:spMkLst>
        </pc:spChg>
        <pc:graphicFrameChg chg="add mod modGraphic">
          <ac:chgData name="Marwa aljarrah" userId="2681819f84c0a277" providerId="LiveId" clId="{CDE92BB8-9558-4B31-885D-7C849576A600}" dt="2021-06-06T22:42:45.720" v="87" actId="255"/>
          <ac:graphicFrameMkLst>
            <pc:docMk/>
            <pc:sldMk cId="3577180627" sldId="258"/>
            <ac:graphicFrameMk id="2" creationId="{9DD0FFB6-7BD1-4F1B-9AF0-60E31008BD1C}"/>
          </ac:graphicFrameMkLst>
        </pc:graphicFrameChg>
      </pc:sldChg>
      <pc:sldChg chg="modSp mod modNotesTx">
        <pc:chgData name="Marwa aljarrah" userId="2681819f84c0a277" providerId="LiveId" clId="{CDE92BB8-9558-4B31-885D-7C849576A600}" dt="2021-06-06T23:11:05.238" v="467" actId="20577"/>
        <pc:sldMkLst>
          <pc:docMk/>
          <pc:sldMk cId="3422795508" sldId="261"/>
        </pc:sldMkLst>
        <pc:spChg chg="mod">
          <ac:chgData name="Marwa aljarrah" userId="2681819f84c0a277" providerId="LiveId" clId="{CDE92BB8-9558-4B31-885D-7C849576A600}" dt="2021-06-06T23:05:35.435" v="392" actId="20577"/>
          <ac:spMkLst>
            <pc:docMk/>
            <pc:sldMk cId="3422795508" sldId="261"/>
            <ac:spMk id="6" creationId="{DC952DFD-E43A-4F17-BA82-CCD55772DEE7}"/>
          </ac:spMkLst>
        </pc:spChg>
      </pc:sldChg>
      <pc:sldChg chg="modSp">
        <pc:chgData name="Marwa aljarrah" userId="2681819f84c0a277" providerId="LiveId" clId="{CDE92BB8-9558-4B31-885D-7C849576A600}" dt="2021-06-06T22:36:18.072" v="47"/>
        <pc:sldMkLst>
          <pc:docMk/>
          <pc:sldMk cId="2105962950" sldId="262"/>
        </pc:sldMkLst>
        <pc:graphicFrameChg chg="mod">
          <ac:chgData name="Marwa aljarrah" userId="2681819f84c0a277" providerId="LiveId" clId="{CDE92BB8-9558-4B31-885D-7C849576A600}" dt="2021-06-06T22:36:18.072" v="47"/>
          <ac:graphicFrameMkLst>
            <pc:docMk/>
            <pc:sldMk cId="2105962950" sldId="262"/>
            <ac:graphicFrameMk id="19" creationId="{19923669-465D-41AB-80A1-14392DCBBD75}"/>
          </ac:graphicFrameMkLst>
        </pc:graphicFrameChg>
      </pc:sldChg>
      <pc:sldChg chg="modSp mod">
        <pc:chgData name="Marwa aljarrah" userId="2681819f84c0a277" providerId="LiveId" clId="{CDE92BB8-9558-4B31-885D-7C849576A600}" dt="2021-06-06T23:06:47.311" v="461" actId="20577"/>
        <pc:sldMkLst>
          <pc:docMk/>
          <pc:sldMk cId="2447034766" sldId="265"/>
        </pc:sldMkLst>
        <pc:spChg chg="mod">
          <ac:chgData name="Marwa aljarrah" userId="2681819f84c0a277" providerId="LiveId" clId="{CDE92BB8-9558-4B31-885D-7C849576A600}" dt="2021-06-06T23:06:47.311" v="461" actId="20577"/>
          <ac:spMkLst>
            <pc:docMk/>
            <pc:sldMk cId="2447034766" sldId="265"/>
            <ac:spMk id="3" creationId="{882E4EE0-845E-4F2F-95E4-8831FD0D7F77}"/>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CBCBB45-1575-479F-940D-4C7D0DB1BD6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C7D904B-07BE-4B40-AF31-53F747BD3D71}">
      <dgm:prSet/>
      <dgm:spPr/>
      <dgm:t>
        <a:bodyPr/>
        <a:lstStyle/>
        <a:p>
          <a:r>
            <a:rPr lang="en-GB" b="0" i="0" dirty="0"/>
            <a:t>They communicate well with each other. ...</a:t>
          </a:r>
          <a:endParaRPr lang="en-US" dirty="0"/>
        </a:p>
      </dgm:t>
    </dgm:pt>
    <dgm:pt modelId="{0AD68B2E-5145-40C6-84A9-EE6BD0A7CA12}" type="parTrans" cxnId="{2CBB04AD-04B8-4612-AF37-A43B53B0AB81}">
      <dgm:prSet/>
      <dgm:spPr/>
      <dgm:t>
        <a:bodyPr/>
        <a:lstStyle/>
        <a:p>
          <a:endParaRPr lang="en-US"/>
        </a:p>
      </dgm:t>
    </dgm:pt>
    <dgm:pt modelId="{2585E117-3690-4EB4-8E3F-4F50C47767C8}" type="sibTrans" cxnId="{2CBB04AD-04B8-4612-AF37-A43B53B0AB81}">
      <dgm:prSet/>
      <dgm:spPr/>
      <dgm:t>
        <a:bodyPr/>
        <a:lstStyle/>
        <a:p>
          <a:endParaRPr lang="en-US"/>
        </a:p>
      </dgm:t>
    </dgm:pt>
    <dgm:pt modelId="{1475223D-9648-4822-9CA2-CC749B1BC40C}">
      <dgm:prSet/>
      <dgm:spPr/>
      <dgm:t>
        <a:bodyPr/>
        <a:lstStyle/>
        <a:p>
          <a:r>
            <a:rPr lang="en-GB" b="0" i="0" dirty="0"/>
            <a:t>They focus on goals and results. ...</a:t>
          </a:r>
          <a:endParaRPr lang="en-US" dirty="0"/>
        </a:p>
      </dgm:t>
    </dgm:pt>
    <dgm:pt modelId="{986EACD8-B689-41DF-A99A-F8FC83431428}" type="parTrans" cxnId="{05AA10FF-030C-458E-9E82-F2B5F3FE04D0}">
      <dgm:prSet/>
      <dgm:spPr/>
      <dgm:t>
        <a:bodyPr/>
        <a:lstStyle/>
        <a:p>
          <a:endParaRPr lang="en-US"/>
        </a:p>
      </dgm:t>
    </dgm:pt>
    <dgm:pt modelId="{B1B2AABE-0DDA-458F-AE6B-61CD663E2DE9}" type="sibTrans" cxnId="{05AA10FF-030C-458E-9E82-F2B5F3FE04D0}">
      <dgm:prSet/>
      <dgm:spPr/>
      <dgm:t>
        <a:bodyPr/>
        <a:lstStyle/>
        <a:p>
          <a:endParaRPr lang="en-US"/>
        </a:p>
      </dgm:t>
    </dgm:pt>
    <dgm:pt modelId="{AB1BAD85-B6C0-452F-95EA-C547677E0E90}">
      <dgm:prSet/>
      <dgm:spPr/>
      <dgm:t>
        <a:bodyPr/>
        <a:lstStyle/>
        <a:p>
          <a:r>
            <a:rPr lang="en-GB" b="0" i="0" dirty="0"/>
            <a:t>Everyone contributes their fair share. ...</a:t>
          </a:r>
          <a:endParaRPr lang="en-US" dirty="0"/>
        </a:p>
      </dgm:t>
    </dgm:pt>
    <dgm:pt modelId="{4154206A-3510-4551-9C7B-ED118C70DC0F}" type="parTrans" cxnId="{3EB50B96-F2B5-4F4A-AE0D-01A0B978D11F}">
      <dgm:prSet/>
      <dgm:spPr/>
      <dgm:t>
        <a:bodyPr/>
        <a:lstStyle/>
        <a:p>
          <a:endParaRPr lang="en-US"/>
        </a:p>
      </dgm:t>
    </dgm:pt>
    <dgm:pt modelId="{5B7D4C69-345B-4FC2-89AF-D3C8993DD58B}" type="sibTrans" cxnId="{3EB50B96-F2B5-4F4A-AE0D-01A0B978D11F}">
      <dgm:prSet/>
      <dgm:spPr/>
      <dgm:t>
        <a:bodyPr/>
        <a:lstStyle/>
        <a:p>
          <a:endParaRPr lang="en-US"/>
        </a:p>
      </dgm:t>
    </dgm:pt>
    <dgm:pt modelId="{608A564D-1A22-4429-9880-127F65A9D61A}">
      <dgm:prSet/>
      <dgm:spPr/>
      <dgm:t>
        <a:bodyPr/>
        <a:lstStyle/>
        <a:p>
          <a:r>
            <a:rPr lang="en-GB" b="0" i="0" dirty="0"/>
            <a:t>They offer each other support. ...</a:t>
          </a:r>
          <a:endParaRPr lang="en-US" dirty="0"/>
        </a:p>
      </dgm:t>
    </dgm:pt>
    <dgm:pt modelId="{0B976117-22FE-4A0C-BF1E-C5D52595F404}" type="parTrans" cxnId="{6E9A4F7F-83FC-411C-B65E-480E663A67C3}">
      <dgm:prSet/>
      <dgm:spPr/>
      <dgm:t>
        <a:bodyPr/>
        <a:lstStyle/>
        <a:p>
          <a:endParaRPr lang="en-US"/>
        </a:p>
      </dgm:t>
    </dgm:pt>
    <dgm:pt modelId="{846AA102-792A-4ABD-97B9-77F51B2BABE2}" type="sibTrans" cxnId="{6E9A4F7F-83FC-411C-B65E-480E663A67C3}">
      <dgm:prSet/>
      <dgm:spPr/>
      <dgm:t>
        <a:bodyPr/>
        <a:lstStyle/>
        <a:p>
          <a:endParaRPr lang="en-US"/>
        </a:p>
      </dgm:t>
    </dgm:pt>
    <dgm:pt modelId="{DA17CD6C-6440-4601-A5A0-B6823FF6D406}">
      <dgm:prSet/>
      <dgm:spPr/>
      <dgm:t>
        <a:bodyPr/>
        <a:lstStyle/>
        <a:p>
          <a:r>
            <a:rPr lang="en-GB" b="1" i="0" dirty="0"/>
            <a:t>Team</a:t>
          </a:r>
          <a:r>
            <a:rPr lang="en-GB" b="0" i="0" dirty="0"/>
            <a:t> members are diverse. ...</a:t>
          </a:r>
          <a:endParaRPr lang="en-US" dirty="0"/>
        </a:p>
      </dgm:t>
    </dgm:pt>
    <dgm:pt modelId="{2F40CBFF-E02D-4B80-A036-43C42F5445CB}" type="parTrans" cxnId="{3B925F51-E9CD-454A-847A-6D7B7574CAE3}">
      <dgm:prSet/>
      <dgm:spPr/>
      <dgm:t>
        <a:bodyPr/>
        <a:lstStyle/>
        <a:p>
          <a:endParaRPr lang="en-US"/>
        </a:p>
      </dgm:t>
    </dgm:pt>
    <dgm:pt modelId="{FA635E46-6787-4055-83AE-46B9B709026C}" type="sibTrans" cxnId="{3B925F51-E9CD-454A-847A-6D7B7574CAE3}">
      <dgm:prSet/>
      <dgm:spPr/>
      <dgm:t>
        <a:bodyPr/>
        <a:lstStyle/>
        <a:p>
          <a:endParaRPr lang="en-US"/>
        </a:p>
      </dgm:t>
    </dgm:pt>
    <dgm:pt modelId="{193D1B1A-81DE-42AF-A88A-095CBF336465}">
      <dgm:prSet/>
      <dgm:spPr/>
      <dgm:t>
        <a:bodyPr/>
        <a:lstStyle/>
        <a:p>
          <a:r>
            <a:rPr lang="en-GB" b="0" i="0" dirty="0"/>
            <a:t>Good leadership. ...</a:t>
          </a:r>
          <a:endParaRPr lang="en-US" dirty="0"/>
        </a:p>
      </dgm:t>
    </dgm:pt>
    <dgm:pt modelId="{0E6C581A-802E-4DE1-AFDF-DFC9B23E3D97}" type="parTrans" cxnId="{35F29658-CB44-4D8F-9630-E43EDF017F1D}">
      <dgm:prSet/>
      <dgm:spPr/>
      <dgm:t>
        <a:bodyPr/>
        <a:lstStyle/>
        <a:p>
          <a:endParaRPr lang="en-US"/>
        </a:p>
      </dgm:t>
    </dgm:pt>
    <dgm:pt modelId="{55A8F0DF-CB60-4EC2-ACD2-4893A85DCBAC}" type="sibTrans" cxnId="{35F29658-CB44-4D8F-9630-E43EDF017F1D}">
      <dgm:prSet/>
      <dgm:spPr/>
      <dgm:t>
        <a:bodyPr/>
        <a:lstStyle/>
        <a:p>
          <a:endParaRPr lang="en-US"/>
        </a:p>
      </dgm:t>
    </dgm:pt>
    <dgm:pt modelId="{302E79D9-316A-4D2B-8A0C-487F36F20D60}">
      <dgm:prSet/>
      <dgm:spPr/>
      <dgm:t>
        <a:bodyPr/>
        <a:lstStyle/>
        <a:p>
          <a:r>
            <a:rPr lang="en-GB" b="0" i="0" dirty="0"/>
            <a:t>They're organised. ...</a:t>
          </a:r>
          <a:endParaRPr lang="en-US" dirty="0"/>
        </a:p>
      </dgm:t>
    </dgm:pt>
    <dgm:pt modelId="{A27804B2-2036-485B-AC78-51E5DCEC04B4}" type="parTrans" cxnId="{01EBBB33-145D-4547-8516-2B188513CD05}">
      <dgm:prSet/>
      <dgm:spPr/>
      <dgm:t>
        <a:bodyPr/>
        <a:lstStyle/>
        <a:p>
          <a:endParaRPr lang="en-US"/>
        </a:p>
      </dgm:t>
    </dgm:pt>
    <dgm:pt modelId="{A531BCC9-AB01-4B32-AEA4-2D0E1894D57D}" type="sibTrans" cxnId="{01EBBB33-145D-4547-8516-2B188513CD05}">
      <dgm:prSet/>
      <dgm:spPr/>
      <dgm:t>
        <a:bodyPr/>
        <a:lstStyle/>
        <a:p>
          <a:endParaRPr lang="en-US"/>
        </a:p>
      </dgm:t>
    </dgm:pt>
    <dgm:pt modelId="{1B365CEE-E910-4E15-96E5-46BE84503B3B}">
      <dgm:prSet/>
      <dgm:spPr/>
      <dgm:t>
        <a:bodyPr/>
        <a:lstStyle/>
        <a:p>
          <a:r>
            <a:rPr lang="en-GB" b="0" i="0" dirty="0"/>
            <a:t>They have fun</a:t>
          </a:r>
          <a:endParaRPr lang="en-US" dirty="0"/>
        </a:p>
      </dgm:t>
    </dgm:pt>
    <dgm:pt modelId="{C0E2E16C-A01F-4A82-AE27-FF27C80EF9FB}" type="parTrans" cxnId="{C0AE5A98-0B9E-44C6-BB65-C978DAFE32AC}">
      <dgm:prSet/>
      <dgm:spPr/>
      <dgm:t>
        <a:bodyPr/>
        <a:lstStyle/>
        <a:p>
          <a:endParaRPr lang="en-US"/>
        </a:p>
      </dgm:t>
    </dgm:pt>
    <dgm:pt modelId="{46CFF898-0DF9-4AC8-98FF-5BD2A420F016}" type="sibTrans" cxnId="{C0AE5A98-0B9E-44C6-BB65-C978DAFE32AC}">
      <dgm:prSet/>
      <dgm:spPr/>
      <dgm:t>
        <a:bodyPr/>
        <a:lstStyle/>
        <a:p>
          <a:endParaRPr lang="en-US"/>
        </a:p>
      </dgm:t>
    </dgm:pt>
    <dgm:pt modelId="{7F182794-A5BA-4F3D-98F9-8487E0D814DE}">
      <dgm:prSet/>
      <dgm:spPr/>
      <dgm:t>
        <a:bodyPr/>
        <a:lstStyle/>
        <a:p>
          <a:r>
            <a:rPr lang="en-US" dirty="0"/>
            <a:t>Belbin identified nine team roles and he also categorized them into three different groups.</a:t>
          </a:r>
        </a:p>
      </dgm:t>
    </dgm:pt>
    <dgm:pt modelId="{B4C9CBF1-2C3A-46D7-B0CF-5EF3F8395C0E}" type="parTrans" cxnId="{D1CBF68D-722E-4128-B2A7-94359986BAE7}">
      <dgm:prSet/>
      <dgm:spPr/>
      <dgm:t>
        <a:bodyPr/>
        <a:lstStyle/>
        <a:p>
          <a:endParaRPr lang="en-GB"/>
        </a:p>
      </dgm:t>
    </dgm:pt>
    <dgm:pt modelId="{B803D002-F772-4D84-8E3E-6D02E88D46DC}" type="sibTrans" cxnId="{D1CBF68D-722E-4128-B2A7-94359986BAE7}">
      <dgm:prSet/>
      <dgm:spPr/>
      <dgm:t>
        <a:bodyPr/>
        <a:lstStyle/>
        <a:p>
          <a:endParaRPr lang="en-GB"/>
        </a:p>
      </dgm:t>
    </dgm:pt>
    <dgm:pt modelId="{DD081C44-8567-4051-8163-B14847F1661E}" type="pres">
      <dgm:prSet presAssocID="{ECBCBB45-1575-479F-940D-4C7D0DB1BD62}" presName="linear" presStyleCnt="0">
        <dgm:presLayoutVars>
          <dgm:animLvl val="lvl"/>
          <dgm:resizeHandles val="exact"/>
        </dgm:presLayoutVars>
      </dgm:prSet>
      <dgm:spPr/>
    </dgm:pt>
    <dgm:pt modelId="{3424179C-53E7-4F7E-9367-5B51DD953E10}" type="pres">
      <dgm:prSet presAssocID="{7F182794-A5BA-4F3D-98F9-8487E0D814DE}" presName="parentText" presStyleLbl="node1" presStyleIdx="0" presStyleCnt="9">
        <dgm:presLayoutVars>
          <dgm:chMax val="0"/>
          <dgm:bulletEnabled val="1"/>
        </dgm:presLayoutVars>
      </dgm:prSet>
      <dgm:spPr/>
    </dgm:pt>
    <dgm:pt modelId="{4ACD26B0-4EAA-4149-9F57-F6444CED316B}" type="pres">
      <dgm:prSet presAssocID="{B803D002-F772-4D84-8E3E-6D02E88D46DC}" presName="spacer" presStyleCnt="0"/>
      <dgm:spPr/>
    </dgm:pt>
    <dgm:pt modelId="{C0E04B86-731E-40C2-8672-69EA4AB21A15}" type="pres">
      <dgm:prSet presAssocID="{2C7D904B-07BE-4B40-AF31-53F747BD3D71}" presName="parentText" presStyleLbl="node1" presStyleIdx="1" presStyleCnt="9">
        <dgm:presLayoutVars>
          <dgm:chMax val="0"/>
          <dgm:bulletEnabled val="1"/>
        </dgm:presLayoutVars>
      </dgm:prSet>
      <dgm:spPr/>
    </dgm:pt>
    <dgm:pt modelId="{96C81000-C766-4C5F-91CC-A6C2493DA2DF}" type="pres">
      <dgm:prSet presAssocID="{2585E117-3690-4EB4-8E3F-4F50C47767C8}" presName="spacer" presStyleCnt="0"/>
      <dgm:spPr/>
    </dgm:pt>
    <dgm:pt modelId="{C1F01107-7166-4B69-8B48-BAC0D37A8924}" type="pres">
      <dgm:prSet presAssocID="{1475223D-9648-4822-9CA2-CC749B1BC40C}" presName="parentText" presStyleLbl="node1" presStyleIdx="2" presStyleCnt="9">
        <dgm:presLayoutVars>
          <dgm:chMax val="0"/>
          <dgm:bulletEnabled val="1"/>
        </dgm:presLayoutVars>
      </dgm:prSet>
      <dgm:spPr/>
    </dgm:pt>
    <dgm:pt modelId="{9BDEB046-A63F-43C4-A23E-42315B79AA84}" type="pres">
      <dgm:prSet presAssocID="{B1B2AABE-0DDA-458F-AE6B-61CD663E2DE9}" presName="spacer" presStyleCnt="0"/>
      <dgm:spPr/>
    </dgm:pt>
    <dgm:pt modelId="{D3C388FC-DA9B-443B-878A-144FBE25E4F0}" type="pres">
      <dgm:prSet presAssocID="{AB1BAD85-B6C0-452F-95EA-C547677E0E90}" presName="parentText" presStyleLbl="node1" presStyleIdx="3" presStyleCnt="9">
        <dgm:presLayoutVars>
          <dgm:chMax val="0"/>
          <dgm:bulletEnabled val="1"/>
        </dgm:presLayoutVars>
      </dgm:prSet>
      <dgm:spPr/>
    </dgm:pt>
    <dgm:pt modelId="{5A746E33-AFEF-4048-9F33-084D6D9EE572}" type="pres">
      <dgm:prSet presAssocID="{5B7D4C69-345B-4FC2-89AF-D3C8993DD58B}" presName="spacer" presStyleCnt="0"/>
      <dgm:spPr/>
    </dgm:pt>
    <dgm:pt modelId="{DAC0AA6D-4B93-4F81-AD3B-A5752DBAC8F4}" type="pres">
      <dgm:prSet presAssocID="{608A564D-1A22-4429-9880-127F65A9D61A}" presName="parentText" presStyleLbl="node1" presStyleIdx="4" presStyleCnt="9">
        <dgm:presLayoutVars>
          <dgm:chMax val="0"/>
          <dgm:bulletEnabled val="1"/>
        </dgm:presLayoutVars>
      </dgm:prSet>
      <dgm:spPr/>
    </dgm:pt>
    <dgm:pt modelId="{6480C053-68D1-4B1E-8071-A1EA7C292C57}" type="pres">
      <dgm:prSet presAssocID="{846AA102-792A-4ABD-97B9-77F51B2BABE2}" presName="spacer" presStyleCnt="0"/>
      <dgm:spPr/>
    </dgm:pt>
    <dgm:pt modelId="{5A335B8C-B3E5-402C-BA71-49C50C8E68CB}" type="pres">
      <dgm:prSet presAssocID="{DA17CD6C-6440-4601-A5A0-B6823FF6D406}" presName="parentText" presStyleLbl="node1" presStyleIdx="5" presStyleCnt="9">
        <dgm:presLayoutVars>
          <dgm:chMax val="0"/>
          <dgm:bulletEnabled val="1"/>
        </dgm:presLayoutVars>
      </dgm:prSet>
      <dgm:spPr/>
    </dgm:pt>
    <dgm:pt modelId="{210CEFD9-D7C5-4C47-B309-F505FC61C579}" type="pres">
      <dgm:prSet presAssocID="{FA635E46-6787-4055-83AE-46B9B709026C}" presName="spacer" presStyleCnt="0"/>
      <dgm:spPr/>
    </dgm:pt>
    <dgm:pt modelId="{98E544C8-9031-4444-A6E0-93C5CC8888DE}" type="pres">
      <dgm:prSet presAssocID="{193D1B1A-81DE-42AF-A88A-095CBF336465}" presName="parentText" presStyleLbl="node1" presStyleIdx="6" presStyleCnt="9">
        <dgm:presLayoutVars>
          <dgm:chMax val="0"/>
          <dgm:bulletEnabled val="1"/>
        </dgm:presLayoutVars>
      </dgm:prSet>
      <dgm:spPr/>
    </dgm:pt>
    <dgm:pt modelId="{7CE3005F-BB35-440E-BDFB-205DAE10252E}" type="pres">
      <dgm:prSet presAssocID="{55A8F0DF-CB60-4EC2-ACD2-4893A85DCBAC}" presName="spacer" presStyleCnt="0"/>
      <dgm:spPr/>
    </dgm:pt>
    <dgm:pt modelId="{B8CF7475-F99A-4FC7-B47A-2E1915B48C3B}" type="pres">
      <dgm:prSet presAssocID="{302E79D9-316A-4D2B-8A0C-487F36F20D60}" presName="parentText" presStyleLbl="node1" presStyleIdx="7" presStyleCnt="9">
        <dgm:presLayoutVars>
          <dgm:chMax val="0"/>
          <dgm:bulletEnabled val="1"/>
        </dgm:presLayoutVars>
      </dgm:prSet>
      <dgm:spPr/>
    </dgm:pt>
    <dgm:pt modelId="{0193378A-FA5E-43DB-85E0-3FE8BA0F47FC}" type="pres">
      <dgm:prSet presAssocID="{A531BCC9-AB01-4B32-AEA4-2D0E1894D57D}" presName="spacer" presStyleCnt="0"/>
      <dgm:spPr/>
    </dgm:pt>
    <dgm:pt modelId="{58EF4228-DA4C-4DB6-BA7C-8F64AA03184F}" type="pres">
      <dgm:prSet presAssocID="{1B365CEE-E910-4E15-96E5-46BE84503B3B}" presName="parentText" presStyleLbl="node1" presStyleIdx="8" presStyleCnt="9">
        <dgm:presLayoutVars>
          <dgm:chMax val="0"/>
          <dgm:bulletEnabled val="1"/>
        </dgm:presLayoutVars>
      </dgm:prSet>
      <dgm:spPr/>
    </dgm:pt>
  </dgm:ptLst>
  <dgm:cxnLst>
    <dgm:cxn modelId="{E10A0512-986E-47AD-BA96-4979505208D4}" type="presOf" srcId="{7F182794-A5BA-4F3D-98F9-8487E0D814DE}" destId="{3424179C-53E7-4F7E-9367-5B51DD953E10}" srcOrd="0" destOrd="0" presId="urn:microsoft.com/office/officeart/2005/8/layout/vList2"/>
    <dgm:cxn modelId="{01EBBB33-145D-4547-8516-2B188513CD05}" srcId="{ECBCBB45-1575-479F-940D-4C7D0DB1BD62}" destId="{302E79D9-316A-4D2B-8A0C-487F36F20D60}" srcOrd="7" destOrd="0" parTransId="{A27804B2-2036-485B-AC78-51E5DCEC04B4}" sibTransId="{A531BCC9-AB01-4B32-AEA4-2D0E1894D57D}"/>
    <dgm:cxn modelId="{DA6CBA3D-A5F0-4240-BFCD-901F261CEAC8}" type="presOf" srcId="{ECBCBB45-1575-479F-940D-4C7D0DB1BD62}" destId="{DD081C44-8567-4051-8163-B14847F1661E}" srcOrd="0" destOrd="0" presId="urn:microsoft.com/office/officeart/2005/8/layout/vList2"/>
    <dgm:cxn modelId="{55DC7E48-4E8C-4A77-AFC1-0FE3FCDFCAD4}" type="presOf" srcId="{608A564D-1A22-4429-9880-127F65A9D61A}" destId="{DAC0AA6D-4B93-4F81-AD3B-A5752DBAC8F4}" srcOrd="0" destOrd="0" presId="urn:microsoft.com/office/officeart/2005/8/layout/vList2"/>
    <dgm:cxn modelId="{3B925F51-E9CD-454A-847A-6D7B7574CAE3}" srcId="{ECBCBB45-1575-479F-940D-4C7D0DB1BD62}" destId="{DA17CD6C-6440-4601-A5A0-B6823FF6D406}" srcOrd="5" destOrd="0" parTransId="{2F40CBFF-E02D-4B80-A036-43C42F5445CB}" sibTransId="{FA635E46-6787-4055-83AE-46B9B709026C}"/>
    <dgm:cxn modelId="{35F29658-CB44-4D8F-9630-E43EDF017F1D}" srcId="{ECBCBB45-1575-479F-940D-4C7D0DB1BD62}" destId="{193D1B1A-81DE-42AF-A88A-095CBF336465}" srcOrd="6" destOrd="0" parTransId="{0E6C581A-802E-4DE1-AFDF-DFC9B23E3D97}" sibTransId="{55A8F0DF-CB60-4EC2-ACD2-4893A85DCBAC}"/>
    <dgm:cxn modelId="{6E9A4F7F-83FC-411C-B65E-480E663A67C3}" srcId="{ECBCBB45-1575-479F-940D-4C7D0DB1BD62}" destId="{608A564D-1A22-4429-9880-127F65A9D61A}" srcOrd="4" destOrd="0" parTransId="{0B976117-22FE-4A0C-BF1E-C5D52595F404}" sibTransId="{846AA102-792A-4ABD-97B9-77F51B2BABE2}"/>
    <dgm:cxn modelId="{DC905985-6160-46ED-8A03-D51523A9EB49}" type="presOf" srcId="{2C7D904B-07BE-4B40-AF31-53F747BD3D71}" destId="{C0E04B86-731E-40C2-8672-69EA4AB21A15}" srcOrd="0" destOrd="0" presId="urn:microsoft.com/office/officeart/2005/8/layout/vList2"/>
    <dgm:cxn modelId="{89F6208D-CBDD-4C24-8716-574368CE86AA}" type="presOf" srcId="{1B365CEE-E910-4E15-96E5-46BE84503B3B}" destId="{58EF4228-DA4C-4DB6-BA7C-8F64AA03184F}" srcOrd="0" destOrd="0" presId="urn:microsoft.com/office/officeart/2005/8/layout/vList2"/>
    <dgm:cxn modelId="{D1CBF68D-722E-4128-B2A7-94359986BAE7}" srcId="{ECBCBB45-1575-479F-940D-4C7D0DB1BD62}" destId="{7F182794-A5BA-4F3D-98F9-8487E0D814DE}" srcOrd="0" destOrd="0" parTransId="{B4C9CBF1-2C3A-46D7-B0CF-5EF3F8395C0E}" sibTransId="{B803D002-F772-4D84-8E3E-6D02E88D46DC}"/>
    <dgm:cxn modelId="{3EB50B96-F2B5-4F4A-AE0D-01A0B978D11F}" srcId="{ECBCBB45-1575-479F-940D-4C7D0DB1BD62}" destId="{AB1BAD85-B6C0-452F-95EA-C547677E0E90}" srcOrd="3" destOrd="0" parTransId="{4154206A-3510-4551-9C7B-ED118C70DC0F}" sibTransId="{5B7D4C69-345B-4FC2-89AF-D3C8993DD58B}"/>
    <dgm:cxn modelId="{C0AE5A98-0B9E-44C6-BB65-C978DAFE32AC}" srcId="{ECBCBB45-1575-479F-940D-4C7D0DB1BD62}" destId="{1B365CEE-E910-4E15-96E5-46BE84503B3B}" srcOrd="8" destOrd="0" parTransId="{C0E2E16C-A01F-4A82-AE27-FF27C80EF9FB}" sibTransId="{46CFF898-0DF9-4AC8-98FF-5BD2A420F016}"/>
    <dgm:cxn modelId="{0A368FA2-2A82-4201-AFC6-E7E3A57FB3D3}" type="presOf" srcId="{AB1BAD85-B6C0-452F-95EA-C547677E0E90}" destId="{D3C388FC-DA9B-443B-878A-144FBE25E4F0}" srcOrd="0" destOrd="0" presId="urn:microsoft.com/office/officeart/2005/8/layout/vList2"/>
    <dgm:cxn modelId="{2CBB04AD-04B8-4612-AF37-A43B53B0AB81}" srcId="{ECBCBB45-1575-479F-940D-4C7D0DB1BD62}" destId="{2C7D904B-07BE-4B40-AF31-53F747BD3D71}" srcOrd="1" destOrd="0" parTransId="{0AD68B2E-5145-40C6-84A9-EE6BD0A7CA12}" sibTransId="{2585E117-3690-4EB4-8E3F-4F50C47767C8}"/>
    <dgm:cxn modelId="{D059D9B8-8C92-40A0-95B8-2E10F9B02DD3}" type="presOf" srcId="{1475223D-9648-4822-9CA2-CC749B1BC40C}" destId="{C1F01107-7166-4B69-8B48-BAC0D37A8924}" srcOrd="0" destOrd="0" presId="urn:microsoft.com/office/officeart/2005/8/layout/vList2"/>
    <dgm:cxn modelId="{361720E2-8B6B-43B4-99AA-11C6B68EE8D9}" type="presOf" srcId="{302E79D9-316A-4D2B-8A0C-487F36F20D60}" destId="{B8CF7475-F99A-4FC7-B47A-2E1915B48C3B}" srcOrd="0" destOrd="0" presId="urn:microsoft.com/office/officeart/2005/8/layout/vList2"/>
    <dgm:cxn modelId="{B36059E9-FFDE-4E68-BD28-CDE71145969F}" type="presOf" srcId="{DA17CD6C-6440-4601-A5A0-B6823FF6D406}" destId="{5A335B8C-B3E5-402C-BA71-49C50C8E68CB}" srcOrd="0" destOrd="0" presId="urn:microsoft.com/office/officeart/2005/8/layout/vList2"/>
    <dgm:cxn modelId="{07CA76EB-D2B9-49C6-83FC-75FED3DF7111}" type="presOf" srcId="{193D1B1A-81DE-42AF-A88A-095CBF336465}" destId="{98E544C8-9031-4444-A6E0-93C5CC8888DE}" srcOrd="0" destOrd="0" presId="urn:microsoft.com/office/officeart/2005/8/layout/vList2"/>
    <dgm:cxn modelId="{05AA10FF-030C-458E-9E82-F2B5F3FE04D0}" srcId="{ECBCBB45-1575-479F-940D-4C7D0DB1BD62}" destId="{1475223D-9648-4822-9CA2-CC749B1BC40C}" srcOrd="2" destOrd="0" parTransId="{986EACD8-B689-41DF-A99A-F8FC83431428}" sibTransId="{B1B2AABE-0DDA-458F-AE6B-61CD663E2DE9}"/>
    <dgm:cxn modelId="{EA0D8354-4E17-44C8-9AA0-C1B9B770B4FF}" type="presParOf" srcId="{DD081C44-8567-4051-8163-B14847F1661E}" destId="{3424179C-53E7-4F7E-9367-5B51DD953E10}" srcOrd="0" destOrd="0" presId="urn:microsoft.com/office/officeart/2005/8/layout/vList2"/>
    <dgm:cxn modelId="{3CD95E56-BCDE-4C79-BC83-68CBB317B6F8}" type="presParOf" srcId="{DD081C44-8567-4051-8163-B14847F1661E}" destId="{4ACD26B0-4EAA-4149-9F57-F6444CED316B}" srcOrd="1" destOrd="0" presId="urn:microsoft.com/office/officeart/2005/8/layout/vList2"/>
    <dgm:cxn modelId="{EC1275F3-A720-4A48-B808-15F70C78288D}" type="presParOf" srcId="{DD081C44-8567-4051-8163-B14847F1661E}" destId="{C0E04B86-731E-40C2-8672-69EA4AB21A15}" srcOrd="2" destOrd="0" presId="urn:microsoft.com/office/officeart/2005/8/layout/vList2"/>
    <dgm:cxn modelId="{5A2452FC-2B37-4E3B-9BA1-0D58FC23AF10}" type="presParOf" srcId="{DD081C44-8567-4051-8163-B14847F1661E}" destId="{96C81000-C766-4C5F-91CC-A6C2493DA2DF}" srcOrd="3" destOrd="0" presId="urn:microsoft.com/office/officeart/2005/8/layout/vList2"/>
    <dgm:cxn modelId="{AB6FFD74-DF81-4744-86DB-09D8C55F1914}" type="presParOf" srcId="{DD081C44-8567-4051-8163-B14847F1661E}" destId="{C1F01107-7166-4B69-8B48-BAC0D37A8924}" srcOrd="4" destOrd="0" presId="urn:microsoft.com/office/officeart/2005/8/layout/vList2"/>
    <dgm:cxn modelId="{36FD4201-6BEE-44E9-933A-B954ADE0D347}" type="presParOf" srcId="{DD081C44-8567-4051-8163-B14847F1661E}" destId="{9BDEB046-A63F-43C4-A23E-42315B79AA84}" srcOrd="5" destOrd="0" presId="urn:microsoft.com/office/officeart/2005/8/layout/vList2"/>
    <dgm:cxn modelId="{4B1E1D85-000D-47A7-ACEC-E20F96A793D5}" type="presParOf" srcId="{DD081C44-8567-4051-8163-B14847F1661E}" destId="{D3C388FC-DA9B-443B-878A-144FBE25E4F0}" srcOrd="6" destOrd="0" presId="urn:microsoft.com/office/officeart/2005/8/layout/vList2"/>
    <dgm:cxn modelId="{92DE92A8-026E-46F4-8B1C-9F0A20F73B32}" type="presParOf" srcId="{DD081C44-8567-4051-8163-B14847F1661E}" destId="{5A746E33-AFEF-4048-9F33-084D6D9EE572}" srcOrd="7" destOrd="0" presId="urn:microsoft.com/office/officeart/2005/8/layout/vList2"/>
    <dgm:cxn modelId="{A1081377-F5F1-4881-91BA-5E7CFF36D1A6}" type="presParOf" srcId="{DD081C44-8567-4051-8163-B14847F1661E}" destId="{DAC0AA6D-4B93-4F81-AD3B-A5752DBAC8F4}" srcOrd="8" destOrd="0" presId="urn:microsoft.com/office/officeart/2005/8/layout/vList2"/>
    <dgm:cxn modelId="{DDFE703A-BE68-41C9-A418-B9DA80F38F03}" type="presParOf" srcId="{DD081C44-8567-4051-8163-B14847F1661E}" destId="{6480C053-68D1-4B1E-8071-A1EA7C292C57}" srcOrd="9" destOrd="0" presId="urn:microsoft.com/office/officeart/2005/8/layout/vList2"/>
    <dgm:cxn modelId="{9D1B3260-940F-4C46-AAD6-DE1B8C35CE31}" type="presParOf" srcId="{DD081C44-8567-4051-8163-B14847F1661E}" destId="{5A335B8C-B3E5-402C-BA71-49C50C8E68CB}" srcOrd="10" destOrd="0" presId="urn:microsoft.com/office/officeart/2005/8/layout/vList2"/>
    <dgm:cxn modelId="{D0D454A7-695F-42E4-95ED-F9AE83CDFE37}" type="presParOf" srcId="{DD081C44-8567-4051-8163-B14847F1661E}" destId="{210CEFD9-D7C5-4C47-B309-F505FC61C579}" srcOrd="11" destOrd="0" presId="urn:microsoft.com/office/officeart/2005/8/layout/vList2"/>
    <dgm:cxn modelId="{6E15316B-2479-4D7F-BD13-4CDC15B33FCB}" type="presParOf" srcId="{DD081C44-8567-4051-8163-B14847F1661E}" destId="{98E544C8-9031-4444-A6E0-93C5CC8888DE}" srcOrd="12" destOrd="0" presId="urn:microsoft.com/office/officeart/2005/8/layout/vList2"/>
    <dgm:cxn modelId="{E4E5BB2E-8E05-4DB0-8F0B-70A83ACD9DCE}" type="presParOf" srcId="{DD081C44-8567-4051-8163-B14847F1661E}" destId="{7CE3005F-BB35-440E-BDFB-205DAE10252E}" srcOrd="13" destOrd="0" presId="urn:microsoft.com/office/officeart/2005/8/layout/vList2"/>
    <dgm:cxn modelId="{9070194C-0E53-4FAA-BF26-5AA6F5ACF3C2}" type="presParOf" srcId="{DD081C44-8567-4051-8163-B14847F1661E}" destId="{B8CF7475-F99A-4FC7-B47A-2E1915B48C3B}" srcOrd="14" destOrd="0" presId="urn:microsoft.com/office/officeart/2005/8/layout/vList2"/>
    <dgm:cxn modelId="{936ACEB0-1B0F-4D12-BF8D-9ADECCF925AF}" type="presParOf" srcId="{DD081C44-8567-4051-8163-B14847F1661E}" destId="{0193378A-FA5E-43DB-85E0-3FE8BA0F47FC}" srcOrd="15" destOrd="0" presId="urn:microsoft.com/office/officeart/2005/8/layout/vList2"/>
    <dgm:cxn modelId="{3E07B018-1F98-4E80-BE17-DAD4547962A3}" type="presParOf" srcId="{DD081C44-8567-4051-8163-B14847F1661E}" destId="{58EF4228-DA4C-4DB6-BA7C-8F64AA03184F}"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E0A6C3-DACF-4D37-8288-8EA885F1F655}"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8071B9D9-199E-4875-8C41-200C1565D730}">
      <dgm:prSet/>
      <dgm:spPr/>
      <dgm:t>
        <a:bodyPr/>
        <a:lstStyle/>
        <a:p>
          <a:pPr>
            <a:lnSpc>
              <a:spcPct val="100000"/>
            </a:lnSpc>
          </a:pPr>
          <a:r>
            <a:rPr lang="en-GB" dirty="0"/>
            <a:t>Conflict is mostly associated with raised voices, frustration and heated arguments which can give someone a bad reputation at workplace. </a:t>
          </a:r>
          <a:endParaRPr lang="en-US" dirty="0"/>
        </a:p>
      </dgm:t>
    </dgm:pt>
    <dgm:pt modelId="{9B7B888B-34FF-46BF-ABB0-4BCD5FA1F487}" type="parTrans" cxnId="{7AEAF2F2-47E9-46F6-8533-434E52B53A3F}">
      <dgm:prSet/>
      <dgm:spPr/>
      <dgm:t>
        <a:bodyPr/>
        <a:lstStyle/>
        <a:p>
          <a:endParaRPr lang="en-US"/>
        </a:p>
      </dgm:t>
    </dgm:pt>
    <dgm:pt modelId="{D373DAD0-BBEB-4FF3-A363-4E6730027174}" type="sibTrans" cxnId="{7AEAF2F2-47E9-46F6-8533-434E52B53A3F}">
      <dgm:prSet/>
      <dgm:spPr/>
      <dgm:t>
        <a:bodyPr/>
        <a:lstStyle/>
        <a:p>
          <a:pPr>
            <a:lnSpc>
              <a:spcPct val="100000"/>
            </a:lnSpc>
          </a:pPr>
          <a:endParaRPr lang="en-US"/>
        </a:p>
      </dgm:t>
    </dgm:pt>
    <dgm:pt modelId="{772D3834-E707-445B-B7BC-BBB247E6703C}">
      <dgm:prSet/>
      <dgm:spPr/>
      <dgm:t>
        <a:bodyPr/>
        <a:lstStyle/>
        <a:p>
          <a:pPr>
            <a:lnSpc>
              <a:spcPct val="100000"/>
            </a:lnSpc>
          </a:pPr>
          <a:r>
            <a:rPr lang="en-GB" dirty="0"/>
            <a:t>Managers should permit the employees under them to feel more comfortable and get to know each other better by creating social interaction inside and outside the work environment employees will respond better under pressure. </a:t>
          </a:r>
          <a:endParaRPr lang="en-US" dirty="0"/>
        </a:p>
      </dgm:t>
    </dgm:pt>
    <dgm:pt modelId="{27A0EC78-C353-4EFC-A23D-D99AC0CBAD98}" type="parTrans" cxnId="{9EB0FC28-01D0-4AC0-8971-8E11E49EAB3C}">
      <dgm:prSet/>
      <dgm:spPr/>
      <dgm:t>
        <a:bodyPr/>
        <a:lstStyle/>
        <a:p>
          <a:endParaRPr lang="en-US"/>
        </a:p>
      </dgm:t>
    </dgm:pt>
    <dgm:pt modelId="{3FAF5078-7A9F-49A7-A642-247D4EFE6FBA}" type="sibTrans" cxnId="{9EB0FC28-01D0-4AC0-8971-8E11E49EAB3C}">
      <dgm:prSet/>
      <dgm:spPr/>
      <dgm:t>
        <a:bodyPr/>
        <a:lstStyle/>
        <a:p>
          <a:pPr>
            <a:lnSpc>
              <a:spcPct val="100000"/>
            </a:lnSpc>
          </a:pPr>
          <a:endParaRPr lang="en-US"/>
        </a:p>
      </dgm:t>
    </dgm:pt>
    <dgm:pt modelId="{D2D8F71B-45D6-4024-AEE7-26849EAD4F18}">
      <dgm:prSet/>
      <dgm:spPr/>
      <dgm:t>
        <a:bodyPr/>
        <a:lstStyle/>
        <a:p>
          <a:pPr>
            <a:lnSpc>
              <a:spcPct val="100000"/>
            </a:lnSpc>
          </a:pPr>
          <a:r>
            <a:rPr lang="en-GB" dirty="0"/>
            <a:t>You should treat everyone fairly</a:t>
          </a:r>
          <a:endParaRPr lang="en-US" dirty="0"/>
        </a:p>
      </dgm:t>
    </dgm:pt>
    <dgm:pt modelId="{04F347E3-BC40-4283-B8DC-5DC6084E08A9}" type="parTrans" cxnId="{AE7F52E0-C226-41FF-ADAA-AF9E5063BBA5}">
      <dgm:prSet/>
      <dgm:spPr/>
      <dgm:t>
        <a:bodyPr/>
        <a:lstStyle/>
        <a:p>
          <a:endParaRPr lang="en-US"/>
        </a:p>
      </dgm:t>
    </dgm:pt>
    <dgm:pt modelId="{325477D5-C0DB-4F3F-AB10-AEA739013688}" type="sibTrans" cxnId="{AE7F52E0-C226-41FF-ADAA-AF9E5063BBA5}">
      <dgm:prSet/>
      <dgm:spPr/>
      <dgm:t>
        <a:bodyPr/>
        <a:lstStyle/>
        <a:p>
          <a:pPr>
            <a:lnSpc>
              <a:spcPct val="100000"/>
            </a:lnSpc>
          </a:pPr>
          <a:endParaRPr lang="en-US"/>
        </a:p>
      </dgm:t>
    </dgm:pt>
    <dgm:pt modelId="{55F66D94-90CD-40BF-90EB-2E4F57793C25}">
      <dgm:prSet/>
      <dgm:spPr/>
      <dgm:t>
        <a:bodyPr/>
        <a:lstStyle/>
        <a:p>
          <a:pPr>
            <a:lnSpc>
              <a:spcPct val="100000"/>
            </a:lnSpc>
          </a:pPr>
          <a:r>
            <a:rPr lang="en-GB" dirty="0"/>
            <a:t>By applying the </a:t>
          </a:r>
          <a:r>
            <a:rPr lang="en-GB" dirty="0" err="1"/>
            <a:t>kilmann</a:t>
          </a:r>
          <a:r>
            <a:rPr lang="en-GB" dirty="0"/>
            <a:t> model on myself, I find out that I am avoiding, You can use the avoiding mode if you find the conflict does not have any value, and you can use your energy and time in other matters instead of this conflict, also it can be a good chance to use to this time to gather more information and facts, take a break, and refocus. (Otten, 2019)</a:t>
          </a:r>
          <a:endParaRPr lang="en-US" dirty="0"/>
        </a:p>
      </dgm:t>
    </dgm:pt>
    <dgm:pt modelId="{45477C86-8FDC-40BA-B330-DB9FAF60EE3F}" type="parTrans" cxnId="{7282ABE3-99F9-41A6-9DFF-7A617836745A}">
      <dgm:prSet/>
      <dgm:spPr/>
      <dgm:t>
        <a:bodyPr/>
        <a:lstStyle/>
        <a:p>
          <a:endParaRPr lang="en-GB"/>
        </a:p>
      </dgm:t>
    </dgm:pt>
    <dgm:pt modelId="{446F97D8-A4DB-4BDE-9DCC-3BC2C22D5139}" type="sibTrans" cxnId="{7282ABE3-99F9-41A6-9DFF-7A617836745A}">
      <dgm:prSet/>
      <dgm:spPr/>
      <dgm:t>
        <a:bodyPr/>
        <a:lstStyle/>
        <a:p>
          <a:pPr>
            <a:lnSpc>
              <a:spcPct val="100000"/>
            </a:lnSpc>
          </a:pPr>
          <a:endParaRPr lang="en-GB"/>
        </a:p>
      </dgm:t>
    </dgm:pt>
    <dgm:pt modelId="{5A66DB1D-8564-45F5-AA6B-49909EC4C1B8}">
      <dgm:prSet/>
      <dgm:spPr/>
      <dgm:t>
        <a:bodyPr/>
        <a:lstStyle/>
        <a:p>
          <a:pPr>
            <a:lnSpc>
              <a:spcPct val="100000"/>
            </a:lnSpc>
          </a:pPr>
          <a:r>
            <a:rPr lang="en-GB" dirty="0"/>
            <a:t>There are different type of conflict in a workplace , to manage a conflict in a care home you need to identify the various conflicts experienced by a person. Managing conflicts at a care home involves discussion conversation and practice of a certain conflict management and resolution skills. </a:t>
          </a:r>
          <a:endParaRPr lang="en-US" dirty="0"/>
        </a:p>
      </dgm:t>
    </dgm:pt>
    <dgm:pt modelId="{667C656F-11B2-4044-A21B-6590EEDF7931}" type="parTrans" cxnId="{DD6B88E8-29EC-4DD7-9CF7-696871E4E1A9}">
      <dgm:prSet/>
      <dgm:spPr/>
      <dgm:t>
        <a:bodyPr/>
        <a:lstStyle/>
        <a:p>
          <a:endParaRPr lang="en-GB"/>
        </a:p>
      </dgm:t>
    </dgm:pt>
    <dgm:pt modelId="{7829AB79-BC42-4779-98D0-F00A877ECDA4}" type="sibTrans" cxnId="{DD6B88E8-29EC-4DD7-9CF7-696871E4E1A9}">
      <dgm:prSet/>
      <dgm:spPr/>
      <dgm:t>
        <a:bodyPr/>
        <a:lstStyle/>
        <a:p>
          <a:pPr>
            <a:lnSpc>
              <a:spcPct val="100000"/>
            </a:lnSpc>
          </a:pPr>
          <a:endParaRPr lang="en-GB"/>
        </a:p>
      </dgm:t>
    </dgm:pt>
    <dgm:pt modelId="{37A08147-7B30-429D-910E-97F44E6D4D5D}" type="pres">
      <dgm:prSet presAssocID="{E5E0A6C3-DACF-4D37-8288-8EA885F1F655}" presName="root" presStyleCnt="0">
        <dgm:presLayoutVars>
          <dgm:dir/>
          <dgm:resizeHandles val="exact"/>
        </dgm:presLayoutVars>
      </dgm:prSet>
      <dgm:spPr/>
    </dgm:pt>
    <dgm:pt modelId="{A350D0D8-8DBD-405B-B310-3FD9F8585C86}" type="pres">
      <dgm:prSet presAssocID="{E5E0A6C3-DACF-4D37-8288-8EA885F1F655}" presName="container" presStyleCnt="0">
        <dgm:presLayoutVars>
          <dgm:dir/>
          <dgm:resizeHandles val="exact"/>
        </dgm:presLayoutVars>
      </dgm:prSet>
      <dgm:spPr/>
    </dgm:pt>
    <dgm:pt modelId="{3D0C570C-9853-4DEF-B8FF-31DBD0EE26C8}" type="pres">
      <dgm:prSet presAssocID="{5A66DB1D-8564-45F5-AA6B-49909EC4C1B8}" presName="compNode" presStyleCnt="0"/>
      <dgm:spPr/>
    </dgm:pt>
    <dgm:pt modelId="{8401178D-ED60-4C5C-A749-543BB965B68E}" type="pres">
      <dgm:prSet presAssocID="{5A66DB1D-8564-45F5-AA6B-49909EC4C1B8}" presName="iconBgRect" presStyleLbl="bgShp" presStyleIdx="0" presStyleCnt="5"/>
      <dgm:spPr/>
    </dgm:pt>
    <dgm:pt modelId="{46304845-C70B-44F6-B91B-EDD6AD2BF7D0}" type="pres">
      <dgm:prSet presAssocID="{5A66DB1D-8564-45F5-AA6B-49909EC4C1B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lockchain with solid fill"/>
        </a:ext>
      </dgm:extLst>
    </dgm:pt>
    <dgm:pt modelId="{9E6B7680-AA36-4CC5-A229-B24B1026530C}" type="pres">
      <dgm:prSet presAssocID="{5A66DB1D-8564-45F5-AA6B-49909EC4C1B8}" presName="spaceRect" presStyleCnt="0"/>
      <dgm:spPr/>
    </dgm:pt>
    <dgm:pt modelId="{94F13323-F2CD-47E0-AC77-ED749468C763}" type="pres">
      <dgm:prSet presAssocID="{5A66DB1D-8564-45F5-AA6B-49909EC4C1B8}" presName="textRect" presStyleLbl="revTx" presStyleIdx="0" presStyleCnt="5">
        <dgm:presLayoutVars>
          <dgm:chMax val="1"/>
          <dgm:chPref val="1"/>
        </dgm:presLayoutVars>
      </dgm:prSet>
      <dgm:spPr/>
    </dgm:pt>
    <dgm:pt modelId="{BF2EA5AA-5EB6-494B-93B8-367811204086}" type="pres">
      <dgm:prSet presAssocID="{7829AB79-BC42-4779-98D0-F00A877ECDA4}" presName="sibTrans" presStyleLbl="sibTrans2D1" presStyleIdx="0" presStyleCnt="0"/>
      <dgm:spPr/>
    </dgm:pt>
    <dgm:pt modelId="{F53E8018-99D5-4298-9CFA-8E4CB5E33503}" type="pres">
      <dgm:prSet presAssocID="{8071B9D9-199E-4875-8C41-200C1565D730}" presName="compNode" presStyleCnt="0"/>
      <dgm:spPr/>
    </dgm:pt>
    <dgm:pt modelId="{D1A0A99F-92C8-4570-9C42-8648BA6BD202}" type="pres">
      <dgm:prSet presAssocID="{8071B9D9-199E-4875-8C41-200C1565D730}" presName="iconBgRect" presStyleLbl="bgShp" presStyleIdx="1" presStyleCnt="5"/>
      <dgm:spPr/>
    </dgm:pt>
    <dgm:pt modelId="{4EE3125C-E02B-4497-825D-81DBB88EABE8}" type="pres">
      <dgm:prSet presAssocID="{8071B9D9-199E-4875-8C41-200C1565D730}" presName="iconRect" presStyleLbl="node1" presStyleIdx="1" presStyleCnt="5" custLinFactNeighborX="-637" custLinFactNeighborY="-452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6F564A87-29CE-4337-8B99-7F7F40E72F1F}" type="pres">
      <dgm:prSet presAssocID="{8071B9D9-199E-4875-8C41-200C1565D730}" presName="spaceRect" presStyleCnt="0"/>
      <dgm:spPr/>
    </dgm:pt>
    <dgm:pt modelId="{48AA0CCE-0518-4480-8310-06AF12FA39FC}" type="pres">
      <dgm:prSet presAssocID="{8071B9D9-199E-4875-8C41-200C1565D730}" presName="textRect" presStyleLbl="revTx" presStyleIdx="1" presStyleCnt="5">
        <dgm:presLayoutVars>
          <dgm:chMax val="1"/>
          <dgm:chPref val="1"/>
        </dgm:presLayoutVars>
      </dgm:prSet>
      <dgm:spPr/>
    </dgm:pt>
    <dgm:pt modelId="{B102F016-D5F1-4D35-B08C-93EC5B56F9D2}" type="pres">
      <dgm:prSet presAssocID="{D373DAD0-BBEB-4FF3-A363-4E6730027174}" presName="sibTrans" presStyleLbl="sibTrans2D1" presStyleIdx="0" presStyleCnt="0"/>
      <dgm:spPr/>
    </dgm:pt>
    <dgm:pt modelId="{38CF0469-71DA-4938-A853-9ECBBFC38710}" type="pres">
      <dgm:prSet presAssocID="{772D3834-E707-445B-B7BC-BBB247E6703C}" presName="compNode" presStyleCnt="0"/>
      <dgm:spPr/>
    </dgm:pt>
    <dgm:pt modelId="{4C466938-4DCB-4AF0-B055-6F57DE18983A}" type="pres">
      <dgm:prSet presAssocID="{772D3834-E707-445B-B7BC-BBB247E6703C}" presName="iconBgRect" presStyleLbl="bgShp" presStyleIdx="2" presStyleCnt="5"/>
      <dgm:spPr/>
    </dgm:pt>
    <dgm:pt modelId="{3E1294A1-068C-4976-9A51-6F787AD0E2A1}" type="pres">
      <dgm:prSet presAssocID="{772D3834-E707-445B-B7BC-BBB247E6703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C231A437-0BD1-47AC-9198-70DBE6201D6F}" type="pres">
      <dgm:prSet presAssocID="{772D3834-E707-445B-B7BC-BBB247E6703C}" presName="spaceRect" presStyleCnt="0"/>
      <dgm:spPr/>
    </dgm:pt>
    <dgm:pt modelId="{A57B0E35-3EEE-4C59-8F00-507D5377A3AD}" type="pres">
      <dgm:prSet presAssocID="{772D3834-E707-445B-B7BC-BBB247E6703C}" presName="textRect" presStyleLbl="revTx" presStyleIdx="2" presStyleCnt="5">
        <dgm:presLayoutVars>
          <dgm:chMax val="1"/>
          <dgm:chPref val="1"/>
        </dgm:presLayoutVars>
      </dgm:prSet>
      <dgm:spPr/>
    </dgm:pt>
    <dgm:pt modelId="{1993CB33-4BD1-4C17-A774-FC6A076182A7}" type="pres">
      <dgm:prSet presAssocID="{3FAF5078-7A9F-49A7-A642-247D4EFE6FBA}" presName="sibTrans" presStyleLbl="sibTrans2D1" presStyleIdx="0" presStyleCnt="0"/>
      <dgm:spPr/>
    </dgm:pt>
    <dgm:pt modelId="{FE9F9648-AD90-4006-BDFE-29662684ABCC}" type="pres">
      <dgm:prSet presAssocID="{D2D8F71B-45D6-4024-AEE7-26849EAD4F18}" presName="compNode" presStyleCnt="0"/>
      <dgm:spPr/>
    </dgm:pt>
    <dgm:pt modelId="{2D332FEC-2DF7-4608-9098-7F2BEF41242E}" type="pres">
      <dgm:prSet presAssocID="{D2D8F71B-45D6-4024-AEE7-26849EAD4F18}" presName="iconBgRect" presStyleLbl="bgShp" presStyleIdx="3" presStyleCnt="5"/>
      <dgm:spPr/>
    </dgm:pt>
    <dgm:pt modelId="{BA6570D0-9EFC-4EE9-94CB-B2126042124E}" type="pres">
      <dgm:prSet presAssocID="{D2D8F71B-45D6-4024-AEE7-26849EAD4F18}" presName="iconRect" presStyleLbl="node1" presStyleIdx="3" presStyleCnt="5" custLinFactNeighborX="-4710" custLinFactNeighborY="-3879"/>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umbs Up Sign"/>
        </a:ext>
      </dgm:extLst>
    </dgm:pt>
    <dgm:pt modelId="{5344F51F-EF32-4217-8F55-4FF65B5A4856}" type="pres">
      <dgm:prSet presAssocID="{D2D8F71B-45D6-4024-AEE7-26849EAD4F18}" presName="spaceRect" presStyleCnt="0"/>
      <dgm:spPr/>
    </dgm:pt>
    <dgm:pt modelId="{E960EC96-6BB0-4F90-8DA9-C910A8F7897B}" type="pres">
      <dgm:prSet presAssocID="{D2D8F71B-45D6-4024-AEE7-26849EAD4F18}" presName="textRect" presStyleLbl="revTx" presStyleIdx="3" presStyleCnt="5">
        <dgm:presLayoutVars>
          <dgm:chMax val="1"/>
          <dgm:chPref val="1"/>
        </dgm:presLayoutVars>
      </dgm:prSet>
      <dgm:spPr/>
    </dgm:pt>
    <dgm:pt modelId="{02F05E48-5BB9-420D-BCEE-144DF87F6FCB}" type="pres">
      <dgm:prSet presAssocID="{325477D5-C0DB-4F3F-AB10-AEA739013688}" presName="sibTrans" presStyleLbl="sibTrans2D1" presStyleIdx="0" presStyleCnt="0"/>
      <dgm:spPr/>
    </dgm:pt>
    <dgm:pt modelId="{53E134C0-9E6F-4DE6-A3C8-65BC96D1C025}" type="pres">
      <dgm:prSet presAssocID="{55F66D94-90CD-40BF-90EB-2E4F57793C25}" presName="compNode" presStyleCnt="0"/>
      <dgm:spPr/>
    </dgm:pt>
    <dgm:pt modelId="{38E56817-ED97-4F38-8A43-5248935CDB08}" type="pres">
      <dgm:prSet presAssocID="{55F66D94-90CD-40BF-90EB-2E4F57793C25}" presName="iconBgRect" presStyleLbl="bgShp" presStyleIdx="4" presStyleCnt="5"/>
      <dgm:spPr/>
    </dgm:pt>
    <dgm:pt modelId="{07DD5522-7B28-470B-9DCA-1C6CE934DFFE}" type="pres">
      <dgm:prSet presAssocID="{55F66D94-90CD-40BF-90EB-2E4F57793C2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Comment Important outline"/>
        </a:ext>
      </dgm:extLst>
    </dgm:pt>
    <dgm:pt modelId="{87FB0FAB-8610-47EA-92EE-C01797DE70FC}" type="pres">
      <dgm:prSet presAssocID="{55F66D94-90CD-40BF-90EB-2E4F57793C25}" presName="spaceRect" presStyleCnt="0"/>
      <dgm:spPr/>
    </dgm:pt>
    <dgm:pt modelId="{416BC1AE-9C82-401E-807D-E4423AACF57B}" type="pres">
      <dgm:prSet presAssocID="{55F66D94-90CD-40BF-90EB-2E4F57793C25}" presName="textRect" presStyleLbl="revTx" presStyleIdx="4" presStyleCnt="5">
        <dgm:presLayoutVars>
          <dgm:chMax val="1"/>
          <dgm:chPref val="1"/>
        </dgm:presLayoutVars>
      </dgm:prSet>
      <dgm:spPr/>
    </dgm:pt>
  </dgm:ptLst>
  <dgm:cxnLst>
    <dgm:cxn modelId="{421C7014-C8E6-4FE0-893C-1820269FF9BF}" type="presOf" srcId="{E5E0A6C3-DACF-4D37-8288-8EA885F1F655}" destId="{37A08147-7B30-429D-910E-97F44E6D4D5D}" srcOrd="0" destOrd="0" presId="urn:microsoft.com/office/officeart/2018/2/layout/IconCircleList"/>
    <dgm:cxn modelId="{F750AA22-8F10-42CA-BF32-0934D365DF13}" type="presOf" srcId="{55F66D94-90CD-40BF-90EB-2E4F57793C25}" destId="{416BC1AE-9C82-401E-807D-E4423AACF57B}" srcOrd="0" destOrd="0" presId="urn:microsoft.com/office/officeart/2018/2/layout/IconCircleList"/>
    <dgm:cxn modelId="{AD8A9325-7131-412F-999E-091A895B5DBF}" type="presOf" srcId="{325477D5-C0DB-4F3F-AB10-AEA739013688}" destId="{02F05E48-5BB9-420D-BCEE-144DF87F6FCB}" srcOrd="0" destOrd="0" presId="urn:microsoft.com/office/officeart/2018/2/layout/IconCircleList"/>
    <dgm:cxn modelId="{9EB0FC28-01D0-4AC0-8971-8E11E49EAB3C}" srcId="{E5E0A6C3-DACF-4D37-8288-8EA885F1F655}" destId="{772D3834-E707-445B-B7BC-BBB247E6703C}" srcOrd="2" destOrd="0" parTransId="{27A0EC78-C353-4EFC-A23D-D99AC0CBAD98}" sibTransId="{3FAF5078-7A9F-49A7-A642-247D4EFE6FBA}"/>
    <dgm:cxn modelId="{C3D35229-EAED-4325-A30D-8E2B15C43FF3}" type="presOf" srcId="{8071B9D9-199E-4875-8C41-200C1565D730}" destId="{48AA0CCE-0518-4480-8310-06AF12FA39FC}" srcOrd="0" destOrd="0" presId="urn:microsoft.com/office/officeart/2018/2/layout/IconCircleList"/>
    <dgm:cxn modelId="{3A164A30-4C71-4D03-A95F-F9065E678640}" type="presOf" srcId="{D2D8F71B-45D6-4024-AEE7-26849EAD4F18}" destId="{E960EC96-6BB0-4F90-8DA9-C910A8F7897B}" srcOrd="0" destOrd="0" presId="urn:microsoft.com/office/officeart/2018/2/layout/IconCircleList"/>
    <dgm:cxn modelId="{6D785561-9443-41E9-BDDE-B1E51E77065E}" type="presOf" srcId="{7829AB79-BC42-4779-98D0-F00A877ECDA4}" destId="{BF2EA5AA-5EB6-494B-93B8-367811204086}" srcOrd="0" destOrd="0" presId="urn:microsoft.com/office/officeart/2018/2/layout/IconCircleList"/>
    <dgm:cxn modelId="{30591869-C0AC-4397-9D97-366347A756C1}" type="presOf" srcId="{D373DAD0-BBEB-4FF3-A363-4E6730027174}" destId="{B102F016-D5F1-4D35-B08C-93EC5B56F9D2}" srcOrd="0" destOrd="0" presId="urn:microsoft.com/office/officeart/2018/2/layout/IconCircleList"/>
    <dgm:cxn modelId="{0D84EFC5-B6A7-49AB-B3EA-ECC906F61896}" type="presOf" srcId="{772D3834-E707-445B-B7BC-BBB247E6703C}" destId="{A57B0E35-3EEE-4C59-8F00-507D5377A3AD}" srcOrd="0" destOrd="0" presId="urn:microsoft.com/office/officeart/2018/2/layout/IconCircleList"/>
    <dgm:cxn modelId="{AE7F52E0-C226-41FF-ADAA-AF9E5063BBA5}" srcId="{E5E0A6C3-DACF-4D37-8288-8EA885F1F655}" destId="{D2D8F71B-45D6-4024-AEE7-26849EAD4F18}" srcOrd="3" destOrd="0" parTransId="{04F347E3-BC40-4283-B8DC-5DC6084E08A9}" sibTransId="{325477D5-C0DB-4F3F-AB10-AEA739013688}"/>
    <dgm:cxn modelId="{7282ABE3-99F9-41A6-9DFF-7A617836745A}" srcId="{E5E0A6C3-DACF-4D37-8288-8EA885F1F655}" destId="{55F66D94-90CD-40BF-90EB-2E4F57793C25}" srcOrd="4" destOrd="0" parTransId="{45477C86-8FDC-40BA-B330-DB9FAF60EE3F}" sibTransId="{446F97D8-A4DB-4BDE-9DCC-3BC2C22D5139}"/>
    <dgm:cxn modelId="{DD6B88E8-29EC-4DD7-9CF7-696871E4E1A9}" srcId="{E5E0A6C3-DACF-4D37-8288-8EA885F1F655}" destId="{5A66DB1D-8564-45F5-AA6B-49909EC4C1B8}" srcOrd="0" destOrd="0" parTransId="{667C656F-11B2-4044-A21B-6590EEDF7931}" sibTransId="{7829AB79-BC42-4779-98D0-F00A877ECDA4}"/>
    <dgm:cxn modelId="{977AD8E9-8CC7-4FAD-9E80-B72AC2D47958}" type="presOf" srcId="{5A66DB1D-8564-45F5-AA6B-49909EC4C1B8}" destId="{94F13323-F2CD-47E0-AC77-ED749468C763}" srcOrd="0" destOrd="0" presId="urn:microsoft.com/office/officeart/2018/2/layout/IconCircleList"/>
    <dgm:cxn modelId="{51E885EF-E8B7-49BE-B2E1-D5EE92ED516B}" type="presOf" srcId="{3FAF5078-7A9F-49A7-A642-247D4EFE6FBA}" destId="{1993CB33-4BD1-4C17-A774-FC6A076182A7}" srcOrd="0" destOrd="0" presId="urn:microsoft.com/office/officeart/2018/2/layout/IconCircleList"/>
    <dgm:cxn modelId="{7AEAF2F2-47E9-46F6-8533-434E52B53A3F}" srcId="{E5E0A6C3-DACF-4D37-8288-8EA885F1F655}" destId="{8071B9D9-199E-4875-8C41-200C1565D730}" srcOrd="1" destOrd="0" parTransId="{9B7B888B-34FF-46BF-ABB0-4BCD5FA1F487}" sibTransId="{D373DAD0-BBEB-4FF3-A363-4E6730027174}"/>
    <dgm:cxn modelId="{1B3231E1-FD1B-42A4-B1A0-C3DD4508A910}" type="presParOf" srcId="{37A08147-7B30-429D-910E-97F44E6D4D5D}" destId="{A350D0D8-8DBD-405B-B310-3FD9F8585C86}" srcOrd="0" destOrd="0" presId="urn:microsoft.com/office/officeart/2018/2/layout/IconCircleList"/>
    <dgm:cxn modelId="{787B92CF-D90C-4CA1-9DC0-3474D0CF2837}" type="presParOf" srcId="{A350D0D8-8DBD-405B-B310-3FD9F8585C86}" destId="{3D0C570C-9853-4DEF-B8FF-31DBD0EE26C8}" srcOrd="0" destOrd="0" presId="urn:microsoft.com/office/officeart/2018/2/layout/IconCircleList"/>
    <dgm:cxn modelId="{CEE1B3D9-0DB8-4DC6-B14B-4AD59E93BCA7}" type="presParOf" srcId="{3D0C570C-9853-4DEF-B8FF-31DBD0EE26C8}" destId="{8401178D-ED60-4C5C-A749-543BB965B68E}" srcOrd="0" destOrd="0" presId="urn:microsoft.com/office/officeart/2018/2/layout/IconCircleList"/>
    <dgm:cxn modelId="{01BC9692-C58F-4250-9A38-3AE43B568289}" type="presParOf" srcId="{3D0C570C-9853-4DEF-B8FF-31DBD0EE26C8}" destId="{46304845-C70B-44F6-B91B-EDD6AD2BF7D0}" srcOrd="1" destOrd="0" presId="urn:microsoft.com/office/officeart/2018/2/layout/IconCircleList"/>
    <dgm:cxn modelId="{EF33B67A-4F4A-402A-A2A1-CB8447F9AB26}" type="presParOf" srcId="{3D0C570C-9853-4DEF-B8FF-31DBD0EE26C8}" destId="{9E6B7680-AA36-4CC5-A229-B24B1026530C}" srcOrd="2" destOrd="0" presId="urn:microsoft.com/office/officeart/2018/2/layout/IconCircleList"/>
    <dgm:cxn modelId="{297297CE-5256-4DFF-AECD-4262FA6A8E13}" type="presParOf" srcId="{3D0C570C-9853-4DEF-B8FF-31DBD0EE26C8}" destId="{94F13323-F2CD-47E0-AC77-ED749468C763}" srcOrd="3" destOrd="0" presId="urn:microsoft.com/office/officeart/2018/2/layout/IconCircleList"/>
    <dgm:cxn modelId="{B98FB9F1-AB27-4ACF-A53A-EED0C110242E}" type="presParOf" srcId="{A350D0D8-8DBD-405B-B310-3FD9F8585C86}" destId="{BF2EA5AA-5EB6-494B-93B8-367811204086}" srcOrd="1" destOrd="0" presId="urn:microsoft.com/office/officeart/2018/2/layout/IconCircleList"/>
    <dgm:cxn modelId="{9304E76D-3D41-415B-B2A1-47DFD73F5EF6}" type="presParOf" srcId="{A350D0D8-8DBD-405B-B310-3FD9F8585C86}" destId="{F53E8018-99D5-4298-9CFA-8E4CB5E33503}" srcOrd="2" destOrd="0" presId="urn:microsoft.com/office/officeart/2018/2/layout/IconCircleList"/>
    <dgm:cxn modelId="{7D4B5239-3FAB-491A-9D74-1905765ED2A2}" type="presParOf" srcId="{F53E8018-99D5-4298-9CFA-8E4CB5E33503}" destId="{D1A0A99F-92C8-4570-9C42-8648BA6BD202}" srcOrd="0" destOrd="0" presId="urn:microsoft.com/office/officeart/2018/2/layout/IconCircleList"/>
    <dgm:cxn modelId="{D560C068-D5BC-4DCA-8ED6-E41EF8EA1F8D}" type="presParOf" srcId="{F53E8018-99D5-4298-9CFA-8E4CB5E33503}" destId="{4EE3125C-E02B-4497-825D-81DBB88EABE8}" srcOrd="1" destOrd="0" presId="urn:microsoft.com/office/officeart/2018/2/layout/IconCircleList"/>
    <dgm:cxn modelId="{F8AB8DC0-EF40-4F86-8402-CBF7B5EFFBAF}" type="presParOf" srcId="{F53E8018-99D5-4298-9CFA-8E4CB5E33503}" destId="{6F564A87-29CE-4337-8B99-7F7F40E72F1F}" srcOrd="2" destOrd="0" presId="urn:microsoft.com/office/officeart/2018/2/layout/IconCircleList"/>
    <dgm:cxn modelId="{8F006866-DA1D-404B-B008-E3832BCA3E23}" type="presParOf" srcId="{F53E8018-99D5-4298-9CFA-8E4CB5E33503}" destId="{48AA0CCE-0518-4480-8310-06AF12FA39FC}" srcOrd="3" destOrd="0" presId="urn:microsoft.com/office/officeart/2018/2/layout/IconCircleList"/>
    <dgm:cxn modelId="{3BF4C568-01B5-4E4C-9AC9-10FF846F6981}" type="presParOf" srcId="{A350D0D8-8DBD-405B-B310-3FD9F8585C86}" destId="{B102F016-D5F1-4D35-B08C-93EC5B56F9D2}" srcOrd="3" destOrd="0" presId="urn:microsoft.com/office/officeart/2018/2/layout/IconCircleList"/>
    <dgm:cxn modelId="{AFB586BE-0FDA-400B-8F80-CA7CD956BEEF}" type="presParOf" srcId="{A350D0D8-8DBD-405B-B310-3FD9F8585C86}" destId="{38CF0469-71DA-4938-A853-9ECBBFC38710}" srcOrd="4" destOrd="0" presId="urn:microsoft.com/office/officeart/2018/2/layout/IconCircleList"/>
    <dgm:cxn modelId="{6BBCC686-CFDD-4E7F-B5E9-AD7DD58E3AD4}" type="presParOf" srcId="{38CF0469-71DA-4938-A853-9ECBBFC38710}" destId="{4C466938-4DCB-4AF0-B055-6F57DE18983A}" srcOrd="0" destOrd="0" presId="urn:microsoft.com/office/officeart/2018/2/layout/IconCircleList"/>
    <dgm:cxn modelId="{E19E0C7B-BF4E-4501-91D1-109004230FB6}" type="presParOf" srcId="{38CF0469-71DA-4938-A853-9ECBBFC38710}" destId="{3E1294A1-068C-4976-9A51-6F787AD0E2A1}" srcOrd="1" destOrd="0" presId="urn:microsoft.com/office/officeart/2018/2/layout/IconCircleList"/>
    <dgm:cxn modelId="{09E8CBA4-0725-449D-ABCD-5AD43CB86CC2}" type="presParOf" srcId="{38CF0469-71DA-4938-A853-9ECBBFC38710}" destId="{C231A437-0BD1-47AC-9198-70DBE6201D6F}" srcOrd="2" destOrd="0" presId="urn:microsoft.com/office/officeart/2018/2/layout/IconCircleList"/>
    <dgm:cxn modelId="{AB5FDB39-6E6C-4FBC-9B91-87415E0F96F7}" type="presParOf" srcId="{38CF0469-71DA-4938-A853-9ECBBFC38710}" destId="{A57B0E35-3EEE-4C59-8F00-507D5377A3AD}" srcOrd="3" destOrd="0" presId="urn:microsoft.com/office/officeart/2018/2/layout/IconCircleList"/>
    <dgm:cxn modelId="{C9831903-9744-409E-92FF-4449C08C1C68}" type="presParOf" srcId="{A350D0D8-8DBD-405B-B310-3FD9F8585C86}" destId="{1993CB33-4BD1-4C17-A774-FC6A076182A7}" srcOrd="5" destOrd="0" presId="urn:microsoft.com/office/officeart/2018/2/layout/IconCircleList"/>
    <dgm:cxn modelId="{99160F00-5103-4C5E-95EC-AFEC9D64C399}" type="presParOf" srcId="{A350D0D8-8DBD-405B-B310-3FD9F8585C86}" destId="{FE9F9648-AD90-4006-BDFE-29662684ABCC}" srcOrd="6" destOrd="0" presId="urn:microsoft.com/office/officeart/2018/2/layout/IconCircleList"/>
    <dgm:cxn modelId="{AC15FC42-3EA9-4BBE-9E1B-87A324FB428A}" type="presParOf" srcId="{FE9F9648-AD90-4006-BDFE-29662684ABCC}" destId="{2D332FEC-2DF7-4608-9098-7F2BEF41242E}" srcOrd="0" destOrd="0" presId="urn:microsoft.com/office/officeart/2018/2/layout/IconCircleList"/>
    <dgm:cxn modelId="{3AE1917C-6511-4A3A-8374-A6CC3C062C4D}" type="presParOf" srcId="{FE9F9648-AD90-4006-BDFE-29662684ABCC}" destId="{BA6570D0-9EFC-4EE9-94CB-B2126042124E}" srcOrd="1" destOrd="0" presId="urn:microsoft.com/office/officeart/2018/2/layout/IconCircleList"/>
    <dgm:cxn modelId="{9BF63E79-C01D-4522-A870-B55F2591F73F}" type="presParOf" srcId="{FE9F9648-AD90-4006-BDFE-29662684ABCC}" destId="{5344F51F-EF32-4217-8F55-4FF65B5A4856}" srcOrd="2" destOrd="0" presId="urn:microsoft.com/office/officeart/2018/2/layout/IconCircleList"/>
    <dgm:cxn modelId="{A251CA06-822E-43C7-AF35-5A2D53843C52}" type="presParOf" srcId="{FE9F9648-AD90-4006-BDFE-29662684ABCC}" destId="{E960EC96-6BB0-4F90-8DA9-C910A8F7897B}" srcOrd="3" destOrd="0" presId="urn:microsoft.com/office/officeart/2018/2/layout/IconCircleList"/>
    <dgm:cxn modelId="{A021BA76-6AAA-4952-8739-265F0AC6495E}" type="presParOf" srcId="{A350D0D8-8DBD-405B-B310-3FD9F8585C86}" destId="{02F05E48-5BB9-420D-BCEE-144DF87F6FCB}" srcOrd="7" destOrd="0" presId="urn:microsoft.com/office/officeart/2018/2/layout/IconCircleList"/>
    <dgm:cxn modelId="{7A46F964-3434-47C7-9E02-5E990BD88357}" type="presParOf" srcId="{A350D0D8-8DBD-405B-B310-3FD9F8585C86}" destId="{53E134C0-9E6F-4DE6-A3C8-65BC96D1C025}" srcOrd="8" destOrd="0" presId="urn:microsoft.com/office/officeart/2018/2/layout/IconCircleList"/>
    <dgm:cxn modelId="{0E860C01-5552-4870-925B-7D826854DCBE}" type="presParOf" srcId="{53E134C0-9E6F-4DE6-A3C8-65BC96D1C025}" destId="{38E56817-ED97-4F38-8A43-5248935CDB08}" srcOrd="0" destOrd="0" presId="urn:microsoft.com/office/officeart/2018/2/layout/IconCircleList"/>
    <dgm:cxn modelId="{CC928C86-3903-4D00-BEE7-344C687A9D4F}" type="presParOf" srcId="{53E134C0-9E6F-4DE6-A3C8-65BC96D1C025}" destId="{07DD5522-7B28-470B-9DCA-1C6CE934DFFE}" srcOrd="1" destOrd="0" presId="urn:microsoft.com/office/officeart/2018/2/layout/IconCircleList"/>
    <dgm:cxn modelId="{009BA631-7DA4-4082-A86F-32D0BF0C3F07}" type="presParOf" srcId="{53E134C0-9E6F-4DE6-A3C8-65BC96D1C025}" destId="{87FB0FAB-8610-47EA-92EE-C01797DE70FC}" srcOrd="2" destOrd="0" presId="urn:microsoft.com/office/officeart/2018/2/layout/IconCircleList"/>
    <dgm:cxn modelId="{B77493D6-669A-4FD5-B22E-DF693EC5D402}" type="presParOf" srcId="{53E134C0-9E6F-4DE6-A3C8-65BC96D1C025}" destId="{416BC1AE-9C82-401E-807D-E4423AACF57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4179C-53E7-4F7E-9367-5B51DD953E10}">
      <dsp:nvSpPr>
        <dsp:cNvPr id="0" name=""/>
        <dsp:cNvSpPr/>
      </dsp:nvSpPr>
      <dsp:spPr>
        <a:xfrm>
          <a:off x="0" y="164492"/>
          <a:ext cx="6489509" cy="596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Belbin identified nine team roles and he also categorized them into three different groups.</a:t>
          </a:r>
        </a:p>
      </dsp:txBody>
      <dsp:txXfrm>
        <a:off x="29128" y="193620"/>
        <a:ext cx="6431253" cy="538444"/>
      </dsp:txXfrm>
    </dsp:sp>
    <dsp:sp modelId="{C0E04B86-731E-40C2-8672-69EA4AB21A15}">
      <dsp:nvSpPr>
        <dsp:cNvPr id="0" name=""/>
        <dsp:cNvSpPr/>
      </dsp:nvSpPr>
      <dsp:spPr>
        <a:xfrm>
          <a:off x="0" y="804392"/>
          <a:ext cx="6489509" cy="596700"/>
        </a:xfrm>
        <a:prstGeom prst="roundRec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They communicate well with each other. ...</a:t>
          </a:r>
          <a:endParaRPr lang="en-US" sz="1500" kern="1200" dirty="0"/>
        </a:p>
      </dsp:txBody>
      <dsp:txXfrm>
        <a:off x="29128" y="833520"/>
        <a:ext cx="6431253" cy="538444"/>
      </dsp:txXfrm>
    </dsp:sp>
    <dsp:sp modelId="{C1F01107-7166-4B69-8B48-BAC0D37A8924}">
      <dsp:nvSpPr>
        <dsp:cNvPr id="0" name=""/>
        <dsp:cNvSpPr/>
      </dsp:nvSpPr>
      <dsp:spPr>
        <a:xfrm>
          <a:off x="0" y="1444292"/>
          <a:ext cx="6489509" cy="59670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They focus on goals and results. ...</a:t>
          </a:r>
          <a:endParaRPr lang="en-US" sz="1500" kern="1200" dirty="0"/>
        </a:p>
      </dsp:txBody>
      <dsp:txXfrm>
        <a:off x="29128" y="1473420"/>
        <a:ext cx="6431253" cy="538444"/>
      </dsp:txXfrm>
    </dsp:sp>
    <dsp:sp modelId="{D3C388FC-DA9B-443B-878A-144FBE25E4F0}">
      <dsp:nvSpPr>
        <dsp:cNvPr id="0" name=""/>
        <dsp:cNvSpPr/>
      </dsp:nvSpPr>
      <dsp:spPr>
        <a:xfrm>
          <a:off x="0" y="2084192"/>
          <a:ext cx="6489509" cy="596700"/>
        </a:xfrm>
        <a:prstGeom prst="roundRec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Everyone contributes their fair share. ...</a:t>
          </a:r>
          <a:endParaRPr lang="en-US" sz="1500" kern="1200" dirty="0"/>
        </a:p>
      </dsp:txBody>
      <dsp:txXfrm>
        <a:off x="29128" y="2113320"/>
        <a:ext cx="6431253" cy="538444"/>
      </dsp:txXfrm>
    </dsp:sp>
    <dsp:sp modelId="{DAC0AA6D-4B93-4F81-AD3B-A5752DBAC8F4}">
      <dsp:nvSpPr>
        <dsp:cNvPr id="0" name=""/>
        <dsp:cNvSpPr/>
      </dsp:nvSpPr>
      <dsp:spPr>
        <a:xfrm>
          <a:off x="0" y="2724092"/>
          <a:ext cx="6489509" cy="5967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They offer each other support. ...</a:t>
          </a:r>
          <a:endParaRPr lang="en-US" sz="1500" kern="1200" dirty="0"/>
        </a:p>
      </dsp:txBody>
      <dsp:txXfrm>
        <a:off x="29128" y="2753220"/>
        <a:ext cx="6431253" cy="538444"/>
      </dsp:txXfrm>
    </dsp:sp>
    <dsp:sp modelId="{5A335B8C-B3E5-402C-BA71-49C50C8E68CB}">
      <dsp:nvSpPr>
        <dsp:cNvPr id="0" name=""/>
        <dsp:cNvSpPr/>
      </dsp:nvSpPr>
      <dsp:spPr>
        <a:xfrm>
          <a:off x="0" y="3363992"/>
          <a:ext cx="6489509" cy="596700"/>
        </a:xfrm>
        <a:prstGeom prst="roundRec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dirty="0"/>
            <a:t>Team</a:t>
          </a:r>
          <a:r>
            <a:rPr lang="en-GB" sz="1500" b="0" i="0" kern="1200" dirty="0"/>
            <a:t> members are diverse. ...</a:t>
          </a:r>
          <a:endParaRPr lang="en-US" sz="1500" kern="1200" dirty="0"/>
        </a:p>
      </dsp:txBody>
      <dsp:txXfrm>
        <a:off x="29128" y="3393120"/>
        <a:ext cx="6431253" cy="538444"/>
      </dsp:txXfrm>
    </dsp:sp>
    <dsp:sp modelId="{98E544C8-9031-4444-A6E0-93C5CC8888DE}">
      <dsp:nvSpPr>
        <dsp:cNvPr id="0" name=""/>
        <dsp:cNvSpPr/>
      </dsp:nvSpPr>
      <dsp:spPr>
        <a:xfrm>
          <a:off x="0" y="4003892"/>
          <a:ext cx="6489509" cy="59670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Good leadership. ...</a:t>
          </a:r>
          <a:endParaRPr lang="en-US" sz="1500" kern="1200" dirty="0"/>
        </a:p>
      </dsp:txBody>
      <dsp:txXfrm>
        <a:off x="29128" y="4033020"/>
        <a:ext cx="6431253" cy="538444"/>
      </dsp:txXfrm>
    </dsp:sp>
    <dsp:sp modelId="{B8CF7475-F99A-4FC7-B47A-2E1915B48C3B}">
      <dsp:nvSpPr>
        <dsp:cNvPr id="0" name=""/>
        <dsp:cNvSpPr/>
      </dsp:nvSpPr>
      <dsp:spPr>
        <a:xfrm>
          <a:off x="0" y="4643792"/>
          <a:ext cx="6489509" cy="596700"/>
        </a:xfrm>
        <a:prstGeom prst="roundRec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They're organised. ...</a:t>
          </a:r>
          <a:endParaRPr lang="en-US" sz="1500" kern="1200" dirty="0"/>
        </a:p>
      </dsp:txBody>
      <dsp:txXfrm>
        <a:off x="29128" y="4672920"/>
        <a:ext cx="6431253" cy="538444"/>
      </dsp:txXfrm>
    </dsp:sp>
    <dsp:sp modelId="{58EF4228-DA4C-4DB6-BA7C-8F64AA03184F}">
      <dsp:nvSpPr>
        <dsp:cNvPr id="0" name=""/>
        <dsp:cNvSpPr/>
      </dsp:nvSpPr>
      <dsp:spPr>
        <a:xfrm>
          <a:off x="0" y="5283692"/>
          <a:ext cx="6489509" cy="5967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They have fun</a:t>
          </a:r>
          <a:endParaRPr lang="en-US" sz="1500" kern="1200" dirty="0"/>
        </a:p>
      </dsp:txBody>
      <dsp:txXfrm>
        <a:off x="29128" y="5312820"/>
        <a:ext cx="6431253" cy="5384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01178D-ED60-4C5C-A749-543BB965B68E}">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304845-C70B-44F6-B91B-EDD6AD2BF7D0}">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F13323-F2CD-47E0-AC77-ED749468C763}">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There are different type of conflict in a workplace , to manage a conflict in a care home you need to identify the various conflicts experienced by a person. Managing conflicts at a care home involves discussion conversation and practice of a certain conflict management and resolution skills. </a:t>
          </a:r>
          <a:endParaRPr lang="en-US" sz="1100" kern="1200" dirty="0"/>
        </a:p>
      </dsp:txBody>
      <dsp:txXfrm>
        <a:off x="1172126" y="908559"/>
        <a:ext cx="2114937" cy="897246"/>
      </dsp:txXfrm>
    </dsp:sp>
    <dsp:sp modelId="{D1A0A99F-92C8-4570-9C42-8648BA6BD202}">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E3125C-E02B-4497-825D-81DBB88EABE8}">
      <dsp:nvSpPr>
        <dsp:cNvPr id="0" name=""/>
        <dsp:cNvSpPr/>
      </dsp:nvSpPr>
      <dsp:spPr>
        <a:xfrm>
          <a:off x="3840681" y="1073427"/>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AA0CCE-0518-4480-8310-06AF12FA39FC}">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Conflict is mostly associated with raised voices, frustration and heated arguments which can give someone a bad reputation at workplace. </a:t>
          </a:r>
          <a:endParaRPr lang="en-US" sz="1100" kern="1200" dirty="0"/>
        </a:p>
      </dsp:txBody>
      <dsp:txXfrm>
        <a:off x="4745088" y="908559"/>
        <a:ext cx="2114937" cy="897246"/>
      </dsp:txXfrm>
    </dsp:sp>
    <dsp:sp modelId="{4C466938-4DCB-4AF0-B055-6F57DE18983A}">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294A1-068C-4976-9A51-6F787AD0E2A1}">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7B0E35-3EEE-4C59-8F00-507D5377A3AD}">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Managers should permit the employees under them to feel more comfortable and get to know each other better by creating social interaction inside and outside the work environment employees will respond better under pressure. </a:t>
          </a:r>
          <a:endParaRPr lang="en-US" sz="1100" kern="1200" dirty="0"/>
        </a:p>
      </dsp:txBody>
      <dsp:txXfrm>
        <a:off x="8318049" y="908559"/>
        <a:ext cx="2114937" cy="897246"/>
      </dsp:txXfrm>
    </dsp:sp>
    <dsp:sp modelId="{2D332FEC-2DF7-4608-9098-7F2BEF41242E}">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570D0-9EFC-4EE9-94CB-B2126042124E}">
      <dsp:nvSpPr>
        <dsp:cNvPr id="0" name=""/>
        <dsp:cNvSpPr/>
      </dsp:nvSpPr>
      <dsp:spPr>
        <a:xfrm>
          <a:off x="246523" y="27137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60EC96-6BB0-4F90-8DA9-C910A8F7897B}">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You should treat everyone fairly</a:t>
          </a:r>
          <a:endParaRPr lang="en-US" sz="1100" kern="1200" dirty="0"/>
        </a:p>
      </dsp:txBody>
      <dsp:txXfrm>
        <a:off x="1172126" y="2545532"/>
        <a:ext cx="2114937" cy="897246"/>
      </dsp:txXfrm>
    </dsp:sp>
    <dsp:sp modelId="{38E56817-ED97-4F38-8A43-5248935CDB08}">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DD5522-7B28-470B-9DCA-1C6CE934DFFE}">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6BC1AE-9C82-401E-807D-E4423AACF57B}">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By applying the </a:t>
          </a:r>
          <a:r>
            <a:rPr lang="en-GB" sz="1100" kern="1200" dirty="0" err="1"/>
            <a:t>kilmann</a:t>
          </a:r>
          <a:r>
            <a:rPr lang="en-GB" sz="1100" kern="1200" dirty="0"/>
            <a:t> model on myself, I find out that I am avoiding, You can use the avoiding mode if you find the conflict does not have any value, and you can use your energy and time in other matters instead of this conflict, also it can be a good chance to use to this time to gather more information and facts, take a break, and refocus. (Otten, 2019)</a:t>
          </a:r>
          <a:endParaRPr lang="en-US" sz="1100" kern="1200" dirty="0"/>
        </a:p>
      </dsp:txBody>
      <dsp:txXfrm>
        <a:off x="4745088"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3ADFB2-8A7F-47B1-A1FE-9B3E360FCEA6}" type="datetimeFigureOut">
              <a:rPr lang="en-GB" smtClean="0"/>
              <a:t>07/06/2021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BA01C-297A-4EB1-B077-84A076BE6050}" type="slidenum">
              <a:rPr lang="en-GB" smtClean="0"/>
              <a:t>‹#›</a:t>
            </a:fld>
            <a:endParaRPr lang="en-GB"/>
          </a:p>
        </p:txBody>
      </p:sp>
    </p:spTree>
    <p:extLst>
      <p:ext uri="{BB962C8B-B14F-4D97-AF65-F5344CB8AC3E}">
        <p14:creationId xmlns:p14="http://schemas.microsoft.com/office/powerpoint/2010/main" val="2471244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Marva will introduce this </a:t>
            </a:r>
          </a:p>
        </p:txBody>
      </p:sp>
      <p:sp>
        <p:nvSpPr>
          <p:cNvPr id="4" name="Slide Number Placeholder 3"/>
          <p:cNvSpPr>
            <a:spLocks noGrp="1"/>
          </p:cNvSpPr>
          <p:nvPr>
            <p:ph type="sldNum" sz="quarter" idx="5"/>
          </p:nvPr>
        </p:nvSpPr>
        <p:spPr/>
        <p:txBody>
          <a:bodyPr/>
          <a:lstStyle/>
          <a:p>
            <a:fld id="{F48BA01C-297A-4EB1-B077-84A076BE6050}" type="slidenum">
              <a:rPr lang="en-GB" smtClean="0"/>
              <a:t>2</a:t>
            </a:fld>
            <a:endParaRPr lang="en-GB"/>
          </a:p>
        </p:txBody>
      </p:sp>
    </p:spTree>
    <p:extLst>
      <p:ext uri="{BB962C8B-B14F-4D97-AF65-F5344CB8AC3E}">
        <p14:creationId xmlns:p14="http://schemas.microsoft.com/office/powerpoint/2010/main" val="4107427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Marva will be presenting </a:t>
            </a:r>
          </a:p>
        </p:txBody>
      </p:sp>
      <p:sp>
        <p:nvSpPr>
          <p:cNvPr id="4" name="Slide Number Placeholder 3"/>
          <p:cNvSpPr>
            <a:spLocks noGrp="1"/>
          </p:cNvSpPr>
          <p:nvPr>
            <p:ph type="sldNum" sz="quarter" idx="5"/>
          </p:nvPr>
        </p:nvSpPr>
        <p:spPr/>
        <p:txBody>
          <a:bodyPr/>
          <a:lstStyle/>
          <a:p>
            <a:fld id="{F48BA01C-297A-4EB1-B077-84A076BE6050}" type="slidenum">
              <a:rPr lang="en-GB" smtClean="0"/>
              <a:t>3</a:t>
            </a:fld>
            <a:endParaRPr lang="en-GB"/>
          </a:p>
        </p:txBody>
      </p:sp>
    </p:spTree>
    <p:extLst>
      <p:ext uri="{BB962C8B-B14F-4D97-AF65-F5344CB8AC3E}">
        <p14:creationId xmlns:p14="http://schemas.microsoft.com/office/powerpoint/2010/main" val="4191088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Marva presenting </a:t>
            </a:r>
          </a:p>
          <a:p>
            <a:endParaRPr lang="en-GB" dirty="0"/>
          </a:p>
        </p:txBody>
      </p:sp>
      <p:sp>
        <p:nvSpPr>
          <p:cNvPr id="4" name="Slide Number Placeholder 3"/>
          <p:cNvSpPr>
            <a:spLocks noGrp="1"/>
          </p:cNvSpPr>
          <p:nvPr>
            <p:ph type="sldNum" sz="quarter" idx="5"/>
          </p:nvPr>
        </p:nvSpPr>
        <p:spPr/>
        <p:txBody>
          <a:bodyPr/>
          <a:lstStyle/>
          <a:p>
            <a:fld id="{F48BA01C-297A-4EB1-B077-84A076BE6050}" type="slidenum">
              <a:rPr lang="en-GB" smtClean="0"/>
              <a:t>4</a:t>
            </a:fld>
            <a:endParaRPr lang="en-GB"/>
          </a:p>
        </p:txBody>
      </p:sp>
    </p:spTree>
    <p:extLst>
      <p:ext uri="{BB962C8B-B14F-4D97-AF65-F5344CB8AC3E}">
        <p14:creationId xmlns:p14="http://schemas.microsoft.com/office/powerpoint/2010/main" val="3371957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theory I have used is Belbin he has identified nine team roles and he also categorized them into three different groups, in a care home it is important to communicate with your colleague as you will be working with that person rest of your shift. It is so important to be a team worker also you need to focus on your goals . When working In a care home it is important that everyone that should contribute their fair share, they would also need to offer each other support. To become a good team work you need to be a good leadership , organised and have some fun in work as you cant be miserable in a work place.</a:t>
            </a:r>
          </a:p>
        </p:txBody>
      </p:sp>
      <p:sp>
        <p:nvSpPr>
          <p:cNvPr id="4" name="Slide Number Placeholder 3"/>
          <p:cNvSpPr>
            <a:spLocks noGrp="1"/>
          </p:cNvSpPr>
          <p:nvPr>
            <p:ph type="sldNum" sz="quarter" idx="5"/>
          </p:nvPr>
        </p:nvSpPr>
        <p:spPr/>
        <p:txBody>
          <a:bodyPr/>
          <a:lstStyle/>
          <a:p>
            <a:fld id="{F48BA01C-297A-4EB1-B077-84A076BE6050}" type="slidenum">
              <a:rPr lang="en-GB" smtClean="0"/>
              <a:t>5</a:t>
            </a:fld>
            <a:endParaRPr lang="en-GB"/>
          </a:p>
        </p:txBody>
      </p:sp>
    </p:spTree>
    <p:extLst>
      <p:ext uri="{BB962C8B-B14F-4D97-AF65-F5344CB8AC3E}">
        <p14:creationId xmlns:p14="http://schemas.microsoft.com/office/powerpoint/2010/main" val="1336077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contemporary challenges , the list shows all the challenges we could adopt all these for a care home. </a:t>
            </a:r>
          </a:p>
        </p:txBody>
      </p:sp>
      <p:sp>
        <p:nvSpPr>
          <p:cNvPr id="4" name="Slide Number Placeholder 3"/>
          <p:cNvSpPr>
            <a:spLocks noGrp="1"/>
          </p:cNvSpPr>
          <p:nvPr>
            <p:ph type="sldNum" sz="quarter" idx="5"/>
          </p:nvPr>
        </p:nvSpPr>
        <p:spPr/>
        <p:txBody>
          <a:bodyPr/>
          <a:lstStyle/>
          <a:p>
            <a:fld id="{F48BA01C-297A-4EB1-B077-84A076BE6050}" type="slidenum">
              <a:rPr lang="en-GB" smtClean="0"/>
              <a:t>6</a:t>
            </a:fld>
            <a:endParaRPr lang="en-GB"/>
          </a:p>
        </p:txBody>
      </p:sp>
    </p:spTree>
    <p:extLst>
      <p:ext uri="{BB962C8B-B14F-4D97-AF65-F5344CB8AC3E}">
        <p14:creationId xmlns:p14="http://schemas.microsoft.com/office/powerpoint/2010/main" val="478939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Cansu</a:t>
            </a:r>
            <a:r>
              <a:rPr lang="en-GB" dirty="0"/>
              <a:t> Will present this. Explain how you would propose to overcome identified challenges to create a high performing team ...</a:t>
            </a:r>
          </a:p>
          <a:p>
            <a:r>
              <a:rPr lang="en-GB" dirty="0"/>
              <a:t>working in the nursery home with patients it needs delivering high quality care. we will make sure we have the right staff with the right skills and the right place.  we should support positive staff </a:t>
            </a:r>
            <a:r>
              <a:rPr lang="en-GB" dirty="0" err="1"/>
              <a:t>experince</a:t>
            </a:r>
            <a:r>
              <a:rPr lang="en-GB" dirty="0"/>
              <a:t> , questions should be asked and </a:t>
            </a:r>
            <a:r>
              <a:rPr lang="en-GB" dirty="0" err="1"/>
              <a:t>answeared</a:t>
            </a:r>
            <a:r>
              <a:rPr lang="en-GB" dirty="0"/>
              <a:t>  always introduce your self to the team , learn and use peoples names for better communication. with in the care sector building  </a:t>
            </a:r>
          </a:p>
          <a:p>
            <a:r>
              <a:rPr lang="en-GB" dirty="0"/>
              <a:t>trust between patient and career is very important too. when the tasks are there they need to be clearly set out and defined.  we should agree S.M.A.R.T objectives and turn into goal.</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48BA01C-297A-4EB1-B077-84A076BE6050}" type="slidenum">
              <a:rPr lang="en-GB" smtClean="0"/>
              <a:t>7</a:t>
            </a:fld>
            <a:endParaRPr lang="en-GB"/>
          </a:p>
        </p:txBody>
      </p:sp>
    </p:spTree>
    <p:extLst>
      <p:ext uri="{BB962C8B-B14F-4D97-AF65-F5344CB8AC3E}">
        <p14:creationId xmlns:p14="http://schemas.microsoft.com/office/powerpoint/2010/main" val="2432496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Cansu</a:t>
            </a:r>
            <a:r>
              <a:rPr lang="en-GB" dirty="0"/>
              <a:t> Will present this </a:t>
            </a:r>
          </a:p>
        </p:txBody>
      </p:sp>
      <p:sp>
        <p:nvSpPr>
          <p:cNvPr id="4" name="Slide Number Placeholder 3"/>
          <p:cNvSpPr>
            <a:spLocks noGrp="1"/>
          </p:cNvSpPr>
          <p:nvPr>
            <p:ph type="sldNum" sz="quarter" idx="5"/>
          </p:nvPr>
        </p:nvSpPr>
        <p:spPr/>
        <p:txBody>
          <a:bodyPr/>
          <a:lstStyle/>
          <a:p>
            <a:fld id="{F48BA01C-297A-4EB1-B077-84A076BE6050}" type="slidenum">
              <a:rPr lang="en-GB" smtClean="0"/>
              <a:t>8</a:t>
            </a:fld>
            <a:endParaRPr lang="en-GB"/>
          </a:p>
        </p:txBody>
      </p:sp>
    </p:spTree>
    <p:extLst>
      <p:ext uri="{BB962C8B-B14F-4D97-AF65-F5344CB8AC3E}">
        <p14:creationId xmlns:p14="http://schemas.microsoft.com/office/powerpoint/2010/main" val="2205689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reference list of what we have read about and which website or articles we have read. </a:t>
            </a:r>
          </a:p>
        </p:txBody>
      </p:sp>
      <p:sp>
        <p:nvSpPr>
          <p:cNvPr id="4" name="Slide Number Placeholder 3"/>
          <p:cNvSpPr>
            <a:spLocks noGrp="1"/>
          </p:cNvSpPr>
          <p:nvPr>
            <p:ph type="sldNum" sz="quarter" idx="5"/>
          </p:nvPr>
        </p:nvSpPr>
        <p:spPr/>
        <p:txBody>
          <a:bodyPr/>
          <a:lstStyle/>
          <a:p>
            <a:fld id="{F48BA01C-297A-4EB1-B077-84A076BE6050}" type="slidenum">
              <a:rPr lang="en-GB" smtClean="0"/>
              <a:t>10</a:t>
            </a:fld>
            <a:endParaRPr lang="en-GB"/>
          </a:p>
        </p:txBody>
      </p:sp>
    </p:spTree>
    <p:extLst>
      <p:ext uri="{BB962C8B-B14F-4D97-AF65-F5344CB8AC3E}">
        <p14:creationId xmlns:p14="http://schemas.microsoft.com/office/powerpoint/2010/main" val="709804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4E9B4-AF66-41F7-8054-6A76018C4C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CB54C2-3C3F-4849-8D28-3F19EAC315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FD9C8B-0CCA-4438-9ADC-E5E6DA9CD8C8}"/>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5" name="Footer Placeholder 4">
            <a:extLst>
              <a:ext uri="{FF2B5EF4-FFF2-40B4-BE49-F238E27FC236}">
                <a16:creationId xmlns:a16="http://schemas.microsoft.com/office/drawing/2014/main" id="{A5116B64-6319-4B50-B9F9-241289D96D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6EB4F6-B3E0-4CB9-8F8A-2BFFEAAF24E5}"/>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1491757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03954-4D39-407F-97BE-9F3BCD0059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F587ED-8680-4198-AFC9-6566E3BDF1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143744-EBD7-4CE6-902E-F5B3C9804910}"/>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5" name="Footer Placeholder 4">
            <a:extLst>
              <a:ext uri="{FF2B5EF4-FFF2-40B4-BE49-F238E27FC236}">
                <a16:creationId xmlns:a16="http://schemas.microsoft.com/office/drawing/2014/main" id="{A3AD3E2B-0C71-4BEF-8BD7-132933C0D8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EAE60B-716B-4F9C-9D95-6CB59519FB59}"/>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976411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30AA5-7D6A-4B6F-9D0D-ED106AB857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C271D1-3A1A-4ECD-B6D1-7C6121AE66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D81FC8-9AE1-4BBA-8451-7BE67DDB7FD5}"/>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5" name="Footer Placeholder 4">
            <a:extLst>
              <a:ext uri="{FF2B5EF4-FFF2-40B4-BE49-F238E27FC236}">
                <a16:creationId xmlns:a16="http://schemas.microsoft.com/office/drawing/2014/main" id="{FF3E1EA5-E5F4-4DDB-A2F1-FB3E534781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CC85B1-4C96-4E20-A22E-342AB82835BF}"/>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1038678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C5AD9-3A9E-4012-8F31-0E9815C54B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78034A-2523-49DB-B3C2-FBA7376A81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6F4E4B-E0C4-4E7E-9BB9-667A7D7799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E16F01-DB56-4984-8FD6-8E3A51AEBF1D}"/>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6" name="Footer Placeholder 5">
            <a:extLst>
              <a:ext uri="{FF2B5EF4-FFF2-40B4-BE49-F238E27FC236}">
                <a16:creationId xmlns:a16="http://schemas.microsoft.com/office/drawing/2014/main" id="{4A9EF1ED-53AA-4750-AF02-2F52130F02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C55179-B7E2-415B-A97C-B9D7B6FCD7DD}"/>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2746369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13DBB-5485-418F-969E-7CC0221661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09269D-889A-4C7E-9CBF-B791482B86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BF6DC9-D779-4351-8442-9A019CCC48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462DB6-F619-4777-8029-BF3499597B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BC2EEF-617D-4BF4-83BA-AD6D24822A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AF4EBA-90DC-4C9F-9A99-7B359D892B56}"/>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8" name="Footer Placeholder 7">
            <a:extLst>
              <a:ext uri="{FF2B5EF4-FFF2-40B4-BE49-F238E27FC236}">
                <a16:creationId xmlns:a16="http://schemas.microsoft.com/office/drawing/2014/main" id="{3C034A88-69D4-4203-B4E4-5928E99006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82F1BE-8EB8-48DF-AD0A-64239EB288DE}"/>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3226807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0B14C-36E7-46F5-B542-C985B226F8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4EF8D5-8C6C-42FE-9254-31759B058D1A}"/>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4" name="Footer Placeholder 3">
            <a:extLst>
              <a:ext uri="{FF2B5EF4-FFF2-40B4-BE49-F238E27FC236}">
                <a16:creationId xmlns:a16="http://schemas.microsoft.com/office/drawing/2014/main" id="{6028FBEC-5A6C-498C-8769-7856B6953E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91F686-2A40-4DCA-ACF7-BF0781683F27}"/>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619955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12727E-14ED-4879-8B41-10244BFF35B8}"/>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3" name="Footer Placeholder 2">
            <a:extLst>
              <a:ext uri="{FF2B5EF4-FFF2-40B4-BE49-F238E27FC236}">
                <a16:creationId xmlns:a16="http://schemas.microsoft.com/office/drawing/2014/main" id="{5D17BA44-30D7-4EF4-9955-5EFCBB9EF2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675B66-24BC-477D-A470-BCE0BF7FCB01}"/>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195341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308D4-65C1-4B15-B1F8-F90AF5CB54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F32AF2-E1DD-442C-862A-F575A08A26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FD9AE0-BD5A-4AEF-9198-CFF52D68E3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CF392F-A2B6-4513-9636-B423C21523F0}"/>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6" name="Footer Placeholder 5">
            <a:extLst>
              <a:ext uri="{FF2B5EF4-FFF2-40B4-BE49-F238E27FC236}">
                <a16:creationId xmlns:a16="http://schemas.microsoft.com/office/drawing/2014/main" id="{D89F6D32-6103-4260-B6CE-692B86F788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194512-EBCA-46AD-A78B-DBB0DEFC5084}"/>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472366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B509-F6BD-456F-9DB3-C7D4EC5A54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F99313-D89A-4176-8472-2E276A59AD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3E1C11-4460-465D-AFDE-BB168CB52D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B3A281-6BF1-41B8-8067-31F5490E89B7}"/>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6" name="Footer Placeholder 5">
            <a:extLst>
              <a:ext uri="{FF2B5EF4-FFF2-40B4-BE49-F238E27FC236}">
                <a16:creationId xmlns:a16="http://schemas.microsoft.com/office/drawing/2014/main" id="{0A557713-01B2-4584-9CC7-08D1C921F0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991335-7F13-4D0B-9E43-9DE8682B464B}"/>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2657149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259D8-BF55-4EFC-A7BC-3ADF97180E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2C8451-B119-48DF-A8B3-CB6BB389F0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00E95C-113E-4168-ABC7-DF2BCBA90087}"/>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5" name="Footer Placeholder 4">
            <a:extLst>
              <a:ext uri="{FF2B5EF4-FFF2-40B4-BE49-F238E27FC236}">
                <a16:creationId xmlns:a16="http://schemas.microsoft.com/office/drawing/2014/main" id="{69220C4F-3F81-44B8-8F3D-7BCC76B252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BF436D-D66B-42CD-A171-BCCDFEE66858}"/>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1163505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CC6261-AF5D-433F-87B1-AE360BB37D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7B9BB0-83DD-4B3F-96AA-CF30D01CBD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A290F6-A6B0-4313-B37B-97D7B57209F4}"/>
              </a:ext>
            </a:extLst>
          </p:cNvPr>
          <p:cNvSpPr>
            <a:spLocks noGrp="1"/>
          </p:cNvSpPr>
          <p:nvPr>
            <p:ph type="dt" sz="half" idx="10"/>
          </p:nvPr>
        </p:nvSpPr>
        <p:spPr/>
        <p:txBody>
          <a:bodyPr/>
          <a:lstStyle/>
          <a:p>
            <a:fld id="{5089A048-F0E4-40B2-9CB6-646110336ACC}" type="datetimeFigureOut">
              <a:rPr lang="en-GB" smtClean="0"/>
              <a:t>07/06/2021</a:t>
            </a:fld>
            <a:endParaRPr lang="en-GB"/>
          </a:p>
        </p:txBody>
      </p:sp>
      <p:sp>
        <p:nvSpPr>
          <p:cNvPr id="5" name="Footer Placeholder 4">
            <a:extLst>
              <a:ext uri="{FF2B5EF4-FFF2-40B4-BE49-F238E27FC236}">
                <a16:creationId xmlns:a16="http://schemas.microsoft.com/office/drawing/2014/main" id="{6E8C6B84-27E5-47BE-9BA7-5A6C586F98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6C73F1-B6EC-4FCF-AD67-73B0DACC54BE}"/>
              </a:ext>
            </a:extLst>
          </p:cNvPr>
          <p:cNvSpPr>
            <a:spLocks noGrp="1"/>
          </p:cNvSpPr>
          <p:nvPr>
            <p:ph type="sldNum" sz="quarter" idx="12"/>
          </p:nvPr>
        </p:nvSpPr>
        <p:spPr/>
        <p:txBody>
          <a:bodyPr/>
          <a:lstStyle/>
          <a:p>
            <a:fld id="{59C189FC-0041-4874-9681-BFF895BA0BE4}" type="slidenum">
              <a:rPr lang="en-GB" smtClean="0"/>
              <a:t>‹#›</a:t>
            </a:fld>
            <a:endParaRPr lang="en-GB"/>
          </a:p>
        </p:txBody>
      </p:sp>
    </p:spTree>
    <p:extLst>
      <p:ext uri="{BB962C8B-B14F-4D97-AF65-F5344CB8AC3E}">
        <p14:creationId xmlns:p14="http://schemas.microsoft.com/office/powerpoint/2010/main" val="9120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053292-70FE-4661-B461-26FC47C5B9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C666C3-B3BB-4677-BA86-0244D297E4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6AFFB8-0F4C-4319-9EB5-535636D474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89A048-F0E4-40B2-9CB6-646110336ACC}" type="datetimeFigureOut">
              <a:rPr lang="en-GB" smtClean="0"/>
              <a:t>07/06/2021</a:t>
            </a:fld>
            <a:endParaRPr lang="en-GB"/>
          </a:p>
        </p:txBody>
      </p:sp>
      <p:sp>
        <p:nvSpPr>
          <p:cNvPr id="5" name="Footer Placeholder 4">
            <a:extLst>
              <a:ext uri="{FF2B5EF4-FFF2-40B4-BE49-F238E27FC236}">
                <a16:creationId xmlns:a16="http://schemas.microsoft.com/office/drawing/2014/main" id="{F4E7BCE4-BDBA-4864-BBCE-451B86D857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9199B9-4549-49F8-99E8-8B48FCC766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C189FC-0041-4874-9681-BFF895BA0BE4}" type="slidenum">
              <a:rPr lang="en-GB" smtClean="0"/>
              <a:t>‹#›</a:t>
            </a:fld>
            <a:endParaRPr lang="en-GB"/>
          </a:p>
        </p:txBody>
      </p:sp>
    </p:spTree>
    <p:extLst>
      <p:ext uri="{BB962C8B-B14F-4D97-AF65-F5344CB8AC3E}">
        <p14:creationId xmlns:p14="http://schemas.microsoft.com/office/powerpoint/2010/main" val="15464914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freepngimg.com/png/18444-team-work-png-clipart"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groupcoaching.blogspot.com/2012_08_01_archive.html"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online.regiscollege.edu/blog/the-importance-of-teamwork-and-collaboration-in-nursing/#:~:text=The%20field%20of%20health%20care%20is%20filled%20with,and%20the%20needs%20of%20the%20health%20care%20organization" TargetMode="External"/><Relationship Id="rId3" Type="http://schemas.openxmlformats.org/officeDocument/2006/relationships/hyperlink" Target="https://learnonline.eiu.edu/articles/rnbsn/teamwork-communication-critical-in-nursing.aspx" TargetMode="External"/><Relationship Id="rId7" Type="http://schemas.openxmlformats.org/officeDocument/2006/relationships/hyperlink" Target="https://phoenixhomehc.com/home-health-nursing-skills/#:~:text=%20Home%20Health%20Nursing%20Skills%20%201%20Clinical,collaborative%20team%20of%20doctors%20and%20medical...%20More%2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fritzerland.com/2019/09/10/how-to-manage-thomas-kilmann-to-the-rescue/" TargetMode="External"/><Relationship Id="rId5" Type="http://schemas.openxmlformats.org/officeDocument/2006/relationships/hyperlink" Target="https://activecollab.com/blog/collaboration/group-vs-team" TargetMode="External"/><Relationship Id="rId4" Type="http://schemas.openxmlformats.org/officeDocument/2006/relationships/hyperlink" Target="https://www.florence.co.uk/posts/5-nursing-challenges-and-how-to-overcome-them" TargetMode="External"/><Relationship Id="rId9" Type="http://schemas.openxmlformats.org/officeDocument/2006/relationships/hyperlink" Target="https://moodle.uwtsd.ac.uk/pluginfile.php/363405/mod_resource/content/1/BruceTuckman_Team_Development_Model%20reading%20for%20week%20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ight Triangle 3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D16F8-07B2-4E96-847B-0A007642030A}"/>
              </a:ext>
            </a:extLst>
          </p:cNvPr>
          <p:cNvSpPr>
            <a:spLocks noGrp="1"/>
          </p:cNvSpPr>
          <p:nvPr>
            <p:ph type="ctrTitle"/>
          </p:nvPr>
        </p:nvSpPr>
        <p:spPr>
          <a:xfrm>
            <a:off x="1285241" y="1008993"/>
            <a:ext cx="9231410" cy="3542045"/>
          </a:xfrm>
        </p:spPr>
        <p:txBody>
          <a:bodyPr anchor="b">
            <a:normAutofit/>
          </a:bodyPr>
          <a:lstStyle/>
          <a:p>
            <a:pPr algn="l"/>
            <a:r>
              <a:rPr lang="en-US" sz="5500" b="1" dirty="0">
                <a:effectLst/>
                <a:latin typeface="Arial" panose="020B0604020202020204" pitchFamily="34" charset="0"/>
                <a:ea typeface="Arial" panose="020B0604020202020204" pitchFamily="34" charset="0"/>
              </a:rPr>
              <a:t>How to use teamwork theories to improve the performance of a team in </a:t>
            </a:r>
            <a:r>
              <a:rPr lang="en-US" sz="5500" b="1">
                <a:effectLst/>
                <a:latin typeface="Arial" panose="020B0604020202020204" pitchFamily="34" charset="0"/>
                <a:ea typeface="Arial" panose="020B0604020202020204" pitchFamily="34" charset="0"/>
              </a:rPr>
              <a:t>the Nursing home </a:t>
            </a:r>
            <a:endParaRPr lang="en-GB" sz="5500" dirty="0"/>
          </a:p>
        </p:txBody>
      </p:sp>
      <p:sp>
        <p:nvSpPr>
          <p:cNvPr id="3" name="Subtitle 2">
            <a:extLst>
              <a:ext uri="{FF2B5EF4-FFF2-40B4-BE49-F238E27FC236}">
                <a16:creationId xmlns:a16="http://schemas.microsoft.com/office/drawing/2014/main" id="{35A3A2CA-C966-459C-97DE-503B43481436}"/>
              </a:ext>
            </a:extLst>
          </p:cNvPr>
          <p:cNvSpPr>
            <a:spLocks noGrp="1"/>
          </p:cNvSpPr>
          <p:nvPr>
            <p:ph type="subTitle" idx="1"/>
          </p:nvPr>
        </p:nvSpPr>
        <p:spPr>
          <a:xfrm>
            <a:off x="1285241" y="4582814"/>
            <a:ext cx="7132335" cy="1312657"/>
          </a:xfrm>
        </p:spPr>
        <p:txBody>
          <a:bodyPr anchor="t">
            <a:normAutofit/>
          </a:bodyPr>
          <a:lstStyle/>
          <a:p>
            <a:pPr algn="l"/>
            <a:r>
              <a:rPr lang="en-GB" sz="2200" dirty="0" err="1"/>
              <a:t>Marwa</a:t>
            </a:r>
            <a:r>
              <a:rPr lang="en-GB" sz="2200" dirty="0"/>
              <a:t>  Waleed </a:t>
            </a:r>
            <a:r>
              <a:rPr lang="en-GB" sz="2200" dirty="0" err="1"/>
              <a:t>Aljarrah</a:t>
            </a:r>
            <a:r>
              <a:rPr lang="en-GB" sz="2200" dirty="0"/>
              <a:t> (2021956)</a:t>
            </a:r>
          </a:p>
          <a:p>
            <a:pPr algn="l"/>
            <a:r>
              <a:rPr lang="en-GB" sz="2200" dirty="0"/>
              <a:t>Hatice Isbilir (2021194)</a:t>
            </a:r>
          </a:p>
          <a:p>
            <a:pPr algn="l"/>
            <a:r>
              <a:rPr lang="en-GB" sz="2200" dirty="0" err="1"/>
              <a:t>Cansu</a:t>
            </a:r>
            <a:r>
              <a:rPr lang="en-GB" sz="2200" dirty="0"/>
              <a:t> Isbilir (2021264)</a:t>
            </a:r>
          </a:p>
        </p:txBody>
      </p:sp>
    </p:spTree>
    <p:extLst>
      <p:ext uri="{BB962C8B-B14F-4D97-AF65-F5344CB8AC3E}">
        <p14:creationId xmlns:p14="http://schemas.microsoft.com/office/powerpoint/2010/main" val="1617819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3FF64-F483-43AD-8B37-690A33DF9613}"/>
              </a:ext>
            </a:extLst>
          </p:cNvPr>
          <p:cNvSpPr>
            <a:spLocks noGrp="1"/>
          </p:cNvSpPr>
          <p:nvPr>
            <p:ph type="title"/>
          </p:nvPr>
        </p:nvSpPr>
        <p:spPr>
          <a:xfrm>
            <a:off x="572493" y="238539"/>
            <a:ext cx="11018520" cy="1434415"/>
          </a:xfrm>
        </p:spPr>
        <p:txBody>
          <a:bodyPr anchor="b">
            <a:normAutofit/>
          </a:bodyPr>
          <a:lstStyle/>
          <a:p>
            <a:r>
              <a:rPr lang="en-GB" sz="5400" b="1" dirty="0"/>
              <a:t>Introduction</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0D64CF-F464-4BF6-A4CB-FC6F6520700D}"/>
              </a:ext>
            </a:extLst>
          </p:cNvPr>
          <p:cNvSpPr>
            <a:spLocks noGrp="1"/>
          </p:cNvSpPr>
          <p:nvPr>
            <p:ph idx="1"/>
          </p:nvPr>
        </p:nvSpPr>
        <p:spPr>
          <a:xfrm>
            <a:off x="572493" y="2071316"/>
            <a:ext cx="6713552" cy="4119172"/>
          </a:xfrm>
        </p:spPr>
        <p:txBody>
          <a:bodyPr anchor="t">
            <a:normAutofit/>
          </a:bodyPr>
          <a:lstStyle/>
          <a:p>
            <a:pPr marL="0" indent="0">
              <a:buNone/>
            </a:pPr>
            <a:endParaRPr lang="en-GB" sz="2200" dirty="0"/>
          </a:p>
          <a:p>
            <a:pPr marL="0" indent="0">
              <a:buNone/>
            </a:pPr>
            <a:r>
              <a:rPr lang="en-GB" sz="2200" dirty="0"/>
              <a:t>The purpose of this presentation is to use teamwork theories to improve the performance of a team in the Nursing Home.</a:t>
            </a:r>
          </a:p>
          <a:p>
            <a:pPr marL="0" indent="0">
              <a:buNone/>
            </a:pPr>
            <a:r>
              <a:rPr lang="en-GB" sz="2200" dirty="0"/>
              <a:t>We are going to use to Belbin, Tuckman and </a:t>
            </a:r>
            <a:r>
              <a:rPr lang="en-GB" sz="2200" dirty="0" err="1"/>
              <a:t>Kilman</a:t>
            </a:r>
            <a:r>
              <a:rPr lang="en-GB" sz="2200" dirty="0"/>
              <a:t> theories in this presentation.</a:t>
            </a:r>
          </a:p>
          <a:p>
            <a:pPr marL="0" indent="0">
              <a:buNone/>
            </a:pPr>
            <a:endParaRPr lang="en-GB" sz="2200" dirty="0"/>
          </a:p>
        </p:txBody>
      </p:sp>
      <p:pic>
        <p:nvPicPr>
          <p:cNvPr id="5" name="Picture 4">
            <a:extLst>
              <a:ext uri="{FF2B5EF4-FFF2-40B4-BE49-F238E27FC236}">
                <a16:creationId xmlns:a16="http://schemas.microsoft.com/office/drawing/2014/main" id="{6C259130-E331-4C7C-9438-085CE28CD1A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696" r="18150"/>
          <a:stretch/>
        </p:blipFill>
        <p:spPr>
          <a:xfrm>
            <a:off x="7675658" y="2093976"/>
            <a:ext cx="3941064" cy="4096512"/>
          </a:xfrm>
          <a:prstGeom prst="rect">
            <a:avLst/>
          </a:prstGeom>
        </p:spPr>
      </p:pic>
    </p:spTree>
    <p:extLst>
      <p:ext uri="{BB962C8B-B14F-4D97-AF65-F5344CB8AC3E}">
        <p14:creationId xmlns:p14="http://schemas.microsoft.com/office/powerpoint/2010/main" val="2340010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202CF-DD5F-402E-8B89-52F0591E86BF}"/>
              </a:ext>
            </a:extLst>
          </p:cNvPr>
          <p:cNvSpPr>
            <a:spLocks noGrp="1"/>
          </p:cNvSpPr>
          <p:nvPr>
            <p:ph type="title"/>
          </p:nvPr>
        </p:nvSpPr>
        <p:spPr>
          <a:xfrm>
            <a:off x="630936" y="640080"/>
            <a:ext cx="4818888" cy="1481328"/>
          </a:xfrm>
        </p:spPr>
        <p:txBody>
          <a:bodyPr anchor="b">
            <a:normAutofit/>
          </a:bodyPr>
          <a:lstStyle/>
          <a:p>
            <a:r>
              <a:rPr lang="en-GB" sz="4200" b="1"/>
              <a:t>Nursing home Teamwork Strengths</a:t>
            </a:r>
          </a:p>
        </p:txBody>
      </p:sp>
      <p:sp>
        <p:nvSpPr>
          <p:cNvPr id="3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57B8C3-E239-42F1-8724-2F16F1B5A5EC}"/>
              </a:ext>
            </a:extLst>
          </p:cNvPr>
          <p:cNvSpPr>
            <a:spLocks noGrp="1"/>
          </p:cNvSpPr>
          <p:nvPr>
            <p:ph idx="1"/>
          </p:nvPr>
        </p:nvSpPr>
        <p:spPr>
          <a:xfrm>
            <a:off x="301325" y="2673070"/>
            <a:ext cx="10682108" cy="3759628"/>
          </a:xfrm>
        </p:spPr>
        <p:txBody>
          <a:bodyPr anchor="t">
            <a:normAutofit lnSpcReduction="10000"/>
          </a:bodyPr>
          <a:lstStyle/>
          <a:p>
            <a:pPr marL="0" indent="0">
              <a:buNone/>
            </a:pPr>
            <a:r>
              <a:rPr lang="en-GB" sz="1700" dirty="0"/>
              <a:t>When the team at the Nursing home work </a:t>
            </a:r>
            <a:r>
              <a:rPr lang="en-GB" sz="1700" dirty="0" err="1"/>
              <a:t>coordinately</a:t>
            </a:r>
            <a:r>
              <a:rPr lang="en-GB" sz="1700" dirty="0"/>
              <a:t>. The level of stress that patient may experience will reduce. In addition, Teamwork may decrease some of issues related to burnout in nurses. The nurses are not the only people responsible for patient’s health. They need their teammates support to help them make decision. Therefore to be a strong teamwork they need to have the following skills:</a:t>
            </a:r>
          </a:p>
          <a:p>
            <a:r>
              <a:rPr lang="en-GB" sz="1700" b="1" dirty="0"/>
              <a:t>Communication skills: </a:t>
            </a:r>
            <a:r>
              <a:rPr lang="en-GB" sz="1700" dirty="0"/>
              <a:t>The Nurses need to communicate to their teammates. To have Communication skills you need to be Confidant, Flexible, Honest and a good listener.</a:t>
            </a:r>
          </a:p>
          <a:p>
            <a:r>
              <a:rPr lang="en-GB" sz="1700" b="1" dirty="0"/>
              <a:t>Listening Skills: </a:t>
            </a:r>
            <a:r>
              <a:rPr lang="en-GB" sz="1700" dirty="0"/>
              <a:t>The healthcare team depends one the important information of the patient that the nurses had gathered, and the nurses has to be a good listener to do that. (Eastern Illinois University, 2019)</a:t>
            </a:r>
          </a:p>
          <a:p>
            <a:r>
              <a:rPr lang="en-GB" sz="1700" b="1" dirty="0"/>
              <a:t>Leadership Skills:</a:t>
            </a:r>
            <a:r>
              <a:rPr lang="en-GB" sz="1700" dirty="0"/>
              <a:t> The Nursing home need to have a leader and usually Specialized nurse practitioners take the role of leadership. The good leader should have the ability to adapt any circumstance that his team could face, and he should help his team member and other people in a good and respective manners. (</a:t>
            </a:r>
            <a:r>
              <a:rPr lang="en-GB" sz="1700" dirty="0" err="1"/>
              <a:t>Regiscollege</a:t>
            </a:r>
            <a:r>
              <a:rPr lang="en-GB" sz="1700" dirty="0"/>
              <a:t>, 2021)</a:t>
            </a:r>
          </a:p>
          <a:p>
            <a:r>
              <a:rPr lang="en-GB" sz="1700" b="1" dirty="0"/>
              <a:t>Organizational Skills: </a:t>
            </a:r>
            <a:r>
              <a:rPr lang="en-GB" sz="1700" dirty="0"/>
              <a:t>Nurses in home care have a lot of tasks to do in one day and they do not have time to relax. Therefore, they  need to keep everything in order and prioritize their tasks so they can keep move and provide the necessary care to the patient on schedule. (Phoenix, 2021)</a:t>
            </a:r>
            <a:endParaRPr lang="en-GB" sz="1700" b="1" dirty="0"/>
          </a:p>
          <a:p>
            <a:pPr marL="0" indent="0">
              <a:buNone/>
            </a:pPr>
            <a:endParaRPr lang="en-GB" sz="1000" dirty="0"/>
          </a:p>
        </p:txBody>
      </p:sp>
      <p:pic>
        <p:nvPicPr>
          <p:cNvPr id="5" name="Picture 4" descr="A picture containing text, newspaper&#10;&#10;Description automatically generated">
            <a:extLst>
              <a:ext uri="{FF2B5EF4-FFF2-40B4-BE49-F238E27FC236}">
                <a16:creationId xmlns:a16="http://schemas.microsoft.com/office/drawing/2014/main" id="{96F74205-026C-4A1F-B408-C57F5CEE0BC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95916" y="23073"/>
            <a:ext cx="4293727" cy="2726516"/>
          </a:xfrm>
          <a:prstGeom prst="rect">
            <a:avLst/>
          </a:prstGeom>
        </p:spPr>
      </p:pic>
    </p:spTree>
    <p:extLst>
      <p:ext uri="{BB962C8B-B14F-4D97-AF65-F5344CB8AC3E}">
        <p14:creationId xmlns:p14="http://schemas.microsoft.com/office/powerpoint/2010/main" val="1090594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1765005" y="735277"/>
            <a:ext cx="7464055" cy="584775"/>
          </a:xfrm>
          <a:prstGeom prst="rect">
            <a:avLst/>
          </a:prstGeom>
        </p:spPr>
        <p:txBody>
          <a:bodyPr wrap="square">
            <a:spAutoFit/>
          </a:bodyPr>
          <a:lstStyle/>
          <a:p>
            <a:r>
              <a:rPr lang="en-GB" sz="3200" dirty="0"/>
              <a:t>The Difference between Groups and Teams</a:t>
            </a:r>
            <a:endParaRPr lang="en-US" sz="3200" dirty="0"/>
          </a:p>
        </p:txBody>
      </p:sp>
      <p:graphicFrame>
        <p:nvGraphicFramePr>
          <p:cNvPr id="2" name="Table 2">
            <a:extLst>
              <a:ext uri="{FF2B5EF4-FFF2-40B4-BE49-F238E27FC236}">
                <a16:creationId xmlns:a16="http://schemas.microsoft.com/office/drawing/2014/main" id="{9DD0FFB6-7BD1-4F1B-9AF0-60E31008BD1C}"/>
              </a:ext>
            </a:extLst>
          </p:cNvPr>
          <p:cNvGraphicFramePr>
            <a:graphicFrameLocks noGrp="1"/>
          </p:cNvGraphicFramePr>
          <p:nvPr>
            <p:extLst>
              <p:ext uri="{D42A27DB-BD31-4B8C-83A1-F6EECF244321}">
                <p14:modId xmlns:p14="http://schemas.microsoft.com/office/powerpoint/2010/main" val="1661838433"/>
              </p:ext>
            </p:extLst>
          </p:nvPr>
        </p:nvGraphicFramePr>
        <p:xfrm>
          <a:off x="956235" y="1479176"/>
          <a:ext cx="8128000" cy="5108650"/>
        </p:xfrm>
        <a:graphic>
          <a:graphicData uri="http://schemas.openxmlformats.org/drawingml/2006/table">
            <a:tbl>
              <a:tblPr firstRow="1" bandRow="1">
                <a:tableStyleId>{5C22544A-7EE6-4342-B048-85BDC9FD1C3A}</a:tableStyleId>
              </a:tblPr>
              <a:tblGrid>
                <a:gridCol w="4126753">
                  <a:extLst>
                    <a:ext uri="{9D8B030D-6E8A-4147-A177-3AD203B41FA5}">
                      <a16:colId xmlns:a16="http://schemas.microsoft.com/office/drawing/2014/main" val="1879094642"/>
                    </a:ext>
                  </a:extLst>
                </a:gridCol>
                <a:gridCol w="4001247">
                  <a:extLst>
                    <a:ext uri="{9D8B030D-6E8A-4147-A177-3AD203B41FA5}">
                      <a16:colId xmlns:a16="http://schemas.microsoft.com/office/drawing/2014/main" val="1700150020"/>
                    </a:ext>
                  </a:extLst>
                </a:gridCol>
              </a:tblGrid>
              <a:tr h="286310">
                <a:tc>
                  <a:txBody>
                    <a:bodyPr/>
                    <a:lstStyle/>
                    <a:p>
                      <a:r>
                        <a:rPr lang="en-GB" dirty="0"/>
                        <a:t>GROUP</a:t>
                      </a:r>
                    </a:p>
                  </a:txBody>
                  <a:tcPr/>
                </a:tc>
                <a:tc>
                  <a:txBody>
                    <a:bodyPr/>
                    <a:lstStyle/>
                    <a:p>
                      <a:r>
                        <a:rPr lang="en-GB" dirty="0"/>
                        <a:t>TEAM</a:t>
                      </a:r>
                    </a:p>
                  </a:txBody>
                  <a:tcPr/>
                </a:tc>
                <a:extLst>
                  <a:ext uri="{0D108BD9-81ED-4DB2-BD59-A6C34878D82A}">
                    <a16:rowId xmlns:a16="http://schemas.microsoft.com/office/drawing/2014/main" val="3142341979"/>
                  </a:ext>
                </a:extLst>
              </a:tr>
              <a:tr h="4742890">
                <a:tc>
                  <a:txBody>
                    <a:bodyPr/>
                    <a:lstStyle/>
                    <a:p>
                      <a:r>
                        <a:rPr lang="en-GB" sz="1400" dirty="0"/>
                        <a:t>•Group is a collection of independent individuals who has a different goal. They have common experience and interests. Everyone shares the information and resources however each one is responsible for his work. (</a:t>
                      </a:r>
                      <a:r>
                        <a:rPr lang="en-GB" sz="1400" dirty="0" err="1"/>
                        <a:t>Moga</a:t>
                      </a:r>
                      <a:r>
                        <a:rPr lang="en-GB" sz="1400" dirty="0"/>
                        <a:t>, 2017)</a:t>
                      </a:r>
                    </a:p>
                    <a:p>
                      <a:r>
                        <a:rPr lang="en-GB" sz="1400" dirty="0"/>
                        <a:t>•Group can have the same stage as Team, which are Forming, Norming, Performing and Adjourning. </a:t>
                      </a:r>
                    </a:p>
                    <a:p>
                      <a:r>
                        <a:rPr lang="en-GB" sz="1400" dirty="0"/>
                        <a:t>•If the group has so many members, sometimes members may not see each other. (</a:t>
                      </a:r>
                      <a:r>
                        <a:rPr lang="en-GB" sz="1400" dirty="0" err="1"/>
                        <a:t>Hasa</a:t>
                      </a:r>
                      <a:r>
                        <a:rPr lang="en-GB" sz="1400" dirty="0"/>
                        <a:t>, 2016)</a:t>
                      </a:r>
                    </a:p>
                    <a:p>
                      <a:r>
                        <a:rPr lang="en-GB" sz="1400" dirty="0"/>
                        <a:t>•Group has only one leader.</a:t>
                      </a:r>
                    </a:p>
                    <a:p>
                      <a:r>
                        <a:rPr lang="en-GB" sz="1400" dirty="0"/>
                        <a:t>•Types of Groups in an organisation: Formal group, Informal group, Secondary group and primary group. (Learn management, 2018)</a:t>
                      </a:r>
                    </a:p>
                    <a:p>
                      <a:r>
                        <a:rPr lang="en-GB" sz="1400" dirty="0"/>
                        <a:t>•Discuss, Decide and Delegate.</a:t>
                      </a:r>
                    </a:p>
                    <a:p>
                      <a:endParaRPr lang="en-GB" sz="1400" dirty="0"/>
                    </a:p>
                  </a:txBody>
                  <a:tcPr/>
                </a:tc>
                <a:tc>
                  <a:txBody>
                    <a:bodyPr/>
                    <a:lstStyle/>
                    <a:p>
                      <a:r>
                        <a:rPr lang="en-GB" sz="1400" dirty="0"/>
                        <a:t>•Team is a group of correlated people who has same responsibility and common goal. The members of the team understand each other mutually. They intend to increase their strength and decrease their weaknesses by working together. Synergy is the most important characteristic in the team : the whole is greater than the sum of its parts. (</a:t>
                      </a:r>
                      <a:r>
                        <a:rPr lang="en-GB" sz="1400" dirty="0" err="1"/>
                        <a:t>Moga</a:t>
                      </a:r>
                      <a:r>
                        <a:rPr lang="en-GB" sz="1400" dirty="0"/>
                        <a:t>, 2017)</a:t>
                      </a:r>
                    </a:p>
                    <a:p>
                      <a:r>
                        <a:rPr lang="en-GB" sz="1400" dirty="0"/>
                        <a:t>•To build up a good team, the team need to go through five stages (Dr Tuckman stages),and it’s the following: Forming, Norming, Performing and  Adjourning. (Wilson, 2010)</a:t>
                      </a:r>
                    </a:p>
                    <a:p>
                      <a:r>
                        <a:rPr lang="en-GB" sz="1400" dirty="0"/>
                        <a:t>•The members of the team know each other strength and weaknesses. (</a:t>
                      </a:r>
                      <a:r>
                        <a:rPr lang="en-GB" sz="1400" dirty="0" err="1"/>
                        <a:t>Hasa</a:t>
                      </a:r>
                      <a:r>
                        <a:rPr lang="en-GB" sz="1400" dirty="0"/>
                        <a:t>, 2016)</a:t>
                      </a:r>
                    </a:p>
                    <a:p>
                      <a:r>
                        <a:rPr lang="en-GB" sz="1400" dirty="0"/>
                        <a:t>•Team can have more than one leader.</a:t>
                      </a:r>
                    </a:p>
                    <a:p>
                      <a:r>
                        <a:rPr lang="en-GB" sz="1400" dirty="0"/>
                        <a:t>•There are 5 types of teams: Project team, Self-managed team, Vertical team, Operational team and Problem-solving team. (</a:t>
                      </a:r>
                      <a:r>
                        <a:rPr lang="en-GB" sz="1400" dirty="0" err="1"/>
                        <a:t>Kukhnavets</a:t>
                      </a:r>
                      <a:r>
                        <a:rPr lang="en-GB" sz="1400" dirty="0"/>
                        <a:t>, 2018)</a:t>
                      </a:r>
                    </a:p>
                    <a:p>
                      <a:r>
                        <a:rPr lang="en-GB" sz="1400" dirty="0"/>
                        <a:t>•Discuss, Decide and Do</a:t>
                      </a:r>
                    </a:p>
                    <a:p>
                      <a:endParaRPr lang="en-GB" sz="1400" dirty="0"/>
                    </a:p>
                  </a:txBody>
                  <a:tcPr/>
                </a:tc>
                <a:extLst>
                  <a:ext uri="{0D108BD9-81ED-4DB2-BD59-A6C34878D82A}">
                    <a16:rowId xmlns:a16="http://schemas.microsoft.com/office/drawing/2014/main" val="1990294582"/>
                  </a:ext>
                </a:extLst>
              </a:tr>
            </a:tbl>
          </a:graphicData>
        </a:graphic>
      </p:graphicFrame>
    </p:spTree>
    <p:extLst>
      <p:ext uri="{BB962C8B-B14F-4D97-AF65-F5344CB8AC3E}">
        <p14:creationId xmlns:p14="http://schemas.microsoft.com/office/powerpoint/2010/main" val="3577180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C043C88-A6DD-4984-9C91-0B2CF959BEF3}"/>
              </a:ext>
            </a:extLst>
          </p:cNvPr>
          <p:cNvSpPr>
            <a:spLocks noGrp="1"/>
          </p:cNvSpPr>
          <p:nvPr>
            <p:ph type="title"/>
          </p:nvPr>
        </p:nvSpPr>
        <p:spPr>
          <a:xfrm>
            <a:off x="1322754" y="1522820"/>
            <a:ext cx="2748041" cy="3601914"/>
          </a:xfrm>
        </p:spPr>
        <p:txBody>
          <a:bodyPr anchor="ctr">
            <a:normAutofit/>
          </a:bodyPr>
          <a:lstStyle/>
          <a:p>
            <a:r>
              <a:rPr lang="en-US" sz="2800" b="1" dirty="0">
                <a:solidFill>
                  <a:srgbClr val="FFFFFF"/>
                </a:solidFill>
                <a:effectLst/>
                <a:latin typeface="Arial" panose="020B0604020202020204" pitchFamily="34" charset="0"/>
                <a:ea typeface="Arial" panose="020B0604020202020204" pitchFamily="34" charset="0"/>
              </a:rPr>
              <a:t>Identify characteristics </a:t>
            </a:r>
            <a:r>
              <a:rPr lang="en-US" sz="2800" dirty="0">
                <a:solidFill>
                  <a:srgbClr val="FFFFFF"/>
                </a:solidFill>
                <a:effectLst/>
                <a:latin typeface="Arial" panose="020B0604020202020204" pitchFamily="34" charset="0"/>
                <a:ea typeface="Arial" panose="020B0604020202020204" pitchFamily="34" charset="0"/>
              </a:rPr>
              <a:t>of effective teams</a:t>
            </a:r>
            <a:r>
              <a:rPr lang="en-US" sz="2800" dirty="0">
                <a:solidFill>
                  <a:srgbClr val="FFFFFF"/>
                </a:solidFill>
                <a:effectLst/>
                <a:latin typeface="Arial" panose="020B0604020202020204" pitchFamily="34" charset="0"/>
                <a:ea typeface="Times New Roman" panose="02020603050405020304" pitchFamily="18" charset="0"/>
              </a:rPr>
              <a:t> </a:t>
            </a:r>
            <a:br>
              <a:rPr lang="en-GB" sz="2800" dirty="0">
                <a:solidFill>
                  <a:srgbClr val="FFFFFF"/>
                </a:solidFill>
                <a:effectLst/>
                <a:latin typeface="Arial" panose="020B0604020202020204" pitchFamily="34" charset="0"/>
                <a:ea typeface="Arial" panose="020B0604020202020204" pitchFamily="34" charset="0"/>
              </a:rPr>
            </a:br>
            <a:endParaRPr lang="en-GB" sz="2800" dirty="0">
              <a:solidFill>
                <a:srgbClr val="FFFFFF"/>
              </a:solidFill>
            </a:endParaRPr>
          </a:p>
        </p:txBody>
      </p:sp>
      <p:graphicFrame>
        <p:nvGraphicFramePr>
          <p:cNvPr id="5" name="Content Placeholder 2">
            <a:extLst>
              <a:ext uri="{FF2B5EF4-FFF2-40B4-BE49-F238E27FC236}">
                <a16:creationId xmlns:a16="http://schemas.microsoft.com/office/drawing/2014/main" id="{CD73A958-0EFE-4E9F-9B08-52A81BA41737}"/>
              </a:ext>
            </a:extLst>
          </p:cNvPr>
          <p:cNvGraphicFramePr>
            <a:graphicFrameLocks noGrp="1"/>
          </p:cNvGraphicFramePr>
          <p:nvPr>
            <p:ph idx="1"/>
            <p:extLst>
              <p:ext uri="{D42A27DB-BD31-4B8C-83A1-F6EECF244321}">
                <p14:modId xmlns:p14="http://schemas.microsoft.com/office/powerpoint/2010/main" val="586730041"/>
              </p:ext>
            </p:extLst>
          </p:nvPr>
        </p:nvGraphicFramePr>
        <p:xfrm>
          <a:off x="4925938" y="381732"/>
          <a:ext cx="6489510" cy="6044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353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554F6-84B7-4EF5-B9E6-8A6E3B84EFAC}"/>
              </a:ext>
            </a:extLst>
          </p:cNvPr>
          <p:cNvSpPr>
            <a:spLocks noGrp="1"/>
          </p:cNvSpPr>
          <p:nvPr>
            <p:ph type="title"/>
          </p:nvPr>
        </p:nvSpPr>
        <p:spPr>
          <a:xfrm>
            <a:off x="686834" y="1153572"/>
            <a:ext cx="3200400" cy="4461163"/>
          </a:xfrm>
        </p:spPr>
        <p:txBody>
          <a:bodyPr>
            <a:normAutofit/>
          </a:bodyPr>
          <a:lstStyle/>
          <a:p>
            <a:r>
              <a:rPr lang="en-US" sz="3400" b="1" dirty="0">
                <a:solidFill>
                  <a:srgbClr val="FFFFFF"/>
                </a:solidFill>
                <a:effectLst/>
                <a:latin typeface="Arial" panose="020B0604020202020204" pitchFamily="34" charset="0"/>
                <a:ea typeface="Times New Roman" panose="02020603050405020304" pitchFamily="18" charset="0"/>
              </a:rPr>
              <a:t>Identify any contemporary challenges </a:t>
            </a:r>
            <a:br>
              <a:rPr lang="en-GB" sz="3400" dirty="0">
                <a:solidFill>
                  <a:srgbClr val="FFFFFF"/>
                </a:solidFill>
                <a:effectLst/>
                <a:latin typeface="Arial" panose="020B0604020202020204" pitchFamily="34" charset="0"/>
                <a:ea typeface="Arial" panose="020B0604020202020204" pitchFamily="34" charset="0"/>
              </a:rPr>
            </a:br>
            <a:endParaRPr lang="en-GB" sz="34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Content Placeholder 2">
            <a:extLst>
              <a:ext uri="{FF2B5EF4-FFF2-40B4-BE49-F238E27FC236}">
                <a16:creationId xmlns:a16="http://schemas.microsoft.com/office/drawing/2014/main" id="{FE77EC03-BA33-433D-9832-C96B1AACD3D3}"/>
              </a:ext>
            </a:extLst>
          </p:cNvPr>
          <p:cNvSpPr>
            <a:spLocks noGrp="1"/>
          </p:cNvSpPr>
          <p:nvPr>
            <p:ph idx="1"/>
          </p:nvPr>
        </p:nvSpPr>
        <p:spPr>
          <a:xfrm>
            <a:off x="4447308" y="591344"/>
            <a:ext cx="6906491" cy="5585619"/>
          </a:xfrm>
        </p:spPr>
        <p:txBody>
          <a:bodyPr anchor="ctr">
            <a:normAutofit/>
          </a:bodyPr>
          <a:lstStyle/>
          <a:p>
            <a:pPr fontAlgn="base">
              <a:buFont typeface="+mj-lt"/>
              <a:buAutoNum type="arabicPeriod"/>
            </a:pPr>
            <a:r>
              <a:rPr lang="en-GB" sz="1800" b="0" i="0" u="none" strike="noStrike">
                <a:effectLst/>
              </a:rPr>
              <a:t>Uncertainty about the Future</a:t>
            </a:r>
            <a:endParaRPr lang="en-GB" sz="1800" b="0" i="0">
              <a:effectLst/>
            </a:endParaRPr>
          </a:p>
          <a:p>
            <a:pPr fontAlgn="base">
              <a:buFont typeface="+mj-lt"/>
              <a:buAutoNum type="arabicPeriod"/>
            </a:pPr>
            <a:r>
              <a:rPr lang="en-GB" sz="1800" b="0" i="0" u="none" strike="noStrike">
                <a:effectLst/>
              </a:rPr>
              <a:t>Wellbeing of Employees</a:t>
            </a:r>
            <a:endParaRPr lang="en-GB" sz="1800" b="0" i="0">
              <a:effectLst/>
            </a:endParaRPr>
          </a:p>
          <a:p>
            <a:pPr fontAlgn="base">
              <a:buFont typeface="+mj-lt"/>
              <a:buAutoNum type="arabicPeriod"/>
            </a:pPr>
            <a:r>
              <a:rPr lang="en-GB" sz="1800" b="0" i="0" u="none" strike="noStrike">
                <a:effectLst/>
              </a:rPr>
              <a:t>Tracking Team Productivity</a:t>
            </a:r>
            <a:endParaRPr lang="en-GB" sz="1800" b="0" i="0">
              <a:effectLst/>
            </a:endParaRPr>
          </a:p>
          <a:p>
            <a:pPr fontAlgn="base">
              <a:buFont typeface="+mj-lt"/>
              <a:buAutoNum type="arabicPeriod"/>
            </a:pPr>
            <a:r>
              <a:rPr lang="en-GB" sz="1800" b="0" i="0" u="none" strike="noStrike">
                <a:effectLst/>
              </a:rPr>
              <a:t>Shaping Company Culture</a:t>
            </a:r>
            <a:endParaRPr lang="en-GB" sz="1800" b="0" i="0">
              <a:effectLst/>
            </a:endParaRPr>
          </a:p>
          <a:p>
            <a:pPr fontAlgn="base">
              <a:buFont typeface="+mj-lt"/>
              <a:buAutoNum type="arabicPeriod"/>
            </a:pPr>
            <a:r>
              <a:rPr lang="en-GB" sz="1800" b="0" i="0" u="none" strike="noStrike">
                <a:effectLst/>
              </a:rPr>
              <a:t>Recruiting and Onboarding the Right Employees</a:t>
            </a:r>
            <a:endParaRPr lang="en-GB" sz="1800" b="0" i="0">
              <a:effectLst/>
            </a:endParaRPr>
          </a:p>
          <a:p>
            <a:pPr fontAlgn="base">
              <a:buFont typeface="+mj-lt"/>
              <a:buAutoNum type="arabicPeriod"/>
            </a:pPr>
            <a:r>
              <a:rPr lang="en-GB" sz="1800" b="0" i="0" u="none" strike="noStrike">
                <a:effectLst/>
              </a:rPr>
              <a:t>Supporting Diversity &amp; Inclusion in the Workplace</a:t>
            </a:r>
            <a:endParaRPr lang="en-GB" sz="1800" b="0" i="0">
              <a:effectLst/>
            </a:endParaRPr>
          </a:p>
          <a:p>
            <a:pPr fontAlgn="base">
              <a:buFont typeface="+mj-lt"/>
              <a:buAutoNum type="arabicPeriod"/>
            </a:pPr>
            <a:r>
              <a:rPr lang="en-GB" sz="1800" b="0" i="0" u="none" strike="noStrike">
                <a:effectLst/>
              </a:rPr>
              <a:t>Managing Communication Between Teams</a:t>
            </a:r>
            <a:endParaRPr lang="en-GB" sz="1800" b="0" i="0">
              <a:effectLst/>
            </a:endParaRPr>
          </a:p>
          <a:p>
            <a:pPr fontAlgn="base">
              <a:buFont typeface="+mj-lt"/>
              <a:buAutoNum type="arabicPeriod"/>
            </a:pPr>
            <a:r>
              <a:rPr lang="en-GB" sz="1800" b="0" i="0" u="none" strike="noStrike">
                <a:effectLst/>
              </a:rPr>
              <a:t>Regulation &amp; Compliance</a:t>
            </a:r>
            <a:endParaRPr lang="en-GB" sz="1800" b="0" i="0">
              <a:effectLst/>
            </a:endParaRPr>
          </a:p>
          <a:p>
            <a:pPr fontAlgn="base">
              <a:buFont typeface="+mj-lt"/>
              <a:buAutoNum type="arabicPeriod"/>
            </a:pPr>
            <a:r>
              <a:rPr lang="en-GB" sz="1800" b="0" i="0" u="none" strike="noStrike">
                <a:effectLst/>
              </a:rPr>
              <a:t>Technology &amp; Digitalisation</a:t>
            </a:r>
            <a:endParaRPr lang="en-GB" sz="1800" b="0" i="0">
              <a:effectLst/>
            </a:endParaRPr>
          </a:p>
          <a:p>
            <a:pPr fontAlgn="base">
              <a:buFont typeface="+mj-lt"/>
              <a:buAutoNum type="arabicPeriod"/>
            </a:pPr>
            <a:r>
              <a:rPr lang="en-GB" sz="1800" b="0" i="0" u="none" strike="noStrike">
                <a:effectLst/>
              </a:rPr>
              <a:t>Mind the Skills Gap</a:t>
            </a:r>
            <a:endParaRPr lang="en-GB" sz="1800" b="0" i="0">
              <a:effectLst/>
            </a:endParaRPr>
          </a:p>
          <a:p>
            <a:pPr fontAlgn="base">
              <a:buFont typeface="+mj-lt"/>
              <a:buAutoNum type="arabicPeriod"/>
            </a:pPr>
            <a:r>
              <a:rPr lang="en-GB" sz="1800" b="0" i="0" u="none" strike="noStrike">
                <a:effectLst/>
              </a:rPr>
              <a:t>High Staff Turnover</a:t>
            </a:r>
            <a:endParaRPr lang="en-GB" sz="1800" b="0" i="0">
              <a:effectLst/>
            </a:endParaRPr>
          </a:p>
          <a:p>
            <a:pPr fontAlgn="base">
              <a:buFont typeface="+mj-lt"/>
              <a:buAutoNum type="arabicPeriod"/>
            </a:pPr>
            <a:r>
              <a:rPr lang="en-GB" sz="1800" b="0" i="0" u="none" strike="noStrike">
                <a:effectLst/>
              </a:rPr>
              <a:t>Creating Innovative Teams</a:t>
            </a:r>
            <a:endParaRPr lang="en-GB" sz="1800" b="0" i="0">
              <a:effectLst/>
            </a:endParaRPr>
          </a:p>
          <a:p>
            <a:pPr fontAlgn="base">
              <a:buFont typeface="+mj-lt"/>
              <a:buAutoNum type="arabicPeriod"/>
            </a:pPr>
            <a:r>
              <a:rPr lang="en-GB" sz="1800" b="0" i="0" u="none" strike="noStrike">
                <a:effectLst/>
              </a:rPr>
              <a:t>Breaking Down Silos</a:t>
            </a:r>
            <a:endParaRPr lang="en-GB" sz="1800" b="0" i="0">
              <a:effectLst/>
            </a:endParaRPr>
          </a:p>
          <a:p>
            <a:pPr fontAlgn="base">
              <a:buFont typeface="+mj-lt"/>
              <a:buAutoNum type="arabicPeriod"/>
            </a:pPr>
            <a:r>
              <a:rPr lang="en-GB" sz="1800" b="0" i="0" u="none" strike="noStrike">
                <a:effectLst/>
              </a:rPr>
              <a:t>Knowledge Loss &amp; Brain Drain</a:t>
            </a:r>
            <a:endParaRPr lang="en-GB" sz="1800" b="0" i="0">
              <a:effectLst/>
            </a:endParaRPr>
          </a:p>
          <a:p>
            <a:pPr fontAlgn="base">
              <a:buFont typeface="+mj-lt"/>
              <a:buAutoNum type="arabicPeriod"/>
            </a:pPr>
            <a:r>
              <a:rPr lang="en-GB" sz="1800" b="0" i="0" u="none" strike="noStrike">
                <a:effectLst/>
              </a:rPr>
              <a:t>Finding the Holy Grail: Engagement</a:t>
            </a:r>
            <a:endParaRPr lang="en-GB" sz="1800" b="0" i="0">
              <a:effectLst/>
            </a:endParaRPr>
          </a:p>
          <a:p>
            <a:endParaRPr lang="en-GB" sz="1800"/>
          </a:p>
        </p:txBody>
      </p:sp>
    </p:spTree>
    <p:extLst>
      <p:ext uri="{BB962C8B-B14F-4D97-AF65-F5344CB8AC3E}">
        <p14:creationId xmlns:p14="http://schemas.microsoft.com/office/powerpoint/2010/main" val="3022422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ight Triangle 6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ectangle 6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636325-083C-4D08-8E0E-C04A3EF8FCD7}"/>
              </a:ext>
            </a:extLst>
          </p:cNvPr>
          <p:cNvSpPr>
            <a:spLocks noGrp="1"/>
          </p:cNvSpPr>
          <p:nvPr>
            <p:ph type="title"/>
          </p:nvPr>
        </p:nvSpPr>
        <p:spPr>
          <a:xfrm>
            <a:off x="1075767" y="1188637"/>
            <a:ext cx="2988234" cy="4480726"/>
          </a:xfrm>
        </p:spPr>
        <p:txBody>
          <a:bodyPr vert="horz" lIns="91440" tIns="45720" rIns="91440" bIns="45720" rtlCol="0" anchor="ctr">
            <a:normAutofit/>
          </a:bodyPr>
          <a:lstStyle/>
          <a:p>
            <a:pPr algn="r"/>
            <a:r>
              <a:rPr lang="en-US" sz="3100" b="1" kern="1200" dirty="0">
                <a:solidFill>
                  <a:schemeClr val="tx1"/>
                </a:solidFill>
                <a:effectLst/>
                <a:latin typeface="+mj-lt"/>
                <a:ea typeface="+mj-ea"/>
                <a:cs typeface="+mj-cs"/>
              </a:rPr>
              <a:t>Explain how you would propose to overcome identified challenges to create a high performing team </a:t>
            </a:r>
            <a:br>
              <a:rPr lang="en-US" sz="3100" kern="1200" dirty="0">
                <a:solidFill>
                  <a:schemeClr val="tx1"/>
                </a:solidFill>
                <a:effectLst/>
                <a:latin typeface="+mj-lt"/>
                <a:ea typeface="+mj-ea"/>
                <a:cs typeface="+mj-cs"/>
              </a:rPr>
            </a:br>
            <a:endParaRPr lang="en-US" sz="3100" kern="1200" dirty="0">
              <a:solidFill>
                <a:schemeClr val="tx1"/>
              </a:solidFill>
              <a:latin typeface="+mj-lt"/>
              <a:ea typeface="+mj-ea"/>
              <a:cs typeface="+mj-cs"/>
            </a:endParaRPr>
          </a:p>
        </p:txBody>
      </p:sp>
      <p:cxnSp>
        <p:nvCxnSpPr>
          <p:cNvPr id="66" name="Straight Connector 6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C952DFD-E43A-4F17-BA82-CCD55772DEE7}"/>
              </a:ext>
            </a:extLst>
          </p:cNvPr>
          <p:cNvSpPr txBox="1"/>
          <p:nvPr/>
        </p:nvSpPr>
        <p:spPr>
          <a:xfrm>
            <a:off x="5255260" y="1648870"/>
            <a:ext cx="4702848" cy="3560260"/>
          </a:xfrm>
          <a:prstGeom prst="rect">
            <a:avLst/>
          </a:prstGeom>
        </p:spPr>
        <p:txBody>
          <a:bodyPr vert="horz" lIns="91440" tIns="45720" rIns="91440" bIns="45720" rtlCol="0" anchor="ctr">
            <a:normAutofit fontScale="85000" lnSpcReduction="10000"/>
          </a:bodyPr>
          <a:lstStyle/>
          <a:p>
            <a:pPr marL="285750" indent="-228600">
              <a:lnSpc>
                <a:spcPct val="90000"/>
              </a:lnSpc>
              <a:spcAft>
                <a:spcPts val="600"/>
              </a:spcAft>
              <a:buFont typeface="Arial" panose="020B0604020202020204" pitchFamily="34" charset="0"/>
              <a:buChar char="•"/>
            </a:pPr>
            <a:r>
              <a:rPr lang="en-US" sz="1700" dirty="0"/>
              <a:t>Teamwork is challenging it can be rewarding and it can help you complete task quickly.</a:t>
            </a:r>
          </a:p>
          <a:p>
            <a:pPr marL="285750" indent="-228600">
              <a:lnSpc>
                <a:spcPct val="90000"/>
              </a:lnSpc>
              <a:spcAft>
                <a:spcPts val="600"/>
              </a:spcAft>
              <a:buFont typeface="Arial" panose="020B0604020202020204" pitchFamily="34" charset="0"/>
              <a:buChar char="•"/>
            </a:pPr>
            <a:r>
              <a:rPr lang="en-US" sz="1700" dirty="0"/>
              <a:t>You need to have a positive attitude and an open mind.</a:t>
            </a:r>
          </a:p>
          <a:p>
            <a:pPr marL="285750" indent="-228600">
              <a:lnSpc>
                <a:spcPct val="90000"/>
              </a:lnSpc>
              <a:spcAft>
                <a:spcPts val="600"/>
              </a:spcAft>
              <a:buFont typeface="Arial" panose="020B0604020202020204" pitchFamily="34" charset="0"/>
              <a:buChar char="•"/>
            </a:pPr>
            <a:r>
              <a:rPr lang="en-US" sz="1700" dirty="0"/>
              <a:t>You need to set a objectives and goals so you can work as a team, and you also need to respect one another.</a:t>
            </a:r>
          </a:p>
          <a:p>
            <a:pPr marL="285750" indent="-228600">
              <a:lnSpc>
                <a:spcPct val="90000"/>
              </a:lnSpc>
              <a:spcAft>
                <a:spcPts val="600"/>
              </a:spcAft>
              <a:buFont typeface="Arial" panose="020B0604020202020204" pitchFamily="34" charset="0"/>
              <a:buChar char="•"/>
            </a:pPr>
            <a:r>
              <a:rPr lang="en-US" sz="1700" dirty="0"/>
              <a:t>You need to listen to each member of your team and try to ensure that each member is doing so.</a:t>
            </a:r>
          </a:p>
          <a:p>
            <a:pPr marL="285750" indent="-228600">
              <a:lnSpc>
                <a:spcPct val="90000"/>
              </a:lnSpc>
              <a:spcAft>
                <a:spcPts val="600"/>
              </a:spcAft>
              <a:buFont typeface="Arial" panose="020B0604020202020204" pitchFamily="34" charset="0"/>
              <a:buChar char="•"/>
            </a:pPr>
            <a:r>
              <a:rPr lang="en-US" sz="1700" dirty="0"/>
              <a:t>Encourage yourself to be open in communicating, share your experiences and feelings in the nursing communities like </a:t>
            </a:r>
            <a:r>
              <a:rPr lang="en-US" sz="1700" dirty="0" err="1"/>
              <a:t>facebook</a:t>
            </a:r>
            <a:r>
              <a:rPr lang="en-US" sz="1700" dirty="0"/>
              <a:t> groups or any place. Not just for your </a:t>
            </a:r>
            <a:r>
              <a:rPr lang="en-GB" sz="1700" dirty="0"/>
              <a:t>therapeutic release but also will allow others who empathise to share solid strategies with you. (Florence, 2021)</a:t>
            </a:r>
            <a:endParaRPr lang="en-US" sz="1700" dirty="0"/>
          </a:p>
          <a:p>
            <a:pPr marL="285750" indent="-228600">
              <a:lnSpc>
                <a:spcPct val="90000"/>
              </a:lnSpc>
              <a:spcAft>
                <a:spcPts val="600"/>
              </a:spcAft>
              <a:buFont typeface="Arial" panose="020B0604020202020204" pitchFamily="34" charset="0"/>
              <a:buChar char="•"/>
            </a:pPr>
            <a:r>
              <a:rPr lang="en-US" sz="1700" dirty="0"/>
              <a:t>Having breaks between tasks will help avoid burnout or creative droughts (</a:t>
            </a:r>
            <a:r>
              <a:rPr lang="en-US" sz="1700" u="sng" dirty="0"/>
              <a:t>Alexandra Bee , 17 December 2018,)</a:t>
            </a:r>
            <a:endParaRPr lang="en-US" sz="1700" dirty="0"/>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3422795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79B2D7-E0D0-4BCD-8208-2F936FE6A1F6}"/>
              </a:ext>
            </a:extLst>
          </p:cNvPr>
          <p:cNvSpPr>
            <a:spLocks noGrp="1"/>
          </p:cNvSpPr>
          <p:nvPr>
            <p:ph type="title"/>
          </p:nvPr>
        </p:nvSpPr>
        <p:spPr>
          <a:xfrm>
            <a:off x="643467" y="321734"/>
            <a:ext cx="10905066" cy="1135737"/>
          </a:xfrm>
        </p:spPr>
        <p:txBody>
          <a:bodyPr>
            <a:normAutofit/>
          </a:bodyPr>
          <a:lstStyle/>
          <a:p>
            <a:r>
              <a:rPr lang="en-US" sz="3300" b="1">
                <a:effectLst/>
                <a:latin typeface="Arial" panose="020B0604020202020204" pitchFamily="34" charset="0"/>
                <a:ea typeface="Arial" panose="020B0604020202020204" pitchFamily="34" charset="0"/>
              </a:rPr>
              <a:t>Identify any effective conflict handling and delegation</a:t>
            </a:r>
            <a:br>
              <a:rPr lang="en-GB" sz="3300">
                <a:effectLst/>
                <a:latin typeface="Arial" panose="020B0604020202020204" pitchFamily="34" charset="0"/>
                <a:ea typeface="Arial" panose="020B0604020202020204" pitchFamily="34" charset="0"/>
              </a:rPr>
            </a:br>
            <a:endParaRPr lang="en-GB" sz="330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19923669-465D-41AB-80A1-14392DCBBD75}"/>
              </a:ext>
            </a:extLst>
          </p:cNvPr>
          <p:cNvGraphicFramePr>
            <a:graphicFrameLocks noGrp="1"/>
          </p:cNvGraphicFramePr>
          <p:nvPr>
            <p:ph idx="1"/>
            <p:extLst>
              <p:ext uri="{D42A27DB-BD31-4B8C-83A1-F6EECF244321}">
                <p14:modId xmlns:p14="http://schemas.microsoft.com/office/powerpoint/2010/main" val="37951573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5962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lstStyle/>
          <a:p>
            <a:r>
              <a:rPr lang="en-US" dirty="0"/>
              <a:t>We have worked in a team of 3 and each of us was given tasks and had to a research about our tasks that was given.</a:t>
            </a:r>
          </a:p>
          <a:p>
            <a:r>
              <a:rPr lang="en-US" dirty="0"/>
              <a:t> But working in a team can be quite hard but we have completed it on time. We have used Microsoft teams and other technologies to get in touch and email each other what we have been doing. </a:t>
            </a:r>
          </a:p>
          <a:p>
            <a:r>
              <a:rPr lang="en-US" dirty="0"/>
              <a:t>I believe we all been a good team player and listened to each other we have also used </a:t>
            </a:r>
            <a:r>
              <a:rPr lang="en-US" dirty="0" err="1"/>
              <a:t>Belbins</a:t>
            </a:r>
            <a:r>
              <a:rPr lang="en-US" dirty="0"/>
              <a:t> SPI to see who was good at what and what needed to improved. </a:t>
            </a:r>
          </a:p>
          <a:p>
            <a:endParaRPr lang="en-US" dirty="0"/>
          </a:p>
        </p:txBody>
      </p:sp>
    </p:spTree>
    <p:extLst>
      <p:ext uri="{BB962C8B-B14F-4D97-AF65-F5344CB8AC3E}">
        <p14:creationId xmlns:p14="http://schemas.microsoft.com/office/powerpoint/2010/main" val="1084452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8213E-0190-4F89-9BDA-03B6EFA868D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82E4EE0-845E-4F2F-95E4-8831FD0D7F77}"/>
              </a:ext>
            </a:extLst>
          </p:cNvPr>
          <p:cNvSpPr>
            <a:spLocks noGrp="1"/>
          </p:cNvSpPr>
          <p:nvPr>
            <p:ph idx="1"/>
          </p:nvPr>
        </p:nvSpPr>
        <p:spPr/>
        <p:txBody>
          <a:bodyPr>
            <a:normAutofit fontScale="47500" lnSpcReduction="20000"/>
          </a:bodyPr>
          <a:lstStyle/>
          <a:p>
            <a:r>
              <a:rPr lang="en-GB" sz="2200" dirty="0"/>
              <a:t>Alexandra Bee , 17 December 2018,  Career Trend  How to overcome challenges of working in a team -  https://careertrend.com/how-7766864-work-effectively-team-environment.html</a:t>
            </a:r>
          </a:p>
          <a:p>
            <a:r>
              <a:rPr lang="en-GB" sz="2200" dirty="0"/>
              <a:t>Eastern Illinois University, (2019) Why Teamwork And Communication Are Critical In Nursing, Available at: URL </a:t>
            </a:r>
            <a:r>
              <a:rPr lang="en-GB" sz="2200" dirty="0">
                <a:hlinkClick r:id="rId3"/>
              </a:rPr>
              <a:t>https://learnonline.eiu.edu/articles/rnbsn/teamwork-communication-critical-in-nursing.aspx</a:t>
            </a:r>
            <a:r>
              <a:rPr lang="en-GB" sz="2200" dirty="0"/>
              <a:t> .(Accessed 28/05/2021)</a:t>
            </a:r>
          </a:p>
          <a:p>
            <a:r>
              <a:rPr lang="en-GB" sz="2200" dirty="0"/>
              <a:t>Florence, (2021). 5 Nursing Challenges and How to Overcome Them, Available at </a:t>
            </a:r>
            <a:r>
              <a:rPr lang="en-GB" sz="2200" dirty="0">
                <a:hlinkClick r:id="rId4"/>
              </a:rPr>
              <a:t>https://www.florence.co.uk/posts/5-nursing-challenges-and-how-to-overcome-them</a:t>
            </a:r>
            <a:r>
              <a:rPr lang="en-GB" sz="2200" dirty="0"/>
              <a:t>. (Accessed 07/06/2021)</a:t>
            </a:r>
          </a:p>
          <a:p>
            <a:r>
              <a:rPr lang="en-GB" sz="2200" dirty="0" err="1"/>
              <a:t>Hasa</a:t>
            </a:r>
            <a:r>
              <a:rPr lang="en-GB" sz="2200" dirty="0"/>
              <a:t>, (2016) Difference Between Group and Team, Available at: URL https://pediaa.com/difference-between-group-and-team/. (Accessed 05/06/2021)</a:t>
            </a:r>
          </a:p>
          <a:p>
            <a:r>
              <a:rPr lang="en-GB" sz="2200" dirty="0" err="1"/>
              <a:t>Kukhnavets</a:t>
            </a:r>
            <a:r>
              <a:rPr lang="en-GB" sz="2200" dirty="0"/>
              <a:t>, P. (2018) 5 Types of Teams. What’s Your Choice?. Available at: URL https://hygger.io/blog/5-types-of-teams-in-organizations/#:~:text=Project%20team%201%20Functional%20team.%20A%20functional%20team,members%20are%20tied%20down%20by%20a%20contract.%20. (Accessed 05/06/2021)</a:t>
            </a:r>
          </a:p>
          <a:p>
            <a:r>
              <a:rPr lang="en-GB" sz="2200" dirty="0" err="1"/>
              <a:t>Learnmanagment</a:t>
            </a:r>
            <a:r>
              <a:rPr lang="en-GB" sz="2200" dirty="0"/>
              <a:t>, (2018) Types Of Groups, Available at: URL https://www.learnmanagement2.com/typesofgroups.htm. (Accessed 05/06/2021)</a:t>
            </a:r>
          </a:p>
          <a:p>
            <a:r>
              <a:rPr lang="en-GB" sz="2200" dirty="0" err="1"/>
              <a:t>Moga</a:t>
            </a:r>
            <a:r>
              <a:rPr lang="en-GB" sz="2200" dirty="0"/>
              <a:t>, B. (2017) Group vs Team [Differences, Comparison, Transformation], Available at: URL </a:t>
            </a:r>
            <a:r>
              <a:rPr lang="en-GB" sz="2200" dirty="0">
                <a:hlinkClick r:id="rId5"/>
              </a:rPr>
              <a:t>https://activecollab.com/blog/collaboration/group-vs-team</a:t>
            </a:r>
            <a:r>
              <a:rPr lang="en-GB" sz="2200" dirty="0"/>
              <a:t> (Accessed 31/05/2021)</a:t>
            </a:r>
          </a:p>
          <a:p>
            <a:r>
              <a:rPr lang="en-GB" sz="2200" dirty="0"/>
              <a:t>Otten, F. (2019) How to manage conflict: Thomas-Kilmann to the rescue!, ~Available at: URL </a:t>
            </a:r>
            <a:r>
              <a:rPr lang="en-GB" sz="2200" dirty="0">
                <a:hlinkClick r:id="rId6"/>
              </a:rPr>
              <a:t>https://fritzerland.com/2019/09/10/how-to-manage-thomas-kilmann-to-the-rescue/</a:t>
            </a:r>
            <a:r>
              <a:rPr lang="en-GB" sz="2200" dirty="0"/>
              <a:t>. (Accessed 06/06/2021)</a:t>
            </a:r>
          </a:p>
          <a:p>
            <a:r>
              <a:rPr lang="en-GB" sz="2200" dirty="0"/>
              <a:t>Phoenix, (2021) Home Health Nursing Skills, Available </a:t>
            </a:r>
            <a:r>
              <a:rPr lang="en-GB" sz="2200" dirty="0" err="1"/>
              <a:t>at:URL</a:t>
            </a:r>
            <a:r>
              <a:rPr lang="en-GB" sz="2200" dirty="0"/>
              <a:t> </a:t>
            </a:r>
            <a:r>
              <a:rPr lang="en-GB" sz="2200" dirty="0">
                <a:hlinkClick r:id="rId7"/>
              </a:rPr>
              <a:t>https://phoenixhomehc.com/home-health-nursing-skills/#:~:text=%20Home%20Health%20Nursing%20Skills%20%201%20Clinical,collaborative%20team%20of%20doctors%20and%20medical...%20More%20</a:t>
            </a:r>
            <a:r>
              <a:rPr lang="en-GB" sz="2200" dirty="0"/>
              <a:t> .(Accessed 29/05/2021)</a:t>
            </a:r>
          </a:p>
          <a:p>
            <a:r>
              <a:rPr lang="en-GB" sz="2200" dirty="0" err="1"/>
              <a:t>Regiscollege</a:t>
            </a:r>
            <a:r>
              <a:rPr lang="en-GB" sz="2200" dirty="0"/>
              <a:t>, (2021) The Importance of Teamwork and Collaboration in Nursing, Available </a:t>
            </a:r>
            <a:r>
              <a:rPr lang="en-GB" sz="2200" dirty="0" err="1"/>
              <a:t>at:URL</a:t>
            </a:r>
            <a:r>
              <a:rPr lang="en-GB" sz="2200" dirty="0"/>
              <a:t>  </a:t>
            </a:r>
            <a:r>
              <a:rPr lang="en-GB" sz="2200" dirty="0">
                <a:hlinkClick r:id="rId8"/>
              </a:rPr>
              <a:t>https://online.regiscollege.edu/blog/the-importance-of-teamwork-and-collaboration-in-nursing/#:~:text=The%20field%20of%20health%20care%20is%20filled%20with,and%20the%20needs%20of%20the%20health%20care%20organization</a:t>
            </a:r>
            <a:r>
              <a:rPr lang="en-GB" sz="2200" dirty="0"/>
              <a:t>. (Accessed 28/05/2021)</a:t>
            </a:r>
          </a:p>
          <a:p>
            <a:r>
              <a:rPr lang="en-GB" sz="2200" dirty="0"/>
              <a:t>Wilson, C. (2010), BRUCE TUCKMAN’S FORMING, STORMING, NORMING &amp; PERFORMING TEAM DEVELOPMENT MODEL. Available at: URL   </a:t>
            </a:r>
            <a:r>
              <a:rPr lang="en-GB" sz="2200" dirty="0">
                <a:hlinkClick r:id="rId9"/>
              </a:rPr>
              <a:t>https://moodle.uwtsd.ac.uk/pluginfile.php/363405/mod_resource/content/1/BruceTuckman_Team_Development_Model%20reading%20for%20week%202.pdf</a:t>
            </a:r>
            <a:r>
              <a:rPr lang="en-GB" sz="2200" dirty="0"/>
              <a:t>. (Accessed 04/06/2021)</a:t>
            </a:r>
          </a:p>
          <a:p>
            <a:endParaRPr lang="en-GB" sz="1800" dirty="0"/>
          </a:p>
        </p:txBody>
      </p:sp>
    </p:spTree>
    <p:extLst>
      <p:ext uri="{BB962C8B-B14F-4D97-AF65-F5344CB8AC3E}">
        <p14:creationId xmlns:p14="http://schemas.microsoft.com/office/powerpoint/2010/main" val="24470347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389</TotalTime>
  <Words>2038</Words>
  <Application>Microsoft Office PowerPoint</Application>
  <PresentationFormat>Widescreen</PresentationFormat>
  <Paragraphs>103</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How to use teamwork theories to improve the performance of a team in the Nursing home </vt:lpstr>
      <vt:lpstr>Introduction</vt:lpstr>
      <vt:lpstr>Nursing home Teamwork Strengths</vt:lpstr>
      <vt:lpstr>PowerPoint Presentation</vt:lpstr>
      <vt:lpstr>Identify characteristics of effective teams  </vt:lpstr>
      <vt:lpstr>Identify any contemporary challenges  </vt:lpstr>
      <vt:lpstr>Explain how you would propose to overcome identified challenges to create a high performing team  </vt:lpstr>
      <vt:lpstr>Identify any effective conflict handling and delegation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use teamwork theories to improve the performance of a team in the modern workplace</dc:title>
  <dc:creator>E Isbilir (Cefn Hengoed Community School)</dc:creator>
  <cp:lastModifiedBy>Marwa aljarrah</cp:lastModifiedBy>
  <cp:revision>32</cp:revision>
  <dcterms:created xsi:type="dcterms:W3CDTF">2021-05-31T19:26:53Z</dcterms:created>
  <dcterms:modified xsi:type="dcterms:W3CDTF">2021-06-07T08:46:58Z</dcterms:modified>
</cp:coreProperties>
</file>