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5"/>
  </p:notesMasterIdLst>
  <p:sldIdLst>
    <p:sldId id="621" r:id="rId4"/>
    <p:sldId id="624" r:id="rId5"/>
    <p:sldId id="633" r:id="rId6"/>
    <p:sldId id="643" r:id="rId7"/>
    <p:sldId id="627" r:id="rId8"/>
    <p:sldId id="634" r:id="rId9"/>
    <p:sldId id="636" r:id="rId10"/>
    <p:sldId id="635" r:id="rId11"/>
    <p:sldId id="637" r:id="rId12"/>
    <p:sldId id="644" r:id="rId13"/>
    <p:sldId id="645" r:id="rId14"/>
    <p:sldId id="646" r:id="rId15"/>
    <p:sldId id="647" r:id="rId16"/>
    <p:sldId id="648" r:id="rId17"/>
    <p:sldId id="642" r:id="rId18"/>
    <p:sldId id="641" r:id="rId19"/>
    <p:sldId id="640" r:id="rId20"/>
    <p:sldId id="639" r:id="rId21"/>
    <p:sldId id="649" r:id="rId22"/>
    <p:sldId id="650" r:id="rId23"/>
    <p:sldId id="651"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51332" autoAdjust="0"/>
  </p:normalViewPr>
  <p:slideViewPr>
    <p:cSldViewPr>
      <p:cViewPr varScale="1">
        <p:scale>
          <a:sx n="114" d="100"/>
          <a:sy n="114" d="100"/>
        </p:scale>
        <p:origin x="1554" y="11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27/06/2022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27/06/2022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27/06/2022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27/06/2022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27/06/2022</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27/06/2022</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27/06/2022</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27/06/2022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27/06/2022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27/06/2022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27/06/2022</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27/06/2022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27/06/2022</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hyperlink" Target="https://www.kqed.org/mindshift/27166/why-confusion-can-be-a-good-thing"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salford.ac.uk/__data/assets/pdf_file/0009/1245591/STUDENT-GUIDE-TO-REFLECTIVE-WRITING.pdf" TargetMode="External"/><Relationship Id="rId2" Type="http://schemas.openxmlformats.org/officeDocument/2006/relationships/hyperlink" Target="https://www.port.ac.uk/student-life/help-and-advice/study-skills/written-assignments/reflective-writing-introduction" TargetMode="External"/><Relationship Id="rId1" Type="http://schemas.openxmlformats.org/officeDocument/2006/relationships/slideLayout" Target="../slideLayouts/slideLayout24.xml"/><Relationship Id="rId6" Type="http://schemas.openxmlformats.org/officeDocument/2006/relationships/hyperlink" Target="https://mindscholar.com.au/wp-content/uploads/2016/12/self-reflection-improves-learning.pdf" TargetMode="External"/><Relationship Id="rId5" Type="http://schemas.openxmlformats.org/officeDocument/2006/relationships/hyperlink" Target="https://www.smashingmagazine.com/2018/01/importance-self-reflection-part-2" TargetMode="External"/><Relationship Id="rId4" Type="http://schemas.openxmlformats.org/officeDocument/2006/relationships/hyperlink" Target="https://libguides.cam.ac.uk/reflectivepracticetoolkit/reflectivewritin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argetjobs.co.uk/careers-advice/career-planning/273051-the-top-10-skills-thatll-get-you-a-job-when-you-graduate" TargetMode="External"/><Relationship Id="rId2" Type="http://schemas.openxmlformats.org/officeDocument/2006/relationships/hyperlink" Target="https://www.skillsyouneed.com/general/employability-skills.html" TargetMode="External"/><Relationship Id="rId1" Type="http://schemas.openxmlformats.org/officeDocument/2006/relationships/slideLayout" Target="../slideLayouts/slideLayout24.xml"/><Relationship Id="rId4" Type="http://schemas.openxmlformats.org/officeDocument/2006/relationships/hyperlink" Target="https://www.reed.co.uk/career-advice/what-are-transferable-skill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blog.springpod.co.uk/improve-your-employability-while-studying/" TargetMode="External"/><Relationship Id="rId2" Type="http://schemas.openxmlformats.org/officeDocument/2006/relationships/hyperlink" Target="https://www.forbes.com/sites/forbeshumanresourcescouncil/2019/04/26/soft-is-an-understatement-the-importance-of-transferable-skills/#5ae396c15ea9" TargetMode="External"/><Relationship Id="rId1" Type="http://schemas.openxmlformats.org/officeDocument/2006/relationships/slideLayout" Target="../slideLayouts/slideLayout24.xml"/><Relationship Id="rId4" Type="http://schemas.openxmlformats.org/officeDocument/2006/relationships/hyperlink" Target="https://www.prospects.ac.uk/careers-advice/getting-a-job/7-ways-to-improve-graduate-employabilit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hehrdirector.com/business-news/skills/5-million-left-without-right-skills-after-covid-19-says-open-uni/" TargetMode="External"/><Relationship Id="rId2" Type="http://schemas.openxmlformats.org/officeDocument/2006/relationships/hyperlink" Target="https://www.fenews.co.uk/press-releases/50816-workplace-skills-now-more-important-than-exam-results-in-post-covid-jobs-market-say-teachers" TargetMode="External"/><Relationship Id="rId1" Type="http://schemas.openxmlformats.org/officeDocument/2006/relationships/slideLayout" Target="../slideLayouts/slideLayout24.xml"/><Relationship Id="rId5" Type="http://schemas.openxmlformats.org/officeDocument/2006/relationships/hyperlink" Target="https://www.thebalancecareers.com/how-to-keep-your-job-skills-current-2063756" TargetMode="External"/><Relationship Id="rId4" Type="http://schemas.openxmlformats.org/officeDocument/2006/relationships/hyperlink" Target="https://www.openaccessgovernment.org/uk-faces-employability-skills-gap/53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BMSW4001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Assignment requirements for task 2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27/06/2022</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395288" y="1268413"/>
            <a:ext cx="8280400" cy="5040312"/>
          </a:xfrm>
        </p:spPr>
        <p:txBody>
          <a:bodyPr/>
          <a:lstStyle/>
          <a:p>
            <a:pPr marL="0" lvl="0" indent="0">
              <a:spcBef>
                <a:spcPct val="0"/>
              </a:spcBef>
              <a:buNone/>
            </a:pPr>
            <a:r>
              <a:rPr lang="en-US" sz="2200" dirty="0"/>
              <a:t>ACE is a one-term thick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component divided into 2 tasks. </a:t>
            </a:r>
          </a:p>
          <a:p>
            <a:pPr marL="0" lvl="0" indent="0">
              <a:spcBef>
                <a:spcPct val="0"/>
              </a:spcBef>
              <a:buNone/>
            </a:pPr>
            <a:endParaRPr lang="en-GB" altLang="en-US" sz="2200" dirty="0"/>
          </a:p>
          <a:p>
            <a:r>
              <a:rPr lang="en-US" sz="2200" b="1" dirty="0"/>
              <a:t>Task 1: Individual presentation </a:t>
            </a:r>
            <a:r>
              <a:rPr lang="en-US" sz="2200" dirty="0"/>
              <a:t>(5-10 minutes)</a:t>
            </a:r>
          </a:p>
          <a:p>
            <a:endParaRPr lang="en-US" sz="2200" dirty="0"/>
          </a:p>
          <a:p>
            <a:r>
              <a:rPr lang="en-US" altLang="en-US" sz="2200" b="1" dirty="0"/>
              <a:t>Task 2: Report </a:t>
            </a:r>
            <a:r>
              <a:rPr lang="en-US" altLang="en-US" sz="2200" dirty="0"/>
              <a:t>(2000 words)</a:t>
            </a:r>
          </a:p>
          <a:p>
            <a:endParaRPr lang="en-US" altLang="en-US" sz="2200" dirty="0"/>
          </a:p>
          <a:p>
            <a:pPr marL="0" indent="0">
              <a:buNone/>
            </a:pPr>
            <a:r>
              <a:rPr lang="en-US" altLang="en-US" sz="2200" dirty="0"/>
              <a:t>They will be marked together at the end of the term. Marking for Task 1 will be under criterion 4 – Practical Skills.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2D67-A11C-49C2-B296-93408506ACE5}"/>
              </a:ext>
            </a:extLst>
          </p:cNvPr>
          <p:cNvSpPr>
            <a:spLocks noGrp="1"/>
          </p:cNvSpPr>
          <p:nvPr>
            <p:ph type="title"/>
          </p:nvPr>
        </p:nvSpPr>
        <p:spPr>
          <a:xfrm>
            <a:off x="1043608" y="171607"/>
            <a:ext cx="7581528" cy="593097"/>
          </a:xfrm>
        </p:spPr>
        <p:txBody>
          <a:bodyPr/>
          <a:lstStyle/>
          <a:p>
            <a:r>
              <a:rPr lang="en-GB" sz="3600" b="1" dirty="0"/>
              <a:t>Task 2: Report (2000 words) </a:t>
            </a:r>
            <a:endParaRPr lang="en-GB" sz="2800" dirty="0"/>
          </a:p>
        </p:txBody>
      </p:sp>
      <p:sp>
        <p:nvSpPr>
          <p:cNvPr id="3" name="Content Placeholder 2">
            <a:extLst>
              <a:ext uri="{FF2B5EF4-FFF2-40B4-BE49-F238E27FC236}">
                <a16:creationId xmlns:a16="http://schemas.microsoft.com/office/drawing/2014/main" id="{7A191402-FD3A-4BB6-B5A8-21F5294C319B}"/>
              </a:ext>
            </a:extLst>
          </p:cNvPr>
          <p:cNvSpPr>
            <a:spLocks noGrp="1"/>
          </p:cNvSpPr>
          <p:nvPr>
            <p:ph idx="1"/>
          </p:nvPr>
        </p:nvSpPr>
        <p:spPr>
          <a:xfrm>
            <a:off x="250825" y="908720"/>
            <a:ext cx="8497639" cy="4392488"/>
          </a:xfrm>
        </p:spPr>
        <p:txBody>
          <a:bodyPr/>
          <a:lstStyle/>
          <a:p>
            <a:pPr algn="just"/>
            <a:r>
              <a:rPr lang="en-GB" sz="2000" dirty="0"/>
              <a:t>Write an appropriately structured academic report where you reflect on your learning in this module, using a recognised model of reflection. Discuss </a:t>
            </a:r>
            <a:r>
              <a:rPr lang="en-GB" sz="2000" b="1" dirty="0"/>
              <a:t>four topics</a:t>
            </a:r>
            <a:r>
              <a:rPr lang="en-GB" sz="2000" dirty="0"/>
              <a:t> in your work: </a:t>
            </a:r>
            <a:r>
              <a:rPr lang="en-GB" sz="2000" b="1" dirty="0"/>
              <a:t>three chosen</a:t>
            </a:r>
            <a:r>
              <a:rPr lang="en-GB" sz="2000" dirty="0"/>
              <a:t> from the list below (if they were covered in class), showing you have understood them, and reflect on how useful they have been to you, taking into consideration what you already knew, what you learned in the sessions, and any learning you undertook outside of the classroom. </a:t>
            </a:r>
            <a:r>
              <a:rPr lang="en-GB" sz="2000" b="1" dirty="0"/>
              <a:t>Topic four</a:t>
            </a:r>
            <a:r>
              <a:rPr lang="en-GB" sz="2000" dirty="0"/>
              <a:t> </a:t>
            </a:r>
            <a:r>
              <a:rPr lang="en-GB" sz="2000" b="1" i="1" u="sng" dirty="0"/>
              <a:t>must be</a:t>
            </a:r>
            <a:r>
              <a:rPr lang="en-GB" sz="2000" dirty="0"/>
              <a:t> </a:t>
            </a:r>
            <a:r>
              <a:rPr lang="en-GB" sz="2000" b="1" dirty="0"/>
              <a:t>public speaking and giving presentations</a:t>
            </a:r>
            <a:r>
              <a:rPr lang="en-GB" sz="2000" dirty="0"/>
              <a:t>, containing your </a:t>
            </a:r>
            <a:r>
              <a:rPr lang="en-GB" sz="2000" u="sng" dirty="0"/>
              <a:t>personal reflection on the individual presentation you delivered in week 9</a:t>
            </a:r>
            <a:r>
              <a:rPr lang="en-GB" sz="2000" dirty="0"/>
              <a:t>. </a:t>
            </a:r>
          </a:p>
          <a:p>
            <a:pPr algn="just"/>
            <a:endParaRPr lang="en-GB" sz="600" dirty="0">
              <a:effectLst/>
              <a:latin typeface="Times New Roman" panose="02020603050405020304" pitchFamily="18" charset="0"/>
              <a:ea typeface="Times New Roman" panose="02020603050405020304" pitchFamily="18" charset="0"/>
            </a:endParaRPr>
          </a:p>
          <a:p>
            <a:pPr algn="just"/>
            <a:r>
              <a:rPr lang="en-GB" sz="2000" dirty="0">
                <a:effectLst/>
                <a:latin typeface="Arial" panose="020B0604020202020204" pitchFamily="34" charset="0"/>
                <a:ea typeface="Arial" panose="020B0604020202020204" pitchFamily="34" charset="0"/>
                <a:cs typeface="Times New Roman" panose="02020603050405020304" pitchFamily="18" charset="0"/>
              </a:rPr>
              <a:t>You will need to briefly explain the chosen model of reflection and apply it to each topic. You will also need to analyse published literature relating to the specific topics you discuss and use the feedback you received from your lecturer, with detailed examples, on all in-class activities.</a:t>
            </a: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1800" dirty="0"/>
          </a:p>
          <a:p>
            <a:endParaRPr lang="en-GB" sz="2000" dirty="0"/>
          </a:p>
        </p:txBody>
      </p:sp>
      <p:sp>
        <p:nvSpPr>
          <p:cNvPr id="4" name="Date Placeholder 3">
            <a:extLst>
              <a:ext uri="{FF2B5EF4-FFF2-40B4-BE49-F238E27FC236}">
                <a16:creationId xmlns:a16="http://schemas.microsoft.com/office/drawing/2014/main" id="{29575A51-EFAF-41CA-A8A6-2780AEB298F2}"/>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923951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2D67-A11C-49C2-B296-93408506ACE5}"/>
              </a:ext>
            </a:extLst>
          </p:cNvPr>
          <p:cNvSpPr>
            <a:spLocks noGrp="1"/>
          </p:cNvSpPr>
          <p:nvPr>
            <p:ph type="title"/>
          </p:nvPr>
        </p:nvSpPr>
        <p:spPr>
          <a:xfrm>
            <a:off x="827584" y="171607"/>
            <a:ext cx="7797552" cy="665105"/>
          </a:xfrm>
        </p:spPr>
        <p:txBody>
          <a:bodyPr/>
          <a:lstStyle/>
          <a:p>
            <a:r>
              <a:rPr lang="en-GB" sz="3600" b="1" dirty="0"/>
              <a:t>Task 2: Report (2000 words) </a:t>
            </a:r>
            <a:endParaRPr lang="en-GB" sz="2800" dirty="0"/>
          </a:p>
        </p:txBody>
      </p:sp>
      <p:sp>
        <p:nvSpPr>
          <p:cNvPr id="3" name="Content Placeholder 2">
            <a:extLst>
              <a:ext uri="{FF2B5EF4-FFF2-40B4-BE49-F238E27FC236}">
                <a16:creationId xmlns:a16="http://schemas.microsoft.com/office/drawing/2014/main" id="{7A191402-FD3A-4BB6-B5A8-21F5294C319B}"/>
              </a:ext>
            </a:extLst>
          </p:cNvPr>
          <p:cNvSpPr>
            <a:spLocks noGrp="1"/>
          </p:cNvSpPr>
          <p:nvPr>
            <p:ph idx="1"/>
          </p:nvPr>
        </p:nvSpPr>
        <p:spPr>
          <a:xfrm>
            <a:off x="395536" y="977677"/>
            <a:ext cx="8229600" cy="4392488"/>
          </a:xfrm>
        </p:spPr>
        <p:txBody>
          <a:bodyPr/>
          <a:lstStyle/>
          <a:p>
            <a:pPr marL="0" indent="0" algn="just">
              <a:buNone/>
            </a:pPr>
            <a:r>
              <a:rPr lang="en-GB" sz="2000" b="1" dirty="0">
                <a:effectLst/>
                <a:latin typeface="Arial" panose="020B0604020202020204" pitchFamily="34" charset="0"/>
                <a:ea typeface="Arial" panose="020B0604020202020204" pitchFamily="34" charset="0"/>
                <a:cs typeface="Times New Roman" panose="02020603050405020304" pitchFamily="18" charset="0"/>
              </a:rPr>
              <a:t>Topics to choose from: </a:t>
            </a:r>
            <a:r>
              <a:rPr lang="en-GB" sz="2000" dirty="0">
                <a:effectLst/>
                <a:latin typeface="Arial" panose="020B0604020202020204" pitchFamily="34" charset="0"/>
                <a:ea typeface="Arial" panose="020B0604020202020204" pitchFamily="34" charset="0"/>
                <a:cs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Time management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Organising study</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Academic Writing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Using the library and gathering information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Paraphrasing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Summarising </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Referencing</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Reflection</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CV writing</a:t>
            </a:r>
            <a:endParaRPr lang="en-GB" sz="16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000" dirty="0">
                <a:effectLst/>
                <a:latin typeface="Arial" panose="020B0604020202020204" pitchFamily="34" charset="0"/>
                <a:ea typeface="Arial" panose="020B0604020202020204" pitchFamily="34" charset="0"/>
                <a:cs typeface="Times New Roman" panose="02020603050405020304" pitchFamily="18" charset="0"/>
              </a:rPr>
              <a:t>Cover letter writing</a:t>
            </a: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2000" dirty="0"/>
          </a:p>
          <a:p>
            <a:endParaRPr lang="en-GB" sz="2000" dirty="0"/>
          </a:p>
        </p:txBody>
      </p:sp>
      <p:sp>
        <p:nvSpPr>
          <p:cNvPr id="4" name="Date Placeholder 3">
            <a:extLst>
              <a:ext uri="{FF2B5EF4-FFF2-40B4-BE49-F238E27FC236}">
                <a16:creationId xmlns:a16="http://schemas.microsoft.com/office/drawing/2014/main" id="{29575A51-EFAF-41CA-A8A6-2780AEB298F2}"/>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98869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 </a:t>
            </a:r>
            <a:br>
              <a:rPr lang="en-US" sz="3600" b="1" dirty="0"/>
            </a:b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395536" y="1052736"/>
            <a:ext cx="8229600" cy="3916363"/>
          </a:xfrm>
        </p:spPr>
        <p:txBody>
          <a:bodyPr/>
          <a:lstStyle/>
          <a:p>
            <a:r>
              <a:rPr lang="en-US" sz="2400" dirty="0"/>
              <a:t>The instruction is very clearly focused on </a:t>
            </a:r>
            <a:r>
              <a:rPr lang="en-US" sz="2400" b="1" dirty="0"/>
              <a:t>reflection</a:t>
            </a:r>
            <a:r>
              <a:rPr lang="en-US" sz="2400" dirty="0"/>
              <a:t>, not a mere description of the topics covered. </a:t>
            </a:r>
          </a:p>
          <a:p>
            <a:r>
              <a:rPr lang="en-US" sz="2400" dirty="0"/>
              <a:t>Importantly, students must either follow a particular </a:t>
            </a:r>
            <a:r>
              <a:rPr lang="en-US" sz="2400" b="1" dirty="0"/>
              <a:t>reflection model </a:t>
            </a:r>
            <a:r>
              <a:rPr lang="en-US" sz="2400" dirty="0"/>
              <a:t>or at least mention one. </a:t>
            </a:r>
          </a:p>
          <a:p>
            <a:r>
              <a:rPr lang="en-US" sz="2400" dirty="0"/>
              <a:t>Not mentioning a reflection model will not make you fail, but if your whole work is descriptive rather than reflective, you can fail. </a:t>
            </a:r>
          </a:p>
          <a:p>
            <a:r>
              <a:rPr lang="en-US" sz="2400" dirty="0"/>
              <a:t>As this is reflective work focusing on you, write in the first person when referring to yourself (I</a:t>
            </a:r>
            <a:r>
              <a:rPr lang="en-US" sz="2400" i="1" dirty="0"/>
              <a:t>, me, my, mine,</a:t>
            </a:r>
            <a:r>
              <a:rPr lang="en-US" sz="2400" dirty="0"/>
              <a:t> etc.) </a:t>
            </a:r>
            <a:endParaRPr lang="en-GB" sz="2400" dirty="0"/>
          </a:p>
          <a:p>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271316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50825" y="1052736"/>
            <a:ext cx="8497639" cy="3916363"/>
          </a:xfrm>
        </p:spPr>
        <p:txBody>
          <a:bodyPr/>
          <a:lstStyle/>
          <a:p>
            <a:r>
              <a:rPr lang="en-US" sz="2400" dirty="0"/>
              <a:t>Choose </a:t>
            </a:r>
            <a:r>
              <a:rPr lang="en-GB" sz="2400" b="1" dirty="0"/>
              <a:t>3 topics</a:t>
            </a:r>
            <a:r>
              <a:rPr lang="en-GB" sz="2400" dirty="0"/>
              <a:t> from those covered during the term and reflect on how useful they have been to you, giving concrete examples from the classroom and independent learning. </a:t>
            </a:r>
          </a:p>
          <a:p>
            <a:r>
              <a:rPr lang="en-GB" sz="2400" b="1" dirty="0"/>
              <a:t>Topic four </a:t>
            </a:r>
            <a:r>
              <a:rPr lang="en-GB" sz="2400" b="1" i="1" dirty="0">
                <a:solidFill>
                  <a:srgbClr val="FF0000"/>
                </a:solidFill>
              </a:rPr>
              <a:t>must be </a:t>
            </a:r>
            <a:r>
              <a:rPr lang="en-GB" sz="2400" u="sng" dirty="0"/>
              <a:t>public speaking and giving presentations</a:t>
            </a:r>
            <a:r>
              <a:rPr lang="en-GB" sz="2400" dirty="0"/>
              <a:t>, containing your personal reflection on the individual presentation you delivered in week 9. </a:t>
            </a:r>
          </a:p>
          <a:p>
            <a:pPr lvl="1"/>
            <a:r>
              <a:rPr lang="en-GB" sz="2000" dirty="0"/>
              <a:t>You will need to reflect on how it went for you. Did you implement any of the advice from the sessions on this topic? </a:t>
            </a:r>
          </a:p>
          <a:p>
            <a:r>
              <a:rPr lang="en-GB" sz="2400" dirty="0"/>
              <a:t>Do not give examples of activities from other modules or times before you joined the programme as this is not what the brief asks you to do. </a:t>
            </a:r>
          </a:p>
          <a:p>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95873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457200" y="1052736"/>
            <a:ext cx="8229600" cy="3916363"/>
          </a:xfrm>
        </p:spPr>
        <p:txBody>
          <a:bodyPr/>
          <a:lstStyle/>
          <a:p>
            <a:pPr marL="0" indent="0">
              <a:buNone/>
            </a:pPr>
            <a:r>
              <a:rPr lang="en-GB" sz="2400" dirty="0"/>
              <a:t>This task is mostly about the reflection of your personal experience while studying the topics of this module either in class or at home. Think about each topic in the following terms:</a:t>
            </a:r>
          </a:p>
          <a:p>
            <a:r>
              <a:rPr lang="en-GB" sz="2400" b="1" dirty="0"/>
              <a:t>What was my knowledge of this topic before class?</a:t>
            </a:r>
          </a:p>
          <a:p>
            <a:r>
              <a:rPr lang="en-GB" sz="2400" b="1" dirty="0"/>
              <a:t>Did I like the class where it was discussed? </a:t>
            </a:r>
          </a:p>
          <a:p>
            <a:r>
              <a:rPr lang="en-GB" sz="2400" b="1" dirty="0"/>
              <a:t>Did I understand the topic? </a:t>
            </a:r>
          </a:p>
          <a:p>
            <a:r>
              <a:rPr lang="en-GB" sz="2400" b="1" dirty="0"/>
              <a:t>What did I particularly like/dislike about it? </a:t>
            </a:r>
          </a:p>
          <a:p>
            <a:r>
              <a:rPr lang="en-GB" sz="2400" b="1" dirty="0"/>
              <a:t>Was it easy/difficult/inspiring/boring/useful and why? Give examples. </a:t>
            </a:r>
          </a:p>
          <a:p>
            <a:endParaRPr lang="en-GB" sz="16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911753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50825" y="980728"/>
            <a:ext cx="8785671" cy="3916363"/>
          </a:xfrm>
        </p:spPr>
        <p:txBody>
          <a:bodyPr/>
          <a:lstStyle/>
          <a:p>
            <a:r>
              <a:rPr lang="en-GB" sz="2400" dirty="0"/>
              <a:t>Finally, you must </a:t>
            </a:r>
            <a:r>
              <a:rPr lang="en-US" sz="2400" dirty="0"/>
              <a:t>refer to external sources (=literature) to back up whatever you are writing about. </a:t>
            </a:r>
          </a:p>
          <a:p>
            <a:r>
              <a:rPr lang="en-US" sz="2400" dirty="0"/>
              <a:t>For example, if you write about the experience of discovering and learning about referencing or paraphrasing, apart from reflecting on the learning experience, you should read a bit about these topics from any relevant sources that you find and cite them in your work. </a:t>
            </a:r>
          </a:p>
          <a:p>
            <a:r>
              <a:rPr lang="en-US" sz="2400" dirty="0"/>
              <a:t>Recommended: </a:t>
            </a:r>
            <a:r>
              <a:rPr lang="en-US" sz="2400" b="1" dirty="0"/>
              <a:t>4-10 sources in your reference list </a:t>
            </a:r>
            <a:r>
              <a:rPr lang="en-US" sz="2400" dirty="0"/>
              <a:t>(roughly one or two per topic)</a:t>
            </a:r>
          </a:p>
          <a:p>
            <a:r>
              <a:rPr lang="en-US" sz="2400" dirty="0"/>
              <a:t>Do not use Moodle slides as your references – your research must go beyond what is given to you by the lecturer</a:t>
            </a:r>
            <a:endParaRPr lang="en-GB" sz="16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720686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4000" b="1" dirty="0"/>
              <a:t>What about the structure?</a:t>
            </a:r>
            <a:endParaRPr lang="en-GB" sz="40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p:txBody>
          <a:bodyPr/>
          <a:lstStyle/>
          <a:p>
            <a:r>
              <a:rPr lang="en-US" sz="2400" dirty="0"/>
              <a:t>As this task is very individual and each student may have a different take on it, there isn’t one possible structure. </a:t>
            </a:r>
          </a:p>
          <a:p>
            <a:r>
              <a:rPr lang="en-US" sz="2400" dirty="0"/>
              <a:t>You are encouraged to create one that works for you.</a:t>
            </a:r>
          </a:p>
          <a:p>
            <a:r>
              <a:rPr lang="en-US" sz="2400" dirty="0"/>
              <a:t>The only requirement is that it is </a:t>
            </a:r>
            <a:r>
              <a:rPr lang="en-US" sz="2400" i="1" dirty="0"/>
              <a:t>logical</a:t>
            </a:r>
            <a:r>
              <a:rPr lang="en-US" sz="2400" dirty="0"/>
              <a:t>. </a:t>
            </a:r>
          </a:p>
          <a:p>
            <a:r>
              <a:rPr lang="en-US" sz="2400" dirty="0"/>
              <a:t>You must also remember to have a cover page, a table of contents (with numbers of pages), proper headings for each section and a reference list. </a:t>
            </a:r>
            <a:endParaRPr lang="en-GB" sz="2400" dirty="0"/>
          </a:p>
          <a:p>
            <a:endParaRPr lang="en-GB"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273526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268760"/>
            <a:ext cx="8229600" cy="4536504"/>
          </a:xfrm>
        </p:spPr>
        <p:txBody>
          <a:bodyPr/>
          <a:lstStyle/>
          <a:p>
            <a:pPr marL="0" indent="0">
              <a:buNone/>
            </a:pPr>
            <a:r>
              <a:rPr lang="en-US" sz="1800" i="1" dirty="0">
                <a:solidFill>
                  <a:srgbClr val="FF0000"/>
                </a:solidFill>
              </a:rPr>
              <a:t>The guidance offered here is linked to the five generic assessment criteria described in the assessment brief. </a:t>
            </a:r>
          </a:p>
          <a:p>
            <a:pPr marL="0" indent="0">
              <a:buNone/>
            </a:pPr>
            <a:endParaRPr lang="en-US" sz="1600" i="1" dirty="0">
              <a:solidFill>
                <a:srgbClr val="FF0000"/>
              </a:solidFill>
            </a:endParaRPr>
          </a:p>
          <a:p>
            <a:pPr marL="457200" indent="-457200">
              <a:buAutoNum type="arabicPeriod"/>
            </a:pPr>
            <a:r>
              <a:rPr lang="en-US" sz="2400" b="1" dirty="0"/>
              <a:t>Engagement with Literature Skills</a:t>
            </a:r>
          </a:p>
          <a:p>
            <a:pPr marL="0" indent="0">
              <a:buNone/>
            </a:pPr>
            <a:r>
              <a:rPr lang="en-GB" sz="2400" dirty="0"/>
              <a:t>Your research can be based on different online articles that discuss academic and employability skills from sources such as business magazines, recruiters’ websites, academic analyses, government reports, advice from job centres, etc. </a:t>
            </a:r>
          </a:p>
          <a:p>
            <a:pPr marL="0" indent="0">
              <a:buNone/>
            </a:pPr>
            <a:r>
              <a:rPr lang="en-GB" sz="2400" i="1" dirty="0"/>
              <a:t>Please note</a:t>
            </a:r>
            <a:r>
              <a:rPr lang="en-GB" sz="2400" dirty="0"/>
              <a:t>: </a:t>
            </a:r>
            <a:r>
              <a:rPr lang="en-GB" sz="2400" u="sng" dirty="0"/>
              <a:t>there is no requirement to use academic journals in this particular case</a:t>
            </a:r>
            <a:r>
              <a:rPr lang="en-GB" sz="2400" dirty="0"/>
              <a:t>. If in doubt about the suitability/relevance of the source, please consult your lecturer and/or the Academic Support tutor. </a:t>
            </a:r>
          </a:p>
          <a:p>
            <a:pPr marL="0" indent="0">
              <a:buNone/>
            </a:pPr>
            <a:endParaRPr lang="en-GB"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859285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2"/>
            </a:pPr>
            <a:r>
              <a:rPr lang="en-US" sz="2400" b="1" dirty="0"/>
              <a:t>Knowledge and Understanding Skills</a:t>
            </a:r>
          </a:p>
          <a:p>
            <a:pPr marL="457200" indent="-457200">
              <a:buAutoNum type="arabicPeriod" startAt="2"/>
            </a:pPr>
            <a:endParaRPr lang="en-US" sz="2400" b="1" dirty="0"/>
          </a:p>
          <a:p>
            <a:pPr marL="0" indent="0">
              <a:buNone/>
            </a:pPr>
            <a:r>
              <a:rPr lang="en-US" sz="2400" dirty="0"/>
              <a:t>You need to show that you understand the chosen reflection model and the usefulness of the topics discussed, with detailed examples (including any exercises or discussions which happened during the </a:t>
            </a:r>
            <a:r>
              <a:rPr lang="en-US" sz="2400"/>
              <a:t>sessions). </a:t>
            </a:r>
            <a:endParaRPr lang="en-US" sz="2400" dirty="0"/>
          </a:p>
          <a:p>
            <a:pPr marL="0" indent="0">
              <a:buNone/>
            </a:pPr>
            <a:endParaRPr lang="en-US" sz="2400" dirty="0"/>
          </a:p>
          <a:p>
            <a:pPr marL="0" indent="0">
              <a:buNone/>
            </a:pPr>
            <a:endParaRPr lang="en-US" sz="2400"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724451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0" indent="0">
              <a:buNone/>
            </a:pPr>
            <a:r>
              <a:rPr lang="en-US" sz="2400" b="1" dirty="0"/>
              <a:t>3.	Cognitive and Intellectual Skills</a:t>
            </a:r>
          </a:p>
          <a:p>
            <a:pPr marL="0" indent="0">
              <a:buNone/>
            </a:pPr>
            <a:endParaRPr lang="en-US" sz="1050" dirty="0"/>
          </a:p>
          <a:p>
            <a:pPr marL="0" indent="0" algn="just">
              <a:buNone/>
            </a:pPr>
            <a:r>
              <a:rPr lang="en-US" sz="2200" dirty="0"/>
              <a:t>You need to demonstrate the ability to reflect on your learning experience (both in and outside of the classroom) by making logical connections between the material presented by the lecturer, your feelings about it, your thoughts during the class activities and your predictions as to how useful they will be for you in future. </a:t>
            </a:r>
          </a:p>
          <a:p>
            <a:pPr algn="just"/>
            <a:endParaRPr lang="en-GB" sz="2200" dirty="0"/>
          </a:p>
          <a:p>
            <a:pPr marL="0" indent="0" algn="just">
              <a:buNone/>
            </a:pPr>
            <a:r>
              <a:rPr lang="en-GB" sz="2200" dirty="0"/>
              <a:t>You also need to be able to apply the reflection model to your learning experience, as well as any other relevant tools and techniques discussed in class or discovered through reading.</a:t>
            </a:r>
          </a:p>
          <a:p>
            <a:pPr marL="0" indent="0">
              <a:buNone/>
            </a:pPr>
            <a:endParaRPr lang="en-US" sz="2400"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233980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4"/>
            </a:pPr>
            <a:r>
              <a:rPr lang="en-US" sz="2400" b="1" dirty="0"/>
              <a:t>Practical Skills</a:t>
            </a:r>
          </a:p>
          <a:p>
            <a:pPr marL="0" indent="0">
              <a:buNone/>
            </a:pPr>
            <a:endParaRPr lang="en-US" sz="2400" b="1" dirty="0"/>
          </a:p>
          <a:p>
            <a:pPr marL="0" indent="0">
              <a:buNone/>
            </a:pPr>
            <a:r>
              <a:rPr lang="en-US" sz="2400" dirty="0"/>
              <a:t>This is where the presentation from week 9 will be assessed (max 40 marks). </a:t>
            </a:r>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763848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5"/>
            </a:pPr>
            <a:r>
              <a:rPr lang="en-US" sz="2400" b="1" dirty="0"/>
              <a:t>Transferable Skills for Life and Professional Practice</a:t>
            </a:r>
          </a:p>
          <a:p>
            <a:pPr marL="457200" indent="-457200">
              <a:buAutoNum type="arabicPeriod" startAt="5"/>
            </a:pPr>
            <a:endParaRPr lang="en-US" sz="1400" b="1" dirty="0"/>
          </a:p>
          <a:p>
            <a:pPr marL="0" indent="0">
              <a:buNone/>
            </a:pPr>
            <a:r>
              <a:rPr lang="en-US" sz="2400" dirty="0"/>
              <a:t>Your report should be appropriately structured; it should have a cover page, a table of contents and logical sections. It should be written using formal language, in clear paragraphs, in a way that conveys the meaning intended. You should  ensure the grammar, spelling, punctuation and use of vocabulary are correct and reflect the way you normally write in English. The use of translation and/or paraphrasing software is discouraged but you are welcome to use a dictionary/thesaurus. </a:t>
            </a:r>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371805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FE6B-909F-4530-A889-6D75C548AC75}"/>
              </a:ext>
            </a:extLst>
          </p:cNvPr>
          <p:cNvSpPr>
            <a:spLocks noGrp="1"/>
          </p:cNvSpPr>
          <p:nvPr>
            <p:ph type="title"/>
          </p:nvPr>
        </p:nvSpPr>
        <p:spPr/>
        <p:txBody>
          <a:bodyPr/>
          <a:lstStyle/>
          <a:p>
            <a:r>
              <a:rPr lang="en-US" b="1" dirty="0"/>
              <a:t>Confused? </a:t>
            </a:r>
            <a:endParaRPr lang="en-GB" dirty="0"/>
          </a:p>
        </p:txBody>
      </p:sp>
      <p:sp>
        <p:nvSpPr>
          <p:cNvPr id="4" name="Date Placeholder 3">
            <a:extLst>
              <a:ext uri="{FF2B5EF4-FFF2-40B4-BE49-F238E27FC236}">
                <a16:creationId xmlns:a16="http://schemas.microsoft.com/office/drawing/2014/main" id="{12FFA74A-50BE-44A8-BC50-434E7FA5571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pic>
        <p:nvPicPr>
          <p:cNvPr id="5" name="Content Placeholder 4" descr="A person smiling for the camera&#10;&#10;Description automatically generated">
            <a:extLst>
              <a:ext uri="{FF2B5EF4-FFF2-40B4-BE49-F238E27FC236}">
                <a16:creationId xmlns:a16="http://schemas.microsoft.com/office/drawing/2014/main" id="{013CE379-B1A0-4066-964F-C9F7065560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556792"/>
            <a:ext cx="6211664" cy="4141109"/>
          </a:xfrm>
          <a:prstGeom prst="rect">
            <a:avLst/>
          </a:prstGeom>
        </p:spPr>
      </p:pic>
    </p:spTree>
    <p:extLst>
      <p:ext uri="{BB962C8B-B14F-4D97-AF65-F5344CB8AC3E}">
        <p14:creationId xmlns:p14="http://schemas.microsoft.com/office/powerpoint/2010/main" val="31086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FE6B-909F-4530-A889-6D75C548AC75}"/>
              </a:ext>
            </a:extLst>
          </p:cNvPr>
          <p:cNvSpPr>
            <a:spLocks noGrp="1"/>
          </p:cNvSpPr>
          <p:nvPr>
            <p:ph type="title"/>
          </p:nvPr>
        </p:nvSpPr>
        <p:spPr/>
        <p:txBody>
          <a:bodyPr/>
          <a:lstStyle/>
          <a:p>
            <a:r>
              <a:rPr lang="en-US" b="1" dirty="0"/>
              <a:t>Confused? </a:t>
            </a:r>
            <a:endParaRPr lang="en-GB" dirty="0"/>
          </a:p>
        </p:txBody>
      </p:sp>
      <p:sp>
        <p:nvSpPr>
          <p:cNvPr id="4" name="Date Placeholder 3">
            <a:extLst>
              <a:ext uri="{FF2B5EF4-FFF2-40B4-BE49-F238E27FC236}">
                <a16:creationId xmlns:a16="http://schemas.microsoft.com/office/drawing/2014/main" id="{12FFA74A-50BE-44A8-BC50-434E7FA5571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
        <p:nvSpPr>
          <p:cNvPr id="6" name="Content Placeholder 5">
            <a:extLst>
              <a:ext uri="{FF2B5EF4-FFF2-40B4-BE49-F238E27FC236}">
                <a16:creationId xmlns:a16="http://schemas.microsoft.com/office/drawing/2014/main" id="{95FF44D2-226D-43F1-BF47-A19F6C70F132}"/>
              </a:ext>
            </a:extLst>
          </p:cNvPr>
          <p:cNvSpPr>
            <a:spLocks noGrp="1"/>
          </p:cNvSpPr>
          <p:nvPr>
            <p:ph idx="1"/>
          </p:nvPr>
        </p:nvSpPr>
        <p:spPr>
          <a:xfrm>
            <a:off x="457200" y="1340768"/>
            <a:ext cx="8229600" cy="3916363"/>
          </a:xfrm>
        </p:spPr>
        <p:txBody>
          <a:bodyPr/>
          <a:lstStyle/>
          <a:p>
            <a:r>
              <a:rPr lang="en-US" sz="2400" dirty="0"/>
              <a:t>Confusion </a:t>
            </a:r>
            <a:r>
              <a:rPr lang="en-US" sz="2400" b="1" i="1" dirty="0"/>
              <a:t>is</a:t>
            </a:r>
            <a:r>
              <a:rPr lang="en-US" sz="2400" dirty="0"/>
              <a:t> part of the learning process</a:t>
            </a:r>
          </a:p>
          <a:p>
            <a:pPr lvl="1"/>
            <a:r>
              <a:rPr lang="en-US" sz="2000" dirty="0"/>
              <a:t>Did you know that according to scientists confusion can lead us to learn more efficiently, more deeply and more lastingly? Read more here: </a:t>
            </a:r>
            <a:r>
              <a:rPr lang="en-US" sz="1400" dirty="0">
                <a:hlinkClick r:id="rId2"/>
              </a:rPr>
              <a:t>https://www.kqed.org/mindshift/27166/why-confusion-can-be-a-good-thing</a:t>
            </a:r>
            <a:r>
              <a:rPr lang="en-US" sz="1400" dirty="0"/>
              <a:t> </a:t>
            </a:r>
          </a:p>
          <a:p>
            <a:r>
              <a:rPr lang="en-US" sz="2400" dirty="0"/>
              <a:t>The key is to read the brief carefully and try to understand the requirements</a:t>
            </a:r>
          </a:p>
          <a:p>
            <a:r>
              <a:rPr lang="en-US" sz="2400" dirty="0"/>
              <a:t>Don’t forget to go through the marking criteria to understand how your work will be evaluated </a:t>
            </a:r>
          </a:p>
          <a:p>
            <a:endParaRPr lang="en-GB" dirty="0"/>
          </a:p>
        </p:txBody>
      </p:sp>
    </p:spTree>
    <p:extLst>
      <p:ext uri="{BB962C8B-B14F-4D97-AF65-F5344CB8AC3E}">
        <p14:creationId xmlns:p14="http://schemas.microsoft.com/office/powerpoint/2010/main" val="2890482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836712"/>
            <a:ext cx="8229600" cy="4679851"/>
          </a:xfrm>
        </p:spPr>
        <p:txBody>
          <a:bodyPr/>
          <a:lstStyle/>
          <a:p>
            <a:pPr marL="0" indent="0" algn="ctr">
              <a:buNone/>
            </a:pPr>
            <a:r>
              <a:rPr lang="en-US" b="1" dirty="0"/>
              <a:t>GOOD LUCK!!</a:t>
            </a:r>
            <a:endParaRPr lang="en-GB" b="1"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pic>
        <p:nvPicPr>
          <p:cNvPr id="6" name="Picture 5">
            <a:extLst>
              <a:ext uri="{FF2B5EF4-FFF2-40B4-BE49-F238E27FC236}">
                <a16:creationId xmlns:a16="http://schemas.microsoft.com/office/drawing/2014/main" id="{7AF83081-0950-4F88-9CCD-0028C579C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2375" y="1844824"/>
            <a:ext cx="6858000" cy="2857500"/>
          </a:xfrm>
          <a:prstGeom prst="rect">
            <a:avLst/>
          </a:prstGeom>
        </p:spPr>
      </p:pic>
    </p:spTree>
    <p:extLst>
      <p:ext uri="{BB962C8B-B14F-4D97-AF65-F5344CB8AC3E}">
        <p14:creationId xmlns:p14="http://schemas.microsoft.com/office/powerpoint/2010/main" val="1479629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p:txBody>
          <a:bodyPr/>
          <a:lstStyle/>
          <a:p>
            <a:r>
              <a:rPr lang="en-US" b="1" dirty="0"/>
              <a:t>Start reading!</a:t>
            </a:r>
            <a:endParaRPr lang="en-GB"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1403082"/>
            <a:ext cx="8229600" cy="3916363"/>
          </a:xfrm>
        </p:spPr>
        <p:txBody>
          <a:bodyPr/>
          <a:lstStyle/>
          <a:p>
            <a:r>
              <a:rPr lang="en-GB" sz="2000" dirty="0"/>
              <a:t>Reflective writing: </a:t>
            </a:r>
            <a:r>
              <a:rPr lang="en-GB" sz="2000" dirty="0">
                <a:hlinkClick r:id="rId2"/>
              </a:rPr>
              <a:t>https://www.port.ac.uk/student-life/help-and-advice/study-skills/written-assignments/reflective-writing-introduction</a:t>
            </a:r>
            <a:endParaRPr lang="en-GB" sz="2000" dirty="0">
              <a:hlinkClick r:id="rId3"/>
            </a:endParaRPr>
          </a:p>
          <a:p>
            <a:r>
              <a:rPr lang="en-GB" sz="2000" dirty="0"/>
              <a:t>Reflective Practice Toolkit: </a:t>
            </a:r>
            <a:r>
              <a:rPr lang="en-GB" sz="2000" dirty="0">
                <a:hlinkClick r:id="rId4"/>
              </a:rPr>
              <a:t>https://libguides.cam.ac.uk/reflectivepracticetoolkit/reflectivewriting</a:t>
            </a:r>
            <a:r>
              <a:rPr lang="en-GB" sz="2000" dirty="0"/>
              <a:t> </a:t>
            </a:r>
          </a:p>
          <a:p>
            <a:r>
              <a:rPr lang="en-GB" sz="2000" dirty="0"/>
              <a:t>The Importance Of Self Reflection: </a:t>
            </a:r>
            <a:r>
              <a:rPr lang="en-GB" sz="2000" dirty="0">
                <a:hlinkClick r:id="rId5"/>
              </a:rPr>
              <a:t>https://www.smashingmagazine.com/2018/01/importance-self-reflection-part-2</a:t>
            </a:r>
            <a:endParaRPr lang="en-GB" sz="2000" dirty="0">
              <a:hlinkClick r:id="rId3"/>
            </a:endParaRPr>
          </a:p>
          <a:p>
            <a:r>
              <a:rPr lang="en-GB" sz="2000" dirty="0"/>
              <a:t>Writing to learn: can reflection journals be used to promote self-reflection and learning? </a:t>
            </a:r>
            <a:r>
              <a:rPr lang="en-GB" sz="2000" dirty="0">
                <a:hlinkClick r:id="rId6"/>
              </a:rPr>
              <a:t>https://mindscholar.com.au/wp-content/uploads/2016/12/self-reflection-improves-learning.pdf</a:t>
            </a:r>
            <a:endParaRPr lang="en-GB" sz="2000" dirty="0"/>
          </a:p>
          <a:p>
            <a:endParaRPr lang="en-GB" sz="2000" dirty="0"/>
          </a:p>
          <a:p>
            <a:endParaRPr lang="en-GB"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383721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p:txBody>
          <a:bodyPr/>
          <a:lstStyle/>
          <a:p>
            <a:r>
              <a:rPr lang="en-US" sz="3200" b="1" dirty="0"/>
              <a:t>Articles about employability to help with your assignment</a:t>
            </a:r>
            <a:endParaRPr lang="en-GB" sz="3200"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1403082"/>
            <a:ext cx="8229600" cy="3916363"/>
          </a:xfrm>
        </p:spPr>
        <p:txBody>
          <a:bodyPr/>
          <a:lstStyle/>
          <a:p>
            <a:pPr marL="0" indent="0">
              <a:buNone/>
            </a:pPr>
            <a:r>
              <a:rPr lang="en-US" sz="2200" b="1" dirty="0"/>
              <a:t>Feel free to read all of them but you are only allowed to cite </a:t>
            </a:r>
            <a:r>
              <a:rPr lang="en-US" sz="2200" b="1" dirty="0">
                <a:solidFill>
                  <a:srgbClr val="FF0000"/>
                </a:solidFill>
              </a:rPr>
              <a:t>a maximum of two </a:t>
            </a:r>
            <a:r>
              <a:rPr lang="en-US" sz="2200" b="1" dirty="0"/>
              <a:t>of those in your work. You must find the other sources for your reference list by yourself. </a:t>
            </a:r>
          </a:p>
          <a:p>
            <a:pPr marL="457200" lvl="0" indent="-457200">
              <a:buFont typeface="+mj-lt"/>
              <a:buAutoNum type="arabicPeriod"/>
            </a:pPr>
            <a:r>
              <a:rPr lang="en-US" sz="2000" dirty="0"/>
              <a:t>‘Employability Skills: The Skills You Need to Get a Job’ </a:t>
            </a:r>
            <a:r>
              <a:rPr lang="en-GB" sz="2000" u="sng" dirty="0">
                <a:hlinkClick r:id="rId2"/>
              </a:rPr>
              <a:t>https://www.skillsyouneed.com/general/employability-skills.html</a:t>
            </a:r>
            <a:endParaRPr lang="en-GB" sz="2000" dirty="0"/>
          </a:p>
          <a:p>
            <a:pPr marL="457200" lvl="0" indent="-457200">
              <a:buFont typeface="+mj-lt"/>
              <a:buAutoNum type="arabicPeriod"/>
            </a:pPr>
            <a:r>
              <a:rPr lang="en-US" sz="2000" dirty="0"/>
              <a:t>‘What Are The Top 10 Skills That'll Get You A Job When You Graduate?’ </a:t>
            </a:r>
            <a:r>
              <a:rPr lang="en-GB" sz="2000" u="sng" dirty="0">
                <a:hlinkClick r:id="rId3"/>
              </a:rPr>
              <a:t>https://targetjobs.co.uk/careers-advice/career-planning/273051-the-top-10-skills-thatll-get-you-a-job-when-you-graduate</a:t>
            </a:r>
            <a:endParaRPr lang="en-GB" sz="2000" dirty="0"/>
          </a:p>
          <a:p>
            <a:pPr marL="457200" lvl="0" indent="-457200">
              <a:buFont typeface="+mj-lt"/>
              <a:buAutoNum type="arabicPeriod"/>
            </a:pPr>
            <a:r>
              <a:rPr lang="en-GB" sz="2000" dirty="0"/>
              <a:t> </a:t>
            </a:r>
            <a:r>
              <a:rPr lang="en-US" sz="2000" dirty="0"/>
              <a:t>‘What are transferable skills?’</a:t>
            </a:r>
            <a:r>
              <a:rPr lang="en-GB" sz="2000" dirty="0"/>
              <a:t> </a:t>
            </a:r>
            <a:r>
              <a:rPr lang="en-GB" sz="2000" u="sng" dirty="0">
                <a:hlinkClick r:id="rId4"/>
              </a:rPr>
              <a:t>https://www.reed.co.uk/career-advice/what-are-transferable-skills/</a:t>
            </a:r>
            <a:endParaRPr lang="en-GB" sz="2000" dirty="0"/>
          </a:p>
          <a:p>
            <a:pPr>
              <a:buFont typeface="+mj-lt"/>
              <a:buAutoNum type="arabicPeriod"/>
            </a:pPr>
            <a:endParaRPr lang="en-US" sz="1600" dirty="0"/>
          </a:p>
          <a:p>
            <a:pPr>
              <a:buFont typeface="+mj-lt"/>
              <a:buAutoNum type="arabicPeriod"/>
            </a:pPr>
            <a:endParaRPr lang="en-GB" sz="1400" dirty="0"/>
          </a:p>
          <a:p>
            <a:endParaRPr lang="en-GB"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488819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p:txBody>
          <a:bodyPr/>
          <a:lstStyle/>
          <a:p>
            <a:r>
              <a:rPr lang="en-US" sz="3200" b="1" dirty="0"/>
              <a:t>Articles about employability to help with your assignment</a:t>
            </a:r>
            <a:endParaRPr lang="en-GB" sz="3200"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1403082"/>
            <a:ext cx="8229600" cy="3916363"/>
          </a:xfrm>
        </p:spPr>
        <p:txBody>
          <a:bodyPr/>
          <a:lstStyle/>
          <a:p>
            <a:pPr marL="0" indent="0">
              <a:buNone/>
            </a:pPr>
            <a:r>
              <a:rPr lang="en-US" sz="2000" dirty="0"/>
              <a:t>4.	‘"Soft" Is An Understatement: The Importance Of Transferable   Skills’  </a:t>
            </a:r>
            <a:r>
              <a:rPr lang="en-US" sz="2000" dirty="0">
                <a:hlinkClick r:id="rId2"/>
              </a:rPr>
              <a:t>https://www.forbes.com/sites/forbeshumanresourcescouncil/2019/04/26/soft-is-an-understatement-the-importance-of-transferable-skills/#5ae396c15ea9</a:t>
            </a:r>
            <a:r>
              <a:rPr lang="en-US" sz="2000" dirty="0"/>
              <a:t> </a:t>
            </a:r>
          </a:p>
          <a:p>
            <a:pPr marL="0" indent="0">
              <a:buNone/>
            </a:pPr>
            <a:r>
              <a:rPr lang="en-US" sz="2000" dirty="0"/>
              <a:t>5.	‘Six Ways to Improve Your Employability While Studying’ </a:t>
            </a:r>
          </a:p>
          <a:p>
            <a:pPr marL="0" indent="0">
              <a:buNone/>
            </a:pPr>
            <a:r>
              <a:rPr lang="en-US" sz="2000" dirty="0">
                <a:hlinkClick r:id="rId3"/>
              </a:rPr>
              <a:t>https://blog.springpod.co.uk/improve-your-employability-while-studying/</a:t>
            </a:r>
            <a:r>
              <a:rPr lang="en-US" sz="2000" dirty="0"/>
              <a:t> </a:t>
            </a:r>
          </a:p>
          <a:p>
            <a:pPr marL="0" indent="0">
              <a:buNone/>
            </a:pPr>
            <a:r>
              <a:rPr lang="en-US" sz="2000" dirty="0"/>
              <a:t>6.	‘7 ways to improve graduate employability’ </a:t>
            </a:r>
          </a:p>
          <a:p>
            <a:pPr marL="0" indent="0">
              <a:buNone/>
            </a:pPr>
            <a:r>
              <a:rPr lang="en-US" sz="2000" dirty="0">
                <a:hlinkClick r:id="rId4"/>
              </a:rPr>
              <a:t>https://www.prospects.ac.uk/careers-advice/getting-a-job/7-ways-to-improve-graduate-employability</a:t>
            </a:r>
            <a:r>
              <a:rPr lang="en-US" sz="2000" dirty="0"/>
              <a:t> </a:t>
            </a:r>
            <a:endParaRPr lang="en-GB"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4229422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p:txBody>
          <a:bodyPr/>
          <a:lstStyle/>
          <a:p>
            <a:r>
              <a:rPr lang="en-US" sz="3200" b="1" dirty="0"/>
              <a:t>Articles about employability to help with your assignment</a:t>
            </a:r>
            <a:endParaRPr lang="en-GB" sz="3200"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1403082"/>
            <a:ext cx="8229600" cy="3916363"/>
          </a:xfrm>
        </p:spPr>
        <p:txBody>
          <a:bodyPr/>
          <a:lstStyle/>
          <a:p>
            <a:pPr marL="0" indent="0">
              <a:buNone/>
            </a:pPr>
            <a:r>
              <a:rPr lang="en-US" sz="2000" dirty="0"/>
              <a:t>7.	 ‘Workplace skills now more important than exam results in post-</a:t>
            </a:r>
            <a:r>
              <a:rPr lang="en-US" sz="2000" dirty="0" err="1"/>
              <a:t>Covid</a:t>
            </a:r>
            <a:r>
              <a:rPr lang="en-US" sz="2000" dirty="0"/>
              <a:t> jobs market say teachers’ </a:t>
            </a:r>
            <a:r>
              <a:rPr lang="en-US" sz="2000" dirty="0">
                <a:hlinkClick r:id="rId2"/>
              </a:rPr>
              <a:t>https://www.fenews.co.uk/press-releases/50816-workplace-skills-now-more-important-than-exam-results-in-post-covid-jobs-market-say-teachers</a:t>
            </a:r>
            <a:r>
              <a:rPr lang="en-US" sz="2000" dirty="0"/>
              <a:t> </a:t>
            </a:r>
          </a:p>
          <a:p>
            <a:pPr marL="0" indent="0">
              <a:buNone/>
            </a:pPr>
            <a:r>
              <a:rPr lang="en-US" sz="2000" dirty="0"/>
              <a:t>8.	‘Five Million Left Without Right Skills After Covid-19’ </a:t>
            </a:r>
            <a:r>
              <a:rPr lang="en-US" sz="2000" dirty="0">
                <a:hlinkClick r:id="rId3"/>
              </a:rPr>
              <a:t>https://www.thehrdirector.com/business-news/skills/5-million-left-without-right-skills-after-covid-19-says-open-uni/</a:t>
            </a:r>
            <a:r>
              <a:rPr lang="en-US" sz="2000" dirty="0"/>
              <a:t> </a:t>
            </a:r>
          </a:p>
          <a:p>
            <a:pPr marL="0" indent="0">
              <a:buNone/>
            </a:pPr>
            <a:r>
              <a:rPr lang="en-US" sz="2000" dirty="0"/>
              <a:t>9.	‘UK faces employability skills gap as nearly 60% of adults lack the full set of core transferable skills’ </a:t>
            </a:r>
            <a:r>
              <a:rPr lang="en-US" sz="2000" dirty="0">
                <a:hlinkClick r:id="rId4"/>
              </a:rPr>
              <a:t>https://www.openaccessgovernment.org/uk-faces-employability-skills-gap/53192/</a:t>
            </a:r>
            <a:r>
              <a:rPr lang="en-US" sz="2000" dirty="0"/>
              <a:t> </a:t>
            </a:r>
          </a:p>
          <a:p>
            <a:pPr marL="0" indent="0">
              <a:buNone/>
            </a:pPr>
            <a:r>
              <a:rPr lang="en-US" sz="2000" dirty="0"/>
              <a:t>10.	‘How to Keep Your Job Skills Current’ </a:t>
            </a:r>
            <a:r>
              <a:rPr lang="en-US" sz="2000" dirty="0">
                <a:hlinkClick r:id="rId5"/>
              </a:rPr>
              <a:t>https://www.thebalancecareers.com/how-to-keep-your-job-skills-current-2063756</a:t>
            </a:r>
            <a:r>
              <a:rPr lang="en-US" sz="2000" dirty="0"/>
              <a:t> </a:t>
            </a:r>
          </a:p>
          <a:p>
            <a:pPr>
              <a:buFont typeface="+mj-lt"/>
              <a:buAutoNum type="arabicPeriod"/>
            </a:pPr>
            <a:endParaRPr lang="en-US" sz="1600" dirty="0"/>
          </a:p>
          <a:p>
            <a:pPr>
              <a:buFont typeface="+mj-lt"/>
              <a:buAutoNum type="arabicPeriod"/>
            </a:pPr>
            <a:endParaRPr lang="en-US" sz="1600" dirty="0"/>
          </a:p>
          <a:p>
            <a:pPr>
              <a:buFont typeface="+mj-lt"/>
              <a:buAutoNum type="arabicPeriod"/>
            </a:pPr>
            <a:endParaRPr lang="en-GB" sz="1400" dirty="0"/>
          </a:p>
          <a:p>
            <a:endParaRPr lang="en-GB"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96809751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5022</TotalTime>
  <Words>1714</Words>
  <Application>Microsoft Office PowerPoint</Application>
  <PresentationFormat>On-screen Show (4:3)</PresentationFormat>
  <Paragraphs>129</Paragraphs>
  <Slides>21</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Arial</vt:lpstr>
      <vt:lpstr>Calibri</vt:lpstr>
      <vt:lpstr>Myriad Pro</vt:lpstr>
      <vt:lpstr>Times New Roman</vt:lpstr>
      <vt:lpstr>1_20140311PresentationUWTSDTemplate</vt:lpstr>
      <vt:lpstr>20140311PresentationUWTSDTemplate</vt:lpstr>
      <vt:lpstr>2_20140311PresentationUWTSDTemplate</vt:lpstr>
      <vt:lpstr> BMSW4001 Academic and Employability Skills (ACE)  </vt:lpstr>
      <vt:lpstr>Academic and Employability Skills (ACE) </vt:lpstr>
      <vt:lpstr>Task 2: Report (2000 words) </vt:lpstr>
      <vt:lpstr>Task 2: Report (2000 words) </vt:lpstr>
      <vt:lpstr>Further guidelines  </vt:lpstr>
      <vt:lpstr>Further guidelines  </vt:lpstr>
      <vt:lpstr>Further guidelines  </vt:lpstr>
      <vt:lpstr>Further guidelines  </vt:lpstr>
      <vt:lpstr>What about the structure?</vt:lpstr>
      <vt:lpstr>GUIDANCE IN THE COMPLETION OF TASKS AS PER THE MARKING CRITERIA</vt:lpstr>
      <vt:lpstr>GUIDANCE IN THE COMPLETION OF TASKS AS PER THE MARKING CRITERIA</vt:lpstr>
      <vt:lpstr>GUIDANCE IN THE COMPLETION OF TASKS AS PER THE MARKING CRITERIA</vt:lpstr>
      <vt:lpstr>GUIDANCE IN THE COMPLETION OF TASKS AS PER THE MARKING CRITERIA</vt:lpstr>
      <vt:lpstr>GUIDANCE IN THE COMPLETION OF TASKS AS PER THE MARKING CRITERIA</vt:lpstr>
      <vt:lpstr>Confused? </vt:lpstr>
      <vt:lpstr>Confused? </vt:lpstr>
      <vt:lpstr>PowerPoint Presentation</vt:lpstr>
      <vt:lpstr>Start reading!</vt:lpstr>
      <vt:lpstr>Articles about employability to help with your assignment</vt:lpstr>
      <vt:lpstr>Articles about employability to help with your assignment</vt:lpstr>
      <vt:lpstr>Articles about employability to help with your assignment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398</cp:revision>
  <dcterms:created xsi:type="dcterms:W3CDTF">2012-10-20T16:04:33Z</dcterms:created>
  <dcterms:modified xsi:type="dcterms:W3CDTF">2022-06-27T08:56:49Z</dcterms:modified>
</cp:coreProperties>
</file>