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12"/>
  </p:notesMasterIdLst>
  <p:sldIdLst>
    <p:sldId id="256" r:id="rId2"/>
    <p:sldId id="317" r:id="rId3"/>
    <p:sldId id="348" r:id="rId4"/>
    <p:sldId id="320" r:id="rId5"/>
    <p:sldId id="349" r:id="rId6"/>
    <p:sldId id="354" r:id="rId7"/>
    <p:sldId id="356" r:id="rId8"/>
    <p:sldId id="357" r:id="rId9"/>
    <p:sldId id="358" r:id="rId10"/>
    <p:sldId id="35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9C3E68-E9BC-48D5-BCF2-5A7663E19507}" v="148" dt="2019-03-25T01:11:52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85612" autoAdjust="0"/>
  </p:normalViewPr>
  <p:slideViewPr>
    <p:cSldViewPr>
      <p:cViewPr varScale="1">
        <p:scale>
          <a:sx n="61" d="100"/>
          <a:sy n="61" d="100"/>
        </p:scale>
        <p:origin x="1644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67BF80-72AC-47CB-80AC-3B004E9C6557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DD076-A335-4A3D-877E-347FAF900F0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242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Fred David’s SFF explained and aligned to the Turkish</a:t>
            </a:r>
            <a:r>
              <a:rPr lang="en-GB" baseline="0" dirty="0"/>
              <a:t> Airlines business strategy formulation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DDD076-A335-4A3D-877E-347FAF900F0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892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046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809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775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13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52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776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18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060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811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83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224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6873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43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929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6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3843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5216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72D5097-EA33-495C-A9D3-BA38929F550B}" type="slidenum">
              <a:rPr lang="en-IE"/>
              <a:pPr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8669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906EDDE-B7ED-4CCE-9A4A-F62684B53CA8}" type="datetimeFigureOut">
              <a:rPr lang="en-US" smtClean="0"/>
              <a:pPr/>
              <a:t>3/23/2019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5E5E2-228F-47E5-B495-C079BF9F4B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114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  <p:sldLayoutId id="2147483852" r:id="rId13"/>
    <p:sldLayoutId id="2147483853" r:id="rId14"/>
    <p:sldLayoutId id="2147483854" r:id="rId15"/>
    <p:sldLayoutId id="2147483855" r:id="rId16"/>
    <p:sldLayoutId id="2147483856" r:id="rId17"/>
    <p:sldLayoutId id="2147483857" r:id="rId18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9100" y="1600200"/>
            <a:ext cx="8305799" cy="5867400"/>
          </a:xfrm>
        </p:spPr>
        <p:txBody>
          <a:bodyPr>
            <a:noAutofit/>
          </a:bodyPr>
          <a:lstStyle/>
          <a:p>
            <a:pPr algn="ctr"/>
            <a:br>
              <a:rPr lang="en-GB" sz="6600" dirty="0">
                <a:solidFill>
                  <a:schemeClr val="bg1"/>
                </a:solidFill>
              </a:rPr>
            </a:br>
            <a:br>
              <a:rPr lang="en-GB" sz="6600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sz="5400" dirty="0">
                <a:solidFill>
                  <a:schemeClr val="tx1"/>
                </a:solidFill>
              </a:rPr>
              <a:t>A Contemporary </a:t>
            </a:r>
            <a:br>
              <a:rPr lang="en-GB" sz="5400" dirty="0">
                <a:solidFill>
                  <a:schemeClr val="tx1"/>
                </a:solidFill>
              </a:rPr>
            </a:br>
            <a:r>
              <a:rPr lang="en-GB" sz="5400" dirty="0">
                <a:solidFill>
                  <a:schemeClr val="tx1"/>
                </a:solidFill>
              </a:rPr>
              <a:t>Strategy Formulation Framework</a:t>
            </a:r>
            <a:br>
              <a:rPr lang="en-GB" sz="5400" dirty="0">
                <a:solidFill>
                  <a:schemeClr val="tx1"/>
                </a:solidFill>
              </a:rPr>
            </a:br>
            <a:r>
              <a:rPr lang="en-GB" sz="5400" dirty="0">
                <a:solidFill>
                  <a:schemeClr val="tx1"/>
                </a:solidFill>
              </a:rPr>
              <a:t>for Avon</a:t>
            </a:r>
            <a:br>
              <a:rPr lang="en-GB" sz="5400" dirty="0">
                <a:solidFill>
                  <a:schemeClr val="tx1"/>
                </a:solidFill>
              </a:rPr>
            </a:br>
            <a:br>
              <a:rPr lang="en-GB" sz="5400" dirty="0">
                <a:solidFill>
                  <a:schemeClr val="tx1"/>
                </a:solidFill>
              </a:rPr>
            </a:br>
            <a:r>
              <a:rPr lang="en-GB" sz="2000" dirty="0">
                <a:solidFill>
                  <a:schemeClr val="tx1"/>
                </a:solidFill>
              </a:rPr>
              <a:t>Prepared &amp; Presented by </a:t>
            </a:r>
            <a:r>
              <a:rPr lang="en-GB" sz="3600" dirty="0">
                <a:solidFill>
                  <a:schemeClr val="tx1"/>
                </a:solidFill>
              </a:rPr>
              <a:t>Ade Sobola of </a:t>
            </a:r>
            <a:br>
              <a:rPr lang="en-GB" sz="3600" dirty="0">
                <a:solidFill>
                  <a:schemeClr val="tx1"/>
                </a:solidFill>
              </a:rPr>
            </a:br>
            <a:r>
              <a:rPr lang="en-GB" sz="3600" dirty="0">
                <a:solidFill>
                  <a:schemeClr val="tx1"/>
                </a:solidFill>
              </a:rPr>
              <a:t>Ade &amp; Associates</a:t>
            </a:r>
            <a:br>
              <a:rPr lang="en-GB" sz="5400" dirty="0">
                <a:solidFill>
                  <a:schemeClr val="tx1"/>
                </a:solidFill>
              </a:rPr>
            </a:br>
            <a:br>
              <a:rPr lang="en-GB" sz="5400" dirty="0">
                <a:solidFill>
                  <a:schemeClr val="tx1"/>
                </a:solidFill>
              </a:rPr>
            </a:br>
            <a:endParaRPr lang="en-US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73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Tm="7701">
        <p14:gallery dir="l"/>
      </p:transition>
    </mc:Choice>
    <mc:Fallback>
      <p:transition advTm="7701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DAVID’s STRATEGY FORMULATION FRAMEWORK IN ACTION for AVON</a:t>
            </a:r>
            <a:br>
              <a:rPr lang="en-GB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752600"/>
            <a:ext cx="7924800" cy="3733800"/>
          </a:xfrm>
        </p:spPr>
        <p:txBody>
          <a:bodyPr>
            <a:normAutofit/>
          </a:bodyPr>
          <a:lstStyle/>
          <a:p>
            <a:r>
              <a:rPr lang="en-GB" b="1" dirty="0"/>
              <a:t>Avon was founded by David H. McConnell, in 1886, the company produces beauty products, fashion and home products </a:t>
            </a:r>
          </a:p>
          <a:p>
            <a:r>
              <a:rPr lang="en-GB" b="1" dirty="0"/>
              <a:t>Avon empowers women for Representatives</a:t>
            </a:r>
          </a:p>
          <a:p>
            <a:r>
              <a:rPr lang="en-GB" b="1" dirty="0"/>
              <a:t>keen on relationship marketing that is face-to-face but have adapted digital-technology to their</a:t>
            </a:r>
          </a:p>
          <a:p>
            <a:r>
              <a:rPr lang="en-GB" b="1" dirty="0"/>
              <a:t>Charities and Foundation</a:t>
            </a:r>
          </a:p>
          <a:p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972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58"/>
    </mc:Choice>
    <mc:Fallback>
      <p:transition spd="slow" advTm="268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B5D7C5-8DB4-49AE-82D3-D826B1EB2030}"/>
              </a:ext>
            </a:extLst>
          </p:cNvPr>
          <p:cNvSpPr/>
          <p:nvPr/>
        </p:nvSpPr>
        <p:spPr>
          <a:xfrm>
            <a:off x="381000" y="381000"/>
            <a:ext cx="83820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INTRODUCTION</a:t>
            </a:r>
            <a:r>
              <a:rPr lang="en-GB" dirty="0"/>
              <a:t>	</a:t>
            </a:r>
          </a:p>
          <a:p>
            <a:r>
              <a:rPr lang="en-GB" sz="2400" b="1" dirty="0"/>
              <a:t>-E-Business</a:t>
            </a:r>
            <a:r>
              <a:rPr lang="en-GB" sz="2400" dirty="0"/>
              <a:t>:-original social-seller, a door-to-door, face-to-face business-model which is a form of B2B, but the IoT era is forcing Avon to adopt the digital- B2B model 	</a:t>
            </a:r>
          </a:p>
          <a:p>
            <a:endParaRPr lang="en-GB" sz="2400" dirty="0"/>
          </a:p>
          <a:p>
            <a:r>
              <a:rPr lang="en-GB" sz="2400" b="1" dirty="0"/>
              <a:t>-Strategy</a:t>
            </a:r>
            <a:r>
              <a:rPr lang="en-GB" sz="2400" dirty="0"/>
              <a:t>:- For Avon’s Strategic management understanding their strategic position before making strategic choices (Johnson et al 2011). 	</a:t>
            </a:r>
          </a:p>
          <a:p>
            <a:r>
              <a:rPr lang="en-GB" sz="2400" dirty="0"/>
              <a:t>-Financial:- Operating at a loss </a:t>
            </a:r>
            <a:r>
              <a:rPr lang="en-GB" sz="1600" dirty="0"/>
              <a:t>(Bloomberg, 2019a;c) </a:t>
            </a:r>
            <a:r>
              <a:rPr lang="en-GB" sz="2400" dirty="0"/>
              <a:t>Underperforming in so many key sectors when compared to Loreal (</a:t>
            </a:r>
            <a:r>
              <a:rPr lang="en-GB" sz="1600" dirty="0"/>
              <a:t>Avon-Products, Inc, 2018).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041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31230">
        <p159:morph option="byObject"/>
      </p:transition>
    </mc:Choice>
    <mc:Fallback>
      <p:transition spd="slow" advTm="3123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152401"/>
            <a:ext cx="8229600" cy="233203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2000" dirty="0">
                <a:solidFill>
                  <a:srgbClr val="FFFF00"/>
                </a:solidFill>
                <a:latin typeface="Arial" charset="0"/>
                <a:ea typeface="+mj-ea"/>
                <a:cs typeface="Arial" charset="0"/>
              </a:rPr>
              <a:t>The Strategy-Formulation Analytical Framework</a:t>
            </a:r>
            <a:br>
              <a:rPr lang="en-US" altLang="en-US" sz="2000" dirty="0">
                <a:solidFill>
                  <a:srgbClr val="FFFF00"/>
                </a:solidFill>
                <a:latin typeface="Arial" charset="0"/>
                <a:ea typeface="+mj-ea"/>
                <a:cs typeface="Arial" charset="0"/>
              </a:rPr>
            </a:br>
            <a:r>
              <a:rPr lang="en-GB" altLang="en-US" sz="2400" dirty="0">
                <a:solidFill>
                  <a:schemeClr val="bg1"/>
                </a:solidFill>
                <a:latin typeface="Arial" charset="0"/>
                <a:cs typeface="Arial" charset="0"/>
              </a:rPr>
              <a:t>David's strategy formulation framework (SFF) is a tool that helps strategists to generate feasible alternatives that could assist the company in its goal. Hence, this paper will utilise the SFF to update Avon's business strategy. </a:t>
            </a:r>
            <a:endParaRPr lang="en-US" altLang="en-US" sz="20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52" y="2667000"/>
            <a:ext cx="8548687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" y="64770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@Fred David 2015</a:t>
            </a:r>
          </a:p>
        </p:txBody>
      </p:sp>
    </p:spTree>
    <p:extLst>
      <p:ext uri="{BB962C8B-B14F-4D97-AF65-F5344CB8AC3E}">
        <p14:creationId xmlns:p14="http://schemas.microsoft.com/office/powerpoint/2010/main" val="74101892"/>
      </p:ext>
    </p:extLst>
  </p:cSld>
  <p:clrMapOvr>
    <a:masterClrMapping/>
  </p:clrMapOvr>
  <p:transition advTm="3095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94DDC893-E5EF-4CDE-B040-BA5B53AAD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5F1A06D-D369-4974-8208-56120C5E7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DAD27A50-88D7-4E2A-8488-F2879768A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A47C6ACD-2325-48C6-B9F3-C21563A05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081DF83-4F35-4560-87E6-0DE8AAAC3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7C704F0F-1CD8-4DC1-AEE9-225958232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CA19EA-D0CE-46DD-A073-CBF4F27DF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2849" y="301972"/>
            <a:ext cx="2653649" cy="16759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457200"/>
            <a:r>
              <a:rPr lang="en-US" dirty="0"/>
              <a:t>The Input Stage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0460D98-FDBB-466E-8CA6-18250BE58CF8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 rotWithShape="1">
          <a:blip r:embed="rId7"/>
          <a:srcRect r="5073" b="5"/>
          <a:stretch/>
        </p:blipFill>
        <p:spPr>
          <a:xfrm>
            <a:off x="2590800" y="114778"/>
            <a:ext cx="6324600" cy="326805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AC546BE4-C7A3-4A47-9FA5-0866D5E656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F03EDF-EF61-4F99-8184-2DF97E8222CE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81632" y="2484544"/>
            <a:ext cx="2109168" cy="3763855"/>
          </a:xfrm>
        </p:spPr>
        <p:txBody>
          <a:bodyPr vert="horz" lIns="91440" tIns="45720" rIns="91440" bIns="45720" rtlCol="0">
            <a:normAutofit/>
          </a:bodyPr>
          <a:lstStyle/>
          <a:p>
            <a:pPr defTabSz="457200"/>
            <a:r>
              <a:rPr lang="en-US" dirty="0"/>
              <a:t>EFE</a:t>
            </a:r>
          </a:p>
          <a:p>
            <a:pPr defTabSz="457200"/>
            <a:r>
              <a:rPr lang="en-US" dirty="0"/>
              <a:t>IFE</a:t>
            </a:r>
          </a:p>
          <a:p>
            <a:pPr defTabSz="457200"/>
            <a:r>
              <a:rPr lang="en-US" dirty="0"/>
              <a:t>Competitive Profile Matrix</a:t>
            </a:r>
          </a:p>
          <a:p>
            <a:pPr defTabSz="457200"/>
            <a:r>
              <a:rPr lang="en-US" dirty="0"/>
              <a:t>The Nature of the Cosmetics Industry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990E30D5-7D06-41FD-991B-7BFCFE555A55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 rotWithShape="1">
          <a:blip r:embed="rId8"/>
          <a:srcRect t="7767" r="4" b="15902"/>
          <a:stretch/>
        </p:blipFill>
        <p:spPr>
          <a:xfrm>
            <a:off x="2590800" y="3382834"/>
            <a:ext cx="6324600" cy="32756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301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909"/>
    </mc:Choice>
    <mc:Fallback>
      <p:transition spd="slow" advTm="6090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0F7302AF-86B9-441B-8D24-AC382E2A4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9A2A6C2-D371-4C6B-B50F-CC71C6D0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41" name="Oval 40">
            <a:extLst>
              <a:ext uri="{FF2B5EF4-FFF2-40B4-BE49-F238E27FC236}">
                <a16:creationId xmlns:a16="http://schemas.microsoft.com/office/drawing/2014/main" id="{5F07A6A6-E44B-411E-AA18-65E481136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8CC3468F-5EED-42B0-8507-F30360E1D5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91711EE-029D-453C-9AE9-E87829F1D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5D5A8E14-301B-40C0-A174-D2232EF95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AFDC8-BD63-43D2-9683-0E49D3FC2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0388" y="1447800"/>
            <a:ext cx="3107836" cy="30969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457200"/>
            <a:r>
              <a:rPr lang="en-US" sz="4700"/>
              <a:t>The Input Stage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3D66174-B930-4730-8FB0-7A8F71EF4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79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27">
            <a:extLst>
              <a:ext uri="{FF2B5EF4-FFF2-40B4-BE49-F238E27FC236}">
                <a16:creationId xmlns:a16="http://schemas.microsoft.com/office/drawing/2014/main" id="{6929218D-E6E8-4BC7-9F4C-397A7FE53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987234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5">
            <a:extLst>
              <a:ext uri="{FF2B5EF4-FFF2-40B4-BE49-F238E27FC236}">
                <a16:creationId xmlns:a16="http://schemas.microsoft.com/office/drawing/2014/main" id="{85ADB349-3AC9-4628-9CE6-24B104518B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1313671" y="2924731"/>
            <a:ext cx="6858000" cy="1008536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6A61F92-1EC0-46A4-8CDE-8DFA67CF992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7"/>
          <a:stretch>
            <a:fillRect/>
          </a:stretch>
        </p:blipFill>
        <p:spPr>
          <a:xfrm>
            <a:off x="4238402" y="4724400"/>
            <a:ext cx="4567923" cy="2034430"/>
          </a:xfrm>
          <a:prstGeom prst="rect">
            <a:avLst/>
          </a:prstGeom>
          <a:effectLst/>
        </p:spPr>
      </p:pic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5C50FDBD-D9B4-40CB-B543-F522758175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206" y="99170"/>
            <a:ext cx="6660195" cy="3096987"/>
          </a:xfrm>
          <a:prstGeom prst="rect">
            <a:avLst/>
          </a:prstGeom>
          <a:effectLst/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2A894A9-60FE-4142-ADC0-50834B220D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9"/>
          <a:stretch>
            <a:fillRect/>
          </a:stretch>
        </p:blipFill>
        <p:spPr>
          <a:xfrm>
            <a:off x="-1" y="3295327"/>
            <a:ext cx="4078503" cy="257558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60406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1416">
        <p15:prstTrans prst="wind"/>
      </p:transition>
    </mc:Choice>
    <mc:Fallback>
      <p:transition spd="slow" advTm="4141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412E3267-7ABE-412B-8580-47EC0D1F6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0B62C5A-2250-4380-AB23-DB87446CC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D42CF425-7213-4F89-B0FF-4C2BDDD9C6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5DA97D-88F8-4249-B650-4FC9FD50A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F38673-6E30-4BAE-AC67-0B283EBF4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202A25CB-1ED1-4C87-AB49-8D3BC684D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1C27BF-6B23-45C8-AE45-2277ED838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676" y="228600"/>
            <a:ext cx="3436094" cy="1063547"/>
          </a:xfrm>
        </p:spPr>
        <p:txBody>
          <a:bodyPr vert="horz" lIns="91440" tIns="45720" rIns="91440" bIns="45720" rtlCol="0" anchor="t">
            <a:noAutofit/>
          </a:bodyPr>
          <a:lstStyle/>
          <a:p>
            <a:pPr defTabSz="457200"/>
            <a:r>
              <a:rPr lang="en-US" sz="2000" dirty="0"/>
              <a:t>Avon’s Strengths-Weakness-Opportunities-Threats (SWOT) Matrix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8FCA736E-BDE3-4D4D-8D87-E9AE79250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5515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5">
            <a:extLst>
              <a:ext uri="{FF2B5EF4-FFF2-40B4-BE49-F238E27FC236}">
                <a16:creationId xmlns:a16="http://schemas.microsoft.com/office/drawing/2014/main" id="{1D65A06F-4B56-402D-97AA-466CC32EE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980683" y="2924731"/>
            <a:ext cx="6858000" cy="1008536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0EB1784-FDF9-4C6D-84DF-46C42CC94A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0808" y="0"/>
            <a:ext cx="457350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Content Placeholder 5">
            <a:extLst>
              <a:ext uri="{FF2B5EF4-FFF2-40B4-BE49-F238E27FC236}">
                <a16:creationId xmlns:a16="http://schemas.microsoft.com/office/drawing/2014/main" id="{F433CB87-06B1-4C2C-ABC9-A1AAA627DC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7654" y="97221"/>
            <a:ext cx="4828919" cy="3276480"/>
          </a:xfrm>
          <a:prstGeom prst="rect">
            <a:avLst/>
          </a:prstGeom>
          <a:effectLst/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29AA25D-1E7A-4074-BF68-D55A83B81B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1836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071C17F-7B36-4285-AE85-C28BE595B28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8"/>
          <a:stretch>
            <a:fillRect/>
          </a:stretch>
        </p:blipFill>
        <p:spPr>
          <a:xfrm>
            <a:off x="1" y="1141407"/>
            <a:ext cx="3901936" cy="5487993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EB8321B-B85C-4C21-A408-FAC609F21D4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9"/>
          <a:stretch>
            <a:fillRect/>
          </a:stretch>
        </p:blipFill>
        <p:spPr>
          <a:xfrm>
            <a:off x="4130960" y="3429000"/>
            <a:ext cx="4860640" cy="337370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7241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61"/>
    </mc:Choice>
    <mc:Fallback>
      <p:transition spd="slow" advTm="6686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44A8-74B3-4FC5-9EF5-14816DEDA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778167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C40511-0C25-4D45-8373-3A1CE345244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3498" y="452718"/>
            <a:ext cx="5269976" cy="4957482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EA2370D-D037-4249-9A6C-D9B8BBD696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60464" y="452719"/>
            <a:ext cx="3693048" cy="30853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2665D8-99FB-42C9-B8F5-53C393E9D0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88" y="5410200"/>
            <a:ext cx="5269976" cy="14320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732695-4F1C-4A4E-B177-C9FF62C607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7631" y="3429001"/>
            <a:ext cx="3631136" cy="339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50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768"/>
    </mc:Choice>
    <mc:Fallback>
      <p:transition spd="slow" advTm="6176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35B11-0B93-489C-BED7-839F12EC7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58" y="15766"/>
            <a:ext cx="2632841" cy="1178832"/>
          </a:xfrm>
        </p:spPr>
        <p:txBody>
          <a:bodyPr/>
          <a:lstStyle/>
          <a:p>
            <a:r>
              <a:rPr lang="en-GB" sz="2000" dirty="0"/>
              <a:t>Decision Stage</a:t>
            </a:r>
            <a:r>
              <a:rPr lang="en-GB" sz="3200" dirty="0"/>
              <a:t>:-</a:t>
            </a:r>
            <a:r>
              <a:rPr lang="en-GB" sz="2400" dirty="0"/>
              <a:t>QSPM for Avon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515F8FA-6007-45C8-8F9B-365048DF778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4159" y="1267752"/>
            <a:ext cx="2785242" cy="2469094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70B3A13-478C-4B73-901E-50DE935DEB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971798" y="15766"/>
            <a:ext cx="6195185" cy="28669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0AC0D6-2E61-46BB-AF37-A803216F05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60" y="3810000"/>
            <a:ext cx="2785242" cy="28193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E0C85E-F943-4642-BE32-3EE9F3D93C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1799" y="2882668"/>
            <a:ext cx="6172201" cy="24690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A9029E-028A-44EB-BD66-1D9D37D728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1800" y="5351762"/>
            <a:ext cx="6195183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7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545"/>
    </mc:Choice>
    <mc:Fallback>
      <p:transition spd="slow" advTm="6154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773C1-D8BB-4F79-BFB6-41D9714E7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766482"/>
          </a:xfrm>
        </p:spPr>
        <p:txBody>
          <a:bodyPr/>
          <a:lstStyle/>
          <a:p>
            <a:r>
              <a:rPr lang="en-GB" sz="2400" dirty="0"/>
              <a:t>ADVANTAGES OF SFF &amp; </a:t>
            </a:r>
            <a:r>
              <a:rPr lang="en-GB" sz="2400" dirty="0">
                <a:solidFill>
                  <a:schemeClr val="tx1"/>
                </a:solidFill>
              </a:rPr>
              <a:t>THE LIMITATIONS SFF</a:t>
            </a:r>
            <a:br>
              <a:rPr lang="en-GB" dirty="0"/>
            </a:b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EA0EE9-08D1-4336-BE99-9CF2343328D8}"/>
              </a:ext>
            </a:extLst>
          </p:cNvPr>
          <p:cNvSpPr/>
          <p:nvPr/>
        </p:nvSpPr>
        <p:spPr>
          <a:xfrm>
            <a:off x="484710" y="1066800"/>
            <a:ext cx="7979541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Advantage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SFF makes it possible to evaluate several strategies simultaneously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SFF is a tool that shows a step by step stages and allows the previous factors into the next stage in the strategic analysis of the decision-making process </a:t>
            </a:r>
          </a:p>
          <a:p>
            <a:r>
              <a:rPr lang="en-GB" sz="3200" b="1" dirty="0"/>
              <a:t>Limitation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Relies on the consultant’s intuitive judgement and assumptions.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QSPM depends on the quality of the prerequisite information and matching analysis and materials it is based 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SFF could also be limited by regional culture, organisational culture and political climate such as BREXIT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CONCLUSION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REFERENCES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3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0"/>
    </mc:Choice>
    <mc:Fallback>
      <p:transition spd="slow" advTm="373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195</Words>
  <Application>Microsoft Office PowerPoint</Application>
  <PresentationFormat>On-screen Show (4:3)</PresentationFormat>
  <Paragraphs>36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Wingdings 3</vt:lpstr>
      <vt:lpstr>Ion</vt:lpstr>
      <vt:lpstr>   A Contemporary  Strategy Formulation Framework for Avon  Prepared &amp; Presented by Ade Sobola of  Ade &amp; Associates  </vt:lpstr>
      <vt:lpstr>DAVID’s STRATEGY FORMULATION FRAMEWORK IN ACTION for AVON </vt:lpstr>
      <vt:lpstr>PowerPoint Presentation</vt:lpstr>
      <vt:lpstr>The Strategy-Formulation Analytical Framework David's strategy formulation framework (SFF) is a tool that helps strategists to generate feasible alternatives that could assist the company in its goal. Hence, this paper will utilise the SFF to update Avon's business strategy. </vt:lpstr>
      <vt:lpstr>The Input Stage</vt:lpstr>
      <vt:lpstr>The Input Stage</vt:lpstr>
      <vt:lpstr>Avon’s Strengths-Weakness-Opportunities-Threats (SWOT) Matrix</vt:lpstr>
      <vt:lpstr>PowerPoint Presentation</vt:lpstr>
      <vt:lpstr>Decision Stage:-QSPM for Avon </vt:lpstr>
      <vt:lpstr>ADVANTAGES OF SFF &amp; THE LIMITATIONS SFF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A Contemporary  Strategy Formulation Framework for Avon  Prepared &amp; Presented by Ade Sobola of  Ade &amp; Associates  </dc:title>
  <dc:creator>adekoyejo sobola</dc:creator>
  <cp:lastModifiedBy>Adekoyejo Sobola</cp:lastModifiedBy>
  <cp:revision>1</cp:revision>
  <dcterms:created xsi:type="dcterms:W3CDTF">2019-03-25T00:19:00Z</dcterms:created>
  <dcterms:modified xsi:type="dcterms:W3CDTF">2019-03-25T01:12:40Z</dcterms:modified>
</cp:coreProperties>
</file>