
<file path=[Content_Types].xml><?xml version="1.0" encoding="utf-8"?>
<Types xmlns="http://schemas.openxmlformats.org/package/2006/content-types"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7"/>
  </p:notesMasterIdLst>
  <p:handoutMasterIdLst>
    <p:handoutMasterId r:id="rId28"/>
  </p:handoutMasterIdLst>
  <p:sldIdLst>
    <p:sldId id="264" r:id="rId5"/>
    <p:sldId id="294" r:id="rId6"/>
    <p:sldId id="281" r:id="rId7"/>
    <p:sldId id="300" r:id="rId8"/>
    <p:sldId id="298" r:id="rId9"/>
    <p:sldId id="296" r:id="rId10"/>
    <p:sldId id="302" r:id="rId11"/>
    <p:sldId id="289" r:id="rId12"/>
    <p:sldId id="290" r:id="rId13"/>
    <p:sldId id="291" r:id="rId14"/>
    <p:sldId id="286" r:id="rId15"/>
    <p:sldId id="288" r:id="rId16"/>
    <p:sldId id="301" r:id="rId17"/>
    <p:sldId id="295" r:id="rId18"/>
    <p:sldId id="297" r:id="rId19"/>
    <p:sldId id="287" r:id="rId20"/>
    <p:sldId id="299" r:id="rId21"/>
    <p:sldId id="284" r:id="rId22"/>
    <p:sldId id="303" r:id="rId23"/>
    <p:sldId id="304" r:id="rId24"/>
    <p:sldId id="266" r:id="rId25"/>
    <p:sldId id="283" r:id="rId26"/>
  </p:sldIdLst>
  <p:sldSz cx="12188825" cy="6858000"/>
  <p:notesSz cx="6858000" cy="9144000"/>
  <p:defaultTextStyle>
    <a:defPPr>
      <a:defRPr lang="en-US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9" pos="3839" userDrawn="1">
          <p15:clr>
            <a:srgbClr val="A4A3A4"/>
          </p15:clr>
        </p15:guide>
        <p15:guide id="10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107E3F-8E74-4D2A-BD74-5E9FCFF2C7A5}" v="47" dt="2019-11-07T21:56:23.198"/>
  </p1510:revLst>
</p1510:revInfo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39" autoAdjust="0"/>
    <p:restoredTop sz="94280" autoAdjust="0"/>
  </p:normalViewPr>
  <p:slideViewPr>
    <p:cSldViewPr showGuides="1">
      <p:cViewPr varScale="1">
        <p:scale>
          <a:sx n="96" d="100"/>
          <a:sy n="96" d="100"/>
        </p:scale>
        <p:origin x="496" y="160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3" d="100"/>
          <a:sy n="63" d="100"/>
        </p:scale>
        <p:origin x="1986" y="108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73C59C-4E16-4A64-A766-34DB213E11B3}" type="datetimeFigureOut">
              <a:rPr lang="en-US">
                <a:solidFill>
                  <a:schemeClr val="tx2"/>
                </a:solidFill>
              </a:rPr>
              <a:t>11/23/19</a:t>
            </a:fld>
            <a:endParaRPr>
              <a:solidFill>
                <a:schemeClr val="tx2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>
              <a:solidFill>
                <a:schemeClr val="tx2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D77566-CD65-4859-9FA1-43956DC85B8C}" type="slidenum">
              <a:rPr>
                <a:solidFill>
                  <a:schemeClr val="tx2"/>
                </a:solidFill>
              </a:rPr>
              <a:t>‹#›</a:t>
            </a:fld>
            <a:endParaRPr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7983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95CF31C-F757-429C-A789-86504F04C3BE}" type="datetimeFigureOut">
              <a:rPr lang="en-US"/>
              <a:pPr/>
              <a:t>11/23/19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8796F01-7154-41E0-B48B-A6921757531A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4077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2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796F01-7154-41E0-B48B-A6921757531A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66622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2383" y="1498601"/>
            <a:ext cx="7008574" cy="3298825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40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72383" y="4927600"/>
            <a:ext cx="7008574" cy="12446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800" b="0">
                <a:solidFill>
                  <a:schemeClr val="tx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322277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5A30F4-0B4E-4E4B-BC36-C30CD13F4E17}" type="datetimeFigureOut">
              <a:rPr lang="en-US"/>
              <a:t>11/23/19</a:t>
            </a:fld>
            <a:endParaRPr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0BA0E-20D0-4E7C-B286-26C960A6788F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63524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 bwMode="auto"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589" y="4445000"/>
            <a:ext cx="7008574" cy="1930400"/>
          </a:xfrm>
        </p:spPr>
        <p:txBody>
          <a:bodyPr anchor="t">
            <a:normAutofit/>
          </a:bodyPr>
          <a:lstStyle>
            <a:lvl1pPr algn="l">
              <a:defRPr sz="5400" b="0" cap="none" baseline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2589" y="3124200"/>
            <a:ext cx="7008574" cy="1296987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96340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1706581" indent="0">
              <a:buNone/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7559" y="1701800"/>
            <a:ext cx="4977104" cy="4470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11/23/19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489339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137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730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01622" y="1608836"/>
            <a:ext cx="4973041" cy="512064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2400" b="1"/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7559" y="2209800"/>
            <a:ext cx="4977104" cy="3962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011328">
              <a:defRPr sz="1800"/>
            </a:lvl5pPr>
            <a:lvl6pPr marL="2011328">
              <a:defRPr sz="1800"/>
            </a:lvl6pPr>
            <a:lvl7pPr marL="2011328">
              <a:defRPr sz="1800"/>
            </a:lvl7pPr>
            <a:lvl8pPr marL="2011328">
              <a:defRPr sz="1800"/>
            </a:lvl8pPr>
            <a:lvl9pPr marL="2011328"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11/23/19</a:t>
            </a:fld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5283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11/23/19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16763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D204D1-F9BD-4643-8480-6EA41EB484F1}" type="datetimeFigureOut">
              <a:rPr lang="en-US"/>
              <a:t>11/23/19</a:t>
            </a:fld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7DED6-D4C7-42EE-AB49-D2E39E64FDE4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068731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961368" y="0"/>
            <a:ext cx="7922736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721" y="1701800"/>
            <a:ext cx="3351927" cy="28448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21" y="4648200"/>
            <a:ext cx="3351927" cy="17272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9236" y="482600"/>
            <a:ext cx="6805427" cy="58928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11/23/19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68072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082258" y="0"/>
            <a:ext cx="8024310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7765" y="4800600"/>
            <a:ext cx="7313295" cy="762000"/>
          </a:xfrm>
        </p:spPr>
        <p:txBody>
          <a:bodyPr anchor="b">
            <a:normAutofit/>
          </a:bodyPr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2437765" y="279401"/>
            <a:ext cx="7313295" cy="4448175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7765" y="5562600"/>
            <a:ext cx="7313295" cy="8128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BF754-515F-40B9-8D24-D54D5825B3D0}" type="datetimeFigureOut">
              <a:rPr lang="en-US"/>
              <a:t>11/23/19</a:t>
            </a:fld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BB78A-01B4-41F2-96B0-677A4A28283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221337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11/23/19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10434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52633" y="274638"/>
            <a:ext cx="1422030" cy="589756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309" y="274638"/>
            <a:ext cx="8532178" cy="589756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ECB6C2-1084-4AED-A74A-DF028B0094EA}" type="datetimeFigureOut">
              <a:rPr lang="en-US"/>
              <a:t>11/23/19</a:t>
            </a:fld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1C5AD9-787D-40FA-8A4D-16A055B9AF81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50715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304721" y="0"/>
            <a:ext cx="11579384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100000">
                <a:schemeClr val="bg1">
                  <a:alpha val="55000"/>
                </a:schemeClr>
              </a:gs>
            </a:gsLst>
            <a:lin ang="7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7309" y="1701800"/>
            <a:ext cx="10157354" cy="4470400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17309" y="6400801"/>
            <a:ext cx="2742486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l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2DD204D1-F9BD-4643-8480-6EA41EB484F1}" type="datetimeFigureOut">
              <a:rPr lang="en-US" smtClean="0"/>
              <a:pPr/>
              <a:t>11/23/19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07842" y="6400801"/>
            <a:ext cx="6216301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ct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167146" y="6400801"/>
            <a:ext cx="1107518" cy="320675"/>
          </a:xfrm>
          <a:prstGeom prst="rect">
            <a:avLst/>
          </a:prstGeom>
        </p:spPr>
        <p:txBody>
          <a:bodyPr vert="horz" lIns="121899" tIns="60949" rIns="121899" bIns="60949" rtlCol="0" anchor="b"/>
          <a:lstStyle>
            <a:lvl1pPr algn="r">
              <a:defRPr sz="1200" baseline="0">
                <a:solidFill>
                  <a:schemeClr val="tx2">
                    <a:lumMod val="65000"/>
                    <a:lumOff val="35000"/>
                  </a:schemeClr>
                </a:solidFill>
              </a:defRPr>
            </a:lvl1pPr>
          </a:lstStyle>
          <a:p>
            <a:fld id="{EB37DED6-D4C7-42EE-AB49-D2E39E64FDE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0479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9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5" r:id="rId8"/>
    <p:sldLayoutId id="2147483676" r:id="rId9"/>
    <p:sldLayoutId id="2147483677" r:id="rId10"/>
    <p:sldLayoutId id="2147483678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1218987" rtl="0" eaLnBrk="1" latinLnBrk="0" hangingPunct="1">
        <a:lnSpc>
          <a:spcPct val="85000"/>
        </a:lnSpc>
        <a:spcBef>
          <a:spcPct val="0"/>
        </a:spcBef>
        <a:buNone/>
        <a:tabLst/>
        <a:defRPr sz="44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5000"/>
        </a:lnSpc>
        <a:spcBef>
          <a:spcPts val="1866"/>
        </a:spcBef>
        <a:buSzPct val="10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731392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58037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584683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11328" indent="-304747" algn="l" defTabSz="1218987" rtl="0" eaLnBrk="1" latinLnBrk="0" hangingPunct="1">
        <a:lnSpc>
          <a:spcPct val="95000"/>
        </a:lnSpc>
        <a:spcBef>
          <a:spcPts val="1066"/>
        </a:spcBef>
        <a:buSzPct val="10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437973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86461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91264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778859" indent="-304747" algn="l" defTabSz="1218987" rtl="0" eaLnBrk="1" latinLnBrk="0" hangingPunct="1">
        <a:lnSpc>
          <a:spcPct val="95000"/>
        </a:lnSpc>
        <a:spcBef>
          <a:spcPts val="1066"/>
        </a:spcBef>
        <a:buSzPct val="90000"/>
        <a:buFont typeface="Century Gothic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4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4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4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4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4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4.pn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4.png"/><Relationship Id="rId5" Type="http://schemas.openxmlformats.org/officeDocument/2006/relationships/image" Target="../media/image11.png"/><Relationship Id="rId4" Type="http://schemas.openxmlformats.org/officeDocument/2006/relationships/image" Target="../media/image1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4.png"/><Relationship Id="rId4" Type="http://schemas.openxmlformats.org/officeDocument/2006/relationships/image" Target="../media/image1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4.png"/><Relationship Id="rId4" Type="http://schemas.openxmlformats.org/officeDocument/2006/relationships/image" Target="../media/image1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5" Type="http://schemas.openxmlformats.org/officeDocument/2006/relationships/image" Target="../media/image4.png"/><Relationship Id="rId4" Type="http://schemas.openxmlformats.org/officeDocument/2006/relationships/image" Target="../media/image1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4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4" Type="http://schemas.openxmlformats.org/officeDocument/2006/relationships/image" Target="../media/image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265612" y="304800"/>
            <a:ext cx="7008574" cy="3298825"/>
          </a:xfrm>
        </p:spPr>
        <p:txBody>
          <a:bodyPr>
            <a:normAutofit/>
          </a:bodyPr>
          <a:lstStyle/>
          <a:p>
            <a:pPr algn="ctr"/>
            <a:r>
              <a:rPr lang="en-US" sz="6000" dirty="0">
                <a:latin typeface="Arial" panose="020B0604020202020204" pitchFamily="34" charset="0"/>
                <a:cs typeface="Arial" panose="020B0604020202020204" pitchFamily="34" charset="0"/>
              </a:rPr>
              <a:t>An Analysis of the Printed Media Marketplace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418012" y="4114800"/>
            <a:ext cx="7008574" cy="1244600"/>
          </a:xfrm>
        </p:spPr>
        <p:txBody>
          <a:bodyPr>
            <a:normAutofit fontScale="55000" lnSpcReduction="20000"/>
          </a:bodyPr>
          <a:lstStyle/>
          <a:p>
            <a:pPr algn="ctr"/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“Assessing the impact of digital disruption, and the future of printed media”</a:t>
            </a:r>
          </a:p>
          <a:p>
            <a:pPr algn="ctr"/>
            <a:endParaRPr 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Nicholas Colyer – 1910262 UWTSD MBA 2019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DA2DEF1B-6518-444E-B237-690A3FC92BE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23625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340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1065">
        <p:fade/>
      </p:transition>
    </mc:Choice>
    <mc:Fallback xmlns="">
      <p:transition spd="med" advTm="1106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5A0EC-0A15-474E-AB3B-002E70B3E3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printed media - 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02EAF-9BD5-2542-B229-B806EEBAED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(print-based media) Broadly, any written or pictorial form of communication produced using printing, photocopying, or digital methods from which multiple copies can be made through automated processes.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Ink and paper’ not hand-written or hand-typed 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Books, circulars, journals, lithographs, memos, magazines, newspapers, pamphlets, and periodicals.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(Oxford reference, 2019)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9D0F2B8-DB28-6A43-88A7-ED03F93BDD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23625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211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9637">
        <p:fade/>
      </p:transition>
    </mc:Choice>
    <mc:Fallback xmlns="">
      <p:transition spd="med" advTm="2963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762000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slippery slope -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last decade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552527B-B090-4CF6-B3C6-3AE1B11E07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812522" y="1371600"/>
            <a:ext cx="6462141" cy="4851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1EC48BA-AD1B-46C3-8DCF-45F7BF69DF88}"/>
              </a:ext>
            </a:extLst>
          </p:cNvPr>
          <p:cNvSpPr txBox="1"/>
          <p:nvPr/>
        </p:nvSpPr>
        <p:spPr>
          <a:xfrm>
            <a:off x="914162" y="1042700"/>
            <a:ext cx="350385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Global recession in 2008 – 2017 ~40% of the print market workforce laid off</a:t>
            </a:r>
          </a:p>
          <a:p>
            <a:pPr marL="780943" lvl="1" indent="-1714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Fewer reporters</a:t>
            </a:r>
          </a:p>
          <a:p>
            <a:pPr marL="780943" lvl="1" indent="-1714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Fewer compelling articles</a:t>
            </a:r>
          </a:p>
          <a:p>
            <a:pPr marL="780943" lvl="1" indent="-1714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Fewer subscribers</a:t>
            </a:r>
          </a:p>
          <a:p>
            <a:pPr marL="780943" lvl="1" indent="-1714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Less advertising</a:t>
            </a:r>
          </a:p>
          <a:p>
            <a:pPr marL="780943" lvl="1" indent="-1714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80943" lvl="1" indent="-171450">
              <a:buFont typeface="Arial" panose="020B0604020202020204" pitchFamily="34" charset="0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Revenue decline</a:t>
            </a:r>
          </a:p>
          <a:p>
            <a:pPr marL="780943" lvl="1" indent="-1714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2014 – 2016 Facebook begins aggressively advertising digitally</a:t>
            </a:r>
          </a:p>
          <a:p>
            <a:pPr marL="780943" lvl="1" indent="-1714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Pivot to video movement</a:t>
            </a:r>
          </a:p>
          <a:p>
            <a:pPr marL="780943" lvl="1" indent="-1714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More layoffs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2017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Many magazines sold for pittance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(The Atlantic, 2019)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264DF7C1-6EBC-0D47-B0D1-76470A5067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3625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7619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43239">
        <p:fade/>
      </p:transition>
    </mc:Choice>
    <mc:Fallback xmlns="">
      <p:transition spd="med" advTm="4323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674D31-CD4D-6340-83FF-9E4123E06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“Twin Crisis” scenario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BB84F3-7449-084E-AB31-800C32D745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Internet</a:t>
            </a:r>
          </a:p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Decline of circulation and advertising revenue</a:t>
            </a:r>
          </a:p>
          <a:p>
            <a:pPr marL="426645" lvl="1" indent="0">
              <a:buNone/>
            </a:pP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Non monetarized online content</a:t>
            </a:r>
          </a:p>
          <a:p>
            <a:endParaRPr lang="en-US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3D96A03-15BF-424C-A66E-430D09672E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23625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2539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0005">
        <p:fade/>
      </p:transition>
    </mc:Choice>
    <mc:Fallback xmlns="">
      <p:transition spd="med" advTm="2000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C24DC-996A-9F47-B8C8-B12AA12B7A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Impacts of the market decline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975E68-284B-9C40-80B5-A75197D690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7309" y="1701800"/>
            <a:ext cx="10157354" cy="5080000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Reduction in printed media publications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Decline of generated revenue from this reduction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Loss of jobs and career pathways in media industry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Increase in online media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Increase in revenue driven by online media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Broader available data and information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Immediate reports and information / news</a:t>
            </a:r>
          </a:p>
          <a:p>
            <a:pPr marL="426645" lvl="1" indent="0">
              <a:buNone/>
            </a:pPr>
            <a:r>
              <a:rPr lang="en-US" dirty="0"/>
              <a:t>		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64E2241-B387-5D46-B2E5-3B9E8BE365D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23625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7627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3495">
        <p:fade/>
      </p:transition>
    </mc:Choice>
    <mc:Fallback xmlns="">
      <p:transition spd="med" advTm="3349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333F7-1884-C84B-854E-57513A6C5D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Progressive decline apparent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DE5D6CB4-F1A2-0540-8FE0-A34CEBECCD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796"/>
          <a:stretch/>
        </p:blipFill>
        <p:spPr>
          <a:xfrm>
            <a:off x="1198581" y="1600200"/>
            <a:ext cx="9797688" cy="4956048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B8675C9-8DE2-8548-9B5C-2005B8EAA8C5}"/>
              </a:ext>
            </a:extLst>
          </p:cNvPr>
          <p:cNvSpPr txBox="1"/>
          <p:nvPr/>
        </p:nvSpPr>
        <p:spPr>
          <a:xfrm>
            <a:off x="1522412" y="6324600"/>
            <a:ext cx="3276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(Pew Research Center 2019)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7745DA15-0B93-3C4A-9E28-EA1B655E2A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3625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5430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7495">
        <p:fade/>
      </p:transition>
    </mc:Choice>
    <mc:Fallback xmlns="">
      <p:transition spd="med" advTm="1749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1079B-BD86-4920-A5A5-64EDDA3B64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rise &amp; impact of the internet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F06148E-592A-4000-BDE9-BFD3E65CA4B2}"/>
              </a:ext>
            </a:extLst>
          </p:cNvPr>
          <p:cNvSpPr txBox="1"/>
          <p:nvPr/>
        </p:nvSpPr>
        <p:spPr>
          <a:xfrm>
            <a:off x="912812" y="1828800"/>
            <a:ext cx="1905000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1989 first web page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1998 one in five Americans using the internet at least once p/wk.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2015 84% of Americans using the internet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(Pew Research Center 2019)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200" dirty="0"/>
          </a:p>
          <a:p>
            <a:pPr lvl="1"/>
            <a:endParaRPr lang="en-US" sz="10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0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0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000" dirty="0"/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EB184104-818C-EC4D-9ECA-6B5EA7D64D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894012" y="1865243"/>
            <a:ext cx="8499376" cy="3886200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D6FB0CB7-7D09-E04F-BE82-2234E366FE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3625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2988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7177">
        <p:fade/>
      </p:transition>
    </mc:Choice>
    <mc:Fallback xmlns="">
      <p:transition spd="med" advTm="2717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A1A69-9CFA-4383-A468-6F5396DCDC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2014-15 online superseded the trust of print data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C4662D4-1A93-48E8-AEDC-9A24030248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959204" y="1905000"/>
            <a:ext cx="8270416" cy="39751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8EC92AA-03A2-3E4F-8253-B5C43F9D42AE}"/>
              </a:ext>
            </a:extLst>
          </p:cNvPr>
          <p:cNvSpPr txBox="1"/>
          <p:nvPr/>
        </p:nvSpPr>
        <p:spPr>
          <a:xfrm>
            <a:off x="1122347" y="6173400"/>
            <a:ext cx="2514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Imaginethatcreative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2019)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5B845AC7-1989-9241-BB48-529E299F9A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3625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119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1592">
        <p:fade/>
      </p:transition>
    </mc:Choice>
    <mc:Fallback xmlns="">
      <p:transition spd="med" advTm="2159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AC1323-B925-4C6F-A09B-51A84BD542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Global dominance and growth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60192D8-E02F-494B-B35B-D03FE53917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117600" y="1870990"/>
            <a:ext cx="10156825" cy="413201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79A71A8-2AE5-8C46-916D-194FA13F5FE4}"/>
              </a:ext>
            </a:extLst>
          </p:cNvPr>
          <p:cNvSpPr txBox="1"/>
          <p:nvPr/>
        </p:nvSpPr>
        <p:spPr>
          <a:xfrm>
            <a:off x="1117309" y="6324600"/>
            <a:ext cx="155683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Datareportal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2019)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9BAA1A5-E086-6148-9A53-B9BA3448F1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3625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5166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40305">
        <p:fade/>
      </p:transition>
    </mc:Choice>
    <mc:Fallback xmlns="">
      <p:transition spd="med" advTm="4030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5DD4B6-4D4E-4521-87BD-0B64B35D21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Staggering growth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612FF6-A455-4E08-995C-4EEF45BB87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There are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5.11 billion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unique mobile users in the world today, up 100 million (2 percent) in the past year.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There are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4.39 billion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internet users in 2019, an increase of 366 million (9 percent) versus January 2018.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There are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3.48 billion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social media users in 2019, with the worldwide total growing by 288 million (9 percent) since this time last year.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3.26 billion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people use social media on mobile devices in January 2019, with growth of 297 million new users representing a year-on-year increase of more than 10 percent</a:t>
            </a:r>
          </a:p>
          <a:p>
            <a:pPr marL="0" indent="0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Datareportal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2019)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157CFC5-755D-8D4E-8430-3778DE709B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23625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1957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1519">
        <p:fade/>
      </p:transition>
    </mc:Choice>
    <mc:Fallback xmlns="">
      <p:transition spd="med" advTm="3151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BE53D-0F4D-4332-8E24-37CB6549AE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Changes in usage &amp; need of subscribers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F974F-79EF-4DE3-B8FA-4497747A88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7309" y="1701800"/>
            <a:ext cx="10157354" cy="5300403"/>
          </a:xfrm>
        </p:spPr>
        <p:txBody>
          <a:bodyPr>
            <a:no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2010 magazine daily reading ~20mins p/d vs 4hrs of TV &amp; 2 hrs. online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iPad release in 2010 seen as lifeline for the magazine and print in general </a:t>
            </a:r>
          </a:p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2016 sees the shift to mobile devices (typically smart phones)</a:t>
            </a:r>
          </a:p>
          <a:p>
            <a:pPr lvl="1"/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2012-16 analytics showed subscribers wanted mobile accessible specific, quality content </a:t>
            </a:r>
          </a:p>
          <a:p>
            <a:pPr lvl="1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Strategic plans and management reorganization prevalent</a:t>
            </a:r>
          </a:p>
          <a:p>
            <a:pPr marL="426645" lvl="1" indent="0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(AEJMC, 2019)</a:t>
            </a:r>
          </a:p>
          <a:p>
            <a:pPr lvl="1"/>
            <a:endParaRPr lang="en-US" sz="1000" dirty="0"/>
          </a:p>
          <a:p>
            <a:pPr marL="1706581" lvl="4" indent="0">
              <a:buNone/>
            </a:pPr>
            <a:r>
              <a:rPr lang="en-US" sz="1200" dirty="0"/>
              <a:t>	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6AFE88E-0F45-4478-B82E-9D7D3618BC8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41612" y="2971800"/>
            <a:ext cx="4582556" cy="23368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41236EE-423F-5B45-9C61-1DD4904411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3625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370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7120">
        <p:fade/>
      </p:transition>
    </mc:Choice>
    <mc:Fallback xmlns="">
      <p:transition spd="med" advTm="2712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E587D1-60F7-4804-9214-5B6A10562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need for strategic 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F519B9-F2C8-4080-8EDD-920E75D19B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reduced competition, digital opportunities to provide better content and associated reduction in head count drove increase in subscribers</a:t>
            </a:r>
          </a:p>
          <a:p>
            <a:pPr lvl="3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2015 saw 6.2% increase in global subscribers	</a:t>
            </a:r>
          </a:p>
          <a:p>
            <a:pPr lvl="3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2016 printed magazines began to raise pricing, niche, loyal subscriber bases agreed</a:t>
            </a:r>
          </a:p>
          <a:p>
            <a:pPr lvl="3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2016 print accounted for 62% of the ~$16 Billion magazine advertising revenue</a:t>
            </a:r>
          </a:p>
          <a:p>
            <a:pPr lvl="4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Providing revenue stream for magazines (print and online) again</a:t>
            </a:r>
          </a:p>
          <a:p>
            <a:pPr lvl="4"/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Only those companies investing in digital marketing and development thriving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Marketing &amp; strategic “tools” vital for capturing revenue – SWOT, Porters 5, PEST, Business canvas etc. </a:t>
            </a:r>
          </a:p>
          <a:p>
            <a:endParaRPr lang="en-US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FB22D53-A334-2D4F-BD20-E82501386F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23625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2395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0709">
        <p:fade/>
      </p:transition>
    </mc:Choice>
    <mc:Fallback xmlns="">
      <p:transition spd="med" advTm="2070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D3446-DDFB-3846-82C8-178D679ADE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Reinvention and the “Brand Effect”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64CF2E-B35F-C446-AE0E-CD7DEB547A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Develop significant brand loyalty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(utilising data analytics)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Reliability / hard lined opinions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Brand “families” modifying their options and media platforms &amp; products</a:t>
            </a:r>
          </a:p>
          <a:p>
            <a:pPr lvl="2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Brand extensions and Customer identification</a:t>
            </a:r>
          </a:p>
          <a:p>
            <a:pPr lvl="2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Niche consumers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(highlighted with the business canvas)</a:t>
            </a:r>
          </a:p>
          <a:p>
            <a:pPr lvl="1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E.g. – financial advisors, academics vs casual news reader</a:t>
            </a:r>
          </a:p>
          <a:p>
            <a:pPr lvl="2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Extend the above to attract and capture similar niche groups</a:t>
            </a:r>
          </a:p>
          <a:p>
            <a:pPr lvl="2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53290" lvl="2" indent="0">
              <a:buNone/>
            </a:pP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(World News Media, 2019)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A62FEA90-F9BE-2F4C-B40C-E909FFB41E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23625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2667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4734">
        <p:fade/>
      </p:transition>
    </mc:Choice>
    <mc:Fallback xmlns="">
      <p:transition spd="med" advTm="3473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88646-9AB5-8E4B-8E0E-63988AC6BF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Balancing of the disruption?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63F479-7FF2-EA4F-9300-3AB9E3D88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7309" y="1701800"/>
            <a:ext cx="10157354" cy="5080000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Utilising the aforementioned “tools” enabled the recognition and subsequent capture of the subscriber(s), the strategies were working and revitalizing subscriber number, and revenue.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C2CC6984-9325-484D-8D28-EF176C03CA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2094797"/>
              </p:ext>
            </p:extLst>
          </p:nvPr>
        </p:nvGraphicFramePr>
        <p:xfrm>
          <a:off x="1522412" y="2846184"/>
          <a:ext cx="3807500" cy="1965960"/>
        </p:xfrm>
        <a:graphic>
          <a:graphicData uri="http://schemas.openxmlformats.org/drawingml/2006/table">
            <a:tbl>
              <a:tblPr/>
              <a:tblGrid>
                <a:gridCol w="1903750">
                  <a:extLst>
                    <a:ext uri="{9D8B030D-6E8A-4147-A177-3AD203B41FA5}">
                      <a16:colId xmlns:a16="http://schemas.microsoft.com/office/drawing/2014/main" val="1862006321"/>
                    </a:ext>
                  </a:extLst>
                </a:gridCol>
                <a:gridCol w="1903750">
                  <a:extLst>
                    <a:ext uri="{9D8B030D-6E8A-4147-A177-3AD203B41FA5}">
                      <a16:colId xmlns:a16="http://schemas.microsoft.com/office/drawing/2014/main" val="243781211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1" dirty="0">
                          <a:effectLst/>
                          <a:latin typeface="inherit"/>
                        </a:rPr>
                        <a:t>Year</a:t>
                      </a:r>
                    </a:p>
                  </a:txBody>
                  <a:tcPr marL="47625" marR="47625" marT="57150" marB="571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1" dirty="0">
                          <a:effectLst/>
                          <a:latin typeface="inherit"/>
                        </a:rPr>
                        <a:t>Average monthly unique visitors</a:t>
                      </a:r>
                    </a:p>
                  </a:txBody>
                  <a:tcPr marL="47625" marR="47625" marT="57150" marB="5715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0648339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dirty="0">
                          <a:effectLst/>
                          <a:latin typeface="inherit"/>
                        </a:rPr>
                        <a:t>Q4 2014</a:t>
                      </a:r>
                    </a:p>
                  </a:txBody>
                  <a:tcPr marL="47625" marR="47625" marT="57150" marB="5715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dirty="0">
                          <a:effectLst/>
                          <a:latin typeface="inherit"/>
                        </a:rPr>
                        <a:t>8,233,544</a:t>
                      </a:r>
                    </a:p>
                  </a:txBody>
                  <a:tcPr marL="47625" marR="47625" marT="57150" marB="5715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4823523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>
                          <a:effectLst/>
                          <a:latin typeface="inherit"/>
                        </a:rPr>
                        <a:t>Q4 2015</a:t>
                      </a:r>
                    </a:p>
                  </a:txBody>
                  <a:tcPr marL="47625" marR="47625" marT="57150" marB="5715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dirty="0">
                          <a:effectLst/>
                          <a:latin typeface="inherit"/>
                        </a:rPr>
                        <a:t>9,709,071</a:t>
                      </a:r>
                    </a:p>
                  </a:txBody>
                  <a:tcPr marL="47625" marR="47625" marT="57150" marB="5715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5819676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dirty="0">
                          <a:effectLst/>
                          <a:latin typeface="inherit"/>
                        </a:rPr>
                        <a:t>Q4 2016</a:t>
                      </a:r>
                    </a:p>
                  </a:txBody>
                  <a:tcPr marL="47625" marR="47625" marT="57150" marB="5715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dirty="0">
                          <a:effectLst/>
                          <a:latin typeface="inherit"/>
                        </a:rPr>
                        <a:t>11,734,536</a:t>
                      </a:r>
                    </a:p>
                  </a:txBody>
                  <a:tcPr marL="47625" marR="47625" marT="57150" marB="5715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3401733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>
                          <a:effectLst/>
                          <a:latin typeface="inherit"/>
                        </a:rPr>
                        <a:t>Q4 2017</a:t>
                      </a:r>
                    </a:p>
                  </a:txBody>
                  <a:tcPr marL="47625" marR="47625" marT="57150" marB="5715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dirty="0">
                          <a:effectLst/>
                          <a:latin typeface="inherit"/>
                        </a:rPr>
                        <a:t>11,527,744</a:t>
                      </a:r>
                    </a:p>
                  </a:txBody>
                  <a:tcPr marL="47625" marR="47625" marT="57150" marB="5715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89419196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>
                          <a:effectLst/>
                          <a:latin typeface="inherit"/>
                        </a:rPr>
                        <a:t>Q4 2018</a:t>
                      </a:r>
                    </a:p>
                  </a:txBody>
                  <a:tcPr marL="47625" marR="47625" marT="57150" marB="5715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US" sz="1200" b="0" dirty="0">
                          <a:effectLst/>
                          <a:latin typeface="inherit"/>
                        </a:rPr>
                        <a:t>11,600,124</a:t>
                      </a:r>
                    </a:p>
                  </a:txBody>
                  <a:tcPr marL="47625" marR="47625" marT="57150" marB="57150" anchor="ctr">
                    <a:lnL>
                      <a:noFill/>
                    </a:lnL>
                    <a:lnR>
                      <a:noFill/>
                    </a:lnR>
                    <a:lnT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03674546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A658933F-9356-6740-9D0D-566154F204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2412" y="2377386"/>
            <a:ext cx="121888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rgbClr val="999999"/>
                </a:solidFill>
                <a:effectLst/>
                <a:latin typeface="Georgia" panose="02040502050405020303" pitchFamily="18" charset="0"/>
              </a:rPr>
              <a:t>Average monthly unique visitors to the top 50 U.S. newspapers by circulation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499A6D5-709C-A541-BC14-1B6DAFE900E4}"/>
              </a:ext>
            </a:extLst>
          </p:cNvPr>
          <p:cNvSpPr txBox="1"/>
          <p:nvPr/>
        </p:nvSpPr>
        <p:spPr>
          <a:xfrm>
            <a:off x="1522412" y="5732622"/>
            <a:ext cx="38862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(Pew Research Center, 2019)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E8209861-3023-924B-92FD-7F1991D4EE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23625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0791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2708">
        <p:fade/>
      </p:transition>
    </mc:Choice>
    <mc:Fallback xmlns="">
      <p:transition spd="med" advTm="1270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4E1E9CBA-C47B-4549-90E5-B7B5134CFA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1397000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Extensive shifts in advertising revenue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9D0A04-3C88-614D-80FF-A373924B62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7309" y="1701800"/>
            <a:ext cx="2919703" cy="4470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Total estimated advertising revenue for the newspaper industry in 2018 was $14.3 billion, </a:t>
            </a:r>
          </a:p>
          <a:p>
            <a:pPr marL="0" indent="0"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Down 13% from 2017. Total estimated circulation revenue was $11.0 billion, compared with $11.2 billion in 2017.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604E83-C670-A14A-9F54-3B7B94A6DE4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64" t="34815" r="24573" b="10000"/>
          <a:stretch/>
        </p:blipFill>
        <p:spPr>
          <a:xfrm>
            <a:off x="4341812" y="1701800"/>
            <a:ext cx="6933527" cy="4204650"/>
          </a:xfrm>
          <a:prstGeom prst="rect">
            <a:avLst/>
          </a:prstGeom>
          <a:noFill/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38F1BFD-200C-4B45-A9B5-1638D84DA18D}"/>
              </a:ext>
            </a:extLst>
          </p:cNvPr>
          <p:cNvSpPr txBox="1"/>
          <p:nvPr/>
        </p:nvSpPr>
        <p:spPr>
          <a:xfrm>
            <a:off x="1522412" y="6324600"/>
            <a:ext cx="3276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(Pew Research Center 2019)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864D08ED-0186-DC45-9AB1-0A559BC8AA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23625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1127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7237">
        <p:fade/>
      </p:transition>
    </mc:Choice>
    <mc:Fallback xmlns="">
      <p:transition spd="med" advTm="2723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81597-C1BC-47B6-8644-009D615388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Recognising market and subscriber capture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1F889B6-669F-4EE8-9AAD-CA9FF35AA5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2297766" y="1143000"/>
            <a:ext cx="7016843" cy="50292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9894D32-169B-5049-914C-13960ADC1E09}"/>
              </a:ext>
            </a:extLst>
          </p:cNvPr>
          <p:cNvSpPr txBox="1"/>
          <p:nvPr/>
        </p:nvSpPr>
        <p:spPr>
          <a:xfrm>
            <a:off x="1117309" y="6248400"/>
            <a:ext cx="210506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(Statista Infographics, 2019)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A7BB5BC-BA6E-F345-BC60-180883AE30F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3625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811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26167">
        <p:fade/>
      </p:transition>
    </mc:Choice>
    <mc:Fallback xmlns="">
      <p:transition spd="med" advTm="2616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368174-FD75-D04B-9284-9219466381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shift in revenue generation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D28F016-EF11-1046-8C0F-31466FCB5C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658" t="14773" r="38331" b="22159"/>
          <a:stretch/>
        </p:blipFill>
        <p:spPr>
          <a:xfrm>
            <a:off x="4607163" y="1694404"/>
            <a:ext cx="6667500" cy="503464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2939982-8E7F-3C49-89B3-16295BBA1A4E}"/>
              </a:ext>
            </a:extLst>
          </p:cNvPr>
          <p:cNvSpPr txBox="1"/>
          <p:nvPr/>
        </p:nvSpPr>
        <p:spPr>
          <a:xfrm>
            <a:off x="1117309" y="6096000"/>
            <a:ext cx="195919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(Disruption matters, 2019)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4799D2CE-F316-DD4C-A7F1-78A579131F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3625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3285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6736">
        <p:fade/>
      </p:transition>
    </mc:Choice>
    <mc:Fallback xmlns="">
      <p:transition spd="med" advTm="3673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1B219-03EE-47D0-9D09-EE631E726F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990600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power of advertising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A831F3-15B5-4C8C-9920-5468CF020840}"/>
              </a:ext>
            </a:extLst>
          </p:cNvPr>
          <p:cNvSpPr txBox="1"/>
          <p:nvPr/>
        </p:nvSpPr>
        <p:spPr>
          <a:xfrm>
            <a:off x="684211" y="1066800"/>
            <a:ext cx="944880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endParaRPr lang="en-US" sz="16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2016 sees the realism that media now needed to also get paid by their subscribers rather than purely by their advertisers.   (The Atlantic, 2019)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400" dirty="0"/>
          </a:p>
          <a:p>
            <a:pPr lvl="1"/>
            <a:endParaRPr lang="en-US" sz="1000" dirty="0"/>
          </a:p>
          <a:p>
            <a:pPr lvl="1"/>
            <a:endParaRPr lang="en-US" sz="1000" dirty="0"/>
          </a:p>
          <a:p>
            <a:pPr lvl="1"/>
            <a:endParaRPr lang="en-US" sz="10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0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000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000" dirty="0"/>
          </a:p>
        </p:txBody>
      </p:sp>
      <p:pic>
        <p:nvPicPr>
          <p:cNvPr id="6" name="Content Placeholder 3">
            <a:extLst>
              <a:ext uri="{FF2B5EF4-FFF2-40B4-BE49-F238E27FC236}">
                <a16:creationId xmlns:a16="http://schemas.microsoft.com/office/drawing/2014/main" id="{48431037-A4AC-AE42-AD2C-8401E0EEC775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664302" y="2031807"/>
            <a:ext cx="8860219" cy="471770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13709970-4A97-C84C-BD1F-E3B272DA87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3625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4208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12793">
        <p:fade/>
      </p:transition>
    </mc:Choice>
    <mc:Fallback xmlns="">
      <p:transition spd="med" advTm="1279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34E1E4-C171-3741-953B-F42DC98D30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Evolution of market revenue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B45EF-1053-F44A-8488-5A6E307733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Magazines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$15.6 billion this year, but fall to $13.9 billion in 2023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Digital consumer magazine advertising is expected to grow from $6.6 billion in 2019 to $7.6 billion in 2023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print ad revenues of $9.0 billion in 2019, $6.3 billion in 2023</a:t>
            </a:r>
          </a:p>
          <a:p>
            <a:pPr marL="0" indent="0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As trade print ad spend declines from $2.0 billion in 2019 to $1.5 billion in 2023, digital will rise from $2.0 billion to $2.4 billion in the same period</a:t>
            </a:r>
          </a:p>
          <a:p>
            <a:pPr marL="0" indent="0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Newspapers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Advertising to decline from $14.8 billion in 2019 to $12.3 billion in 2023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2019 is set to see $5.4 billion in ad dollars go to digital newspaper advertising, rising to $5.9 billion by 2023.</a:t>
            </a:r>
          </a:p>
          <a:p>
            <a:pPr marL="0" indent="0"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(Marketing Charts, 2019)</a:t>
            </a:r>
          </a:p>
          <a:p>
            <a:endParaRPr lang="en-US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ED94BFD-C918-D74B-BE99-865F65EEEE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23625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8105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50340">
        <p:fade/>
      </p:transition>
    </mc:Choice>
    <mc:Fallback xmlns="">
      <p:transition spd="med" advTm="5034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0CEB4-D5F8-BA41-BBF8-7F6D87305E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Dr. Spengler, I have to disagree, print is not dead……..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EE55C-9873-1249-881A-A2E67B80B5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While the decline in the printed media market has been vivid extensive, and had many negative impacts, it must be recognized that;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	Evolution is inevitable – in every market place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	While aspects vanish, they are replaced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	The overall market has benefitted exponentially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Content, accessibility, reliability to mention a few</a:t>
            </a:r>
          </a:p>
          <a:p>
            <a:pPr marL="0" indent="0" algn="ctr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The digital disruption, while arduous has improved the market place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CF1CEF0E-6F3B-C843-858F-F36B9B893F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23625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8043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50908">
        <p:fade/>
      </p:transition>
    </mc:Choice>
    <mc:Fallback xmlns="">
      <p:transition spd="med" advTm="5090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CA9AB89-EFAC-444A-AEF6-1C83E5B001C5}"/>
              </a:ext>
            </a:extLst>
          </p:cNvPr>
          <p:cNvSpPr txBox="1"/>
          <p:nvPr/>
        </p:nvSpPr>
        <p:spPr>
          <a:xfrm>
            <a:off x="836612" y="2514600"/>
            <a:ext cx="6400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AC149F1-0605-2146-BCD9-87718608F96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3625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7697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Tm="3419">
        <p:fade/>
      </p:transition>
    </mc:Choice>
    <mc:Fallback xmlns="">
      <p:transition spd="med" advTm="341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3376C-B08E-4A4A-84D2-70DD041D3C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7309" y="76200"/>
            <a:ext cx="10157354" cy="457200"/>
          </a:xfrm>
        </p:spPr>
        <p:txBody>
          <a:bodyPr>
            <a:normAutofit/>
          </a:bodyPr>
          <a:lstStyle/>
          <a:p>
            <a:pPr algn="ctr"/>
            <a:r>
              <a:rPr lang="en-US" sz="20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C16F60-77E7-4EE9-AEDE-243691EE8D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7309" y="533400"/>
            <a:ext cx="10157354" cy="6248400"/>
          </a:xfrm>
        </p:spPr>
        <p:txBody>
          <a:bodyPr>
            <a:noAutofit/>
          </a:bodyPr>
          <a:lstStyle/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Pew Research Center: Internet, Science &amp; Tech. (2019).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Americans Internet Access: Percent of Adults 2000-2015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https://www.pewresearch.org/internet/2015/06/26/americans-internet-access-2000-2015/ [Accessed 23 Nov. 2019].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Cretu, L. (2019).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AEJMC | Magazine Division - Current Journal Issue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[online] Aejmcmagazine.arizona.edu. Available at: https://aejmcmagazine.arizona.edu/summer2014.html [Accessed 23 Nov. 2019].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DataReportal – Global Digital Insights. (2019).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Digital 2019: Global Digital Overview — DataReportal – Global Digital Insights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https://datareportal.com/reports/digital-2019-global-digital-overview [Accessed 23 Nov. 2019].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Disruption Matters. (2019).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How does disruption look like in print media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http://disruptionmatters.com [Accessed 23 Nov. 2019].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Imaginethatcreative.net. (2019).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Imagine That - Search Engines Overtake Traditional Media as Most Trusted Source of News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https://imaginethatcreative.net/imagine-blog/search-engine-optimization/search-engines-overtake-traditional-media [Accessed 23 Nov. 2019].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Loesche, D. (2019).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Infographic: Photo-Centric Magazines Are Doing Well on Instagram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[online] Statista Infographics. Available at: https://www.statista.com/chart/10112/magazine-brands-with-most-followers-on-</a:t>
            </a:r>
            <a:r>
              <a:rPr lang="en-US" sz="1100" dirty="0" err="1">
                <a:latin typeface="Arial" panose="020B0604020202020204" pitchFamily="34" charset="0"/>
                <a:cs typeface="Arial" panose="020B0604020202020204" pitchFamily="34" charset="0"/>
              </a:rPr>
              <a:t>instagram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/ [Accessed 23 Nov. 2019].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Madrigal, A. (2019).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The Huge Trend That Realigned the Media Industry Is Over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[online] The Atlantic. Available at: https://www.theatlantic.com/technology/archive/2019/06/massive-trend-drove-digital-media-over/591520/ [Accessed 23 Nov. 2019].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Oxfordreference.com. (2019).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Oxford Index Browse | Oxford Reference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https://www.oxfordreference.com/browse [Accessed 23 Nov. 2019].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World News Media. (2019).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The Future of Print Media Capstone Report 2011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https://www.academia.edu/5617246/World_Newsmedia_Innovations_Study-Capstone_Workshop_Spring2011-ABRIDGED [Accessed 23 Nov. 2019].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Pew Research Center's Journalism Project. (2019).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Trends and Facts on Newspapers | State of the News Media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https://www.journalism.org/fact-sheet/newspapers/ [Accessed 23 Nov. 2019].</a:t>
            </a:r>
          </a:p>
          <a:p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Marketing Charts. (2019). 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US Online and Traditional Media Advertising Outlook, 2019-2023 - Marketing Charts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https://www.marketingcharts.com/advertising-trends-108995 [Accessed 23 Nov. 2019].</a:t>
            </a:r>
          </a:p>
        </p:txBody>
      </p:sp>
    </p:spTree>
    <p:extLst>
      <p:ext uri="{BB962C8B-B14F-4D97-AF65-F5344CB8AC3E}">
        <p14:creationId xmlns:p14="http://schemas.microsoft.com/office/powerpoint/2010/main" val="3476021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Books 16x9">
  <a:themeElements>
    <a:clrScheme name="Books_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2787940.potx" id="{9A4E33EC-D715-440E-9062-8AFA4CC9E341}" vid="{0DFBCB81-4ACA-49F1-BA1C-2B43B27F1FC4}"/>
    </a:ext>
  </a:extLst>
</a:theme>
</file>

<file path=ppt/theme/theme2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16x9">
      <a:dk1>
        <a:srgbClr val="374C81"/>
      </a:dk1>
      <a:lt1>
        <a:srgbClr val="FFFFFF"/>
      </a:lt1>
      <a:dk2>
        <a:srgbClr val="000000"/>
      </a:dk2>
      <a:lt2>
        <a:srgbClr val="EDE5DF"/>
      </a:lt2>
      <a:accent1>
        <a:srgbClr val="414E77"/>
      </a:accent1>
      <a:accent2>
        <a:srgbClr val="70AAC4"/>
      </a:accent2>
      <a:accent3>
        <a:srgbClr val="8B6A94"/>
      </a:accent3>
      <a:accent4>
        <a:srgbClr val="61A796"/>
      </a:accent4>
      <a:accent5>
        <a:srgbClr val="4E5798"/>
      </a:accent5>
      <a:accent6>
        <a:srgbClr val="7E5C5C"/>
      </a:accent6>
      <a:hlink>
        <a:srgbClr val="0070C0"/>
      </a:hlink>
      <a:folHlink>
        <a:srgbClr val="7030A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80000" r="-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30000" t="30000" r="70000" b="10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2F6B361FF2B2A4CBFB3C0FE532E9F4E" ma:contentTypeVersion="11" ma:contentTypeDescription="Create a new document." ma:contentTypeScope="" ma:versionID="1c0ef7a63f86958e0e16b246569ff91a">
  <xsd:schema xmlns:xsd="http://www.w3.org/2001/XMLSchema" xmlns:xs="http://www.w3.org/2001/XMLSchema" xmlns:p="http://schemas.microsoft.com/office/2006/metadata/properties" xmlns:ns3="ca8fae66-1813-464e-888c-3394c57700f8" xmlns:ns4="bd2e723a-ddce-4ca7-821f-2b68af8486d3" targetNamespace="http://schemas.microsoft.com/office/2006/metadata/properties" ma:root="true" ma:fieldsID="1605f44824af04b983e645dc3512ee09" ns3:_="" ns4:_="">
    <xsd:import namespace="ca8fae66-1813-464e-888c-3394c57700f8"/>
    <xsd:import namespace="bd2e723a-ddce-4ca7-821f-2b68af8486d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a8fae66-1813-464e-888c-3394c57700f8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d2e723a-ddce-4ca7-821f-2b68af8486d3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4DCDA89-40BF-4EB1-B719-972347DE331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1B4C1C9-7AE5-412E-8C49-4391705FE3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a8fae66-1813-464e-888c-3394c57700f8"/>
    <ds:schemaRef ds:uri="bd2e723a-ddce-4ca7-821f-2b68af8486d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B24BD3F-B43D-4631-956A-A89DF6755C14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7001</TotalTime>
  <Words>1561</Words>
  <Application>Microsoft Macintosh PowerPoint</Application>
  <PresentationFormat>Custom</PresentationFormat>
  <Paragraphs>171</Paragraphs>
  <Slides>22</Slides>
  <Notes>1</Notes>
  <HiddenSlides>0</HiddenSlides>
  <MMClips>21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Century Gothic</vt:lpstr>
      <vt:lpstr>Georgia</vt:lpstr>
      <vt:lpstr>inherit</vt:lpstr>
      <vt:lpstr>Books 16x9</vt:lpstr>
      <vt:lpstr>An Analysis of the Printed Media Marketplace</vt:lpstr>
      <vt:lpstr>The printed media - Definition</vt:lpstr>
      <vt:lpstr>A slippery slope - the last decade </vt:lpstr>
      <vt:lpstr>The “Twin Crisis” scenario</vt:lpstr>
      <vt:lpstr>Impacts of the market decline </vt:lpstr>
      <vt:lpstr>Progressive decline apparent</vt:lpstr>
      <vt:lpstr>The rise &amp; impact of the internet</vt:lpstr>
      <vt:lpstr>2014-15 online superseded the trust of print data </vt:lpstr>
      <vt:lpstr>Global dominance and growth</vt:lpstr>
      <vt:lpstr>Staggering growth</vt:lpstr>
      <vt:lpstr>Changes in usage &amp; need of subscribers</vt:lpstr>
      <vt:lpstr>The need for strategic management</vt:lpstr>
      <vt:lpstr>Reinvention and the “Brand Effect”</vt:lpstr>
      <vt:lpstr>Balancing of the disruption?</vt:lpstr>
      <vt:lpstr>Extensive shifts in advertising revenue</vt:lpstr>
      <vt:lpstr>Recognising market and subscriber capture </vt:lpstr>
      <vt:lpstr>The shift in revenue generation</vt:lpstr>
      <vt:lpstr>The power of advertising</vt:lpstr>
      <vt:lpstr>Evolution of market revenue</vt:lpstr>
      <vt:lpstr>Dr. Spengler, I have to disagree, print is not dead……..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Analysis of the Printed Media Marketplace</dc:title>
  <dc:creator>Nicholas Colyer (1910262)</dc:creator>
  <cp:lastModifiedBy>Nicholas Colyer (1910262)</cp:lastModifiedBy>
  <cp:revision>55</cp:revision>
  <dcterms:created xsi:type="dcterms:W3CDTF">2019-11-19T01:28:05Z</dcterms:created>
  <dcterms:modified xsi:type="dcterms:W3CDTF">2019-11-23T22:14:55Z</dcterms:modified>
</cp:coreProperties>
</file>