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Default Extension="gif" ContentType="image/gif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0"/>
  </p:notesMasterIdLst>
  <p:sldIdLst>
    <p:sldId id="262" r:id="rId2"/>
    <p:sldId id="263" r:id="rId3"/>
    <p:sldId id="264" r:id="rId4"/>
    <p:sldId id="301" r:id="rId5"/>
    <p:sldId id="265" r:id="rId6"/>
    <p:sldId id="302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303" r:id="rId16"/>
    <p:sldId id="275" r:id="rId17"/>
    <p:sldId id="276" r:id="rId18"/>
    <p:sldId id="277" r:id="rId19"/>
    <p:sldId id="279" r:id="rId20"/>
    <p:sldId id="280" r:id="rId21"/>
    <p:sldId id="304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305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96" autoAdjust="0"/>
    <p:restoredTop sz="94715" autoAdjust="0"/>
  </p:normalViewPr>
  <p:slideViewPr>
    <p:cSldViewPr>
      <p:cViewPr>
        <p:scale>
          <a:sx n="33" d="100"/>
          <a:sy n="33" d="100"/>
        </p:scale>
        <p:origin x="-2616" y="-12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72" y="18612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42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7CDABF-CE40-4487-B7DB-7AD0BA7C7A1F}" type="doc">
      <dgm:prSet loTypeId="urn:microsoft.com/office/officeart/2005/8/layout/hProcess9" loCatId="process" qsTypeId="urn:microsoft.com/office/officeart/2005/8/quickstyle/simple1" qsCatId="simple" csTypeId="urn:microsoft.com/office/officeart/2005/8/colors/colorful1" csCatId="colorful" phldr="1"/>
      <dgm:spPr/>
    </dgm:pt>
    <dgm:pt modelId="{6AD87A7B-4303-494A-97F5-2F487026001B}">
      <dgm:prSet phldrT="[Text]" custT="1"/>
      <dgm:spPr/>
      <dgm:t>
        <a:bodyPr/>
        <a:lstStyle/>
        <a:p>
          <a:r>
            <a:rPr lang="en-GB" sz="2800" dirty="0" smtClean="0"/>
            <a:t>Human Data</a:t>
          </a:r>
        </a:p>
        <a:p>
          <a:r>
            <a:rPr lang="en-GB" sz="2800" dirty="0" smtClean="0"/>
            <a:t>A1+2=3 math</a:t>
          </a:r>
          <a:endParaRPr lang="en-GB" sz="2800" dirty="0"/>
        </a:p>
      </dgm:t>
    </dgm:pt>
    <dgm:pt modelId="{5CACC3C6-4075-4E12-8130-0F7820B2EAEA}" type="parTrans" cxnId="{9ABDB8DF-48A8-4D7A-A040-F5E6103A122D}">
      <dgm:prSet/>
      <dgm:spPr/>
      <dgm:t>
        <a:bodyPr/>
        <a:lstStyle/>
        <a:p>
          <a:endParaRPr lang="en-GB"/>
        </a:p>
      </dgm:t>
    </dgm:pt>
    <dgm:pt modelId="{66FE3246-A529-49B6-94A4-7A314B17A4E9}" type="sibTrans" cxnId="{9ABDB8DF-48A8-4D7A-A040-F5E6103A122D}">
      <dgm:prSet/>
      <dgm:spPr/>
      <dgm:t>
        <a:bodyPr/>
        <a:lstStyle/>
        <a:p>
          <a:endParaRPr lang="en-GB"/>
        </a:p>
      </dgm:t>
    </dgm:pt>
    <dgm:pt modelId="{9210C8D3-408F-49AB-9EC7-94FA5B2F5A22}">
      <dgm:prSet phldrT="[Text]" custT="1"/>
      <dgm:spPr/>
      <dgm:t>
        <a:bodyPr/>
        <a:lstStyle/>
        <a:p>
          <a:r>
            <a:rPr lang="en-GB" sz="2800" dirty="0" smtClean="0"/>
            <a:t>Input </a:t>
          </a:r>
          <a:br>
            <a:rPr lang="en-GB" sz="2800" dirty="0" smtClean="0"/>
          </a:br>
          <a:r>
            <a:rPr lang="en-GB" sz="2800" dirty="0" smtClean="0"/>
            <a:t>Device</a:t>
          </a:r>
          <a:endParaRPr lang="en-GB" sz="2800" dirty="0"/>
        </a:p>
      </dgm:t>
    </dgm:pt>
    <dgm:pt modelId="{7A884395-2696-4172-81C4-748F6EF3646C}" type="parTrans" cxnId="{634BC793-DC11-4162-981B-0FDC56B3C123}">
      <dgm:prSet/>
      <dgm:spPr/>
      <dgm:t>
        <a:bodyPr/>
        <a:lstStyle/>
        <a:p>
          <a:endParaRPr lang="en-GB"/>
        </a:p>
      </dgm:t>
    </dgm:pt>
    <dgm:pt modelId="{09B321A0-C9FA-472E-901C-DC96DAE929AF}" type="sibTrans" cxnId="{634BC793-DC11-4162-981B-0FDC56B3C123}">
      <dgm:prSet/>
      <dgm:spPr/>
      <dgm:t>
        <a:bodyPr/>
        <a:lstStyle/>
        <a:p>
          <a:endParaRPr lang="en-GB"/>
        </a:p>
      </dgm:t>
    </dgm:pt>
    <dgm:pt modelId="{2343262A-D963-4A5D-B2F5-E643CC1AAE3D}">
      <dgm:prSet phldrT="[Text]" custT="1"/>
      <dgm:spPr/>
      <dgm:t>
        <a:bodyPr/>
        <a:lstStyle/>
        <a:p>
          <a:r>
            <a:rPr lang="en-GB" sz="2800" dirty="0" smtClean="0"/>
            <a:t>Computer</a:t>
          </a:r>
        </a:p>
        <a:p>
          <a:r>
            <a:rPr lang="en-GB" sz="2800" dirty="0" smtClean="0"/>
            <a:t>11010001010101… </a:t>
          </a:r>
          <a:endParaRPr lang="en-GB" sz="2800" dirty="0"/>
        </a:p>
      </dgm:t>
    </dgm:pt>
    <dgm:pt modelId="{3B916E54-7582-477A-BC33-8738484559D8}" type="parTrans" cxnId="{3B39EE81-0392-4358-B914-381690A4692F}">
      <dgm:prSet/>
      <dgm:spPr/>
      <dgm:t>
        <a:bodyPr/>
        <a:lstStyle/>
        <a:p>
          <a:endParaRPr lang="en-GB"/>
        </a:p>
      </dgm:t>
    </dgm:pt>
    <dgm:pt modelId="{47D679C0-732A-4704-A1A7-D5E0D08571B8}" type="sibTrans" cxnId="{3B39EE81-0392-4358-B914-381690A4692F}">
      <dgm:prSet/>
      <dgm:spPr/>
      <dgm:t>
        <a:bodyPr/>
        <a:lstStyle/>
        <a:p>
          <a:endParaRPr lang="en-GB"/>
        </a:p>
      </dgm:t>
    </dgm:pt>
    <dgm:pt modelId="{65B0681B-185E-4FD4-A4BA-13DD402507B6}" type="pres">
      <dgm:prSet presAssocID="{967CDABF-CE40-4487-B7DB-7AD0BA7C7A1F}" presName="CompostProcess" presStyleCnt="0">
        <dgm:presLayoutVars>
          <dgm:dir/>
          <dgm:resizeHandles val="exact"/>
        </dgm:presLayoutVars>
      </dgm:prSet>
      <dgm:spPr/>
    </dgm:pt>
    <dgm:pt modelId="{411A3322-12D1-4306-A4ED-D49BB3B30BB7}" type="pres">
      <dgm:prSet presAssocID="{967CDABF-CE40-4487-B7DB-7AD0BA7C7A1F}" presName="arrow" presStyleLbl="bgShp" presStyleIdx="0" presStyleCnt="1"/>
      <dgm:spPr/>
    </dgm:pt>
    <dgm:pt modelId="{0205069B-A3EC-4094-989A-88E0EAB63E6F}" type="pres">
      <dgm:prSet presAssocID="{967CDABF-CE40-4487-B7DB-7AD0BA7C7A1F}" presName="linearProcess" presStyleCnt="0"/>
      <dgm:spPr/>
    </dgm:pt>
    <dgm:pt modelId="{62445123-E644-407B-873E-DDAAEB1AEEDD}" type="pres">
      <dgm:prSet presAssocID="{6AD87A7B-4303-494A-97F5-2F487026001B}" presName="textNode" presStyleLbl="node1" presStyleIdx="0" presStyleCnt="3" custScaleX="164722" custScaleY="8445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6F7F3D-7E07-49A1-8358-554A37B29A21}" type="pres">
      <dgm:prSet presAssocID="{66FE3246-A529-49B6-94A4-7A314B17A4E9}" presName="sibTrans" presStyleCnt="0"/>
      <dgm:spPr/>
    </dgm:pt>
    <dgm:pt modelId="{C60CB218-296C-40B1-85B4-C56E13A0C614}" type="pres">
      <dgm:prSet presAssocID="{9210C8D3-408F-49AB-9EC7-94FA5B2F5A22}" presName="textNode" presStyleLbl="node1" presStyleIdx="1" presStyleCnt="3" custScaleX="72519" custScaleY="7120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9253A9-B0DB-443A-A00B-6B14DD8A42A1}" type="pres">
      <dgm:prSet presAssocID="{09B321A0-C9FA-472E-901C-DC96DAE929AF}" presName="sibTrans" presStyleCnt="0"/>
      <dgm:spPr/>
    </dgm:pt>
    <dgm:pt modelId="{0B5AEF31-88B7-424E-87A7-75C5B31960AA}" type="pres">
      <dgm:prSet presAssocID="{2343262A-D963-4A5D-B2F5-E643CC1AAE3D}" presName="textNode" presStyleLbl="node1" presStyleIdx="2" presStyleCnt="3" custScaleX="164722" custScaleY="8445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B39EE81-0392-4358-B914-381690A4692F}" srcId="{967CDABF-CE40-4487-B7DB-7AD0BA7C7A1F}" destId="{2343262A-D963-4A5D-B2F5-E643CC1AAE3D}" srcOrd="2" destOrd="0" parTransId="{3B916E54-7582-477A-BC33-8738484559D8}" sibTransId="{47D679C0-732A-4704-A1A7-D5E0D08571B8}"/>
    <dgm:cxn modelId="{D6EEB956-388A-40A3-92B2-10902FD003C2}" type="presOf" srcId="{967CDABF-CE40-4487-B7DB-7AD0BA7C7A1F}" destId="{65B0681B-185E-4FD4-A4BA-13DD402507B6}" srcOrd="0" destOrd="0" presId="urn:microsoft.com/office/officeart/2005/8/layout/hProcess9"/>
    <dgm:cxn modelId="{9ABDB8DF-48A8-4D7A-A040-F5E6103A122D}" srcId="{967CDABF-CE40-4487-B7DB-7AD0BA7C7A1F}" destId="{6AD87A7B-4303-494A-97F5-2F487026001B}" srcOrd="0" destOrd="0" parTransId="{5CACC3C6-4075-4E12-8130-0F7820B2EAEA}" sibTransId="{66FE3246-A529-49B6-94A4-7A314B17A4E9}"/>
    <dgm:cxn modelId="{2CDBD172-2A50-4D03-BEB5-AAB4F3FF0E4F}" type="presOf" srcId="{9210C8D3-408F-49AB-9EC7-94FA5B2F5A22}" destId="{C60CB218-296C-40B1-85B4-C56E13A0C614}" srcOrd="0" destOrd="0" presId="urn:microsoft.com/office/officeart/2005/8/layout/hProcess9"/>
    <dgm:cxn modelId="{ACDC888A-C192-41BE-8E9D-269D41CFBB59}" type="presOf" srcId="{6AD87A7B-4303-494A-97F5-2F487026001B}" destId="{62445123-E644-407B-873E-DDAAEB1AEEDD}" srcOrd="0" destOrd="0" presId="urn:microsoft.com/office/officeart/2005/8/layout/hProcess9"/>
    <dgm:cxn modelId="{634BC793-DC11-4162-981B-0FDC56B3C123}" srcId="{967CDABF-CE40-4487-B7DB-7AD0BA7C7A1F}" destId="{9210C8D3-408F-49AB-9EC7-94FA5B2F5A22}" srcOrd="1" destOrd="0" parTransId="{7A884395-2696-4172-81C4-748F6EF3646C}" sibTransId="{09B321A0-C9FA-472E-901C-DC96DAE929AF}"/>
    <dgm:cxn modelId="{16A881AD-E105-4DE9-96C4-7EF7C414EB98}" type="presOf" srcId="{2343262A-D963-4A5D-B2F5-E643CC1AAE3D}" destId="{0B5AEF31-88B7-424E-87A7-75C5B31960AA}" srcOrd="0" destOrd="0" presId="urn:microsoft.com/office/officeart/2005/8/layout/hProcess9"/>
    <dgm:cxn modelId="{B4E2E686-144F-48B8-9581-E264BB822B87}" type="presParOf" srcId="{65B0681B-185E-4FD4-A4BA-13DD402507B6}" destId="{411A3322-12D1-4306-A4ED-D49BB3B30BB7}" srcOrd="0" destOrd="0" presId="urn:microsoft.com/office/officeart/2005/8/layout/hProcess9"/>
    <dgm:cxn modelId="{FCC46DA9-5039-4C76-99BD-D7B08880F513}" type="presParOf" srcId="{65B0681B-185E-4FD4-A4BA-13DD402507B6}" destId="{0205069B-A3EC-4094-989A-88E0EAB63E6F}" srcOrd="1" destOrd="0" presId="urn:microsoft.com/office/officeart/2005/8/layout/hProcess9"/>
    <dgm:cxn modelId="{9E9B5E06-3942-4286-BE44-BE4AB50A65C5}" type="presParOf" srcId="{0205069B-A3EC-4094-989A-88E0EAB63E6F}" destId="{62445123-E644-407B-873E-DDAAEB1AEEDD}" srcOrd="0" destOrd="0" presId="urn:microsoft.com/office/officeart/2005/8/layout/hProcess9"/>
    <dgm:cxn modelId="{609B461E-0FA8-4B26-A544-AAAD7F512411}" type="presParOf" srcId="{0205069B-A3EC-4094-989A-88E0EAB63E6F}" destId="{A16F7F3D-7E07-49A1-8358-554A37B29A21}" srcOrd="1" destOrd="0" presId="urn:microsoft.com/office/officeart/2005/8/layout/hProcess9"/>
    <dgm:cxn modelId="{1F6B5A53-D429-4765-8469-D2B668B51553}" type="presParOf" srcId="{0205069B-A3EC-4094-989A-88E0EAB63E6F}" destId="{C60CB218-296C-40B1-85B4-C56E13A0C614}" srcOrd="2" destOrd="0" presId="urn:microsoft.com/office/officeart/2005/8/layout/hProcess9"/>
    <dgm:cxn modelId="{A1865088-FFDB-438B-B871-2028603B880F}" type="presParOf" srcId="{0205069B-A3EC-4094-989A-88E0EAB63E6F}" destId="{D59253A9-B0DB-443A-A00B-6B14DD8A42A1}" srcOrd="3" destOrd="0" presId="urn:microsoft.com/office/officeart/2005/8/layout/hProcess9"/>
    <dgm:cxn modelId="{57F34FDE-665F-4430-BEE7-3E8339B1A8A1}" type="presParOf" srcId="{0205069B-A3EC-4094-989A-88E0EAB63E6F}" destId="{0B5AEF31-88B7-424E-87A7-75C5B31960AA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11A3322-12D1-4306-A4ED-D49BB3B30BB7}">
      <dsp:nvSpPr>
        <dsp:cNvPr id="0" name=""/>
        <dsp:cNvSpPr/>
      </dsp:nvSpPr>
      <dsp:spPr>
        <a:xfrm>
          <a:off x="617219" y="0"/>
          <a:ext cx="6995160" cy="4625975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445123-E644-407B-873E-DDAAEB1AEEDD}">
      <dsp:nvSpPr>
        <dsp:cNvPr id="0" name=""/>
        <dsp:cNvSpPr/>
      </dsp:nvSpPr>
      <dsp:spPr>
        <a:xfrm>
          <a:off x="5049" y="1531641"/>
          <a:ext cx="3165098" cy="156269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Human Data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A1+2=3 math</a:t>
          </a:r>
          <a:endParaRPr lang="en-GB" sz="2800" kern="1200" dirty="0"/>
        </a:p>
      </dsp:txBody>
      <dsp:txXfrm>
        <a:off x="5049" y="1531641"/>
        <a:ext cx="3165098" cy="1562691"/>
      </dsp:txXfrm>
    </dsp:sp>
    <dsp:sp modelId="{C60CB218-296C-40B1-85B4-C56E13A0C614}">
      <dsp:nvSpPr>
        <dsp:cNvPr id="0" name=""/>
        <dsp:cNvSpPr/>
      </dsp:nvSpPr>
      <dsp:spPr>
        <a:xfrm>
          <a:off x="3418081" y="1654174"/>
          <a:ext cx="1393437" cy="131762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Input </a:t>
          </a:r>
          <a:br>
            <a:rPr lang="en-GB" sz="2800" kern="1200" dirty="0" smtClean="0"/>
          </a:br>
          <a:r>
            <a:rPr lang="en-GB" sz="2800" kern="1200" dirty="0" smtClean="0"/>
            <a:t>Device</a:t>
          </a:r>
          <a:endParaRPr lang="en-GB" sz="2800" kern="1200" dirty="0"/>
        </a:p>
      </dsp:txBody>
      <dsp:txXfrm>
        <a:off x="3418081" y="1654174"/>
        <a:ext cx="1393437" cy="1317625"/>
      </dsp:txXfrm>
    </dsp:sp>
    <dsp:sp modelId="{0B5AEF31-88B7-424E-87A7-75C5B31960AA}">
      <dsp:nvSpPr>
        <dsp:cNvPr id="0" name=""/>
        <dsp:cNvSpPr/>
      </dsp:nvSpPr>
      <dsp:spPr>
        <a:xfrm>
          <a:off x="5059451" y="1531641"/>
          <a:ext cx="3165098" cy="156269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Computer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11010001010101… </a:t>
          </a:r>
          <a:endParaRPr lang="en-GB" sz="2800" kern="1200" dirty="0"/>
        </a:p>
      </dsp:txBody>
      <dsp:txXfrm>
        <a:off x="5059451" y="1531641"/>
        <a:ext cx="3165098" cy="15626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2EE7C4A-23B5-44AC-A053-7843E32DCEAD}" type="slidenum">
              <a:rPr lang="en-US"/>
              <a:pPr/>
              <a:t>1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B05DA0D-3685-4893-85F9-479E82182140}" type="slidenum">
              <a:rPr lang="en-US"/>
              <a:pPr/>
              <a:t>2</a:t>
            </a:fld>
            <a:endParaRPr lang="en-US"/>
          </a:p>
        </p:txBody>
      </p:sp>
      <p:sp>
        <p:nvSpPr>
          <p:cNvPr id="148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C04540-B2DF-4E7F-9529-009810E40FBE}" type="slidenum">
              <a:rPr lang="en-US"/>
              <a:pPr/>
              <a:t>3</a:t>
            </a:fld>
            <a:endParaRPr lang="en-US"/>
          </a:p>
        </p:txBody>
      </p:sp>
      <p:sp>
        <p:nvSpPr>
          <p:cNvPr id="147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634655-D82B-4924-89FD-6824A5D58BCB}" type="slidenum">
              <a:rPr lang="en-US"/>
              <a:pPr/>
              <a:t>5</a:t>
            </a:fld>
            <a:endParaRPr lang="en-US"/>
          </a:p>
        </p:txBody>
      </p:sp>
      <p:sp>
        <p:nvSpPr>
          <p:cNvPr id="146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7BDA7E-6755-4AD5-848C-EE527BB31ED4}" type="slidenum">
              <a:rPr lang="en-US"/>
              <a:pPr/>
              <a:t>6</a:t>
            </a:fld>
            <a:endParaRPr 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7BDA7E-6755-4AD5-848C-EE527BB31ED4}" type="slidenum">
              <a:rPr lang="en-US"/>
              <a:pPr/>
              <a:t>7</a:t>
            </a:fld>
            <a:endParaRPr 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FE3030-D952-4FDF-87ED-559E928C5F38}" type="slidenum">
              <a:rPr lang="en-US"/>
              <a:pPr/>
              <a:t>9</a:t>
            </a:fld>
            <a:endParaRPr lang="en-US"/>
          </a:p>
        </p:txBody>
      </p:sp>
      <p:sp>
        <p:nvSpPr>
          <p:cNvPr id="145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2C84F1-106A-4DF1-8F96-BE8E3330F1F3}" type="slidenum">
              <a:rPr lang="en-US"/>
              <a:pPr/>
              <a:t>10</a:t>
            </a:fld>
            <a:endParaRPr lang="en-US"/>
          </a:p>
        </p:txBody>
      </p:sp>
      <p:sp>
        <p:nvSpPr>
          <p:cNvPr id="144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790209-30DD-4E3E-8111-785A43602BBD}" type="slidenum">
              <a:rPr lang="en-US"/>
              <a:pPr/>
              <a:t>12</a:t>
            </a:fld>
            <a:endParaRPr lang="en-US"/>
          </a:p>
        </p:txBody>
      </p:sp>
      <p:sp>
        <p:nvSpPr>
          <p:cNvPr id="143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6572B7-1027-4CE6-99F6-C82C7A0FCEBC}" type="slidenum">
              <a:rPr lang="en-US"/>
              <a:pPr/>
              <a:t>13</a:t>
            </a:fld>
            <a:endParaRPr lang="en-US"/>
          </a:p>
        </p:txBody>
      </p:sp>
      <p:sp>
        <p:nvSpPr>
          <p:cNvPr id="460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6025" cy="4111625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608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93041B-B67D-43F5-BD7A-B14167A32568}" type="slidenum">
              <a:rPr lang="en-US"/>
              <a:pPr/>
              <a:t>14</a:t>
            </a:fld>
            <a:endParaRPr lang="en-US"/>
          </a:p>
        </p:txBody>
      </p:sp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E1D20A-F795-441B-8BD6-3055BD893182}" type="slidenum">
              <a:rPr lang="en-US"/>
              <a:pPr/>
              <a:t>16</a:t>
            </a:fld>
            <a:endParaRPr lang="en-US"/>
          </a:p>
        </p:txBody>
      </p:sp>
      <p:sp>
        <p:nvSpPr>
          <p:cNvPr id="140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4A18CD-A4C4-45E8-9194-6C3E08493BF3}" type="slidenum">
              <a:rPr lang="en-US"/>
              <a:pPr/>
              <a:t>17</a:t>
            </a:fld>
            <a:endParaRPr lang="en-US"/>
          </a:p>
        </p:txBody>
      </p:sp>
      <p:sp>
        <p:nvSpPr>
          <p:cNvPr id="138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BFD0A9-CB3B-4541-B59D-76E2897CF373}" type="slidenum">
              <a:rPr lang="en-US"/>
              <a:pPr/>
              <a:t>18</a:t>
            </a:fld>
            <a:endParaRPr lang="en-US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6C3C12-FA87-4B86-8D0D-EFD14CB45320}" type="slidenum">
              <a:rPr lang="en-US"/>
              <a:pPr/>
              <a:t>19</a:t>
            </a:fld>
            <a:endParaRPr lang="en-US"/>
          </a:p>
        </p:txBody>
      </p:sp>
      <p:sp>
        <p:nvSpPr>
          <p:cNvPr id="134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88FE93-FA66-4ED1-A4D3-B5E148D0FD4E}" type="slidenum">
              <a:rPr lang="en-US"/>
              <a:pPr/>
              <a:t>20</a:t>
            </a:fld>
            <a:endParaRPr lang="en-US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88FE93-FA66-4ED1-A4D3-B5E148D0FD4E}" type="slidenum">
              <a:rPr lang="en-US"/>
              <a:pPr/>
              <a:t>21</a:t>
            </a:fld>
            <a:endParaRPr lang="en-US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3B2AA0-696C-42E7-AC9F-CEFCA321DB7B}" type="slidenum">
              <a:rPr lang="en-US"/>
              <a:pPr/>
              <a:t>22</a:t>
            </a:fld>
            <a:endParaRPr lang="en-US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D93AAB-3FFC-4DA6-AD48-DA5008E09A08}" type="slidenum">
              <a:rPr lang="en-US"/>
              <a:pPr/>
              <a:t>23</a:t>
            </a:fld>
            <a:endParaRPr lang="en-US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423DCFF-EBEE-41FF-84BF-509869025D01}" type="slidenum">
              <a:rPr lang="en-US"/>
              <a:pPr/>
              <a:t>24</a:t>
            </a:fld>
            <a:endParaRPr lang="en-US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81C6A3-73D6-4819-A08E-291C1ACA029E}" type="slidenum">
              <a:rPr lang="en-US"/>
              <a:pPr/>
              <a:t>25</a:t>
            </a:fld>
            <a:endParaRPr lang="en-US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3A6550-796A-4653-AEB3-0917CF2E00D6}" type="slidenum">
              <a:rPr lang="en-US"/>
              <a:pPr/>
              <a:t>26</a:t>
            </a:fld>
            <a:endParaRPr lang="en-US"/>
          </a:p>
        </p:txBody>
      </p:sp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9699C2-2E9F-4B6B-A7BF-424230C2F012}" type="slidenum">
              <a:rPr lang="en-US"/>
              <a:pPr/>
              <a:t>27</a:t>
            </a:fld>
            <a:endParaRPr lang="en-US"/>
          </a:p>
        </p:txBody>
      </p:sp>
      <p:sp>
        <p:nvSpPr>
          <p:cNvPr id="149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9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5E7AEB-B8F1-4DFA-9EB5-302BB03032AA}" type="slidenum">
              <a:rPr lang="en-US"/>
              <a:pPr/>
              <a:t>28</a:t>
            </a:fld>
            <a:endParaRPr lang="en-US"/>
          </a:p>
        </p:txBody>
      </p:sp>
      <p:sp>
        <p:nvSpPr>
          <p:cNvPr id="151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EB59DB-AE91-4F9B-BF74-5F7262A1EA4B}" type="slidenum">
              <a:rPr lang="en-US"/>
              <a:pPr/>
              <a:t>29</a:t>
            </a:fld>
            <a:endParaRPr lang="en-US"/>
          </a:p>
        </p:txBody>
      </p:sp>
      <p:sp>
        <p:nvSpPr>
          <p:cNvPr id="152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EB59DB-AE91-4F9B-BF74-5F7262A1EA4B}" type="slidenum">
              <a:rPr lang="en-US"/>
              <a:pPr/>
              <a:t>30</a:t>
            </a:fld>
            <a:endParaRPr lang="en-US"/>
          </a:p>
        </p:txBody>
      </p:sp>
      <p:sp>
        <p:nvSpPr>
          <p:cNvPr id="152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19B0FD-22C7-44C5-9EDD-CACB7D681625}" type="slidenum">
              <a:rPr lang="en-US"/>
              <a:pPr/>
              <a:t>31</a:t>
            </a:fld>
            <a:endParaRPr lang="en-US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548FB3-7149-45E8-BDFF-A46E910FD270}" type="slidenum">
              <a:rPr lang="en-US"/>
              <a:pPr/>
              <a:t>32</a:t>
            </a:fld>
            <a:endParaRPr lang="en-US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B85390-C0B5-4C18-8AAD-81FD8ED5A638}" type="slidenum">
              <a:rPr lang="en-US"/>
              <a:pPr/>
              <a:t>33</a:t>
            </a:fld>
            <a:endParaRPr lang="en-US"/>
          </a:p>
        </p:txBody>
      </p:sp>
      <p:sp>
        <p:nvSpPr>
          <p:cNvPr id="158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2F59FE-6CF5-4D2F-9C21-C9CDF230A6C9}" type="slidenum">
              <a:rPr lang="en-US"/>
              <a:pPr/>
              <a:t>34</a:t>
            </a:fld>
            <a:endParaRPr lang="en-US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EDBAE7-685A-4554-917B-0BFA8B899F94}" type="slidenum">
              <a:rPr lang="en-US"/>
              <a:pPr/>
              <a:t>35</a:t>
            </a:fld>
            <a:endParaRPr lang="en-US"/>
          </a:p>
        </p:txBody>
      </p:sp>
      <p:sp>
        <p:nvSpPr>
          <p:cNvPr id="159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268E94-1229-4C06-BF78-BE271D48A550}" type="slidenum">
              <a:rPr lang="en-US"/>
              <a:pPr/>
              <a:t>36</a:t>
            </a:fld>
            <a:endParaRPr lang="en-US"/>
          </a:p>
        </p:txBody>
      </p:sp>
      <p:sp>
        <p:nvSpPr>
          <p:cNvPr id="160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D1FC5FC-A86E-4E2A-8BED-2998B6974834}" type="slidenum">
              <a:rPr lang="en-US"/>
              <a:pPr/>
              <a:t>37</a:t>
            </a:fld>
            <a:endParaRPr lang="en-US"/>
          </a:p>
        </p:txBody>
      </p:sp>
      <p:sp>
        <p:nvSpPr>
          <p:cNvPr id="161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08864C-AF8A-4C41-AD82-B74F2F27991D}" type="slidenum">
              <a:rPr lang="en-US"/>
              <a:pPr/>
              <a:t>38</a:t>
            </a:fld>
            <a:endParaRPr lang="en-US"/>
          </a:p>
        </p:txBody>
      </p:sp>
      <p:sp>
        <p:nvSpPr>
          <p:cNvPr id="162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38100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876800" y="1524000"/>
            <a:ext cx="38100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148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3-</a:t>
            </a:r>
            <a:fld id="{F2CD9D05-1201-4718-B50B-2F294D2374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38100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524000"/>
            <a:ext cx="38100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148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3-</a:t>
            </a:r>
            <a:fld id="{9DB498FD-FFAC-42CC-ABF7-CA2ACB18EF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38100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76800" y="1524000"/>
            <a:ext cx="38100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876800" y="3862388"/>
            <a:ext cx="38100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1148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3-</a:t>
            </a:r>
            <a:fld id="{E012B50C-7706-4DD5-8E37-BA0B767FC6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77724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3862388"/>
            <a:ext cx="77724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148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3-</a:t>
            </a:r>
            <a:fld id="{85E128B0-16F0-4E09-8B8F-C8B3A85AAD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01/12/2011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6" r:id="rId13"/>
    <p:sldLayoutId id="2147483687" r:id="rId14"/>
    <p:sldLayoutId id="2147483688" r:id="rId15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Data Formats</a:t>
            </a:r>
            <a:endParaRPr lang="en-US" dirty="0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Formats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800"/>
            <a:ext cx="8229600" cy="4625609"/>
          </a:xfrm>
        </p:spPr>
        <p:txBody>
          <a:bodyPr>
            <a:normAutofit/>
          </a:bodyPr>
          <a:lstStyle/>
          <a:p>
            <a:r>
              <a:rPr lang="en-US" dirty="0" smtClean="0"/>
              <a:t>Computers </a:t>
            </a:r>
          </a:p>
          <a:p>
            <a:endParaRPr lang="en-US" dirty="0" smtClean="0"/>
          </a:p>
          <a:p>
            <a:r>
              <a:rPr lang="en-US" dirty="0" smtClean="0"/>
              <a:t>Human communication </a:t>
            </a:r>
          </a:p>
          <a:p>
            <a:endParaRPr lang="en-US" dirty="0" smtClean="0"/>
          </a:p>
          <a:p>
            <a:r>
              <a:rPr lang="en-US" dirty="0" smtClean="0"/>
              <a:t>Data formats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Sources of Data</a:t>
            </a:r>
            <a:endParaRPr lang="en-US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Binary input</a:t>
            </a:r>
          </a:p>
          <a:p>
            <a:pPr lvl="1"/>
            <a:r>
              <a:rPr lang="en-US" dirty="0" smtClean="0"/>
              <a:t>Begins as discrete input </a:t>
            </a:r>
          </a:p>
          <a:p>
            <a:pPr lvl="1"/>
            <a:r>
              <a:rPr lang="en-US" dirty="0" smtClean="0"/>
              <a:t>Example: keyboard input such as </a:t>
            </a:r>
            <a:r>
              <a:rPr lang="en-US" dirty="0" smtClean="0">
                <a:solidFill>
                  <a:srgbClr val="0070C0"/>
                </a:solidFill>
              </a:rPr>
              <a:t>A 1+2=3 math</a:t>
            </a:r>
          </a:p>
          <a:p>
            <a:pPr lvl="1"/>
            <a:r>
              <a:rPr lang="en-US" dirty="0" smtClean="0"/>
              <a:t>Keyboard generates a binary number code for each key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Analog</a:t>
            </a:r>
          </a:p>
          <a:p>
            <a:pPr lvl="1"/>
            <a:r>
              <a:rPr lang="en-US" dirty="0" smtClean="0"/>
              <a:t>Continuous data such as sound or images</a:t>
            </a:r>
          </a:p>
          <a:p>
            <a:pPr lvl="1"/>
            <a:r>
              <a:rPr lang="en-US" dirty="0" smtClean="0"/>
              <a:t>Requires hardware to convert data into binary numbers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uiExpand="1" build="p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Sources of Data</a:t>
            </a:r>
            <a:endParaRPr lang="en-GB" dirty="0"/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idx="1"/>
          </p:nvPr>
        </p:nvGraphicFramePr>
        <p:xfrm>
          <a:off x="28572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5652120" y="5733256"/>
            <a:ext cx="3491880" cy="1124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Data Representations</a:t>
            </a:r>
            <a:endParaRPr lang="en-US" dirty="0"/>
          </a:p>
        </p:txBody>
      </p:sp>
      <p:graphicFrame>
        <p:nvGraphicFramePr>
          <p:cNvPr id="38948" name="Group 36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883345"/>
        </p:xfrm>
        <a:graphic>
          <a:graphicData uri="http://schemas.openxmlformats.org/drawingml/2006/table">
            <a:tbl>
              <a:tblPr firstRow="1">
                <a:tableStyleId>{775DCB02-9BB8-47FD-8907-85C794F793BA}</a:tableStyleId>
              </a:tblPr>
              <a:tblGrid>
                <a:gridCol w="3388658"/>
                <a:gridCol w="4840942"/>
              </a:tblGrid>
              <a:tr h="430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Type of Data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Standard(s)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432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Alphanumeric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Unicode, ASCII, EDCDIC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14521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Image (bitmapped)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GIF (graphical image format)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TIF</a:t>
                      </a: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(tagged image file format)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PNG</a:t>
                      </a: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(portable network graphics)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JPEG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5510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Image (object)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PostScript, SWF (Macromedia Flash), </a:t>
                      </a: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SVG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430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Outline graphics and fonts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PostScript, TrueType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432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Sound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WAV, AVI, MP3, MIDI, WMA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6816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Page description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PDF (Adobe Portable Document Format), HTML, XML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4121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Video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Quicktime</a:t>
                      </a: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, MPEG-2, </a:t>
                      </a: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RealVideo</a:t>
                      </a: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, </a:t>
                      </a: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WMV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Internal Data Representation</a:t>
            </a: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Reflects the </a:t>
            </a:r>
          </a:p>
          <a:p>
            <a:pPr lvl="1"/>
            <a:r>
              <a:rPr lang="en-US" dirty="0" smtClean="0"/>
              <a:t>Complexity of input source</a:t>
            </a:r>
          </a:p>
          <a:p>
            <a:pPr lvl="1"/>
            <a:r>
              <a:rPr lang="en-US" dirty="0" smtClean="0"/>
              <a:t>Type of processing required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Internal Data Representation</a:t>
            </a: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Trade-offs</a:t>
            </a:r>
          </a:p>
          <a:p>
            <a:pPr lvl="1"/>
            <a:r>
              <a:rPr lang="en-US" dirty="0" smtClean="0"/>
              <a:t>Accuracy and resolution </a:t>
            </a:r>
          </a:p>
          <a:p>
            <a:pPr lvl="1"/>
            <a:r>
              <a:rPr lang="en-US" dirty="0" smtClean="0"/>
              <a:t>Compactness (storage and transmission)</a:t>
            </a:r>
          </a:p>
          <a:p>
            <a:pPr lvl="2"/>
            <a:r>
              <a:rPr lang="en-US" dirty="0" smtClean="0"/>
              <a:t>Compression</a:t>
            </a:r>
          </a:p>
          <a:p>
            <a:pPr lvl="2"/>
            <a:r>
              <a:rPr lang="en-US" dirty="0" smtClean="0"/>
              <a:t>Metadata</a:t>
            </a:r>
          </a:p>
          <a:p>
            <a:pPr lvl="1"/>
            <a:r>
              <a:rPr lang="en-US" dirty="0" smtClean="0"/>
              <a:t>Ease of manipulation:</a:t>
            </a:r>
          </a:p>
          <a:p>
            <a:pPr lvl="1"/>
            <a:r>
              <a:rPr lang="en-US" dirty="0" smtClean="0"/>
              <a:t>Standardization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Exchangeable Data</a:t>
            </a:r>
            <a:endParaRPr lang="en-US" dirty="0"/>
          </a:p>
        </p:txBody>
      </p:sp>
      <p:sp>
        <p:nvSpPr>
          <p:cNvPr id="184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Example – A Web Page</a:t>
            </a:r>
          </a:p>
          <a:p>
            <a:pPr lvl="1"/>
            <a:r>
              <a:rPr lang="en-GB" dirty="0" smtClean="0"/>
              <a:t>Created on a Mac</a:t>
            </a:r>
          </a:p>
          <a:p>
            <a:pPr lvl="1"/>
            <a:r>
              <a:rPr lang="en-GB" dirty="0" smtClean="0"/>
              <a:t>Viewed on a PC</a:t>
            </a:r>
          </a:p>
          <a:p>
            <a:pPr lvl="1"/>
            <a:r>
              <a:rPr lang="en-GB" dirty="0" smtClean="0"/>
              <a:t>Hosted on an IBM Mainframe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Types: Numeric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Used for mathematical manipulation</a:t>
            </a:r>
          </a:p>
          <a:p>
            <a:pPr lvl="1"/>
            <a:r>
              <a:rPr lang="en-US" dirty="0"/>
              <a:t>Add, subtract, multiply, divide</a:t>
            </a:r>
          </a:p>
          <a:p>
            <a:endParaRPr lang="en-US" dirty="0" smtClean="0"/>
          </a:p>
          <a:p>
            <a:r>
              <a:rPr lang="en-US" dirty="0" smtClean="0"/>
              <a:t>Types</a:t>
            </a:r>
            <a:endParaRPr lang="en-US" dirty="0"/>
          </a:p>
          <a:p>
            <a:pPr lvl="1"/>
            <a:r>
              <a:rPr lang="en-US" dirty="0"/>
              <a:t>Integer (whole number)</a:t>
            </a:r>
          </a:p>
          <a:p>
            <a:pPr lvl="1"/>
            <a:r>
              <a:rPr lang="en-US" dirty="0"/>
              <a:t>Real (contains a decimal point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Types: Alphanumeric</a:t>
            </a:r>
            <a:endParaRPr lang="en-US" dirty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Alphanumeric:  </a:t>
            </a:r>
          </a:p>
          <a:p>
            <a:pPr lvl="1"/>
            <a:r>
              <a:rPr lang="en-US" dirty="0" smtClean="0"/>
              <a:t>Characters: </a:t>
            </a:r>
            <a:r>
              <a:rPr lang="en-US" i="1" dirty="0" smtClean="0">
                <a:solidFill>
                  <a:srgbClr val="000080"/>
                </a:solidFill>
              </a:rPr>
              <a:t>b T</a:t>
            </a:r>
          </a:p>
          <a:p>
            <a:pPr lvl="1"/>
            <a:r>
              <a:rPr lang="en-US" dirty="0" smtClean="0"/>
              <a:t>Number digits: </a:t>
            </a:r>
            <a:r>
              <a:rPr lang="en-US" i="1" dirty="0" smtClean="0">
                <a:solidFill>
                  <a:srgbClr val="000080"/>
                </a:solidFill>
              </a:rPr>
              <a:t>7 9</a:t>
            </a:r>
          </a:p>
          <a:p>
            <a:pPr lvl="1"/>
            <a:r>
              <a:rPr lang="en-US" dirty="0" smtClean="0"/>
              <a:t>Punctuation marks: </a:t>
            </a:r>
            <a:r>
              <a:rPr lang="en-US" i="1" dirty="0" smtClean="0">
                <a:solidFill>
                  <a:srgbClr val="000080"/>
                </a:solidFill>
              </a:rPr>
              <a:t>! ;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Special-purpose characters: </a:t>
            </a:r>
            <a:r>
              <a:rPr lang="en-US" i="1" dirty="0" smtClean="0">
                <a:solidFill>
                  <a:srgbClr val="000080"/>
                </a:solidFill>
              </a:rPr>
              <a:t>$ &amp;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Numeric Characters vs Numbers</a:t>
            </a:r>
            <a:endParaRPr lang="en-US" dirty="0"/>
          </a:p>
        </p:txBody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Difference?</a:t>
            </a:r>
          </a:p>
          <a:p>
            <a:pPr lvl="1"/>
            <a:r>
              <a:rPr lang="en-US" smtClean="0"/>
              <a:t>Both entered as ordinary characters</a:t>
            </a:r>
          </a:p>
          <a:p>
            <a:pPr lvl="1"/>
            <a:r>
              <a:rPr lang="en-US" smtClean="0"/>
              <a:t>Computer converts into numbers for calculation</a:t>
            </a:r>
          </a:p>
          <a:p>
            <a:pPr lvl="1"/>
            <a:r>
              <a:rPr lang="en-US" smtClean="0"/>
              <a:t>Treated as characters if processed as text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Alphanumeric Codes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Random choice </a:t>
            </a:r>
            <a:r>
              <a:rPr lang="en-US" dirty="0"/>
              <a:t>of bits to represent characters</a:t>
            </a:r>
          </a:p>
          <a:p>
            <a:pPr lvl="1"/>
            <a:r>
              <a:rPr lang="en-US" dirty="0"/>
              <a:t>Consistency: input and output device must recognize same code</a:t>
            </a:r>
          </a:p>
          <a:p>
            <a:pPr lvl="1"/>
            <a:r>
              <a:rPr lang="en-US" dirty="0"/>
              <a:t>Value of binary number representing character corresponds to placement in the </a:t>
            </a:r>
            <a:r>
              <a:rPr lang="en-US" dirty="0" smtClean="0"/>
              <a:t>alphabet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Representing Characters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ASCII</a:t>
            </a:r>
            <a:r>
              <a:rPr lang="en-US" dirty="0"/>
              <a:t> - most widely used coding scheme </a:t>
            </a:r>
          </a:p>
          <a:p>
            <a:endParaRPr lang="en-US" dirty="0"/>
          </a:p>
          <a:p>
            <a:r>
              <a:rPr lang="en-US" b="1" dirty="0"/>
              <a:t>EBCDIC</a:t>
            </a:r>
            <a:r>
              <a:rPr lang="en-US" dirty="0"/>
              <a:t>:  IBM mainframe  (legacy)</a:t>
            </a:r>
          </a:p>
          <a:p>
            <a:endParaRPr lang="en-US" dirty="0"/>
          </a:p>
          <a:p>
            <a:r>
              <a:rPr lang="en-US" b="1" dirty="0"/>
              <a:t>Unicode</a:t>
            </a:r>
            <a:r>
              <a:rPr lang="en-US" dirty="0"/>
              <a:t>:  developed for worldwide use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ASCII</a:t>
            </a:r>
            <a:endParaRPr lang="en-US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Developed by ANSI </a:t>
            </a:r>
            <a:br>
              <a:rPr lang="en-US" dirty="0" smtClean="0"/>
            </a:br>
            <a:r>
              <a:rPr lang="en-US" dirty="0" smtClean="0"/>
              <a:t>(American National Standards Institute)</a:t>
            </a:r>
          </a:p>
          <a:p>
            <a:r>
              <a:rPr lang="en-US" dirty="0" smtClean="0"/>
              <a:t>Represents Latin alphabet, Arabic numerals, standard punctuation characters </a:t>
            </a:r>
          </a:p>
          <a:p>
            <a:pPr lvl="1"/>
            <a:r>
              <a:rPr lang="en-US" dirty="0" smtClean="0"/>
              <a:t>Plus small set of accents and other European special characters</a:t>
            </a:r>
          </a:p>
          <a:p>
            <a:r>
              <a:rPr lang="en-US" dirty="0" smtClean="0"/>
              <a:t>7-bit code: 128 characters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ASCII Reference Table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774821"/>
          <a:ext cx="8064895" cy="4102448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612979"/>
                <a:gridCol w="1612979"/>
                <a:gridCol w="1612979"/>
                <a:gridCol w="1612979"/>
                <a:gridCol w="1612979"/>
              </a:tblGrid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smtClean="0"/>
                        <a:t>Binary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Oct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Dec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Hex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Glyph</a:t>
                      </a:r>
                      <a:endParaRPr lang="en-GB" sz="2800" b="1" dirty="0"/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100 0001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 smtClean="0"/>
                        <a:t>A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100 0010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 smtClean="0"/>
                        <a:t>B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100 0011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C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D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E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100 0110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F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EBCDIC</a:t>
            </a:r>
            <a:endParaRPr lang="en-US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4543428" cy="4625609"/>
          </a:xfrm>
        </p:spPr>
        <p:txBody>
          <a:bodyPr/>
          <a:lstStyle/>
          <a:p>
            <a:r>
              <a:rPr lang="en-US" dirty="0" smtClean="0"/>
              <a:t>Extended Binary Coded Decimal Interchange Code</a:t>
            </a:r>
          </a:p>
          <a:p>
            <a:r>
              <a:rPr lang="en-US" dirty="0" smtClean="0"/>
              <a:t>Developed and Restricted mainly to IBM or IBM compatible mainframes</a:t>
            </a:r>
          </a:p>
          <a:p>
            <a:r>
              <a:rPr lang="en-US" dirty="0" smtClean="0"/>
              <a:t>Conversion to/from ASCII available</a:t>
            </a:r>
          </a:p>
        </p:txBody>
      </p:sp>
      <p:graphicFrame>
        <p:nvGraphicFramePr>
          <p:cNvPr id="15" name="Group 4"/>
          <p:cNvGraphicFramePr>
            <a:graphicFrameLocks/>
          </p:cNvGraphicFramePr>
          <p:nvPr/>
        </p:nvGraphicFramePr>
        <p:xfrm>
          <a:off x="5076056" y="2780928"/>
          <a:ext cx="3657600" cy="158496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914400"/>
                <a:gridCol w="1143000"/>
                <a:gridCol w="1600200"/>
              </a:tblGrid>
              <a:tr h="363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ASCII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EBCDIC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Space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20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40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41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C1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3349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b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62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82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Unicode</a:t>
            </a:r>
            <a:endParaRPr lang="en-US" dirty="0"/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Most common 16-bit form represents 65,536 characters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ASCII Latin-I subset of Unicode</a:t>
            </a:r>
          </a:p>
          <a:p>
            <a:endParaRPr lang="en-US" dirty="0" smtClean="0"/>
          </a:p>
          <a:p>
            <a:r>
              <a:rPr lang="en-US" dirty="0" smtClean="0"/>
              <a:t>Multilingual: defines codes for </a:t>
            </a:r>
          </a:p>
          <a:p>
            <a:endParaRPr lang="en-US" dirty="0" smtClean="0"/>
          </a:p>
          <a:p>
            <a:r>
              <a:rPr lang="en-US" dirty="0" smtClean="0"/>
              <a:t>Allows software modifications for local-languages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Collating Sequence</a:t>
            </a:r>
            <a:endParaRPr lang="en-US" dirty="0"/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4690864" cy="462560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Alphabetic sorting if software handles mixed upper- and lowercase codes</a:t>
            </a:r>
          </a:p>
          <a:p>
            <a:r>
              <a:rPr lang="en-US" dirty="0" smtClean="0"/>
              <a:t>In ASCII, numbers collate first; in EBCDIC, last</a:t>
            </a:r>
          </a:p>
          <a:p>
            <a:r>
              <a:rPr lang="en-US" dirty="0" smtClean="0"/>
              <a:t>ASCII collating sequence for string of characters </a:t>
            </a:r>
            <a:endParaRPr lang="en-US" dirty="0"/>
          </a:p>
        </p:txBody>
      </p:sp>
      <p:graphicFrame>
        <p:nvGraphicFramePr>
          <p:cNvPr id="15" name="Table 14"/>
          <p:cNvGraphicFramePr>
            <a:graphicFrameLocks noGrp="1"/>
          </p:cNvGraphicFramePr>
          <p:nvPr/>
        </p:nvGraphicFramePr>
        <p:xfrm>
          <a:off x="5372993" y="1988840"/>
          <a:ext cx="3181350" cy="1584960"/>
        </p:xfrm>
        <a:graphic>
          <a:graphicData uri="http://schemas.openxmlformats.org/drawingml/2006/table">
            <a:tbl>
              <a:tblPr firstRow="1" firstCol="1">
                <a:tableStyleId>{35758FB7-9AC5-4552-8A53-C91805E547FA}</a:tableStyleId>
              </a:tblPr>
              <a:tblGrid>
                <a:gridCol w="466725"/>
                <a:gridCol w="608013"/>
                <a:gridCol w="749300"/>
                <a:gridCol w="608012"/>
                <a:gridCol w="749300"/>
              </a:tblGrid>
              <a:tr h="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Numeric Characters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011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0001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12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011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0001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011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0010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2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011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0010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/>
        </p:nvGraphicFramePr>
        <p:xfrm>
          <a:off x="5027712" y="4221088"/>
          <a:ext cx="3871913" cy="1584960"/>
        </p:xfrm>
        <a:graphic>
          <a:graphicData uri="http://schemas.openxmlformats.org/drawingml/2006/table">
            <a:tbl>
              <a:tblPr firstRow="1" firstCol="1">
                <a:tableStyleId>{35758FB7-9AC5-4552-8A53-C91805E547FA}</a:tableStyleId>
              </a:tblPr>
              <a:tblGrid>
                <a:gridCol w="1371600"/>
                <a:gridCol w="381000"/>
                <a:gridCol w="381000"/>
                <a:gridCol w="381000"/>
                <a:gridCol w="395288"/>
                <a:gridCol w="311150"/>
                <a:gridCol w="325437"/>
                <a:gridCol w="325438"/>
              </a:tblGrid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Letters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Adam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d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Adamian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i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Adams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d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Keyboard Input</a:t>
            </a:r>
            <a:endParaRPr lang="en-US" dirty="0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Scan code</a:t>
            </a:r>
          </a:p>
          <a:p>
            <a:pPr lvl="1"/>
            <a:r>
              <a:rPr lang="en-US" dirty="0" smtClean="0"/>
              <a:t>Two different scan codes</a:t>
            </a:r>
          </a:p>
          <a:p>
            <a:pPr lvl="1"/>
            <a:r>
              <a:rPr lang="en-US" dirty="0" smtClean="0"/>
              <a:t>Converted to Unicode, ASCII or EBCDIC by software in terminal or PC</a:t>
            </a:r>
          </a:p>
          <a:p>
            <a:r>
              <a:rPr lang="en-US" dirty="0" smtClean="0"/>
              <a:t>Advantage</a:t>
            </a:r>
          </a:p>
          <a:p>
            <a:pPr lvl="1"/>
            <a:r>
              <a:rPr lang="en-US" dirty="0" smtClean="0"/>
              <a:t>Easily adapted to different languages or keyboard layout</a:t>
            </a:r>
          </a:p>
          <a:p>
            <a:pPr lvl="1"/>
            <a:r>
              <a:rPr lang="en-US" dirty="0" smtClean="0"/>
              <a:t>Separate scan codes for key press/release for multiple key combinations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Alphanumeric Input</a:t>
            </a:r>
            <a:endParaRPr lang="en-US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OCR (optical character reader)</a:t>
            </a:r>
          </a:p>
          <a:p>
            <a:pPr lvl="1"/>
            <a:r>
              <a:rPr lang="en-US" dirty="0" smtClean="0"/>
              <a:t>Scans text and inputs it as character data</a:t>
            </a:r>
          </a:p>
          <a:p>
            <a:pPr lvl="1"/>
            <a:r>
              <a:rPr lang="en-US" dirty="0" smtClean="0"/>
              <a:t>General use limited by high error rate</a:t>
            </a:r>
          </a:p>
          <a:p>
            <a:endParaRPr lang="en-US" dirty="0" smtClean="0"/>
          </a:p>
          <a:p>
            <a:r>
              <a:rPr lang="en-US" dirty="0" smtClean="0"/>
              <a:t>Bar Code Readers </a:t>
            </a:r>
          </a:p>
          <a:p>
            <a:pPr lvl="1"/>
            <a:r>
              <a:rPr lang="en-US" dirty="0" smtClean="0"/>
              <a:t>Fast, Accurate and Repetitive input with minimal training</a:t>
            </a:r>
          </a:p>
          <a:p>
            <a:pPr lvl="1"/>
            <a:r>
              <a:rPr lang="en-US" dirty="0" smtClean="0"/>
              <a:t>Alphanumeric data in bar code read optically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Alphanumeric Input</a:t>
            </a:r>
            <a:endParaRPr lang="en-US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Magnetic stripe reader</a:t>
            </a:r>
          </a:p>
          <a:p>
            <a:pPr lvl="1"/>
            <a:r>
              <a:rPr lang="en-US" dirty="0" smtClean="0"/>
              <a:t>alphanumeric data from credit cards</a:t>
            </a:r>
          </a:p>
          <a:p>
            <a:endParaRPr lang="en-US" dirty="0" smtClean="0"/>
          </a:p>
          <a:p>
            <a:r>
              <a:rPr lang="en-US" dirty="0" smtClean="0"/>
              <a:t>Voice</a:t>
            </a:r>
          </a:p>
          <a:p>
            <a:pPr lvl="1"/>
            <a:r>
              <a:rPr lang="en-US" dirty="0" smtClean="0"/>
              <a:t>Digitized audio recording common but conversion to alphanumeric data difficult</a:t>
            </a:r>
          </a:p>
          <a:p>
            <a:pPr lvl="1"/>
            <a:r>
              <a:rPr lang="en-US" dirty="0" smtClean="0"/>
              <a:t>Requires knowledge of sound patterns, language, rules for pronunciation, grammar, and syntax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Image Data</a:t>
            </a:r>
            <a:endParaRPr lang="en-US" dirty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Photographs, figures, icons, drawings, charts and graphs</a:t>
            </a:r>
          </a:p>
          <a:p>
            <a:endParaRPr lang="en-US" dirty="0" smtClean="0"/>
          </a:p>
          <a:p>
            <a:r>
              <a:rPr lang="en-US" dirty="0" smtClean="0"/>
              <a:t>Two approaches:  </a:t>
            </a:r>
          </a:p>
          <a:p>
            <a:pPr lvl="1"/>
            <a:r>
              <a:rPr lang="en-US" dirty="0" smtClean="0">
                <a:solidFill>
                  <a:srgbClr val="0070C0"/>
                </a:solidFill>
              </a:rPr>
              <a:t>Bitmap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0070C0"/>
                </a:solidFill>
              </a:rPr>
              <a:t>raster images</a:t>
            </a:r>
            <a:endParaRPr lang="en-US" dirty="0" smtClean="0"/>
          </a:p>
          <a:p>
            <a:pPr lvl="1"/>
            <a:r>
              <a:rPr lang="en-US" dirty="0" smtClean="0">
                <a:solidFill>
                  <a:srgbClr val="0070C0"/>
                </a:solidFill>
              </a:rPr>
              <a:t>Object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0070C0"/>
                </a:solidFill>
              </a:rPr>
              <a:t>vector images </a:t>
            </a:r>
            <a:r>
              <a:rPr lang="en-US" dirty="0" smtClean="0"/>
              <a:t>composed of </a:t>
            </a:r>
            <a:r>
              <a:rPr lang="en-US" dirty="0" smtClean="0">
                <a:solidFill>
                  <a:srgbClr val="0070C0"/>
                </a:solidFill>
              </a:rPr>
              <a:t>grap</a:t>
            </a:r>
            <a:r>
              <a:rPr lang="en-US" altLang="ii-CN" dirty="0" smtClean="0">
                <a:solidFill>
                  <a:srgbClr val="0070C0"/>
                </a:solidFill>
              </a:rPr>
              <a:t>h</a:t>
            </a:r>
            <a:r>
              <a:rPr lang="en-US" dirty="0" smtClean="0">
                <a:solidFill>
                  <a:srgbClr val="0070C0"/>
                </a:solidFill>
              </a:rPr>
              <a:t>ical objects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Differences include:</a:t>
            </a:r>
          </a:p>
          <a:p>
            <a:pPr lvl="1"/>
            <a:r>
              <a:rPr lang="en-US" dirty="0" smtClean="0"/>
              <a:t>Quality</a:t>
            </a:r>
          </a:p>
          <a:p>
            <a:pPr lvl="1"/>
            <a:r>
              <a:rPr lang="en-US" dirty="0" smtClean="0"/>
              <a:t>Storage space</a:t>
            </a:r>
          </a:p>
          <a:p>
            <a:pPr lvl="1"/>
            <a:r>
              <a:rPr lang="en-US" dirty="0" smtClean="0"/>
              <a:t>Time to transmit</a:t>
            </a:r>
          </a:p>
          <a:p>
            <a:pPr lvl="1"/>
            <a:r>
              <a:rPr lang="en-US" dirty="0" smtClean="0"/>
              <a:t>Ease of modification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Bitmap Images</a:t>
            </a:r>
            <a:endParaRPr lang="en-US" dirty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Realistic images with continuous variations in shading, color, shape and texture </a:t>
            </a:r>
          </a:p>
          <a:p>
            <a:endParaRPr lang="en-US" dirty="0" smtClean="0"/>
          </a:p>
          <a:p>
            <a:r>
              <a:rPr lang="en-US" dirty="0" smtClean="0"/>
              <a:t>Input devices: </a:t>
            </a:r>
          </a:p>
          <a:p>
            <a:pPr lvl="1"/>
            <a:r>
              <a:rPr lang="en-US" dirty="0" smtClean="0"/>
              <a:t>Scanners</a:t>
            </a:r>
          </a:p>
          <a:p>
            <a:pPr lvl="1"/>
            <a:r>
              <a:rPr lang="en-US" dirty="0" smtClean="0"/>
              <a:t>Digital cameras and video capture devices</a:t>
            </a:r>
          </a:p>
          <a:p>
            <a:pPr lvl="1"/>
            <a:r>
              <a:rPr lang="en-US" dirty="0" smtClean="0"/>
              <a:t>Graphical input devices like mice and pens</a:t>
            </a:r>
          </a:p>
          <a:p>
            <a:endParaRPr lang="en-US" dirty="0" smtClean="0"/>
          </a:p>
          <a:p>
            <a:r>
              <a:rPr lang="en-US" dirty="0" smtClean="0"/>
              <a:t>Managed by photo editing software or paint software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Bitmap Images</a:t>
            </a:r>
            <a:endParaRPr lang="en-US" dirty="0"/>
          </a:p>
        </p:txBody>
      </p: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2805937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Each individual pixel (pi(x)</a:t>
            </a:r>
            <a:r>
              <a:rPr lang="en-US" dirty="0" err="1" smtClean="0"/>
              <a:t>cture</a:t>
            </a:r>
            <a:r>
              <a:rPr lang="en-US" dirty="0" smtClean="0"/>
              <a:t> element) in a graphic stored as a binary number</a:t>
            </a:r>
          </a:p>
          <a:p>
            <a:pPr lvl="1"/>
            <a:r>
              <a:rPr lang="en-US" dirty="0" smtClean="0"/>
              <a:t>Pixel: A small area with associated coordinate location</a:t>
            </a:r>
          </a:p>
          <a:p>
            <a:pPr lvl="1"/>
            <a:r>
              <a:rPr lang="en-US" dirty="0" smtClean="0"/>
              <a:t>Example:  each point below represented by a 4-bit code corresponding to 1 of 16 shades of gray</a:t>
            </a:r>
          </a:p>
          <a:p>
            <a:pPr lvl="1"/>
            <a:endParaRPr lang="en-US" dirty="0"/>
          </a:p>
        </p:txBody>
      </p:sp>
      <p:pic>
        <p:nvPicPr>
          <p:cNvPr id="11" name="Picture 8" descr="c03f0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09736" y="4533602"/>
            <a:ext cx="5486400" cy="2063750"/>
          </a:xfrm>
          <a:prstGeom prst="rect">
            <a:avLst/>
          </a:prstGeom>
          <a:noFill/>
          <a:ln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Bitmap Display </a:t>
            </a:r>
            <a:endParaRPr lang="en-US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Monochrome:  black or white</a:t>
            </a:r>
          </a:p>
          <a:p>
            <a:pPr lvl="1"/>
            <a:r>
              <a:rPr lang="en-US" dirty="0" smtClean="0"/>
              <a:t>1 bit per pixel</a:t>
            </a:r>
          </a:p>
          <a:p>
            <a:r>
              <a:rPr lang="en-US" dirty="0" smtClean="0"/>
              <a:t>Gray scale:  black, white or 254 shades of gray</a:t>
            </a:r>
          </a:p>
          <a:p>
            <a:pPr lvl="1"/>
            <a:r>
              <a:rPr lang="en-US" dirty="0" smtClean="0"/>
              <a:t>1 byte per pixel</a:t>
            </a:r>
          </a:p>
          <a:p>
            <a:r>
              <a:rPr lang="en-US" dirty="0" smtClean="0"/>
              <a:t>Color graphics:  16 colors, 256 colors, or 24-bit true color (16.7 million colors)</a:t>
            </a:r>
          </a:p>
          <a:p>
            <a:pPr lvl="1"/>
            <a:r>
              <a:rPr lang="en-US" dirty="0" smtClean="0"/>
              <a:t>4, 8, and 24 bits respectively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Storing Bitmap Images</a:t>
            </a:r>
            <a:endParaRPr lang="en-US" dirty="0"/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Frequently large files</a:t>
            </a:r>
          </a:p>
          <a:p>
            <a:pPr lvl="1"/>
            <a:r>
              <a:rPr lang="en-US" dirty="0" smtClean="0"/>
              <a:t>Example: </a:t>
            </a:r>
          </a:p>
          <a:p>
            <a:pPr lvl="1"/>
            <a:r>
              <a:rPr lang="en-US" dirty="0" smtClean="0"/>
              <a:t>600 rows of 800 pixels</a:t>
            </a:r>
          </a:p>
          <a:p>
            <a:pPr lvl="1"/>
            <a:r>
              <a:rPr lang="en-US" dirty="0" smtClean="0"/>
              <a:t>1 byte for each of 3 </a:t>
            </a:r>
            <a:r>
              <a:rPr lang="en-US" dirty="0" err="1" smtClean="0"/>
              <a:t>colours</a:t>
            </a:r>
            <a:endParaRPr lang="en-US" dirty="0" smtClean="0"/>
          </a:p>
          <a:p>
            <a:pPr lvl="1"/>
            <a:r>
              <a:rPr lang="en-US" dirty="0" smtClean="0"/>
              <a:t>1.5MB file</a:t>
            </a:r>
          </a:p>
          <a:p>
            <a:r>
              <a:rPr lang="en-US" dirty="0" smtClean="0"/>
              <a:t>File size affected by</a:t>
            </a:r>
          </a:p>
          <a:p>
            <a:pPr lvl="1"/>
            <a:r>
              <a:rPr lang="en-US" dirty="0" smtClean="0"/>
              <a:t>Resolution (the number of pixels per inch) </a:t>
            </a:r>
          </a:p>
          <a:p>
            <a:pPr lvl="1"/>
            <a:r>
              <a:rPr lang="en-US" dirty="0" smtClean="0"/>
              <a:t>Levels: number of bits for displaying shades of gray or multiple colors</a:t>
            </a:r>
          </a:p>
          <a:p>
            <a:pPr lvl="1"/>
            <a:r>
              <a:rPr lang="en-US" dirty="0" smtClean="0"/>
              <a:t>Palette: </a:t>
            </a:r>
            <a:r>
              <a:rPr lang="en-US" dirty="0" err="1" smtClean="0"/>
              <a:t>colour</a:t>
            </a:r>
            <a:r>
              <a:rPr lang="en-US" dirty="0" smtClean="0"/>
              <a:t> translation table that uses a code for each pixel rather than actual </a:t>
            </a:r>
            <a:r>
              <a:rPr lang="en-US" dirty="0" err="1" smtClean="0"/>
              <a:t>colour</a:t>
            </a:r>
            <a:r>
              <a:rPr lang="en-US" dirty="0" smtClean="0"/>
              <a:t> value</a:t>
            </a:r>
          </a:p>
          <a:p>
            <a:pPr lvl="1"/>
            <a:r>
              <a:rPr lang="en-US" dirty="0" smtClean="0"/>
              <a:t>Data compression</a:t>
            </a:r>
          </a:p>
          <a:p>
            <a:pPr lvl="1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GIF (Graphics Interchange Format)</a:t>
            </a:r>
            <a:endParaRPr lang="en-US" dirty="0"/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5191"/>
            <a:ext cx="5915000" cy="4625609"/>
          </a:xfrm>
        </p:spPr>
        <p:txBody>
          <a:bodyPr>
            <a:normAutofit/>
          </a:bodyPr>
          <a:lstStyle/>
          <a:p>
            <a:r>
              <a:rPr lang="en-US" dirty="0" smtClean="0"/>
              <a:t>Developed by CompuServe in 1987</a:t>
            </a:r>
          </a:p>
          <a:p>
            <a:r>
              <a:rPr lang="en-US" dirty="0" smtClean="0"/>
              <a:t>GIF89a enabled animated images</a:t>
            </a:r>
          </a:p>
          <a:p>
            <a:r>
              <a:rPr lang="en-US" dirty="0" smtClean="0"/>
              <a:t>Color limitation: 256</a:t>
            </a:r>
          </a:p>
          <a:p>
            <a:r>
              <a:rPr lang="en-US" dirty="0" smtClean="0"/>
              <a:t>Preferred for line drawings, clip art and pictures with large blocks of solid color</a:t>
            </a:r>
          </a:p>
          <a:p>
            <a:r>
              <a:rPr lang="en-US" dirty="0" smtClean="0"/>
              <a:t>Lossless compression</a:t>
            </a:r>
            <a:endParaRPr lang="en-US" dirty="0"/>
          </a:p>
        </p:txBody>
      </p:sp>
      <p:pic>
        <p:nvPicPr>
          <p:cNvPr id="6" name="Picture 5" descr="animated_computer_student_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2033761"/>
            <a:ext cx="2857500" cy="26193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102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JPEG </a:t>
            </a:r>
            <a:br>
              <a:rPr lang="en-US" dirty="0" smtClean="0"/>
            </a:br>
            <a:r>
              <a:rPr lang="en-US" dirty="0" smtClean="0"/>
              <a:t>(Joint Photographers Expert Group)</a:t>
            </a:r>
            <a:endParaRPr lang="en-US" dirty="0"/>
          </a:p>
        </p:txBody>
      </p:sp>
      <p:sp>
        <p:nvSpPr>
          <p:cNvPr id="10854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Allows more than 16 million colors</a:t>
            </a:r>
          </a:p>
          <a:p>
            <a:endParaRPr lang="en-US" dirty="0" smtClean="0"/>
          </a:p>
          <a:p>
            <a:r>
              <a:rPr lang="en-US" dirty="0" smtClean="0"/>
              <a:t>Highly detailed photographs and paintings</a:t>
            </a:r>
          </a:p>
          <a:p>
            <a:endParaRPr lang="en-US" dirty="0" smtClean="0"/>
          </a:p>
          <a:p>
            <a:r>
              <a:rPr lang="en-US" dirty="0" smtClean="0"/>
              <a:t>Employs </a:t>
            </a:r>
            <a:r>
              <a:rPr lang="en-US" dirty="0" err="1" smtClean="0"/>
              <a:t>lossy</a:t>
            </a:r>
            <a:r>
              <a:rPr lang="en-US" dirty="0" smtClean="0"/>
              <a:t> compression algorithm that </a:t>
            </a:r>
          </a:p>
          <a:p>
            <a:pPr lvl="1"/>
            <a:r>
              <a:rPr lang="en-US" dirty="0" smtClean="0"/>
              <a:t>Discards data to decreases file size and transmission speed</a:t>
            </a:r>
          </a:p>
          <a:p>
            <a:pPr lvl="1"/>
            <a:r>
              <a:rPr lang="en-US" dirty="0" smtClean="0"/>
              <a:t>May reduce image resolution, tends to distort sharp lines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Bitmap Formats</a:t>
            </a:r>
            <a:endParaRPr lang="en-US" dirty="0"/>
          </a:p>
        </p:txBody>
      </p:sp>
      <p:sp>
        <p:nvSpPr>
          <p:cNvPr id="1105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TIFF (Tagged Image File Format): .</a:t>
            </a:r>
            <a:r>
              <a:rPr lang="en-US" dirty="0" err="1" smtClean="0"/>
              <a:t>tif</a:t>
            </a:r>
            <a:endParaRPr lang="en-US" dirty="0" smtClean="0"/>
          </a:p>
          <a:p>
            <a:pPr lvl="1"/>
            <a:r>
              <a:rPr lang="en-US" dirty="0" smtClean="0"/>
              <a:t>Used in high-quality image processing, particularly in publishing</a:t>
            </a:r>
          </a:p>
          <a:p>
            <a:endParaRPr lang="en-US" dirty="0" smtClean="0"/>
          </a:p>
          <a:p>
            <a:r>
              <a:rPr lang="en-US" dirty="0" smtClean="0"/>
              <a:t>BMP (</a:t>
            </a:r>
            <a:r>
              <a:rPr lang="en-US" dirty="0" err="1" smtClean="0"/>
              <a:t>BitMaPped</a:t>
            </a:r>
            <a:r>
              <a:rPr lang="en-US" dirty="0" smtClean="0"/>
              <a:t>): .bmp</a:t>
            </a:r>
          </a:p>
          <a:p>
            <a:pPr lvl="1"/>
            <a:r>
              <a:rPr lang="en-US" dirty="0" smtClean="0"/>
              <a:t>Device-independent format for Microsoft Windows environment: pixel colors stored independent of output device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Bitmap Formats</a:t>
            </a:r>
            <a:endParaRPr lang="en-US" dirty="0"/>
          </a:p>
        </p:txBody>
      </p:sp>
      <p:sp>
        <p:nvSpPr>
          <p:cNvPr id="1105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PNG: (Portable Network Graphics):</a:t>
            </a:r>
          </a:p>
          <a:p>
            <a:pPr lvl="1"/>
            <a:r>
              <a:rPr lang="en-US" dirty="0" smtClean="0"/>
              <a:t>Designed to replace GIF and JPEG for Internet applications</a:t>
            </a:r>
          </a:p>
          <a:p>
            <a:pPr lvl="1"/>
            <a:r>
              <a:rPr lang="en-US" dirty="0" smtClean="0"/>
              <a:t>Patent-free</a:t>
            </a:r>
          </a:p>
          <a:p>
            <a:pPr lvl="1"/>
            <a:r>
              <a:rPr lang="en-US" dirty="0" smtClean="0"/>
              <a:t>Improved lossless compression</a:t>
            </a:r>
          </a:p>
          <a:p>
            <a:pPr lvl="1"/>
            <a:r>
              <a:rPr lang="en-US" dirty="0" smtClean="0"/>
              <a:t>No animation support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 Images</a:t>
            </a:r>
            <a:endParaRPr lang="en-US" dirty="0"/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Created by drawing packages or output from spreadsheet data graphs</a:t>
            </a:r>
          </a:p>
          <a:p>
            <a:endParaRPr lang="en-US" dirty="0" smtClean="0"/>
          </a:p>
          <a:p>
            <a:r>
              <a:rPr lang="en-US" dirty="0" smtClean="0"/>
              <a:t>Lines and shapes in various colors</a:t>
            </a:r>
          </a:p>
          <a:p>
            <a:endParaRPr lang="en-US" dirty="0" smtClean="0"/>
          </a:p>
          <a:p>
            <a:r>
              <a:rPr lang="en-US" dirty="0" smtClean="0"/>
              <a:t>Storage space depends on image complexity</a:t>
            </a:r>
          </a:p>
          <a:p>
            <a:endParaRPr lang="en-US" dirty="0" smtClean="0"/>
          </a:p>
          <a:p>
            <a:r>
              <a:rPr lang="en-US" dirty="0" smtClean="0"/>
              <a:t>Movies Shrek and Toy Story use object images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 Images</a:t>
            </a:r>
            <a:endParaRPr lang="en-US" dirty="0"/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Based on mathematical formulas</a:t>
            </a:r>
          </a:p>
          <a:p>
            <a:pPr lvl="1"/>
            <a:r>
              <a:rPr lang="en-US" dirty="0" smtClean="0"/>
              <a:t>Easy to move, scale and rotate without losing shape and identity as bitmap images may</a:t>
            </a:r>
          </a:p>
          <a:p>
            <a:r>
              <a:rPr lang="en-US" dirty="0" smtClean="0"/>
              <a:t>Require less storage space than bitmap images </a:t>
            </a:r>
          </a:p>
          <a:p>
            <a:r>
              <a:rPr lang="en-US" dirty="0" smtClean="0"/>
              <a:t>Cannot represent photos or paintings</a:t>
            </a:r>
          </a:p>
          <a:p>
            <a:r>
              <a:rPr lang="en-US" dirty="0" smtClean="0"/>
              <a:t>Cannot be displayed or printed directly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Video Images</a:t>
            </a:r>
            <a:endParaRPr lang="en-US" dirty="0"/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Require massive amount of data</a:t>
            </a:r>
          </a:p>
          <a:p>
            <a:pPr lvl="1"/>
            <a:r>
              <a:rPr lang="en-US" dirty="0" smtClean="0"/>
              <a:t>Video camera producing full screen 640 x 480 pixel true color image at 30 frames/sec &gt; 27.65 MB of data/sec </a:t>
            </a:r>
          </a:p>
          <a:p>
            <a:pPr lvl="1"/>
            <a:r>
              <a:rPr lang="en-US" dirty="0" smtClean="0"/>
              <a:t>1-minute film clip &gt; 1.6 GB storage</a:t>
            </a:r>
          </a:p>
          <a:p>
            <a:r>
              <a:rPr lang="en-US" dirty="0" smtClean="0"/>
              <a:t>Options for reducing file size</a:t>
            </a:r>
          </a:p>
          <a:p>
            <a:r>
              <a:rPr lang="en-US" dirty="0" smtClean="0"/>
              <a:t>Method depends on how video delivered to users</a:t>
            </a:r>
          </a:p>
          <a:p>
            <a:pPr lvl="1"/>
            <a:r>
              <a:rPr lang="en-US" dirty="0" smtClean="0"/>
              <a:t>Streaming video: video displayed as it is downloaded from the Web server</a:t>
            </a:r>
          </a:p>
          <a:p>
            <a:pPr lvl="1"/>
            <a:r>
              <a:rPr lang="en-US" dirty="0" smtClean="0"/>
              <a:t>Local data (file on DVD or downloaded onto system) for higher quality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Audio Data</a:t>
            </a:r>
            <a:endParaRPr lang="en-US" dirty="0"/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Less demanding than those for video</a:t>
            </a:r>
          </a:p>
          <a:p>
            <a:endParaRPr lang="en-US" dirty="0" smtClean="0"/>
          </a:p>
          <a:p>
            <a:r>
              <a:rPr lang="en-US" dirty="0" smtClean="0"/>
              <a:t>Waveform audio:  digital representation of sound</a:t>
            </a:r>
          </a:p>
          <a:p>
            <a:endParaRPr lang="en-US" dirty="0" smtClean="0"/>
          </a:p>
          <a:p>
            <a:r>
              <a:rPr lang="en-US" dirty="0" smtClean="0"/>
              <a:t>MIDI (Musical Instrument Digital Interface): instructions to recreate or synthesize sounds</a:t>
            </a:r>
          </a:p>
          <a:p>
            <a:endParaRPr lang="en-US" dirty="0" smtClean="0"/>
          </a:p>
          <a:p>
            <a:r>
              <a:rPr lang="en-US" dirty="0" smtClean="0"/>
              <a:t>Analog sound converted to digital values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Waveform Audio</a:t>
            </a:r>
            <a:endParaRPr lang="en-US" dirty="0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334000" y="304800"/>
            <a:ext cx="3124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78861" name="Picture 13" descr="c03f1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481156" y="1556792"/>
            <a:ext cx="6181689" cy="4536504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Sampling Rate</a:t>
            </a:r>
            <a:endParaRPr lang="en-US" dirty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Number of times per second that sound is measured during the recording process.</a:t>
            </a:r>
          </a:p>
          <a:p>
            <a:pPr lvl="1"/>
            <a:r>
              <a:rPr lang="en-US" dirty="0" smtClean="0"/>
              <a:t>1000 samples per second = 1 KHz (kilohertz)</a:t>
            </a:r>
          </a:p>
          <a:p>
            <a:pPr lvl="1"/>
            <a:r>
              <a:rPr lang="en-US" dirty="0" smtClean="0"/>
              <a:t>Example:  Audio CD sampling rate = 44.1KHz</a:t>
            </a:r>
          </a:p>
          <a:p>
            <a:r>
              <a:rPr lang="en-US" dirty="0" smtClean="0"/>
              <a:t>Height of each sample saved as:</a:t>
            </a:r>
          </a:p>
          <a:p>
            <a:pPr lvl="1"/>
            <a:r>
              <a:rPr lang="en-US" dirty="0" smtClean="0"/>
              <a:t>8-bit number for radio-quality recordings</a:t>
            </a:r>
          </a:p>
          <a:p>
            <a:pPr lvl="1"/>
            <a:r>
              <a:rPr lang="en-US" dirty="0" smtClean="0"/>
              <a:t>16-bit number for high-fidelity recordings</a:t>
            </a:r>
          </a:p>
          <a:p>
            <a:pPr lvl="1"/>
            <a:r>
              <a:rPr lang="en-US" dirty="0" smtClean="0"/>
              <a:t>2 x 16-bits for stereo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MIDI</a:t>
            </a:r>
            <a:br>
              <a:rPr lang="en-US" dirty="0" smtClean="0"/>
            </a:br>
            <a:r>
              <a:rPr lang="en-US" dirty="0" smtClean="0"/>
              <a:t>Musical Instrument Digital Interface</a:t>
            </a:r>
            <a:endParaRPr lang="en-US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Allows computers to communicate with music synthesizers </a:t>
            </a:r>
          </a:p>
          <a:p>
            <a:r>
              <a:rPr lang="en-US" dirty="0" smtClean="0"/>
              <a:t>Instructions that MIDI instruments and MIDI sound cards use to recreate or synthesize sounds.</a:t>
            </a:r>
          </a:p>
          <a:p>
            <a:pPr lvl="1"/>
            <a:r>
              <a:rPr lang="en-US" dirty="0" smtClean="0"/>
              <a:t>Do not store or recreate speaking or singing voices</a:t>
            </a:r>
          </a:p>
          <a:p>
            <a:pPr lvl="1"/>
            <a:r>
              <a:rPr lang="en-US" dirty="0" smtClean="0"/>
              <a:t>More compact than waveform</a:t>
            </a:r>
          </a:p>
          <a:p>
            <a:pPr lvl="1"/>
            <a:r>
              <a:rPr lang="en-US" dirty="0" smtClean="0"/>
              <a:t>3 minutes = 10 KB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Audio Formats</a:t>
            </a:r>
            <a:endParaRPr lang="en-US" dirty="0"/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MP3 </a:t>
            </a:r>
          </a:p>
          <a:p>
            <a:pPr lvl="1"/>
            <a:r>
              <a:rPr lang="en-US" dirty="0" smtClean="0"/>
              <a:t>Derivative of MPEG-2 (ISO Moving Picture Experts Group)</a:t>
            </a:r>
          </a:p>
          <a:p>
            <a:pPr lvl="1"/>
            <a:r>
              <a:rPr lang="en-US" dirty="0" smtClean="0"/>
              <a:t>Uses compression techniques to reduce storage requirements</a:t>
            </a:r>
          </a:p>
          <a:p>
            <a:pPr lvl="1"/>
            <a:r>
              <a:rPr lang="en-US" dirty="0" smtClean="0"/>
              <a:t>Discards sounds outside human hearing range: </a:t>
            </a:r>
            <a:r>
              <a:rPr lang="en-US" dirty="0" err="1" smtClean="0"/>
              <a:t>lossy</a:t>
            </a:r>
            <a:r>
              <a:rPr lang="en-US" dirty="0" smtClean="0"/>
              <a:t> compression</a:t>
            </a:r>
          </a:p>
          <a:p>
            <a:r>
              <a:rPr lang="en-US" dirty="0" smtClean="0"/>
              <a:t>WAV</a:t>
            </a:r>
          </a:p>
          <a:p>
            <a:pPr lvl="1"/>
            <a:r>
              <a:rPr lang="en-US" dirty="0" smtClean="0"/>
              <a:t>Developed by Microsoft as part of its multimedia specification</a:t>
            </a:r>
          </a:p>
          <a:p>
            <a:pPr lvl="1"/>
            <a:r>
              <a:rPr lang="en-US" dirty="0" smtClean="0"/>
              <a:t>General-purpose format for storing and reproducing small snippets of sound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115</TotalTime>
  <Words>1367</Words>
  <Application>Microsoft Office PowerPoint</Application>
  <PresentationFormat>On-screen Show (4:3)</PresentationFormat>
  <Paragraphs>365</Paragraphs>
  <Slides>38</Slides>
  <Notes>34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Powerpoint New</vt:lpstr>
      <vt:lpstr>Data Formats</vt:lpstr>
      <vt:lpstr>Data Formats</vt:lpstr>
      <vt:lpstr>Sources of Data</vt:lpstr>
      <vt:lpstr>Sources of Data</vt:lpstr>
      <vt:lpstr>Common Data Representations</vt:lpstr>
      <vt:lpstr>Internal Data Representation</vt:lpstr>
      <vt:lpstr>Internal Data Representation</vt:lpstr>
      <vt:lpstr>Exchangeable Data</vt:lpstr>
      <vt:lpstr>Data Types: Numeric</vt:lpstr>
      <vt:lpstr>Data Types: Alphanumeric</vt:lpstr>
      <vt:lpstr>Numeric Characters vs Numbers</vt:lpstr>
      <vt:lpstr>Alphanumeric Codes</vt:lpstr>
      <vt:lpstr>Representing Characters</vt:lpstr>
      <vt:lpstr>ASCII</vt:lpstr>
      <vt:lpstr>ASCII Reference Table </vt:lpstr>
      <vt:lpstr>EBCDIC</vt:lpstr>
      <vt:lpstr>Unicode</vt:lpstr>
      <vt:lpstr>Collating Sequence</vt:lpstr>
      <vt:lpstr>Keyboard Input</vt:lpstr>
      <vt:lpstr>Other Alphanumeric Input</vt:lpstr>
      <vt:lpstr>Other Alphanumeric Input</vt:lpstr>
      <vt:lpstr>Image Data</vt:lpstr>
      <vt:lpstr>Bitmap Images</vt:lpstr>
      <vt:lpstr>Bitmap Images</vt:lpstr>
      <vt:lpstr>Bitmap Display </vt:lpstr>
      <vt:lpstr>Storing Bitmap Images</vt:lpstr>
      <vt:lpstr>GIF (Graphics Interchange Format)</vt:lpstr>
      <vt:lpstr>JPEG  (Joint Photographers Expert Group)</vt:lpstr>
      <vt:lpstr>Other Bitmap Formats</vt:lpstr>
      <vt:lpstr>Other Bitmap Formats</vt:lpstr>
      <vt:lpstr>Object Images</vt:lpstr>
      <vt:lpstr>Object Images</vt:lpstr>
      <vt:lpstr>Video Images</vt:lpstr>
      <vt:lpstr>Audio Data</vt:lpstr>
      <vt:lpstr>Waveform Audio</vt:lpstr>
      <vt:lpstr>Sampling Rate</vt:lpstr>
      <vt:lpstr>MIDI Musical Instrument Digital Interface</vt:lpstr>
      <vt:lpstr>Audio Formats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sc-gr</cp:lastModifiedBy>
  <cp:revision>17</cp:revision>
  <dcterms:created xsi:type="dcterms:W3CDTF">2011-11-09T23:00:19Z</dcterms:created>
  <dcterms:modified xsi:type="dcterms:W3CDTF">2011-12-01T13:02:16Z</dcterms:modified>
</cp:coreProperties>
</file>