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75" d="100"/>
          <a:sy n="75" d="100"/>
        </p:scale>
        <p:origin x="60" y="9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04241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icture-search.skywork.ai/aippt/image/sheet/2020416006347509760:9019961a92bf705a5ec8addc74552acc:0/36236b98-41ef-476f-9ae6-8d7384dddc24/2020416006347509760:9019961a92bf705a5ec8addc74552acc:0_page_1_inp_img_lama_ref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95350" y="1838325"/>
            <a:ext cx="6684615" cy="2085677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8211"/>
              </a:lnSpc>
              <a:buNone/>
            </a:pPr>
            <a:r>
              <a:rPr lang="en-US" sz="6900" b="1" dirty="0">
                <a:solidFill>
                  <a:srgbClr val="FFFFFF"/>
                </a:solidFill>
                <a:latin typeface="Noto Serif KR" pitchFamily="34" charset="0"/>
                <a:ea typeface="Noto Serif KR" pitchFamily="34" charset="-122"/>
                <a:cs typeface="Noto Serif KR" pitchFamily="34" charset="-120"/>
              </a:rPr>
              <a:t>Qualitative
Data Analysis</a:t>
            </a:r>
            <a:endParaRPr lang="en-US" sz="6900" dirty="0"/>
          </a:p>
        </p:txBody>
      </p:sp>
      <p:sp>
        <p:nvSpPr>
          <p:cNvPr id="4" name="Text 1"/>
          <p:cNvSpPr/>
          <p:nvPr/>
        </p:nvSpPr>
        <p:spPr>
          <a:xfrm>
            <a:off x="895350" y="3914775"/>
            <a:ext cx="7757398" cy="73669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5801"/>
              </a:lnSpc>
              <a:buNone/>
            </a:pPr>
            <a:r>
              <a:rPr lang="en-US" sz="4875" b="1" dirty="0">
                <a:solidFill>
                  <a:srgbClr val="6B8E72"/>
                </a:solidFill>
                <a:latin typeface="Noto Serif KR" pitchFamily="34" charset="0"/>
                <a:ea typeface="Noto Serif KR" pitchFamily="34" charset="-122"/>
                <a:cs typeface="Noto Serif KR" pitchFamily="34" charset="-120"/>
              </a:rPr>
              <a:t>Thematic Analysis</a:t>
            </a:r>
            <a:endParaRPr lang="en-US" sz="4875" dirty="0"/>
          </a:p>
        </p:txBody>
      </p:sp>
      <p:sp>
        <p:nvSpPr>
          <p:cNvPr id="5" name="Text 2"/>
          <p:cNvSpPr/>
          <p:nvPr/>
        </p:nvSpPr>
        <p:spPr>
          <a:xfrm>
            <a:off x="3048000" y="6162675"/>
            <a:ext cx="6705600" cy="6381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513"/>
              </a:lnSpc>
              <a:buNone/>
            </a:pPr>
            <a:r>
              <a:rPr lang="en-US" sz="1875" b="1" dirty="0">
                <a:solidFill>
                  <a:srgbClr val="33333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Transforming Raw Data into Meaningful Insights</a:t>
            </a:r>
            <a:r>
              <a:rPr lang="en-US" sz="1875" dirty="0">
                <a:solidFill>
                  <a:srgbClr val="33333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
Jaliya de Silva </a:t>
            </a:r>
            <a:endParaRPr lang="en-US" sz="187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icture-search.skywork.ai/aippt/image/sheet/2020416006347509760:9019961a92bf705a5ec8addc74552acc:0/a8692fb9-24f7-42e6-b8ef-5106b4d23dbc/2020416006347509760:9019961a92bf705a5ec8addc74552acc:0_page_2_inp_img_lama_ref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0580" y="5184577"/>
            <a:ext cx="1901875" cy="1501825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426244" y="600075"/>
            <a:ext cx="12258675" cy="53727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230"/>
              </a:lnSpc>
              <a:buNone/>
            </a:pPr>
            <a:r>
              <a:rPr lang="en-US" sz="3525" b="1" dirty="0">
                <a:solidFill>
                  <a:srgbClr val="4A144A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Core Principles of Thematic Analysis</a:t>
            </a:r>
            <a:endParaRPr lang="en-US" sz="3525" dirty="0"/>
          </a:p>
        </p:txBody>
      </p:sp>
      <p:sp>
        <p:nvSpPr>
          <p:cNvPr id="5" name="Text 1"/>
          <p:cNvSpPr/>
          <p:nvPr/>
        </p:nvSpPr>
        <p:spPr>
          <a:xfrm>
            <a:off x="1327889" y="1933575"/>
            <a:ext cx="212473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4A144A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Definition</a:t>
            </a:r>
            <a:endParaRPr lang="en-US" sz="2250" dirty="0"/>
          </a:p>
        </p:txBody>
      </p:sp>
      <p:sp>
        <p:nvSpPr>
          <p:cNvPr id="6" name="Text 2"/>
          <p:cNvSpPr/>
          <p:nvPr/>
        </p:nvSpPr>
        <p:spPr>
          <a:xfrm>
            <a:off x="5156835" y="1933575"/>
            <a:ext cx="2011680" cy="3199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2100" b="1" dirty="0">
                <a:solidFill>
                  <a:srgbClr val="FBE9E7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Flexibility</a:t>
            </a:r>
            <a:endParaRPr lang="en-US" sz="2100" dirty="0"/>
          </a:p>
        </p:txBody>
      </p:sp>
      <p:sp>
        <p:nvSpPr>
          <p:cNvPr id="7" name="Text 3"/>
          <p:cNvSpPr/>
          <p:nvPr/>
        </p:nvSpPr>
        <p:spPr>
          <a:xfrm>
            <a:off x="8209419" y="1933575"/>
            <a:ext cx="3671173" cy="3199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2100" b="1" dirty="0">
                <a:solidFill>
                  <a:srgbClr val="4A144A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Codes vs. Themes</a:t>
            </a:r>
            <a:endParaRPr lang="en-US" sz="2100" dirty="0"/>
          </a:p>
        </p:txBody>
      </p:sp>
      <p:sp>
        <p:nvSpPr>
          <p:cNvPr id="8" name="Text 4"/>
          <p:cNvSpPr/>
          <p:nvPr/>
        </p:nvSpPr>
        <p:spPr>
          <a:xfrm>
            <a:off x="838200" y="2457450"/>
            <a:ext cx="3216473" cy="20002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1875" dirty="0">
                <a:solidFill>
                  <a:srgbClr val="1A1A1A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Method for identifying,
analyzing, and reporting
patterns within
qualitative data.
Transforms unstructured
data into coherent
insights.</a:t>
            </a:r>
            <a:endParaRPr lang="en-US" sz="1875" dirty="0"/>
          </a:p>
        </p:txBody>
      </p:sp>
      <p:sp>
        <p:nvSpPr>
          <p:cNvPr id="9" name="Text 5"/>
          <p:cNvSpPr/>
          <p:nvPr/>
        </p:nvSpPr>
        <p:spPr>
          <a:xfrm>
            <a:off x="4733925" y="2457450"/>
            <a:ext cx="2986088" cy="157698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070"/>
              </a:lnSpc>
              <a:buNone/>
            </a:pPr>
            <a:r>
              <a:rPr lang="en-US" sz="1725" dirty="0">
                <a:solidFill>
                  <a:srgbClr val="FBC02D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Adaptable across
research contexts.
Can be conducted
inductively, deductively,
or reflexively based on
research goals.</a:t>
            </a:r>
            <a:endParaRPr lang="en-US" sz="1725" dirty="0"/>
          </a:p>
        </p:txBody>
      </p:sp>
      <p:sp>
        <p:nvSpPr>
          <p:cNvPr id="10" name="Text 6"/>
          <p:cNvSpPr/>
          <p:nvPr/>
        </p:nvSpPr>
        <p:spPr>
          <a:xfrm>
            <a:off x="8391525" y="2457450"/>
            <a:ext cx="3258443" cy="6191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38"/>
              </a:lnSpc>
              <a:buNone/>
            </a:pPr>
            <a:r>
              <a:rPr lang="en-US" sz="1875" dirty="0">
                <a:solidFill>
                  <a:srgbClr val="1A1A1A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Codes: descriptive labels
for data segments.</a:t>
            </a:r>
            <a:endParaRPr lang="en-US" sz="1875" dirty="0"/>
          </a:p>
        </p:txBody>
      </p:sp>
      <p:sp>
        <p:nvSpPr>
          <p:cNvPr id="11" name="Text 7"/>
          <p:cNvSpPr/>
          <p:nvPr/>
        </p:nvSpPr>
        <p:spPr>
          <a:xfrm>
            <a:off x="8582025" y="3343275"/>
            <a:ext cx="2849761" cy="89162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340"/>
              </a:lnSpc>
              <a:buNone/>
            </a:pPr>
            <a:r>
              <a:rPr lang="en-US" sz="1800" dirty="0">
                <a:solidFill>
                  <a:srgbClr val="1A1A1A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Themes: broader
patterns organizing
multiple related codes</a:t>
            </a:r>
            <a:endParaRPr lang="en-US" sz="1800" dirty="0"/>
          </a:p>
        </p:txBody>
      </p:sp>
      <p:sp>
        <p:nvSpPr>
          <p:cNvPr id="12" name="Text 8"/>
          <p:cNvSpPr/>
          <p:nvPr/>
        </p:nvSpPr>
        <p:spPr>
          <a:xfrm>
            <a:off x="4393793" y="5867400"/>
            <a:ext cx="766882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500" dirty="0">
                <a:solidFill>
                  <a:srgbClr val="1A1A1A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Codes</a:t>
            </a:r>
            <a:endParaRPr lang="en-US" sz="1500" dirty="0"/>
          </a:p>
        </p:txBody>
      </p:sp>
      <p:sp>
        <p:nvSpPr>
          <p:cNvPr id="13" name="Text 9"/>
          <p:cNvSpPr/>
          <p:nvPr/>
        </p:nvSpPr>
        <p:spPr>
          <a:xfrm>
            <a:off x="6979444" y="5867400"/>
            <a:ext cx="942975" cy="2056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620"/>
              </a:lnSpc>
              <a:buNone/>
            </a:pPr>
            <a:r>
              <a:rPr lang="en-US" sz="1350" dirty="0">
                <a:solidFill>
                  <a:srgbClr val="1A1A1A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Themes</a:t>
            </a:r>
            <a:endParaRPr lang="en-US" sz="13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icture-search.skywork.ai/aippt/image/sheet/2020416006347509760:9019961a92bf705a5ec8addc74552acc:0/2e7df620-63a4-4785-87ae-3766316ccecd/2020416006347509760:9019961a92bf705a5ec8addc74552acc:0_page_3_inp_img_lama_ref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27263" y="466725"/>
            <a:ext cx="12874645" cy="63266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982"/>
              </a:lnSpc>
              <a:buNone/>
            </a:pPr>
            <a:r>
              <a:rPr lang="en-US" sz="4050" b="1" dirty="0">
                <a:solidFill>
                  <a:srgbClr val="4A044A"/>
                </a:solidFill>
                <a:latin typeface="Arial-Black" pitchFamily="34" charset="0"/>
                <a:ea typeface="Arial-Black" pitchFamily="34" charset="-122"/>
                <a:cs typeface="Arial-Black" pitchFamily="34" charset="-120"/>
              </a:rPr>
              <a:t>Code vs. Theme: Key Distinctions</a:t>
            </a:r>
            <a:endParaRPr lang="en-US" sz="4050" dirty="0"/>
          </a:p>
        </p:txBody>
      </p:sp>
      <p:sp>
        <p:nvSpPr>
          <p:cNvPr id="4" name="Text 1"/>
          <p:cNvSpPr/>
          <p:nvPr/>
        </p:nvSpPr>
        <p:spPr>
          <a:xfrm>
            <a:off x="771525" y="1628775"/>
            <a:ext cx="2112228" cy="465237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63"/>
              </a:lnSpc>
              <a:buNone/>
            </a:pPr>
            <a:r>
              <a:rPr lang="en-US" sz="3300" b="1" dirty="0">
                <a:solidFill>
                  <a:srgbClr val="8FBC8F"/>
                </a:solidFill>
                <a:latin typeface="Arial-Black" pitchFamily="34" charset="0"/>
                <a:ea typeface="Arial-Black" pitchFamily="34" charset="-122"/>
                <a:cs typeface="Arial-Black" pitchFamily="34" charset="-120"/>
              </a:rPr>
              <a:t>CODES</a:t>
            </a:r>
            <a:endParaRPr lang="en-US" sz="3300" dirty="0"/>
          </a:p>
        </p:txBody>
      </p:sp>
      <p:sp>
        <p:nvSpPr>
          <p:cNvPr id="5" name="Text 2"/>
          <p:cNvSpPr/>
          <p:nvPr/>
        </p:nvSpPr>
        <p:spPr>
          <a:xfrm>
            <a:off x="771525" y="4152900"/>
            <a:ext cx="2690515" cy="48637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830"/>
              </a:lnSpc>
              <a:buNone/>
            </a:pPr>
            <a:r>
              <a:rPr lang="en-US" sz="3450" b="1" dirty="0">
                <a:solidFill>
                  <a:srgbClr val="4A044A"/>
                </a:solidFill>
                <a:latin typeface="Arial-Black" pitchFamily="34" charset="0"/>
                <a:ea typeface="Arial-Black" pitchFamily="34" charset="-122"/>
                <a:cs typeface="Arial-Black" pitchFamily="34" charset="-120"/>
              </a:rPr>
              <a:t>THEMES</a:t>
            </a:r>
            <a:endParaRPr lang="en-US" sz="3450" dirty="0"/>
          </a:p>
        </p:txBody>
      </p:sp>
      <p:sp>
        <p:nvSpPr>
          <p:cNvPr id="6" name="Text 3"/>
          <p:cNvSpPr/>
          <p:nvPr/>
        </p:nvSpPr>
        <p:spPr>
          <a:xfrm>
            <a:off x="6810375" y="4781550"/>
            <a:ext cx="4075658" cy="84593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330"/>
              </a:lnSpc>
              <a:buNone/>
            </a:pPr>
            <a:r>
              <a:rPr lang="en-US" sz="2775" dirty="0">
                <a:solidFill>
                  <a:srgbClr val="F0E68C"/>
                </a:solidFill>
                <a:latin typeface="ArialMT" pitchFamily="34" charset="0"/>
                <a:ea typeface="ArialMT" pitchFamily="34" charset="-122"/>
                <a:cs typeface="ArialMT" pitchFamily="34" charset="-120"/>
              </a:rPr>
              <a:t>Transformed Medical
Encounters</a:t>
            </a:r>
            <a:endParaRPr lang="en-US" sz="2775" dirty="0"/>
          </a:p>
        </p:txBody>
      </p:sp>
      <p:sp>
        <p:nvSpPr>
          <p:cNvPr id="7" name="Text 4"/>
          <p:cNvSpPr/>
          <p:nvPr/>
        </p:nvSpPr>
        <p:spPr>
          <a:xfrm>
            <a:off x="771525" y="2247900"/>
            <a:ext cx="4473773" cy="99432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610"/>
              </a:lnSpc>
              <a:buNone/>
            </a:pPr>
            <a:r>
              <a:rPr lang="en-US" sz="2175" dirty="0">
                <a:solidFill>
                  <a:srgbClr val="000000"/>
                </a:solidFill>
                <a:latin typeface="ArialMT" pitchFamily="34" charset="0"/>
                <a:ea typeface="ArialMT" pitchFamily="34" charset="-122"/>
                <a:cs typeface="ArialMT" pitchFamily="34" charset="-120"/>
              </a:rPr>
              <a:t>Concise labels for meaningful
data segments. Descriptive
building blocks of analysis.</a:t>
            </a:r>
            <a:endParaRPr lang="en-US" sz="2175" dirty="0"/>
          </a:p>
        </p:txBody>
      </p:sp>
      <p:sp>
        <p:nvSpPr>
          <p:cNvPr id="8" name="Text 5"/>
          <p:cNvSpPr/>
          <p:nvPr/>
        </p:nvSpPr>
        <p:spPr>
          <a:xfrm>
            <a:off x="771525" y="4781550"/>
            <a:ext cx="4515743" cy="12799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52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MT" pitchFamily="34" charset="0"/>
                <a:ea typeface="ArialMT" pitchFamily="34" charset="-122"/>
                <a:cs typeface="ArialMT" pitchFamily="34" charset="-120"/>
              </a:rPr>
              <a:t>Broader patterns organizing
multiple codes. Capture
interpretive insights related to
research questions.</a:t>
            </a:r>
            <a:endParaRPr lang="en-US" sz="2100" dirty="0"/>
          </a:p>
        </p:txBody>
      </p:sp>
      <p:sp>
        <p:nvSpPr>
          <p:cNvPr id="9" name="Text 6"/>
          <p:cNvSpPr/>
          <p:nvPr/>
        </p:nvSpPr>
        <p:spPr>
          <a:xfrm>
            <a:off x="6096000" y="2009775"/>
            <a:ext cx="963811" cy="579537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282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ArialMT" pitchFamily="34" charset="0"/>
                <a:ea typeface="ArialMT" pitchFamily="34" charset="-122"/>
                <a:cs typeface="ArialMT" pitchFamily="34" charset="-120"/>
              </a:rPr>
              <a:t>Screen
fatigue</a:t>
            </a:r>
            <a:endParaRPr lang="en-US" sz="1950" dirty="0"/>
          </a:p>
        </p:txBody>
      </p:sp>
      <p:sp>
        <p:nvSpPr>
          <p:cNvPr id="10" name="Text 7"/>
          <p:cNvSpPr/>
          <p:nvPr/>
        </p:nvSpPr>
        <p:spPr>
          <a:xfrm>
            <a:off x="7667625" y="2009775"/>
            <a:ext cx="1959173" cy="579537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282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ArialMT" pitchFamily="34" charset="0"/>
                <a:ea typeface="ArialMT" pitchFamily="34" charset="-122"/>
                <a:cs typeface="ArialMT" pitchFamily="34" charset="-120"/>
              </a:rPr>
              <a:t>Loss of casual
connection</a:t>
            </a:r>
            <a:endParaRPr lang="en-US" sz="1950" dirty="0"/>
          </a:p>
        </p:txBody>
      </p:sp>
      <p:sp>
        <p:nvSpPr>
          <p:cNvPr id="11" name="Text 8"/>
          <p:cNvSpPr/>
          <p:nvPr/>
        </p:nvSpPr>
        <p:spPr>
          <a:xfrm>
            <a:off x="10001250" y="2009775"/>
            <a:ext cx="1362075" cy="53488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6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MT" pitchFamily="34" charset="0"/>
                <a:ea typeface="ArialMT" pitchFamily="34" charset="-122"/>
                <a:cs typeface="ArialMT" pitchFamily="34" charset="-120"/>
              </a:rPr>
              <a:t>Technical
frustration</a:t>
            </a:r>
            <a:endParaRPr lang="en-US" sz="1800" dirty="0"/>
          </a:p>
        </p:txBody>
      </p:sp>
      <p:sp>
        <p:nvSpPr>
          <p:cNvPr id="12" name="Text 9"/>
          <p:cNvSpPr/>
          <p:nvPr/>
        </p:nvSpPr>
        <p:spPr>
          <a:xfrm>
            <a:off x="8277225" y="3028950"/>
            <a:ext cx="618083" cy="97765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-BoldMT" pitchFamily="34" charset="0"/>
                <a:ea typeface="Arial-BoldMT" pitchFamily="34" charset="-122"/>
                <a:cs typeface="Arial-BoldMT" pitchFamily="34" charset="-120"/>
              </a:rPr>
              <a:t>into
organize</a:t>
            </a:r>
            <a:endParaRPr lang="en-US" sz="2100" dirty="0"/>
          </a:p>
        </p:txBody>
      </p:sp>
      <p:sp>
        <p:nvSpPr>
          <p:cNvPr id="13" name="Text 10"/>
          <p:cNvSpPr/>
          <p:nvPr/>
        </p:nvSpPr>
        <p:spPr>
          <a:xfrm>
            <a:off x="7852797" y="6457950"/>
            <a:ext cx="4375368" cy="21148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665"/>
              </a:lnSpc>
              <a:buNone/>
            </a:pPr>
            <a:r>
              <a:rPr lang="en-US" sz="1500" i="1" dirty="0">
                <a:solidFill>
                  <a:srgbClr val="708090"/>
                </a:solidFill>
                <a:latin typeface="ArialMT" pitchFamily="34" charset="0"/>
                <a:ea typeface="ArialMT" pitchFamily="34" charset="-122"/>
                <a:cs typeface="ArialMT" pitchFamily="34" charset="-120"/>
              </a:rPr>
              <a:t>Example from telehealth research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icture-search.skywork.ai/aippt/image/sheet/2020416006347509760:9019961a92bf705a5ec8addc74552acc:0/1d40c29e-7444-41d5-be1e-fd1a157ede26/2020416006347509760:9019961a92bf705a5ec8addc74552acc:0_page_4_inp_img_lama_ref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6573" y="5616625"/>
            <a:ext cx="3206353" cy="1076623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659" y="1714500"/>
            <a:ext cx="7290792" cy="3675757"/>
          </a:xfrm>
          <a:prstGeom prst="rect">
            <a:avLst/>
          </a:prstGeom>
        </p:spPr>
      </p:pic>
      <p:sp>
        <p:nvSpPr>
          <p:cNvPr id="5" name="Text 0"/>
          <p:cNvSpPr/>
          <p:nvPr/>
        </p:nvSpPr>
        <p:spPr>
          <a:xfrm>
            <a:off x="1914718" y="638175"/>
            <a:ext cx="9027378" cy="64011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5040"/>
              </a:lnSpc>
              <a:buNone/>
            </a:pPr>
            <a:r>
              <a:rPr lang="en-US" sz="4200" b="1" dirty="0">
                <a:solidFill>
                  <a:srgbClr val="4A004A"/>
                </a:solidFill>
                <a:latin typeface="Baskerville Old Face" pitchFamily="34" charset="0"/>
                <a:ea typeface="Baskerville Old Face" pitchFamily="34" charset="-122"/>
                <a:cs typeface="Baskerville Old Face" pitchFamily="34" charset="-120"/>
              </a:rPr>
              <a:t>The Role of Reflexivity</a:t>
            </a:r>
            <a:endParaRPr lang="en-US" sz="4200" dirty="0"/>
          </a:p>
        </p:txBody>
      </p:sp>
      <p:sp>
        <p:nvSpPr>
          <p:cNvPr id="6" name="Text 1"/>
          <p:cNvSpPr/>
          <p:nvPr/>
        </p:nvSpPr>
        <p:spPr>
          <a:xfrm>
            <a:off x="9144000" y="5734050"/>
            <a:ext cx="2828925" cy="7429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950"/>
              </a:lnSpc>
              <a:buNone/>
            </a:pPr>
            <a:r>
              <a:rPr lang="en-US" sz="1500" i="1" dirty="0">
                <a:solidFill>
                  <a:srgbClr val="4A00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“Themes are generated
through researcher's
interpretive engagement”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icture-search.skywork.ai/aippt/image/sheet/2020416006347509760:9019961a92bf705a5ec8addc74552acc:0/a5a1f7c7-e9d4-4343-9020-8da01f1a1d82/2020416006347509760:9019961a92bf705a5ec8addc74552acc:0_page_5_inp_img_lama_ref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8361" y="5596086"/>
            <a:ext cx="2109192" cy="980629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961257"/>
            <a:ext cx="4035475" cy="2914650"/>
          </a:xfrm>
          <a:prstGeom prst="rect">
            <a:avLst/>
          </a:prstGeom>
        </p:spPr>
      </p:pic>
      <p:sp>
        <p:nvSpPr>
          <p:cNvPr id="5" name="Text 0"/>
          <p:cNvSpPr/>
          <p:nvPr/>
        </p:nvSpPr>
        <p:spPr>
          <a:xfrm>
            <a:off x="2181225" y="400050"/>
            <a:ext cx="9419183" cy="1152227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4536"/>
              </a:lnSpc>
              <a:buNone/>
            </a:pPr>
            <a:r>
              <a:rPr lang="en-US" sz="3600" b="1" dirty="0">
                <a:solidFill>
                  <a:srgbClr val="240B36"/>
                </a:solidFill>
                <a:latin typeface="Fira Sans Extra" pitchFamily="34" charset="0"/>
                <a:ea typeface="Fira Sans Extra" pitchFamily="34" charset="-122"/>
                <a:cs typeface="Fira Sans Extra" pitchFamily="34" charset="-120"/>
              </a:rPr>
              <a:t>The Six-Phase Framework (1/6) –
Familiarization</a:t>
            </a:r>
            <a:endParaRPr lang="en-US" sz="3600" dirty="0"/>
          </a:p>
        </p:txBody>
      </p:sp>
      <p:sp>
        <p:nvSpPr>
          <p:cNvPr id="6" name="Text 1"/>
          <p:cNvSpPr/>
          <p:nvPr/>
        </p:nvSpPr>
        <p:spPr>
          <a:xfrm>
            <a:off x="407670" y="838200"/>
            <a:ext cx="1508760" cy="37713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970"/>
              </a:lnSpc>
              <a:buNone/>
            </a:pPr>
            <a:r>
              <a:rPr lang="en-US" sz="2475" b="1" dirty="0">
                <a:solidFill>
                  <a:srgbClr val="F7DB7D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Phase 1</a:t>
            </a:r>
            <a:endParaRPr lang="en-US" sz="2475" dirty="0"/>
          </a:p>
        </p:txBody>
      </p:sp>
      <p:sp>
        <p:nvSpPr>
          <p:cNvPr id="7" name="Text 2"/>
          <p:cNvSpPr/>
          <p:nvPr/>
        </p:nvSpPr>
        <p:spPr>
          <a:xfrm>
            <a:off x="4543425" y="2524125"/>
            <a:ext cx="7744897" cy="31953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516"/>
              </a:lnSpc>
              <a:buNone/>
            </a:pPr>
            <a:r>
              <a:rPr lang="en-US" sz="1950" dirty="0">
                <a:solidFill>
                  <a:srgbClr val="240B36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Deep immersion in data through repeated reading</a:t>
            </a:r>
            <a:endParaRPr lang="en-US" sz="1950" dirty="0"/>
          </a:p>
        </p:txBody>
      </p:sp>
      <p:sp>
        <p:nvSpPr>
          <p:cNvPr id="8" name="Text 3"/>
          <p:cNvSpPr/>
          <p:nvPr/>
        </p:nvSpPr>
        <p:spPr>
          <a:xfrm>
            <a:off x="4543425" y="3209925"/>
            <a:ext cx="3784402" cy="31953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516"/>
              </a:lnSpc>
              <a:buNone/>
            </a:pPr>
            <a:r>
              <a:rPr lang="en-US" sz="1950" dirty="0">
                <a:solidFill>
                  <a:srgbClr val="240B36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Read data at least twice:</a:t>
            </a:r>
            <a:endParaRPr lang="en-US" sz="1950" dirty="0"/>
          </a:p>
        </p:txBody>
      </p:sp>
      <p:sp>
        <p:nvSpPr>
          <p:cNvPr id="9" name="Text 4"/>
          <p:cNvSpPr/>
          <p:nvPr/>
        </p:nvSpPr>
        <p:spPr>
          <a:xfrm>
            <a:off x="4676775" y="3562350"/>
            <a:ext cx="4243388" cy="70961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94"/>
              </a:lnSpc>
              <a:buNone/>
            </a:pPr>
            <a:r>
              <a:rPr lang="en-US" sz="1875" dirty="0">
                <a:solidFill>
                  <a:srgbClr val="240B36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• First: general comprehension
• Second: identify initial patterns</a:t>
            </a:r>
            <a:endParaRPr lang="en-US" sz="1875" dirty="0"/>
          </a:p>
        </p:txBody>
      </p:sp>
      <p:sp>
        <p:nvSpPr>
          <p:cNvPr id="10" name="Text 5"/>
          <p:cNvSpPr/>
          <p:nvPr/>
        </p:nvSpPr>
        <p:spPr>
          <a:xfrm>
            <a:off x="4543425" y="4581525"/>
            <a:ext cx="8888968" cy="31953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516"/>
              </a:lnSpc>
              <a:buNone/>
            </a:pPr>
            <a:r>
              <a:rPr lang="en-US" sz="1950" dirty="0">
                <a:solidFill>
                  <a:srgbClr val="240B36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Goal: develop holistic understanding before coding begins</a:t>
            </a:r>
            <a:endParaRPr lang="en-US" sz="1950" dirty="0"/>
          </a:p>
        </p:txBody>
      </p:sp>
      <p:sp>
        <p:nvSpPr>
          <p:cNvPr id="11" name="Text 6"/>
          <p:cNvSpPr/>
          <p:nvPr/>
        </p:nvSpPr>
        <p:spPr>
          <a:xfrm>
            <a:off x="11311533" y="6467475"/>
            <a:ext cx="653653" cy="24006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890"/>
              </a:lnSpc>
              <a:buNone/>
            </a:pPr>
            <a:r>
              <a:rPr lang="en-US" sz="1575" dirty="0">
                <a:solidFill>
                  <a:srgbClr val="240B36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1 of 6</a:t>
            </a:r>
            <a:endParaRPr lang="en-US" sz="15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icture-search.skywork.ai/aippt/image/sheet/2020416006347509760:9019961a92bf705a5ec8addc74552acc:5/9e8be0ee-9c73-41a7-9092-9b946aec12d5/2020416006347509760:9019961a92bf705a5ec8addc74552acc:5_page_6_inp_img_lama_ref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6879" y="5527477"/>
            <a:ext cx="1743373" cy="1145232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-615404" y="638175"/>
            <a:ext cx="14471452" cy="516136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064"/>
              </a:lnSpc>
              <a:buNone/>
            </a:pPr>
            <a:r>
              <a:rPr lang="en-US" sz="3225" b="1" dirty="0">
                <a:solidFill>
                  <a:srgbClr val="4A004A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The Six-Phase Framework (2/6) – Initial Coding</a:t>
            </a:r>
            <a:endParaRPr lang="en-US" sz="3225" dirty="0"/>
          </a:p>
        </p:txBody>
      </p:sp>
      <p:sp>
        <p:nvSpPr>
          <p:cNvPr id="5" name="Text 1"/>
          <p:cNvSpPr/>
          <p:nvPr/>
        </p:nvSpPr>
        <p:spPr>
          <a:xfrm>
            <a:off x="1076325" y="2009775"/>
            <a:ext cx="5521523" cy="140791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72"/>
              </a:lnSpc>
              <a:buNone/>
            </a:pPr>
            <a:r>
              <a:rPr lang="en-US" sz="2475" dirty="0">
                <a:solidFill>
                  <a:srgbClr val="00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 felt completely overwhelmed
trying to balance work and family
during remote work. The
boundaries just disappeared.</a:t>
            </a:r>
            <a:endParaRPr lang="en-US" sz="2475" dirty="0"/>
          </a:p>
        </p:txBody>
      </p:sp>
      <p:sp>
        <p:nvSpPr>
          <p:cNvPr id="6" name="Text 2"/>
          <p:cNvSpPr/>
          <p:nvPr/>
        </p:nvSpPr>
        <p:spPr>
          <a:xfrm>
            <a:off x="7620000" y="1838325"/>
            <a:ext cx="4526280" cy="3177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502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Roboto-BoldItalic" pitchFamily="34" charset="0"/>
                <a:ea typeface="Roboto-BoldItalic" pitchFamily="34" charset="-122"/>
                <a:cs typeface="Roboto-BoldItalic" pitchFamily="34" charset="-120"/>
              </a:rPr>
              <a:t>Assign Descriptive Labels</a:t>
            </a:r>
            <a:endParaRPr lang="en-US" sz="1800" dirty="0"/>
          </a:p>
        </p:txBody>
      </p:sp>
      <p:sp>
        <p:nvSpPr>
          <p:cNvPr id="7" name="Text 3"/>
          <p:cNvSpPr/>
          <p:nvPr/>
        </p:nvSpPr>
        <p:spPr>
          <a:xfrm>
            <a:off x="7620000" y="3000375"/>
            <a:ext cx="3306663" cy="3177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502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Roboto-BoldItalic" pitchFamily="34" charset="0"/>
                <a:ea typeface="Roboto-BoldItalic" pitchFamily="34" charset="-122"/>
                <a:cs typeface="Roboto-BoldItalic" pitchFamily="34" charset="-120"/>
              </a:rPr>
              <a:t>Use In Vivo Coding</a:t>
            </a:r>
            <a:endParaRPr lang="en-US" sz="1800" dirty="0"/>
          </a:p>
        </p:txBody>
      </p:sp>
      <p:sp>
        <p:nvSpPr>
          <p:cNvPr id="8" name="Text 4"/>
          <p:cNvSpPr/>
          <p:nvPr/>
        </p:nvSpPr>
        <p:spPr>
          <a:xfrm>
            <a:off x="7620000" y="4152900"/>
            <a:ext cx="3344347" cy="3177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502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Roboto-BoldItalic" pitchFamily="34" charset="0"/>
                <a:ea typeface="Roboto-BoldItalic" pitchFamily="34" charset="-122"/>
                <a:cs typeface="Roboto-BoldItalic" pitchFamily="34" charset="-120"/>
              </a:rPr>
              <a:t>Maintain Codebook</a:t>
            </a:r>
            <a:endParaRPr lang="en-US" sz="1800" dirty="0"/>
          </a:p>
        </p:txBody>
      </p:sp>
      <p:sp>
        <p:nvSpPr>
          <p:cNvPr id="9" name="Text 5"/>
          <p:cNvSpPr/>
          <p:nvPr/>
        </p:nvSpPr>
        <p:spPr>
          <a:xfrm>
            <a:off x="7620000" y="5295900"/>
            <a:ext cx="2891790" cy="3177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502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Roboto-BoldItalic" pitchFamily="34" charset="0"/>
                <a:ea typeface="Roboto-BoldItalic" pitchFamily="34" charset="-122"/>
                <a:cs typeface="Roboto-BoldItalic" pitchFamily="34" charset="-120"/>
              </a:rPr>
              <a:t>Iterative Process</a:t>
            </a:r>
            <a:endParaRPr lang="en-US" sz="1800" dirty="0"/>
          </a:p>
        </p:txBody>
      </p:sp>
      <p:sp>
        <p:nvSpPr>
          <p:cNvPr id="10" name="Text 6"/>
          <p:cNvSpPr/>
          <p:nvPr/>
        </p:nvSpPr>
        <p:spPr>
          <a:xfrm>
            <a:off x="1200150" y="4010025"/>
            <a:ext cx="3884950" cy="34423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11"/>
              </a:lnSpc>
              <a:buNone/>
            </a:pPr>
            <a:r>
              <a:rPr lang="en-US" sz="1950" b="1" dirty="0">
                <a:solidFill>
                  <a:srgbClr val="FFFFFF"/>
                </a:solidFill>
                <a:latin typeface="Roboto-BoldItalic" pitchFamily="34" charset="0"/>
                <a:ea typeface="Roboto-BoldItalic" pitchFamily="34" charset="-122"/>
                <a:cs typeface="Roboto-BoldItalic" pitchFamily="34" charset="-120"/>
              </a:rPr>
              <a:t>Work-life boundaries</a:t>
            </a:r>
            <a:endParaRPr lang="en-US" sz="1950" dirty="0"/>
          </a:p>
        </p:txBody>
      </p:sp>
      <p:sp>
        <p:nvSpPr>
          <p:cNvPr id="11" name="Text 7"/>
          <p:cNvSpPr/>
          <p:nvPr/>
        </p:nvSpPr>
        <p:spPr>
          <a:xfrm>
            <a:off x="1200150" y="4581525"/>
            <a:ext cx="4652010" cy="34423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11"/>
              </a:lnSpc>
              <a:buNone/>
            </a:pPr>
            <a:r>
              <a:rPr lang="en-US" sz="1950" b="1" dirty="0">
                <a:solidFill>
                  <a:srgbClr val="FFFFFF"/>
                </a:solidFill>
                <a:latin typeface="Roboto-BoldItalic" pitchFamily="34" charset="0"/>
                <a:ea typeface="Roboto-BoldItalic" pitchFamily="34" charset="-122"/>
                <a:cs typeface="Roboto-BoldItalic" pitchFamily="34" charset="-120"/>
              </a:rPr>
              <a:t>Remote work challenges</a:t>
            </a:r>
            <a:endParaRPr lang="en-US" sz="1950" dirty="0"/>
          </a:p>
        </p:txBody>
      </p:sp>
      <p:sp>
        <p:nvSpPr>
          <p:cNvPr id="12" name="Text 8"/>
          <p:cNvSpPr/>
          <p:nvPr/>
        </p:nvSpPr>
        <p:spPr>
          <a:xfrm>
            <a:off x="1200150" y="5153025"/>
            <a:ext cx="3972997" cy="34423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11"/>
              </a:lnSpc>
              <a:buNone/>
            </a:pPr>
            <a:r>
              <a:rPr lang="en-US" sz="1950" b="1" dirty="0">
                <a:solidFill>
                  <a:srgbClr val="FFFFFF"/>
                </a:solidFill>
                <a:latin typeface="Roboto-BoldItalic" pitchFamily="34" charset="0"/>
                <a:ea typeface="Roboto-BoldItalic" pitchFamily="34" charset="-122"/>
                <a:cs typeface="Roboto-BoldItalic" pitchFamily="34" charset="-120"/>
              </a:rPr>
              <a:t>Emotional responses</a:t>
            </a:r>
            <a:endParaRPr lang="en-US" sz="1950" dirty="0"/>
          </a:p>
        </p:txBody>
      </p:sp>
      <p:sp>
        <p:nvSpPr>
          <p:cNvPr id="13" name="Text 9"/>
          <p:cNvSpPr/>
          <p:nvPr/>
        </p:nvSpPr>
        <p:spPr>
          <a:xfrm>
            <a:off x="7543800" y="2209800"/>
            <a:ext cx="4222403" cy="48398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906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Break data into meaningful segments
with concise, descriptive codes</a:t>
            </a:r>
            <a:endParaRPr lang="en-US" sz="1575" dirty="0"/>
          </a:p>
        </p:txBody>
      </p:sp>
      <p:sp>
        <p:nvSpPr>
          <p:cNvPr id="14" name="Text 10"/>
          <p:cNvSpPr/>
          <p:nvPr/>
        </p:nvSpPr>
        <p:spPr>
          <a:xfrm>
            <a:off x="7620000" y="3362325"/>
            <a:ext cx="3834705" cy="507206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997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Preserve participants' own words
when possible, for authenticity</a:t>
            </a:r>
            <a:endParaRPr lang="en-US" sz="1650" dirty="0"/>
          </a:p>
        </p:txBody>
      </p:sp>
      <p:sp>
        <p:nvSpPr>
          <p:cNvPr id="15" name="Text 11"/>
          <p:cNvSpPr/>
          <p:nvPr/>
        </p:nvSpPr>
        <p:spPr>
          <a:xfrm>
            <a:off x="7620000" y="4505325"/>
            <a:ext cx="3164086" cy="48398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906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Define each code and track
application consistently</a:t>
            </a:r>
            <a:endParaRPr lang="en-US" sz="1575" dirty="0"/>
          </a:p>
        </p:txBody>
      </p:sp>
      <p:sp>
        <p:nvSpPr>
          <p:cNvPr id="16" name="Text 12"/>
          <p:cNvSpPr/>
          <p:nvPr/>
        </p:nvSpPr>
        <p:spPr>
          <a:xfrm>
            <a:off x="7620000" y="5657850"/>
            <a:ext cx="3415605" cy="507206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997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Refine and redefine codes as
analysis progresses</a:t>
            </a:r>
            <a:endParaRPr lang="en-US" sz="16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icture-search.skywork.ai/aippt/image/sheet/2020416006347509760:9019961a92bf705a5ec8addc74552acc:5/4d682b10-c0aa-4b5c-a090-475928ee1ce8/2020416006347509760:9019961a92bf705a5ec8addc74552acc:5_page_7_inp_img_lama_ref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2557" y="1645890"/>
            <a:ext cx="6973788" cy="4395936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-607025" y="600075"/>
            <a:ext cx="14370903" cy="48012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780"/>
              </a:lnSpc>
              <a:buNone/>
            </a:pPr>
            <a:r>
              <a:rPr lang="en-US" sz="3150" b="1" dirty="0">
                <a:solidFill>
                  <a:srgbClr val="4A004A"/>
                </a:solidFill>
                <a:latin typeface="LibreBaskerville-Bold" pitchFamily="34" charset="0"/>
                <a:ea typeface="LibreBaskerville-Bold" pitchFamily="34" charset="-122"/>
                <a:cs typeface="LibreBaskerville-Bold" pitchFamily="34" charset="-120"/>
              </a:rPr>
              <a:t>The Six-Phase Framework (3/6) – Code Collation</a:t>
            </a:r>
            <a:endParaRPr lang="en-US" sz="3150" dirty="0"/>
          </a:p>
        </p:txBody>
      </p:sp>
      <p:sp>
        <p:nvSpPr>
          <p:cNvPr id="5" name="Text 1"/>
          <p:cNvSpPr/>
          <p:nvPr/>
        </p:nvSpPr>
        <p:spPr>
          <a:xfrm>
            <a:off x="838200" y="1828800"/>
            <a:ext cx="3520440" cy="30867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2430"/>
              </a:lnSpc>
              <a:buNone/>
            </a:pPr>
            <a:r>
              <a:rPr lang="en-US" sz="2025" b="1" dirty="0">
                <a:solidFill>
                  <a:srgbClr val="4A004A"/>
                </a:solidFill>
                <a:latin typeface="LibreBaskerville-Bold" pitchFamily="34" charset="0"/>
                <a:ea typeface="LibreBaskerville-Bold" pitchFamily="34" charset="-122"/>
                <a:cs typeface="LibreBaskerville-Bold" pitchFamily="34" charset="-120"/>
              </a:rPr>
              <a:t>Process Overview</a:t>
            </a:r>
            <a:endParaRPr lang="en-US" sz="2025" dirty="0"/>
          </a:p>
        </p:txBody>
      </p:sp>
      <p:sp>
        <p:nvSpPr>
          <p:cNvPr id="6" name="Text 2"/>
          <p:cNvSpPr/>
          <p:nvPr/>
        </p:nvSpPr>
        <p:spPr>
          <a:xfrm>
            <a:off x="838200" y="2428875"/>
            <a:ext cx="3782318" cy="61733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2430"/>
              </a:lnSpc>
              <a:buNone/>
            </a:pPr>
            <a:r>
              <a:rPr lang="en-US" sz="2025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• Collect all data excerpts
linked to each code</a:t>
            </a:r>
            <a:endParaRPr lang="en-US" sz="2025" dirty="0"/>
          </a:p>
        </p:txBody>
      </p:sp>
      <p:sp>
        <p:nvSpPr>
          <p:cNvPr id="7" name="Text 3"/>
          <p:cNvSpPr/>
          <p:nvPr/>
        </p:nvSpPr>
        <p:spPr>
          <a:xfrm>
            <a:off x="838200" y="3228975"/>
            <a:ext cx="3321248" cy="5256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2070"/>
              </a:lnSpc>
              <a:buNone/>
            </a:pPr>
            <a:r>
              <a:rPr lang="en-US" sz="1725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• Group instances of codes
together</a:t>
            </a:r>
            <a:endParaRPr lang="en-US" sz="1725" dirty="0"/>
          </a:p>
        </p:txBody>
      </p:sp>
      <p:sp>
        <p:nvSpPr>
          <p:cNvPr id="8" name="Text 4"/>
          <p:cNvSpPr/>
          <p:nvPr/>
        </p:nvSpPr>
        <p:spPr>
          <a:xfrm>
            <a:off x="838200" y="4095750"/>
            <a:ext cx="3782318" cy="5485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216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• Examine patterns and
variations across participants</a:t>
            </a:r>
            <a:endParaRPr lang="en-US" sz="1800" dirty="0"/>
          </a:p>
        </p:txBody>
      </p:sp>
      <p:sp>
        <p:nvSpPr>
          <p:cNvPr id="9" name="Text 5"/>
          <p:cNvSpPr/>
          <p:nvPr/>
        </p:nvSpPr>
        <p:spPr>
          <a:xfrm>
            <a:off x="838200" y="4972050"/>
            <a:ext cx="3153668" cy="571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75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• Identify relationships
between different codes</a:t>
            </a:r>
            <a:endParaRPr lang="en-US" sz="1875" dirty="0"/>
          </a:p>
        </p:txBody>
      </p:sp>
      <p:sp>
        <p:nvSpPr>
          <p:cNvPr id="10" name="Text 6"/>
          <p:cNvSpPr/>
          <p:nvPr/>
        </p:nvSpPr>
        <p:spPr>
          <a:xfrm>
            <a:off x="-616446" y="6296025"/>
            <a:ext cx="14483953" cy="21714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710"/>
              </a:lnSpc>
              <a:buNone/>
            </a:pPr>
            <a:r>
              <a:rPr lang="en-US" sz="1425" b="1" dirty="0">
                <a:solidFill>
                  <a:srgbClr val="4A004A"/>
                </a:solidFill>
                <a:latin typeface="Roboto-BoldItalic" pitchFamily="34" charset="0"/>
                <a:ea typeface="Roboto-BoldItalic" pitchFamily="34" charset="-122"/>
                <a:cs typeface="Roboto-BoldItalic" pitchFamily="34" charset="-120"/>
              </a:rPr>
              <a:t>Software Tools: Enable efficient organization through code co-occurrence matrices and network diagrams</a:t>
            </a:r>
            <a:endParaRPr lang="en-US" sz="14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icture-search.skywork.ai/aippt/image/sheet/2020416006347509760:9019961a92bf705a5ec8addc74552acc:5/a04dc670-154e-41f5-96e0-42222f62e033/2020416006347509760:9019961a92bf705a5ec8addc74552acc:5_page_8_inp_img_lama_ref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5655" y="1645890"/>
            <a:ext cx="7863780" cy="2797969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1809750" y="314325"/>
            <a:ext cx="8842921" cy="1200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725"/>
              </a:lnSpc>
              <a:buNone/>
            </a:pPr>
            <a:r>
              <a:rPr lang="en-US" sz="3750" b="1" dirty="0">
                <a:solidFill>
                  <a:srgbClr val="2F0036"/>
                </a:solidFill>
                <a:latin typeface="Noto Serif KR" pitchFamily="34" charset="0"/>
                <a:ea typeface="Noto Serif KR" pitchFamily="34" charset="-122"/>
                <a:cs typeface="Noto Serif KR" pitchFamily="34" charset="-120"/>
              </a:rPr>
              <a:t>The Six-Phase Framework (4/6) –
Theme Development</a:t>
            </a:r>
            <a:endParaRPr lang="en-US" sz="3750" dirty="0"/>
          </a:p>
        </p:txBody>
      </p:sp>
      <p:sp>
        <p:nvSpPr>
          <p:cNvPr id="5" name="Text 1"/>
          <p:cNvSpPr/>
          <p:nvPr/>
        </p:nvSpPr>
        <p:spPr>
          <a:xfrm>
            <a:off x="2419350" y="4676775"/>
            <a:ext cx="3369528" cy="34810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41"/>
              </a:lnSpc>
              <a:buNone/>
            </a:pPr>
            <a:r>
              <a:rPr lang="en-US" sz="2175" b="1" dirty="0">
                <a:solidFill>
                  <a:srgbClr val="2F0036"/>
                </a:solidFill>
                <a:latin typeface="Noto Serif KR" pitchFamily="34" charset="0"/>
                <a:ea typeface="Noto Serif KR" pitchFamily="34" charset="-122"/>
                <a:cs typeface="Noto Serif KR" pitchFamily="34" charset="-120"/>
              </a:rPr>
              <a:t>Synthesis Process</a:t>
            </a:r>
            <a:endParaRPr lang="en-US" sz="2175" dirty="0"/>
          </a:p>
        </p:txBody>
      </p:sp>
      <p:sp>
        <p:nvSpPr>
          <p:cNvPr id="6" name="Text 2"/>
          <p:cNvSpPr/>
          <p:nvPr/>
        </p:nvSpPr>
        <p:spPr>
          <a:xfrm>
            <a:off x="2419350" y="5095875"/>
            <a:ext cx="8423821" cy="1323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606"/>
              </a:lnSpc>
              <a:buNone/>
            </a:pPr>
            <a:r>
              <a:rPr lang="en-US" sz="1875" dirty="0">
                <a:solidFill>
                  <a:srgbClr val="2F0036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• Transition from individual codes to overarching themes
• Themes capture central patterns in relation to research question
• Go beyond description to offer interpretive insight
• Requires careful reflection on how codes connect</a:t>
            </a:r>
            <a:endParaRPr lang="en-US" sz="1875" dirty="0"/>
          </a:p>
        </p:txBody>
      </p:sp>
      <p:sp>
        <p:nvSpPr>
          <p:cNvPr id="7" name="Text 3"/>
          <p:cNvSpPr/>
          <p:nvPr/>
        </p:nvSpPr>
        <p:spPr>
          <a:xfrm>
            <a:off x="10424368" y="6534150"/>
            <a:ext cx="1747540" cy="2190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725"/>
              </a:lnSpc>
              <a:buNone/>
            </a:pPr>
            <a:r>
              <a:rPr lang="en-US" sz="1725" b="1" dirty="0">
                <a:solidFill>
                  <a:srgbClr val="80A16D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Phase 4 of 6</a:t>
            </a:r>
            <a:endParaRPr lang="en-US" sz="17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icture-search.skywork.ai/aippt/image/sheet/2020416006347509760:9019961a92bf705a5ec8addc74552acc:5/853dc7f8-2bb3-44b7-835b-aaf4c6933aeb/2020416006347509760:9019961a92bf705a5ec8addc74552acc:5_page_9_inp_img_lama_ref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1090" y="2695129"/>
            <a:ext cx="2743200" cy="2592288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9679" y="4670227"/>
            <a:ext cx="499765" cy="479971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9679" y="4046190"/>
            <a:ext cx="499765" cy="44574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9679" y="3346698"/>
            <a:ext cx="499765" cy="473125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7475" y="2530525"/>
            <a:ext cx="511969" cy="486817"/>
          </a:xfrm>
          <a:prstGeom prst="rect">
            <a:avLst/>
          </a:prstGeom>
        </p:spPr>
      </p:pic>
      <p:sp>
        <p:nvSpPr>
          <p:cNvPr id="8" name="Text 0"/>
          <p:cNvSpPr/>
          <p:nvPr/>
        </p:nvSpPr>
        <p:spPr>
          <a:xfrm>
            <a:off x="138782" y="466725"/>
            <a:ext cx="12736413" cy="492026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874"/>
              </a:lnSpc>
              <a:buNone/>
            </a:pPr>
            <a:r>
              <a:rPr lang="en-US" sz="3075" b="1" dirty="0">
                <a:solidFill>
                  <a:srgbClr val="4A004A"/>
                </a:solidFill>
                <a:latin typeface="Noto Serif KR" pitchFamily="34" charset="0"/>
                <a:ea typeface="Noto Serif KR" pitchFamily="34" charset="-122"/>
                <a:cs typeface="Noto Serif KR" pitchFamily="34" charset="-120"/>
              </a:rPr>
              <a:t>The Six-Phase Framework (5/6) – Theme Review</a:t>
            </a:r>
            <a:endParaRPr lang="en-US" sz="3075" dirty="0"/>
          </a:p>
        </p:txBody>
      </p:sp>
      <p:sp>
        <p:nvSpPr>
          <p:cNvPr id="9" name="Text 1"/>
          <p:cNvSpPr/>
          <p:nvPr/>
        </p:nvSpPr>
        <p:spPr>
          <a:xfrm>
            <a:off x="1937385" y="1790700"/>
            <a:ext cx="5783580" cy="411807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242"/>
              </a:lnSpc>
              <a:buNone/>
            </a:pPr>
            <a:r>
              <a:rPr lang="en-US" sz="2475" b="1" dirty="0">
                <a:solidFill>
                  <a:srgbClr val="4A004A"/>
                </a:solidFill>
                <a:latin typeface="Noto Serif KR" pitchFamily="34" charset="0"/>
                <a:ea typeface="Noto Serif KR" pitchFamily="34" charset="-122"/>
                <a:cs typeface="Noto Serif KR" pitchFamily="34" charset="-120"/>
              </a:rPr>
              <a:t>Critical Evaluation Criteria</a:t>
            </a:r>
            <a:endParaRPr lang="en-US" sz="2475" dirty="0"/>
          </a:p>
        </p:txBody>
      </p:sp>
      <p:sp>
        <p:nvSpPr>
          <p:cNvPr id="10" name="Text 2"/>
          <p:cNvSpPr/>
          <p:nvPr/>
        </p:nvSpPr>
        <p:spPr>
          <a:xfrm>
            <a:off x="1628775" y="2495550"/>
            <a:ext cx="6789390" cy="58935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321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Coherence: Are themes well-supported by data and
internally consistent?</a:t>
            </a:r>
            <a:endParaRPr lang="en-US" sz="1950" dirty="0"/>
          </a:p>
        </p:txBody>
      </p:sp>
      <p:sp>
        <p:nvSpPr>
          <p:cNvPr id="11" name="Text 3"/>
          <p:cNvSpPr/>
          <p:nvPr/>
        </p:nvSpPr>
        <p:spPr>
          <a:xfrm>
            <a:off x="1628775" y="3286125"/>
            <a:ext cx="6935986" cy="58935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321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Distinctiveness: Are themes clearly differentiated and
non-redundant?</a:t>
            </a:r>
            <a:endParaRPr lang="en-US" sz="1950" dirty="0"/>
          </a:p>
        </p:txBody>
      </p:sp>
      <p:sp>
        <p:nvSpPr>
          <p:cNvPr id="12" name="Text 4"/>
          <p:cNvSpPr/>
          <p:nvPr/>
        </p:nvSpPr>
        <p:spPr>
          <a:xfrm>
            <a:off x="1628775" y="4076700"/>
            <a:ext cx="8713053" cy="32444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555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Relevance: Do themes align with the research question?</a:t>
            </a:r>
            <a:endParaRPr lang="en-US" sz="1950" dirty="0"/>
          </a:p>
        </p:txBody>
      </p:sp>
      <p:sp>
        <p:nvSpPr>
          <p:cNvPr id="13" name="Text 5"/>
          <p:cNvSpPr/>
          <p:nvPr/>
        </p:nvSpPr>
        <p:spPr>
          <a:xfrm>
            <a:off x="1628775" y="4648200"/>
            <a:ext cx="6757988" cy="58935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321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Coverage: Do themes collectively represent the data
comprehensively?</a:t>
            </a:r>
            <a:endParaRPr lang="en-US" sz="1950" dirty="0"/>
          </a:p>
        </p:txBody>
      </p:sp>
      <p:sp>
        <p:nvSpPr>
          <p:cNvPr id="14" name="Text 6"/>
          <p:cNvSpPr/>
          <p:nvPr/>
        </p:nvSpPr>
        <p:spPr>
          <a:xfrm>
            <a:off x="1076325" y="5438775"/>
            <a:ext cx="7774186" cy="52149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053"/>
              </a:lnSpc>
              <a:buNone/>
            </a:pPr>
            <a:r>
              <a:rPr lang="en-US" sz="1725" dirty="0">
                <a:solidFill>
                  <a:srgbClr val="000000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This stage may require merging, splitting, or discarding themes to
ensure clarity and precision.</a:t>
            </a:r>
            <a:endParaRPr lang="en-US" sz="1725" dirty="0"/>
          </a:p>
        </p:txBody>
      </p:sp>
      <p:sp>
        <p:nvSpPr>
          <p:cNvPr id="15" name="Text 7"/>
          <p:cNvSpPr/>
          <p:nvPr/>
        </p:nvSpPr>
        <p:spPr>
          <a:xfrm>
            <a:off x="11348948" y="409575"/>
            <a:ext cx="515422" cy="24512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931"/>
              </a:lnSpc>
              <a:buNone/>
            </a:pPr>
            <a:r>
              <a:rPr lang="en-US" sz="1950" b="1" dirty="0">
                <a:solidFill>
                  <a:srgbClr val="FFFFFF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5/6</a:t>
            </a:r>
            <a:endParaRPr lang="en-US" sz="1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icture-search.skywork.ai/aippt/image/sheet/2020416006347509760:9019961a92bf705a5ec8addc74552acc:5/e938ffab-3761-4a1a-8340-74ea655f45f7/2020416006347509760:9019961a92bf705a5ec8addc74552acc:5_page_10_inp_img_lama_ref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-621685" y="600075"/>
            <a:ext cx="14546818" cy="48012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780"/>
              </a:lnSpc>
              <a:buNone/>
            </a:pPr>
            <a:r>
              <a:rPr lang="en-US" sz="3150" b="1" dirty="0">
                <a:solidFill>
                  <a:srgbClr val="2F0A3B"/>
                </a:solidFill>
                <a:latin typeface="Cormorant Garamond" pitchFamily="34" charset="0"/>
                <a:ea typeface="Cormorant Garamond" pitchFamily="34" charset="-122"/>
                <a:cs typeface="Cormorant Garamond" pitchFamily="34" charset="-120"/>
              </a:rPr>
              <a:t>The Six-Phase Framework (6/6) – Theme Naming</a:t>
            </a:r>
            <a:endParaRPr lang="en-US" sz="3150" dirty="0"/>
          </a:p>
        </p:txBody>
      </p:sp>
      <p:sp>
        <p:nvSpPr>
          <p:cNvPr id="4" name="Text 1"/>
          <p:cNvSpPr/>
          <p:nvPr/>
        </p:nvSpPr>
        <p:spPr>
          <a:xfrm>
            <a:off x="868873" y="1562100"/>
            <a:ext cx="11290518" cy="44202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480"/>
              </a:lnSpc>
              <a:buNone/>
            </a:pPr>
            <a:r>
              <a:rPr lang="en-US" sz="2400" b="1" dirty="0">
                <a:solidFill>
                  <a:srgbClr val="6D8E71"/>
                </a:solidFill>
                <a:latin typeface="IM Fell English SC" pitchFamily="34" charset="0"/>
                <a:ea typeface="IM Fell English SC" pitchFamily="34" charset="-122"/>
                <a:cs typeface="IM Fell English SC" pitchFamily="34" charset="-120"/>
              </a:rPr>
              <a:t>Finalizing Themes with Clear Labels &amp; Definitions</a:t>
            </a:r>
            <a:endParaRPr lang="en-US" sz="2400" dirty="0"/>
          </a:p>
        </p:txBody>
      </p:sp>
      <p:sp>
        <p:nvSpPr>
          <p:cNvPr id="5" name="Text 2"/>
          <p:cNvSpPr/>
          <p:nvPr/>
        </p:nvSpPr>
        <p:spPr>
          <a:xfrm>
            <a:off x="1809750" y="2657475"/>
            <a:ext cx="3583186" cy="6399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2100" b="1" dirty="0">
                <a:solidFill>
                  <a:srgbClr val="2F0A3B"/>
                </a:solidFill>
                <a:latin typeface="Franklin Gothic Medium" pitchFamily="34" charset="0"/>
                <a:ea typeface="Franklin Gothic Medium" pitchFamily="34" charset="-122"/>
                <a:cs typeface="Franklin Gothic Medium" pitchFamily="34" charset="-120"/>
              </a:rPr>
              <a:t>Transformed Medical
Encounters</a:t>
            </a:r>
            <a:endParaRPr lang="en-US" sz="2100" dirty="0"/>
          </a:p>
        </p:txBody>
      </p:sp>
      <p:sp>
        <p:nvSpPr>
          <p:cNvPr id="6" name="Text 3"/>
          <p:cNvSpPr/>
          <p:nvPr/>
        </p:nvSpPr>
        <p:spPr>
          <a:xfrm>
            <a:off x="6674554" y="2819400"/>
            <a:ext cx="4601647" cy="3199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2100" b="1" dirty="0">
                <a:solidFill>
                  <a:srgbClr val="F3E0A5"/>
                </a:solidFill>
                <a:latin typeface="Franklin Gothic Medium" pitchFamily="34" charset="0"/>
                <a:ea typeface="Franklin Gothic Medium" pitchFamily="34" charset="-122"/>
                <a:cs typeface="Franklin Gothic Medium" pitchFamily="34" charset="-120"/>
              </a:rPr>
              <a:t>Adaptation Challenges</a:t>
            </a:r>
            <a:endParaRPr lang="en-US" sz="2100" dirty="0"/>
          </a:p>
        </p:txBody>
      </p:sp>
      <p:sp>
        <p:nvSpPr>
          <p:cNvPr id="7" name="Text 4"/>
          <p:cNvSpPr/>
          <p:nvPr/>
        </p:nvSpPr>
        <p:spPr>
          <a:xfrm>
            <a:off x="1809750" y="4419600"/>
            <a:ext cx="3708946" cy="56971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242"/>
              </a:lnSpc>
              <a:buNone/>
            </a:pPr>
            <a:r>
              <a:rPr lang="en-US" sz="1725" i="1" dirty="0">
                <a:solidFill>
                  <a:srgbClr val="2F0A3B"/>
                </a:solidFill>
                <a:latin typeface="Franklin Gothic Medium" pitchFamily="34" charset="0"/>
                <a:ea typeface="Franklin Gothic Medium" pitchFamily="34" charset="-122"/>
                <a:cs typeface="Franklin Gothic Medium" pitchFamily="34" charset="-120"/>
              </a:rPr>
              <a:t>“The screen became a barrier
between us and our patients”</a:t>
            </a:r>
            <a:endParaRPr lang="en-US" sz="1725" dirty="0"/>
          </a:p>
        </p:txBody>
      </p:sp>
      <p:sp>
        <p:nvSpPr>
          <p:cNvPr id="8" name="Text 5"/>
          <p:cNvSpPr/>
          <p:nvPr/>
        </p:nvSpPr>
        <p:spPr>
          <a:xfrm>
            <a:off x="7058025" y="4419600"/>
            <a:ext cx="3855690" cy="56971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242"/>
              </a:lnSpc>
              <a:buNone/>
            </a:pPr>
            <a:r>
              <a:rPr lang="en-US" sz="1725" i="1" dirty="0">
                <a:solidFill>
                  <a:srgbClr val="F3E0A5"/>
                </a:solidFill>
                <a:latin typeface="Franklin Gothic Medium" pitchFamily="34" charset="0"/>
                <a:ea typeface="Franklin Gothic Medium" pitchFamily="34" charset="-122"/>
                <a:cs typeface="Franklin Gothic Medium" pitchFamily="34" charset="-120"/>
              </a:rPr>
              <a:t>“Learning the new platform felt
overwhelming at first”</a:t>
            </a:r>
            <a:endParaRPr lang="en-US" sz="1725" dirty="0"/>
          </a:p>
        </p:txBody>
      </p:sp>
      <p:sp>
        <p:nvSpPr>
          <p:cNvPr id="9" name="Text 6"/>
          <p:cNvSpPr/>
          <p:nvPr/>
        </p:nvSpPr>
        <p:spPr>
          <a:xfrm>
            <a:off x="1809750" y="3552825"/>
            <a:ext cx="4316611" cy="571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1500" dirty="0">
                <a:solidFill>
                  <a:srgbClr val="2F0A3B"/>
                </a:solidFill>
                <a:latin typeface="Franklin Gothic Medium" pitchFamily="34" charset="0"/>
                <a:ea typeface="Franklin Gothic Medium" pitchFamily="34" charset="-122"/>
                <a:cs typeface="Franklin Gothic Medium" pitchFamily="34" charset="-120"/>
              </a:rPr>
              <a:t>Changes in patient-provider
interactions due to technology adoption</a:t>
            </a:r>
            <a:endParaRPr lang="en-US" sz="1500" dirty="0"/>
          </a:p>
        </p:txBody>
      </p:sp>
      <p:sp>
        <p:nvSpPr>
          <p:cNvPr id="10" name="Text 7"/>
          <p:cNvSpPr/>
          <p:nvPr/>
        </p:nvSpPr>
        <p:spPr>
          <a:xfrm>
            <a:off x="7058025" y="3552825"/>
            <a:ext cx="3855690" cy="6572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588"/>
              </a:lnSpc>
              <a:buNone/>
            </a:pPr>
            <a:r>
              <a:rPr lang="en-US" sz="1725" dirty="0">
                <a:solidFill>
                  <a:srgbClr val="F3E0A5"/>
                </a:solidFill>
                <a:latin typeface="Franklin Gothic Medium" pitchFamily="34" charset="0"/>
                <a:ea typeface="Franklin Gothic Medium" pitchFamily="34" charset="-122"/>
                <a:cs typeface="Franklin Gothic Medium" pitchFamily="34" charset="-120"/>
              </a:rPr>
              <a:t>Difficulties experienced during
transition to new systems</a:t>
            </a:r>
            <a:endParaRPr lang="en-US" sz="1725" dirty="0"/>
          </a:p>
        </p:txBody>
      </p:sp>
      <p:sp>
        <p:nvSpPr>
          <p:cNvPr id="11" name="Text 8"/>
          <p:cNvSpPr/>
          <p:nvPr/>
        </p:nvSpPr>
        <p:spPr>
          <a:xfrm>
            <a:off x="1062231" y="5895975"/>
            <a:ext cx="4626828" cy="38665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045"/>
              </a:lnSpc>
              <a:buNone/>
            </a:pPr>
            <a:r>
              <a:rPr lang="en-US" sz="2100" b="1" dirty="0">
                <a:solidFill>
                  <a:srgbClr val="2F0A3B"/>
                </a:solidFill>
                <a:latin typeface="Franklin Gothic Medium" pitchFamily="34" charset="0"/>
                <a:ea typeface="Franklin Gothic Medium" pitchFamily="34" charset="-122"/>
                <a:cs typeface="Franklin Gothic Medium" pitchFamily="34" charset="-120"/>
              </a:rPr>
              <a:t>Concise &amp; Descriptive</a:t>
            </a:r>
            <a:endParaRPr lang="en-US" sz="2100" dirty="0"/>
          </a:p>
        </p:txBody>
      </p:sp>
      <p:sp>
        <p:nvSpPr>
          <p:cNvPr id="12" name="Text 9"/>
          <p:cNvSpPr/>
          <p:nvPr/>
        </p:nvSpPr>
        <p:spPr>
          <a:xfrm>
            <a:off x="4794230" y="5895975"/>
            <a:ext cx="3734038" cy="38665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045"/>
              </a:lnSpc>
              <a:buNone/>
            </a:pPr>
            <a:r>
              <a:rPr lang="en-US" sz="2100" b="1" dirty="0">
                <a:solidFill>
                  <a:srgbClr val="6D8E71"/>
                </a:solidFill>
                <a:latin typeface="Franklin Gothic Medium" pitchFamily="34" charset="0"/>
                <a:ea typeface="Franklin Gothic Medium" pitchFamily="34" charset="-122"/>
                <a:cs typeface="Franklin Gothic Medium" pitchFamily="34" charset="-120"/>
              </a:rPr>
              <a:t>Grounded in Data</a:t>
            </a:r>
            <a:endParaRPr lang="en-US" sz="2100" dirty="0"/>
          </a:p>
        </p:txBody>
      </p:sp>
      <p:sp>
        <p:nvSpPr>
          <p:cNvPr id="13" name="Text 10"/>
          <p:cNvSpPr/>
          <p:nvPr/>
        </p:nvSpPr>
        <p:spPr>
          <a:xfrm>
            <a:off x="7868424" y="5895975"/>
            <a:ext cx="3419713" cy="38665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045"/>
              </a:lnSpc>
              <a:buNone/>
            </a:pPr>
            <a:r>
              <a:rPr lang="en-US" sz="2100" b="1" dirty="0">
                <a:solidFill>
                  <a:srgbClr val="2F0A3B"/>
                </a:solidFill>
                <a:latin typeface="Franklin Gothic Medium" pitchFamily="34" charset="0"/>
                <a:ea typeface="Franklin Gothic Medium" pitchFamily="34" charset="-122"/>
                <a:cs typeface="Franklin Gothic Medium" pitchFamily="34" charset="-120"/>
              </a:rPr>
              <a:t>Clear Definitions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icture-search.skywork.ai/aippt/image/sheet/2020416006347509760:9019961a92bf705a5ec8addc74552acc:10/b35eecea-4fc9-4943-b998-cb829baa4f81/2020416006347509760:9019961a92bf705a5ec8addc74552acc:10_page_11_inp_img_lama_ref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7584" y="3188940"/>
            <a:ext cx="1316682" cy="1337221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430441" y="419100"/>
            <a:ext cx="12208312" cy="544116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284"/>
              </a:lnSpc>
              <a:buNone/>
            </a:pPr>
            <a:r>
              <a:rPr lang="en-US" sz="3600" b="1" dirty="0">
                <a:solidFill>
                  <a:srgbClr val="280033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Best Practices in Thematic Analysis</a:t>
            </a:r>
            <a:endParaRPr lang="en-US" sz="3600" dirty="0"/>
          </a:p>
        </p:txBody>
      </p:sp>
      <p:sp>
        <p:nvSpPr>
          <p:cNvPr id="5" name="Text 1"/>
          <p:cNvSpPr/>
          <p:nvPr/>
        </p:nvSpPr>
        <p:spPr>
          <a:xfrm>
            <a:off x="1700510" y="1781175"/>
            <a:ext cx="3482578" cy="368647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903"/>
              </a:lnSpc>
              <a:buNone/>
            </a:pPr>
            <a:r>
              <a:rPr lang="en-US" sz="2250" b="1" dirty="0">
                <a:solidFill>
                  <a:srgbClr val="F3E0A1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Analytical Rigor</a:t>
            </a:r>
            <a:endParaRPr lang="en-US" sz="2250" dirty="0"/>
          </a:p>
        </p:txBody>
      </p:sp>
      <p:sp>
        <p:nvSpPr>
          <p:cNvPr id="6" name="Text 2"/>
          <p:cNvSpPr/>
          <p:nvPr/>
        </p:nvSpPr>
        <p:spPr>
          <a:xfrm>
            <a:off x="1735366" y="4371975"/>
            <a:ext cx="3407212" cy="368647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903"/>
              </a:lnSpc>
              <a:buNone/>
            </a:pPr>
            <a:r>
              <a:rPr lang="en-US" sz="2250" b="1" dirty="0">
                <a:solidFill>
                  <a:srgbClr val="280033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Data Saturation</a:t>
            </a:r>
            <a:endParaRPr lang="en-US" sz="2250" dirty="0"/>
          </a:p>
        </p:txBody>
      </p:sp>
      <p:sp>
        <p:nvSpPr>
          <p:cNvPr id="7" name="Text 3"/>
          <p:cNvSpPr/>
          <p:nvPr/>
        </p:nvSpPr>
        <p:spPr>
          <a:xfrm>
            <a:off x="7689919" y="1781175"/>
            <a:ext cx="2589967" cy="35629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806"/>
              </a:lnSpc>
              <a:buNone/>
            </a:pPr>
            <a:r>
              <a:rPr lang="en-US" sz="2175" b="1" dirty="0">
                <a:solidFill>
                  <a:srgbClr val="280033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Peer Review</a:t>
            </a:r>
            <a:endParaRPr lang="en-US" sz="2175" dirty="0"/>
          </a:p>
        </p:txBody>
      </p:sp>
      <p:sp>
        <p:nvSpPr>
          <p:cNvPr id="8" name="Text 4"/>
          <p:cNvSpPr/>
          <p:nvPr/>
        </p:nvSpPr>
        <p:spPr>
          <a:xfrm>
            <a:off x="7503988" y="4371975"/>
            <a:ext cx="2992338" cy="38085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999"/>
              </a:lnSpc>
              <a:buNone/>
            </a:pPr>
            <a:r>
              <a:rPr lang="en-US" sz="2325" b="1" dirty="0">
                <a:solidFill>
                  <a:srgbClr val="F3E0A1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Avoiding Bias</a:t>
            </a:r>
            <a:endParaRPr lang="en-US" sz="2325" dirty="0"/>
          </a:p>
        </p:txBody>
      </p:sp>
      <p:sp>
        <p:nvSpPr>
          <p:cNvPr id="9" name="Text 5"/>
          <p:cNvSpPr/>
          <p:nvPr/>
        </p:nvSpPr>
        <p:spPr>
          <a:xfrm>
            <a:off x="962025" y="2352675"/>
            <a:ext cx="5280571" cy="92690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32"/>
              </a:lnSpc>
              <a:buNone/>
            </a:pPr>
            <a:r>
              <a:rPr lang="en-US" sz="1725" dirty="0">
                <a:solidFill>
                  <a:srgbClr val="FFFFFF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Maintain transparent audit trail. Document
analytical decisions through reflexive
memos and well-maintained codebook.</a:t>
            </a:r>
            <a:endParaRPr lang="en-US" sz="1725" dirty="0"/>
          </a:p>
        </p:txBody>
      </p:sp>
      <p:sp>
        <p:nvSpPr>
          <p:cNvPr id="10" name="Text 6"/>
          <p:cNvSpPr/>
          <p:nvPr/>
        </p:nvSpPr>
        <p:spPr>
          <a:xfrm>
            <a:off x="6619875" y="2352675"/>
            <a:ext cx="4934843" cy="92690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32"/>
              </a:lnSpc>
              <a:buNone/>
            </a:pPr>
            <a:r>
              <a:rPr lang="en-US" sz="1725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Engage colleagues to review codes and
themes. Reduces subjectivity and
strengthens analytical credibility.</a:t>
            </a:r>
            <a:endParaRPr lang="en-US" sz="1725" dirty="0"/>
          </a:p>
        </p:txBody>
      </p:sp>
      <p:sp>
        <p:nvSpPr>
          <p:cNvPr id="11" name="Text 7"/>
          <p:cNvSpPr/>
          <p:nvPr/>
        </p:nvSpPr>
        <p:spPr>
          <a:xfrm>
            <a:off x="1200150" y="4981575"/>
            <a:ext cx="4693890" cy="92690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32"/>
              </a:lnSpc>
              <a:buNone/>
            </a:pPr>
            <a:r>
              <a:rPr lang="en-US" sz="1725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Assess when no new themes emerge
from additional data. Ensures
comprehensive yet efficient analysis.</a:t>
            </a:r>
            <a:endParaRPr lang="en-US" sz="1725" dirty="0"/>
          </a:p>
        </p:txBody>
      </p:sp>
      <p:sp>
        <p:nvSpPr>
          <p:cNvPr id="12" name="Text 8"/>
          <p:cNvSpPr/>
          <p:nvPr/>
        </p:nvSpPr>
        <p:spPr>
          <a:xfrm>
            <a:off x="6800850" y="4981575"/>
            <a:ext cx="4526161" cy="92690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32"/>
              </a:lnSpc>
              <a:buNone/>
            </a:pPr>
            <a:r>
              <a:rPr lang="en-US" sz="1725" dirty="0">
                <a:solidFill>
                  <a:srgbClr val="FFFFFF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Use multiple coders and intercoder
reliability checks. Apply member
checking and triangulation methods.</a:t>
            </a:r>
            <a:endParaRPr lang="en-US" sz="17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icture-search.skywork.ai/aippt/image/sheet/2020416006347509760:9019961a92bf705a5ec8addc74552acc:10/45c2c32a-9b1b-4909-b0ad-c903f7961fbe/2020416006347509760:9019961a92bf705a5ec8addc74552acc:10_page_12_inp_img_lama_ref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1365" y="5842992"/>
            <a:ext cx="804565" cy="802332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1616779" y="600075"/>
            <a:ext cx="9630847" cy="61213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820"/>
              </a:lnSpc>
              <a:buNone/>
            </a:pPr>
            <a:r>
              <a:rPr lang="en-US" sz="3825" b="1" dirty="0">
                <a:solidFill>
                  <a:srgbClr val="4A043A"/>
                </a:solidFill>
                <a:latin typeface="Fira Sans Extra" pitchFamily="34" charset="0"/>
                <a:ea typeface="Fira Sans Extra" pitchFamily="34" charset="-122"/>
                <a:cs typeface="Fira Sans Extra" pitchFamily="34" charset="-120"/>
              </a:rPr>
              <a:t>Leveraging Software Tools</a:t>
            </a:r>
            <a:endParaRPr lang="en-US" sz="3825" dirty="0"/>
          </a:p>
        </p:txBody>
      </p:sp>
      <p:sp>
        <p:nvSpPr>
          <p:cNvPr id="5" name="Text 1"/>
          <p:cNvSpPr/>
          <p:nvPr/>
        </p:nvSpPr>
        <p:spPr>
          <a:xfrm>
            <a:off x="1689259" y="2085975"/>
            <a:ext cx="1445895" cy="4320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402"/>
              </a:lnSpc>
              <a:buNone/>
            </a:pPr>
            <a:r>
              <a:rPr lang="en-US" sz="2700" b="1" dirty="0">
                <a:solidFill>
                  <a:srgbClr val="76A37B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Delve</a:t>
            </a:r>
            <a:endParaRPr lang="en-US" sz="2700" dirty="0"/>
          </a:p>
        </p:txBody>
      </p:sp>
      <p:sp>
        <p:nvSpPr>
          <p:cNvPr id="6" name="Text 2"/>
          <p:cNvSpPr/>
          <p:nvPr/>
        </p:nvSpPr>
        <p:spPr>
          <a:xfrm>
            <a:off x="5071303" y="2085975"/>
            <a:ext cx="2237958" cy="45600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591"/>
              </a:lnSpc>
              <a:buNone/>
            </a:pPr>
            <a:r>
              <a:rPr lang="en-US" sz="2850" b="1" dirty="0">
                <a:solidFill>
                  <a:srgbClr val="76A37B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ATLAS.ti</a:t>
            </a:r>
            <a:endParaRPr lang="en-US" sz="2850" dirty="0"/>
          </a:p>
        </p:txBody>
      </p:sp>
      <p:sp>
        <p:nvSpPr>
          <p:cNvPr id="7" name="Text 3"/>
          <p:cNvSpPr/>
          <p:nvPr/>
        </p:nvSpPr>
        <p:spPr>
          <a:xfrm>
            <a:off x="8719483" y="2085975"/>
            <a:ext cx="2351008" cy="4320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402"/>
              </a:lnSpc>
              <a:buNone/>
            </a:pPr>
            <a:r>
              <a:rPr lang="en-US" sz="2700" b="1" dirty="0">
                <a:solidFill>
                  <a:srgbClr val="76A37B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Thematic</a:t>
            </a:r>
            <a:endParaRPr lang="en-US" sz="2700" dirty="0"/>
          </a:p>
        </p:txBody>
      </p:sp>
      <p:sp>
        <p:nvSpPr>
          <p:cNvPr id="8" name="Text 4"/>
          <p:cNvSpPr/>
          <p:nvPr/>
        </p:nvSpPr>
        <p:spPr>
          <a:xfrm>
            <a:off x="1162154" y="2600325"/>
            <a:ext cx="2627650" cy="26863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15"/>
              </a:lnSpc>
              <a:buNone/>
            </a:pPr>
            <a:r>
              <a:rPr lang="en-US" sz="1500" b="1" dirty="0">
                <a:solidFill>
                  <a:srgbClr val="4A043A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Beginner-Friendly</a:t>
            </a:r>
            <a:endParaRPr lang="en-US" sz="1500" dirty="0"/>
          </a:p>
        </p:txBody>
      </p:sp>
      <p:sp>
        <p:nvSpPr>
          <p:cNvPr id="9" name="Text 5"/>
          <p:cNvSpPr/>
          <p:nvPr/>
        </p:nvSpPr>
        <p:spPr>
          <a:xfrm>
            <a:off x="5009019" y="2600325"/>
            <a:ext cx="2413873" cy="28202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221"/>
              </a:lnSpc>
              <a:buNone/>
            </a:pPr>
            <a:r>
              <a:rPr lang="en-US" sz="1575" b="1" dirty="0">
                <a:solidFill>
                  <a:srgbClr val="4A043A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Advanced Users</a:t>
            </a:r>
            <a:endParaRPr lang="en-US" sz="1575" dirty="0"/>
          </a:p>
        </p:txBody>
      </p:sp>
      <p:sp>
        <p:nvSpPr>
          <p:cNvPr id="10" name="Text 6"/>
          <p:cNvSpPr/>
          <p:nvPr/>
        </p:nvSpPr>
        <p:spPr>
          <a:xfrm>
            <a:off x="8655085" y="2600325"/>
            <a:ext cx="2552283" cy="28202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221"/>
              </a:lnSpc>
              <a:buNone/>
            </a:pPr>
            <a:r>
              <a:rPr lang="en-US" sz="1575" b="1" dirty="0">
                <a:solidFill>
                  <a:srgbClr val="4A043A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Enterprise-Grade</a:t>
            </a:r>
            <a:endParaRPr lang="en-US" sz="1575" dirty="0"/>
          </a:p>
        </p:txBody>
      </p:sp>
      <p:sp>
        <p:nvSpPr>
          <p:cNvPr id="11" name="Text 7"/>
          <p:cNvSpPr/>
          <p:nvPr/>
        </p:nvSpPr>
        <p:spPr>
          <a:xfrm>
            <a:off x="1019175" y="3162300"/>
            <a:ext cx="2965103" cy="18481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079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• Drag-and-drop code
organization
• Real-time collaboration
• Integrated reflexive
memos
• Universal search
capabilities</a:t>
            </a:r>
            <a:endParaRPr lang="en-US" sz="1650" dirty="0"/>
          </a:p>
        </p:txBody>
      </p:sp>
      <p:sp>
        <p:nvSpPr>
          <p:cNvPr id="12" name="Text 8"/>
          <p:cNvSpPr/>
          <p:nvPr/>
        </p:nvSpPr>
        <p:spPr>
          <a:xfrm>
            <a:off x="4762500" y="3162300"/>
            <a:ext cx="2975521" cy="18481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079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• Complex relationship
visualization
• Network views &amp; co-
occurrence matrices
• Multi-media file support
• Theory-driven analysis
tools</a:t>
            </a:r>
            <a:endParaRPr lang="en-US" sz="1650" dirty="0"/>
          </a:p>
        </p:txBody>
      </p:sp>
      <p:sp>
        <p:nvSpPr>
          <p:cNvPr id="13" name="Text 9"/>
          <p:cNvSpPr/>
          <p:nvPr/>
        </p:nvSpPr>
        <p:spPr>
          <a:xfrm>
            <a:off x="8505825" y="3162300"/>
            <a:ext cx="2986088" cy="18481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079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Fira Sans" pitchFamily="34" charset="0"/>
                <a:ea typeface="Fira Sans" pitchFamily="34" charset="-122"/>
                <a:cs typeface="Fira Sans" pitchFamily="34" charset="-120"/>
              </a:rPr>
              <a:t>• LLM-powered theme
discovery
• Processes thousands of
responses
• CX platform integration
• Business impact
quantification</a:t>
            </a:r>
            <a:endParaRPr lang="en-US" sz="16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icture-search.skywork.ai/aippt/image/sheet/2020416006347509760:9019961a92bf705a5ec8addc74552acc:10/c4f19857-768a-49b5-911f-f9c055433fbe/2020416006347509760:9019961a92bf705a5ec8addc74552acc:10_page_13_inp_img_lama_ref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29361" y="600075"/>
            <a:ext cx="12849463" cy="52581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140"/>
              </a:lnSpc>
              <a:buNone/>
            </a:pPr>
            <a:r>
              <a:rPr lang="en-US" sz="3450" b="1" dirty="0">
                <a:solidFill>
                  <a:srgbClr val="2A002A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Addressing Challenges and Limitations</a:t>
            </a:r>
            <a:endParaRPr lang="en-US" sz="3450" dirty="0"/>
          </a:p>
        </p:txBody>
      </p:sp>
      <p:sp>
        <p:nvSpPr>
          <p:cNvPr id="4" name="Text 1"/>
          <p:cNvSpPr/>
          <p:nvPr/>
        </p:nvSpPr>
        <p:spPr>
          <a:xfrm>
            <a:off x="2237050" y="1485900"/>
            <a:ext cx="2187595" cy="38382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023"/>
              </a:lnSpc>
              <a:buNone/>
            </a:pPr>
            <a:r>
              <a:rPr lang="en-US" sz="2325" b="1" dirty="0">
                <a:solidFill>
                  <a:srgbClr val="2A002A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Challenge</a:t>
            </a:r>
            <a:endParaRPr lang="en-US" sz="2325" dirty="0"/>
          </a:p>
        </p:txBody>
      </p:sp>
      <p:sp>
        <p:nvSpPr>
          <p:cNvPr id="5" name="Text 2"/>
          <p:cNvSpPr/>
          <p:nvPr/>
        </p:nvSpPr>
        <p:spPr>
          <a:xfrm>
            <a:off x="8124259" y="1485900"/>
            <a:ext cx="1835587" cy="38382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023"/>
              </a:lnSpc>
              <a:buNone/>
            </a:pPr>
            <a:r>
              <a:rPr lang="en-US" sz="2325" b="1" dirty="0">
                <a:solidFill>
                  <a:srgbClr val="7A8B57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Solution</a:t>
            </a:r>
            <a:endParaRPr lang="en-US" sz="2325" dirty="0"/>
          </a:p>
        </p:txBody>
      </p:sp>
      <p:sp>
        <p:nvSpPr>
          <p:cNvPr id="6" name="Text 3"/>
          <p:cNvSpPr/>
          <p:nvPr/>
        </p:nvSpPr>
        <p:spPr>
          <a:xfrm>
            <a:off x="2237050" y="2162175"/>
            <a:ext cx="2187595" cy="30956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38"/>
              </a:lnSpc>
              <a:buNone/>
            </a:pPr>
            <a:r>
              <a:rPr lang="en-US" sz="1875" b="1" dirty="0">
                <a:solidFill>
                  <a:srgbClr val="2A002A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Subjectivity</a:t>
            </a:r>
            <a:endParaRPr lang="en-US" sz="1875" dirty="0"/>
          </a:p>
        </p:txBody>
      </p:sp>
      <p:sp>
        <p:nvSpPr>
          <p:cNvPr id="7" name="Text 4"/>
          <p:cNvSpPr/>
          <p:nvPr/>
        </p:nvSpPr>
        <p:spPr>
          <a:xfrm>
            <a:off x="2220278" y="3257550"/>
            <a:ext cx="2388870" cy="284857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242"/>
              </a:lnSpc>
              <a:buNone/>
            </a:pPr>
            <a:r>
              <a:rPr lang="en-US" sz="1725" b="1" dirty="0">
                <a:solidFill>
                  <a:srgbClr val="2A002A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Time Intensity</a:t>
            </a:r>
            <a:endParaRPr lang="en-US" sz="1725" dirty="0"/>
          </a:p>
        </p:txBody>
      </p:sp>
      <p:sp>
        <p:nvSpPr>
          <p:cNvPr id="8" name="Text 5"/>
          <p:cNvSpPr/>
          <p:nvPr/>
        </p:nvSpPr>
        <p:spPr>
          <a:xfrm>
            <a:off x="1715170" y="4333875"/>
            <a:ext cx="3306663" cy="30956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38"/>
              </a:lnSpc>
              <a:buNone/>
            </a:pPr>
            <a:r>
              <a:rPr lang="en-US" sz="1875" b="1" dirty="0">
                <a:solidFill>
                  <a:srgbClr val="2A002A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Oversimplification</a:t>
            </a:r>
            <a:endParaRPr lang="en-US" sz="1875" dirty="0"/>
          </a:p>
        </p:txBody>
      </p:sp>
      <p:sp>
        <p:nvSpPr>
          <p:cNvPr id="9" name="Text 6"/>
          <p:cNvSpPr/>
          <p:nvPr/>
        </p:nvSpPr>
        <p:spPr>
          <a:xfrm>
            <a:off x="1337027" y="5400675"/>
            <a:ext cx="4186773" cy="29721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340"/>
              </a:lnSpc>
              <a:buNone/>
            </a:pPr>
            <a:r>
              <a:rPr lang="en-US" sz="1800" b="1" dirty="0">
                <a:solidFill>
                  <a:srgbClr val="2A002A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Lack of Standardization</a:t>
            </a:r>
            <a:endParaRPr lang="en-US" sz="1800" dirty="0"/>
          </a:p>
        </p:txBody>
      </p:sp>
      <p:sp>
        <p:nvSpPr>
          <p:cNvPr id="10" name="Text 7"/>
          <p:cNvSpPr/>
          <p:nvPr/>
        </p:nvSpPr>
        <p:spPr>
          <a:xfrm>
            <a:off x="6931536" y="2162175"/>
            <a:ext cx="4375368" cy="29721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340"/>
              </a:lnSpc>
              <a:buNone/>
            </a:pPr>
            <a:r>
              <a:rPr lang="en-US" sz="1800" b="1" dirty="0">
                <a:solidFill>
                  <a:srgbClr val="F8D78B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Reflexivity &amp; Peer Review</a:t>
            </a:r>
            <a:endParaRPr lang="en-US" sz="1800" dirty="0"/>
          </a:p>
        </p:txBody>
      </p:sp>
      <p:sp>
        <p:nvSpPr>
          <p:cNvPr id="11" name="Text 8"/>
          <p:cNvSpPr/>
          <p:nvPr/>
        </p:nvSpPr>
        <p:spPr>
          <a:xfrm>
            <a:off x="6933634" y="3257550"/>
            <a:ext cx="4350187" cy="30956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38"/>
              </a:lnSpc>
              <a:buNone/>
            </a:pPr>
            <a:r>
              <a:rPr lang="en-US" sz="1875" b="1" dirty="0">
                <a:solidFill>
                  <a:srgbClr val="F8D78B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Leverage CAQDAS Tools</a:t>
            </a:r>
            <a:endParaRPr lang="en-US" sz="1875" dirty="0"/>
          </a:p>
        </p:txBody>
      </p:sp>
      <p:sp>
        <p:nvSpPr>
          <p:cNvPr id="12" name="Text 9"/>
          <p:cNvSpPr/>
          <p:nvPr/>
        </p:nvSpPr>
        <p:spPr>
          <a:xfrm>
            <a:off x="6342043" y="4333875"/>
            <a:ext cx="5619988" cy="30956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38"/>
              </a:lnSpc>
              <a:buNone/>
            </a:pPr>
            <a:r>
              <a:rPr lang="en-US" sz="1875" b="1" dirty="0">
                <a:solidFill>
                  <a:srgbClr val="F8D78B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Use Sub-themes &amp; Rich Quotes</a:t>
            </a:r>
            <a:endParaRPr lang="en-US" sz="1875" dirty="0"/>
          </a:p>
        </p:txBody>
      </p:sp>
      <p:sp>
        <p:nvSpPr>
          <p:cNvPr id="13" name="Text 10"/>
          <p:cNvSpPr/>
          <p:nvPr/>
        </p:nvSpPr>
        <p:spPr>
          <a:xfrm>
            <a:off x="6340986" y="5400675"/>
            <a:ext cx="5632668" cy="30956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38"/>
              </a:lnSpc>
              <a:buNone/>
            </a:pPr>
            <a:r>
              <a:rPr lang="en-US" sz="1875" b="1" dirty="0">
                <a:solidFill>
                  <a:srgbClr val="F8D78B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Follow Established Frameworks</a:t>
            </a:r>
            <a:endParaRPr lang="en-US" sz="1875" dirty="0"/>
          </a:p>
        </p:txBody>
      </p:sp>
      <p:sp>
        <p:nvSpPr>
          <p:cNvPr id="14" name="Text 11"/>
          <p:cNvSpPr/>
          <p:nvPr/>
        </p:nvSpPr>
        <p:spPr>
          <a:xfrm>
            <a:off x="896496" y="2533650"/>
            <a:ext cx="5129748" cy="26000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048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Researcher bias affects interpretation</a:t>
            </a:r>
            <a:endParaRPr lang="en-US" sz="1575" dirty="0"/>
          </a:p>
        </p:txBody>
      </p:sp>
      <p:sp>
        <p:nvSpPr>
          <p:cNvPr id="15" name="Text 12"/>
          <p:cNvSpPr/>
          <p:nvPr/>
        </p:nvSpPr>
        <p:spPr>
          <a:xfrm>
            <a:off x="825728" y="3609975"/>
            <a:ext cx="5293162" cy="26000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048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Manual analysis: 125+ hours per study</a:t>
            </a:r>
            <a:endParaRPr lang="en-US" sz="1575" dirty="0"/>
          </a:p>
        </p:txBody>
      </p:sp>
      <p:sp>
        <p:nvSpPr>
          <p:cNvPr id="16" name="Text 13"/>
          <p:cNvSpPr/>
          <p:nvPr/>
        </p:nvSpPr>
        <p:spPr>
          <a:xfrm>
            <a:off x="223555" y="4686300"/>
            <a:ext cx="6575643" cy="26000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048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Complex experiences reduced to broad themes</a:t>
            </a:r>
            <a:endParaRPr lang="en-US" sz="1575" dirty="0"/>
          </a:p>
        </p:txBody>
      </p:sp>
      <p:sp>
        <p:nvSpPr>
          <p:cNvPr id="17" name="Text 14"/>
          <p:cNvSpPr/>
          <p:nvPr/>
        </p:nvSpPr>
        <p:spPr>
          <a:xfrm>
            <a:off x="676751" y="5772150"/>
            <a:ext cx="5594985" cy="27235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45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Methodological variability across studies</a:t>
            </a:r>
            <a:endParaRPr lang="en-US" sz="1650" dirty="0"/>
          </a:p>
        </p:txBody>
      </p:sp>
      <p:sp>
        <p:nvSpPr>
          <p:cNvPr id="18" name="Text 15"/>
          <p:cNvSpPr/>
          <p:nvPr/>
        </p:nvSpPr>
        <p:spPr>
          <a:xfrm>
            <a:off x="6337846" y="2533650"/>
            <a:ext cx="5670352" cy="26000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048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Document decisions, collaborative coding</a:t>
            </a:r>
            <a:endParaRPr lang="en-US" sz="1575" dirty="0"/>
          </a:p>
        </p:txBody>
      </p:sp>
      <p:sp>
        <p:nvSpPr>
          <p:cNvPr id="19" name="Text 16"/>
          <p:cNvSpPr/>
          <p:nvPr/>
        </p:nvSpPr>
        <p:spPr>
          <a:xfrm>
            <a:off x="6782574" y="3609975"/>
            <a:ext cx="4677013" cy="26000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048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Automated coding, faster analysis</a:t>
            </a:r>
            <a:endParaRPr lang="en-US" sz="1575" dirty="0"/>
          </a:p>
        </p:txBody>
      </p:sp>
      <p:sp>
        <p:nvSpPr>
          <p:cNvPr id="20" name="Text 17"/>
          <p:cNvSpPr/>
          <p:nvPr/>
        </p:nvSpPr>
        <p:spPr>
          <a:xfrm>
            <a:off x="7231573" y="4686300"/>
            <a:ext cx="3746718" cy="26000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048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Preserve nuance and depth</a:t>
            </a:r>
            <a:endParaRPr lang="en-US" sz="1575" dirty="0"/>
          </a:p>
        </p:txBody>
      </p:sp>
      <p:sp>
        <p:nvSpPr>
          <p:cNvPr id="21" name="Text 18"/>
          <p:cNvSpPr/>
          <p:nvPr/>
        </p:nvSpPr>
        <p:spPr>
          <a:xfrm>
            <a:off x="7011829" y="5772150"/>
            <a:ext cx="4211955" cy="26000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048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Use Braun &amp; Clarke's approach</a:t>
            </a:r>
            <a:endParaRPr lang="en-US" sz="15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icture-search.skywork.ai/aippt/image/sheet/2020416006347509760:9019961a92bf705a5ec8addc74552acc:10/8cbfc24d-602c-444a-9976-7c925bade81a/2020416006347509760:9019961a92bf705a5ec8addc74552acc:10_page_14_inp_img_lama_ref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65733" y="400050"/>
            <a:ext cx="11328202" cy="5485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320"/>
              </a:lnSpc>
              <a:buNone/>
            </a:pPr>
            <a:r>
              <a:rPr lang="en-US" sz="3600" b="1" kern="0" spc="120" dirty="0">
                <a:solidFill>
                  <a:srgbClr val="F0E68C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Conclusion and Key Takeaways</a:t>
            </a:r>
            <a:endParaRPr lang="en-US" sz="3600" dirty="0"/>
          </a:p>
        </p:txBody>
      </p:sp>
      <p:sp>
        <p:nvSpPr>
          <p:cNvPr id="4" name="Text 1"/>
          <p:cNvSpPr/>
          <p:nvPr/>
        </p:nvSpPr>
        <p:spPr>
          <a:xfrm>
            <a:off x="4857750" y="3314700"/>
            <a:ext cx="2755553" cy="89162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340"/>
              </a:lnSpc>
              <a:buNone/>
            </a:pPr>
            <a:r>
              <a:rPr lang="en-US" sz="1800" b="1" dirty="0">
                <a:solidFill>
                  <a:srgbClr val="4A004A"/>
                </a:solidFill>
                <a:latin typeface="PlayfairDisplay-BoldItalic" pitchFamily="34" charset="0"/>
                <a:ea typeface="PlayfairDisplay-BoldItalic" pitchFamily="34" charset="-122"/>
                <a:cs typeface="PlayfairDisplay-BoldItalic" pitchFamily="34" charset="-120"/>
              </a:rPr>
              <a:t>Thematic Analysis:
Powerful &amp;
Adaptable</a:t>
            </a:r>
            <a:endParaRPr lang="en-US" sz="1800" dirty="0"/>
          </a:p>
        </p:txBody>
      </p:sp>
      <p:sp>
        <p:nvSpPr>
          <p:cNvPr id="5" name="Text 2"/>
          <p:cNvSpPr/>
          <p:nvPr/>
        </p:nvSpPr>
        <p:spPr>
          <a:xfrm>
            <a:off x="4587433" y="1600200"/>
            <a:ext cx="3243798" cy="26283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070"/>
              </a:lnSpc>
              <a:buNone/>
            </a:pPr>
            <a:r>
              <a:rPr lang="en-US" sz="1725" b="1" dirty="0">
                <a:solidFill>
                  <a:srgbClr val="4A004A"/>
                </a:solidFill>
                <a:latin typeface="Roboto-BoldItalic" pitchFamily="34" charset="0"/>
                <a:ea typeface="Roboto-BoldItalic" pitchFamily="34" charset="-122"/>
                <a:cs typeface="Roboto-BoldItalic" pitchFamily="34" charset="-120"/>
              </a:rPr>
              <a:t>Systematic Process</a:t>
            </a:r>
            <a:endParaRPr lang="en-US" sz="1725" dirty="0"/>
          </a:p>
        </p:txBody>
      </p:sp>
      <p:sp>
        <p:nvSpPr>
          <p:cNvPr id="6" name="Text 3"/>
          <p:cNvSpPr/>
          <p:nvPr/>
        </p:nvSpPr>
        <p:spPr>
          <a:xfrm>
            <a:off x="1937102" y="3381375"/>
            <a:ext cx="292947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500" b="1" dirty="0">
                <a:solidFill>
                  <a:srgbClr val="4A004A"/>
                </a:solidFill>
                <a:latin typeface="Roboto-BoldItalic" pitchFamily="34" charset="0"/>
                <a:ea typeface="Roboto-BoldItalic" pitchFamily="34" charset="-122"/>
                <a:cs typeface="Roboto-BoldItalic" pitchFamily="34" charset="-120"/>
              </a:rPr>
              <a:t>Flexible Application</a:t>
            </a:r>
            <a:endParaRPr lang="en-US" sz="1500" dirty="0"/>
          </a:p>
        </p:txBody>
      </p:sp>
      <p:sp>
        <p:nvSpPr>
          <p:cNvPr id="7" name="Text 4"/>
          <p:cNvSpPr/>
          <p:nvPr/>
        </p:nvSpPr>
        <p:spPr>
          <a:xfrm>
            <a:off x="8106445" y="3381375"/>
            <a:ext cx="2049363" cy="24006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90"/>
              </a:lnSpc>
              <a:buNone/>
            </a:pPr>
            <a:r>
              <a:rPr lang="en-US" sz="1575" b="1" dirty="0">
                <a:solidFill>
                  <a:srgbClr val="4A004A"/>
                </a:solidFill>
                <a:latin typeface="Roboto-BoldItalic" pitchFamily="34" charset="0"/>
                <a:ea typeface="Roboto-BoldItalic" pitchFamily="34" charset="-122"/>
                <a:cs typeface="Roboto-BoldItalic" pitchFamily="34" charset="-120"/>
              </a:rPr>
              <a:t>Transparency</a:t>
            </a:r>
            <a:endParaRPr lang="en-US" sz="1575" dirty="0"/>
          </a:p>
        </p:txBody>
      </p:sp>
      <p:sp>
        <p:nvSpPr>
          <p:cNvPr id="8" name="Text 5"/>
          <p:cNvSpPr/>
          <p:nvPr/>
        </p:nvSpPr>
        <p:spPr>
          <a:xfrm>
            <a:off x="5030153" y="5143500"/>
            <a:ext cx="2388870" cy="24006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90"/>
              </a:lnSpc>
              <a:buNone/>
            </a:pPr>
            <a:r>
              <a:rPr lang="en-US" sz="1575" b="1" dirty="0">
                <a:solidFill>
                  <a:srgbClr val="4A004A"/>
                </a:solidFill>
                <a:latin typeface="Roboto-BoldItalic" pitchFamily="34" charset="0"/>
                <a:ea typeface="Roboto-BoldItalic" pitchFamily="34" charset="-122"/>
                <a:cs typeface="Roboto-BoldItalic" pitchFamily="34" charset="-120"/>
              </a:rPr>
              <a:t>Tool Integration</a:t>
            </a:r>
            <a:endParaRPr lang="en-US" sz="1575" dirty="0"/>
          </a:p>
        </p:txBody>
      </p:sp>
      <p:sp>
        <p:nvSpPr>
          <p:cNvPr id="9" name="Text 6"/>
          <p:cNvSpPr/>
          <p:nvPr/>
        </p:nvSpPr>
        <p:spPr>
          <a:xfrm>
            <a:off x="4495800" y="1933575"/>
            <a:ext cx="3551783" cy="4953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95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Follow structured frameworks like
Braun &amp; Clarke's six phases</a:t>
            </a:r>
            <a:endParaRPr lang="en-US" sz="1500" dirty="0"/>
          </a:p>
        </p:txBody>
      </p:sp>
      <p:sp>
        <p:nvSpPr>
          <p:cNvPr id="10" name="Text 7"/>
          <p:cNvSpPr/>
          <p:nvPr/>
        </p:nvSpPr>
        <p:spPr>
          <a:xfrm>
            <a:off x="1876425" y="3705225"/>
            <a:ext cx="3038475" cy="4953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95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Adaptable across disciplines
and research contexts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7600950" y="3705225"/>
            <a:ext cx="3122265" cy="47059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52"/>
              </a:lnSpc>
              <a:buNone/>
            </a:pPr>
            <a:r>
              <a:rPr lang="en-US" sz="1425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Maintain reflexivity and
document analytical decisions</a:t>
            </a:r>
            <a:endParaRPr lang="en-US" sz="1425" dirty="0"/>
          </a:p>
        </p:txBody>
      </p:sp>
      <p:sp>
        <p:nvSpPr>
          <p:cNvPr id="12" name="Text 9"/>
          <p:cNvSpPr/>
          <p:nvPr/>
        </p:nvSpPr>
        <p:spPr>
          <a:xfrm>
            <a:off x="4648200" y="5467350"/>
            <a:ext cx="3206055" cy="4953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95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Leverage software to enhance
rigor and efficiency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6CE80E-E5E3-29AA-084D-9C6D0383B2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111" y="457200"/>
            <a:ext cx="508177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0620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23D134-5A44-C755-94B9-B964D8AF0C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9451" y="457200"/>
            <a:ext cx="701309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0182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861</Words>
  <Application>Microsoft Office PowerPoint</Application>
  <PresentationFormat>Widescreen</PresentationFormat>
  <Paragraphs>138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19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36" baseType="lpstr">
      <vt:lpstr>Arial-Black</vt:lpstr>
      <vt:lpstr>Arial-BoldMT</vt:lpstr>
      <vt:lpstr>ArialMT</vt:lpstr>
      <vt:lpstr>Cormorant Garamond</vt:lpstr>
      <vt:lpstr>Fira Sans Extra</vt:lpstr>
      <vt:lpstr>IM Fell English SC</vt:lpstr>
      <vt:lpstr>LibreBaskerville-Bold</vt:lpstr>
      <vt:lpstr>Noto Sans KR</vt:lpstr>
      <vt:lpstr>Noto Sans SC</vt:lpstr>
      <vt:lpstr>Noto Serif KR</vt:lpstr>
      <vt:lpstr>PlayfairDisplay-BoldItalic</vt:lpstr>
      <vt:lpstr>Roboto-BoldItalic</vt:lpstr>
      <vt:lpstr>Roboto-Regular</vt:lpstr>
      <vt:lpstr>Arial</vt:lpstr>
      <vt:lpstr>Baskerville Old Face</vt:lpstr>
      <vt:lpstr>Fira Sans</vt:lpstr>
      <vt:lpstr>Franklin Gothic Medium</vt:lpstr>
      <vt:lpstr>Georgia</vt:lpstr>
      <vt:lpstr>Noto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Jaliya De Silva</cp:lastModifiedBy>
  <cp:revision>2</cp:revision>
  <dcterms:created xsi:type="dcterms:W3CDTF">2026-02-08T08:54:36Z</dcterms:created>
  <dcterms:modified xsi:type="dcterms:W3CDTF">2026-02-08T09:01:27Z</dcterms:modified>
</cp:coreProperties>
</file>