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4"/>
  </p:notesMasterIdLst>
  <p:handoutMasterIdLst>
    <p:handoutMasterId r:id="rId25"/>
  </p:handoutMasterIdLst>
  <p:sldIdLst>
    <p:sldId id="1388" r:id="rId2"/>
    <p:sldId id="259" r:id="rId3"/>
    <p:sldId id="445" r:id="rId4"/>
    <p:sldId id="451" r:id="rId5"/>
    <p:sldId id="563" r:id="rId6"/>
    <p:sldId id="633" r:id="rId7"/>
    <p:sldId id="475" r:id="rId8"/>
    <p:sldId id="350" r:id="rId9"/>
    <p:sldId id="1389" r:id="rId10"/>
    <p:sldId id="1391" r:id="rId11"/>
    <p:sldId id="1392" r:id="rId12"/>
    <p:sldId id="1393" r:id="rId13"/>
    <p:sldId id="1395" r:id="rId14"/>
    <p:sldId id="1405" r:id="rId15"/>
    <p:sldId id="1402" r:id="rId16"/>
    <p:sldId id="1403" r:id="rId17"/>
    <p:sldId id="332" r:id="rId18"/>
    <p:sldId id="1404" r:id="rId19"/>
    <p:sldId id="1390" r:id="rId20"/>
    <p:sldId id="279" r:id="rId21"/>
    <p:sldId id="282" r:id="rId22"/>
    <p:sldId id="290"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79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lly Nwankwo" userId="7b0241e9-8c8d-41e1-8dc5-6941e389c2e5" providerId="ADAL" clId="{F983EFE1-67CE-43E2-AC64-3ED58BEBDCE9}"/>
    <pc:docChg chg="modSld">
      <pc:chgData name="Jolly Nwankwo" userId="7b0241e9-8c8d-41e1-8dc5-6941e389c2e5" providerId="ADAL" clId="{F983EFE1-67CE-43E2-AC64-3ED58BEBDCE9}" dt="2024-10-03T11:18:55.081" v="26" actId="20577"/>
      <pc:docMkLst>
        <pc:docMk/>
      </pc:docMkLst>
      <pc:sldChg chg="modSp mod">
        <pc:chgData name="Jolly Nwankwo" userId="7b0241e9-8c8d-41e1-8dc5-6941e389c2e5" providerId="ADAL" clId="{F983EFE1-67CE-43E2-AC64-3ED58BEBDCE9}" dt="2024-10-03T11:18:55.081" v="26" actId="20577"/>
        <pc:sldMkLst>
          <pc:docMk/>
          <pc:sldMk cId="0" sldId="633"/>
        </pc:sldMkLst>
        <pc:spChg chg="mod">
          <ac:chgData name="Jolly Nwankwo" userId="7b0241e9-8c8d-41e1-8dc5-6941e389c2e5" providerId="ADAL" clId="{F983EFE1-67CE-43E2-AC64-3ED58BEBDCE9}" dt="2024-10-03T11:18:55.081" v="26" actId="20577"/>
          <ac:spMkLst>
            <pc:docMk/>
            <pc:sldMk cId="0" sldId="633"/>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27/03/2025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27/03/2025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uffieldtrust.org.uk/resource/obesity#background"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defRPr/>
            </a:pPr>
            <a:r>
              <a:rPr lang="en-GB" b="1" dirty="0"/>
              <a:t>Show the students the whole of the assignment brief as they need to be aware of the assessment criteria.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defRPr/>
            </a:pPr>
            <a:endParaRPr lang="en-GB" b="1" dirty="0"/>
          </a:p>
          <a:p>
            <a:pPr marL="228600" indent="-228600">
              <a:buFont typeface="+mj-lt"/>
              <a:buAutoNum type="arabicPeriod"/>
            </a:pPr>
            <a:r>
              <a:rPr lang="en-GB" b="1" dirty="0"/>
              <a:t>Reinforce the assessment criteria and especially criteria 5 which has the 10 extra marks they can gain for completing the online activities. </a:t>
            </a:r>
          </a:p>
          <a:p>
            <a:pPr marL="228600" indent="-228600">
              <a:buFont typeface="+mj-lt"/>
              <a:buAutoNum type="arabicPeriod"/>
            </a:pPr>
            <a:endParaRPr lang="en-GB" b="1" dirty="0"/>
          </a:p>
          <a:p>
            <a:pPr marL="228600" indent="-228600">
              <a:buFont typeface="+mj-lt"/>
              <a:buAutoNum type="arabicPeriod"/>
            </a:pPr>
            <a:r>
              <a:rPr lang="en-GB" b="1" dirty="0"/>
              <a:t>Remind students that they must have 8 creditable reference sources and to use the additional resources found on the Moodle site. </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Obesity | The Nuffield Trust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Show the students were the reference document is located on the Moodle site. </a:t>
            </a:r>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27/03/2025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3212973" y="1996820"/>
            <a:ext cx="2773045" cy="1300479"/>
          </a:xfrm>
          <a:prstGeom prst="rect">
            <a:avLst/>
          </a:prstGeom>
        </p:spPr>
        <p:txBody>
          <a:bodyPr wrap="square" lIns="0" tIns="0" rIns="0" bIns="0">
            <a:spAutoFit/>
          </a:bodyPr>
          <a:lstStyle>
            <a:lvl1pPr>
              <a:defRPr sz="4400" b="1" i="0">
                <a:solidFill>
                  <a:schemeClr val="tx1"/>
                </a:solidFill>
                <a:latin typeface="Segoe UI"/>
                <a:cs typeface="Segoe UI"/>
              </a:defRPr>
            </a:lvl1pPr>
          </a:lstStyle>
          <a:p>
            <a:endParaRPr/>
          </a:p>
        </p:txBody>
      </p:sp>
      <p:sp>
        <p:nvSpPr>
          <p:cNvPr id="3" name="Holder 3"/>
          <p:cNvSpPr>
            <a:spLocks noGrp="1"/>
          </p:cNvSpPr>
          <p:nvPr>
            <p:ph type="subTitle" idx="4"/>
          </p:nvPr>
        </p:nvSpPr>
        <p:spPr>
          <a:xfrm>
            <a:off x="3136773" y="3438905"/>
            <a:ext cx="2920365" cy="1300479"/>
          </a:xfrm>
          <a:prstGeom prst="rect">
            <a:avLst/>
          </a:prstGeom>
        </p:spPr>
        <p:txBody>
          <a:bodyPr wrap="square" lIns="0" tIns="0" rIns="0" bIns="0">
            <a:spAutoFit/>
          </a:bodyPr>
          <a:lstStyle>
            <a:lvl1pPr>
              <a:defRPr sz="4400" b="1" i="0">
                <a:solidFill>
                  <a:schemeClr val="tx1"/>
                </a:solidFill>
                <a:latin typeface="Segoe UI"/>
                <a:cs typeface="Segoe U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3/27/2025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030938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27/03/2025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196752"/>
            <a:ext cx="7920880" cy="1512168"/>
          </a:xfrm>
        </p:spPr>
        <p:txBody>
          <a:bodyPr>
            <a:noAutofit/>
          </a:bodyPr>
          <a:lstStyle/>
          <a:p>
            <a:r>
              <a:rPr lang="en-GB" sz="3200" b="1" dirty="0">
                <a:solidFill>
                  <a:schemeClr val="bg1"/>
                </a:solidFill>
                <a:cs typeface="Arial" panose="020B0604020202020204" pitchFamily="34" charset="0"/>
              </a:rPr>
              <a:t>INTRODUCTION TO PUBLIC HEALTH</a:t>
            </a:r>
            <a:endParaRPr lang="en-GB" sz="3200" b="1" dirty="0">
              <a:solidFill>
                <a:schemeClr val="bg1"/>
              </a:solidFill>
            </a:endParaRPr>
          </a:p>
        </p:txBody>
      </p:sp>
      <p:sp>
        <p:nvSpPr>
          <p:cNvPr id="3" name="Title 1"/>
          <p:cNvSpPr txBox="1"/>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p:cNvSpPr txBox="1"/>
          <p:nvPr/>
        </p:nvSpPr>
        <p:spPr>
          <a:xfrm>
            <a:off x="2015716" y="3717032"/>
            <a:ext cx="5400600" cy="1384995"/>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LCHS4008</a:t>
            </a:r>
            <a:endParaRPr lang="en-GB" sz="2800" b="1" dirty="0">
              <a:solidFill>
                <a:schemeClr val="bg1"/>
              </a:solidFill>
              <a:cs typeface="Arial" panose="020B0604020202020204" pitchFamily="34" charset="0"/>
            </a:endParaRPr>
          </a:p>
          <a:p>
            <a:pPr algn="ctr"/>
            <a:endParaRPr lang="en-GB" sz="2800" b="1" dirty="0">
              <a:solidFill>
                <a:schemeClr val="bg1"/>
              </a:solidFill>
              <a:cs typeface="Arial" panose="020B0604020202020204" pitchFamily="34" charset="0"/>
            </a:endParaRPr>
          </a:p>
          <a:p>
            <a:pPr algn="ctr"/>
            <a:endParaRPr lang="en-GB" sz="2800" dirty="0"/>
          </a:p>
        </p:txBody>
      </p:sp>
      <p:sp>
        <p:nvSpPr>
          <p:cNvPr id="8" name="TextBox 7"/>
          <p:cNvSpPr txBox="1"/>
          <p:nvPr/>
        </p:nvSpPr>
        <p:spPr>
          <a:xfrm>
            <a:off x="1403648" y="2425131"/>
            <a:ext cx="6840760" cy="1077218"/>
          </a:xfrm>
          <a:prstGeom prst="rect">
            <a:avLst/>
          </a:prstGeom>
          <a:noFill/>
        </p:spPr>
        <p:txBody>
          <a:bodyPr wrap="square">
            <a:spAutoFit/>
          </a:bodyPr>
          <a:lstStyle/>
          <a:p>
            <a:pPr algn="ctr"/>
            <a:r>
              <a:rPr lang="en-GB" sz="3200" b="1" i="1">
                <a:solidFill>
                  <a:schemeClr val="bg1"/>
                </a:solidFill>
              </a:rPr>
              <a:t>Assessment Component 2 Workshop </a:t>
            </a:r>
            <a:endParaRPr lang="en-GB" sz="3200" b="1" i="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Upon successful completion of this module, you should be able to: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different approaches and strategies used to measure, monitor and control the incidence of disease in communities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Investigate the implications of illness and disease in communities for the provision of health and social care services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p:cNvSpPr>
            <a:spLocks noGrp="1"/>
          </p:cNvSpPr>
          <p:nvPr>
            <p:ph idx="1"/>
          </p:nvPr>
        </p:nvSpPr>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defRPr/>
            </a:pPr>
            <a:r>
              <a:rPr kumimoji="0" lang="en-GB" sz="28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The module aims overall to </a:t>
            </a:r>
            <a:r>
              <a:rPr kumimoji="0" lang="en-GB" sz="2800" b="0" i="0" u="none" strike="noStrike" kern="1200" cap="none" spc="0" normalizeH="0" baseline="0" noProof="0" dirty="0">
                <a:ln>
                  <a:noFill/>
                </a:ln>
                <a:solidFill>
                  <a:prstClr val="black"/>
                </a:solidFill>
                <a:effectLst/>
                <a:uLnTx/>
                <a:uFillTx/>
                <a:latin typeface="Myriad Pro"/>
                <a:ea typeface="+mn-ea"/>
                <a:cs typeface="+mn-cs"/>
              </a:rPr>
              <a:t>raise learners’ awareness and critical evaluation of factors influencing public health and the different approaches taken to reduce incidence of disease and illness in communities.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What is expected in the assessment?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Report </a:t>
            </a:r>
          </a:p>
        </p:txBody>
      </p:sp>
      <p:sp>
        <p:nvSpPr>
          <p:cNvPr id="3" name="Content Placeholder 2"/>
          <p:cNvSpPr>
            <a:spLocks noGrp="1"/>
          </p:cNvSpPr>
          <p:nvPr>
            <p:ph idx="1"/>
          </p:nvPr>
        </p:nvSpPr>
        <p:spPr/>
        <p:txBody>
          <a:bodyPr>
            <a:normAutofit/>
          </a:bodyPr>
          <a:lstStyle/>
          <a:p>
            <a:r>
              <a:rPr lang="en-GB" dirty="0"/>
              <a:t>Word count: </a:t>
            </a:r>
            <a:r>
              <a:rPr lang="en-GB" b="1" dirty="0"/>
              <a:t>1500</a:t>
            </a:r>
            <a:r>
              <a:rPr lang="en-GB" dirty="0"/>
              <a:t> words (+/- 10%)</a:t>
            </a:r>
          </a:p>
          <a:p>
            <a:pPr marL="0" indent="0" algn="ctr">
              <a:buNone/>
            </a:pPr>
            <a:r>
              <a:rPr lang="en-GB" b="1" dirty="0"/>
              <a:t>50% of the Coursework</a:t>
            </a:r>
          </a:p>
          <a:p>
            <a:pPr marL="0" indent="0">
              <a:buNone/>
            </a:pPr>
            <a:r>
              <a:rPr lang="en-GB" dirty="0"/>
              <a:t>Submission deadline </a:t>
            </a:r>
          </a:p>
          <a:p>
            <a:pPr marL="0" indent="0" algn="ctr">
              <a:buNone/>
            </a:pPr>
            <a:endParaRPr lang="en-GB" dirty="0"/>
          </a:p>
          <a:p>
            <a:pPr algn="ctr"/>
            <a:r>
              <a:rPr lang="en-GB" dirty="0"/>
              <a:t>Submit </a:t>
            </a:r>
            <a:r>
              <a:rPr lang="en-GB" b="1" dirty="0"/>
              <a:t>Report </a:t>
            </a:r>
            <a:r>
              <a:rPr lang="en-GB" dirty="0"/>
              <a:t>to Turnitin- </a:t>
            </a:r>
            <a:r>
              <a:rPr lang="en-GB" sz="3200" b="1" dirty="0">
                <a:solidFill>
                  <a:srgbClr val="FF0000"/>
                </a:solidFill>
                <a:effectLst/>
                <a:latin typeface="Arial" panose="020B0604020202020204" pitchFamily="34" charset="0"/>
                <a:ea typeface="Times New Roman" panose="02020603050405020304" pitchFamily="18" charset="0"/>
              </a:rPr>
              <a:t> </a:t>
            </a:r>
            <a:r>
              <a:rPr lang="en-GB" b="1" dirty="0">
                <a:solidFill>
                  <a:srgbClr val="FF0000"/>
                </a:solidFill>
                <a:latin typeface="Arial" panose="020B0604020202020204" pitchFamily="34" charset="0"/>
                <a:ea typeface="Times New Roman" panose="02020603050405020304" pitchFamily="18" charset="0"/>
              </a:rPr>
              <a:t>23</a:t>
            </a:r>
            <a:r>
              <a:rPr lang="en-GB" b="1" baseline="30000" dirty="0">
                <a:solidFill>
                  <a:srgbClr val="FF0000"/>
                </a:solidFill>
                <a:latin typeface="Arial" panose="020B0604020202020204" pitchFamily="34" charset="0"/>
                <a:ea typeface="Times New Roman" panose="02020603050405020304" pitchFamily="18" charset="0"/>
              </a:rPr>
              <a:t>rd</a:t>
            </a:r>
            <a:r>
              <a:rPr lang="en-GB" b="1" dirty="0">
                <a:solidFill>
                  <a:srgbClr val="FF0000"/>
                </a:solidFill>
                <a:latin typeface="Arial" panose="020B0604020202020204" pitchFamily="34" charset="0"/>
                <a:ea typeface="Times New Roman" panose="02020603050405020304" pitchFamily="18" charset="0"/>
              </a:rPr>
              <a:t> April 2025, 10AM</a:t>
            </a:r>
            <a:endParaRPr lang="en-GB" b="1" dirty="0">
              <a:solidFill>
                <a:srgbClr val="FF000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b="1" dirty="0"/>
              <a:t>Late Submissions Rules </a:t>
            </a:r>
          </a:p>
        </p:txBody>
      </p:sp>
      <p:graphicFrame>
        <p:nvGraphicFramePr>
          <p:cNvPr id="4" name="Content Placeholder 3"/>
          <p:cNvGraphicFramePr>
            <a:graphicFrameLocks noGrp="1"/>
          </p:cNvGraphicFramePr>
          <p:nvPr>
            <p:ph idx="1"/>
          </p:nvPr>
        </p:nvGraphicFramePr>
        <p:xfrm>
          <a:off x="457200" y="1417638"/>
          <a:ext cx="8435280" cy="4099594"/>
        </p:xfrm>
        <a:graphic>
          <a:graphicData uri="http://schemas.openxmlformats.org/drawingml/2006/table">
            <a:tbl>
              <a:tblPr>
                <a:tableStyleId>{5C22544A-7EE6-4342-B048-85BDC9FD1C3A}</a:tableStyleId>
              </a:tblPr>
              <a:tblGrid>
                <a:gridCol w="1779383">
                  <a:extLst>
                    <a:ext uri="{9D8B030D-6E8A-4147-A177-3AD203B41FA5}">
                      <a16:colId xmlns:a16="http://schemas.microsoft.com/office/drawing/2014/main" val="20000"/>
                    </a:ext>
                  </a:extLst>
                </a:gridCol>
                <a:gridCol w="6655897">
                  <a:extLst>
                    <a:ext uri="{9D8B030D-6E8A-4147-A177-3AD203B41FA5}">
                      <a16:colId xmlns:a16="http://schemas.microsoft.com/office/drawing/2014/main" val="20001"/>
                    </a:ext>
                  </a:extLst>
                </a:gridCol>
              </a:tblGrid>
              <a:tr h="4099594">
                <a:tc>
                  <a:txBody>
                    <a:bodyPr/>
                    <a:lstStyle/>
                    <a:p>
                      <a:pPr algn="just">
                        <a:spcBef>
                          <a:spcPts val="600"/>
                        </a:spcBef>
                        <a:spcAft>
                          <a:spcPts val="600"/>
                        </a:spcAft>
                      </a:pPr>
                      <a:endParaRPr lang="en-GB" sz="2000" b="1" dirty="0">
                        <a:effectLst/>
                      </a:endParaRPr>
                    </a:p>
                    <a:p>
                      <a:pPr algn="just">
                        <a:spcBef>
                          <a:spcPts val="600"/>
                        </a:spcBef>
                        <a:spcAft>
                          <a:spcPts val="600"/>
                        </a:spcAft>
                      </a:pPr>
                      <a:endParaRPr lang="en-GB" sz="2000" b="1" dirty="0">
                        <a:effectLst/>
                      </a:endParaRPr>
                    </a:p>
                    <a:p>
                      <a:pPr algn="just">
                        <a:spcBef>
                          <a:spcPts val="600"/>
                        </a:spcBef>
                        <a:spcAft>
                          <a:spcPts val="600"/>
                        </a:spcAft>
                      </a:pPr>
                      <a:endParaRPr lang="en-GB" sz="2000" b="1" dirty="0">
                        <a:effectLst/>
                      </a:endParaRPr>
                    </a:p>
                    <a:p>
                      <a:pPr algn="just">
                        <a:spcBef>
                          <a:spcPts val="600"/>
                        </a:spcBef>
                        <a:spcAft>
                          <a:spcPts val="600"/>
                        </a:spcAft>
                      </a:pPr>
                      <a:r>
                        <a:rPr lang="en-GB" sz="2000" b="1" dirty="0">
                          <a:effectLst/>
                        </a:rPr>
                        <a:t>Submission method:</a:t>
                      </a:r>
                      <a:endParaRPr lang="en-GB" sz="20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endParaRPr lang="en-GB" sz="2000" b="1" dirty="0">
                        <a:effectLst/>
                      </a:endParaRPr>
                    </a:p>
                    <a:p>
                      <a:r>
                        <a:rPr lang="en-GB" sz="2000" b="1" dirty="0">
                          <a:effectLst/>
                        </a:rPr>
                        <a:t>All written assessments, where practical and possible, must be submitted via Turnitin unless otherwise instructed by the Lecturer. (Please DO NOT put this assessment specification into Turnitin or it will match many similarities with other students’ submissions.)</a:t>
                      </a:r>
                    </a:p>
                    <a:p>
                      <a:pPr algn="just">
                        <a:spcBef>
                          <a:spcPts val="600"/>
                        </a:spcBef>
                        <a:spcAft>
                          <a:spcPts val="600"/>
                        </a:spcAft>
                      </a:pPr>
                      <a:r>
                        <a:rPr lang="en-GB" sz="2000" b="1" dirty="0">
                          <a:effectLst/>
                        </a:rPr>
                        <a:t>Alternative submission method (if applicable): </a:t>
                      </a:r>
                    </a:p>
                    <a:p>
                      <a:pPr algn="l">
                        <a:spcBef>
                          <a:spcPts val="600"/>
                        </a:spcBef>
                        <a:spcAft>
                          <a:spcPts val="600"/>
                        </a:spcAft>
                      </a:pPr>
                      <a:r>
                        <a:rPr lang="en-GB" sz="2000" b="1" dirty="0">
                          <a:effectLst/>
                        </a:rPr>
                        <a:t>Late submission of the assessment will result in a late penalty mark.  Penalties for late submission: Up to one week late, maximum mark of 40%.  Over one week late, 0%.  Only the Extenuating Circumstances Panel may approve a change to submission dates.</a:t>
                      </a:r>
                      <a:endParaRPr lang="en-GB" sz="2000" b="1"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48072"/>
          </a:xfrm>
        </p:spPr>
        <p:txBody>
          <a:bodyPr>
            <a:normAutofit/>
          </a:bodyPr>
          <a:lstStyle/>
          <a:p>
            <a:r>
              <a:rPr lang="en-GB" sz="2800" b="1" dirty="0">
                <a:latin typeface="Arial" panose="020B0604020202020204" pitchFamily="34" charset="0"/>
                <a:cs typeface="Arial" panose="020B0604020202020204" pitchFamily="34" charset="0"/>
              </a:rPr>
              <a:t>ASSESSMENT CRITERIA PORTFOLIO  </a:t>
            </a:r>
          </a:p>
        </p:txBody>
      </p:sp>
      <p:graphicFrame>
        <p:nvGraphicFramePr>
          <p:cNvPr id="7" name="Content Placeholder 3"/>
          <p:cNvGraphicFramePr>
            <a:graphicFrameLocks noGrp="1"/>
          </p:cNvGraphicFramePr>
          <p:nvPr>
            <p:ph idx="1"/>
          </p:nvPr>
        </p:nvGraphicFramePr>
        <p:xfrm>
          <a:off x="323528" y="1010745"/>
          <a:ext cx="8568952" cy="4599491"/>
        </p:xfrm>
        <a:graphic>
          <a:graphicData uri="http://schemas.openxmlformats.org/drawingml/2006/table">
            <a:tbl>
              <a:tblPr firstRow="1" firstCol="1" bandRow="1">
                <a:tableStyleId>{5C22544A-7EE6-4342-B048-85BDC9FD1C3A}</a:tableStyleId>
              </a:tblPr>
              <a:tblGrid>
                <a:gridCol w="8568952">
                  <a:extLst>
                    <a:ext uri="{9D8B030D-6E8A-4147-A177-3AD203B41FA5}">
                      <a16:colId xmlns:a16="http://schemas.microsoft.com/office/drawing/2014/main" val="20000"/>
                    </a:ext>
                  </a:extLst>
                </a:gridCol>
              </a:tblGrid>
              <a:tr h="665582">
                <a:tc>
                  <a:txBody>
                    <a:bodyPr/>
                    <a:lstStyle/>
                    <a:p>
                      <a:pPr algn="ctr">
                        <a:lnSpc>
                          <a:spcPct val="200000"/>
                        </a:lnSpc>
                      </a:pPr>
                      <a:r>
                        <a:rPr lang="en-GB" sz="2800" dirty="0">
                          <a:effectLst/>
                        </a:rPr>
                        <a:t>Generic Assessment Criteria </a:t>
                      </a:r>
                    </a:p>
                  </a:txBody>
                  <a:tcPr marL="33078" marR="33078" marT="0" marB="0" anchor="ctr"/>
                </a:tc>
                <a:extLst>
                  <a:ext uri="{0D108BD9-81ED-4DB2-BD59-A6C34878D82A}">
                    <a16:rowId xmlns:a16="http://schemas.microsoft.com/office/drawing/2014/main" val="10000"/>
                  </a:ext>
                </a:extLst>
              </a:tr>
              <a:tr h="570742">
                <a:tc>
                  <a:txBody>
                    <a:bodyPr/>
                    <a:lstStyle/>
                    <a:p>
                      <a:pPr algn="l">
                        <a:lnSpc>
                          <a:spcPct val="200000"/>
                        </a:lnSpc>
                      </a:pPr>
                      <a:r>
                        <a:rPr lang="en-GB" sz="2400" dirty="0">
                          <a:effectLst/>
                        </a:rPr>
                        <a:t>1. Engagement with Literature Skills 20%</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0001"/>
                  </a:ext>
                </a:extLst>
              </a:tr>
              <a:tr h="570742">
                <a:tc>
                  <a:txBody>
                    <a:bodyPr/>
                    <a:lstStyle/>
                    <a:p>
                      <a:pPr algn="l">
                        <a:lnSpc>
                          <a:spcPct val="200000"/>
                        </a:lnSpc>
                      </a:pPr>
                      <a:r>
                        <a:rPr lang="en-GB" sz="2400" dirty="0">
                          <a:effectLst/>
                        </a:rPr>
                        <a:t>2. Knowledge and Understanding Skills  20%  </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0002"/>
                  </a:ext>
                </a:extLst>
              </a:tr>
              <a:tr h="570742">
                <a:tc>
                  <a:txBody>
                    <a:bodyPr/>
                    <a:lstStyle/>
                    <a:p>
                      <a:pPr algn="l">
                        <a:lnSpc>
                          <a:spcPct val="200000"/>
                        </a:lnSpc>
                      </a:pPr>
                      <a:r>
                        <a:rPr lang="en-GB" sz="2400" dirty="0">
                          <a:effectLst/>
                        </a:rPr>
                        <a:t>3. Cognitive and Intellectual Skills 20% </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0003"/>
                  </a:ext>
                </a:extLst>
              </a:tr>
              <a:tr h="570742">
                <a:tc>
                  <a:txBody>
                    <a:bodyPr/>
                    <a:lstStyle/>
                    <a:p>
                      <a:pPr algn="l">
                        <a:lnSpc>
                          <a:spcPct val="200000"/>
                        </a:lnSpc>
                      </a:pPr>
                      <a:r>
                        <a:rPr lang="en-GB" sz="2400" dirty="0">
                          <a:effectLst/>
                        </a:rPr>
                        <a:t>4. Practical Application Skills 20%</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0004"/>
                  </a:ext>
                </a:extLst>
              </a:tr>
              <a:tr h="1407217">
                <a:tc>
                  <a:txBody>
                    <a:bodyPr/>
                    <a:lstStyle/>
                    <a:p>
                      <a:pPr algn="l">
                        <a:lnSpc>
                          <a:spcPct val="200000"/>
                        </a:lnSpc>
                      </a:pPr>
                      <a:r>
                        <a:rPr lang="en-GB" sz="2400" dirty="0">
                          <a:effectLst/>
                        </a:rPr>
                        <a:t>5. Transferable Skills for Life and Professional Practice 20% </a:t>
                      </a:r>
                    </a:p>
                    <a:p>
                      <a:pPr algn="l">
                        <a:lnSpc>
                          <a:spcPct val="200000"/>
                        </a:lnSpc>
                      </a:pP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0005"/>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 Task</a:t>
            </a:r>
          </a:p>
        </p:txBody>
      </p:sp>
      <p:sp>
        <p:nvSpPr>
          <p:cNvPr id="3" name="Content Placeholder 2"/>
          <p:cNvSpPr>
            <a:spLocks noGrp="1"/>
          </p:cNvSpPr>
          <p:nvPr>
            <p:ph idx="1"/>
          </p:nvPr>
        </p:nvSpPr>
        <p:spPr>
          <a:xfrm>
            <a:off x="611560" y="2204864"/>
            <a:ext cx="8229600" cy="2952328"/>
          </a:xfrm>
        </p:spPr>
        <p:txBody>
          <a:bodyPr>
            <a:normAutofit/>
          </a:bodyPr>
          <a:lstStyle/>
          <a:p>
            <a:r>
              <a:rPr lang="en-GB" dirty="0">
                <a:effectLst/>
                <a:latin typeface="Arial" panose="020B0604020202020204" pitchFamily="34" charset="0"/>
                <a:ea typeface="Times New Roman" panose="02020603050405020304" pitchFamily="18" charset="0"/>
              </a:rPr>
              <a:t>You must select </a:t>
            </a:r>
            <a:r>
              <a:rPr lang="en-GB" b="1" dirty="0">
                <a:effectLst/>
                <a:latin typeface="Arial" panose="020B0604020202020204" pitchFamily="34" charset="0"/>
                <a:ea typeface="Times New Roman" panose="02020603050405020304" pitchFamily="18" charset="0"/>
              </a:rPr>
              <a:t>one non-infectious</a:t>
            </a:r>
            <a:r>
              <a:rPr lang="en-GB" dirty="0">
                <a:effectLst/>
                <a:latin typeface="Arial" panose="020B0604020202020204" pitchFamily="34" charset="0"/>
                <a:ea typeface="Times New Roman" panose="02020603050405020304" pitchFamily="18" charset="0"/>
              </a:rPr>
              <a:t> disease and provide a report which should include the following</a:t>
            </a:r>
            <a:endParaRPr lang="en-GB"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50215"/>
            <a:r>
              <a:rPr lang="en-GB" sz="4400" b="1" dirty="0">
                <a:effectLst/>
                <a:latin typeface="Arial" panose="020B0604020202020204" pitchFamily="34" charset="0"/>
                <a:ea typeface="Times New Roman" panose="02020603050405020304" pitchFamily="18" charset="0"/>
              </a:rPr>
              <a:t>Introduction</a:t>
            </a:r>
            <a:r>
              <a:rPr lang="en-GB" sz="4400" dirty="0">
                <a:effectLst/>
                <a:latin typeface="Arial" panose="020B0604020202020204" pitchFamily="34" charset="0"/>
                <a:ea typeface="Times New Roman" panose="02020603050405020304" pitchFamily="18" charset="0"/>
              </a:rPr>
              <a:t> </a:t>
            </a:r>
            <a:r>
              <a:rPr lang="en-GB" sz="4400" b="1" dirty="0">
                <a:effectLst/>
                <a:latin typeface="Arial" panose="020B0604020202020204" pitchFamily="34" charset="0"/>
                <a:ea typeface="Times New Roman" panose="02020603050405020304" pitchFamily="18" charset="0"/>
              </a:rPr>
              <a:t>(150 words)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sz="3200" dirty="0">
                <a:effectLst/>
                <a:latin typeface="Arial" panose="020B0604020202020204" pitchFamily="34" charset="0"/>
                <a:ea typeface="Times New Roman" panose="02020603050405020304" pitchFamily="18" charset="0"/>
              </a:rPr>
              <a:t>This should include </a:t>
            </a:r>
            <a:endParaRPr lang="en-GB" sz="20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A definition of the chosen disease</a:t>
            </a:r>
            <a:endParaRPr lang="en-GB" sz="20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Levels of the incidence that demonstrate the severity of the health issue</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This should include both the current worldwide and UK statistics about the prevalence of the disease.</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You should include the signs and symptoms of the disease</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End the introduction with the aim of the report</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Main Body (1200 words)</a:t>
            </a:r>
            <a:endParaRPr lang="en-GB" dirty="0"/>
          </a:p>
        </p:txBody>
      </p:sp>
      <p:sp>
        <p:nvSpPr>
          <p:cNvPr id="3" name="Content Placeholder 2"/>
          <p:cNvSpPr>
            <a:spLocks noGrp="1"/>
          </p:cNvSpPr>
          <p:nvPr>
            <p:ph idx="1"/>
          </p:nvPr>
        </p:nvSpPr>
        <p:spPr>
          <a:xfrm>
            <a:off x="457200" y="1417638"/>
            <a:ext cx="8229600" cy="4099595"/>
          </a:xfrm>
        </p:spPr>
        <p:txBody>
          <a:bodyPr>
            <a:normAutofit/>
          </a:bodyPr>
          <a:lstStyle/>
          <a:p>
            <a:r>
              <a:rPr lang="en-GB" sz="3200" dirty="0">
                <a:effectLst/>
                <a:latin typeface="Arial" panose="020B0604020202020204" pitchFamily="34" charset="0"/>
                <a:ea typeface="Times New Roman" panose="02020603050405020304" pitchFamily="18" charset="0"/>
              </a:rPr>
              <a:t>Explain the implications of the disease in communities.</a:t>
            </a:r>
          </a:p>
          <a:p>
            <a:pPr marL="342900" lvl="0" indent="-342900" rtl="0">
              <a:buFont typeface="Symbol" panose="05050102010706020507" pitchFamily="18" charset="2"/>
              <a:buChar char=""/>
            </a:pPr>
            <a:r>
              <a:rPr lang="en-GB" sz="3200" dirty="0">
                <a:solidFill>
                  <a:srgbClr val="373A3C"/>
                </a:solidFill>
                <a:effectLst/>
                <a:latin typeface="Arial" panose="020B0604020202020204" pitchFamily="34" charset="0"/>
                <a:ea typeface="Times New Roman" panose="02020603050405020304" pitchFamily="18" charset="0"/>
              </a:rPr>
              <a:t>Factors affecting the health and well-being of individuals and communities affected by your chosen disease</a:t>
            </a:r>
          </a:p>
          <a:p>
            <a:pPr marL="342900" lvl="0" indent="-342900" rtl="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Explain how you can enhance the well-being of people with the chosen disease.</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effectLst/>
                <a:latin typeface="Arial" panose="020B0604020202020204" pitchFamily="34" charset="0"/>
                <a:ea typeface="Times New Roman" panose="02020603050405020304" pitchFamily="18" charset="0"/>
              </a:rPr>
              <a:t>Explain the implications of the disease in communities</a:t>
            </a:r>
            <a:endParaRPr lang="en-GB" sz="3200" b="1" dirty="0"/>
          </a:p>
        </p:txBody>
      </p:sp>
      <p:sp>
        <p:nvSpPr>
          <p:cNvPr id="3" name="Content Placeholder 2"/>
          <p:cNvSpPr>
            <a:spLocks noGrp="1"/>
          </p:cNvSpPr>
          <p:nvPr>
            <p:ph idx="1"/>
          </p:nvPr>
        </p:nvSpPr>
        <p:spPr/>
        <p:txBody>
          <a:bodyPr>
            <a:normAutofit/>
          </a:bodyPr>
          <a:lstStyle/>
          <a:p>
            <a:r>
              <a:rPr lang="en-GB" sz="3200" dirty="0">
                <a:effectLst/>
                <a:latin typeface="Arial" panose="020B0604020202020204" pitchFamily="34" charset="0"/>
                <a:ea typeface="Times New Roman" panose="02020603050405020304" pitchFamily="18" charset="0"/>
              </a:rPr>
              <a:t>This should include the</a:t>
            </a:r>
            <a:r>
              <a:rPr lang="en-GB" dirty="0">
                <a:latin typeface="Arial" panose="020B0604020202020204" pitchFamily="34" charset="0"/>
                <a:ea typeface="Times New Roman" panose="02020603050405020304" pitchFamily="18" charset="0"/>
              </a:rPr>
              <a:t> incidence and prevalence rate, morbidity and mortality rates, any other impact of the </a:t>
            </a:r>
            <a:r>
              <a:rPr lang="en-GB" sz="3200" dirty="0">
                <a:effectLst/>
                <a:latin typeface="Arial" panose="020B0604020202020204" pitchFamily="34" charset="0"/>
                <a:ea typeface="Times New Roman" panose="02020603050405020304" pitchFamily="18" charset="0"/>
              </a:rPr>
              <a:t>chosen </a:t>
            </a:r>
            <a:r>
              <a:rPr lang="en-GB" sz="3200" b="1" dirty="0">
                <a:effectLst/>
                <a:latin typeface="Arial" panose="020B0604020202020204" pitchFamily="34" charset="0"/>
                <a:ea typeface="Times New Roman" panose="02020603050405020304" pitchFamily="18" charset="0"/>
              </a:rPr>
              <a:t>non-infectious </a:t>
            </a:r>
            <a:r>
              <a:rPr lang="en-GB" sz="3200" dirty="0">
                <a:effectLst/>
                <a:latin typeface="Arial" panose="020B0604020202020204" pitchFamily="34" charset="0"/>
                <a:ea typeface="Times New Roman" panose="02020603050405020304" pitchFamily="18" charset="0"/>
              </a:rPr>
              <a:t>disease in the community. </a:t>
            </a:r>
          </a:p>
          <a:p>
            <a:r>
              <a:rPr lang="en-GB" sz="3200" dirty="0">
                <a:effectLst/>
                <a:latin typeface="Arial" panose="020B0604020202020204" pitchFamily="34" charset="0"/>
                <a:ea typeface="Times New Roman" panose="02020603050405020304" pitchFamily="18" charset="0"/>
              </a:rPr>
              <a:t>key determinants/risk factors of disease  </a:t>
            </a:r>
          </a:p>
          <a:p>
            <a:r>
              <a:rPr lang="en-GB" sz="3200" dirty="0">
                <a:effectLst/>
                <a:latin typeface="Arial" panose="020B0604020202020204" pitchFamily="34" charset="0"/>
                <a:ea typeface="Times New Roman" panose="02020603050405020304" pitchFamily="18" charset="0"/>
              </a:rPr>
              <a:t>Draw on the </a:t>
            </a:r>
            <a:r>
              <a:rPr lang="en-GB" sz="3200" b="1" dirty="0">
                <a:effectLst/>
                <a:latin typeface="Arial" panose="020B0604020202020204" pitchFamily="34" charset="0"/>
                <a:ea typeface="Times New Roman" panose="02020603050405020304" pitchFamily="18" charset="0"/>
              </a:rPr>
              <a:t>3P’s</a:t>
            </a:r>
            <a:r>
              <a:rPr lang="en-GB" sz="3200" dirty="0">
                <a:effectLst/>
                <a:latin typeface="Arial" panose="020B0604020202020204" pitchFamily="34" charset="0"/>
                <a:ea typeface="Times New Roman" panose="02020603050405020304" pitchFamily="18" charset="0"/>
              </a:rPr>
              <a:t> of public health when explaining this section.</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4704"/>
            <a:ext cx="8229600" cy="792088"/>
          </a:xfrm>
        </p:spPr>
        <p:txBody>
          <a:bodyPr>
            <a:normAutofit fontScale="90000"/>
          </a:bodyPr>
          <a:lstStyle/>
          <a:p>
            <a:br>
              <a:rPr lang="en-GB" sz="4400" b="1" dirty="0">
                <a:effectLst/>
                <a:latin typeface="Arial" panose="020B0604020202020204" pitchFamily="34" charset="0"/>
                <a:ea typeface="Times New Roman" panose="02020603050405020304" pitchFamily="18" charset="0"/>
              </a:rPr>
            </a:br>
            <a:r>
              <a:rPr lang="en-GB" sz="4000" dirty="0">
                <a:solidFill>
                  <a:srgbClr val="373A3C"/>
                </a:solidFill>
                <a:effectLst/>
                <a:latin typeface="Arial" panose="020B0604020202020204" pitchFamily="34" charset="0"/>
                <a:ea typeface="Times New Roman" panose="02020603050405020304" pitchFamily="18" charset="0"/>
              </a:rPr>
              <a:t>Factors affecting the health and well-being of individuals and communities affected by your chosen disease</a:t>
            </a:r>
            <a:br>
              <a:rPr lang="en-GB" sz="4400" dirty="0">
                <a:solidFill>
                  <a:srgbClr val="373A3C"/>
                </a:solidFill>
                <a:effectLst/>
                <a:latin typeface="Arial" panose="020B0604020202020204" pitchFamily="34" charset="0"/>
                <a:ea typeface="Times New Roman" panose="02020603050405020304" pitchFamily="18" charset="0"/>
              </a:rPr>
            </a:br>
            <a:endParaRPr lang="en-GB" b="1" dirty="0"/>
          </a:p>
        </p:txBody>
      </p:sp>
      <p:sp>
        <p:nvSpPr>
          <p:cNvPr id="3" name="Content Placeholder 2"/>
          <p:cNvSpPr>
            <a:spLocks noGrp="1"/>
          </p:cNvSpPr>
          <p:nvPr>
            <p:ph idx="1"/>
          </p:nvPr>
        </p:nvSpPr>
        <p:spPr>
          <a:xfrm>
            <a:off x="457200" y="1988840"/>
            <a:ext cx="8229600" cy="3600400"/>
          </a:xfrm>
        </p:spPr>
        <p:txBody>
          <a:bodyPr>
            <a:normAutofit fontScale="92500" lnSpcReduction="10000"/>
          </a:bodyPr>
          <a:lstStyle/>
          <a:p>
            <a:r>
              <a:rPr lang="en-GB" dirty="0"/>
              <a:t>This section should highlight and explain the short or long term negative impact of the disease on the affected person or community and </a:t>
            </a:r>
          </a:p>
          <a:p>
            <a:r>
              <a:rPr lang="en-GB" dirty="0"/>
              <a:t>The overall impact on the health service provision.</a:t>
            </a:r>
          </a:p>
          <a:p>
            <a:r>
              <a:rPr lang="en-GB" sz="3200" dirty="0">
                <a:solidFill>
                  <a:srgbClr val="373A3C"/>
                </a:solidFill>
                <a:effectLst/>
                <a:latin typeface="Arial" panose="020B0604020202020204" pitchFamily="34" charset="0"/>
                <a:ea typeface="Times New Roman" panose="02020603050405020304" pitchFamily="18" charset="0"/>
              </a:rPr>
              <a:t>Factors influencing the health and well-being of individuals with your chosen disease </a:t>
            </a:r>
          </a:p>
          <a:p>
            <a:endParaRPr lang="en-GB" dirty="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7C284-E6BD-92CC-5B9C-D2C01DDCCFF7}"/>
              </a:ext>
            </a:extLst>
          </p:cNvPr>
          <p:cNvSpPr>
            <a:spLocks noGrp="1"/>
          </p:cNvSpPr>
          <p:nvPr>
            <p:ph type="title"/>
          </p:nvPr>
        </p:nvSpPr>
        <p:spPr>
          <a:xfrm>
            <a:off x="457200" y="692696"/>
            <a:ext cx="8229600" cy="1143000"/>
          </a:xfrm>
        </p:spPr>
        <p:txBody>
          <a:bodyPr>
            <a:normAutofit fontScale="90000"/>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Explain how you can enhance the well-being of people with the chosen disease.</a:t>
            </a:r>
            <a:br>
              <a:rPr lang="en-GB" dirty="0">
                <a:effectLst/>
                <a:latin typeface="Arial" panose="020B0604020202020204" pitchFamily="34" charset="0"/>
                <a:ea typeface="Times New Roman" panose="02020603050405020304" pitchFamily="18"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98D594E-5E0E-8B6C-7D7D-9CDB405B0A1B}"/>
              </a:ext>
            </a:extLst>
          </p:cNvPr>
          <p:cNvSpPr>
            <a:spLocks noGrp="1"/>
          </p:cNvSpPr>
          <p:nvPr>
            <p:ph idx="1"/>
          </p:nvPr>
        </p:nvSpPr>
        <p:spPr>
          <a:xfrm>
            <a:off x="457200" y="1916831"/>
            <a:ext cx="8229600" cy="3600401"/>
          </a:xfrm>
        </p:spPr>
        <p:txBody>
          <a:bodyPr/>
          <a:lstStyle/>
          <a:p>
            <a:r>
              <a:rPr lang="en-GB" dirty="0"/>
              <a:t>This should include the strategies to control the non-infectious disease, including recommendations to policy makers.</a:t>
            </a:r>
          </a:p>
        </p:txBody>
      </p:sp>
    </p:spTree>
    <p:extLst>
      <p:ext uri="{BB962C8B-B14F-4D97-AF65-F5344CB8AC3E}">
        <p14:creationId xmlns:p14="http://schemas.microsoft.com/office/powerpoint/2010/main" val="3199927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ea typeface="Times New Roman" panose="02020603050405020304" pitchFamily="18" charset="0"/>
              </a:rPr>
              <a:t>C</a:t>
            </a:r>
            <a:r>
              <a:rPr lang="en-GB" sz="4400" b="1" dirty="0">
                <a:effectLst/>
                <a:latin typeface="Arial" panose="020B0604020202020204" pitchFamily="34" charset="0"/>
                <a:ea typeface="Times New Roman" panose="02020603050405020304" pitchFamily="18" charset="0"/>
              </a:rPr>
              <a:t>onclusion</a:t>
            </a:r>
            <a:r>
              <a:rPr lang="en-GB" sz="4400" dirty="0">
                <a:effectLst/>
                <a:latin typeface="Arial" panose="020B0604020202020204" pitchFamily="34" charset="0"/>
                <a:ea typeface="Times New Roman" panose="02020603050405020304" pitchFamily="18" charset="0"/>
              </a:rPr>
              <a:t> </a:t>
            </a:r>
            <a:endParaRPr lang="en-GB" dirty="0"/>
          </a:p>
        </p:txBody>
      </p:sp>
      <p:sp>
        <p:nvSpPr>
          <p:cNvPr id="3" name="Content Placeholder 2"/>
          <p:cNvSpPr>
            <a:spLocks noGrp="1"/>
          </p:cNvSpPr>
          <p:nvPr>
            <p:ph idx="1"/>
          </p:nvPr>
        </p:nvSpPr>
        <p:spPr>
          <a:xfrm>
            <a:off x="485775" y="1844824"/>
            <a:ext cx="8229600" cy="3340967"/>
          </a:xfrm>
        </p:spPr>
        <p:txBody>
          <a:bodyPr/>
          <a:lstStyle/>
          <a:p>
            <a:r>
              <a:rPr lang="en-GB" sz="3200" dirty="0">
                <a:effectLst/>
                <a:latin typeface="Arial" panose="020B0604020202020204" pitchFamily="34" charset="0"/>
                <a:ea typeface="Times New Roman" panose="02020603050405020304" pitchFamily="18" charset="0"/>
              </a:rPr>
              <a:t>In this section summarise what you have covered in the assignment and </a:t>
            </a:r>
          </a:p>
          <a:p>
            <a:r>
              <a:rPr lang="en-GB" dirty="0">
                <a:latin typeface="Arial" panose="020B0604020202020204" pitchFamily="34" charset="0"/>
                <a:ea typeface="Times New Roman" panose="02020603050405020304" pitchFamily="18" charset="0"/>
              </a:rPr>
              <a:t>P</a:t>
            </a:r>
            <a:r>
              <a:rPr lang="en-GB" sz="3200" dirty="0">
                <a:effectLst/>
                <a:latin typeface="Arial" panose="020B0604020202020204" pitchFamily="34" charset="0"/>
                <a:ea typeface="Times New Roman" panose="02020603050405020304" pitchFamily="18" charset="0"/>
              </a:rPr>
              <a:t>rovide recommendation.</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effectLst/>
                <a:latin typeface="Arial" panose="020B0604020202020204" pitchFamily="34" charset="0"/>
                <a:ea typeface="Times New Roman" panose="02020603050405020304" pitchFamily="18" charset="0"/>
              </a:rPr>
              <a:t>Reference lists </a:t>
            </a:r>
            <a:endParaRPr lang="en-GB" sz="4000" b="1" dirty="0"/>
          </a:p>
        </p:txBody>
      </p:sp>
      <p:sp>
        <p:nvSpPr>
          <p:cNvPr id="3" name="Content Placeholder 2"/>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Follow the university’s Harvard referencing requirements and guidance, </a:t>
            </a:r>
          </a:p>
          <a:p>
            <a:r>
              <a:rPr lang="en-GB" dirty="0">
                <a:latin typeface="Arial" panose="020B0604020202020204" pitchFamily="34" charset="0"/>
                <a:ea typeface="Times New Roman" panose="02020603050405020304" pitchFamily="18" charset="0"/>
              </a:rPr>
              <a:t>Y</a:t>
            </a:r>
            <a:r>
              <a:rPr lang="en-GB" sz="3200" dirty="0">
                <a:effectLst/>
                <a:latin typeface="Arial" panose="020B0604020202020204" pitchFamily="34" charset="0"/>
                <a:ea typeface="Times New Roman" panose="02020603050405020304" pitchFamily="18" charset="0"/>
              </a:rPr>
              <a:t>ou should have at least 6 credible reference sources from the supporting teaching material, academic books, articles and journals.</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pPr>
              <a:lnSpc>
                <a:spcPct val="90000"/>
              </a:lnSpc>
            </a:pPr>
            <a:r>
              <a:rPr lang="en-GB" sz="3700" b="1" dirty="0"/>
              <a:t>REFERENCING REQUIREMENTS</a:t>
            </a:r>
            <a:br>
              <a:rPr lang="en-GB" sz="3700" dirty="0"/>
            </a:br>
            <a:endParaRPr lang="en-GB" sz="3700" dirty="0"/>
          </a:p>
        </p:txBody>
      </p:sp>
      <p:sp>
        <p:nvSpPr>
          <p:cNvPr id="3" name="Content Placeholder 2"/>
          <p:cNvSpPr>
            <a:spLocks noGrp="1"/>
          </p:cNvSpPr>
          <p:nvPr>
            <p:ph sz="half" idx="1"/>
          </p:nvPr>
        </p:nvSpPr>
        <p:spPr>
          <a:xfrm>
            <a:off x="251520" y="1600201"/>
            <a:ext cx="3384376" cy="2764903"/>
          </a:xfrm>
        </p:spPr>
        <p:txBody>
          <a:bodyPr>
            <a:normAutofit/>
          </a:bodyPr>
          <a:lstStyle/>
          <a:p>
            <a:r>
              <a:rPr lang="en-GB" b="1" dirty="0"/>
              <a:t>Ensure that you follow the UWTSD Harvard referencing requirements. </a:t>
            </a:r>
          </a:p>
          <a:p>
            <a:endParaRPr lang="en-GB" b="1" dirty="0"/>
          </a:p>
          <a:p>
            <a:endParaRPr lang="en-GB" dirty="0"/>
          </a:p>
        </p:txBody>
      </p:sp>
      <p:pic>
        <p:nvPicPr>
          <p:cNvPr id="4" name="Picture 3"/>
          <p:cNvPicPr/>
          <p:nvPr/>
        </p:nvPicPr>
        <p:blipFill rotWithShape="1">
          <a:blip r:embed="rId3"/>
          <a:srcRect l="29150" t="14672" r="30461" b="9782"/>
          <a:stretch>
            <a:fillRect/>
          </a:stretch>
        </p:blipFill>
        <p:spPr bwMode="auto">
          <a:xfrm>
            <a:off x="3845169" y="908720"/>
            <a:ext cx="5119319" cy="468052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Reminder</a:t>
            </a:r>
          </a:p>
        </p:txBody>
      </p:sp>
      <p:sp>
        <p:nvSpPr>
          <p:cNvPr id="3" name="Content Placeholder 2"/>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Relevant published UK data and statistics must be included and referenced within the report where applicable.</a:t>
            </a:r>
          </a:p>
          <a:p>
            <a:pPr marL="342900" lvl="0" indent="-342900" rtl="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It is important that you check your work, proofread the contents, spell check it and look at punctuation and grammar so that your assignment reads clearly. </a:t>
            </a:r>
            <a:endParaRPr lang="en-GB" sz="2000">
              <a:effectLst/>
              <a:latin typeface="Times New Roman" panose="02020603050405020304" pitchFamily="18" charset="0"/>
              <a:ea typeface="Times New Roman" panose="02020603050405020304" pitchFamily="18" charset="0"/>
            </a:endParaRP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400" b="1" dirty="0">
                <a:solidFill>
                  <a:srgbClr val="000000"/>
                </a:solidFill>
                <a:effectLst/>
                <a:latin typeface="Arial" panose="020B0604020202020204" pitchFamily="34" charset="0"/>
                <a:ea typeface="Times New Roman" panose="02020603050405020304" pitchFamily="18" charset="0"/>
              </a:rPr>
              <a:t>General Submission Guidance </a:t>
            </a:r>
            <a:endParaRPr lang="en-GB" dirty="0"/>
          </a:p>
        </p:txBody>
      </p:sp>
      <p:sp>
        <p:nvSpPr>
          <p:cNvPr id="3" name="Content Placeholder 2"/>
          <p:cNvSpPr>
            <a:spLocks noGrp="1"/>
          </p:cNvSpPr>
          <p:nvPr>
            <p:ph idx="1"/>
          </p:nvPr>
        </p:nvSpPr>
        <p:spPr/>
        <p:txBody>
          <a:bodyPr>
            <a:normAutofit fontScale="92500" lnSpcReduction="20000"/>
          </a:bodyPr>
          <a:lstStyle/>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must include </a:t>
            </a:r>
            <a:r>
              <a:rPr lang="en-US" sz="2400" b="1" dirty="0">
                <a:solidFill>
                  <a:srgbClr val="000000"/>
                </a:solidFill>
                <a:effectLst/>
                <a:ea typeface="Times New Roman" panose="02020603050405020304" pitchFamily="18" charset="0"/>
              </a:rPr>
              <a:t>a title page </a:t>
            </a:r>
            <a:r>
              <a:rPr lang="en-US" sz="2400" dirty="0">
                <a:solidFill>
                  <a:srgbClr val="000000"/>
                </a:solidFill>
                <a:effectLst/>
                <a:ea typeface="Times New Roman" panose="02020603050405020304" pitchFamily="18" charset="0"/>
              </a:rPr>
              <a:t>that clearly states </a:t>
            </a:r>
            <a:r>
              <a:rPr lang="en-US" sz="2400" b="1" dirty="0">
                <a:solidFill>
                  <a:srgbClr val="000000"/>
                </a:solidFill>
                <a:effectLst/>
                <a:ea typeface="Times New Roman" panose="02020603050405020304" pitchFamily="18" charset="0"/>
              </a:rPr>
              <a:t>your name, your student number, the module code and title, your lecturer’s name, and your assignment title</a:t>
            </a:r>
            <a:r>
              <a:rPr lang="en-US" sz="2400" dirty="0">
                <a:solidFill>
                  <a:srgbClr val="000000"/>
                </a:solidFill>
                <a:effectLst/>
                <a:ea typeface="Times New Roman" panose="02020603050405020304" pitchFamily="18" charset="0"/>
              </a:rPr>
              <a:t>.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should be typed in Arial font, size 11.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should be </a:t>
            </a:r>
            <a:r>
              <a:rPr lang="en-US" sz="2400" b="1" dirty="0">
                <a:solidFill>
                  <a:srgbClr val="000000"/>
                </a:solidFill>
                <a:effectLst/>
                <a:ea typeface="Times New Roman" panose="02020603050405020304" pitchFamily="18" charset="0"/>
              </a:rPr>
              <a:t>typed with 1.5 line spacing.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GB" sz="2400" dirty="0">
                <a:effectLst/>
                <a:ea typeface="Times New Roman" panose="02020603050405020304" pitchFamily="18" charset="0"/>
              </a:rPr>
              <a:t>All your submissions should have an appropriate structure, include page numbers, </a:t>
            </a:r>
            <a:r>
              <a:rPr lang="en-GB" sz="2400" b="1" dirty="0">
                <a:effectLst/>
                <a:ea typeface="Times New Roman" panose="02020603050405020304" pitchFamily="18" charset="0"/>
              </a:rPr>
              <a:t>and </a:t>
            </a:r>
            <a:r>
              <a:rPr lang="en-GB" sz="2400" dirty="0">
                <a:effectLst/>
                <a:ea typeface="Times New Roman" panose="02020603050405020304" pitchFamily="18" charset="0"/>
              </a:rPr>
              <a:t>have a reference list.</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234315" y="228600"/>
            <a:ext cx="8675370" cy="5177790"/>
          </a:xfrm>
          <a:prstGeom prst="rect">
            <a:avLst/>
          </a:prstGeom>
        </p:spPr>
      </p:pic>
      <p:sp>
        <p:nvSpPr>
          <p:cNvPr id="3" name="object 3"/>
          <p:cNvSpPr txBox="1">
            <a:spLocks noGrp="1"/>
          </p:cNvSpPr>
          <p:nvPr>
            <p:ph type="ctrTitle"/>
          </p:nvPr>
        </p:nvSpPr>
        <p:spPr>
          <a:prstGeom prst="rect">
            <a:avLst/>
          </a:prstGeom>
        </p:spPr>
        <p:txBody>
          <a:bodyPr vert="horz" wrap="square" lIns="0" tIns="89535" rIns="0" bIns="0" rtlCol="0">
            <a:spAutoFit/>
          </a:bodyPr>
          <a:lstStyle/>
          <a:p>
            <a:pPr marL="12700" marR="5080" indent="361315">
              <a:lnSpc>
                <a:spcPts val="4750"/>
              </a:lnSpc>
              <a:spcBef>
                <a:spcPts val="705"/>
              </a:spcBef>
            </a:pPr>
            <a:r>
              <a:rPr spc="-10" dirty="0"/>
              <a:t>Module Evaluation</a:t>
            </a:r>
          </a:p>
        </p:txBody>
      </p:sp>
      <p:sp>
        <p:nvSpPr>
          <p:cNvPr id="4" name="object 4"/>
          <p:cNvSpPr txBox="1">
            <a:spLocks noGrp="1"/>
          </p:cNvSpPr>
          <p:nvPr>
            <p:ph type="subTitle" idx="4"/>
          </p:nvPr>
        </p:nvSpPr>
        <p:spPr>
          <a:prstGeom prst="rect">
            <a:avLst/>
          </a:prstGeom>
        </p:spPr>
        <p:txBody>
          <a:bodyPr vert="horz" wrap="square" lIns="0" tIns="89535" rIns="0" bIns="0" rtlCol="0">
            <a:spAutoFit/>
          </a:bodyPr>
          <a:lstStyle/>
          <a:p>
            <a:pPr marL="12700" marR="5080" indent="304800">
              <a:lnSpc>
                <a:spcPts val="4750"/>
              </a:lnSpc>
              <a:spcBef>
                <a:spcPts val="705"/>
              </a:spcBef>
              <a:tabLst>
                <a:tab pos="2230755" algn="l"/>
              </a:tabLst>
            </a:pPr>
            <a:r>
              <a:rPr dirty="0"/>
              <a:t>Why </a:t>
            </a:r>
            <a:r>
              <a:rPr spc="-25" dirty="0"/>
              <a:t>is</a:t>
            </a:r>
            <a:r>
              <a:rPr dirty="0"/>
              <a:t>	</a:t>
            </a:r>
            <a:r>
              <a:rPr spc="-25" dirty="0"/>
              <a:t>it </a:t>
            </a:r>
            <a:r>
              <a:rPr spc="-10" dirty="0"/>
              <a:t>important?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098929" y="483234"/>
            <a:ext cx="4949825" cy="696595"/>
          </a:xfrm>
          <a:prstGeom prst="rect">
            <a:avLst/>
          </a:prstGeom>
        </p:spPr>
        <p:txBody>
          <a:bodyPr vert="horz" wrap="square" lIns="0" tIns="13335" rIns="0" bIns="0" rtlCol="0">
            <a:spAutoFit/>
          </a:bodyPr>
          <a:lstStyle/>
          <a:p>
            <a:pPr marL="12700">
              <a:lnSpc>
                <a:spcPct val="100000"/>
              </a:lnSpc>
              <a:spcBef>
                <a:spcPts val="105"/>
              </a:spcBef>
            </a:pPr>
            <a:r>
              <a:rPr sz="4400" b="1" dirty="0">
                <a:latin typeface="Segoe UI"/>
                <a:cs typeface="Segoe UI"/>
              </a:rPr>
              <a:t>Module</a:t>
            </a:r>
            <a:r>
              <a:rPr sz="4400" b="1" spc="-15" dirty="0">
                <a:latin typeface="Segoe UI"/>
                <a:cs typeface="Segoe UI"/>
              </a:rPr>
              <a:t> </a:t>
            </a:r>
            <a:r>
              <a:rPr sz="4400" b="1" spc="-10" dirty="0">
                <a:latin typeface="Segoe UI"/>
                <a:cs typeface="Segoe UI"/>
              </a:rPr>
              <a:t>Evaluation</a:t>
            </a:r>
            <a:endParaRPr sz="4400">
              <a:latin typeface="Segoe UI"/>
              <a:cs typeface="Segoe UI"/>
            </a:endParaRPr>
          </a:p>
        </p:txBody>
      </p:sp>
      <p:pic>
        <p:nvPicPr>
          <p:cNvPr id="3" name="object 3"/>
          <p:cNvPicPr/>
          <p:nvPr/>
        </p:nvPicPr>
        <p:blipFill>
          <a:blip r:embed="rId2" cstate="print"/>
          <a:stretch>
            <a:fillRect/>
          </a:stretch>
        </p:blipFill>
        <p:spPr>
          <a:xfrm>
            <a:off x="457200" y="3029711"/>
            <a:ext cx="8506968" cy="2415540"/>
          </a:xfrm>
          <a:prstGeom prst="rect">
            <a:avLst/>
          </a:prstGeom>
        </p:spPr>
      </p:pic>
      <p:sp>
        <p:nvSpPr>
          <p:cNvPr id="4" name="object 4"/>
          <p:cNvSpPr txBox="1"/>
          <p:nvPr/>
        </p:nvSpPr>
        <p:spPr>
          <a:xfrm>
            <a:off x="535940" y="1706626"/>
            <a:ext cx="7912100" cy="1001394"/>
          </a:xfrm>
          <a:prstGeom prst="rect">
            <a:avLst/>
          </a:prstGeom>
        </p:spPr>
        <p:txBody>
          <a:bodyPr vert="horz" wrap="square" lIns="0" tIns="13335" rIns="0" bIns="0" rtlCol="0">
            <a:spAutoFit/>
          </a:bodyPr>
          <a:lstStyle/>
          <a:p>
            <a:pPr marL="12700" marR="5080">
              <a:lnSpc>
                <a:spcPct val="100000"/>
              </a:lnSpc>
              <a:spcBef>
                <a:spcPts val="105"/>
              </a:spcBef>
            </a:pPr>
            <a:r>
              <a:rPr sz="3200" b="1" spc="-30" dirty="0">
                <a:latin typeface="Arial"/>
                <a:cs typeface="Arial"/>
              </a:rPr>
              <a:t>You</a:t>
            </a:r>
            <a:r>
              <a:rPr sz="3200" b="1" spc="-55" dirty="0">
                <a:latin typeface="Arial"/>
                <a:cs typeface="Arial"/>
              </a:rPr>
              <a:t> </a:t>
            </a:r>
            <a:r>
              <a:rPr sz="3200" b="1" dirty="0">
                <a:latin typeface="Arial"/>
                <a:cs typeface="Arial"/>
              </a:rPr>
              <a:t>will</a:t>
            </a:r>
            <a:r>
              <a:rPr sz="3200" b="1" spc="-45" dirty="0">
                <a:latin typeface="Arial"/>
                <a:cs typeface="Arial"/>
              </a:rPr>
              <a:t> </a:t>
            </a:r>
            <a:r>
              <a:rPr sz="3200" b="1" dirty="0">
                <a:latin typeface="Arial"/>
                <a:cs typeface="Arial"/>
              </a:rPr>
              <a:t>be</a:t>
            </a:r>
            <a:r>
              <a:rPr sz="3200" b="1" spc="-40" dirty="0">
                <a:latin typeface="Arial"/>
                <a:cs typeface="Arial"/>
              </a:rPr>
              <a:t> </a:t>
            </a:r>
            <a:r>
              <a:rPr sz="3200" b="1" dirty="0">
                <a:latin typeface="Arial"/>
                <a:cs typeface="Arial"/>
              </a:rPr>
              <a:t>given</a:t>
            </a:r>
            <a:r>
              <a:rPr sz="3200" b="1" spc="-55" dirty="0">
                <a:latin typeface="Arial"/>
                <a:cs typeface="Arial"/>
              </a:rPr>
              <a:t> </a:t>
            </a:r>
            <a:r>
              <a:rPr sz="3200" b="1" dirty="0">
                <a:latin typeface="Arial"/>
                <a:cs typeface="Arial"/>
              </a:rPr>
              <a:t>15</a:t>
            </a:r>
            <a:r>
              <a:rPr sz="3200" b="1" spc="-55" dirty="0">
                <a:latin typeface="Arial"/>
                <a:cs typeface="Arial"/>
              </a:rPr>
              <a:t> </a:t>
            </a:r>
            <a:r>
              <a:rPr sz="3200" b="1" dirty="0">
                <a:latin typeface="Arial"/>
                <a:cs typeface="Arial"/>
              </a:rPr>
              <a:t>minutes</a:t>
            </a:r>
            <a:r>
              <a:rPr sz="3200" b="1" spc="-50" dirty="0">
                <a:latin typeface="Arial"/>
                <a:cs typeface="Arial"/>
              </a:rPr>
              <a:t> </a:t>
            </a:r>
            <a:r>
              <a:rPr sz="3200" b="1" dirty="0">
                <a:latin typeface="Arial"/>
                <a:cs typeface="Arial"/>
              </a:rPr>
              <a:t>to</a:t>
            </a:r>
            <a:r>
              <a:rPr sz="3200" b="1" spc="-45" dirty="0">
                <a:latin typeface="Arial"/>
                <a:cs typeface="Arial"/>
              </a:rPr>
              <a:t> </a:t>
            </a:r>
            <a:r>
              <a:rPr sz="3200" b="1" spc="-10" dirty="0">
                <a:latin typeface="Arial"/>
                <a:cs typeface="Arial"/>
              </a:rPr>
              <a:t>complete </a:t>
            </a:r>
            <a:r>
              <a:rPr sz="3200" b="1" dirty="0">
                <a:latin typeface="Arial"/>
                <a:cs typeface="Arial"/>
              </a:rPr>
              <a:t>the</a:t>
            </a:r>
            <a:r>
              <a:rPr sz="3200" b="1" spc="-50" dirty="0">
                <a:latin typeface="Arial"/>
                <a:cs typeface="Arial"/>
              </a:rPr>
              <a:t> </a:t>
            </a:r>
            <a:r>
              <a:rPr sz="3200" b="1" dirty="0">
                <a:latin typeface="Arial"/>
                <a:cs typeface="Arial"/>
              </a:rPr>
              <a:t>module</a:t>
            </a:r>
            <a:r>
              <a:rPr sz="3200" b="1" spc="-50" dirty="0">
                <a:latin typeface="Arial"/>
                <a:cs typeface="Arial"/>
              </a:rPr>
              <a:t> </a:t>
            </a:r>
            <a:r>
              <a:rPr sz="3200" b="1" spc="-10" dirty="0">
                <a:latin typeface="Arial"/>
                <a:cs typeface="Arial"/>
              </a:rPr>
              <a:t>evaluation.</a:t>
            </a:r>
            <a:endParaRPr sz="3200" dirty="0">
              <a:latin typeface="Arial"/>
              <a:cs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2623185">
              <a:lnSpc>
                <a:spcPct val="100000"/>
              </a:lnSpc>
              <a:spcBef>
                <a:spcPts val="95"/>
              </a:spcBef>
            </a:pPr>
            <a:r>
              <a:rPr spc="-10" dirty="0"/>
              <a:t>Questions?</a:t>
            </a:r>
          </a:p>
        </p:txBody>
      </p:sp>
      <p:pic>
        <p:nvPicPr>
          <p:cNvPr id="3" name="object 3"/>
          <p:cNvPicPr/>
          <p:nvPr/>
        </p:nvPicPr>
        <p:blipFill>
          <a:blip r:embed="rId2" cstate="print"/>
          <a:stretch>
            <a:fillRect/>
          </a:stretch>
        </p:blipFill>
        <p:spPr>
          <a:xfrm>
            <a:off x="457200" y="1124711"/>
            <a:ext cx="8229600" cy="4392167"/>
          </a:xfrm>
          <a:prstGeom prst="rect">
            <a:avLst/>
          </a:prstGeo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354</TotalTime>
  <Words>876</Words>
  <Application>Microsoft Office PowerPoint</Application>
  <PresentationFormat>On-screen Show (4:3)</PresentationFormat>
  <Paragraphs>93</Paragraphs>
  <Slides>22</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Myriad Pro</vt:lpstr>
      <vt:lpstr>Arial</vt:lpstr>
      <vt:lpstr>Calibri</vt:lpstr>
      <vt:lpstr>Segoe UI</vt:lpstr>
      <vt:lpstr>Symbol</vt:lpstr>
      <vt:lpstr>Times New Roman</vt:lpstr>
      <vt:lpstr>Wingdings</vt:lpstr>
      <vt:lpstr>20140311PresentationUWTSDTemplate</vt:lpstr>
      <vt:lpstr>INTRODUCTION TO PUBLIC HEALTH</vt:lpstr>
      <vt:lpstr>Learning outcomes</vt:lpstr>
      <vt:lpstr>Module Summary</vt:lpstr>
      <vt:lpstr>Aims of the Session</vt:lpstr>
      <vt:lpstr>What does the assessment entails?</vt:lpstr>
      <vt:lpstr>Report </vt:lpstr>
      <vt:lpstr>Late Submissions Rules </vt:lpstr>
      <vt:lpstr>ASSESSMENT CRITERIA PORTFOLIO  </vt:lpstr>
      <vt:lpstr>Assessment Task</vt:lpstr>
      <vt:lpstr>Introduction (150 words)</vt:lpstr>
      <vt:lpstr>Main Body (1200 words)</vt:lpstr>
      <vt:lpstr>Explain the implications of the disease in communities</vt:lpstr>
      <vt:lpstr> Factors affecting the health and well-being of individuals and communities affected by your chosen disease </vt:lpstr>
      <vt:lpstr>Explain how you can enhance the well-being of people with the chosen disease. </vt:lpstr>
      <vt:lpstr>Conclusion </vt:lpstr>
      <vt:lpstr>Reference lists </vt:lpstr>
      <vt:lpstr>REFERENCING REQUIREMENTS </vt:lpstr>
      <vt:lpstr>Reminder</vt:lpstr>
      <vt:lpstr>General Submission Guidance </vt:lpstr>
      <vt:lpstr>Module Evaluation</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Jolly Nwankwo</cp:lastModifiedBy>
  <cp:revision>45</cp:revision>
  <dcterms:created xsi:type="dcterms:W3CDTF">2015-04-14T15:21:00Z</dcterms:created>
  <dcterms:modified xsi:type="dcterms:W3CDTF">2025-03-27T11:34:28Z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y fmtid="{D5CDD505-2E9C-101B-9397-08002B2CF9AE}" pid="3" name="ICV">
    <vt:lpwstr>316DC187F5664ECDAA13F45FC159BEFC</vt:lpwstr>
  </property>
  <property fmtid="{D5CDD505-2E9C-101B-9397-08002B2CF9AE}" pid="4" name="KSOProductBuildVer">
    <vt:lpwstr>2057-11.2.0.11516</vt:lpwstr>
  </property>
</Properties>
</file>