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92E05E-9072-3447-0FAE-AF2D0CDF42A3}" v="58" dt="2022-11-08T11:45:55.082"/>
    <p1510:client id="{7D7D3F2A-70B4-BE47-2FD1-4A5B7EFD331E}" v="1263" dt="2022-11-09T21:01:40.901"/>
    <p1510:client id="{C7C5CA57-A103-4A6E-93DA-CBBF1B9A468B}" v="815" dt="2022-11-10T22:35:57.7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7.png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5" Type="http://schemas.openxmlformats.org/officeDocument/2006/relationships/image" Target="../media/image9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gms.com/airbnb-experiences/" TargetMode="External"/><Relationship Id="rId13" Type="http://schemas.openxmlformats.org/officeDocument/2006/relationships/hyperlink" Target="https://thinkinsights.net/strategy/bowmans-strategic-clock/" TargetMode="External"/><Relationship Id="rId3" Type="http://schemas.openxmlformats.org/officeDocument/2006/relationships/hyperlink" Target="https://www.epi.org/publication/the-economic-costs-and-benefits-of-airbnb-no-reason-for-local-policymakers-to-let-airbnb-bypass-tax-or-regulatory-obligations/" TargetMode="External"/><Relationship Id="rId7" Type="http://schemas.openxmlformats.org/officeDocument/2006/relationships/hyperlink" Target="https://getlucidity.com/wp-content/uploads/2021/02/strategy-clock.png" TargetMode="External"/><Relationship Id="rId12" Type="http://schemas.openxmlformats.org/officeDocument/2006/relationships/hyperlink" Target="https://hbr.org/2015/05/what-is-strategy-again" TargetMode="External"/><Relationship Id="rId2" Type="http://schemas.openxmlformats.org/officeDocument/2006/relationships/hyperlink" Target="https://news.airbnb.com/serving-all-stakeholders/#:~:text=1.-,Identify%20our%20stakeholders.,Communities%2C%20Shareholders%2C%20and%20Employe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cienceofstrategy.org/main/content/peter-drucker-strategic-planning" TargetMode="External"/><Relationship Id="rId11" Type="http://schemas.openxmlformats.org/officeDocument/2006/relationships/hyperlink" Target="https://www.lucidchart.com/blog/what-is-strategy" TargetMode="External"/><Relationship Id="rId5" Type="http://schemas.openxmlformats.org/officeDocument/2006/relationships/hyperlink" Target="https://fourweekmba.com/bowmans-strategy-clock/" TargetMode="External"/><Relationship Id="rId10" Type="http://schemas.openxmlformats.org/officeDocument/2006/relationships/hyperlink" Target="https://www.statista.com/statistics/339845/company-value-and-equity-funding-of-airbnb/" TargetMode="External"/><Relationship Id="rId4" Type="http://schemas.openxmlformats.org/officeDocument/2006/relationships/hyperlink" Target="https://www.theguardian.com/travel/2014/jul/08/airbnb-legal-troubles-what-are-the-issues" TargetMode="External"/><Relationship Id="rId9" Type="http://schemas.openxmlformats.org/officeDocument/2006/relationships/hyperlink" Target="https://www.toolshero.com/strategy/porters-generic-strategies/" TargetMode="External"/><Relationship Id="rId14" Type="http://schemas.openxmlformats.org/officeDocument/2006/relationships/hyperlink" Target="https://www.zippia.com/airbnb-careers-13934/histo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6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8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10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0BB754-4F05-59AB-5C0C-B0EEFCEF41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2321" y="1152661"/>
            <a:ext cx="5760846" cy="45533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>
                <a:ea typeface="+mj-lt"/>
                <a:cs typeface="+mj-lt"/>
              </a:rPr>
              <a:t>Jessica Lewis </a:t>
            </a:r>
            <a:endParaRPr lang="en-US" sz="4400">
              <a:cs typeface="Calibri Light"/>
            </a:endParaRPr>
          </a:p>
          <a:p>
            <a:r>
              <a:rPr lang="en-US" sz="4400">
                <a:ea typeface="+mj-lt"/>
                <a:cs typeface="+mj-lt"/>
              </a:rPr>
              <a:t>Strategies for Resilience and Prosperity</a:t>
            </a:r>
            <a:endParaRPr lang="en-US" sz="4400">
              <a:cs typeface="Calibri Light"/>
            </a:endParaRPr>
          </a:p>
          <a:p>
            <a:r>
              <a:rPr lang="en-US" sz="4400">
                <a:ea typeface="+mj-lt"/>
                <a:cs typeface="+mj-lt"/>
              </a:rPr>
              <a:t>BMSP6006 </a:t>
            </a:r>
            <a:endParaRPr lang="en-US" sz="4400">
              <a:cs typeface="Calibri Light"/>
            </a:endParaRPr>
          </a:p>
          <a:p>
            <a:r>
              <a:rPr lang="en-US" sz="4400">
                <a:ea typeface="+mj-lt"/>
                <a:cs typeface="+mj-lt"/>
              </a:rPr>
              <a:t>Glenn Behenna </a:t>
            </a:r>
            <a:endParaRPr lang="en-US" sz="4400">
              <a:cs typeface="Calibri Light"/>
            </a:endParaRPr>
          </a:p>
          <a:p>
            <a:r>
              <a:rPr lang="en-US" sz="4400">
                <a:ea typeface="+mj-lt"/>
                <a:cs typeface="+mj-lt"/>
              </a:rPr>
              <a:t>Assignment 2 – Practical Presentation</a:t>
            </a:r>
            <a:endParaRPr lang="en-US" sz="4400"/>
          </a:p>
          <a:p>
            <a:endParaRPr lang="en-US" sz="2500">
              <a:solidFill>
                <a:schemeClr val="tx2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41345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143452F-3409-C436-93E2-0FFE20256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07" y="143402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cs typeface="Calibri Light"/>
              </a:rPr>
              <a:t>Definitions of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101FC-D047-1A4A-2266-383040095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086" y="1619154"/>
            <a:ext cx="11541137" cy="473803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 dirty="0">
                <a:cs typeface="Calibri"/>
              </a:rPr>
              <a:t>Peter Drucker - </a:t>
            </a:r>
            <a:r>
              <a:rPr lang="en-US" sz="2000" dirty="0">
                <a:ea typeface="+mn-lt"/>
                <a:cs typeface="+mn-lt"/>
              </a:rPr>
              <a:t>A process of making decisions with the best knowledge for their future; An organization of the efforts necessary to carry out these decisions; and measure the consequences of these decisions against expectance through feedback (Gagliardi, 1998-2021).</a:t>
            </a:r>
          </a:p>
          <a:p>
            <a:endParaRPr lang="en-US" sz="200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</a:rPr>
              <a:t>Michael Porter - “Deliberately choosing a new set of activities to create a unique mix of value” (Lucid Content Team, 2022). He specifically objects to the notions that strategy is dependent on:</a:t>
            </a:r>
          </a:p>
          <a:p>
            <a:pPr lvl="1"/>
            <a:r>
              <a:rPr lang="en-US" sz="1800" dirty="0">
                <a:ea typeface="+mn-lt"/>
                <a:cs typeface="+mn-lt"/>
              </a:rPr>
              <a:t>Looking for a purely competitive position in a market</a:t>
            </a:r>
          </a:p>
          <a:p>
            <a:pPr lvl="1"/>
            <a:r>
              <a:rPr lang="en-US" sz="1800" dirty="0">
                <a:ea typeface="+mn-lt"/>
                <a:cs typeface="+mn-lt"/>
              </a:rPr>
              <a:t>Using benchmarks and implementing best practices</a:t>
            </a:r>
          </a:p>
          <a:p>
            <a:pPr lvl="1"/>
            <a:r>
              <a:rPr lang="en-US" sz="1800" dirty="0">
                <a:ea typeface="+mn-lt"/>
                <a:cs typeface="+mn-lt"/>
              </a:rPr>
              <a:t>Aggressive outsourcing and collaboration to increase productivity</a:t>
            </a:r>
          </a:p>
          <a:p>
            <a:pPr lvl="1"/>
            <a:r>
              <a:rPr lang="en-US" sz="1800" dirty="0">
                <a:ea typeface="+mn-lt"/>
                <a:cs typeface="+mn-lt"/>
              </a:rPr>
              <a:t>Concentrating on a small number of essential resources, core abilities, and success factors</a:t>
            </a:r>
          </a:p>
          <a:p>
            <a:pPr lvl="1"/>
            <a:r>
              <a:rPr lang="en-US" sz="1800" dirty="0">
                <a:ea typeface="+mn-lt"/>
                <a:cs typeface="+mn-lt"/>
              </a:rPr>
              <a:t>Quickly adapting to the always changing market and competition conditions (</a:t>
            </a:r>
            <a:r>
              <a:rPr lang="en-US" sz="1800" dirty="0" err="1">
                <a:ea typeface="+mn-lt"/>
                <a:cs typeface="+mn-lt"/>
              </a:rPr>
              <a:t>Ovans</a:t>
            </a:r>
            <a:r>
              <a:rPr lang="en-US" sz="1800" dirty="0">
                <a:ea typeface="+mn-lt"/>
                <a:cs typeface="+mn-lt"/>
              </a:rPr>
              <a:t>, 2015).</a:t>
            </a:r>
          </a:p>
          <a:p>
            <a:pPr lvl="1"/>
            <a:endParaRPr lang="en-US" sz="1600">
              <a:ea typeface="+mn-lt"/>
              <a:cs typeface="+mn-lt"/>
            </a:endParaRPr>
          </a:p>
          <a:p>
            <a:endParaRPr lang="en-US" sz="2000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Cliff Bowman – (Bowman's Strategy Clock) Price and perceived value = ways a business or organization can </a:t>
            </a:r>
            <a:r>
              <a:rPr lang="en-US" sz="2000" err="1">
                <a:ea typeface="+mn-lt"/>
                <a:cs typeface="+mn-lt"/>
              </a:rPr>
              <a:t>positon</a:t>
            </a:r>
            <a:r>
              <a:rPr lang="en-US" sz="2000">
                <a:ea typeface="+mn-lt"/>
                <a:cs typeface="+mn-lt"/>
              </a:rPr>
              <a:t> a product depending on these two elements.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Slide 2">
            <a:hlinkClick r:id="" action="ppaction://media"/>
            <a:extLst>
              <a:ext uri="{FF2B5EF4-FFF2-40B4-BE49-F238E27FC236}">
                <a16:creationId xmlns:a16="http://schemas.microsoft.com/office/drawing/2014/main" id="{EFB0EF76-B9EC-7460-0DDB-34914D9838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56537" y="49883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334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D8BC68-57BF-022D-1CF4-8F4ADA3DF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6341" y="91678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cs typeface="Calibri Light"/>
              </a:rPr>
              <a:t>Brief overview of Airbnb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B66A2-4E28-997A-EDC6-2AA469878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5913" y="1614087"/>
            <a:ext cx="9360969" cy="5161363"/>
          </a:xfrm>
        </p:spPr>
        <p:txBody>
          <a:bodyPr anchor="t">
            <a:normAutofit/>
          </a:bodyPr>
          <a:lstStyle/>
          <a:p>
            <a:r>
              <a:rPr lang="en-GB" sz="2000">
                <a:latin typeface="Calibri"/>
                <a:ea typeface="Segoe UI"/>
                <a:cs typeface="Segoe UI"/>
              </a:rPr>
              <a:t>Founded in 2007 by Brian Chesky and Joe Gebbia </a:t>
            </a:r>
          </a:p>
          <a:p>
            <a:r>
              <a:rPr lang="en-GB" sz="2000">
                <a:latin typeface="Calibri"/>
                <a:ea typeface="Segoe UI"/>
                <a:cs typeface="Segoe UI"/>
              </a:rPr>
              <a:t>Airbed and breakfast = $80 per night</a:t>
            </a:r>
          </a:p>
          <a:p>
            <a:r>
              <a:rPr lang="en-GB" sz="2000">
                <a:ea typeface="+mn-lt"/>
                <a:cs typeface="Segoe UI"/>
              </a:rPr>
              <a:t>Nathan Blecharczyk joined in 2008</a:t>
            </a:r>
          </a:p>
          <a:p>
            <a:r>
              <a:rPr lang="en-GB" sz="2000">
                <a:latin typeface="Calibri"/>
                <a:ea typeface="Segoe UI"/>
                <a:cs typeface="Segoe UI"/>
              </a:rPr>
              <a:t>Website made and launched 11/08/2008</a:t>
            </a:r>
          </a:p>
          <a:p>
            <a:r>
              <a:rPr lang="en-GB" sz="2000">
                <a:latin typeface="Calibri"/>
                <a:ea typeface="Segoe UI"/>
                <a:cs typeface="Segoe UI"/>
              </a:rPr>
              <a:t>Air Bed $ Breakfast         Airbnb – March 2009</a:t>
            </a:r>
          </a:p>
          <a:p>
            <a:r>
              <a:rPr lang="en-GB" sz="2000">
                <a:latin typeface="Calibri"/>
                <a:ea typeface="Segoe UI"/>
                <a:cs typeface="Segoe UI"/>
              </a:rPr>
              <a:t>International expansion, German office in 2011 (Zippia.com, 2022)</a:t>
            </a:r>
          </a:p>
          <a:p>
            <a:r>
              <a:rPr lang="en-GB" sz="2000">
                <a:latin typeface="Calibri"/>
                <a:ea typeface="Segoe UI"/>
                <a:cs typeface="Segoe UI"/>
              </a:rPr>
              <a:t>Experiences launched in 2016 (Gunning, 2020)</a:t>
            </a:r>
          </a:p>
          <a:p>
            <a:r>
              <a:rPr lang="en-GB" sz="2000">
                <a:ea typeface="+mn-lt"/>
                <a:cs typeface="Segoe UI"/>
              </a:rPr>
              <a:t>Valued at $113b in 2021 (Lock, 2022)</a:t>
            </a:r>
          </a:p>
          <a:p>
            <a:endParaRPr lang="en-GB" sz="2000">
              <a:ea typeface="+mn-lt"/>
              <a:cs typeface="Segoe UI"/>
            </a:endParaRPr>
          </a:p>
          <a:p>
            <a:endParaRPr lang="en-GB" sz="2000">
              <a:ea typeface="+mn-lt"/>
              <a:cs typeface="+mn-lt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Arrow: Right 3">
            <a:extLst>
              <a:ext uri="{FF2B5EF4-FFF2-40B4-BE49-F238E27FC236}">
                <a16:creationId xmlns:a16="http://schemas.microsoft.com/office/drawing/2014/main" id="{71788D43-AFDC-A2C0-9DF9-5AE976121783}"/>
              </a:ext>
            </a:extLst>
          </p:cNvPr>
          <p:cNvSpPr/>
          <p:nvPr/>
        </p:nvSpPr>
        <p:spPr>
          <a:xfrm>
            <a:off x="3648879" y="3303100"/>
            <a:ext cx="412750" cy="243417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Slide 3">
            <a:hlinkClick r:id="" action="ppaction://media"/>
            <a:extLst>
              <a:ext uri="{FF2B5EF4-FFF2-40B4-BE49-F238E27FC236}">
                <a16:creationId xmlns:a16="http://schemas.microsoft.com/office/drawing/2014/main" id="{B9A4D342-6ACC-70FD-A357-A7C99BA397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12593" y="498833"/>
            <a:ext cx="730250" cy="730250"/>
          </a:xfrm>
          <a:prstGeom prst="rect">
            <a:avLst/>
          </a:prstGeom>
        </p:spPr>
      </p:pic>
      <p:pic>
        <p:nvPicPr>
          <p:cNvPr id="6" name="Picture 6" descr="Icon&#10;&#10;Description automatically generated">
            <a:extLst>
              <a:ext uri="{FF2B5EF4-FFF2-40B4-BE49-F238E27FC236}">
                <a16:creationId xmlns:a16="http://schemas.microsoft.com/office/drawing/2014/main" id="{6C8489AB-7A6D-7220-AD1F-37E28F232A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90567" y="4099983"/>
            <a:ext cx="2743200" cy="2743200"/>
          </a:xfrm>
          <a:prstGeom prst="rect">
            <a:avLst/>
          </a:prstGeom>
        </p:spPr>
      </p:pic>
      <p:pic>
        <p:nvPicPr>
          <p:cNvPr id="7" name="Picture 8" descr="Logo&#10;&#10;Description automatically generated">
            <a:extLst>
              <a:ext uri="{FF2B5EF4-FFF2-40B4-BE49-F238E27FC236}">
                <a16:creationId xmlns:a16="http://schemas.microsoft.com/office/drawing/2014/main" id="{D9407B2B-8281-441F-8731-5107EFC399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733" y="5476875"/>
            <a:ext cx="2743200" cy="85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367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905704-68AA-34A0-A2A6-32B73D292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-215239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cs typeface="Calibri Light"/>
              </a:rPr>
              <a:t>Application of Porter's Generic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41B29-5AC6-F97C-25C7-054A91EEC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3662" y="1307169"/>
            <a:ext cx="4259805" cy="243086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Porter's Generic Strategies:</a:t>
            </a:r>
          </a:p>
          <a:p>
            <a:r>
              <a:rPr lang="en-GB" sz="2000">
                <a:ea typeface="+mn-lt"/>
                <a:cs typeface="+mn-lt"/>
              </a:rPr>
              <a:t>Cost Leadership strategy</a:t>
            </a:r>
            <a:endParaRPr lang="en-US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Differentiation</a:t>
            </a:r>
            <a:endParaRPr lang="en-US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Cost Focus</a:t>
            </a:r>
            <a:endParaRPr lang="en-US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Differentiation Focus (</a:t>
            </a:r>
            <a:r>
              <a:rPr lang="en-GB" sz="2000" err="1">
                <a:ea typeface="+mn-lt"/>
                <a:cs typeface="+mn-lt"/>
              </a:rPr>
              <a:t>Kuijk</a:t>
            </a:r>
            <a:r>
              <a:rPr lang="en-GB" sz="2000">
                <a:ea typeface="+mn-lt"/>
                <a:cs typeface="+mn-lt"/>
              </a:rPr>
              <a:t>, 2018)</a:t>
            </a:r>
            <a:endParaRPr lang="en-US" sz="2000">
              <a:ea typeface="+mn-lt"/>
              <a:cs typeface="+mn-lt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11C499C-F299-F6E3-6621-34724D093FD2}"/>
              </a:ext>
            </a:extLst>
          </p:cNvPr>
          <p:cNvSpPr txBox="1">
            <a:spLocks/>
          </p:cNvSpPr>
          <p:nvPr/>
        </p:nvSpPr>
        <p:spPr>
          <a:xfrm>
            <a:off x="6377812" y="1311402"/>
            <a:ext cx="4259805" cy="2430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Strategies used by Airbnb:</a:t>
            </a:r>
            <a:endParaRPr lang="en-US"/>
          </a:p>
          <a:p>
            <a:r>
              <a:rPr lang="en-GB" sz="2000">
                <a:ea typeface="+mn-lt"/>
                <a:cs typeface="+mn-lt"/>
              </a:rPr>
              <a:t>Differentiation Strategy</a:t>
            </a:r>
          </a:p>
          <a:p>
            <a:r>
              <a:rPr lang="en-GB" sz="2000">
                <a:ea typeface="+mn-lt"/>
                <a:cs typeface="+mn-lt"/>
              </a:rPr>
              <a:t>Cost Leadership Strategy</a:t>
            </a:r>
            <a:endParaRPr lang="en-US" sz="2000">
              <a:ea typeface="+mn-lt"/>
              <a:cs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6EB7F5-7BA3-802E-4A55-CEB2BD28B89B}"/>
              </a:ext>
            </a:extLst>
          </p:cNvPr>
          <p:cNvSpPr txBox="1"/>
          <p:nvPr/>
        </p:nvSpPr>
        <p:spPr>
          <a:xfrm>
            <a:off x="2487081" y="3434291"/>
            <a:ext cx="683948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FF0000"/>
                </a:solidFill>
                <a:cs typeface="Calibri"/>
              </a:rPr>
              <a:t>Airbnb's Strategy = Differentiation + Cost Leadership</a:t>
            </a:r>
          </a:p>
        </p:txBody>
      </p:sp>
      <p:pic>
        <p:nvPicPr>
          <p:cNvPr id="4" name="Slide 4 pt 1">
            <a:hlinkClick r:id="" action="ppaction://media"/>
            <a:extLst>
              <a:ext uri="{FF2B5EF4-FFF2-40B4-BE49-F238E27FC236}">
                <a16:creationId xmlns:a16="http://schemas.microsoft.com/office/drawing/2014/main" id="{7584FF3A-83CA-283B-5CA0-BD2936BF0B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46042" y="333375"/>
            <a:ext cx="730250" cy="730250"/>
          </a:xfrm>
          <a:prstGeom prst="rect">
            <a:avLst/>
          </a:prstGeom>
        </p:spPr>
      </p:pic>
      <p:pic>
        <p:nvPicPr>
          <p:cNvPr id="9" name="Picture 10" descr="Diagram&#10;&#10;Description automatically generated">
            <a:extLst>
              <a:ext uri="{FF2B5EF4-FFF2-40B4-BE49-F238E27FC236}">
                <a16:creationId xmlns:a16="http://schemas.microsoft.com/office/drawing/2014/main" id="{BB5F2D9F-BB31-DAA3-75A5-97A7EF7EC8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9651" y="4209957"/>
            <a:ext cx="4701116" cy="2576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966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88521" y="381403"/>
            <a:ext cx="2200313" cy="3342508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3A9D7A-F74B-60EA-6D80-6B996CE33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952" y="1204108"/>
            <a:ext cx="2669406" cy="1781175"/>
          </a:xfrm>
        </p:spPr>
        <p:txBody>
          <a:bodyPr>
            <a:normAutofit/>
          </a:bodyPr>
          <a:lstStyle/>
          <a:p>
            <a:r>
              <a:rPr lang="en-US" sz="3200">
                <a:solidFill>
                  <a:srgbClr val="FFFFFF"/>
                </a:solidFill>
                <a:cs typeface="Calibri Light"/>
              </a:rPr>
              <a:t>Application of Bowman's Strategic Clock</a:t>
            </a: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CB7A5951-7348-B05F-2A34-7E4615EFDC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106" y="3355130"/>
            <a:ext cx="3968026" cy="24273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>
                <a:ea typeface="+mn-lt"/>
                <a:cs typeface="+mn-lt"/>
              </a:rPr>
              <a:t>Positioning a product depending on</a:t>
            </a:r>
          </a:p>
          <a:p>
            <a:pPr lvl="1">
              <a:buFont typeface="Wingdings" panose="020B0604020202020204" pitchFamily="34" charset="0"/>
              <a:buChar char="Ø"/>
            </a:pPr>
            <a:r>
              <a:rPr lang="en-GB" sz="1700">
                <a:ea typeface="+mn-lt"/>
                <a:cs typeface="+mn-lt"/>
              </a:rPr>
              <a:t>Pricing</a:t>
            </a:r>
          </a:p>
          <a:p>
            <a:pPr lvl="1">
              <a:buFont typeface="Wingdings" panose="020B0604020202020204" pitchFamily="34" charset="0"/>
              <a:buChar char="Ø"/>
            </a:pPr>
            <a:r>
              <a:rPr lang="en-GB" sz="1700">
                <a:ea typeface="+mn-lt"/>
                <a:cs typeface="+mn-lt"/>
              </a:rPr>
              <a:t>Perceived value (Cuofano, 2022)</a:t>
            </a:r>
          </a:p>
          <a:p>
            <a:r>
              <a:rPr lang="en-US" sz="1900">
                <a:ea typeface="+mn-lt"/>
                <a:cs typeface="+mn-lt"/>
              </a:rPr>
              <a:t>Airbnb – differentiation</a:t>
            </a:r>
          </a:p>
          <a:p>
            <a:endParaRPr lang="en-US" sz="1900">
              <a:ea typeface="+mn-lt"/>
              <a:cs typeface="+mn-lt"/>
            </a:endParaRPr>
          </a:p>
        </p:txBody>
      </p:sp>
      <p:pic>
        <p:nvPicPr>
          <p:cNvPr id="4" name="Picture 4" descr="Chart, pie chart, radar chart&#10;&#10;Description automatically generated">
            <a:extLst>
              <a:ext uri="{FF2B5EF4-FFF2-40B4-BE49-F238E27FC236}">
                <a16:creationId xmlns:a16="http://schemas.microsoft.com/office/drawing/2014/main" id="{2FE17BF1-998E-FA0F-C00B-7202FE8512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3212" y="1059823"/>
            <a:ext cx="4610769" cy="42933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FA2713-D257-1231-B0D9-9A874B988349}"/>
              </a:ext>
            </a:extLst>
          </p:cNvPr>
          <p:cNvSpPr txBox="1"/>
          <p:nvPr/>
        </p:nvSpPr>
        <p:spPr>
          <a:xfrm>
            <a:off x="6866049" y="5779393"/>
            <a:ext cx="248723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(getlucidity.com, 2022).</a:t>
            </a:r>
            <a:endParaRPr lang="en-US">
              <a:ea typeface="+mn-lt"/>
              <a:cs typeface="+mn-lt"/>
            </a:endParaRPr>
          </a:p>
        </p:txBody>
      </p:sp>
      <p:pic>
        <p:nvPicPr>
          <p:cNvPr id="6" name="slide 5">
            <a:hlinkClick r:id="" action="ppaction://media"/>
            <a:extLst>
              <a:ext uri="{FF2B5EF4-FFF2-40B4-BE49-F238E27FC236}">
                <a16:creationId xmlns:a16="http://schemas.microsoft.com/office/drawing/2014/main" id="{ED4DAF79-4529-3C3F-EF6D-898F2534E6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75875" y="22754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291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5C42401-2BDB-B29D-8EA7-0508ABF3D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07" y="-606674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cs typeface="Calibri Light"/>
              </a:rPr>
              <a:t>SWOT Analysis</a:t>
            </a: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2B325BDB-44F4-1453-7ABF-D3DC1EEE89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778514" y="607775"/>
            <a:ext cx="6979049" cy="6026215"/>
          </a:xfr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slide 6">
            <a:hlinkClick r:id="" action="ppaction://media"/>
            <a:extLst>
              <a:ext uri="{FF2B5EF4-FFF2-40B4-BE49-F238E27FC236}">
                <a16:creationId xmlns:a16="http://schemas.microsoft.com/office/drawing/2014/main" id="{BD201B59-160D-196C-414F-06D4304747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0791" y="219791"/>
            <a:ext cx="730250" cy="730250"/>
          </a:xfrm>
          <a:prstGeom prst="rect">
            <a:avLst/>
          </a:prstGeom>
        </p:spPr>
      </p:pic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23D24696-4ABE-3E7D-32B2-E5639C4F57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233" y="1327150"/>
            <a:ext cx="2743200" cy="2743200"/>
          </a:xfrm>
          <a:prstGeom prst="rect">
            <a:avLst/>
          </a:prstGeom>
        </p:spPr>
      </p:pic>
      <p:pic>
        <p:nvPicPr>
          <p:cNvPr id="6" name="Picture 6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3E0B0141-07F8-BAE2-A232-5E378F6BB75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6933" y="4696151"/>
            <a:ext cx="3790950" cy="216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061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>
              <a:cs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2141C86-542A-7E8D-1BBF-097ED4179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07" y="-135640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cs typeface="Calibri Light"/>
              </a:rPr>
              <a:t>PESTLE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4F27C-0E29-1446-2319-E05C6446F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313" y="1337279"/>
            <a:ext cx="5709721" cy="5210553"/>
          </a:xfrm>
        </p:spPr>
        <p:txBody>
          <a:bodyPr anchor="t">
            <a:normAutofit/>
          </a:bodyPr>
          <a:lstStyle/>
          <a:p>
            <a:pPr marL="342900" indent="-342900"/>
            <a:r>
              <a:rPr lang="en-US" sz="1900" dirty="0">
                <a:cs typeface="Calibri"/>
              </a:rPr>
              <a:t>Political:-</a:t>
            </a:r>
            <a:endParaRPr lang="en-US" dirty="0">
              <a:cs typeface="Calibri"/>
            </a:endParaRPr>
          </a:p>
          <a:p>
            <a:pPr lvl="1">
              <a:buFont typeface="Wingdings" panose="020B0604020202020204" pitchFamily="34" charset="0"/>
              <a:buChar char="Ø"/>
            </a:pPr>
            <a:r>
              <a:rPr lang="en-US" sz="1700" dirty="0">
                <a:cs typeface="Calibri"/>
              </a:rPr>
              <a:t>Violate local housing rules and regulations</a:t>
            </a:r>
            <a:endParaRPr lang="en-US" sz="1700" dirty="0">
              <a:ea typeface="Calibri"/>
              <a:cs typeface="Calibri"/>
            </a:endParaRPr>
          </a:p>
          <a:p>
            <a:pPr lvl="1">
              <a:buFont typeface="Wingdings" panose="020B0604020202020204" pitchFamily="34" charset="0"/>
              <a:buChar char="Ø"/>
            </a:pPr>
            <a:r>
              <a:rPr lang="en-US" sz="1700" dirty="0">
                <a:cs typeface="Calibri"/>
              </a:rPr>
              <a:t>Sued many times in different locations (Coldwell, 2014)</a:t>
            </a:r>
            <a:endParaRPr lang="en-US" dirty="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US" sz="170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1700" dirty="0">
                <a:ea typeface="+mn-lt"/>
                <a:cs typeface="+mn-lt"/>
              </a:rPr>
              <a:t>Economic:-</a:t>
            </a:r>
          </a:p>
          <a:p>
            <a:pPr marL="971550" lvl="1" indent="-285750">
              <a:buFont typeface="Wingdings,Sans-Serif"/>
              <a:buChar char="Ø"/>
            </a:pPr>
            <a:r>
              <a:rPr lang="en-US" sz="1700" dirty="0">
                <a:ea typeface="+mn-lt"/>
                <a:cs typeface="+mn-lt"/>
              </a:rPr>
              <a:t>Leader in shared economy</a:t>
            </a:r>
          </a:p>
          <a:p>
            <a:pPr marL="971550" lvl="1" indent="-285750">
              <a:buFont typeface="Wingdings,Sans-Serif"/>
              <a:buChar char="Ø"/>
            </a:pPr>
            <a:r>
              <a:rPr lang="en-US" sz="1700" dirty="0">
                <a:ea typeface="+mn-lt"/>
                <a:cs typeface="+mn-lt"/>
              </a:rPr>
              <a:t>Consumer travel spending</a:t>
            </a:r>
          </a:p>
          <a:p>
            <a:pPr marL="971550" lvl="1" indent="-285750">
              <a:buFont typeface="Wingdings,Sans-Serif"/>
              <a:buChar char="Ø"/>
            </a:pPr>
            <a:r>
              <a:rPr lang="en-US" sz="1700" dirty="0">
                <a:ea typeface="+mn-lt"/>
                <a:cs typeface="+mn-lt"/>
              </a:rPr>
              <a:t>Raises local housing prices (Bivens, 2019)</a:t>
            </a:r>
          </a:p>
          <a:p>
            <a:pPr marL="971550" lvl="1" indent="-285750">
              <a:buFont typeface="Wingdings,Sans-Serif"/>
              <a:buChar char="Ø"/>
            </a:pPr>
            <a:endParaRPr lang="en-US" sz="1700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1700" dirty="0">
                <a:ea typeface="+mn-lt"/>
                <a:cs typeface="+mn-lt"/>
              </a:rPr>
              <a:t>Technological:-</a:t>
            </a:r>
          </a:p>
          <a:p>
            <a:pPr lvl="1">
              <a:buFont typeface="Wingdings,Sans-Serif"/>
              <a:buChar char="Ø"/>
            </a:pPr>
            <a:r>
              <a:rPr lang="en-US" sz="1700" dirty="0">
                <a:ea typeface="+mn-lt"/>
                <a:cs typeface="+mn-lt"/>
              </a:rPr>
              <a:t>Key to Airbnb</a:t>
            </a:r>
          </a:p>
          <a:p>
            <a:pPr lvl="1">
              <a:buFont typeface="Wingdings,Sans-Serif"/>
              <a:buChar char="Ø"/>
            </a:pPr>
            <a:r>
              <a:rPr lang="en-US" sz="1700" dirty="0">
                <a:ea typeface="Calibri" panose="020F0502020204030204"/>
                <a:cs typeface="Calibri"/>
              </a:rPr>
              <a:t>AI technology</a:t>
            </a:r>
            <a:endParaRPr lang="en-US" sz="1700" dirty="0">
              <a:ea typeface="+mn-lt"/>
              <a:cs typeface="+mn-lt"/>
            </a:endParaRPr>
          </a:p>
          <a:p>
            <a:pPr lvl="1">
              <a:buFont typeface="Wingdings,Sans-Serif"/>
              <a:buChar char="Ø"/>
            </a:pPr>
            <a:r>
              <a:rPr lang="en-US" sz="1700" dirty="0">
                <a:ea typeface="+mn-lt"/>
                <a:cs typeface="+mn-lt"/>
              </a:rPr>
              <a:t>Connect people with best listings, experiences &amp; services</a:t>
            </a:r>
          </a:p>
          <a:p>
            <a:pPr marL="971550" lvl="1" indent="-285750">
              <a:buFont typeface="Wingdings,Sans-Serif"/>
              <a:buChar char="Ø"/>
            </a:pPr>
            <a:endParaRPr lang="en-US" sz="1700" dirty="0">
              <a:ea typeface="Calibri" panose="020F0502020204030204"/>
              <a:cs typeface="Calibri"/>
            </a:endParaRPr>
          </a:p>
          <a:p>
            <a:pPr marL="457200" lvl="1" indent="0">
              <a:buNone/>
            </a:pPr>
            <a:endParaRPr lang="en-US" sz="1700">
              <a:ea typeface="Calibri" panose="020F0502020204030204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endParaRPr lang="en-US" sz="1700">
              <a:ea typeface="Calibri" panose="020F0502020204030204"/>
              <a:cs typeface="Calibri"/>
            </a:endParaRPr>
          </a:p>
          <a:p>
            <a:pPr marL="457200" lvl="1" indent="0">
              <a:buNone/>
            </a:pPr>
            <a:endParaRPr lang="en-US" sz="1700">
              <a:ea typeface="Calibri" panose="020F0502020204030204"/>
              <a:cs typeface="Calibri"/>
            </a:endParaRPr>
          </a:p>
          <a:p>
            <a:pPr marL="742950" lvl="1" indent="-285750"/>
            <a:endParaRPr lang="en-US" sz="1700">
              <a:ea typeface="Calibri" panose="020F0502020204030204"/>
              <a:cs typeface="Calibri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2DC0C69-8164-5C55-1B36-6A7050967E55}"/>
              </a:ext>
            </a:extLst>
          </p:cNvPr>
          <p:cNvSpPr txBox="1">
            <a:spLocks/>
          </p:cNvSpPr>
          <p:nvPr/>
        </p:nvSpPr>
        <p:spPr>
          <a:xfrm>
            <a:off x="6572784" y="1339425"/>
            <a:ext cx="5709721" cy="5210553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,Sans-Serif" panose="020B0604020202020204" pitchFamily="34" charset="0"/>
            </a:pPr>
            <a:r>
              <a:rPr lang="en-US" sz="1700" dirty="0">
                <a:ea typeface="+mn-lt"/>
                <a:cs typeface="+mn-lt"/>
              </a:rPr>
              <a:t>Social:-</a:t>
            </a:r>
            <a:endParaRPr lang="en-US" dirty="0"/>
          </a:p>
          <a:p>
            <a:pPr marL="971550" lvl="1" indent="-285750">
              <a:buFont typeface="Wingdings,Sans-Serif" panose="020B0604020202020204" pitchFamily="34" charset="0"/>
              <a:buChar char="Ø"/>
            </a:pPr>
            <a:r>
              <a:rPr lang="en-US" sz="1700" dirty="0">
                <a:ea typeface="+mn-lt"/>
                <a:cs typeface="+mn-lt"/>
              </a:rPr>
              <a:t>Social responsibility &amp; trust</a:t>
            </a:r>
          </a:p>
          <a:p>
            <a:pPr marL="971550" lvl="1" indent="-285750">
              <a:buFont typeface="Wingdings,Sans-Serif" panose="020B0604020202020204" pitchFamily="34" charset="0"/>
              <a:buChar char="Ø"/>
            </a:pPr>
            <a:r>
              <a:rPr lang="en-US" sz="1700" dirty="0">
                <a:ea typeface="+mn-lt"/>
                <a:cs typeface="+mn-lt"/>
              </a:rPr>
              <a:t>Reputation</a:t>
            </a:r>
          </a:p>
          <a:p>
            <a:pPr marL="971550" lvl="1" indent="-285750">
              <a:buFont typeface="Wingdings,Sans-Serif" panose="020B0604020202020204" pitchFamily="34" charset="0"/>
              <a:buChar char="Ø"/>
            </a:pPr>
            <a:r>
              <a:rPr lang="en-US" sz="1700" dirty="0">
                <a:ea typeface="+mn-lt"/>
                <a:cs typeface="+mn-lt"/>
              </a:rPr>
              <a:t>Difficult to build platform without consistency &amp; acceptance</a:t>
            </a:r>
          </a:p>
          <a:p>
            <a:pPr marL="971550" lvl="1" indent="-285750">
              <a:buFont typeface="Wingdings,Sans-Serif" panose="020B0604020202020204" pitchFamily="34" charset="0"/>
              <a:buChar char="Ø"/>
            </a:pPr>
            <a:r>
              <a:rPr lang="en-US" sz="1700" dirty="0">
                <a:ea typeface="+mn-lt"/>
                <a:cs typeface="+mn-lt"/>
              </a:rPr>
              <a:t>Diversify tourism</a:t>
            </a:r>
          </a:p>
          <a:p>
            <a:pPr marL="971550" lvl="1" indent="-285750">
              <a:buFont typeface="Wingdings,Sans-Serif" panose="020B0604020202020204" pitchFamily="34" charset="0"/>
              <a:buChar char="Ø"/>
            </a:pPr>
            <a:r>
              <a:rPr lang="en-US" sz="1700" dirty="0">
                <a:ea typeface="+mn-lt"/>
                <a:cs typeface="+mn-lt"/>
              </a:rPr>
              <a:t>Supports governments, communities &amp; families</a:t>
            </a:r>
            <a:endParaRPr lang="en-US" dirty="0"/>
          </a:p>
          <a:p>
            <a:pPr marL="971550" lvl="1" indent="-285750">
              <a:buFont typeface="Wingdings,Sans-Serif" panose="020B0604020202020204" pitchFamily="34" charset="0"/>
              <a:buChar char="Ø"/>
            </a:pPr>
            <a:endParaRPr lang="en-US" sz="1700" dirty="0">
              <a:ea typeface="Calibri"/>
              <a:cs typeface="Calibri"/>
            </a:endParaRPr>
          </a:p>
          <a:p>
            <a:pPr marL="342900" indent="-342900"/>
            <a:r>
              <a:rPr lang="en-US" sz="1700" dirty="0">
                <a:ea typeface="+mn-lt"/>
                <a:cs typeface="+mn-lt"/>
              </a:rPr>
              <a:t>Legal:-</a:t>
            </a:r>
          </a:p>
          <a:p>
            <a:pPr lvl="1">
              <a:buFont typeface="Wingdings,Sans-Serif" panose="020B0604020202020204" pitchFamily="34" charset="0"/>
              <a:buChar char="Ø"/>
            </a:pPr>
            <a:r>
              <a:rPr lang="en-US" sz="1700" dirty="0">
                <a:ea typeface="+mn-lt"/>
                <a:cs typeface="+mn-lt"/>
              </a:rPr>
              <a:t>Rules &amp; regulations to be followed</a:t>
            </a:r>
          </a:p>
          <a:p>
            <a:pPr lvl="1">
              <a:buFont typeface="Wingdings,Sans-Serif" panose="020B0604020202020204" pitchFamily="34" charset="0"/>
              <a:buChar char="Ø"/>
            </a:pPr>
            <a:r>
              <a:rPr lang="en-US" sz="1700" dirty="0">
                <a:ea typeface="+mn-lt"/>
                <a:cs typeface="+mn-lt"/>
              </a:rPr>
              <a:t>Own T&amp;Cs</a:t>
            </a:r>
          </a:p>
          <a:p>
            <a:pPr lvl="1">
              <a:buFont typeface="Wingdings,Sans-Serif" panose="020B0604020202020204" pitchFamily="34" charset="0"/>
              <a:buChar char="Ø"/>
            </a:pPr>
            <a:r>
              <a:rPr lang="en-US" sz="1700" dirty="0">
                <a:ea typeface="+mn-lt"/>
                <a:cs typeface="+mn-lt"/>
              </a:rPr>
              <a:t>Face legal issues</a:t>
            </a:r>
          </a:p>
          <a:p>
            <a:pPr lvl="1">
              <a:buFont typeface="Wingdings,Sans-Serif" panose="020B0604020202020204" pitchFamily="34" charset="0"/>
              <a:buChar char="Ø"/>
            </a:pPr>
            <a:endParaRPr lang="en-US" sz="1700" dirty="0">
              <a:ea typeface="+mn-lt"/>
              <a:cs typeface="+mn-lt"/>
            </a:endParaRPr>
          </a:p>
          <a:p>
            <a:pPr marL="342900" indent="-342900"/>
            <a:r>
              <a:rPr lang="en-US" sz="1700" dirty="0">
                <a:ea typeface="+mn-lt"/>
                <a:cs typeface="+mn-lt"/>
              </a:rPr>
              <a:t>Environmental:-</a:t>
            </a:r>
          </a:p>
          <a:p>
            <a:pPr lvl="1">
              <a:buFont typeface="Wingdings,Sans-Serif" panose="020B0604020202020204" pitchFamily="34" charset="0"/>
              <a:buChar char="Ø"/>
            </a:pPr>
            <a:r>
              <a:rPr lang="en-US" sz="1700" dirty="0">
                <a:ea typeface="+mn-lt"/>
                <a:cs typeface="+mn-lt"/>
              </a:rPr>
              <a:t>Positive impact on environment</a:t>
            </a:r>
          </a:p>
          <a:p>
            <a:pPr lvl="1">
              <a:buFont typeface="Wingdings,Sans-Serif" panose="020B0604020202020204" pitchFamily="34" charset="0"/>
              <a:buChar char="Ø"/>
            </a:pPr>
            <a:r>
              <a:rPr lang="en-US" sz="1700" dirty="0">
                <a:ea typeface="+mn-lt"/>
                <a:cs typeface="+mn-lt"/>
              </a:rPr>
              <a:t>Waste and energy use reduced</a:t>
            </a:r>
          </a:p>
          <a:p>
            <a:pPr lvl="1">
              <a:buFont typeface="Wingdings,Sans-Serif" panose="020B0604020202020204" pitchFamily="34" charset="0"/>
              <a:buChar char="Ø"/>
            </a:pPr>
            <a:r>
              <a:rPr lang="en-US" sz="1700" dirty="0">
                <a:ea typeface="+mn-lt"/>
                <a:cs typeface="+mn-lt"/>
              </a:rPr>
              <a:t>responsible travel more feasible</a:t>
            </a:r>
          </a:p>
          <a:p>
            <a:pPr lvl="1">
              <a:buFont typeface="Wingdings,Sans-Serif" panose="020B0604020202020204" pitchFamily="34" charset="0"/>
              <a:buChar char="Ø"/>
            </a:pPr>
            <a:r>
              <a:rPr lang="en-US" sz="1700" dirty="0">
                <a:ea typeface="+mn-lt"/>
                <a:cs typeface="+mn-lt"/>
              </a:rPr>
              <a:t>Use of existing resources</a:t>
            </a:r>
            <a:endParaRPr lang="en-US" dirty="0"/>
          </a:p>
          <a:p>
            <a:pPr lvl="1">
              <a:buFont typeface="Wingdings,Sans-Serif" panose="020B0604020202020204" pitchFamily="34" charset="0"/>
              <a:buChar char="Ø"/>
            </a:pPr>
            <a:endParaRPr lang="en-US" sz="1700" dirty="0">
              <a:ea typeface="+mn-lt"/>
              <a:cs typeface="+mn-lt"/>
            </a:endParaRPr>
          </a:p>
          <a:p>
            <a:pPr marL="971550" lvl="1" indent="-285750">
              <a:buFont typeface="Wingdings,Sans-Serif" panose="020B0604020202020204" pitchFamily="34" charset="0"/>
              <a:buChar char="Ø"/>
            </a:pPr>
            <a:endParaRPr lang="en-US" sz="1700" dirty="0">
              <a:ea typeface="Calibri"/>
              <a:cs typeface="Calibri"/>
            </a:endParaRPr>
          </a:p>
          <a:p>
            <a:pPr marL="457200" lvl="1" indent="0">
              <a:buNone/>
            </a:pPr>
            <a:endParaRPr lang="en-US" sz="1700">
              <a:cs typeface="Calibri"/>
            </a:endParaRPr>
          </a:p>
          <a:p>
            <a:pPr marL="342900" indent="-342900">
              <a:buFont typeface="Arial"/>
            </a:pPr>
            <a:endParaRPr lang="en-US" sz="1700">
              <a:ea typeface="Calibri" panose="020F0502020204030204"/>
              <a:cs typeface="Calibri"/>
            </a:endParaRPr>
          </a:p>
          <a:p>
            <a:pPr marL="457200" lvl="1" indent="0">
              <a:buNone/>
            </a:pPr>
            <a:endParaRPr lang="en-US" sz="1700">
              <a:ea typeface="Calibri" panose="020F0502020204030204"/>
              <a:cs typeface="Calibri"/>
            </a:endParaRPr>
          </a:p>
          <a:p>
            <a:pPr marL="742950" lvl="1" indent="-285750"/>
            <a:endParaRPr lang="en-US" sz="1700">
              <a:ea typeface="Calibri" panose="020F0502020204030204"/>
              <a:cs typeface="Calibri"/>
            </a:endParaRPr>
          </a:p>
        </p:txBody>
      </p:sp>
      <p:pic>
        <p:nvPicPr>
          <p:cNvPr id="4" name="slide 7">
            <a:hlinkClick r:id="" action="ppaction://media"/>
            <a:extLst>
              <a:ext uri="{FF2B5EF4-FFF2-40B4-BE49-F238E27FC236}">
                <a16:creationId xmlns:a16="http://schemas.microsoft.com/office/drawing/2014/main" id="{9D364BE3-6392-D6D1-C8DB-CFB44779D7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82875" y="460375"/>
            <a:ext cx="730250" cy="730250"/>
          </a:xfrm>
          <a:prstGeom prst="rect">
            <a:avLst/>
          </a:prstGeom>
        </p:spPr>
      </p:pic>
      <p:pic>
        <p:nvPicPr>
          <p:cNvPr id="5" name="Picture 6" descr="Table&#10;&#10;Description automatically generated">
            <a:extLst>
              <a:ext uri="{FF2B5EF4-FFF2-40B4-BE49-F238E27FC236}">
                <a16:creationId xmlns:a16="http://schemas.microsoft.com/office/drawing/2014/main" id="{FD5AA5E4-5A76-97AA-EDF4-75455CAE57D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62" t="11783" r="1136" b="57231"/>
          <a:stretch/>
        </p:blipFill>
        <p:spPr>
          <a:xfrm>
            <a:off x="409595" y="5956549"/>
            <a:ext cx="4539116" cy="896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948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794A753-0023-C04B-1CFD-DD8AB6065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24" y="239844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cs typeface="Calibri Light"/>
              </a:rPr>
              <a:t>Stakeholder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EC5FC-D075-0B10-62E5-BCA8037B6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5661" y="1719919"/>
            <a:ext cx="7963971" cy="428294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Internal stakeholders:</a:t>
            </a:r>
            <a:endParaRPr lang="en-US" dirty="0"/>
          </a:p>
          <a:p>
            <a:r>
              <a:rPr lang="en-GB" sz="2000" dirty="0">
                <a:ea typeface="+mn-lt"/>
                <a:cs typeface="+mn-lt"/>
              </a:rPr>
              <a:t>Hosts</a:t>
            </a:r>
          </a:p>
          <a:p>
            <a:r>
              <a:rPr lang="en-GB" sz="2000" dirty="0">
                <a:ea typeface="+mn-lt"/>
                <a:cs typeface="+mn-lt"/>
              </a:rPr>
              <a:t>Shareholders </a:t>
            </a:r>
          </a:p>
          <a:p>
            <a:r>
              <a:rPr lang="en-GB" sz="2000" dirty="0">
                <a:ea typeface="+mn-lt"/>
                <a:cs typeface="+mn-lt"/>
              </a:rPr>
              <a:t>Employees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D8239ED-2ABC-E404-1B79-8FD3461A37D4}"/>
              </a:ext>
            </a:extLst>
          </p:cNvPr>
          <p:cNvSpPr txBox="1">
            <a:spLocks/>
          </p:cNvSpPr>
          <p:nvPr/>
        </p:nvSpPr>
        <p:spPr>
          <a:xfrm>
            <a:off x="6896395" y="1713569"/>
            <a:ext cx="4376221" cy="42829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External stakeholders:</a:t>
            </a:r>
            <a:endParaRPr lang="en-US" dirty="0"/>
          </a:p>
          <a:p>
            <a:r>
              <a:rPr lang="en-GB" sz="2000" dirty="0">
                <a:ea typeface="+mn-lt"/>
                <a:cs typeface="+mn-lt"/>
              </a:rPr>
              <a:t>Guests</a:t>
            </a:r>
          </a:p>
          <a:p>
            <a:r>
              <a:rPr lang="en-GB" sz="2000" dirty="0">
                <a:ea typeface="+mn-lt"/>
                <a:cs typeface="+mn-lt"/>
              </a:rPr>
              <a:t>Communities</a:t>
            </a:r>
          </a:p>
          <a:p>
            <a:r>
              <a:rPr lang="en-GB" sz="2000" dirty="0">
                <a:ea typeface="+mn-lt"/>
                <a:cs typeface="+mn-lt"/>
              </a:rPr>
              <a:t>Any other services (Airbnb, 2020)</a:t>
            </a:r>
          </a:p>
        </p:txBody>
      </p:sp>
      <p:pic>
        <p:nvPicPr>
          <p:cNvPr id="4" name="slide 8">
            <a:hlinkClick r:id="" action="ppaction://media"/>
            <a:extLst>
              <a:ext uri="{FF2B5EF4-FFF2-40B4-BE49-F238E27FC236}">
                <a16:creationId xmlns:a16="http://schemas.microsoft.com/office/drawing/2014/main" id="{2A76E72B-6F93-D486-19B5-66E70ACD15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72058" y="681283"/>
            <a:ext cx="730250" cy="730250"/>
          </a:xfrm>
          <a:prstGeom prst="rect">
            <a:avLst/>
          </a:prstGeom>
        </p:spPr>
      </p:pic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7B258298-2BE3-AE59-4C3C-E16AA1784A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4" y="3804226"/>
            <a:ext cx="4203700" cy="3165381"/>
          </a:xfrm>
          <a:prstGeom prst="rect">
            <a:avLst/>
          </a:prstGeom>
        </p:spPr>
      </p:pic>
      <p:pic>
        <p:nvPicPr>
          <p:cNvPr id="7" name="Picture 7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FD9C14D3-3D0F-5B45-3C95-695E07557B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68900" y="4732021"/>
            <a:ext cx="7018866" cy="2124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096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3B7F956-B040-A709-53CE-8123DA69C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102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ea typeface="+mj-lt"/>
                <a:cs typeface="+mj-lt"/>
              </a:rPr>
              <a:t>New Strategic Direction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B41CE-3FB1-B8F9-6800-1790195E8A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1603503"/>
            <a:ext cx="5709721" cy="2430864"/>
          </a:xfrm>
        </p:spPr>
        <p:txBody>
          <a:bodyPr anchor="t">
            <a:normAutofit/>
          </a:bodyPr>
          <a:lstStyle/>
          <a:p>
            <a:pPr marL="457200" indent="-457200">
              <a:buAutoNum type="arabicPeriod"/>
            </a:pPr>
            <a:r>
              <a:rPr lang="en-US" sz="2000" dirty="0">
                <a:ea typeface="Calibri"/>
                <a:cs typeface="Calibri"/>
              </a:rPr>
              <a:t>Allow hosts to require certain criteria</a:t>
            </a:r>
            <a:endParaRPr lang="en-US"/>
          </a:p>
          <a:p>
            <a:pPr marL="457200" indent="-457200">
              <a:buAutoNum type="arabicPeriod"/>
            </a:pPr>
            <a:r>
              <a:rPr lang="en-US" sz="2000" dirty="0">
                <a:ea typeface="Calibri"/>
                <a:cs typeface="Calibri"/>
              </a:rPr>
              <a:t>Instant rooms</a:t>
            </a:r>
          </a:p>
          <a:p>
            <a:pPr marL="457200" indent="-457200">
              <a:buAutoNum type="arabicPeriod"/>
            </a:pPr>
            <a:r>
              <a:rPr lang="en-US" sz="2000" dirty="0">
                <a:ea typeface="Calibri"/>
                <a:cs typeface="Calibri"/>
              </a:rPr>
              <a:t>Membership or loyalty scheme</a:t>
            </a:r>
          </a:p>
          <a:p>
            <a:pPr marL="457200" indent="-457200">
              <a:buAutoNum type="arabicPeriod"/>
            </a:pPr>
            <a:r>
              <a:rPr lang="en-US" sz="2000" dirty="0">
                <a:ea typeface="Calibri"/>
                <a:cs typeface="Calibri"/>
              </a:rPr>
              <a:t>Easier to contact</a:t>
            </a:r>
          </a:p>
          <a:p>
            <a:pPr marL="457200" indent="-457200">
              <a:buAutoNum type="arabicPeriod"/>
            </a:pPr>
            <a:r>
              <a:rPr lang="en-US" sz="2000" dirty="0">
                <a:ea typeface="Calibri"/>
                <a:cs typeface="Calibri"/>
              </a:rPr>
              <a:t>Compare listings in ap/website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slide 9">
            <a:hlinkClick r:id="" action="ppaction://media"/>
            <a:extLst>
              <a:ext uri="{FF2B5EF4-FFF2-40B4-BE49-F238E27FC236}">
                <a16:creationId xmlns:a16="http://schemas.microsoft.com/office/drawing/2014/main" id="{653AC8ED-FBBC-A12B-AA60-BE0C78C026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27042" y="650875"/>
            <a:ext cx="730250" cy="730250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3970F7F5-FD6D-9FE4-EB9D-F886F1062A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4566" y="5313892"/>
            <a:ext cx="2743200" cy="1543050"/>
          </a:xfrm>
          <a:prstGeom prst="rect">
            <a:avLst/>
          </a:prstGeom>
        </p:spPr>
      </p:pic>
      <p:pic>
        <p:nvPicPr>
          <p:cNvPr id="6" name="Picture 6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BCCD941F-5A27-F0A2-A71D-898A59179BA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-969" r="-386" b="5714"/>
          <a:stretch/>
        </p:blipFill>
        <p:spPr>
          <a:xfrm>
            <a:off x="4233" y="5086903"/>
            <a:ext cx="2753794" cy="1767266"/>
          </a:xfrm>
          <a:prstGeom prst="rect">
            <a:avLst/>
          </a:prstGeom>
        </p:spPr>
      </p:pic>
      <p:pic>
        <p:nvPicPr>
          <p:cNvPr id="7" name="Picture 8" descr="A picture containing text, sign, highway&#10;&#10;Description automatically generated">
            <a:extLst>
              <a:ext uri="{FF2B5EF4-FFF2-40B4-BE49-F238E27FC236}">
                <a16:creationId xmlns:a16="http://schemas.microsoft.com/office/drawing/2014/main" id="{2E6C1427-160A-6B3A-885B-64D88D0898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400" y="5317321"/>
            <a:ext cx="2743200" cy="153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572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DD068A-614D-3AD8-377E-2B2A32F6C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176344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cs typeface="Calibri Ligh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CB0FF-191F-9CEB-E5A1-5BD61C6CC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495" y="1487086"/>
            <a:ext cx="11890387" cy="5055530"/>
          </a:xfrm>
        </p:spPr>
        <p:txBody>
          <a:bodyPr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1800">
                <a:cs typeface="Calibri"/>
              </a:rPr>
              <a:t>Airbnb. (2020). </a:t>
            </a:r>
            <a:r>
              <a:rPr lang="en-US" sz="1800" i="1">
                <a:cs typeface="Calibri"/>
              </a:rPr>
              <a:t>'An Update on Our Work to Serve All Stakeholders' </a:t>
            </a:r>
            <a:r>
              <a:rPr lang="en-US" sz="1800">
                <a:ea typeface="+mn-lt"/>
                <a:cs typeface="+mn-lt"/>
                <a:hlinkClick r:id="rId2"/>
              </a:rPr>
              <a:t>https://news.airbnb.com/serving-all-stakeholders/#:~:text=1.-,Identify%20our%20stakeholders.,Communities%2C%20Shareholders%2C%20and%20Employees</a:t>
            </a:r>
            <a:r>
              <a:rPr lang="en-US" sz="1800">
                <a:ea typeface="+mn-lt"/>
                <a:cs typeface="+mn-lt"/>
              </a:rPr>
              <a:t>. </a:t>
            </a:r>
            <a:endParaRPr lang="en-US" sz="1800" i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>
                <a:cs typeface="Calibri"/>
              </a:rPr>
              <a:t>Bivens, J. (2019). </a:t>
            </a:r>
            <a:r>
              <a:rPr lang="en-US" sz="1800" i="1">
                <a:cs typeface="Calibri"/>
              </a:rPr>
              <a:t>'The economic costs and benefits of Airbnb' </a:t>
            </a:r>
            <a:r>
              <a:rPr lang="en-US" sz="1800">
                <a:ea typeface="+mn-lt"/>
                <a:cs typeface="+mn-lt"/>
                <a:hlinkClick r:id="rId3"/>
              </a:rPr>
              <a:t>https://www.epi.org/publication/the-economic-costs-and-benefits-of-airbnb-no-reason-for-local-policymakers-to-let-airbnb-bypass-tax-or-regulatory-obligations/</a:t>
            </a:r>
            <a:r>
              <a:rPr lang="en-US" sz="1800">
                <a:ea typeface="+mn-lt"/>
                <a:cs typeface="+mn-lt"/>
              </a:rPr>
              <a:t> </a:t>
            </a:r>
            <a:endParaRPr lang="en-US" sz="1800" i="1">
              <a:cs typeface="Calibri"/>
            </a:endParaRPr>
          </a:p>
          <a:p>
            <a:pPr marL="0" indent="0">
              <a:buNone/>
            </a:pPr>
            <a:r>
              <a:rPr lang="en-US" sz="1800">
                <a:cs typeface="Calibri"/>
              </a:rPr>
              <a:t>Coldwell, W. (2014). </a:t>
            </a:r>
            <a:r>
              <a:rPr lang="en-US" sz="1800" i="1">
                <a:cs typeface="Calibri"/>
              </a:rPr>
              <a:t>'Airbnb's legal troubles: what are the issues?' </a:t>
            </a:r>
            <a:r>
              <a:rPr lang="en-US" sz="1800">
                <a:ea typeface="+mn-lt"/>
                <a:cs typeface="+mn-lt"/>
                <a:hlinkClick r:id="rId4"/>
              </a:rPr>
              <a:t>https://www.theguardian.com/travel/2014/jul/08/airbnb-legal-troubles-what-are-the-issues</a:t>
            </a:r>
            <a:r>
              <a:rPr lang="en-US" sz="1800">
                <a:ea typeface="+mn-lt"/>
                <a:cs typeface="+mn-lt"/>
              </a:rPr>
              <a:t> </a:t>
            </a:r>
            <a:endParaRPr lang="en-US" sz="1800" i="1">
              <a:cs typeface="Calibri"/>
            </a:endParaRPr>
          </a:p>
          <a:p>
            <a:pPr marL="0" indent="0">
              <a:buNone/>
            </a:pPr>
            <a:r>
              <a:rPr lang="en-US" sz="1800" err="1">
                <a:cs typeface="Calibri"/>
              </a:rPr>
              <a:t>Cuofano</a:t>
            </a:r>
            <a:r>
              <a:rPr lang="en-US" sz="1800">
                <a:cs typeface="Calibri"/>
              </a:rPr>
              <a:t>, G. (2022). </a:t>
            </a:r>
            <a:r>
              <a:rPr lang="en-US" sz="1800" i="1">
                <a:cs typeface="Calibri"/>
              </a:rPr>
              <a:t>'What is Bowman's Strategy Clock And Why It Matters In Business' </a:t>
            </a:r>
            <a:r>
              <a:rPr lang="en-US" sz="1800">
                <a:ea typeface="+mn-lt"/>
                <a:cs typeface="+mn-lt"/>
                <a:hlinkClick r:id="rId5"/>
              </a:rPr>
              <a:t>https://fourweekmba.com/bowmans-strategy-clock/</a:t>
            </a:r>
            <a:r>
              <a:rPr lang="en-US" sz="1800">
                <a:ea typeface="+mn-lt"/>
                <a:cs typeface="+mn-lt"/>
              </a:rPr>
              <a:t> </a:t>
            </a:r>
            <a:endParaRPr lang="en-US" sz="1800">
              <a:cs typeface="Calibri"/>
            </a:endParaRPr>
          </a:p>
          <a:p>
            <a:pPr marL="0" indent="0">
              <a:buNone/>
            </a:pPr>
            <a:r>
              <a:rPr lang="en-US" sz="1800">
                <a:cs typeface="Calibri"/>
              </a:rPr>
              <a:t>Gagliardi, G. (1998-2021). </a:t>
            </a:r>
            <a:r>
              <a:rPr lang="en-US" sz="1800" i="1">
                <a:cs typeface="Calibri"/>
              </a:rPr>
              <a:t>'Peter Drucker on Strategic Planning' </a:t>
            </a:r>
            <a:r>
              <a:rPr lang="en-US" sz="1800">
                <a:ea typeface="+mn-lt"/>
                <a:cs typeface="+mn-lt"/>
                <a:hlinkClick r:id="rId6"/>
              </a:rPr>
              <a:t>http://scienceofstrategy.org/main/content/peter-drucker-strategic-planning</a:t>
            </a:r>
            <a:r>
              <a:rPr lang="en-US" sz="1800">
                <a:ea typeface="+mn-lt"/>
                <a:cs typeface="+mn-lt"/>
              </a:rPr>
              <a:t> </a:t>
            </a:r>
            <a:endParaRPr lang="en-US" sz="1800" i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Getlucidity.com. (2022) </a:t>
            </a:r>
            <a:r>
              <a:rPr lang="en-GB" sz="1800" i="1">
                <a:ea typeface="+mn-lt"/>
                <a:cs typeface="+mn-lt"/>
              </a:rPr>
              <a:t>‘strategy-clock.png (1312x1224)’ </a:t>
            </a:r>
            <a:r>
              <a:rPr lang="en-GB" sz="1800" i="1" u="sng">
                <a:ea typeface="+mn-lt"/>
                <a:cs typeface="+mn-lt"/>
                <a:hlinkClick r:id="rId7"/>
              </a:rPr>
              <a:t>https://getlucidity.com/wp-content/uploads/2021/02/strategy-clock.png</a:t>
            </a:r>
            <a:r>
              <a:rPr lang="en-GB" sz="1800" i="1">
                <a:ea typeface="+mn-lt"/>
                <a:cs typeface="+mn-lt"/>
              </a:rPr>
              <a:t> </a:t>
            </a:r>
            <a:endParaRPr lang="en-US" sz="18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>
                <a:cs typeface="Calibri"/>
              </a:rPr>
              <a:t>Gunning, P. (2020). </a:t>
            </a:r>
            <a:r>
              <a:rPr lang="en-US" sz="1800" i="1">
                <a:cs typeface="Calibri"/>
              </a:rPr>
              <a:t>'What Are Airbnb Experiences and Can They Increase Your ROI?' </a:t>
            </a:r>
            <a:r>
              <a:rPr lang="en-US" sz="1800">
                <a:ea typeface="+mn-lt"/>
                <a:cs typeface="+mn-lt"/>
                <a:hlinkClick r:id="rId8"/>
              </a:rPr>
              <a:t>https://www.igms.com/airbnb-experiences/</a:t>
            </a:r>
            <a:r>
              <a:rPr lang="en-US" sz="1800">
                <a:ea typeface="+mn-lt"/>
                <a:cs typeface="+mn-lt"/>
              </a:rPr>
              <a:t> </a:t>
            </a:r>
            <a:endParaRPr lang="en-US"/>
          </a:p>
          <a:p>
            <a:pPr>
              <a:buNone/>
            </a:pPr>
            <a:r>
              <a:rPr lang="en-US" sz="1800" err="1">
                <a:ea typeface="+mn-lt"/>
                <a:cs typeface="+mn-lt"/>
              </a:rPr>
              <a:t>Kuijk</a:t>
            </a:r>
            <a:r>
              <a:rPr lang="en-US" sz="1800">
                <a:ea typeface="+mn-lt"/>
                <a:cs typeface="+mn-lt"/>
              </a:rPr>
              <a:t>, A. (2018). '</a:t>
            </a:r>
            <a:r>
              <a:rPr lang="en-US" sz="1800" i="1">
                <a:ea typeface="+mn-lt"/>
                <a:cs typeface="+mn-lt"/>
              </a:rPr>
              <a:t>Porter’s Generic Strategies.'</a:t>
            </a:r>
            <a:r>
              <a:rPr lang="en-US" sz="1800">
                <a:ea typeface="+mn-lt"/>
                <a:cs typeface="+mn-lt"/>
              </a:rPr>
              <a:t> </a:t>
            </a:r>
            <a:r>
              <a:rPr lang="en-US" sz="1800">
                <a:ea typeface="+mn-lt"/>
                <a:cs typeface="+mn-lt"/>
                <a:hlinkClick r:id="rId9"/>
              </a:rPr>
              <a:t>https://www.toolshero.com/strategy/porters-generic-strategies/</a:t>
            </a:r>
            <a:endParaRPr lang="en-US"/>
          </a:p>
          <a:p>
            <a:pPr marL="0" indent="0">
              <a:buNone/>
            </a:pPr>
            <a:r>
              <a:rPr lang="en-US" sz="1800">
                <a:cs typeface="Calibri"/>
              </a:rPr>
              <a:t>Lock, S. (2022). </a:t>
            </a:r>
            <a:r>
              <a:rPr lang="en-US" sz="1800" i="1">
                <a:cs typeface="Calibri"/>
              </a:rPr>
              <a:t>'Company value of Airbnb worldwide from 2016 to 2021' </a:t>
            </a:r>
            <a:r>
              <a:rPr lang="en-US" sz="1800">
                <a:ea typeface="+mn-lt"/>
                <a:cs typeface="+mn-lt"/>
                <a:hlinkClick r:id="rId10"/>
              </a:rPr>
              <a:t>https://www.statista.com/statistics/339845/company-value-and-equity-funding-of-airbnb/</a:t>
            </a:r>
            <a:r>
              <a:rPr lang="en-US" sz="1800">
                <a:ea typeface="+mn-lt"/>
                <a:cs typeface="+mn-lt"/>
              </a:rPr>
              <a:t> </a:t>
            </a:r>
            <a:endParaRPr lang="en-US"/>
          </a:p>
          <a:p>
            <a:pPr marL="0" indent="0">
              <a:buNone/>
            </a:pPr>
            <a:r>
              <a:rPr lang="en-US" sz="1800">
                <a:ea typeface="Calibri"/>
                <a:cs typeface="Calibri"/>
              </a:rPr>
              <a:t>Lucid Content Team. (2022). </a:t>
            </a:r>
            <a:r>
              <a:rPr lang="en-US" sz="1800" i="1">
                <a:ea typeface="Calibri"/>
                <a:cs typeface="Calibri"/>
              </a:rPr>
              <a:t>'How to Define Strategy Using Porter's Five Forces'</a:t>
            </a:r>
            <a:r>
              <a:rPr lang="en-US" sz="1800">
                <a:ea typeface="Calibri"/>
                <a:cs typeface="Calibri"/>
              </a:rPr>
              <a:t> </a:t>
            </a:r>
            <a:r>
              <a:rPr lang="en-US" sz="1800">
                <a:ea typeface="+mn-lt"/>
                <a:cs typeface="+mn-lt"/>
                <a:hlinkClick r:id="rId11"/>
              </a:rPr>
              <a:t>https://www.lucidchart.com/blog/what-is-strategy</a:t>
            </a:r>
            <a:r>
              <a:rPr lang="en-US" sz="1800">
                <a:ea typeface="+mn-lt"/>
                <a:cs typeface="+mn-lt"/>
              </a:rPr>
              <a:t> </a:t>
            </a:r>
            <a:endParaRPr lang="en-US" sz="1800" i="1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800" err="1">
                <a:ea typeface="Calibri"/>
                <a:cs typeface="Calibri"/>
              </a:rPr>
              <a:t>Ovans</a:t>
            </a:r>
            <a:r>
              <a:rPr lang="en-US" sz="1800">
                <a:ea typeface="Calibri"/>
                <a:cs typeface="Calibri"/>
              </a:rPr>
              <a:t>, A. (2015). </a:t>
            </a:r>
            <a:r>
              <a:rPr lang="en-US" sz="1800" i="1">
                <a:ea typeface="Calibri"/>
                <a:cs typeface="Calibri"/>
              </a:rPr>
              <a:t>'What Is Strategy, Again?' </a:t>
            </a:r>
            <a:r>
              <a:rPr lang="en-US" sz="1800">
                <a:ea typeface="+mn-lt"/>
                <a:cs typeface="+mn-lt"/>
                <a:hlinkClick r:id="rId12"/>
              </a:rPr>
              <a:t>https://hbr.org/2015/05/what-is-strategy-again</a:t>
            </a:r>
            <a:r>
              <a:rPr lang="en-US" sz="1800">
                <a:ea typeface="+mn-lt"/>
                <a:cs typeface="+mn-lt"/>
              </a:rPr>
              <a:t> </a:t>
            </a:r>
            <a:endParaRPr lang="en-US" sz="1800" i="1">
              <a:cs typeface="Calibri"/>
            </a:endParaRPr>
          </a:p>
          <a:p>
            <a:pPr marL="0" indent="0">
              <a:buNone/>
            </a:pPr>
            <a:r>
              <a:rPr lang="en-US" sz="1800">
                <a:cs typeface="Calibri"/>
              </a:rPr>
              <a:t>Think Insights. (2022). </a:t>
            </a:r>
            <a:r>
              <a:rPr lang="en-US" sz="1800" i="1">
                <a:cs typeface="Calibri"/>
              </a:rPr>
              <a:t>'Bowman's Strategic Clock – How to position your product?' </a:t>
            </a:r>
            <a:r>
              <a:rPr lang="en-US" sz="1800">
                <a:ea typeface="+mn-lt"/>
                <a:cs typeface="+mn-lt"/>
                <a:hlinkClick r:id="rId13"/>
              </a:rPr>
              <a:t>https://thinkinsights.net/strategy/bowmans-strategic-clock/</a:t>
            </a:r>
            <a:r>
              <a:rPr lang="en-US" sz="1800">
                <a:ea typeface="+mn-lt"/>
                <a:cs typeface="+mn-lt"/>
              </a:rPr>
              <a:t> </a:t>
            </a:r>
            <a:endParaRPr lang="en-US" sz="1800" i="1">
              <a:cs typeface="Calibri"/>
            </a:endParaRPr>
          </a:p>
          <a:p>
            <a:pPr marL="0" indent="0">
              <a:buNone/>
            </a:pPr>
            <a:r>
              <a:rPr lang="en-US" sz="1800">
                <a:cs typeface="Calibri"/>
              </a:rPr>
              <a:t>Zippia.com. (2022). </a:t>
            </a:r>
            <a:r>
              <a:rPr lang="en-US" sz="1800" i="1">
                <a:cs typeface="Calibri"/>
              </a:rPr>
              <a:t>'AIRBNB HISTORY' </a:t>
            </a:r>
            <a:r>
              <a:rPr lang="en-US" sz="1800">
                <a:ea typeface="+mn-lt"/>
                <a:cs typeface="+mn-lt"/>
                <a:hlinkClick r:id="rId14"/>
              </a:rPr>
              <a:t>https://www.zippia.com/airbnb-careers-13934/history/</a:t>
            </a:r>
            <a:r>
              <a:rPr lang="en-US" sz="1800">
                <a:ea typeface="+mn-lt"/>
                <a:cs typeface="+mn-lt"/>
              </a:rPr>
              <a:t> </a:t>
            </a:r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83901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Jessica Lewis  Strategies for Resilience and Prosperity BMSP6006  Glenn Behenna  Assignment 2 – Practical Presentation </vt:lpstr>
      <vt:lpstr>Definitions of Strategic Management</vt:lpstr>
      <vt:lpstr>Brief overview of Airbnb</vt:lpstr>
      <vt:lpstr>Application of Porter's Generic Strategies</vt:lpstr>
      <vt:lpstr>Application of Bowman's Strategic Clock</vt:lpstr>
      <vt:lpstr>SWOT Analysis</vt:lpstr>
      <vt:lpstr>PESTLE Analysis</vt:lpstr>
      <vt:lpstr>Stakeholder Analysis</vt:lpstr>
      <vt:lpstr>New Strategic Direction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142</cp:revision>
  <dcterms:created xsi:type="dcterms:W3CDTF">2013-07-15T20:26:40Z</dcterms:created>
  <dcterms:modified xsi:type="dcterms:W3CDTF">2022-11-10T22:36:05Z</dcterms:modified>
</cp:coreProperties>
</file>