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Default Extension="bin" ContentType="application/vnd.openxmlformats-officedocument.oleObject"/>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0" r:id="rId1"/>
  </p:sldMasterIdLst>
  <p:notesMasterIdLst>
    <p:notesMasterId r:id="rId35"/>
  </p:notesMasterIdLst>
  <p:sldIdLst>
    <p:sldId id="256" r:id="rId2"/>
    <p:sldId id="257" r:id="rId3"/>
    <p:sldId id="258" r:id="rId4"/>
    <p:sldId id="259" r:id="rId5"/>
    <p:sldId id="261" r:id="rId6"/>
    <p:sldId id="298" r:id="rId7"/>
    <p:sldId id="299" r:id="rId8"/>
    <p:sldId id="300" r:id="rId9"/>
    <p:sldId id="271" r:id="rId10"/>
    <p:sldId id="302" r:id="rId11"/>
    <p:sldId id="274" r:id="rId12"/>
    <p:sldId id="275" r:id="rId13"/>
    <p:sldId id="276" r:id="rId14"/>
    <p:sldId id="277" r:id="rId15"/>
    <p:sldId id="280" r:id="rId16"/>
    <p:sldId id="281" r:id="rId17"/>
    <p:sldId id="301" r:id="rId18"/>
    <p:sldId id="282" r:id="rId19"/>
    <p:sldId id="283" r:id="rId20"/>
    <p:sldId id="303" r:id="rId21"/>
    <p:sldId id="304" r:id="rId22"/>
    <p:sldId id="306" r:id="rId23"/>
    <p:sldId id="307" r:id="rId24"/>
    <p:sldId id="305" r:id="rId25"/>
    <p:sldId id="287" r:id="rId26"/>
    <p:sldId id="288" r:id="rId27"/>
    <p:sldId id="291" r:id="rId28"/>
    <p:sldId id="292" r:id="rId29"/>
    <p:sldId id="293" r:id="rId30"/>
    <p:sldId id="294" r:id="rId31"/>
    <p:sldId id="295" r:id="rId32"/>
    <p:sldId id="296" r:id="rId33"/>
    <p:sldId id="297" r:id="rId34"/>
  </p:sldIdLst>
  <p:sldSz cx="9144000" cy="6858000" type="screen4x3"/>
  <p:notesSz cx="6858000" cy="9144000"/>
  <p:defaultTextStyle>
    <a:defPPr>
      <a:defRPr lang="zh-CN"/>
    </a:defPPr>
    <a:lvl1pPr algn="l" rtl="0" fontAlgn="base">
      <a:spcBef>
        <a:spcPct val="0"/>
      </a:spcBef>
      <a:spcAft>
        <a:spcPct val="0"/>
      </a:spcAft>
      <a:defRPr kern="1200">
        <a:solidFill>
          <a:schemeClr val="tx1"/>
        </a:solidFill>
        <a:latin typeface="Arial" pitchFamily="34" charset="0"/>
        <a:ea typeface="宋体" pitchFamily="2" charset="-122"/>
        <a:cs typeface="+mn-cs"/>
      </a:defRPr>
    </a:lvl1pPr>
    <a:lvl2pPr marL="457200" algn="l" rtl="0" fontAlgn="base">
      <a:spcBef>
        <a:spcPct val="0"/>
      </a:spcBef>
      <a:spcAft>
        <a:spcPct val="0"/>
      </a:spcAft>
      <a:defRPr kern="1200">
        <a:solidFill>
          <a:schemeClr val="tx1"/>
        </a:solidFill>
        <a:latin typeface="Arial" pitchFamily="34" charset="0"/>
        <a:ea typeface="宋体" pitchFamily="2" charset="-122"/>
        <a:cs typeface="+mn-cs"/>
      </a:defRPr>
    </a:lvl2pPr>
    <a:lvl3pPr marL="914400" algn="l" rtl="0" fontAlgn="base">
      <a:spcBef>
        <a:spcPct val="0"/>
      </a:spcBef>
      <a:spcAft>
        <a:spcPct val="0"/>
      </a:spcAft>
      <a:defRPr kern="1200">
        <a:solidFill>
          <a:schemeClr val="tx1"/>
        </a:solidFill>
        <a:latin typeface="Arial" pitchFamily="34" charset="0"/>
        <a:ea typeface="宋体" pitchFamily="2" charset="-122"/>
        <a:cs typeface="+mn-cs"/>
      </a:defRPr>
    </a:lvl3pPr>
    <a:lvl4pPr marL="1371600" algn="l" rtl="0" fontAlgn="base">
      <a:spcBef>
        <a:spcPct val="0"/>
      </a:spcBef>
      <a:spcAft>
        <a:spcPct val="0"/>
      </a:spcAft>
      <a:defRPr kern="1200">
        <a:solidFill>
          <a:schemeClr val="tx1"/>
        </a:solidFill>
        <a:latin typeface="Arial" pitchFamily="34" charset="0"/>
        <a:ea typeface="宋体" pitchFamily="2" charset="-122"/>
        <a:cs typeface="+mn-cs"/>
      </a:defRPr>
    </a:lvl4pPr>
    <a:lvl5pPr marL="1828800" algn="l" rtl="0" fontAlgn="base">
      <a:spcBef>
        <a:spcPct val="0"/>
      </a:spcBef>
      <a:spcAft>
        <a:spcPct val="0"/>
      </a:spcAft>
      <a:defRPr kern="1200">
        <a:solidFill>
          <a:schemeClr val="tx1"/>
        </a:solidFill>
        <a:latin typeface="Arial" pitchFamily="34" charset="0"/>
        <a:ea typeface="宋体" pitchFamily="2" charset="-122"/>
        <a:cs typeface="+mn-cs"/>
      </a:defRPr>
    </a:lvl5pPr>
    <a:lvl6pPr marL="2286000" algn="l" defTabSz="914400" rtl="0" eaLnBrk="1" latinLnBrk="0" hangingPunct="1">
      <a:defRPr kern="1200">
        <a:solidFill>
          <a:schemeClr val="tx1"/>
        </a:solidFill>
        <a:latin typeface="Arial" pitchFamily="34" charset="0"/>
        <a:ea typeface="宋体" pitchFamily="2" charset="-122"/>
        <a:cs typeface="+mn-cs"/>
      </a:defRPr>
    </a:lvl6pPr>
    <a:lvl7pPr marL="2743200" algn="l" defTabSz="914400" rtl="0" eaLnBrk="1" latinLnBrk="0" hangingPunct="1">
      <a:defRPr kern="1200">
        <a:solidFill>
          <a:schemeClr val="tx1"/>
        </a:solidFill>
        <a:latin typeface="Arial" pitchFamily="34" charset="0"/>
        <a:ea typeface="宋体" pitchFamily="2" charset="-122"/>
        <a:cs typeface="+mn-cs"/>
      </a:defRPr>
    </a:lvl7pPr>
    <a:lvl8pPr marL="3200400" algn="l" defTabSz="914400" rtl="0" eaLnBrk="1" latinLnBrk="0" hangingPunct="1">
      <a:defRPr kern="1200">
        <a:solidFill>
          <a:schemeClr val="tx1"/>
        </a:solidFill>
        <a:latin typeface="Arial" pitchFamily="34" charset="0"/>
        <a:ea typeface="宋体" pitchFamily="2" charset="-122"/>
        <a:cs typeface="+mn-cs"/>
      </a:defRPr>
    </a:lvl8pPr>
    <a:lvl9pPr marL="3657600" algn="l" defTabSz="914400" rtl="0" eaLnBrk="1" latinLnBrk="0" hangingPunct="1">
      <a:defRPr kern="1200">
        <a:solidFill>
          <a:schemeClr val="tx1"/>
        </a:solidFill>
        <a:latin typeface="Arial" pitchFamily="34" charset="0"/>
        <a:ea typeface="宋体" pitchFamily="2" charset="-122"/>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snapToGrid="0">
      <p:cViewPr>
        <p:scale>
          <a:sx n="65" d="100"/>
          <a:sy n="65" d="100"/>
        </p:scale>
        <p:origin x="-1722" y="-59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5.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0375F0-4E90-470B-9BF6-C06859EA42C4}" type="datetimeFigureOut">
              <a:rPr lang="en-US" smtClean="0"/>
              <a:t>10/6/2011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1E4C96-844E-4C4D-A005-F06C43696714}"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11E72D4-3ADF-4382-AF28-1D45F5859183}" type="slidenum">
              <a:rPr lang="en-GB" smtClean="0"/>
              <a:pPr/>
              <a:t>10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pPr>
              <a:defRPr/>
            </a:pPr>
            <a:endParaRPr lang="en-US" altLang="zh-CN"/>
          </a:p>
        </p:txBody>
      </p:sp>
      <p:sp>
        <p:nvSpPr>
          <p:cNvPr id="2" name="Footer Placeholder 1"/>
          <p:cNvSpPr>
            <a:spLocks noGrp="1"/>
          </p:cNvSpPr>
          <p:nvPr>
            <p:ph type="ftr" sz="quarter" idx="11"/>
          </p:nvPr>
        </p:nvSpPr>
        <p:spPr/>
        <p:txBody>
          <a:bodyPr/>
          <a:lstStyle/>
          <a:p>
            <a:pPr>
              <a:defRPr/>
            </a:pPr>
            <a:endParaRPr lang="en-US" altLang="zh-CN"/>
          </a:p>
        </p:txBody>
      </p:sp>
      <p:sp>
        <p:nvSpPr>
          <p:cNvPr id="15" name="Slide Number Placeholder 14"/>
          <p:cNvSpPr>
            <a:spLocks noGrp="1"/>
          </p:cNvSpPr>
          <p:nvPr>
            <p:ph type="sldNum" sz="quarter" idx="12"/>
          </p:nvPr>
        </p:nvSpPr>
        <p:spPr>
          <a:xfrm>
            <a:off x="8229600" y="6473952"/>
            <a:ext cx="758952" cy="246888"/>
          </a:xfrm>
        </p:spPr>
        <p:txBody>
          <a:bodyPr/>
          <a:lstStyle/>
          <a:p>
            <a:pPr>
              <a:defRPr/>
            </a:pPr>
            <a:fld id="{4B96DAAD-94A0-4B30-9B11-C1C6FCCBE9CD}" type="slidenum">
              <a:rPr lang="en-US" altLang="zh-CN" smtClean="0"/>
              <a:pPr>
                <a:defRPr/>
              </a:pPr>
              <a:t>‹#›</a:t>
            </a:fld>
            <a:endParaRPr lang="en-US" altLang="zh-C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a:defRPr/>
            </a:pPr>
            <a:endParaRPr lang="en-US" altLang="zh-CN"/>
          </a:p>
        </p:txBody>
      </p:sp>
      <p:sp>
        <p:nvSpPr>
          <p:cNvPr id="19" name="Footer Placeholder 18"/>
          <p:cNvSpPr>
            <a:spLocks noGrp="1"/>
          </p:cNvSpPr>
          <p:nvPr>
            <p:ph type="ftr" sz="quarter" idx="11"/>
          </p:nvPr>
        </p:nvSpPr>
        <p:spPr>
          <a:xfrm>
            <a:off x="3581400" y="76200"/>
            <a:ext cx="2895600" cy="288925"/>
          </a:xfrm>
        </p:spPr>
        <p:txBody>
          <a:bodyPr/>
          <a:lstStyle/>
          <a:p>
            <a:pPr>
              <a:defRPr/>
            </a:pPr>
            <a:endParaRPr lang="en-US" altLang="zh-CN"/>
          </a:p>
        </p:txBody>
      </p:sp>
      <p:sp>
        <p:nvSpPr>
          <p:cNvPr id="16" name="Slide Number Placeholder 15"/>
          <p:cNvSpPr>
            <a:spLocks noGrp="1"/>
          </p:cNvSpPr>
          <p:nvPr>
            <p:ph type="sldNum" sz="quarter" idx="12"/>
          </p:nvPr>
        </p:nvSpPr>
        <p:spPr>
          <a:xfrm>
            <a:off x="8229600" y="6473952"/>
            <a:ext cx="758952" cy="246888"/>
          </a:xfrm>
        </p:spPr>
        <p:txBody>
          <a:bodyPr/>
          <a:lstStyle/>
          <a:p>
            <a:pPr>
              <a:defRPr/>
            </a:pPr>
            <a:fld id="{9705DF64-84FD-482F-8596-06356C318D0D}" type="slidenum">
              <a:rPr lang="en-US" altLang="zh-CN" smtClean="0"/>
              <a:pPr>
                <a:defRPr/>
              </a:pPr>
              <a:t>‹#›</a:t>
            </a:fld>
            <a:endParaRPr lang="en-US" altLang="zh-C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pPr>
              <a:defRPr/>
            </a:pPr>
            <a:endParaRPr lang="en-US" altLang="zh-CN"/>
          </a:p>
        </p:txBody>
      </p:sp>
      <p:sp>
        <p:nvSpPr>
          <p:cNvPr id="11" name="Footer Placeholder 10"/>
          <p:cNvSpPr>
            <a:spLocks noGrp="1"/>
          </p:cNvSpPr>
          <p:nvPr>
            <p:ph type="ftr" sz="quarter" idx="11"/>
          </p:nvPr>
        </p:nvSpPr>
        <p:spPr/>
        <p:txBody>
          <a:bodyPr/>
          <a:lstStyle/>
          <a:p>
            <a:pPr>
              <a:defRPr/>
            </a:pPr>
            <a:endParaRPr lang="en-US" altLang="zh-CN"/>
          </a:p>
        </p:txBody>
      </p:sp>
      <p:sp>
        <p:nvSpPr>
          <p:cNvPr id="16" name="Slide Number Placeholder 15"/>
          <p:cNvSpPr>
            <a:spLocks noGrp="1"/>
          </p:cNvSpPr>
          <p:nvPr>
            <p:ph type="sldNum" sz="quarter" idx="12"/>
          </p:nvPr>
        </p:nvSpPr>
        <p:spPr/>
        <p:txBody>
          <a:bodyPr/>
          <a:lstStyle/>
          <a:p>
            <a:pPr>
              <a:defRPr/>
            </a:pPr>
            <a:fld id="{B7F9AF7A-2D35-4A37-97B7-B41837798706}" type="slidenum">
              <a:rPr lang="en-US" altLang="zh-CN" smtClean="0"/>
              <a:pPr>
                <a:defRPr/>
              </a:pPr>
              <a:t>‹#›</a:t>
            </a:fld>
            <a:endParaRPr lang="en-US" altLang="zh-CN"/>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pPr>
              <a:defRPr/>
            </a:pPr>
            <a:endParaRPr lang="en-US" altLang="zh-CN"/>
          </a:p>
        </p:txBody>
      </p:sp>
      <p:sp>
        <p:nvSpPr>
          <p:cNvPr id="10" name="Footer Placeholder 9"/>
          <p:cNvSpPr>
            <a:spLocks noGrp="1"/>
          </p:cNvSpPr>
          <p:nvPr>
            <p:ph type="ftr" sz="quarter" idx="11"/>
          </p:nvPr>
        </p:nvSpPr>
        <p:spPr/>
        <p:txBody>
          <a:bodyPr/>
          <a:lstStyle/>
          <a:p>
            <a:pPr>
              <a:defRPr/>
            </a:pPr>
            <a:endParaRPr lang="en-US" altLang="zh-CN"/>
          </a:p>
        </p:txBody>
      </p:sp>
      <p:sp>
        <p:nvSpPr>
          <p:cNvPr id="31" name="Slide Number Placeholder 30"/>
          <p:cNvSpPr>
            <a:spLocks noGrp="1"/>
          </p:cNvSpPr>
          <p:nvPr>
            <p:ph type="sldNum" sz="quarter" idx="12"/>
          </p:nvPr>
        </p:nvSpPr>
        <p:spPr/>
        <p:txBody>
          <a:bodyPr/>
          <a:lstStyle/>
          <a:p>
            <a:pPr>
              <a:defRPr/>
            </a:pPr>
            <a:fld id="{03D3B2F6-EE1B-4586-9A6A-3A3D6CD08A80}" type="slidenum">
              <a:rPr lang="en-US" altLang="zh-CN" smtClean="0"/>
              <a:pPr>
                <a:defRPr/>
              </a:pPr>
              <a:t>‹#›</a:t>
            </a:fld>
            <a:endParaRPr lang="en-US" altLang="zh-C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pPr>
              <a:defRPr/>
            </a:pPr>
            <a:endParaRPr lang="en-US" altLang="zh-CN"/>
          </a:p>
        </p:txBody>
      </p:sp>
      <p:sp>
        <p:nvSpPr>
          <p:cNvPr id="6" name="Footer Placeholder 5"/>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a:xfrm>
            <a:off x="8229600" y="6477000"/>
            <a:ext cx="762000" cy="246888"/>
          </a:xfrm>
        </p:spPr>
        <p:txBody>
          <a:bodyPr/>
          <a:lstStyle/>
          <a:p>
            <a:pPr>
              <a:defRPr/>
            </a:pPr>
            <a:fld id="{84FC9B8F-3DFD-4218-B313-FD5456B5CED1}" type="slidenum">
              <a:rPr lang="en-US" altLang="zh-CN" smtClean="0"/>
              <a:pPr>
                <a:defRPr/>
              </a:pPr>
              <a:t>‹#›</a:t>
            </a:fld>
            <a:endParaRPr lang="en-US" altLang="zh-CN"/>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pPr>
              <a:defRPr/>
            </a:pPr>
            <a:endParaRPr lang="en-US" altLang="zh-CN"/>
          </a:p>
        </p:txBody>
      </p:sp>
      <p:sp>
        <p:nvSpPr>
          <p:cNvPr id="21" name="Footer Placeholder 20"/>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pPr>
              <a:defRPr/>
            </a:pPr>
            <a:fld id="{72352EB9-86D1-4D43-809E-980F7DDAC1CC}" type="slidenum">
              <a:rPr lang="en-US" altLang="zh-CN" smtClean="0"/>
              <a:pPr>
                <a:defRPr/>
              </a:pPr>
              <a:t>‹#›</a:t>
            </a:fld>
            <a:endParaRPr lang="en-US" altLang="zh-C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pPr>
              <a:defRPr/>
            </a:pPr>
            <a:endParaRPr lang="en-US" altLang="zh-CN"/>
          </a:p>
        </p:txBody>
      </p:sp>
      <p:sp>
        <p:nvSpPr>
          <p:cNvPr id="24" name="Footer Placeholder 23"/>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p:txBody>
          <a:bodyPr/>
          <a:lstStyle/>
          <a:p>
            <a:pPr>
              <a:defRPr/>
            </a:pPr>
            <a:fld id="{033583CF-A498-4ABC-8A09-452080396DB8}" type="slidenum">
              <a:rPr lang="en-US" altLang="zh-CN" smtClean="0"/>
              <a:pPr>
                <a:defRPr/>
              </a:pPr>
              <a:t>‹#›</a:t>
            </a:fld>
            <a:endParaRPr lang="en-US" altLang="zh-C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pPr>
              <a:defRPr/>
            </a:pPr>
            <a:endParaRPr lang="en-US" altLang="zh-CN"/>
          </a:p>
        </p:txBody>
      </p:sp>
      <p:sp>
        <p:nvSpPr>
          <p:cNvPr id="29" name="Footer Placeholder 28"/>
          <p:cNvSpPr>
            <a:spLocks noGrp="1"/>
          </p:cNvSpPr>
          <p:nvPr>
            <p:ph type="ftr" sz="quarter" idx="11"/>
          </p:nvPr>
        </p:nvSpPr>
        <p:spPr/>
        <p:txBody>
          <a:bodyPr/>
          <a:lstStyle/>
          <a:p>
            <a:pPr>
              <a:defRPr/>
            </a:pPr>
            <a:endParaRPr lang="en-US" altLang="zh-CN"/>
          </a:p>
        </p:txBody>
      </p:sp>
      <p:sp>
        <p:nvSpPr>
          <p:cNvPr id="7" name="Slide Number Placeholder 6"/>
          <p:cNvSpPr>
            <a:spLocks noGrp="1"/>
          </p:cNvSpPr>
          <p:nvPr>
            <p:ph type="sldNum" sz="quarter" idx="12"/>
          </p:nvPr>
        </p:nvSpPr>
        <p:spPr/>
        <p:txBody>
          <a:bodyPr/>
          <a:lstStyle/>
          <a:p>
            <a:pPr>
              <a:defRPr/>
            </a:pPr>
            <a:fld id="{869515CE-09BC-4442-95ED-D47A225F847E}" type="slidenum">
              <a:rPr lang="en-US" altLang="zh-CN" smtClean="0"/>
              <a:pPr>
                <a:defRPr/>
              </a:pPr>
              <a:t>‹#›</a:t>
            </a:fld>
            <a:endParaRPr lang="en-US" altLang="zh-C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31" name="Slide Number Placeholder 30"/>
          <p:cNvSpPr>
            <a:spLocks noGrp="1"/>
          </p:cNvSpPr>
          <p:nvPr>
            <p:ph type="sldNum" sz="quarter" idx="12"/>
          </p:nvPr>
        </p:nvSpPr>
        <p:spPr/>
        <p:txBody>
          <a:bodyPr/>
          <a:lstStyle/>
          <a:p>
            <a:pPr>
              <a:defRPr/>
            </a:pPr>
            <a:fld id="{B6AB6AA5-0706-45B6-BF9A-627F2986B4CD}" type="slidenum">
              <a:rPr lang="en-US" altLang="zh-CN" smtClean="0"/>
              <a:pPr>
                <a:defRPr/>
              </a:pPr>
              <a:t>‹#›</a:t>
            </a:fld>
            <a:endParaRPr lang="en-US" altLang="zh-CN"/>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pPr>
              <a:defRPr/>
            </a:pPr>
            <a:fld id="{680B440C-D6EA-4AF7-83E4-7ED587373A71}" type="slidenum">
              <a:rPr lang="en-US" altLang="zh-CN" smtClean="0"/>
              <a:pPr>
                <a:defRPr/>
              </a:pPr>
              <a:t>‹#›</a:t>
            </a:fld>
            <a:endParaRPr lang="en-US" altLang="zh-C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endParaRPr lang="en-US" altLang="zh-CN"/>
          </a:p>
        </p:txBody>
      </p:sp>
      <p:sp>
        <p:nvSpPr>
          <p:cNvPr id="5" name="Footer Placeholder 4"/>
          <p:cNvSpPr>
            <a:spLocks noGrp="1"/>
          </p:cNvSpPr>
          <p:nvPr>
            <p:ph type="ftr" sz="quarter" idx="11"/>
          </p:nvPr>
        </p:nvSpPr>
        <p:spPr/>
        <p:txBody>
          <a:bodyPr/>
          <a:lstStyle/>
          <a:p>
            <a:pPr>
              <a:defRPr/>
            </a:pPr>
            <a:endParaRPr lang="en-US" altLang="zh-CN"/>
          </a:p>
        </p:txBody>
      </p:sp>
      <p:sp>
        <p:nvSpPr>
          <p:cNvPr id="6" name="Slide Number Placeholder 5"/>
          <p:cNvSpPr>
            <a:spLocks noGrp="1"/>
          </p:cNvSpPr>
          <p:nvPr>
            <p:ph type="sldNum" sz="quarter" idx="12"/>
          </p:nvPr>
        </p:nvSpPr>
        <p:spPr/>
        <p:txBody>
          <a:bodyPr/>
          <a:lstStyle/>
          <a:p>
            <a:pPr>
              <a:defRPr/>
            </a:pPr>
            <a:fld id="{9480F771-3356-4E16-8D38-F7D21563AAFA}" type="slidenum">
              <a:rPr lang="en-US" altLang="zh-CN" smtClean="0"/>
              <a:pPr>
                <a:defRPr/>
              </a:pPr>
              <a:t>‹#›</a:t>
            </a:fld>
            <a:endParaRPr lang="en-US" altLang="zh-CN"/>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457200" y="1600200"/>
            <a:ext cx="8229600" cy="4525963"/>
          </a:xfrm>
        </p:spPr>
        <p:txBody>
          <a:bodyPr>
            <a:normAutofit/>
          </a:bodyPr>
          <a:lstStyle/>
          <a:p>
            <a:pPr lvl="0"/>
            <a:endParaRPr lang="en-GB" noProof="0"/>
          </a:p>
        </p:txBody>
      </p:sp>
      <p:sp>
        <p:nvSpPr>
          <p:cNvPr id="4" name="Date Placeholder 3"/>
          <p:cNvSpPr>
            <a:spLocks noGrp="1"/>
          </p:cNvSpPr>
          <p:nvPr>
            <p:ph type="dt" sz="half" idx="10"/>
          </p:nvPr>
        </p:nvSpPr>
        <p:spPr>
          <a:xfrm>
            <a:off x="457200" y="6245225"/>
            <a:ext cx="2133600" cy="476250"/>
          </a:xfrm>
        </p:spPr>
        <p:txBody>
          <a:bodyPr/>
          <a:lstStyle>
            <a:lvl1pPr>
              <a:defRPr/>
            </a:lvl1pPr>
          </a:lstStyle>
          <a:p>
            <a:pPr>
              <a:defRPr/>
            </a:pPr>
            <a:endParaRPr lang="en-US" altLang="zh-CN"/>
          </a:p>
        </p:txBody>
      </p:sp>
      <p:sp>
        <p:nvSpPr>
          <p:cNvPr id="5" name="Footer Placeholder 4"/>
          <p:cNvSpPr>
            <a:spLocks noGrp="1"/>
          </p:cNvSpPr>
          <p:nvPr>
            <p:ph type="ftr" sz="quarter" idx="11"/>
          </p:nvPr>
        </p:nvSpPr>
        <p:spPr>
          <a:xfrm>
            <a:off x="3124200" y="6245225"/>
            <a:ext cx="2895600" cy="476250"/>
          </a:xfrm>
        </p:spPr>
        <p:txBody>
          <a:bodyPr/>
          <a:lstStyle>
            <a:lvl1pPr>
              <a:defRPr/>
            </a:lvl1pPr>
          </a:lstStyle>
          <a:p>
            <a:pPr>
              <a:defRPr/>
            </a:pPr>
            <a:endParaRPr lang="en-US" altLang="zh-CN"/>
          </a:p>
        </p:txBody>
      </p:sp>
      <p:sp>
        <p:nvSpPr>
          <p:cNvPr id="6" name="Slide Number Placeholder 5"/>
          <p:cNvSpPr>
            <a:spLocks noGrp="1"/>
          </p:cNvSpPr>
          <p:nvPr>
            <p:ph type="sldNum" sz="quarter" idx="12"/>
          </p:nvPr>
        </p:nvSpPr>
        <p:spPr>
          <a:xfrm>
            <a:off x="6553200" y="6245225"/>
            <a:ext cx="2133600" cy="476250"/>
          </a:xfrm>
        </p:spPr>
        <p:txBody>
          <a:bodyPr/>
          <a:lstStyle>
            <a:lvl1pPr>
              <a:defRPr/>
            </a:lvl1pPr>
          </a:lstStyle>
          <a:p>
            <a:pPr>
              <a:defRPr/>
            </a:pPr>
            <a:fld id="{15829E17-6B77-41B7-83A9-40C0D25582C6}" type="slidenum">
              <a:rPr lang="en-US" altLang="zh-CN"/>
              <a:pPr>
                <a:defRPr/>
              </a:pPr>
              <a:t>‹#›</a:t>
            </a:fld>
            <a:endParaRPr lang="en-US" altLang="zh-C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pPr>
              <a:defRPr/>
            </a:pPr>
            <a:endParaRPr lang="en-US" altLang="zh-CN"/>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pPr>
              <a:defRPr/>
            </a:pPr>
            <a:endParaRPr lang="en-US" altLang="zh-CN"/>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pPr>
              <a:defRPr/>
            </a:pPr>
            <a:fld id="{FA3F3DC4-D4F6-4681-BC90-88D7A98FF66F}" type="slidenum">
              <a:rPr lang="en-US" altLang="zh-CN" smtClean="0"/>
              <a:pPr>
                <a:defRPr/>
              </a:pPr>
              <a:t>‹#›</a:t>
            </a:fld>
            <a:endParaRPr lang="en-US" altLang="zh-CN"/>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Lst>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2.xml"/><Relationship Id="rId1" Type="http://schemas.openxmlformats.org/officeDocument/2006/relationships/vmlDrawing" Target="../drawings/vmlDrawing1.v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2.xml"/><Relationship Id="rId1" Type="http://schemas.openxmlformats.org/officeDocument/2006/relationships/vmlDrawing" Target="../drawings/vmlDrawing2.v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pPr indent="0" fontAlgn="auto">
              <a:spcAft>
                <a:spcPts val="0"/>
              </a:spcAft>
              <a:defRPr/>
            </a:pPr>
            <a:r>
              <a:rPr lang="en-GB" altLang="zh-CN">
                <a:solidFill>
                  <a:schemeClr val="tx2">
                    <a:tint val="100000"/>
                    <a:shade val="90000"/>
                    <a:satMod val="250000"/>
                    <a:alpha val="100000"/>
                  </a:schemeClr>
                </a:solidFill>
                <a:cs typeface="+mj-cs"/>
              </a:rPr>
              <a:t>E-Commerce</a:t>
            </a:r>
            <a:endParaRPr lang="en-US" altLang="zh-CN">
              <a:solidFill>
                <a:schemeClr val="tx2">
                  <a:tint val="100000"/>
                  <a:shade val="90000"/>
                  <a:satMod val="250000"/>
                  <a:alpha val="100000"/>
                </a:schemeClr>
              </a:solidFill>
              <a:cs typeface="+mj-cs"/>
            </a:endParaRPr>
          </a:p>
        </p:txBody>
      </p:sp>
      <p:sp>
        <p:nvSpPr>
          <p:cNvPr id="11267" name="Rectangle 3"/>
          <p:cNvSpPr>
            <a:spLocks noGrp="1" noChangeArrowheads="1"/>
          </p:cNvSpPr>
          <p:nvPr>
            <p:ph type="subTitle" idx="1"/>
          </p:nvPr>
        </p:nvSpPr>
        <p:spPr/>
        <p:txBody>
          <a:bodyPr/>
          <a:lstStyle/>
          <a:p>
            <a:pPr>
              <a:spcBef>
                <a:spcPct val="0"/>
              </a:spcBef>
            </a:pPr>
            <a:endParaRPr lang="en-US" altLang="zh-CN" dirty="0" smtClean="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pPr marL="54864" indent="0" fontAlgn="auto">
              <a:spcAft>
                <a:spcPts val="0"/>
              </a:spcAft>
              <a:defRPr/>
            </a:pPr>
            <a:r>
              <a:rPr lang="en-GB" altLang="zh-CN">
                <a:solidFill>
                  <a:schemeClr val="tx2">
                    <a:tint val="100000"/>
                    <a:shade val="90000"/>
                    <a:satMod val="250000"/>
                    <a:alpha val="100000"/>
                  </a:schemeClr>
                </a:solidFill>
                <a:cs typeface="+mj-cs"/>
              </a:rPr>
              <a:t>Aims</a:t>
            </a:r>
            <a:endParaRPr lang="en-US" altLang="zh-CN">
              <a:solidFill>
                <a:schemeClr val="tx2">
                  <a:tint val="100000"/>
                  <a:shade val="90000"/>
                  <a:satMod val="250000"/>
                  <a:alpha val="100000"/>
                </a:schemeClr>
              </a:solidFill>
              <a:cs typeface="+mj-cs"/>
            </a:endParaRPr>
          </a:p>
        </p:txBody>
      </p:sp>
      <p:sp>
        <p:nvSpPr>
          <p:cNvPr id="12291" name="Rectangle 3"/>
          <p:cNvSpPr>
            <a:spLocks noGrp="1" noChangeArrowheads="1"/>
          </p:cNvSpPr>
          <p:nvPr>
            <p:ph idx="1"/>
          </p:nvPr>
        </p:nvSpPr>
        <p:spPr/>
        <p:txBody>
          <a:bodyPr/>
          <a:lstStyle/>
          <a:p>
            <a:r>
              <a:rPr lang="en-GB" altLang="zh-CN" smtClean="0"/>
              <a:t>This module will provide students with an understanding of the various business and technological issues that should be considered when setting up a commercial presence online. </a:t>
            </a:r>
            <a:endParaRPr lang="en-US" altLang="zh-CN"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marL="54864" indent="0" fontAlgn="auto">
              <a:spcAft>
                <a:spcPts val="0"/>
              </a:spcAft>
              <a:defRPr/>
            </a:pPr>
            <a:r>
              <a:rPr lang="en-GB" altLang="zh-CN">
                <a:solidFill>
                  <a:schemeClr val="tx2">
                    <a:tint val="100000"/>
                    <a:shade val="90000"/>
                    <a:satMod val="250000"/>
                    <a:alpha val="100000"/>
                  </a:schemeClr>
                </a:solidFill>
                <a:cs typeface="+mj-cs"/>
              </a:rPr>
              <a:t>Learning Outcomes</a:t>
            </a:r>
            <a:endParaRPr lang="en-US" altLang="zh-CN">
              <a:solidFill>
                <a:schemeClr val="tx2">
                  <a:tint val="100000"/>
                  <a:shade val="90000"/>
                  <a:satMod val="250000"/>
                  <a:alpha val="100000"/>
                </a:schemeClr>
              </a:solidFill>
              <a:cs typeface="+mj-cs"/>
            </a:endParaRPr>
          </a:p>
        </p:txBody>
      </p:sp>
      <p:sp>
        <p:nvSpPr>
          <p:cNvPr id="13315" name="Rectangle 3"/>
          <p:cNvSpPr>
            <a:spLocks noGrp="1" noChangeArrowheads="1"/>
          </p:cNvSpPr>
          <p:nvPr>
            <p:ph idx="1"/>
          </p:nvPr>
        </p:nvSpPr>
        <p:spPr/>
        <p:txBody>
          <a:bodyPr/>
          <a:lstStyle/>
          <a:p>
            <a:r>
              <a:rPr lang="en-GB" altLang="zh-CN" sz="2800" smtClean="0"/>
              <a:t>Upon successful completion of this module, the student will be able to:</a:t>
            </a:r>
          </a:p>
          <a:p>
            <a:pPr lvl="1"/>
            <a:r>
              <a:rPr lang="en-GB" altLang="zh-CN" sz="2400" smtClean="0"/>
              <a:t>Demonstrate a systematic understanding of the underlying concepts &amp; principles necessary to establish an e-Commerce company.</a:t>
            </a:r>
          </a:p>
          <a:p>
            <a:pPr lvl="1"/>
            <a:r>
              <a:rPr lang="en-GB" altLang="zh-CN" sz="2400" smtClean="0"/>
              <a:t>Analyse marketing and law in the context of e-commerce.</a:t>
            </a:r>
          </a:p>
          <a:p>
            <a:pPr lvl="1"/>
            <a:r>
              <a:rPr lang="en-GB" altLang="zh-CN" sz="2400" smtClean="0"/>
              <a:t>Evaluate and apply the appropriate methods, techniques and technologies to rapidly build an e-Commerce application. </a:t>
            </a:r>
            <a:endParaRPr lang="en-US" altLang="zh-CN" sz="24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marL="54864" indent="0" fontAlgn="auto">
              <a:spcAft>
                <a:spcPts val="0"/>
              </a:spcAft>
              <a:defRPr/>
            </a:pPr>
            <a:r>
              <a:rPr lang="en-GB" altLang="zh-CN">
                <a:solidFill>
                  <a:schemeClr val="tx2">
                    <a:tint val="100000"/>
                    <a:shade val="90000"/>
                    <a:satMod val="250000"/>
                    <a:alpha val="100000"/>
                  </a:schemeClr>
                </a:solidFill>
                <a:cs typeface="+mj-cs"/>
              </a:rPr>
              <a:t>Indicative Content</a:t>
            </a:r>
            <a:endParaRPr lang="en-US" altLang="zh-CN">
              <a:solidFill>
                <a:schemeClr val="tx2">
                  <a:tint val="100000"/>
                  <a:shade val="90000"/>
                  <a:satMod val="250000"/>
                  <a:alpha val="100000"/>
                </a:schemeClr>
              </a:solidFill>
              <a:cs typeface="+mj-cs"/>
            </a:endParaRPr>
          </a:p>
        </p:txBody>
      </p:sp>
      <p:sp>
        <p:nvSpPr>
          <p:cNvPr id="14339" name="Rectangle 3"/>
          <p:cNvSpPr>
            <a:spLocks noGrp="1" noChangeArrowheads="1"/>
          </p:cNvSpPr>
          <p:nvPr>
            <p:ph idx="1"/>
          </p:nvPr>
        </p:nvSpPr>
        <p:spPr/>
        <p:txBody>
          <a:bodyPr>
            <a:normAutofit/>
          </a:bodyPr>
          <a:lstStyle/>
          <a:p>
            <a:pPr>
              <a:lnSpc>
                <a:spcPct val="80000"/>
              </a:lnSpc>
            </a:pPr>
            <a:r>
              <a:rPr lang="en-GB" altLang="zh-CN" sz="1800" smtClean="0"/>
              <a:t>e-Commerce and e-Business models;</a:t>
            </a:r>
          </a:p>
          <a:p>
            <a:pPr>
              <a:lnSpc>
                <a:spcPct val="80000"/>
              </a:lnSpc>
            </a:pPr>
            <a:r>
              <a:rPr lang="en-GB" altLang="zh-CN" sz="1800" smtClean="0"/>
              <a:t>The role of technology in the marketing function, including the benefits and limitations to stakeholders, particularly customers, of Internet technologies.</a:t>
            </a:r>
          </a:p>
          <a:p>
            <a:pPr>
              <a:lnSpc>
                <a:spcPct val="80000"/>
              </a:lnSpc>
            </a:pPr>
            <a:r>
              <a:rPr lang="en-GB" altLang="zh-CN" sz="1800" smtClean="0"/>
              <a:t>Understanding on-line customers, the buying process &amp; segmenting Internet markets.</a:t>
            </a:r>
          </a:p>
          <a:p>
            <a:pPr>
              <a:lnSpc>
                <a:spcPct val="80000"/>
              </a:lnSpc>
            </a:pPr>
            <a:r>
              <a:rPr lang="en-GB" altLang="zh-CN" sz="1800" smtClean="0"/>
              <a:t>Web marketing techniques and their use within the marketing mix.</a:t>
            </a:r>
          </a:p>
          <a:p>
            <a:pPr>
              <a:lnSpc>
                <a:spcPct val="80000"/>
              </a:lnSpc>
            </a:pPr>
            <a:r>
              <a:rPr lang="en-GB" altLang="zh-CN" sz="1800" smtClean="0"/>
              <a:t>Electronic commerce: contract formation on the Internet, software transactions and contract law, legal barriers to e-contracts: formal requirements and digital signatures.</a:t>
            </a:r>
          </a:p>
          <a:p>
            <a:pPr>
              <a:lnSpc>
                <a:spcPct val="80000"/>
              </a:lnSpc>
            </a:pPr>
            <a:r>
              <a:rPr lang="en-GB" altLang="zh-CN" sz="1800" smtClean="0"/>
              <a:t>B2C e-Commerce infrastructure: marketing presence, e-Procurement, on-line catalogue and shopping cart, on-line payment, e-fulfillment, e-CRM, e-law, I-marketing.</a:t>
            </a:r>
          </a:p>
          <a:p>
            <a:pPr>
              <a:lnSpc>
                <a:spcPct val="80000"/>
              </a:lnSpc>
            </a:pPr>
            <a:r>
              <a:rPr lang="en-GB" altLang="zh-CN" sz="1800" smtClean="0"/>
              <a:t>e-Commerce solutions: out-of-the-box, server based and bespoke development for example Dreamweaver, open source solutions;</a:t>
            </a:r>
          </a:p>
          <a:p>
            <a:pPr>
              <a:lnSpc>
                <a:spcPct val="80000"/>
              </a:lnSpc>
            </a:pPr>
            <a:r>
              <a:rPr lang="en-GB" altLang="zh-CN" sz="1800" smtClean="0"/>
              <a:t>Globalisation including internationalization of site design;</a:t>
            </a:r>
          </a:p>
          <a:p>
            <a:pPr>
              <a:lnSpc>
                <a:spcPct val="80000"/>
              </a:lnSpc>
            </a:pPr>
            <a:r>
              <a:rPr lang="en-GB" altLang="zh-CN" sz="1800" smtClean="0"/>
              <a:t>Electronic trading: merchant services, credit card processing and methods for securing transactions (SSL and SET).</a:t>
            </a:r>
          </a:p>
          <a:p>
            <a:pPr>
              <a:lnSpc>
                <a:spcPct val="80000"/>
              </a:lnSpc>
            </a:pPr>
            <a:r>
              <a:rPr lang="en-GB" altLang="zh-CN" sz="1800" smtClean="0"/>
              <a:t>Hardware and hosting requirements to support an e-Commerce web application;</a:t>
            </a:r>
            <a:endParaRPr lang="en-US" altLang="zh-CN" sz="1800" smtClean="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marL="54864" indent="0" fontAlgn="auto">
              <a:spcAft>
                <a:spcPts val="0"/>
              </a:spcAft>
              <a:defRPr/>
            </a:pPr>
            <a:r>
              <a:rPr lang="en-GB" altLang="zh-CN">
                <a:solidFill>
                  <a:schemeClr val="tx2">
                    <a:tint val="100000"/>
                    <a:shade val="90000"/>
                    <a:satMod val="250000"/>
                    <a:alpha val="100000"/>
                  </a:schemeClr>
                </a:solidFill>
                <a:cs typeface="+mj-cs"/>
              </a:rPr>
              <a:t>Assessment</a:t>
            </a:r>
            <a:endParaRPr lang="en-US" altLang="zh-CN">
              <a:solidFill>
                <a:schemeClr val="tx2">
                  <a:tint val="100000"/>
                  <a:shade val="90000"/>
                  <a:satMod val="250000"/>
                  <a:alpha val="100000"/>
                </a:schemeClr>
              </a:solidFill>
              <a:cs typeface="+mj-cs"/>
            </a:endParaRPr>
          </a:p>
        </p:txBody>
      </p:sp>
      <p:sp>
        <p:nvSpPr>
          <p:cNvPr id="16387" name="Rectangle 3"/>
          <p:cNvSpPr>
            <a:spLocks noGrp="1" noChangeArrowheads="1"/>
          </p:cNvSpPr>
          <p:nvPr>
            <p:ph idx="1"/>
          </p:nvPr>
        </p:nvSpPr>
        <p:spPr/>
        <p:txBody>
          <a:bodyPr/>
          <a:lstStyle/>
          <a:p>
            <a:r>
              <a:rPr lang="en-GB" altLang="zh-CN" dirty="0" smtClean="0"/>
              <a:t>The assessment consists of </a:t>
            </a:r>
            <a:r>
              <a:rPr lang="en-GB" altLang="zh-CN" dirty="0" smtClean="0"/>
              <a:t>two </a:t>
            </a:r>
            <a:r>
              <a:rPr lang="en-GB" altLang="zh-CN" dirty="0" smtClean="0"/>
              <a:t>practically based coursework </a:t>
            </a:r>
            <a:r>
              <a:rPr lang="en-GB" altLang="zh-CN" dirty="0" smtClean="0"/>
              <a:t>assignments </a:t>
            </a:r>
            <a:r>
              <a:rPr lang="en-GB" altLang="zh-CN" dirty="0" smtClean="0"/>
              <a:t>assessing all outcomes. </a:t>
            </a:r>
          </a:p>
          <a:p>
            <a:r>
              <a:rPr lang="en-GB" altLang="zh-CN" dirty="0" smtClean="0"/>
              <a:t>Coursework 100% </a:t>
            </a:r>
            <a:endParaRPr lang="en-US" altLang="zh-CN" dirty="0" smtClean="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p:txBody>
          <a:bodyPr/>
          <a:lstStyle/>
          <a:p>
            <a:r>
              <a:rPr lang="en-GB"/>
              <a:t>Definitions</a:t>
            </a:r>
            <a:endParaRPr lang="en-US"/>
          </a:p>
        </p:txBody>
      </p:sp>
      <p:sp>
        <p:nvSpPr>
          <p:cNvPr id="122883" name="Rectangle 3"/>
          <p:cNvSpPr>
            <a:spLocks noGrp="1" noChangeArrowheads="1"/>
          </p:cNvSpPr>
          <p:nvPr>
            <p:ph idx="1"/>
          </p:nvPr>
        </p:nvSpPr>
        <p:spPr/>
        <p:txBody>
          <a:bodyPr/>
          <a:lstStyle/>
          <a:p>
            <a:r>
              <a:rPr lang="en-GB" dirty="0"/>
              <a:t>You are asked to distinguish between e-commerce and e-business at a job interview.</a:t>
            </a:r>
          </a:p>
          <a:p>
            <a:pPr lvl="1"/>
            <a:r>
              <a:rPr lang="en-GB" dirty="0"/>
              <a:t>Write down your definitions.</a:t>
            </a:r>
          </a:p>
          <a:p>
            <a:pPr lvl="1"/>
            <a:r>
              <a:rPr lang="en-GB" dirty="0" smtClean="0"/>
              <a:t>Give </a:t>
            </a:r>
            <a:r>
              <a:rPr lang="en-GB" dirty="0"/>
              <a:t>examples </a:t>
            </a:r>
            <a:r>
              <a:rPr lang="en-GB" dirty="0" smtClean="0"/>
              <a:t>of each. </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6" name="Rectangle 2"/>
          <p:cNvSpPr>
            <a:spLocks noGrp="1" noChangeArrowheads="1"/>
          </p:cNvSpPr>
          <p:nvPr>
            <p:ph type="title"/>
          </p:nvPr>
        </p:nvSpPr>
        <p:spPr/>
        <p:txBody>
          <a:bodyPr/>
          <a:lstStyle/>
          <a:p>
            <a:r>
              <a:rPr lang="en-GB"/>
              <a:t>E-commerce defined</a:t>
            </a:r>
            <a:endParaRPr lang="en-US"/>
          </a:p>
        </p:txBody>
      </p:sp>
      <p:sp>
        <p:nvSpPr>
          <p:cNvPr id="144387" name="Rectangle 3"/>
          <p:cNvSpPr>
            <a:spLocks noGrp="1" noChangeArrowheads="1"/>
          </p:cNvSpPr>
          <p:nvPr>
            <p:ph idx="1"/>
          </p:nvPr>
        </p:nvSpPr>
        <p:spPr/>
        <p:txBody>
          <a:bodyPr/>
          <a:lstStyle/>
          <a:p>
            <a:pPr>
              <a:lnSpc>
                <a:spcPct val="90000"/>
              </a:lnSpc>
            </a:pPr>
            <a:r>
              <a:rPr lang="en-US" sz="2600" dirty="0"/>
              <a:t>‘All electronically mediated information exchanges between an organization and its external stakeholders’</a:t>
            </a:r>
          </a:p>
          <a:p>
            <a:pPr>
              <a:lnSpc>
                <a:spcPct val="90000"/>
              </a:lnSpc>
            </a:pPr>
            <a:endParaRPr lang="en-US" sz="2600" dirty="0"/>
          </a:p>
          <a:p>
            <a:pPr>
              <a:lnSpc>
                <a:spcPct val="90000"/>
              </a:lnSpc>
            </a:pPr>
            <a:r>
              <a:rPr lang="en-US" sz="2600" dirty="0"/>
              <a:t>Examples:</a:t>
            </a:r>
          </a:p>
          <a:p>
            <a:pPr lvl="1">
              <a:lnSpc>
                <a:spcPct val="90000"/>
              </a:lnSpc>
            </a:pPr>
            <a:r>
              <a:rPr lang="en-US" sz="2400" dirty="0"/>
              <a:t>Buying books online (transactional)</a:t>
            </a:r>
          </a:p>
          <a:p>
            <a:pPr lvl="1">
              <a:lnSpc>
                <a:spcPct val="90000"/>
              </a:lnSpc>
            </a:pPr>
            <a:r>
              <a:rPr lang="en-GB" sz="2400" dirty="0"/>
              <a:t>Selecting a car online (informational)</a:t>
            </a:r>
            <a:endParaRPr lang="en-US" sz="2400" dirty="0"/>
          </a:p>
          <a:p>
            <a:pPr lvl="1">
              <a:lnSpc>
                <a:spcPct val="90000"/>
              </a:lnSpc>
            </a:pPr>
            <a:r>
              <a:rPr lang="en-US" sz="2400" dirty="0"/>
              <a:t>Interacting with brand online (relationship building / </a:t>
            </a:r>
            <a:r>
              <a:rPr lang="en-US" sz="2400" dirty="0" smtClean="0"/>
              <a:t>experiential) </a:t>
            </a:r>
            <a:endParaRPr lang="en-US" sz="2400" dirty="0"/>
          </a:p>
          <a:p>
            <a:pPr lvl="1">
              <a:lnSpc>
                <a:spcPct val="90000"/>
              </a:lnSpc>
            </a:pPr>
            <a:r>
              <a:rPr lang="en-US" sz="2400" dirty="0"/>
              <a:t>Asking a customer service </a:t>
            </a:r>
            <a:r>
              <a:rPr lang="en-US" sz="2400" dirty="0" smtClean="0"/>
              <a:t>question</a:t>
            </a:r>
            <a:endParaRPr lang="en-GB" sz="2600" dirty="0"/>
          </a:p>
          <a:p>
            <a:pPr>
              <a:lnSpc>
                <a:spcPct val="90000"/>
              </a:lnSpc>
            </a:pPr>
            <a:endParaRPr lang="en-US" sz="26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2338" name="Rectangle 2"/>
          <p:cNvSpPr>
            <a:spLocks noGrp="1" noChangeArrowheads="1"/>
          </p:cNvSpPr>
          <p:nvPr>
            <p:ph type="title"/>
          </p:nvPr>
        </p:nvSpPr>
        <p:spPr>
          <a:xfrm>
            <a:off x="294967" y="254000"/>
            <a:ext cx="8229600" cy="1143000"/>
          </a:xfrm>
        </p:spPr>
        <p:txBody>
          <a:bodyPr/>
          <a:lstStyle/>
          <a:p>
            <a:r>
              <a:rPr lang="en-GB" dirty="0"/>
              <a:t>E-business defined</a:t>
            </a:r>
            <a:endParaRPr lang="en-US" dirty="0"/>
          </a:p>
        </p:txBody>
      </p:sp>
      <p:sp>
        <p:nvSpPr>
          <p:cNvPr id="142339" name="Rectangle 3"/>
          <p:cNvSpPr>
            <a:spLocks noGrp="1" noChangeArrowheads="1"/>
          </p:cNvSpPr>
          <p:nvPr>
            <p:ph idx="1"/>
          </p:nvPr>
        </p:nvSpPr>
        <p:spPr/>
        <p:txBody>
          <a:bodyPr/>
          <a:lstStyle/>
          <a:p>
            <a:r>
              <a:rPr lang="en-US" sz="2600" dirty="0"/>
              <a:t>All electronically mediated information exchanges, both within an organization and with external stakeholders supporting the range of business processes </a:t>
            </a:r>
          </a:p>
          <a:p>
            <a:endParaRPr lang="en-GB" sz="2600" dirty="0"/>
          </a:p>
          <a:p>
            <a:r>
              <a:rPr lang="en-GB" sz="2600" dirty="0"/>
              <a:t>Examples:</a:t>
            </a:r>
          </a:p>
          <a:p>
            <a:pPr lvl="1"/>
            <a:r>
              <a:rPr lang="en-GB" sz="2400" dirty="0"/>
              <a:t>Purchasing from suppliers (e-procurement)</a:t>
            </a:r>
          </a:p>
          <a:p>
            <a:pPr lvl="1"/>
            <a:r>
              <a:rPr lang="en-GB" sz="2400" dirty="0"/>
              <a:t>A company </a:t>
            </a:r>
            <a:r>
              <a:rPr lang="en-GB" sz="2400" dirty="0" smtClean="0"/>
              <a:t>intranet</a:t>
            </a:r>
            <a:endParaRPr lang="en-GB" sz="2400" dirty="0"/>
          </a:p>
          <a:p>
            <a:pPr lvl="1"/>
            <a:r>
              <a:rPr lang="en-GB" sz="2400" dirty="0"/>
              <a:t>Supplying partners with information through an </a:t>
            </a:r>
            <a:r>
              <a:rPr lang="en-GB" sz="2400" dirty="0" smtClean="0"/>
              <a:t>extranet</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GB" dirty="0" smtClean="0"/>
              <a:t>E-business defined</a:t>
            </a:r>
            <a:endParaRPr lang="en-US" altLang="zh-CN" dirty="0" smtClean="0">
              <a:effectLst/>
              <a:ea typeface="宋体" pitchFamily="2" charset="-122"/>
            </a:endParaRPr>
          </a:p>
        </p:txBody>
      </p:sp>
      <p:sp>
        <p:nvSpPr>
          <p:cNvPr id="38915" name="Rectangle 3"/>
          <p:cNvSpPr>
            <a:spLocks noGrp="1"/>
          </p:cNvSpPr>
          <p:nvPr>
            <p:ph type="body" idx="4294967295"/>
          </p:nvPr>
        </p:nvSpPr>
        <p:spPr>
          <a:xfrm>
            <a:off x="0" y="1644650"/>
            <a:ext cx="8231188" cy="4527550"/>
          </a:xfrm>
          <a:noFill/>
        </p:spPr>
        <p:txBody>
          <a:bodyPr>
            <a:normAutofit/>
          </a:bodyPr>
          <a:lstStyle/>
          <a:p>
            <a:r>
              <a:rPr lang="en-GB" sz="2400" dirty="0" smtClean="0">
                <a:ea typeface="方正姚体"/>
                <a:cs typeface="Times New Roman" pitchFamily="18" charset="0"/>
              </a:rPr>
              <a:t>e-Commerce is a subset of e-Business</a:t>
            </a:r>
          </a:p>
          <a:p>
            <a:pPr>
              <a:buFont typeface="Wingdings 2" pitchFamily="18" charset="2"/>
              <a:buNone/>
            </a:pPr>
            <a:r>
              <a:rPr lang="en-GB" sz="2400" dirty="0" smtClean="0">
                <a:ea typeface="方正姚体"/>
                <a:cs typeface="Times New Roman" pitchFamily="18" charset="0"/>
              </a:rPr>
              <a:t> </a:t>
            </a:r>
          </a:p>
          <a:p>
            <a:r>
              <a:rPr lang="en-GB" sz="2400" dirty="0" smtClean="0">
                <a:ea typeface="方正姚体"/>
                <a:cs typeface="Times New Roman" pitchFamily="18" charset="0"/>
              </a:rPr>
              <a:t>The UK government defines e-Business as: -</a:t>
            </a:r>
          </a:p>
          <a:p>
            <a:pPr>
              <a:buFont typeface="Wingdings 2" pitchFamily="18" charset="2"/>
              <a:buNone/>
            </a:pPr>
            <a:r>
              <a:rPr lang="en-GB" sz="2400" dirty="0" smtClean="0">
                <a:ea typeface="方正姚体"/>
                <a:cs typeface="Times New Roman" pitchFamily="18" charset="0"/>
              </a:rPr>
              <a:t>	</a:t>
            </a:r>
          </a:p>
          <a:p>
            <a:pPr>
              <a:buFont typeface="Wingdings 2" pitchFamily="18" charset="2"/>
              <a:buNone/>
            </a:pPr>
            <a:r>
              <a:rPr lang="en-GB" sz="2400" dirty="0" smtClean="0">
                <a:ea typeface="方正姚体"/>
                <a:cs typeface="Times New Roman" pitchFamily="18" charset="0"/>
              </a:rPr>
              <a:t>	“... when a business has fully integrated information and communication technology (ICT) into its operations, potentially redesigning its business processes around ICT or completely reinventing its business model ... e-Business, is understood to be the integration of all these activities with the internal processes of a business through ICT” </a:t>
            </a:r>
          </a:p>
          <a:p>
            <a:pPr>
              <a:buFont typeface="Wingdings 2" pitchFamily="18" charset="2"/>
              <a:buNone/>
            </a:pPr>
            <a:r>
              <a:rPr lang="en-GB" sz="2400" dirty="0" smtClean="0">
                <a:ea typeface="方正姚体"/>
                <a:cs typeface="Times New Roman" pitchFamily="18" charset="0"/>
              </a:rPr>
              <a:t>						(</a:t>
            </a:r>
            <a:r>
              <a:rPr lang="en-GB" sz="2400" dirty="0" smtClean="0">
                <a:ea typeface="方正姚体"/>
                <a:cs typeface="Times New Roman" pitchFamily="18" charset="0"/>
              </a:rPr>
              <a:t>DTI)</a:t>
            </a:r>
            <a:endParaRPr lang="en-GB" sz="2400" dirty="0" smtClean="0">
              <a:ea typeface="方正姚体"/>
              <a:cs typeface="Times New Roman" pitchFamily="18" charset="0"/>
            </a:endParaRPr>
          </a:p>
          <a:p>
            <a:endParaRPr lang="zh-CN" altLang="en-US" sz="2400" dirty="0" smtClean="0">
              <a:ea typeface="宋体" pitchFamily="2" charset="-122"/>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6434" name="Rectangle 2"/>
          <p:cNvSpPr>
            <a:spLocks noGrp="1" noChangeArrowheads="1"/>
          </p:cNvSpPr>
          <p:nvPr>
            <p:ph type="title"/>
          </p:nvPr>
        </p:nvSpPr>
        <p:spPr>
          <a:xfrm>
            <a:off x="381000" y="109538"/>
            <a:ext cx="8382000" cy="838200"/>
          </a:xfrm>
        </p:spPr>
        <p:txBody>
          <a:bodyPr/>
          <a:lstStyle/>
          <a:p>
            <a:r>
              <a:rPr lang="en-GB" dirty="0" smtClean="0"/>
              <a:t>which </a:t>
            </a:r>
            <a:r>
              <a:rPr lang="en-GB" dirty="0"/>
              <a:t>is correct?</a:t>
            </a:r>
            <a:endParaRPr lang="en-US" dirty="0"/>
          </a:p>
        </p:txBody>
      </p:sp>
      <p:sp>
        <p:nvSpPr>
          <p:cNvPr id="146437" name="Text Box 5"/>
          <p:cNvSpPr txBox="1">
            <a:spLocks noChangeArrowheads="1"/>
          </p:cNvSpPr>
          <p:nvPr/>
        </p:nvSpPr>
        <p:spPr bwMode="auto">
          <a:xfrm>
            <a:off x="304800" y="5908675"/>
            <a:ext cx="8686800" cy="641350"/>
          </a:xfrm>
          <a:prstGeom prst="rect">
            <a:avLst/>
          </a:prstGeom>
          <a:noFill/>
          <a:ln w="9525">
            <a:noFill/>
            <a:miter lim="800000"/>
            <a:headEnd/>
            <a:tailEnd/>
          </a:ln>
          <a:effectLst/>
        </p:spPr>
        <p:txBody>
          <a:bodyPr>
            <a:spAutoFit/>
          </a:bodyPr>
          <a:lstStyle/>
          <a:p>
            <a:pPr>
              <a:spcBef>
                <a:spcPct val="50000"/>
              </a:spcBef>
            </a:pPr>
            <a:r>
              <a:rPr lang="en-US" sz="1800" dirty="0" smtClean="0">
                <a:latin typeface="Arial" pitchFamily="34" charset="0"/>
                <a:cs typeface="Times New Roman" pitchFamily="18" charset="0"/>
              </a:rPr>
              <a:t>Three </a:t>
            </a:r>
            <a:r>
              <a:rPr lang="en-US" sz="1800" dirty="0">
                <a:latin typeface="Arial" pitchFamily="34" charset="0"/>
                <a:cs typeface="Times New Roman" pitchFamily="18" charset="0"/>
              </a:rPr>
              <a:t>definitions of the relationship between e-commerce and </a:t>
            </a:r>
            <a:r>
              <a:rPr lang="en-GB" sz="1800" dirty="0">
                <a:latin typeface="Arial" pitchFamily="34" charset="0"/>
                <a:cs typeface="Times New Roman" pitchFamily="18" charset="0"/>
              </a:rPr>
              <a:t/>
            </a:r>
            <a:br>
              <a:rPr lang="en-GB" sz="1800" dirty="0">
                <a:latin typeface="Arial" pitchFamily="34" charset="0"/>
                <a:cs typeface="Times New Roman" pitchFamily="18" charset="0"/>
              </a:rPr>
            </a:br>
            <a:r>
              <a:rPr lang="en-US" sz="1800" dirty="0">
                <a:latin typeface="Arial" pitchFamily="34" charset="0"/>
                <a:cs typeface="Times New Roman" pitchFamily="18" charset="0"/>
              </a:rPr>
              <a:t>e-business</a:t>
            </a:r>
            <a:endParaRPr lang="en-US" sz="1800" dirty="0">
              <a:latin typeface="Arial" pitchFamily="34" charset="0"/>
            </a:endParaRPr>
          </a:p>
        </p:txBody>
      </p:sp>
      <p:pic>
        <p:nvPicPr>
          <p:cNvPr id="146438" name="Picture 6" descr="Fig 1"/>
          <p:cNvPicPr>
            <a:picLocks noChangeAspect="1" noChangeArrowheads="1"/>
          </p:cNvPicPr>
          <p:nvPr/>
        </p:nvPicPr>
        <p:blipFill>
          <a:blip r:embed="rId3"/>
          <a:srcRect/>
          <a:stretch>
            <a:fillRect/>
          </a:stretch>
        </p:blipFill>
        <p:spPr bwMode="auto">
          <a:xfrm>
            <a:off x="814388" y="914400"/>
            <a:ext cx="7515225" cy="4940300"/>
          </a:xfrm>
          <a:prstGeom prst="rect">
            <a:avLst/>
          </a:prstGeom>
          <a:noFill/>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Features of e-Commerce</a:t>
            </a:r>
          </a:p>
        </p:txBody>
      </p:sp>
      <p:sp>
        <p:nvSpPr>
          <p:cNvPr id="41987" name="Rectangle 3"/>
          <p:cNvSpPr>
            <a:spLocks noGrp="1"/>
          </p:cNvSpPr>
          <p:nvPr>
            <p:ph type="body" idx="4294967295"/>
          </p:nvPr>
        </p:nvSpPr>
        <p:spPr>
          <a:xfrm>
            <a:off x="0" y="1644650"/>
            <a:ext cx="8231188" cy="4527550"/>
          </a:xfrm>
          <a:noFill/>
        </p:spPr>
        <p:txBody>
          <a:bodyPr/>
          <a:lstStyle/>
          <a:p>
            <a:pPr marL="381000" indent="-381000">
              <a:lnSpc>
                <a:spcPct val="90000"/>
              </a:lnSpc>
            </a:pPr>
            <a:r>
              <a:rPr lang="en-GB" sz="1800" dirty="0" err="1" smtClean="0">
                <a:ea typeface="方正姚体"/>
                <a:cs typeface="Times New Roman" pitchFamily="18" charset="0"/>
              </a:rPr>
              <a:t>Laudon</a:t>
            </a:r>
            <a:r>
              <a:rPr lang="en-GB" sz="1800" dirty="0" smtClean="0">
                <a:ea typeface="方正姚体"/>
                <a:cs typeface="Times New Roman" pitchFamily="18" charset="0"/>
              </a:rPr>
              <a:t>, </a:t>
            </a:r>
            <a:r>
              <a:rPr lang="en-GB" sz="1800" dirty="0" err="1" smtClean="0">
                <a:ea typeface="方正姚体"/>
                <a:cs typeface="Times New Roman" pitchFamily="18" charset="0"/>
              </a:rPr>
              <a:t>Traver</a:t>
            </a:r>
            <a:r>
              <a:rPr lang="en-GB" sz="1800" dirty="0" smtClean="0">
                <a:ea typeface="方正姚体"/>
                <a:cs typeface="Times New Roman" pitchFamily="18" charset="0"/>
              </a:rPr>
              <a:t> </a:t>
            </a:r>
            <a:r>
              <a:rPr lang="en-GB" sz="1800" dirty="0" smtClean="0">
                <a:ea typeface="方正姚体"/>
                <a:cs typeface="Times New Roman" pitchFamily="18" charset="0"/>
              </a:rPr>
              <a:t> </a:t>
            </a:r>
            <a:r>
              <a:rPr lang="en-GB" sz="1800" dirty="0" smtClean="0">
                <a:ea typeface="方正姚体"/>
                <a:cs typeface="Times New Roman" pitchFamily="18" charset="0"/>
              </a:rPr>
              <a:t>define 7 unique features of e-Commerce technology: -</a:t>
            </a:r>
          </a:p>
          <a:p>
            <a:pPr marL="381000" indent="-381000">
              <a:lnSpc>
                <a:spcPct val="90000"/>
              </a:lnSpc>
            </a:pPr>
            <a:endParaRPr lang="en-GB" sz="1800" dirty="0" smtClean="0">
              <a:ea typeface="方正姚体"/>
              <a:cs typeface="Times New Roman" pitchFamily="18" charset="0"/>
            </a:endParaRPr>
          </a:p>
          <a:p>
            <a:pPr marL="381000" indent="-381000">
              <a:lnSpc>
                <a:spcPct val="90000"/>
              </a:lnSpc>
              <a:buFont typeface="Monotype Sorts" charset="2"/>
              <a:buAutoNum type="arabicPeriod"/>
            </a:pPr>
            <a:r>
              <a:rPr lang="en-GB" sz="1800" b="1" dirty="0" smtClean="0">
                <a:ea typeface="方正姚体"/>
                <a:cs typeface="Times New Roman" pitchFamily="18" charset="0"/>
              </a:rPr>
              <a:t>Ubiquity</a:t>
            </a:r>
            <a:r>
              <a:rPr lang="en-GB" sz="1800" dirty="0" smtClean="0">
                <a:ea typeface="方正姚体"/>
                <a:cs typeface="Times New Roman" pitchFamily="18" charset="0"/>
              </a:rPr>
              <a:t>	</a:t>
            </a:r>
            <a:r>
              <a:rPr lang="en-GB" sz="1800" dirty="0" smtClean="0">
                <a:ea typeface="方正姚体"/>
                <a:cs typeface="Times New Roman" pitchFamily="18" charset="0"/>
              </a:rPr>
              <a:t>- </a:t>
            </a:r>
            <a:r>
              <a:rPr lang="en-GB" sz="1800" dirty="0" smtClean="0">
                <a:ea typeface="方正姚体"/>
                <a:cs typeface="Times New Roman" pitchFamily="18" charset="0"/>
              </a:rPr>
              <a:t>available everywhere anytime</a:t>
            </a:r>
          </a:p>
          <a:p>
            <a:pPr marL="381000" indent="-381000">
              <a:lnSpc>
                <a:spcPct val="90000"/>
              </a:lnSpc>
              <a:buFont typeface="Monotype Sorts" charset="2"/>
              <a:buAutoNum type="arabicPeriod"/>
            </a:pPr>
            <a:r>
              <a:rPr lang="en-GB" sz="1800" b="1" dirty="0" smtClean="0">
                <a:ea typeface="方正姚体"/>
                <a:cs typeface="Times New Roman" pitchFamily="18" charset="0"/>
              </a:rPr>
              <a:t>Global Reach</a:t>
            </a:r>
            <a:r>
              <a:rPr lang="en-GB" sz="1800" dirty="0" smtClean="0">
                <a:ea typeface="方正姚体"/>
                <a:cs typeface="Times New Roman" pitchFamily="18" charset="0"/>
              </a:rPr>
              <a:t>	- worldwide across country boundaries</a:t>
            </a:r>
          </a:p>
          <a:p>
            <a:pPr marL="381000" indent="-381000">
              <a:lnSpc>
                <a:spcPct val="90000"/>
              </a:lnSpc>
              <a:buFont typeface="Monotype Sorts" charset="2"/>
              <a:buAutoNum type="arabicPeriod"/>
            </a:pPr>
            <a:r>
              <a:rPr lang="en-GB" sz="1800" b="1" dirty="0" smtClean="0">
                <a:ea typeface="方正姚体"/>
                <a:cs typeface="Times New Roman" pitchFamily="18" charset="0"/>
              </a:rPr>
              <a:t>Universal Standards</a:t>
            </a:r>
            <a:r>
              <a:rPr lang="en-GB" sz="1800" dirty="0" smtClean="0">
                <a:ea typeface="方正姚体"/>
                <a:cs typeface="Times New Roman" pitchFamily="18" charset="0"/>
              </a:rPr>
              <a:t>  - Internet standards</a:t>
            </a:r>
          </a:p>
          <a:p>
            <a:pPr marL="381000" indent="-381000">
              <a:lnSpc>
                <a:spcPct val="90000"/>
              </a:lnSpc>
              <a:buFont typeface="Monotype Sorts" charset="2"/>
              <a:buAutoNum type="arabicPeriod"/>
            </a:pPr>
            <a:r>
              <a:rPr lang="en-GB" sz="1800" b="1" dirty="0" smtClean="0">
                <a:ea typeface="方正姚体"/>
                <a:cs typeface="Times New Roman" pitchFamily="18" charset="0"/>
              </a:rPr>
              <a:t>Richness</a:t>
            </a:r>
            <a:r>
              <a:rPr lang="en-GB" sz="1800" dirty="0" smtClean="0">
                <a:ea typeface="方正姚体"/>
                <a:cs typeface="Times New Roman" pitchFamily="18" charset="0"/>
              </a:rPr>
              <a:t> 	</a:t>
            </a:r>
            <a:r>
              <a:rPr lang="en-GB" sz="1800" dirty="0" smtClean="0">
                <a:ea typeface="方正姚体"/>
                <a:cs typeface="Times New Roman" pitchFamily="18" charset="0"/>
              </a:rPr>
              <a:t>- </a:t>
            </a:r>
            <a:r>
              <a:rPr lang="en-GB" sz="1800" dirty="0" smtClean="0">
                <a:ea typeface="方正姚体"/>
                <a:cs typeface="Times New Roman" pitchFamily="18" charset="0"/>
              </a:rPr>
              <a:t>Video streaming, audio, e-mail</a:t>
            </a:r>
          </a:p>
          <a:p>
            <a:pPr marL="381000" indent="-381000">
              <a:lnSpc>
                <a:spcPct val="90000"/>
              </a:lnSpc>
              <a:buFont typeface="Monotype Sorts" charset="2"/>
              <a:buAutoNum type="arabicPeriod"/>
            </a:pPr>
            <a:r>
              <a:rPr lang="en-GB" sz="1800" b="1" dirty="0" smtClean="0">
                <a:ea typeface="方正姚体"/>
                <a:cs typeface="Times New Roman" pitchFamily="18" charset="0"/>
              </a:rPr>
              <a:t>Interactivity</a:t>
            </a:r>
            <a:r>
              <a:rPr lang="en-GB" sz="1800" dirty="0" smtClean="0">
                <a:ea typeface="方正姚体"/>
                <a:cs typeface="Times New Roman" pitchFamily="18" charset="0"/>
              </a:rPr>
              <a:t> 	- Interaction with user providing 					  immediate feedback to consumer</a:t>
            </a:r>
          </a:p>
          <a:p>
            <a:pPr marL="381000" indent="-381000">
              <a:lnSpc>
                <a:spcPct val="90000"/>
              </a:lnSpc>
              <a:buFont typeface="Monotype Sorts" charset="2"/>
              <a:buAutoNum type="arabicPeriod"/>
            </a:pPr>
            <a:r>
              <a:rPr lang="en-GB" sz="1800" b="1" dirty="0" smtClean="0">
                <a:ea typeface="方正姚体"/>
                <a:cs typeface="Times New Roman" pitchFamily="18" charset="0"/>
              </a:rPr>
              <a:t>Information Density</a:t>
            </a:r>
          </a:p>
          <a:p>
            <a:pPr marL="381000" indent="-381000">
              <a:lnSpc>
                <a:spcPct val="90000"/>
              </a:lnSpc>
              <a:buFont typeface="Monotype Sorts" charset="2"/>
              <a:buAutoNum type="arabicPeriod"/>
            </a:pPr>
            <a:r>
              <a:rPr lang="en-GB" sz="1800" b="1" dirty="0" smtClean="0">
                <a:ea typeface="方正姚体"/>
                <a:cs typeface="Times New Roman" pitchFamily="18" charset="0"/>
              </a:rPr>
              <a:t>Personalization/Customization</a:t>
            </a:r>
            <a:r>
              <a:rPr lang="en-GB" sz="1800" dirty="0" smtClean="0">
                <a:ea typeface="方正姚体"/>
                <a:cs typeface="Times New Roman" pitchFamily="18" charset="0"/>
              </a:rPr>
              <a:t> 	</a:t>
            </a:r>
            <a:r>
              <a:rPr lang="en-GB" sz="1800" dirty="0" smtClean="0">
                <a:ea typeface="方正姚体"/>
                <a:cs typeface="Times New Roman" pitchFamily="18" charset="0"/>
              </a:rPr>
              <a:t>- </a:t>
            </a:r>
            <a:r>
              <a:rPr lang="en-GB" sz="1800" dirty="0" smtClean="0">
                <a:ea typeface="方正姚体"/>
                <a:cs typeface="Times New Roman" pitchFamily="18" charset="0"/>
              </a:rPr>
              <a:t>personalise shopping experience by </a:t>
            </a:r>
            <a:r>
              <a:rPr lang="en-GB" sz="1800" dirty="0" smtClean="0">
                <a:ea typeface="方正姚体"/>
                <a:cs typeface="Times New Roman" pitchFamily="18" charset="0"/>
              </a:rPr>
              <a:t>collecting </a:t>
            </a:r>
            <a:r>
              <a:rPr lang="en-GB" sz="1800" dirty="0" smtClean="0">
                <a:ea typeface="方正姚体"/>
                <a:cs typeface="Times New Roman" pitchFamily="18" charset="0"/>
              </a:rPr>
              <a:t>user data and mining it to </a:t>
            </a:r>
            <a:r>
              <a:rPr lang="en-GB" sz="1800" dirty="0" smtClean="0">
                <a:ea typeface="方正姚体"/>
                <a:cs typeface="Times New Roman" pitchFamily="18" charset="0"/>
              </a:rPr>
              <a:t> </a:t>
            </a:r>
            <a:r>
              <a:rPr lang="en-GB" sz="1800" dirty="0" smtClean="0">
                <a:ea typeface="方正姚体"/>
                <a:cs typeface="Times New Roman" pitchFamily="18" charset="0"/>
              </a:rPr>
              <a:t>extract the most appropriate content for </a:t>
            </a:r>
            <a:r>
              <a:rPr lang="en-GB" sz="1800" dirty="0" smtClean="0">
                <a:ea typeface="方正姚体"/>
                <a:cs typeface="Times New Roman" pitchFamily="18" charset="0"/>
              </a:rPr>
              <a:t>the </a:t>
            </a:r>
            <a:r>
              <a:rPr lang="en-GB" sz="1800" dirty="0" smtClean="0">
                <a:ea typeface="方正姚体"/>
                <a:cs typeface="Times New Roman" pitchFamily="18" charset="0"/>
              </a:rPr>
              <a:t>individual user </a:t>
            </a:r>
            <a:endParaRPr lang="en-US" altLang="zh-CN" sz="1800" dirty="0" smtClean="0">
              <a:ea typeface="宋体" pitchFamily="2" charset="-122"/>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e-Commerce</a:t>
            </a:r>
          </a:p>
        </p:txBody>
      </p:sp>
      <p:sp>
        <p:nvSpPr>
          <p:cNvPr id="43011" name="Rectangle 3"/>
          <p:cNvSpPr>
            <a:spLocks noGrp="1"/>
          </p:cNvSpPr>
          <p:nvPr>
            <p:ph type="body" idx="4294967295"/>
          </p:nvPr>
        </p:nvSpPr>
        <p:spPr>
          <a:xfrm>
            <a:off x="0" y="1644650"/>
            <a:ext cx="8231188" cy="4527550"/>
          </a:xfrm>
          <a:noFill/>
        </p:spPr>
        <p:txBody>
          <a:bodyPr/>
          <a:lstStyle/>
          <a:p>
            <a:r>
              <a:rPr lang="en-GB" smtClean="0">
                <a:ea typeface="方正姚体"/>
                <a:cs typeface="Times New Roman" pitchFamily="18" charset="0"/>
              </a:rPr>
              <a:t>When should a company go online....</a:t>
            </a:r>
          </a:p>
          <a:p>
            <a:pPr>
              <a:buFont typeface="Wingdings 2" pitchFamily="18" charset="2"/>
              <a:buNone/>
            </a:pPr>
            <a:endParaRPr lang="en-GB" smtClean="0">
              <a:ea typeface="方正姚体"/>
              <a:cs typeface="Times New Roman" pitchFamily="18" charset="0"/>
            </a:endParaRPr>
          </a:p>
          <a:p>
            <a:pPr>
              <a:buFont typeface="Wingdings 2" pitchFamily="18" charset="2"/>
              <a:buNone/>
            </a:pPr>
            <a:r>
              <a:rPr lang="en-GB" smtClean="0">
                <a:ea typeface="方正姚体"/>
                <a:cs typeface="Times New Roman" pitchFamily="18" charset="0"/>
              </a:rPr>
              <a:t>	“Is  the Internet a typhoon force, a ten times force, or is it a bit of wind ? Or is it a force that fundamentally alters our business ?” (Andy Grove, Intel)</a:t>
            </a:r>
          </a:p>
          <a:p>
            <a:endParaRPr lang="zh-CN" altLang="en-US" smtClean="0">
              <a:ea typeface="宋体" pitchFamily="2" charset="-122"/>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Benefits</a:t>
            </a:r>
          </a:p>
        </p:txBody>
      </p:sp>
      <p:sp>
        <p:nvSpPr>
          <p:cNvPr id="44035" name="Rectangle 3"/>
          <p:cNvSpPr>
            <a:spLocks noGrp="1"/>
          </p:cNvSpPr>
          <p:nvPr>
            <p:ph type="body" idx="4294967295"/>
          </p:nvPr>
        </p:nvSpPr>
        <p:spPr>
          <a:xfrm>
            <a:off x="0" y="1644650"/>
            <a:ext cx="8231188" cy="4527550"/>
          </a:xfrm>
          <a:noFill/>
        </p:spPr>
        <p:txBody>
          <a:bodyPr>
            <a:normAutofit lnSpcReduction="10000"/>
          </a:bodyPr>
          <a:lstStyle/>
          <a:p>
            <a:pPr>
              <a:lnSpc>
                <a:spcPct val="90000"/>
              </a:lnSpc>
            </a:pPr>
            <a:r>
              <a:rPr lang="en-GB" sz="2000" dirty="0" smtClean="0">
                <a:ea typeface="方正姚体"/>
                <a:cs typeface="Times New Roman" pitchFamily="18" charset="0"/>
              </a:rPr>
              <a:t>What are the benefits of e-Commerce and </a:t>
            </a:r>
            <a:r>
              <a:rPr lang="en-GB" sz="2000" dirty="0" smtClean="0">
                <a:ea typeface="方正姚体"/>
                <a:cs typeface="Times New Roman" pitchFamily="18" charset="0"/>
              </a:rPr>
              <a:t>e-Business?....</a:t>
            </a:r>
            <a:endParaRPr lang="en-GB" sz="2000" dirty="0" smtClean="0">
              <a:ea typeface="方正姚体"/>
              <a:cs typeface="Times New Roman" pitchFamily="18" charset="0"/>
            </a:endParaRPr>
          </a:p>
          <a:p>
            <a:pPr>
              <a:lnSpc>
                <a:spcPct val="90000"/>
              </a:lnSpc>
            </a:pPr>
            <a:endParaRPr lang="en-GB" sz="2000" dirty="0" smtClean="0">
              <a:ea typeface="方正姚体"/>
              <a:cs typeface="Times New Roman" pitchFamily="18" charset="0"/>
            </a:endParaRPr>
          </a:p>
          <a:p>
            <a:pPr>
              <a:lnSpc>
                <a:spcPct val="90000"/>
              </a:lnSpc>
            </a:pPr>
            <a:r>
              <a:rPr lang="en-GB" sz="2000" u="sng" dirty="0" smtClean="0">
                <a:ea typeface="方正姚体"/>
                <a:cs typeface="Times New Roman" pitchFamily="18" charset="0"/>
              </a:rPr>
              <a:t>Tangible benefits (Chaffey, </a:t>
            </a:r>
            <a:r>
              <a:rPr lang="en-GB" sz="2000" u="sng" dirty="0" smtClean="0">
                <a:ea typeface="方正姚体"/>
                <a:cs typeface="Times New Roman" pitchFamily="18" charset="0"/>
              </a:rPr>
              <a:t>2010): </a:t>
            </a:r>
            <a:r>
              <a:rPr lang="en-GB" sz="2000" u="sng" dirty="0" smtClean="0">
                <a:ea typeface="方正姚体"/>
                <a:cs typeface="Times New Roman" pitchFamily="18" charset="0"/>
              </a:rPr>
              <a:t>-</a:t>
            </a:r>
          </a:p>
          <a:p>
            <a:pPr>
              <a:lnSpc>
                <a:spcPct val="90000"/>
              </a:lnSpc>
            </a:pPr>
            <a:endParaRPr lang="en-GB" sz="2000" u="sng" dirty="0" smtClean="0">
              <a:ea typeface="方正姚体"/>
              <a:cs typeface="Times New Roman" pitchFamily="18" charset="0"/>
            </a:endParaRPr>
          </a:p>
          <a:p>
            <a:pPr lvl="1">
              <a:lnSpc>
                <a:spcPct val="90000"/>
              </a:lnSpc>
            </a:pPr>
            <a:r>
              <a:rPr lang="en-GB" sz="1700" dirty="0" smtClean="0">
                <a:ea typeface="方正姚体"/>
                <a:cs typeface="Times New Roman" pitchFamily="18" charset="0"/>
              </a:rPr>
              <a:t>Increased sales	</a:t>
            </a:r>
          </a:p>
          <a:p>
            <a:pPr lvl="2">
              <a:lnSpc>
                <a:spcPct val="90000"/>
              </a:lnSpc>
            </a:pPr>
            <a:r>
              <a:rPr lang="en-GB" sz="1900" dirty="0" smtClean="0">
                <a:ea typeface="方正姚体"/>
                <a:cs typeface="Times New Roman" pitchFamily="18" charset="0"/>
              </a:rPr>
              <a:t>new customers/new markets</a:t>
            </a:r>
          </a:p>
          <a:p>
            <a:pPr lvl="2">
              <a:lnSpc>
                <a:spcPct val="90000"/>
              </a:lnSpc>
            </a:pPr>
            <a:r>
              <a:rPr lang="en-GB" sz="1900" dirty="0" smtClean="0">
                <a:ea typeface="方正姚体"/>
                <a:cs typeface="Times New Roman" pitchFamily="18" charset="0"/>
              </a:rPr>
              <a:t>repeat sales - remember previous sales</a:t>
            </a:r>
          </a:p>
          <a:p>
            <a:pPr lvl="2">
              <a:lnSpc>
                <a:spcPct val="90000"/>
              </a:lnSpc>
            </a:pPr>
            <a:r>
              <a:rPr lang="en-GB" sz="1900" dirty="0" smtClean="0">
                <a:ea typeface="方正姚体"/>
                <a:cs typeface="Times New Roman" pitchFamily="18" charset="0"/>
              </a:rPr>
              <a:t>cross-selling - market accessories or complimentary products for purchased item(s)</a:t>
            </a:r>
          </a:p>
          <a:p>
            <a:pPr lvl="1">
              <a:lnSpc>
                <a:spcPct val="90000"/>
              </a:lnSpc>
            </a:pPr>
            <a:r>
              <a:rPr lang="en-GB" sz="1700" dirty="0" smtClean="0">
                <a:ea typeface="方正姚体"/>
                <a:cs typeface="Times New Roman" pitchFamily="18" charset="0"/>
              </a:rPr>
              <a:t>Marketing cost reductions</a:t>
            </a:r>
          </a:p>
          <a:p>
            <a:pPr lvl="2">
              <a:lnSpc>
                <a:spcPct val="90000"/>
              </a:lnSpc>
            </a:pPr>
            <a:r>
              <a:rPr lang="en-GB" sz="1900" dirty="0" smtClean="0">
                <a:ea typeface="方正姚体"/>
                <a:cs typeface="Times New Roman" pitchFamily="18" charset="0"/>
              </a:rPr>
              <a:t>increased speed of distribution  and reduced costs of marketing materials</a:t>
            </a:r>
          </a:p>
          <a:p>
            <a:pPr lvl="1">
              <a:lnSpc>
                <a:spcPct val="90000"/>
              </a:lnSpc>
            </a:pPr>
            <a:r>
              <a:rPr lang="en-GB" sz="1700" dirty="0" smtClean="0">
                <a:ea typeface="方正姚体"/>
                <a:cs typeface="Times New Roman" pitchFamily="18" charset="0"/>
              </a:rPr>
              <a:t>Supply chain cost reductions</a:t>
            </a:r>
          </a:p>
          <a:p>
            <a:pPr lvl="2">
              <a:lnSpc>
                <a:spcPct val="90000"/>
              </a:lnSpc>
            </a:pPr>
            <a:r>
              <a:rPr lang="en-GB" sz="1900" dirty="0" smtClean="0">
                <a:ea typeface="方正姚体"/>
                <a:cs typeface="Times New Roman" pitchFamily="18" charset="0"/>
              </a:rPr>
              <a:t>Just In Time</a:t>
            </a:r>
          </a:p>
          <a:p>
            <a:pPr lvl="2">
              <a:lnSpc>
                <a:spcPct val="90000"/>
              </a:lnSpc>
            </a:pPr>
            <a:r>
              <a:rPr lang="en-GB" sz="1900" dirty="0" smtClean="0">
                <a:ea typeface="方正姚体"/>
                <a:cs typeface="Times New Roman" pitchFamily="18" charset="0"/>
              </a:rPr>
              <a:t>increased competition in suppliers</a:t>
            </a:r>
          </a:p>
          <a:p>
            <a:pPr lvl="1">
              <a:lnSpc>
                <a:spcPct val="90000"/>
              </a:lnSpc>
            </a:pPr>
            <a:r>
              <a:rPr lang="en-GB" sz="1700" dirty="0" smtClean="0">
                <a:ea typeface="方正姚体"/>
                <a:cs typeface="Times New Roman" pitchFamily="18" charset="0"/>
              </a:rPr>
              <a:t>Administration cost reductions</a:t>
            </a:r>
          </a:p>
          <a:p>
            <a:pPr>
              <a:lnSpc>
                <a:spcPct val="90000"/>
              </a:lnSpc>
            </a:pPr>
            <a:endParaRPr lang="en-US" altLang="zh-CN" sz="2000" dirty="0" smtClean="0">
              <a:ea typeface="宋体" pitchFamily="2" charset="-122"/>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Benefits (Cont)</a:t>
            </a:r>
          </a:p>
        </p:txBody>
      </p:sp>
      <p:sp>
        <p:nvSpPr>
          <p:cNvPr id="45059" name="Rectangle 3"/>
          <p:cNvSpPr>
            <a:spLocks noGrp="1"/>
          </p:cNvSpPr>
          <p:nvPr>
            <p:ph type="body" idx="4294967295"/>
          </p:nvPr>
        </p:nvSpPr>
        <p:spPr>
          <a:xfrm>
            <a:off x="0" y="1644650"/>
            <a:ext cx="8231188" cy="4527550"/>
          </a:xfrm>
          <a:noFill/>
        </p:spPr>
        <p:txBody>
          <a:bodyPr/>
          <a:lstStyle/>
          <a:p>
            <a:r>
              <a:rPr lang="en-GB" sz="2400" u="sng" smtClean="0">
                <a:ea typeface="方正姚体"/>
                <a:cs typeface="Times New Roman" pitchFamily="18" charset="0"/>
              </a:rPr>
              <a:t>Intangible benefits: -</a:t>
            </a:r>
          </a:p>
          <a:p>
            <a:endParaRPr lang="en-GB" sz="2400" u="sng" smtClean="0">
              <a:ea typeface="方正姚体"/>
              <a:cs typeface="Times New Roman" pitchFamily="18" charset="0"/>
            </a:endParaRPr>
          </a:p>
          <a:p>
            <a:pPr lvl="1"/>
            <a:r>
              <a:rPr lang="en-GB" sz="2000" smtClean="0">
                <a:ea typeface="方正姚体"/>
                <a:cs typeface="Times New Roman" pitchFamily="18" charset="0"/>
              </a:rPr>
              <a:t>Corporate image and branding</a:t>
            </a:r>
          </a:p>
          <a:p>
            <a:pPr lvl="1"/>
            <a:r>
              <a:rPr lang="en-GB" sz="2000" smtClean="0">
                <a:ea typeface="方正姚体"/>
                <a:cs typeface="Times New Roman" pitchFamily="18" charset="0"/>
              </a:rPr>
              <a:t>Rapid marketing communications </a:t>
            </a:r>
          </a:p>
          <a:p>
            <a:pPr lvl="2"/>
            <a:r>
              <a:rPr lang="en-GB" sz="2100" smtClean="0">
                <a:ea typeface="方正姚体"/>
                <a:cs typeface="Times New Roman" pitchFamily="18" charset="0"/>
              </a:rPr>
              <a:t>e.g. PR</a:t>
            </a:r>
          </a:p>
          <a:p>
            <a:pPr lvl="1"/>
            <a:r>
              <a:rPr lang="en-GB" sz="2000" smtClean="0">
                <a:ea typeface="方正姚体"/>
                <a:cs typeface="Times New Roman" pitchFamily="18" charset="0"/>
              </a:rPr>
              <a:t>Improved customer support</a:t>
            </a:r>
          </a:p>
          <a:p>
            <a:pPr lvl="1"/>
            <a:r>
              <a:rPr lang="en-GB" sz="2000" smtClean="0">
                <a:ea typeface="方正姚体"/>
                <a:cs typeface="Times New Roman" pitchFamily="18" charset="0"/>
              </a:rPr>
              <a:t>Feedback from consumers</a:t>
            </a:r>
          </a:p>
          <a:p>
            <a:pPr lvl="1"/>
            <a:r>
              <a:rPr lang="en-GB" sz="2000" smtClean="0">
                <a:ea typeface="方正姚体"/>
                <a:cs typeface="Times New Roman" pitchFamily="18" charset="0"/>
              </a:rPr>
              <a:t>Better management of marketing and customer information</a:t>
            </a:r>
          </a:p>
          <a:p>
            <a:endParaRPr lang="zh-CN" altLang="en-US" sz="2400" smtClean="0">
              <a:ea typeface="宋体" pitchFamily="2" charset="-122"/>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Types of E-Commerce</a:t>
            </a:r>
          </a:p>
        </p:txBody>
      </p:sp>
      <p:sp>
        <p:nvSpPr>
          <p:cNvPr id="49155" name="Rectangle 3"/>
          <p:cNvSpPr>
            <a:spLocks noGrp="1"/>
          </p:cNvSpPr>
          <p:nvPr>
            <p:ph type="body" idx="4294967295"/>
          </p:nvPr>
        </p:nvSpPr>
        <p:spPr>
          <a:xfrm>
            <a:off x="0" y="1644650"/>
            <a:ext cx="8231188" cy="4524375"/>
          </a:xfrm>
          <a:noFill/>
        </p:spPr>
        <p:txBody>
          <a:bodyPr/>
          <a:lstStyle/>
          <a:p>
            <a:r>
              <a:rPr lang="en-US" altLang="zh-CN" smtClean="0">
                <a:ea typeface="宋体" pitchFamily="2" charset="-122"/>
              </a:rPr>
              <a:t>There are many types of business models</a:t>
            </a:r>
          </a:p>
          <a:p>
            <a:r>
              <a:rPr lang="en-US" altLang="zh-CN" smtClean="0">
                <a:ea typeface="宋体" pitchFamily="2" charset="-122"/>
              </a:rPr>
              <a:t>Broadly speaking they can be categorized according to different E-Commerce sectors (B2C, B2B, etc)</a:t>
            </a:r>
          </a:p>
          <a:p>
            <a:pPr>
              <a:buFont typeface="Wingdings 2" pitchFamily="18" charset="2"/>
              <a:buNone/>
            </a:pPr>
            <a:endParaRPr lang="zh-CN" altLang="en-US" smtClean="0">
              <a:ea typeface="宋体" pitchFamily="2" charset="-122"/>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Types of E-Commerce (Cont)</a:t>
            </a:r>
          </a:p>
        </p:txBody>
      </p:sp>
      <p:graphicFrame>
        <p:nvGraphicFramePr>
          <p:cNvPr id="50179" name="Object 3"/>
          <p:cNvGraphicFramePr>
            <a:graphicFrameLocks noChangeAspect="1"/>
          </p:cNvGraphicFramePr>
          <p:nvPr/>
        </p:nvGraphicFramePr>
        <p:xfrm>
          <a:off x="53975" y="1230313"/>
          <a:ext cx="8480425" cy="4264025"/>
        </p:xfrm>
        <a:graphic>
          <a:graphicData uri="http://schemas.openxmlformats.org/presentationml/2006/ole">
            <p:oleObj spid="_x0000_s50179" name="VISIO" r:id="rId3" imgW="5791680" imgH="2911680" progId="Visio.Drawing.6">
              <p:embed/>
            </p:oleObj>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5410" name="Rectangle 2"/>
          <p:cNvSpPr>
            <a:spLocks noGrp="1" noChangeArrowheads="1"/>
          </p:cNvSpPr>
          <p:nvPr>
            <p:ph type="title"/>
          </p:nvPr>
        </p:nvSpPr>
        <p:spPr>
          <a:xfrm>
            <a:off x="381000" y="304800"/>
            <a:ext cx="8382000" cy="838200"/>
          </a:xfrm>
        </p:spPr>
        <p:txBody>
          <a:bodyPr>
            <a:normAutofit fontScale="90000"/>
          </a:bodyPr>
          <a:lstStyle/>
          <a:p>
            <a:r>
              <a:rPr lang="en-GB" sz="2600"/>
              <a:t>The distinction between buy-side </a:t>
            </a:r>
            <a:br>
              <a:rPr lang="en-GB" sz="2600"/>
            </a:br>
            <a:r>
              <a:rPr lang="en-GB" sz="2600"/>
              <a:t>and sell-side e-commerce</a:t>
            </a:r>
            <a:endParaRPr lang="en-US" sz="2600"/>
          </a:p>
        </p:txBody>
      </p:sp>
      <p:sp>
        <p:nvSpPr>
          <p:cNvPr id="145412" name="Rectangle 4"/>
          <p:cNvSpPr>
            <a:spLocks noGrp="1" noChangeArrowheads="1"/>
          </p:cNvSpPr>
          <p:nvPr>
            <p:ph type="body" idx="1"/>
          </p:nvPr>
        </p:nvSpPr>
        <p:spPr>
          <a:xfrm>
            <a:off x="282575" y="5900738"/>
            <a:ext cx="8382000" cy="457200"/>
          </a:xfrm>
        </p:spPr>
        <p:txBody>
          <a:bodyPr/>
          <a:lstStyle/>
          <a:p>
            <a:pPr>
              <a:buFontTx/>
              <a:buNone/>
            </a:pPr>
            <a:r>
              <a:rPr lang="en-GB" sz="1800" dirty="0" smtClean="0">
                <a:cs typeface="Times New Roman" pitchFamily="18" charset="0"/>
              </a:rPr>
              <a:t> </a:t>
            </a:r>
            <a:r>
              <a:rPr lang="en-US" sz="1800" dirty="0">
                <a:cs typeface="Times New Roman" pitchFamily="18" charset="0"/>
              </a:rPr>
              <a:t>The distinction between buy-side and sell-side e-commerce</a:t>
            </a:r>
            <a:endParaRPr lang="en-US" sz="1800" dirty="0"/>
          </a:p>
        </p:txBody>
      </p:sp>
      <p:pic>
        <p:nvPicPr>
          <p:cNvPr id="145413" name="Picture 5" descr="Fig 1"/>
          <p:cNvPicPr>
            <a:picLocks noChangeAspect="1" noChangeArrowheads="1"/>
          </p:cNvPicPr>
          <p:nvPr/>
        </p:nvPicPr>
        <p:blipFill>
          <a:blip r:embed="rId2"/>
          <a:srcRect/>
          <a:stretch>
            <a:fillRect/>
          </a:stretch>
        </p:blipFill>
        <p:spPr bwMode="auto">
          <a:xfrm>
            <a:off x="1390650" y="1203325"/>
            <a:ext cx="6362700" cy="445135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Business To Consumer (B2C)</a:t>
            </a:r>
          </a:p>
        </p:txBody>
      </p:sp>
      <p:sp>
        <p:nvSpPr>
          <p:cNvPr id="51203" name="Rectangle 3"/>
          <p:cNvSpPr>
            <a:spLocks noGrp="1"/>
          </p:cNvSpPr>
          <p:nvPr>
            <p:ph type="body" idx="4294967295"/>
          </p:nvPr>
        </p:nvSpPr>
        <p:spPr>
          <a:xfrm>
            <a:off x="0" y="1644650"/>
            <a:ext cx="8231188" cy="4527550"/>
          </a:xfrm>
          <a:noFill/>
        </p:spPr>
        <p:txBody>
          <a:bodyPr>
            <a:normAutofit/>
          </a:bodyPr>
          <a:lstStyle/>
          <a:p>
            <a:r>
              <a:rPr lang="en-US" altLang="zh-CN" dirty="0" smtClean="0">
                <a:ea typeface="宋体" pitchFamily="2" charset="-122"/>
              </a:rPr>
              <a:t>Segment is growing very fast</a:t>
            </a:r>
          </a:p>
          <a:p>
            <a:r>
              <a:rPr lang="en-US" altLang="zh-CN" dirty="0" smtClean="0">
                <a:ea typeface="宋体" pitchFamily="2" charset="-122"/>
              </a:rPr>
              <a:t>In some industries profit margins are very small</a:t>
            </a:r>
          </a:p>
          <a:p>
            <a:pPr lvl="1"/>
            <a:r>
              <a:rPr lang="en-US" altLang="zh-CN" dirty="0" smtClean="0">
                <a:ea typeface="宋体" pitchFamily="2" charset="-122"/>
              </a:rPr>
              <a:t>Travel agencies</a:t>
            </a:r>
            <a:endParaRPr lang="en-US" altLang="zh-CN" dirty="0" smtClean="0">
              <a:ea typeface="宋体" pitchFamily="2" charset="-122"/>
            </a:endParaRPr>
          </a:p>
          <a:p>
            <a:r>
              <a:rPr lang="en-US" altLang="zh-CN" dirty="0" smtClean="0">
                <a:ea typeface="宋体" pitchFamily="2" charset="-122"/>
              </a:rPr>
              <a:t>Online companies can be put out of business by oversupply</a:t>
            </a:r>
          </a:p>
          <a:p>
            <a:endParaRPr lang="en-US" altLang="zh-CN" dirty="0" smtClean="0">
              <a:ea typeface="宋体" pitchFamily="2" charset="-122"/>
            </a:endParaRPr>
          </a:p>
          <a:p>
            <a:r>
              <a:rPr lang="en-US" altLang="zh-CN" dirty="0" smtClean="0">
                <a:ea typeface="宋体" pitchFamily="2" charset="-122"/>
              </a:rPr>
              <a:t>Amazon, Dell…………..</a:t>
            </a:r>
            <a:endParaRPr lang="en-US" altLang="zh-CN" dirty="0" smtClean="0">
              <a:ea typeface="宋体" pitchFamily="2" charset="-122"/>
            </a:endParaRPr>
          </a:p>
          <a:p>
            <a:pPr>
              <a:buFont typeface="Wingdings 2" pitchFamily="18" charset="2"/>
              <a:buNone/>
            </a:pPr>
            <a:endParaRPr lang="zh-CN" altLang="en-US" dirty="0" smtClean="0">
              <a:ea typeface="宋体" pitchFamily="2" charset="-122"/>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ChangeArrowheads="1"/>
          </p:cNvSpPr>
          <p:nvPr/>
        </p:nvSpPr>
        <p:spPr bwMode="auto">
          <a:xfrm>
            <a:off x="257175" y="0"/>
            <a:ext cx="8686800" cy="844550"/>
          </a:xfrm>
          <a:prstGeom prst="rect">
            <a:avLst/>
          </a:prstGeom>
          <a:noFill/>
          <a:ln w="9525">
            <a:noFill/>
            <a:miter lim="800000"/>
            <a:headEnd/>
            <a:tailEnd/>
          </a:ln>
        </p:spPr>
        <p:txBody>
          <a:bodyPr anchor="ctr"/>
          <a:lstStyle/>
          <a:p>
            <a:pPr algn="ctr" eaLnBrk="0" hangingPunct="0"/>
            <a:r>
              <a:rPr kumimoji="1" lang="en-US" altLang="zh-CN" sz="3200" b="1">
                <a:solidFill>
                  <a:schemeClr val="tx2"/>
                </a:solidFill>
                <a:latin typeface="Helvetica" pitchFamily="34" charset="0"/>
              </a:rPr>
              <a:t>Business To Consumer (B2C)</a:t>
            </a:r>
          </a:p>
        </p:txBody>
      </p:sp>
      <p:pic>
        <p:nvPicPr>
          <p:cNvPr id="52228" name="Picture 4"/>
          <p:cNvPicPr>
            <a:picLocks noChangeAspect="1" noChangeArrowheads="1"/>
          </p:cNvPicPr>
          <p:nvPr/>
        </p:nvPicPr>
        <p:blipFill>
          <a:blip r:embed="rId2"/>
          <a:srcRect/>
          <a:stretch>
            <a:fillRect/>
          </a:stretch>
        </p:blipFill>
        <p:spPr bwMode="auto">
          <a:xfrm>
            <a:off x="265470" y="1400788"/>
            <a:ext cx="3681566" cy="3256141"/>
          </a:xfrm>
          <a:prstGeom prst="rect">
            <a:avLst/>
          </a:prstGeom>
          <a:noFill/>
          <a:ln w="9525">
            <a:noFill/>
            <a:miter lim="800000"/>
            <a:headEnd/>
            <a:tailEnd/>
          </a:ln>
          <a:effectLst/>
        </p:spPr>
      </p:pic>
      <p:pic>
        <p:nvPicPr>
          <p:cNvPr id="52229" name="Picture 5"/>
          <p:cNvPicPr>
            <a:picLocks noChangeAspect="1" noChangeArrowheads="1"/>
          </p:cNvPicPr>
          <p:nvPr/>
        </p:nvPicPr>
        <p:blipFill>
          <a:blip r:embed="rId3"/>
          <a:srcRect/>
          <a:stretch>
            <a:fillRect/>
          </a:stretch>
        </p:blipFill>
        <p:spPr bwMode="auto">
          <a:xfrm>
            <a:off x="5294671" y="1369450"/>
            <a:ext cx="3428383" cy="3304961"/>
          </a:xfrm>
          <a:prstGeom prst="rect">
            <a:avLst/>
          </a:prstGeom>
          <a:noFill/>
          <a:ln w="9525">
            <a:noFill/>
            <a:miter lim="800000"/>
            <a:headEnd/>
            <a:tailEnd/>
          </a:ln>
          <a:effectLst/>
        </p:spPr>
      </p:pic>
      <p:sp>
        <p:nvSpPr>
          <p:cNvPr id="6" name="TextBox 5"/>
          <p:cNvSpPr txBox="1"/>
          <p:nvPr/>
        </p:nvSpPr>
        <p:spPr>
          <a:xfrm>
            <a:off x="457200" y="5279923"/>
            <a:ext cx="4891083" cy="369332"/>
          </a:xfrm>
          <a:prstGeom prst="rect">
            <a:avLst/>
          </a:prstGeom>
          <a:noFill/>
        </p:spPr>
        <p:txBody>
          <a:bodyPr wrap="none" rtlCol="0">
            <a:spAutoFit/>
          </a:bodyPr>
          <a:lstStyle/>
          <a:p>
            <a:r>
              <a:rPr lang="en-GB" dirty="0" smtClean="0"/>
              <a:t>How will the Kindle change the book industry?</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6" name="Picture 2"/>
          <p:cNvPicPr>
            <a:picLocks noChangeAspect="1" noChangeArrowheads="1"/>
          </p:cNvPicPr>
          <p:nvPr/>
        </p:nvPicPr>
        <p:blipFill>
          <a:blip r:embed="rId2"/>
          <a:srcRect/>
          <a:stretch>
            <a:fillRect/>
          </a:stretch>
        </p:blipFill>
        <p:spPr bwMode="auto">
          <a:xfrm>
            <a:off x="1370832" y="0"/>
            <a:ext cx="6048375" cy="5895975"/>
          </a:xfrm>
          <a:prstGeom prst="rect">
            <a:avLst/>
          </a:prstGeom>
          <a:noFill/>
          <a:ln w="9525">
            <a:noFill/>
            <a:miter lim="800000"/>
            <a:headEnd/>
            <a:tailEnd/>
          </a:ln>
          <a:effectLst/>
        </p:spPr>
      </p:pic>
      <p:sp>
        <p:nvSpPr>
          <p:cNvPr id="5" name="TextBox 4"/>
          <p:cNvSpPr txBox="1"/>
          <p:nvPr/>
        </p:nvSpPr>
        <p:spPr>
          <a:xfrm rot="10800000" flipV="1">
            <a:off x="486696" y="6120581"/>
            <a:ext cx="8214851" cy="369332"/>
          </a:xfrm>
          <a:prstGeom prst="rect">
            <a:avLst/>
          </a:prstGeom>
          <a:noFill/>
        </p:spPr>
        <p:txBody>
          <a:bodyPr wrap="square" rtlCol="0">
            <a:spAutoFit/>
          </a:bodyPr>
          <a:lstStyle/>
          <a:p>
            <a:r>
              <a:rPr lang="en-GB" dirty="0" smtClean="0"/>
              <a:t>Amazon’s original home page – guess the year.</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able Placeholder 2"/>
          <p:cNvSpPr>
            <a:spLocks noGrp="1"/>
          </p:cNvSpPr>
          <p:nvPr>
            <p:ph type="tbl" idx="1"/>
          </p:nvPr>
        </p:nvSpPr>
        <p:spPr/>
      </p:sp>
      <p:pic>
        <p:nvPicPr>
          <p:cNvPr id="68610" name="Picture 2"/>
          <p:cNvPicPr>
            <a:picLocks noChangeAspect="1" noChangeArrowheads="1"/>
          </p:cNvPicPr>
          <p:nvPr/>
        </p:nvPicPr>
        <p:blipFill>
          <a:blip r:embed="rId2" cstate="print"/>
          <a:srcRect/>
          <a:stretch>
            <a:fillRect/>
          </a:stretch>
        </p:blipFill>
        <p:spPr bwMode="auto">
          <a:xfrm>
            <a:off x="177963" y="339211"/>
            <a:ext cx="4671797" cy="3170903"/>
          </a:xfrm>
          <a:prstGeom prst="rect">
            <a:avLst/>
          </a:prstGeom>
          <a:noFill/>
          <a:ln w="9525">
            <a:noFill/>
            <a:miter lim="800000"/>
            <a:headEnd/>
            <a:tailEnd/>
          </a:ln>
          <a:effectLst/>
        </p:spPr>
      </p:pic>
      <p:pic>
        <p:nvPicPr>
          <p:cNvPr id="68611" name="Picture 3"/>
          <p:cNvPicPr>
            <a:picLocks noChangeAspect="1" noChangeArrowheads="1"/>
          </p:cNvPicPr>
          <p:nvPr/>
        </p:nvPicPr>
        <p:blipFill>
          <a:blip r:embed="rId3" cstate="print"/>
          <a:srcRect/>
          <a:stretch>
            <a:fillRect/>
          </a:stretch>
        </p:blipFill>
        <p:spPr bwMode="auto">
          <a:xfrm>
            <a:off x="4498258" y="2975486"/>
            <a:ext cx="4645742" cy="3484307"/>
          </a:xfrm>
          <a:prstGeom prst="rect">
            <a:avLst/>
          </a:prstGeom>
          <a:noFill/>
          <a:ln w="9525">
            <a:noFill/>
            <a:miter lim="800000"/>
            <a:headEnd/>
            <a:tailEnd/>
          </a:ln>
          <a:effectLst/>
        </p:spPr>
      </p:pic>
      <p:sp>
        <p:nvSpPr>
          <p:cNvPr id="6" name="TextBox 5"/>
          <p:cNvSpPr txBox="1"/>
          <p:nvPr/>
        </p:nvSpPr>
        <p:spPr>
          <a:xfrm>
            <a:off x="5029200" y="1224116"/>
            <a:ext cx="3804274" cy="369332"/>
          </a:xfrm>
          <a:prstGeom prst="rect">
            <a:avLst/>
          </a:prstGeom>
          <a:noFill/>
        </p:spPr>
        <p:txBody>
          <a:bodyPr wrap="square" rtlCol="0">
            <a:spAutoFit/>
          </a:bodyPr>
          <a:lstStyle/>
          <a:p>
            <a:r>
              <a:rPr lang="en-GB" dirty="0" smtClean="0"/>
              <a:t>Amazon HQ in Seattle in 1995</a:t>
            </a:r>
            <a:endParaRPr lang="en-GB" dirty="0"/>
          </a:p>
        </p:txBody>
      </p:sp>
      <p:sp>
        <p:nvSpPr>
          <p:cNvPr id="7" name="TextBox 6"/>
          <p:cNvSpPr txBox="1"/>
          <p:nvPr/>
        </p:nvSpPr>
        <p:spPr>
          <a:xfrm>
            <a:off x="3097161" y="4336025"/>
            <a:ext cx="1159292" cy="369332"/>
          </a:xfrm>
          <a:prstGeom prst="rect">
            <a:avLst/>
          </a:prstGeom>
          <a:noFill/>
        </p:spPr>
        <p:txBody>
          <a:bodyPr wrap="none" rtlCol="0">
            <a:spAutoFit/>
          </a:bodyPr>
          <a:lstStyle/>
          <a:p>
            <a:r>
              <a:rPr lang="en-GB" dirty="0" smtClean="0"/>
              <a:t>HQ today</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Amazon’s vision and technology</a:t>
            </a:r>
            <a:endParaRPr lang="en-GB" dirty="0"/>
          </a:p>
        </p:txBody>
      </p:sp>
      <p:sp>
        <p:nvSpPr>
          <p:cNvPr id="4" name="TextBox 3"/>
          <p:cNvSpPr txBox="1"/>
          <p:nvPr/>
        </p:nvSpPr>
        <p:spPr>
          <a:xfrm>
            <a:off x="589935" y="1224116"/>
            <a:ext cx="7949381" cy="4524315"/>
          </a:xfrm>
          <a:prstGeom prst="rect">
            <a:avLst/>
          </a:prstGeom>
          <a:noFill/>
        </p:spPr>
        <p:txBody>
          <a:bodyPr wrap="square" rtlCol="0">
            <a:spAutoFit/>
          </a:bodyPr>
          <a:lstStyle/>
          <a:p>
            <a:r>
              <a:rPr lang="en-GB" dirty="0" smtClean="0"/>
              <a:t>“</a:t>
            </a:r>
            <a:r>
              <a:rPr lang="en-GB" i="1" dirty="0" smtClean="0"/>
              <a:t>Look inside a current textbook on software architecture, and you’ll find few patterns that we don’t apply at Amazon. We use high-performance transactions systems, complex rendering and object caching, workflow and queuing systems, business intelligence and data analytics, machine learning and pattern recognition, neural networks and probabilistic decision making, and a wide variety of other techniques. And while many of our systems are based on the latest in computer science research, this often hasn’t been sufficient: our architects and engineers have had to advance research in directions that no academic had yet taken. Many of the problems we face have no textbook solutions, and so we — happily — invent new approaches”… All the effort we put into technology might not matter that much if we kept technology off to the side in some sort of R&amp;D department, but we don’t take that approach. Technology infuses all of our teams, all of our processes, our decision-making, and our approach to innovation in each of our businesses. It is deeply integrated into everything we do”. </a:t>
            </a:r>
          </a:p>
          <a:p>
            <a:r>
              <a:rPr lang="en-GB" i="1" dirty="0" smtClean="0"/>
              <a:t>(Jeff </a:t>
            </a:r>
            <a:r>
              <a:rPr lang="en-GB" i="1" dirty="0" err="1" smtClean="0"/>
              <a:t>Bezos</a:t>
            </a:r>
            <a:r>
              <a:rPr lang="en-GB" i="1" dirty="0" smtClean="0"/>
              <a:t> ,2011)</a:t>
            </a:r>
            <a:endParaRPr lang="en-GB" dirty="0" smtClean="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Amazon’s vision and technology</a:t>
            </a:r>
            <a:endParaRPr lang="en-GB" dirty="0"/>
          </a:p>
        </p:txBody>
      </p:sp>
      <p:sp>
        <p:nvSpPr>
          <p:cNvPr id="4" name="Rectangle 3"/>
          <p:cNvSpPr/>
          <p:nvPr/>
        </p:nvSpPr>
        <p:spPr>
          <a:xfrm>
            <a:off x="560439" y="1443840"/>
            <a:ext cx="7595419" cy="3170099"/>
          </a:xfrm>
          <a:prstGeom prst="rect">
            <a:avLst/>
          </a:prstGeom>
        </p:spPr>
        <p:txBody>
          <a:bodyPr wrap="square">
            <a:spAutoFit/>
          </a:bodyPr>
          <a:lstStyle/>
          <a:p>
            <a:r>
              <a:rPr lang="en-GB" sz="2000" i="1" dirty="0" smtClean="0"/>
              <a:t>The quote shows how applying new technologies is used to give Amazon a competitive edge. A good recent example of this is providing the infrastructure to deliver the Kindle “</a:t>
            </a:r>
            <a:r>
              <a:rPr lang="en-GB" sz="2000" i="1" dirty="0" err="1" smtClean="0"/>
              <a:t>Whispersync</a:t>
            </a:r>
            <a:r>
              <a:rPr lang="en-GB" sz="2000" i="1" dirty="0" smtClean="0"/>
              <a:t>” update to </a:t>
            </a:r>
            <a:r>
              <a:rPr lang="en-GB" sz="2000" i="1" dirty="0" err="1" smtClean="0"/>
              <a:t>ebook</a:t>
            </a:r>
            <a:r>
              <a:rPr lang="en-GB" sz="2000" i="1" dirty="0" smtClean="0"/>
              <a:t> readers. Amazon reported in 2011 that Amazon.com is now selling more Kindle books than paperback books. For every 100 paperback books Amazon has sold, the Company sold 115 Kindle books. Kindle apps are now available on Apple </a:t>
            </a:r>
            <a:r>
              <a:rPr lang="en-GB" sz="2000" i="1" dirty="0" err="1" smtClean="0"/>
              <a:t>iOS</a:t>
            </a:r>
            <a:r>
              <a:rPr lang="en-GB" sz="2000" i="1" dirty="0" smtClean="0"/>
              <a:t>, Android devices and on PCs as part of a “Buy Once, Read Anywhere” proposition which Amazon has developed.</a:t>
            </a:r>
            <a:endParaRPr lang="en-GB" sz="2000" i="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Table Placeholder 2"/>
          <p:cNvSpPr>
            <a:spLocks noGrp="1"/>
          </p:cNvSpPr>
          <p:nvPr>
            <p:ph type="tbl" idx="1"/>
          </p:nvPr>
        </p:nvSpPr>
        <p:spPr/>
      </p:sp>
      <p:pic>
        <p:nvPicPr>
          <p:cNvPr id="69634" name="Picture 2"/>
          <p:cNvPicPr>
            <a:picLocks noChangeAspect="1" noChangeArrowheads="1"/>
          </p:cNvPicPr>
          <p:nvPr/>
        </p:nvPicPr>
        <p:blipFill>
          <a:blip r:embed="rId2"/>
          <a:srcRect/>
          <a:stretch>
            <a:fillRect/>
          </a:stretch>
        </p:blipFill>
        <p:spPr bwMode="auto">
          <a:xfrm>
            <a:off x="663676" y="212419"/>
            <a:ext cx="7329949" cy="5506518"/>
          </a:xfrm>
          <a:prstGeom prst="rect">
            <a:avLst/>
          </a:prstGeom>
          <a:noFill/>
          <a:ln w="9525">
            <a:noFill/>
            <a:miter lim="800000"/>
            <a:headEnd/>
            <a:tailEnd/>
          </a:ln>
          <a:effectLst/>
        </p:spPr>
      </p:pic>
      <p:sp>
        <p:nvSpPr>
          <p:cNvPr id="5" name="TextBox 4"/>
          <p:cNvSpPr txBox="1"/>
          <p:nvPr/>
        </p:nvSpPr>
        <p:spPr>
          <a:xfrm>
            <a:off x="471947" y="6179574"/>
            <a:ext cx="8170608" cy="646331"/>
          </a:xfrm>
          <a:prstGeom prst="rect">
            <a:avLst/>
          </a:prstGeom>
          <a:noFill/>
        </p:spPr>
        <p:txBody>
          <a:bodyPr wrap="square" rtlCol="0">
            <a:spAutoFit/>
          </a:bodyPr>
          <a:lstStyle/>
          <a:p>
            <a:r>
              <a:rPr lang="en-GB" dirty="0" smtClean="0"/>
              <a:t>Revenue per user in the US. Which E-Commerce site do you spend the most money with?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Business To Business (B2B)</a:t>
            </a:r>
          </a:p>
        </p:txBody>
      </p:sp>
      <p:sp>
        <p:nvSpPr>
          <p:cNvPr id="56323" name="Rectangle 3"/>
          <p:cNvSpPr>
            <a:spLocks noGrp="1"/>
          </p:cNvSpPr>
          <p:nvPr>
            <p:ph type="body" idx="4294967295"/>
          </p:nvPr>
        </p:nvSpPr>
        <p:spPr>
          <a:xfrm>
            <a:off x="0" y="1644650"/>
            <a:ext cx="8231188" cy="4524375"/>
          </a:xfrm>
          <a:noFill/>
        </p:spPr>
        <p:txBody>
          <a:bodyPr>
            <a:normAutofit fontScale="92500" lnSpcReduction="20000"/>
          </a:bodyPr>
          <a:lstStyle/>
          <a:p>
            <a:r>
              <a:rPr lang="en-US" altLang="zh-CN" smtClean="0">
                <a:ea typeface="宋体" pitchFamily="2" charset="-122"/>
              </a:rPr>
              <a:t>Businesses use the Internet to connect</a:t>
            </a:r>
          </a:p>
          <a:p>
            <a:pPr lvl="1"/>
            <a:r>
              <a:rPr lang="en-US" altLang="zh-CN" smtClean="0">
                <a:ea typeface="宋体" pitchFamily="2" charset="-122"/>
              </a:rPr>
              <a:t>Suppliers</a:t>
            </a:r>
          </a:p>
          <a:p>
            <a:pPr lvl="1"/>
            <a:r>
              <a:rPr lang="en-US" altLang="zh-CN" smtClean="0">
                <a:ea typeface="宋体" pitchFamily="2" charset="-122"/>
              </a:rPr>
              <a:t>Distributors</a:t>
            </a:r>
          </a:p>
          <a:p>
            <a:pPr lvl="1"/>
            <a:r>
              <a:rPr lang="en-US" altLang="zh-CN" smtClean="0">
                <a:ea typeface="宋体" pitchFamily="2" charset="-122"/>
              </a:rPr>
              <a:t>Resellers</a:t>
            </a:r>
          </a:p>
          <a:p>
            <a:pPr lvl="1"/>
            <a:r>
              <a:rPr lang="en-US" altLang="zh-CN" smtClean="0">
                <a:ea typeface="宋体" pitchFamily="2" charset="-122"/>
              </a:rPr>
              <a:t>Consultants</a:t>
            </a:r>
          </a:p>
          <a:p>
            <a:pPr lvl="1"/>
            <a:r>
              <a:rPr lang="en-US" altLang="zh-CN" smtClean="0">
                <a:ea typeface="宋体" pitchFamily="2" charset="-122"/>
              </a:rPr>
              <a:t>Contractors</a:t>
            </a:r>
          </a:p>
          <a:p>
            <a:r>
              <a:rPr lang="en-US" altLang="zh-CN" smtClean="0">
                <a:ea typeface="宋体" pitchFamily="2" charset="-122"/>
              </a:rPr>
              <a:t>Extranets</a:t>
            </a:r>
          </a:p>
          <a:p>
            <a:endParaRPr lang="en-US" altLang="zh-CN" smtClean="0">
              <a:ea typeface="宋体" pitchFamily="2" charset="-122"/>
            </a:endParaRPr>
          </a:p>
          <a:p>
            <a:r>
              <a:rPr lang="en-US" altLang="zh-CN" smtClean="0">
                <a:ea typeface="宋体" pitchFamily="2" charset="-122"/>
              </a:rPr>
              <a:t>Cisco, General Electric</a:t>
            </a:r>
          </a:p>
          <a:p>
            <a:r>
              <a:rPr lang="en-US" altLang="zh-CN" smtClean="0">
                <a:ea typeface="宋体" pitchFamily="2" charset="-122"/>
              </a:rPr>
              <a:t>Online Market Places (OLMs)</a:t>
            </a:r>
          </a:p>
          <a:p>
            <a:pPr>
              <a:buFont typeface="Wingdings 2" pitchFamily="18" charset="2"/>
              <a:buNone/>
            </a:pPr>
            <a:endParaRPr lang="zh-CN" altLang="en-US" smtClean="0">
              <a:ea typeface="宋体" pitchFamily="2" charset="-122"/>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Business To Business (B2B)</a:t>
            </a:r>
          </a:p>
        </p:txBody>
      </p:sp>
      <p:pic>
        <p:nvPicPr>
          <p:cNvPr id="57352" name="Picture 8"/>
          <p:cNvPicPr>
            <a:picLocks noChangeAspect="1" noChangeArrowheads="1"/>
          </p:cNvPicPr>
          <p:nvPr/>
        </p:nvPicPr>
        <p:blipFill>
          <a:blip r:embed="rId2"/>
          <a:srcRect/>
          <a:stretch>
            <a:fillRect/>
          </a:stretch>
        </p:blipFill>
        <p:spPr bwMode="auto">
          <a:xfrm>
            <a:off x="434463" y="1494708"/>
            <a:ext cx="8037513" cy="4635500"/>
          </a:xfrm>
          <a:prstGeom prst="rect">
            <a:avLst/>
          </a:prstGeom>
          <a:noFill/>
          <a:ln w="9525">
            <a:noFill/>
            <a:miter lim="800000"/>
            <a:headEnd/>
            <a:tailEnd/>
          </a:ln>
          <a:effectLst/>
        </p:spPr>
      </p:pic>
      <p:sp>
        <p:nvSpPr>
          <p:cNvPr id="9" name="TextBox 8"/>
          <p:cNvSpPr txBox="1"/>
          <p:nvPr/>
        </p:nvSpPr>
        <p:spPr>
          <a:xfrm>
            <a:off x="457200" y="6312310"/>
            <a:ext cx="7993626" cy="369332"/>
          </a:xfrm>
          <a:prstGeom prst="rect">
            <a:avLst/>
          </a:prstGeom>
          <a:noFill/>
        </p:spPr>
        <p:txBody>
          <a:bodyPr wrap="square" rtlCol="0">
            <a:spAutoFit/>
          </a:bodyPr>
          <a:lstStyle/>
          <a:p>
            <a:r>
              <a:rPr lang="en-GB" dirty="0" smtClean="0"/>
              <a:t>http://www.auveco.com/fastrack/index.html</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Consumer To Business (C2B) </a:t>
            </a:r>
          </a:p>
        </p:txBody>
      </p:sp>
      <p:sp>
        <p:nvSpPr>
          <p:cNvPr id="60419" name="Rectangle 3"/>
          <p:cNvSpPr>
            <a:spLocks noGrp="1"/>
          </p:cNvSpPr>
          <p:nvPr>
            <p:ph type="body" idx="4294967295"/>
          </p:nvPr>
        </p:nvSpPr>
        <p:spPr>
          <a:xfrm>
            <a:off x="0" y="1644650"/>
            <a:ext cx="8231188" cy="4524375"/>
          </a:xfrm>
          <a:noFill/>
        </p:spPr>
        <p:txBody>
          <a:bodyPr/>
          <a:lstStyle/>
          <a:p>
            <a:pPr>
              <a:buFont typeface="Wingdings 2" pitchFamily="18" charset="2"/>
              <a:buNone/>
            </a:pPr>
            <a:endParaRPr lang="zh-CN" altLang="en-US" smtClean="0">
              <a:ea typeface="宋体" pitchFamily="2" charset="-122"/>
            </a:endParaRPr>
          </a:p>
          <a:p>
            <a:r>
              <a:rPr lang="en-US" altLang="zh-CN" smtClean="0">
                <a:ea typeface="宋体" pitchFamily="2" charset="-122"/>
              </a:rPr>
              <a:t>Reverse auction</a:t>
            </a:r>
          </a:p>
          <a:p>
            <a:r>
              <a:rPr lang="en-US" altLang="zh-CN" smtClean="0">
                <a:ea typeface="宋体" pitchFamily="2" charset="-122"/>
              </a:rPr>
              <a:t>Bidders set the price for items</a:t>
            </a:r>
          </a:p>
          <a:p>
            <a:r>
              <a:rPr lang="en-US" altLang="zh-CN" smtClean="0">
                <a:ea typeface="宋体" pitchFamily="2" charset="-122"/>
              </a:rPr>
              <a:t>Seller decides whether to supply them</a:t>
            </a:r>
          </a:p>
          <a:p>
            <a:endParaRPr lang="en-US" altLang="zh-CN" smtClean="0">
              <a:ea typeface="宋体" pitchFamily="2" charset="-122"/>
            </a:endParaRPr>
          </a:p>
          <a:p>
            <a:r>
              <a:rPr lang="en-US" altLang="zh-CN" smtClean="0">
                <a:ea typeface="宋体" pitchFamily="2" charset="-122"/>
              </a:rPr>
              <a:t>Letsbuyit.com</a:t>
            </a:r>
          </a:p>
          <a:p>
            <a:pPr>
              <a:buFont typeface="Wingdings 2" pitchFamily="18" charset="2"/>
              <a:buNone/>
            </a:pPr>
            <a:endParaRPr lang="zh-CN" altLang="en-US" smtClean="0">
              <a:ea typeface="宋体" pitchFamily="2" charset="-122"/>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p:cNvSpPr>
          <p:nvPr>
            <p:ph type="title"/>
          </p:nvPr>
        </p:nvSpPr>
        <p:spPr bwMode="auto">
          <a:noFill/>
        </p:spPr>
        <p:txBody>
          <a:bodyPr vert="horz" wrap="square" lIns="91440" tIns="45720" bIns="45720" numCol="1" anchorCtr="0" compatLnSpc="1">
            <a:prstTxWarp prst="textNoShape">
              <a:avLst/>
            </a:prstTxWarp>
          </a:bodyPr>
          <a:lstStyle/>
          <a:p>
            <a:r>
              <a:rPr lang="en-US" altLang="zh-CN" smtClean="0">
                <a:effectLst/>
                <a:ea typeface="宋体" pitchFamily="2" charset="-122"/>
              </a:rPr>
              <a:t>Consumer To Business (C2B) </a:t>
            </a:r>
          </a:p>
        </p:txBody>
      </p:sp>
      <p:pic>
        <p:nvPicPr>
          <p:cNvPr id="61443" name="Picture 3"/>
          <p:cNvPicPr>
            <a:picLocks noChangeAspect="1" noChangeArrowheads="1"/>
          </p:cNvPicPr>
          <p:nvPr/>
        </p:nvPicPr>
        <p:blipFill>
          <a:blip r:embed="rId2"/>
          <a:srcRect/>
          <a:stretch>
            <a:fillRect/>
          </a:stretch>
        </p:blipFill>
        <p:spPr bwMode="auto">
          <a:xfrm>
            <a:off x="1016000" y="1379538"/>
            <a:ext cx="7362825" cy="5095875"/>
          </a:xfrm>
          <a:prstGeom prst="rect">
            <a:avLst/>
          </a:prstGeom>
          <a:noFill/>
          <a:ln w="9525">
            <a:noFill/>
            <a:miter lim="800000"/>
            <a:headEnd/>
            <a:tailEnd/>
          </a:ln>
          <a:effec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p:cNvSpPr>
          <p:nvPr>
            <p:ph type="title"/>
          </p:nvPr>
        </p:nvSpPr>
        <p:spPr bwMode="auto">
          <a:noFill/>
        </p:spPr>
        <p:txBody>
          <a:bodyPr vert="horz" wrap="square" lIns="91440" tIns="45720" bIns="45720" numCol="1" anchorCtr="0" compatLnSpc="1">
            <a:prstTxWarp prst="textNoShape">
              <a:avLst/>
            </a:prstTxWarp>
            <a:normAutofit/>
          </a:bodyPr>
          <a:lstStyle/>
          <a:p>
            <a:r>
              <a:rPr lang="en-US" altLang="zh-CN" smtClean="0">
                <a:effectLst/>
                <a:ea typeface="宋体" pitchFamily="2" charset="-122"/>
              </a:rPr>
              <a:t>Consumer To Consumer (C2C)</a:t>
            </a:r>
          </a:p>
        </p:txBody>
      </p:sp>
      <p:sp>
        <p:nvSpPr>
          <p:cNvPr id="62467" name="Rectangle 3"/>
          <p:cNvSpPr>
            <a:spLocks noGrp="1"/>
          </p:cNvSpPr>
          <p:nvPr>
            <p:ph type="body" idx="4294967295"/>
          </p:nvPr>
        </p:nvSpPr>
        <p:spPr>
          <a:xfrm>
            <a:off x="0" y="1644650"/>
            <a:ext cx="8231188" cy="4524375"/>
          </a:xfrm>
          <a:noFill/>
        </p:spPr>
        <p:txBody>
          <a:bodyPr/>
          <a:lstStyle/>
          <a:p>
            <a:pPr>
              <a:buFont typeface="Wingdings 2" pitchFamily="18" charset="2"/>
              <a:buNone/>
            </a:pPr>
            <a:endParaRPr lang="zh-CN" altLang="en-US" smtClean="0">
              <a:ea typeface="宋体" pitchFamily="2" charset="-122"/>
            </a:endParaRPr>
          </a:p>
          <a:p>
            <a:r>
              <a:rPr lang="en-US" altLang="zh-CN" smtClean="0">
                <a:ea typeface="宋体" pitchFamily="2" charset="-122"/>
              </a:rPr>
              <a:t>Online auctions</a:t>
            </a:r>
          </a:p>
          <a:p>
            <a:endParaRPr lang="en-US" altLang="zh-CN" smtClean="0">
              <a:ea typeface="宋体" pitchFamily="2" charset="-122"/>
            </a:endParaRPr>
          </a:p>
          <a:p>
            <a:r>
              <a:rPr lang="en-US" altLang="zh-CN" smtClean="0">
                <a:ea typeface="宋体" pitchFamily="2" charset="-122"/>
              </a:rPr>
              <a:t>eBay.com</a:t>
            </a:r>
          </a:p>
          <a:p>
            <a:pPr>
              <a:buFont typeface="Wingdings 2" pitchFamily="18" charset="2"/>
              <a:buNone/>
            </a:pPr>
            <a:endParaRPr lang="en-US" altLang="zh-CN" smtClean="0">
              <a:ea typeface="宋体" pitchFamily="2" charset="-122"/>
            </a:endParaRPr>
          </a:p>
          <a:p>
            <a:pPr>
              <a:buFont typeface="Wingdings 2" pitchFamily="18" charset="2"/>
              <a:buNone/>
            </a:pPr>
            <a:endParaRPr lang="zh-CN" altLang="en-US" smtClean="0">
              <a:ea typeface="宋体" pitchFamily="2" charset="-122"/>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p:cNvSpPr>
          <p:nvPr>
            <p:ph type="title"/>
          </p:nvPr>
        </p:nvSpPr>
        <p:spPr bwMode="auto">
          <a:noFill/>
        </p:spPr>
        <p:txBody>
          <a:bodyPr vert="horz" wrap="square" lIns="91440" tIns="45720" bIns="45720" numCol="1" anchorCtr="0" compatLnSpc="1">
            <a:prstTxWarp prst="textNoShape">
              <a:avLst/>
            </a:prstTxWarp>
            <a:normAutofit/>
          </a:bodyPr>
          <a:lstStyle/>
          <a:p>
            <a:r>
              <a:rPr lang="en-US" altLang="zh-CN" smtClean="0">
                <a:effectLst/>
                <a:ea typeface="宋体" pitchFamily="2" charset="-122"/>
              </a:rPr>
              <a:t>Consumer To Consumer (C2C)</a:t>
            </a:r>
          </a:p>
        </p:txBody>
      </p:sp>
      <p:pic>
        <p:nvPicPr>
          <p:cNvPr id="63491" name="Picture 3"/>
          <p:cNvPicPr>
            <a:picLocks noChangeAspect="1" noChangeArrowheads="1"/>
          </p:cNvPicPr>
          <p:nvPr/>
        </p:nvPicPr>
        <p:blipFill>
          <a:blip r:embed="rId2"/>
          <a:srcRect/>
          <a:stretch>
            <a:fillRect/>
          </a:stretch>
        </p:blipFill>
        <p:spPr bwMode="auto">
          <a:xfrm>
            <a:off x="346075" y="1323975"/>
            <a:ext cx="8456613" cy="5383213"/>
          </a:xfrm>
          <a:prstGeom prst="rect">
            <a:avLst/>
          </a:prstGeom>
          <a:noFill/>
          <a:ln w="9525">
            <a:noFill/>
            <a:miter lim="800000"/>
            <a:headEnd/>
            <a:tailEnd/>
          </a:ln>
          <a:effectLst/>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p:cNvSpPr>
          <p:nvPr>
            <p:ph type="title"/>
          </p:nvPr>
        </p:nvSpPr>
        <p:spPr bwMode="auto">
          <a:noFill/>
        </p:spPr>
        <p:txBody>
          <a:bodyPr vert="horz" wrap="square" lIns="91440" tIns="45720" bIns="45720" numCol="1" anchorCtr="0" compatLnSpc="1">
            <a:prstTxWarp prst="textNoShape">
              <a:avLst/>
            </a:prstTxWarp>
            <a:normAutofit/>
          </a:bodyPr>
          <a:lstStyle/>
          <a:p>
            <a:r>
              <a:rPr lang="en-US" altLang="zh-CN" smtClean="0">
                <a:effectLst/>
                <a:ea typeface="宋体" pitchFamily="2" charset="-122"/>
              </a:rPr>
              <a:t>Government To Government (G2G)</a:t>
            </a:r>
          </a:p>
        </p:txBody>
      </p:sp>
      <p:sp>
        <p:nvSpPr>
          <p:cNvPr id="64515" name="Rectangle 3"/>
          <p:cNvSpPr>
            <a:spLocks noGrp="1"/>
          </p:cNvSpPr>
          <p:nvPr>
            <p:ph type="body" idx="4294967295"/>
          </p:nvPr>
        </p:nvSpPr>
        <p:spPr>
          <a:xfrm>
            <a:off x="0" y="1644650"/>
            <a:ext cx="8231188" cy="4524375"/>
          </a:xfrm>
          <a:noFill/>
        </p:spPr>
        <p:txBody>
          <a:bodyPr/>
          <a:lstStyle/>
          <a:p>
            <a:r>
              <a:rPr lang="en-US" altLang="zh-CN" smtClean="0">
                <a:ea typeface="宋体" pitchFamily="2" charset="-122"/>
              </a:rPr>
              <a:t>Internet is used to exchange information between Government departments</a:t>
            </a:r>
          </a:p>
          <a:p>
            <a:endParaRPr lang="en-US" altLang="zh-CN" smtClean="0">
              <a:ea typeface="宋体" pitchFamily="2" charset="-122"/>
            </a:endParaRPr>
          </a:p>
          <a:p>
            <a:r>
              <a:rPr lang="en-US" altLang="zh-CN" smtClean="0">
                <a:ea typeface="宋体" pitchFamily="2" charset="-122"/>
              </a:rPr>
              <a:t>Australian federal government site links all state government sites</a:t>
            </a:r>
          </a:p>
          <a:p>
            <a:pPr>
              <a:buFont typeface="Wingdings 2" pitchFamily="18" charset="2"/>
              <a:buNone/>
            </a:pPr>
            <a:endParaRPr lang="zh-CN" altLang="en-US" smtClean="0">
              <a:ea typeface="宋体" pitchFamily="2" charset="-122"/>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p:cNvSpPr>
          <p:nvPr>
            <p:ph type="title"/>
          </p:nvPr>
        </p:nvSpPr>
        <p:spPr bwMode="auto">
          <a:noFill/>
        </p:spPr>
        <p:txBody>
          <a:bodyPr vert="horz" wrap="square" lIns="91440" tIns="45720" bIns="45720" numCol="1" anchorCtr="0" compatLnSpc="1">
            <a:prstTxWarp prst="textNoShape">
              <a:avLst/>
            </a:prstTxWarp>
            <a:normAutofit/>
          </a:bodyPr>
          <a:lstStyle/>
          <a:p>
            <a:r>
              <a:rPr lang="en-US" altLang="zh-CN" sz="3200" smtClean="0">
                <a:effectLst/>
                <a:ea typeface="宋体" pitchFamily="2" charset="-122"/>
              </a:rPr>
              <a:t>Government To Business (G2B) </a:t>
            </a:r>
            <a:br>
              <a:rPr lang="en-US" altLang="zh-CN" sz="3200" smtClean="0">
                <a:effectLst/>
                <a:ea typeface="宋体" pitchFamily="2" charset="-122"/>
              </a:rPr>
            </a:br>
            <a:r>
              <a:rPr lang="en-US" altLang="zh-CN" sz="3200" smtClean="0">
                <a:effectLst/>
                <a:ea typeface="宋体" pitchFamily="2" charset="-122"/>
              </a:rPr>
              <a:t>and Government To Consumer (G2C)</a:t>
            </a:r>
          </a:p>
        </p:txBody>
      </p:sp>
      <p:sp>
        <p:nvSpPr>
          <p:cNvPr id="65539" name="Rectangle 3"/>
          <p:cNvSpPr>
            <a:spLocks noGrp="1"/>
          </p:cNvSpPr>
          <p:nvPr>
            <p:ph type="body" idx="4294967295"/>
          </p:nvPr>
        </p:nvSpPr>
        <p:spPr>
          <a:xfrm>
            <a:off x="0" y="1644650"/>
            <a:ext cx="8231188" cy="4524375"/>
          </a:xfrm>
          <a:noFill/>
        </p:spPr>
        <p:txBody>
          <a:bodyPr/>
          <a:lstStyle/>
          <a:p>
            <a:r>
              <a:rPr lang="en-US" altLang="zh-CN" smtClean="0">
                <a:ea typeface="宋体" pitchFamily="2" charset="-122"/>
              </a:rPr>
              <a:t>Citizens and businesses can supply or obtain information from their governments over the Internet</a:t>
            </a:r>
          </a:p>
          <a:p>
            <a:r>
              <a:rPr lang="en-US" altLang="zh-CN" smtClean="0">
                <a:ea typeface="宋体" pitchFamily="2" charset="-122"/>
              </a:rPr>
              <a:t>G2B - Online tenders, E-procurement</a:t>
            </a:r>
          </a:p>
          <a:p>
            <a:r>
              <a:rPr lang="en-US" altLang="zh-CN" smtClean="0">
                <a:ea typeface="宋体" pitchFamily="2" charset="-122"/>
              </a:rPr>
              <a:t>G2C - Online voting</a:t>
            </a:r>
          </a:p>
          <a:p>
            <a:pPr>
              <a:buFont typeface="Wingdings 2" pitchFamily="18" charset="2"/>
              <a:buNone/>
            </a:pPr>
            <a:endParaRPr lang="zh-CN" altLang="en-US" smtClean="0">
              <a:ea typeface="宋体" pitchFamily="2" charset="-122"/>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p:cNvSpPr>
          <p:nvPr>
            <p:ph type="title"/>
          </p:nvPr>
        </p:nvSpPr>
        <p:spPr bwMode="auto">
          <a:xfrm>
            <a:off x="457200" y="-234950"/>
            <a:ext cx="8229600" cy="1143000"/>
          </a:xfrm>
          <a:noFill/>
        </p:spPr>
        <p:txBody>
          <a:bodyPr vert="horz" wrap="square" lIns="91440" tIns="45720" bIns="45720" numCol="1" anchorCtr="0" compatLnSpc="1">
            <a:prstTxWarp prst="textNoShape">
              <a:avLst/>
            </a:prstTxWarp>
          </a:bodyPr>
          <a:lstStyle/>
          <a:p>
            <a:r>
              <a:rPr lang="en-US" altLang="zh-CN" sz="4000" smtClean="0">
                <a:effectLst/>
                <a:ea typeface="宋体" pitchFamily="2" charset="-122"/>
              </a:rPr>
              <a:t>B2B and B2C Interactions</a:t>
            </a:r>
          </a:p>
        </p:txBody>
      </p:sp>
      <p:graphicFrame>
        <p:nvGraphicFramePr>
          <p:cNvPr id="66563" name="Object 3"/>
          <p:cNvGraphicFramePr>
            <a:graphicFrameLocks noChangeAspect="1"/>
          </p:cNvGraphicFramePr>
          <p:nvPr/>
        </p:nvGraphicFramePr>
        <p:xfrm>
          <a:off x="1336675" y="1052513"/>
          <a:ext cx="6281738" cy="5251450"/>
        </p:xfrm>
        <a:graphic>
          <a:graphicData uri="http://schemas.openxmlformats.org/presentationml/2006/ole">
            <p:oleObj spid="_x0000_s66563" name="VISIO" r:id="rId3" imgW="6281280" imgH="5251680" progId="Visio.Drawing.6">
              <p:embed/>
            </p:oleObj>
          </a:graphicData>
        </a:graphic>
      </p:graphicFrame>
      <p:sp>
        <p:nvSpPr>
          <p:cNvPr id="66564" name="Text Box 4"/>
          <p:cNvSpPr txBox="1">
            <a:spLocks noChangeArrowheads="1"/>
          </p:cNvSpPr>
          <p:nvPr/>
        </p:nvSpPr>
        <p:spPr bwMode="auto">
          <a:xfrm>
            <a:off x="5332413" y="6186488"/>
            <a:ext cx="2576512" cy="366712"/>
          </a:xfrm>
          <a:prstGeom prst="rect">
            <a:avLst/>
          </a:prstGeom>
          <a:noFill/>
          <a:ln w="9525">
            <a:noFill/>
            <a:miter lim="800000"/>
            <a:headEnd/>
            <a:tailEnd/>
          </a:ln>
          <a:effectLst/>
        </p:spPr>
        <p:txBody>
          <a:bodyPr>
            <a:spAutoFit/>
          </a:bodyPr>
          <a:lstStyle/>
          <a:p>
            <a:pPr algn="ctr" eaLnBrk="0" hangingPunct="0">
              <a:spcBef>
                <a:spcPct val="50000"/>
              </a:spcBef>
            </a:pPr>
            <a:r>
              <a:rPr lang="en-GB" dirty="0">
                <a:latin typeface="Helvetica" pitchFamily="34" charset="0"/>
              </a:rPr>
              <a:t>(Chaffey, </a:t>
            </a:r>
            <a:r>
              <a:rPr lang="en-GB" dirty="0" smtClean="0">
                <a:latin typeface="Helvetica" pitchFamily="34" charset="0"/>
              </a:rPr>
              <a:t>2010)</a:t>
            </a:r>
            <a:endParaRPr lang="en-GB" dirty="0">
              <a:latin typeface="Helvetica"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Bubbles">
      <a:dk1>
        <a:srgbClr val="0C002C"/>
      </a:dk1>
      <a:lt1>
        <a:srgbClr val="FFFFFF"/>
      </a:lt1>
      <a:dk2>
        <a:srgbClr val="236626"/>
      </a:dk2>
      <a:lt2>
        <a:srgbClr val="D7C8FE"/>
      </a:lt2>
      <a:accent1>
        <a:srgbClr val="4203E7"/>
      </a:accent1>
      <a:accent2>
        <a:srgbClr val="842F73"/>
      </a:accent2>
      <a:accent3>
        <a:srgbClr val="7532A8"/>
      </a:accent3>
      <a:accent4>
        <a:srgbClr val="F7A107"/>
      </a:accent4>
      <a:accent5>
        <a:srgbClr val="C86DCF"/>
      </a:accent5>
      <a:accent6>
        <a:srgbClr val="E6B500"/>
      </a:accent6>
      <a:hlink>
        <a:srgbClr val="FFDE66"/>
      </a:hlink>
      <a:folHlink>
        <a:srgbClr val="D490C5"/>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183</TotalTime>
  <Words>1058</Words>
  <Application>Microsoft Office PowerPoint</Application>
  <PresentationFormat>On-screen Show (4:3)</PresentationFormat>
  <Paragraphs>150</Paragraphs>
  <Slides>33</Slides>
  <Notes>1</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33</vt:i4>
      </vt:variant>
    </vt:vector>
  </HeadingPairs>
  <TitlesOfParts>
    <vt:vector size="46" baseType="lpstr">
      <vt:lpstr>Arial</vt:lpstr>
      <vt:lpstr>宋体</vt:lpstr>
      <vt:lpstr>Rockwell</vt:lpstr>
      <vt:lpstr>方正姚体</vt:lpstr>
      <vt:lpstr>Wingdings 2</vt:lpstr>
      <vt:lpstr>Calibri</vt:lpstr>
      <vt:lpstr>Times New Roman</vt:lpstr>
      <vt:lpstr>Symbol</vt:lpstr>
      <vt:lpstr>Helvetica</vt:lpstr>
      <vt:lpstr>Monotype Sorts</vt:lpstr>
      <vt:lpstr>Verdana</vt:lpstr>
      <vt:lpstr>Trek</vt:lpstr>
      <vt:lpstr>Visio 2000 Drawing</vt:lpstr>
      <vt:lpstr>E-Commerce</vt:lpstr>
      <vt:lpstr>Aims</vt:lpstr>
      <vt:lpstr>Learning Outcomes</vt:lpstr>
      <vt:lpstr>Indicative Content</vt:lpstr>
      <vt:lpstr>Assessment</vt:lpstr>
      <vt:lpstr>Definitions</vt:lpstr>
      <vt:lpstr>E-commerce defined</vt:lpstr>
      <vt:lpstr>E-business defined</vt:lpstr>
      <vt:lpstr>E-business defined</vt:lpstr>
      <vt:lpstr>which is correct?</vt:lpstr>
      <vt:lpstr>Features of e-Commerce</vt:lpstr>
      <vt:lpstr>e-Commerce</vt:lpstr>
      <vt:lpstr>Benefits</vt:lpstr>
      <vt:lpstr>Benefits (Cont)</vt:lpstr>
      <vt:lpstr>Types of E-Commerce</vt:lpstr>
      <vt:lpstr>Types of E-Commerce (Cont)</vt:lpstr>
      <vt:lpstr>The distinction between buy-side  and sell-side e-commerce</vt:lpstr>
      <vt:lpstr>Business To Consumer (B2C)</vt:lpstr>
      <vt:lpstr>Slide 19</vt:lpstr>
      <vt:lpstr>Slide 20</vt:lpstr>
      <vt:lpstr>Slide 21</vt:lpstr>
      <vt:lpstr>Amazon’s vision and technology</vt:lpstr>
      <vt:lpstr>Amazon’s vision and technology</vt:lpstr>
      <vt:lpstr>Slide 24</vt:lpstr>
      <vt:lpstr>Business To Business (B2B)</vt:lpstr>
      <vt:lpstr>Business To Business (B2B)</vt:lpstr>
      <vt:lpstr>Consumer To Business (C2B) </vt:lpstr>
      <vt:lpstr>Consumer To Business (C2B) </vt:lpstr>
      <vt:lpstr>Consumer To Consumer (C2C)</vt:lpstr>
      <vt:lpstr>Consumer To Consumer (C2C)</vt:lpstr>
      <vt:lpstr>Government To Government (G2G)</vt:lpstr>
      <vt:lpstr>Government To Business (G2B)  and Government To Consumer (G2C)</vt:lpstr>
      <vt:lpstr>B2B and B2C Interactions</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fad-rp1</dc:creator>
  <cp:lastModifiedBy>sc-sm</cp:lastModifiedBy>
  <cp:revision>23</cp:revision>
  <dcterms:created xsi:type="dcterms:W3CDTF">2009-09-29T11:00:00Z</dcterms:created>
  <dcterms:modified xsi:type="dcterms:W3CDTF">2011-10-06T10:42:40Z</dcterms:modified>
</cp:coreProperties>
</file>