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57" r:id="rId3"/>
    <p:sldId id="258" r:id="rId4"/>
    <p:sldId id="259" r:id="rId5"/>
    <p:sldId id="260" r:id="rId6"/>
    <p:sldId id="262" r:id="rId7"/>
    <p:sldId id="261"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6" d="100"/>
          <a:sy n="66" d="100"/>
        </p:scale>
        <p:origin x="84"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DE715AC-4A3D-4550-BE63-9225C6049C2C}" type="datetimeFigureOut">
              <a:rPr lang="en-GB" smtClean="0"/>
              <a:t>13/08/2021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9C385F-4FE3-4CBD-88D0-6AC773A371E4}" type="slidenum">
              <a:rPr lang="en-GB" smtClean="0"/>
              <a:t>‹#›</a:t>
            </a:fld>
            <a:endParaRPr lang="en-GB"/>
          </a:p>
        </p:txBody>
      </p:sp>
    </p:spTree>
    <p:extLst>
      <p:ext uri="{BB962C8B-B14F-4D97-AF65-F5344CB8AC3E}">
        <p14:creationId xmlns:p14="http://schemas.microsoft.com/office/powerpoint/2010/main" val="2775777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E715AC-4A3D-4550-BE63-9225C6049C2C}" type="datetimeFigureOut">
              <a:rPr lang="en-GB" smtClean="0"/>
              <a:t>13/08/2021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9C385F-4FE3-4CBD-88D0-6AC773A371E4}" type="slidenum">
              <a:rPr lang="en-GB" smtClean="0"/>
              <a:t>‹#›</a:t>
            </a:fld>
            <a:endParaRPr lang="en-GB"/>
          </a:p>
        </p:txBody>
      </p:sp>
    </p:spTree>
    <p:extLst>
      <p:ext uri="{BB962C8B-B14F-4D97-AF65-F5344CB8AC3E}">
        <p14:creationId xmlns:p14="http://schemas.microsoft.com/office/powerpoint/2010/main" val="14826748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E715AC-4A3D-4550-BE63-9225C6049C2C}" type="datetimeFigureOut">
              <a:rPr lang="en-GB" smtClean="0"/>
              <a:t>13/08/2021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9C385F-4FE3-4CBD-88D0-6AC773A371E4}" type="slidenum">
              <a:rPr lang="en-GB" smtClean="0"/>
              <a:t>‹#›</a:t>
            </a:fld>
            <a:endParaRPr lang="en-GB"/>
          </a:p>
        </p:txBody>
      </p:sp>
    </p:spTree>
    <p:extLst>
      <p:ext uri="{BB962C8B-B14F-4D97-AF65-F5344CB8AC3E}">
        <p14:creationId xmlns:p14="http://schemas.microsoft.com/office/powerpoint/2010/main" val="18338415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DE715AC-4A3D-4550-BE63-9225C6049C2C}" type="datetimeFigureOut">
              <a:rPr lang="en-GB" smtClean="0"/>
              <a:t>13/08/2021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9C385F-4FE3-4CBD-88D0-6AC773A371E4}" type="slidenum">
              <a:rPr lang="en-GB" smtClean="0"/>
              <a:t>‹#›</a:t>
            </a:fld>
            <a:endParaRPr lang="en-GB"/>
          </a:p>
        </p:txBody>
      </p:sp>
    </p:spTree>
    <p:extLst>
      <p:ext uri="{BB962C8B-B14F-4D97-AF65-F5344CB8AC3E}">
        <p14:creationId xmlns:p14="http://schemas.microsoft.com/office/powerpoint/2010/main" val="22415432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DE715AC-4A3D-4550-BE63-9225C6049C2C}" type="datetimeFigureOut">
              <a:rPr lang="en-GB" smtClean="0"/>
              <a:t>13/08/2021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B9C385F-4FE3-4CBD-88D0-6AC773A371E4}" type="slidenum">
              <a:rPr lang="en-GB" smtClean="0"/>
              <a:t>‹#›</a:t>
            </a:fld>
            <a:endParaRPr lang="en-GB"/>
          </a:p>
        </p:txBody>
      </p:sp>
    </p:spTree>
    <p:extLst>
      <p:ext uri="{BB962C8B-B14F-4D97-AF65-F5344CB8AC3E}">
        <p14:creationId xmlns:p14="http://schemas.microsoft.com/office/powerpoint/2010/main" val="11294401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DE715AC-4A3D-4550-BE63-9225C6049C2C}" type="datetimeFigureOut">
              <a:rPr lang="en-GB" smtClean="0"/>
              <a:t>13/08/2021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B9C385F-4FE3-4CBD-88D0-6AC773A371E4}" type="slidenum">
              <a:rPr lang="en-GB" smtClean="0"/>
              <a:t>‹#›</a:t>
            </a:fld>
            <a:endParaRPr lang="en-GB"/>
          </a:p>
        </p:txBody>
      </p:sp>
    </p:spTree>
    <p:extLst>
      <p:ext uri="{BB962C8B-B14F-4D97-AF65-F5344CB8AC3E}">
        <p14:creationId xmlns:p14="http://schemas.microsoft.com/office/powerpoint/2010/main" val="39152141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E715AC-4A3D-4550-BE63-9225C6049C2C}" type="datetimeFigureOut">
              <a:rPr lang="en-GB" smtClean="0"/>
              <a:t>13/08/2021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B9C385F-4FE3-4CBD-88D0-6AC773A371E4}" type="slidenum">
              <a:rPr lang="en-GB" smtClean="0"/>
              <a:t>‹#›</a:t>
            </a:fld>
            <a:endParaRPr lang="en-GB"/>
          </a:p>
        </p:txBody>
      </p:sp>
    </p:spTree>
    <p:extLst>
      <p:ext uri="{BB962C8B-B14F-4D97-AF65-F5344CB8AC3E}">
        <p14:creationId xmlns:p14="http://schemas.microsoft.com/office/powerpoint/2010/main" val="1971761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DE715AC-4A3D-4550-BE63-9225C6049C2C}" type="datetimeFigureOut">
              <a:rPr lang="en-GB" smtClean="0"/>
              <a:t>13/08/2021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9C385F-4FE3-4CBD-88D0-6AC773A371E4}" type="slidenum">
              <a:rPr lang="en-GB" smtClean="0"/>
              <a:t>‹#›</a:t>
            </a:fld>
            <a:endParaRPr lang="en-GB"/>
          </a:p>
        </p:txBody>
      </p:sp>
    </p:spTree>
    <p:extLst>
      <p:ext uri="{BB962C8B-B14F-4D97-AF65-F5344CB8AC3E}">
        <p14:creationId xmlns:p14="http://schemas.microsoft.com/office/powerpoint/2010/main" val="12008141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9C385F-4FE3-4CBD-88D0-6AC773A371E4}" type="slidenum">
              <a:rPr lang="en-GB" smtClean="0"/>
              <a:t>‹#›</a:t>
            </a:fld>
            <a:endParaRPr lang="en-GB"/>
          </a:p>
        </p:txBody>
      </p:sp>
      <p:sp>
        <p:nvSpPr>
          <p:cNvPr id="5" name="Date Placeholder 4"/>
          <p:cNvSpPr>
            <a:spLocks noGrp="1"/>
          </p:cNvSpPr>
          <p:nvPr>
            <p:ph type="dt" sz="half" idx="10"/>
          </p:nvPr>
        </p:nvSpPr>
        <p:spPr/>
        <p:txBody>
          <a:bodyPr/>
          <a:lstStyle/>
          <a:p>
            <a:fld id="{FDE715AC-4A3D-4550-BE63-9225C6049C2C}" type="datetimeFigureOut">
              <a:rPr lang="en-GB" smtClean="0"/>
              <a:t>13/08/2021</a:t>
            </a:fld>
            <a:endParaRPr lang="en-GB"/>
          </a:p>
        </p:txBody>
      </p:sp>
    </p:spTree>
    <p:extLst>
      <p:ext uri="{BB962C8B-B14F-4D97-AF65-F5344CB8AC3E}">
        <p14:creationId xmlns:p14="http://schemas.microsoft.com/office/powerpoint/2010/main" val="2078228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E715AC-4A3D-4550-BE63-9225C6049C2C}" type="datetimeFigureOut">
              <a:rPr lang="en-GB" smtClean="0"/>
              <a:t>13/08/2021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9C385F-4FE3-4CBD-88D0-6AC773A371E4}" type="slidenum">
              <a:rPr lang="en-GB" smtClean="0"/>
              <a:t>‹#›</a:t>
            </a:fld>
            <a:endParaRPr lang="en-GB"/>
          </a:p>
        </p:txBody>
      </p:sp>
    </p:spTree>
    <p:extLst>
      <p:ext uri="{BB962C8B-B14F-4D97-AF65-F5344CB8AC3E}">
        <p14:creationId xmlns:p14="http://schemas.microsoft.com/office/powerpoint/2010/main" val="30764272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E715AC-4A3D-4550-BE63-9225C6049C2C}" type="datetimeFigureOut">
              <a:rPr lang="en-GB" smtClean="0"/>
              <a:t>13/08/2021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9C385F-4FE3-4CBD-88D0-6AC773A371E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045671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E715AC-4A3D-4550-BE63-9225C6049C2C}" type="datetimeFigureOut">
              <a:rPr lang="en-GB" smtClean="0"/>
              <a:t>13/08/2021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9C385F-4FE3-4CBD-88D0-6AC773A371E4}" type="slidenum">
              <a:rPr lang="en-GB" smtClean="0"/>
              <a:t>‹#›</a:t>
            </a:fld>
            <a:endParaRPr lang="en-GB"/>
          </a:p>
        </p:txBody>
      </p:sp>
    </p:spTree>
    <p:extLst>
      <p:ext uri="{BB962C8B-B14F-4D97-AF65-F5344CB8AC3E}">
        <p14:creationId xmlns:p14="http://schemas.microsoft.com/office/powerpoint/2010/main" val="35253081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E715AC-4A3D-4550-BE63-9225C6049C2C}" type="datetimeFigureOut">
              <a:rPr lang="en-GB" smtClean="0"/>
              <a:t>13/08/2021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9C385F-4FE3-4CBD-88D0-6AC773A371E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548168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E715AC-4A3D-4550-BE63-9225C6049C2C}" type="datetimeFigureOut">
              <a:rPr lang="en-GB" smtClean="0"/>
              <a:t>13/08/2021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9C385F-4FE3-4CBD-88D0-6AC773A371E4}" type="slidenum">
              <a:rPr lang="en-GB" smtClean="0"/>
              <a:t>‹#›</a:t>
            </a:fld>
            <a:endParaRPr lang="en-GB"/>
          </a:p>
        </p:txBody>
      </p:sp>
    </p:spTree>
    <p:extLst>
      <p:ext uri="{BB962C8B-B14F-4D97-AF65-F5344CB8AC3E}">
        <p14:creationId xmlns:p14="http://schemas.microsoft.com/office/powerpoint/2010/main" val="11313750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E715AC-4A3D-4550-BE63-9225C6049C2C}" type="datetimeFigureOut">
              <a:rPr lang="en-GB" smtClean="0"/>
              <a:t>13/08/2021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9C385F-4FE3-4CBD-88D0-6AC773A371E4}" type="slidenum">
              <a:rPr lang="en-GB" smtClean="0"/>
              <a:t>‹#›</a:t>
            </a:fld>
            <a:endParaRPr lang="en-GB"/>
          </a:p>
        </p:txBody>
      </p:sp>
    </p:spTree>
    <p:extLst>
      <p:ext uri="{BB962C8B-B14F-4D97-AF65-F5344CB8AC3E}">
        <p14:creationId xmlns:p14="http://schemas.microsoft.com/office/powerpoint/2010/main" val="6048564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E715AC-4A3D-4550-BE63-9225C6049C2C}" type="datetimeFigureOut">
              <a:rPr lang="en-GB" smtClean="0"/>
              <a:t>13/08/2021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9C385F-4FE3-4CBD-88D0-6AC773A371E4}" type="slidenum">
              <a:rPr lang="en-GB" smtClean="0"/>
              <a:t>‹#›</a:t>
            </a:fld>
            <a:endParaRPr lang="en-GB"/>
          </a:p>
        </p:txBody>
      </p:sp>
    </p:spTree>
    <p:extLst>
      <p:ext uri="{BB962C8B-B14F-4D97-AF65-F5344CB8AC3E}">
        <p14:creationId xmlns:p14="http://schemas.microsoft.com/office/powerpoint/2010/main" val="1381876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DE715AC-4A3D-4550-BE63-9225C6049C2C}" type="datetimeFigureOut">
              <a:rPr lang="en-GB" smtClean="0"/>
              <a:t>13/08/2021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B9C385F-4FE3-4CBD-88D0-6AC773A371E4}" type="slidenum">
              <a:rPr lang="en-GB" smtClean="0"/>
              <a:t>‹#›</a:t>
            </a:fld>
            <a:endParaRPr lang="en-GB"/>
          </a:p>
        </p:txBody>
      </p:sp>
    </p:spTree>
    <p:extLst>
      <p:ext uri="{BB962C8B-B14F-4D97-AF65-F5344CB8AC3E}">
        <p14:creationId xmlns:p14="http://schemas.microsoft.com/office/powerpoint/2010/main" val="2044376289"/>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glassdoor.com/blog/guide/social-skills/" TargetMode="External"/><Relationship Id="rId7" Type="http://schemas.openxmlformats.org/officeDocument/2006/relationships/hyperlink" Target="https://www.locusassignments.com/solution/assignment-employability-skills" TargetMode="External"/><Relationship Id="rId2" Type="http://schemas.openxmlformats.org/officeDocument/2006/relationships/hyperlink" Target="https://www.quora.com/What-does-it-really-mean-to-be-responsible" TargetMode="External"/><Relationship Id="rId1" Type="http://schemas.openxmlformats.org/officeDocument/2006/relationships/slideLayout" Target="../slideLayouts/slideLayout2.xml"/><Relationship Id="rId6" Type="http://schemas.openxmlformats.org/officeDocument/2006/relationships/hyperlink" Target="https://www.thebalancecareers.com/employability-skills-list-and-examples-4143571" TargetMode="External"/><Relationship Id="rId5" Type="http://schemas.openxmlformats.org/officeDocument/2006/relationships/hyperlink" Target="https://www.careercliff.com/solving-problems-and-making-decisions/" TargetMode="External"/><Relationship Id="rId4" Type="http://schemas.openxmlformats.org/officeDocument/2006/relationships/hyperlink" Target="https://www.rhythmsystems.com/blog/4-steps-to-swot-a-pandemic"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A9083-0146-47E6-8FE6-29F082C5D73C}"/>
              </a:ext>
            </a:extLst>
          </p:cNvPr>
          <p:cNvSpPr>
            <a:spLocks noGrp="1"/>
          </p:cNvSpPr>
          <p:nvPr>
            <p:ph type="ctrTitle"/>
          </p:nvPr>
        </p:nvSpPr>
        <p:spPr>
          <a:xfrm>
            <a:off x="1507066" y="2404533"/>
            <a:ext cx="7900169" cy="1793393"/>
          </a:xfrm>
        </p:spPr>
        <p:txBody>
          <a:bodyPr/>
          <a:lstStyle/>
          <a:p>
            <a:pPr algn="ctr"/>
            <a:r>
              <a:rPr lang="en-GB" dirty="0">
                <a:solidFill>
                  <a:schemeClr val="tx1"/>
                </a:solidFill>
                <a:latin typeface="Arial" panose="020B0604020202020204" pitchFamily="34" charset="0"/>
                <a:cs typeface="Arial" panose="020B0604020202020204" pitchFamily="34" charset="0"/>
              </a:rPr>
              <a:t>Academic and employment skills </a:t>
            </a:r>
          </a:p>
        </p:txBody>
      </p:sp>
      <p:sp>
        <p:nvSpPr>
          <p:cNvPr id="3" name="Subtitle 2">
            <a:extLst>
              <a:ext uri="{FF2B5EF4-FFF2-40B4-BE49-F238E27FC236}">
                <a16:creationId xmlns:a16="http://schemas.microsoft.com/office/drawing/2014/main" id="{02109F11-4E8A-46EA-B448-1B5586420443}"/>
              </a:ext>
            </a:extLst>
          </p:cNvPr>
          <p:cNvSpPr>
            <a:spLocks noGrp="1"/>
          </p:cNvSpPr>
          <p:nvPr>
            <p:ph type="subTitle" idx="1"/>
          </p:nvPr>
        </p:nvSpPr>
        <p:spPr/>
        <p:txBody>
          <a:bodyPr>
            <a:normAutofit/>
          </a:bodyPr>
          <a:lstStyle/>
          <a:p>
            <a:pPr algn="ctr"/>
            <a:r>
              <a:rPr lang="en-GB" sz="2800" dirty="0">
                <a:solidFill>
                  <a:schemeClr val="tx1"/>
                </a:solidFill>
              </a:rPr>
              <a:t> 2027749   </a:t>
            </a:r>
          </a:p>
          <a:p>
            <a:pPr algn="ctr"/>
            <a:r>
              <a:rPr lang="en-GB" sz="2800" dirty="0">
                <a:solidFill>
                  <a:schemeClr val="tx1"/>
                </a:solidFill>
              </a:rPr>
              <a:t>Sabrina jane judge</a:t>
            </a:r>
          </a:p>
        </p:txBody>
      </p:sp>
    </p:spTree>
    <p:extLst>
      <p:ext uri="{BB962C8B-B14F-4D97-AF65-F5344CB8AC3E}">
        <p14:creationId xmlns:p14="http://schemas.microsoft.com/office/powerpoint/2010/main" val="22050263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EDB3C-C687-4FB0-94F5-368CD47B21AD}"/>
              </a:ext>
            </a:extLst>
          </p:cNvPr>
          <p:cNvSpPr>
            <a:spLocks noGrp="1"/>
          </p:cNvSpPr>
          <p:nvPr>
            <p:ph type="title"/>
          </p:nvPr>
        </p:nvSpPr>
        <p:spPr/>
        <p:txBody>
          <a:bodyPr/>
          <a:lstStyle/>
          <a:p>
            <a:pPr algn="ctr"/>
            <a:r>
              <a:rPr lang="en-GB" dirty="0">
                <a:solidFill>
                  <a:schemeClr val="tx1"/>
                </a:solidFill>
              </a:rPr>
              <a:t>Introduction</a:t>
            </a:r>
          </a:p>
        </p:txBody>
      </p:sp>
      <p:sp>
        <p:nvSpPr>
          <p:cNvPr id="3" name="Content Placeholder 2">
            <a:extLst>
              <a:ext uri="{FF2B5EF4-FFF2-40B4-BE49-F238E27FC236}">
                <a16:creationId xmlns:a16="http://schemas.microsoft.com/office/drawing/2014/main" id="{F855AD9E-BC90-4084-ACA2-DECB052E21FE}"/>
              </a:ext>
            </a:extLst>
          </p:cNvPr>
          <p:cNvSpPr>
            <a:spLocks noGrp="1"/>
          </p:cNvSpPr>
          <p:nvPr>
            <p:ph idx="1"/>
          </p:nvPr>
        </p:nvSpPr>
        <p:spPr/>
        <p:txBody>
          <a:bodyPr/>
          <a:lstStyle/>
          <a:p>
            <a:pPr algn="ctr"/>
            <a:r>
              <a:rPr lang="en-GB" dirty="0">
                <a:solidFill>
                  <a:schemeClr val="tx1"/>
                </a:solidFill>
              </a:rPr>
              <a:t>Today I will be presenting my take on academic and employability skills and what it means for me this includes the following:</a:t>
            </a:r>
          </a:p>
          <a:p>
            <a:pPr algn="ctr"/>
            <a:r>
              <a:rPr lang="en-GB" dirty="0">
                <a:solidFill>
                  <a:schemeClr val="tx1"/>
                </a:solidFill>
              </a:rPr>
              <a:t>Swot analyse </a:t>
            </a:r>
          </a:p>
          <a:p>
            <a:pPr algn="ctr"/>
            <a:r>
              <a:rPr lang="en-GB" dirty="0">
                <a:solidFill>
                  <a:schemeClr val="tx1"/>
                </a:solidFill>
              </a:rPr>
              <a:t>Problem solving </a:t>
            </a:r>
          </a:p>
          <a:p>
            <a:pPr algn="ctr"/>
            <a:r>
              <a:rPr lang="en-GB" dirty="0">
                <a:solidFill>
                  <a:schemeClr val="tx1"/>
                </a:solidFill>
              </a:rPr>
              <a:t>Responsibilities </a:t>
            </a:r>
          </a:p>
          <a:p>
            <a:pPr algn="ctr"/>
            <a:r>
              <a:rPr lang="en-GB" dirty="0">
                <a:solidFill>
                  <a:schemeClr val="tx1"/>
                </a:solidFill>
              </a:rPr>
              <a:t>Social skills</a:t>
            </a:r>
          </a:p>
          <a:p>
            <a:endParaRPr lang="en-GB" dirty="0"/>
          </a:p>
          <a:p>
            <a:endParaRPr lang="en-GB" dirty="0"/>
          </a:p>
          <a:p>
            <a:endParaRPr lang="en-GB" dirty="0"/>
          </a:p>
          <a:p>
            <a:endParaRPr lang="en-GB" dirty="0"/>
          </a:p>
          <a:p>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5FAB9C35-E762-4E93-9974-0ABB7194BC54}"/>
              </a:ext>
            </a:extLst>
          </p:cNvPr>
          <p:cNvPicPr>
            <a:picLocks noChangeAspect="1"/>
          </p:cNvPicPr>
          <p:nvPr/>
        </p:nvPicPr>
        <p:blipFill>
          <a:blip r:embed="rId2"/>
          <a:stretch>
            <a:fillRect/>
          </a:stretch>
        </p:blipFill>
        <p:spPr>
          <a:xfrm>
            <a:off x="7093527" y="3944130"/>
            <a:ext cx="5098473" cy="2913870"/>
          </a:xfrm>
          <a:prstGeom prst="rect">
            <a:avLst/>
          </a:prstGeom>
        </p:spPr>
      </p:pic>
    </p:spTree>
    <p:extLst>
      <p:ext uri="{BB962C8B-B14F-4D97-AF65-F5344CB8AC3E}">
        <p14:creationId xmlns:p14="http://schemas.microsoft.com/office/powerpoint/2010/main" val="41449410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88080-CFF7-4FEF-9499-CB05B5126804}"/>
              </a:ext>
            </a:extLst>
          </p:cNvPr>
          <p:cNvSpPr>
            <a:spLocks noGrp="1"/>
          </p:cNvSpPr>
          <p:nvPr>
            <p:ph type="title"/>
          </p:nvPr>
        </p:nvSpPr>
        <p:spPr/>
        <p:txBody>
          <a:bodyPr/>
          <a:lstStyle/>
          <a:p>
            <a:pPr algn="ctr"/>
            <a:r>
              <a:rPr lang="en-GB" dirty="0">
                <a:solidFill>
                  <a:schemeClr val="tx1"/>
                </a:solidFill>
              </a:rPr>
              <a:t>Personal swot analyse</a:t>
            </a:r>
          </a:p>
        </p:txBody>
      </p:sp>
      <p:sp>
        <p:nvSpPr>
          <p:cNvPr id="3" name="Content Placeholder 2">
            <a:extLst>
              <a:ext uri="{FF2B5EF4-FFF2-40B4-BE49-F238E27FC236}">
                <a16:creationId xmlns:a16="http://schemas.microsoft.com/office/drawing/2014/main" id="{D8E18BB7-12C4-4CE4-81E2-B433644CDA0A}"/>
              </a:ext>
            </a:extLst>
          </p:cNvPr>
          <p:cNvSpPr>
            <a:spLocks noGrp="1"/>
          </p:cNvSpPr>
          <p:nvPr>
            <p:ph idx="1"/>
          </p:nvPr>
        </p:nvSpPr>
        <p:spPr/>
        <p:txBody>
          <a:bodyPr/>
          <a:lstStyle/>
          <a:p>
            <a:pPr algn="ctr"/>
            <a:r>
              <a:rPr lang="en-GB" dirty="0">
                <a:solidFill>
                  <a:schemeClr val="tx1"/>
                </a:solidFill>
              </a:rPr>
              <a:t>S: I believe personally I for one have strengths in compassion also kindness and respect being able to analyse other peoples views and understanding there differences life as a parent has taught my nature many of lessons.</a:t>
            </a:r>
          </a:p>
          <a:p>
            <a:pPr algn="ctr"/>
            <a:r>
              <a:rPr lang="en-GB" dirty="0">
                <a:solidFill>
                  <a:schemeClr val="tx1"/>
                </a:solidFill>
              </a:rPr>
              <a:t>W: I myself think I struggle with not being able to sometimes take a brake from family life and also time keeping I believe I need to work on thought processing and fully take in the details as I struggle with that some task and digital skills.</a:t>
            </a:r>
          </a:p>
          <a:p>
            <a:pPr algn="ctr"/>
            <a:r>
              <a:rPr lang="en-GB" dirty="0">
                <a:solidFill>
                  <a:schemeClr val="tx1"/>
                </a:solidFill>
              </a:rPr>
              <a:t>O: I would like to take the opportunities being given to me so I can be the best version of myself and I can work on my digital and understanding skills.</a:t>
            </a:r>
          </a:p>
          <a:p>
            <a:pPr algn="ctr"/>
            <a:r>
              <a:rPr lang="en-GB" dirty="0">
                <a:solidFill>
                  <a:schemeClr val="tx1"/>
                </a:solidFill>
              </a:rPr>
              <a:t>T: Things that I believe could maybe get in the way are juggling day to day family life and stresses and being unorganised not being able to switch off.</a:t>
            </a:r>
          </a:p>
          <a:p>
            <a:pPr algn="ctr"/>
            <a:endParaRPr lang="en-GB" dirty="0">
              <a:solidFill>
                <a:schemeClr val="tx1"/>
              </a:solidFill>
            </a:endParaRPr>
          </a:p>
          <a:p>
            <a:pPr algn="ctr"/>
            <a:endParaRPr lang="en-GB" dirty="0">
              <a:solidFill>
                <a:schemeClr val="tx1"/>
              </a:solidFill>
            </a:endParaRPr>
          </a:p>
          <a:p>
            <a:endParaRPr lang="en-GB" dirty="0"/>
          </a:p>
        </p:txBody>
      </p:sp>
      <p:pic>
        <p:nvPicPr>
          <p:cNvPr id="4" name="Picture 3">
            <a:extLst>
              <a:ext uri="{FF2B5EF4-FFF2-40B4-BE49-F238E27FC236}">
                <a16:creationId xmlns:a16="http://schemas.microsoft.com/office/drawing/2014/main" id="{08E44433-385A-4E8B-9800-4A8F5BEB0CED}"/>
              </a:ext>
            </a:extLst>
          </p:cNvPr>
          <p:cNvPicPr>
            <a:picLocks noChangeAspect="1"/>
          </p:cNvPicPr>
          <p:nvPr/>
        </p:nvPicPr>
        <p:blipFill>
          <a:blip r:embed="rId2"/>
          <a:stretch>
            <a:fillRect/>
          </a:stretch>
        </p:blipFill>
        <p:spPr>
          <a:xfrm>
            <a:off x="9274002" y="3414365"/>
            <a:ext cx="2143125" cy="2143125"/>
          </a:xfrm>
          <a:prstGeom prst="rect">
            <a:avLst/>
          </a:prstGeom>
        </p:spPr>
      </p:pic>
    </p:spTree>
    <p:extLst>
      <p:ext uri="{BB962C8B-B14F-4D97-AF65-F5344CB8AC3E}">
        <p14:creationId xmlns:p14="http://schemas.microsoft.com/office/powerpoint/2010/main" val="632398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041AA-074E-4944-8865-71338A7F6C20}"/>
              </a:ext>
            </a:extLst>
          </p:cNvPr>
          <p:cNvSpPr>
            <a:spLocks noGrp="1"/>
          </p:cNvSpPr>
          <p:nvPr>
            <p:ph type="title"/>
          </p:nvPr>
        </p:nvSpPr>
        <p:spPr/>
        <p:txBody>
          <a:bodyPr/>
          <a:lstStyle/>
          <a:p>
            <a:pPr algn="ctr"/>
            <a:r>
              <a:rPr lang="en-GB" dirty="0">
                <a:solidFill>
                  <a:schemeClr val="tx1"/>
                </a:solidFill>
              </a:rPr>
              <a:t>Problem solving </a:t>
            </a:r>
          </a:p>
        </p:txBody>
      </p:sp>
      <p:sp>
        <p:nvSpPr>
          <p:cNvPr id="3" name="Content Placeholder 2">
            <a:extLst>
              <a:ext uri="{FF2B5EF4-FFF2-40B4-BE49-F238E27FC236}">
                <a16:creationId xmlns:a16="http://schemas.microsoft.com/office/drawing/2014/main" id="{F24FF074-0F94-479F-A17A-6B46A5774C8B}"/>
              </a:ext>
            </a:extLst>
          </p:cNvPr>
          <p:cNvSpPr>
            <a:spLocks noGrp="1"/>
          </p:cNvSpPr>
          <p:nvPr>
            <p:ph idx="1"/>
          </p:nvPr>
        </p:nvSpPr>
        <p:spPr/>
        <p:txBody>
          <a:bodyPr/>
          <a:lstStyle/>
          <a:p>
            <a:pPr algn="ctr"/>
            <a:r>
              <a:rPr lang="en-GB" dirty="0">
                <a:solidFill>
                  <a:schemeClr val="tx1"/>
                </a:solidFill>
              </a:rPr>
              <a:t>Personally </a:t>
            </a:r>
            <a:r>
              <a:rPr lang="en-GB" dirty="0" err="1">
                <a:solidFill>
                  <a:schemeClr val="tx1"/>
                </a:solidFill>
              </a:rPr>
              <a:t>i</a:t>
            </a:r>
            <a:r>
              <a:rPr lang="en-GB" dirty="0">
                <a:solidFill>
                  <a:schemeClr val="tx1"/>
                </a:solidFill>
              </a:rPr>
              <a:t> think problem solving is a important part of everyday life inside and outside the work place. being able to work along side other persons with different views also abilities and manging your own professionalism opinions recognising everybody is entitled to the own views and knowing how to manage that using skills such as calmness and kindness and being compassionate as I mentioned earlier on in the power point also to understand and analyse situations and knowing how best to handle them in a  way that benefits all parties involved </a:t>
            </a:r>
          </a:p>
          <a:p>
            <a:endParaRPr lang="en-GB" dirty="0"/>
          </a:p>
        </p:txBody>
      </p:sp>
      <p:pic>
        <p:nvPicPr>
          <p:cNvPr id="4" name="Picture 3">
            <a:extLst>
              <a:ext uri="{FF2B5EF4-FFF2-40B4-BE49-F238E27FC236}">
                <a16:creationId xmlns:a16="http://schemas.microsoft.com/office/drawing/2014/main" id="{CFFB5B32-B20C-4356-9165-4025C855A29C}"/>
              </a:ext>
            </a:extLst>
          </p:cNvPr>
          <p:cNvPicPr>
            <a:picLocks noChangeAspect="1"/>
          </p:cNvPicPr>
          <p:nvPr/>
        </p:nvPicPr>
        <p:blipFill>
          <a:blip r:embed="rId2"/>
          <a:stretch>
            <a:fillRect/>
          </a:stretch>
        </p:blipFill>
        <p:spPr>
          <a:xfrm>
            <a:off x="5451764" y="4544291"/>
            <a:ext cx="6740236" cy="2202873"/>
          </a:xfrm>
          <a:prstGeom prst="rect">
            <a:avLst/>
          </a:prstGeom>
        </p:spPr>
      </p:pic>
    </p:spTree>
    <p:extLst>
      <p:ext uri="{BB962C8B-B14F-4D97-AF65-F5344CB8AC3E}">
        <p14:creationId xmlns:p14="http://schemas.microsoft.com/office/powerpoint/2010/main" val="41401257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2B796-23B3-4064-987B-318AF59B023C}"/>
              </a:ext>
            </a:extLst>
          </p:cNvPr>
          <p:cNvSpPr>
            <a:spLocks noGrp="1"/>
          </p:cNvSpPr>
          <p:nvPr>
            <p:ph type="title"/>
          </p:nvPr>
        </p:nvSpPr>
        <p:spPr/>
        <p:txBody>
          <a:bodyPr/>
          <a:lstStyle/>
          <a:p>
            <a:pPr algn="ctr"/>
            <a:r>
              <a:rPr lang="en-GB" dirty="0">
                <a:solidFill>
                  <a:schemeClr val="tx1"/>
                </a:solidFill>
              </a:rPr>
              <a:t>Responsibilities </a:t>
            </a:r>
          </a:p>
        </p:txBody>
      </p:sp>
      <p:sp>
        <p:nvSpPr>
          <p:cNvPr id="3" name="Content Placeholder 2">
            <a:extLst>
              <a:ext uri="{FF2B5EF4-FFF2-40B4-BE49-F238E27FC236}">
                <a16:creationId xmlns:a16="http://schemas.microsoft.com/office/drawing/2014/main" id="{D7168BFD-332B-4E24-B488-4BE64DD3E3B2}"/>
              </a:ext>
            </a:extLst>
          </p:cNvPr>
          <p:cNvSpPr>
            <a:spLocks noGrp="1"/>
          </p:cNvSpPr>
          <p:nvPr>
            <p:ph idx="1"/>
          </p:nvPr>
        </p:nvSpPr>
        <p:spPr/>
        <p:txBody>
          <a:bodyPr>
            <a:normAutofit fontScale="92500" lnSpcReduction="10000"/>
          </a:bodyPr>
          <a:lstStyle/>
          <a:p>
            <a:pPr algn="ctr"/>
            <a:r>
              <a:rPr lang="en-GB" dirty="0">
                <a:solidFill>
                  <a:schemeClr val="tx1"/>
                </a:solidFill>
              </a:rPr>
              <a:t>Responsibility is a big thing for me as I became a parent at such a young age  it was therefore my duty to protect and nurture I had to learn fairly quickly  I feel I have great reasonability.</a:t>
            </a:r>
          </a:p>
          <a:p>
            <a:pPr algn="ctr"/>
            <a:r>
              <a:rPr lang="en-GB" dirty="0">
                <a:solidFill>
                  <a:schemeClr val="tx1"/>
                </a:solidFill>
              </a:rPr>
              <a:t>I also believe it is very important that everybody knows there role in the work place and out the work place  feel it’s a key so there is no confusion</a:t>
            </a:r>
          </a:p>
          <a:p>
            <a:pPr algn="ctr"/>
            <a:r>
              <a:rPr lang="en-GB" dirty="0">
                <a:solidFill>
                  <a:schemeClr val="tx1"/>
                </a:solidFill>
              </a:rPr>
              <a:t>According to the dictionary, responsibility means duty. So, in order to become a responsible person, one should do things one is supposed to do: like earn a living to support family, help people, cast votes, care about the environment by going green and reducing wastage and pollution; actions like these. People tend to link </a:t>
            </a:r>
            <a:r>
              <a:rPr lang="en-GB" dirty="0" err="1">
                <a:solidFill>
                  <a:schemeClr val="tx1"/>
                </a:solidFill>
              </a:rPr>
              <a:t>reponsibility</a:t>
            </a:r>
            <a:r>
              <a:rPr lang="en-GB" dirty="0">
                <a:solidFill>
                  <a:schemeClr val="tx1"/>
                </a:solidFill>
              </a:rPr>
              <a:t> with how satisfactorily someone does his job which affects those people. To an employer a responsible employee does his tasks on time without much mistakes and contributes to the company's profitability, to a parent a responsible child is obedient and works hard to secure a decent career, to a child a responsible parent provides for him and supports his emotional, physical and educational needs. 2016</a:t>
            </a:r>
          </a:p>
          <a:p>
            <a:pPr algn="ctr"/>
            <a:endParaRPr lang="en-GB" dirty="0">
              <a:solidFill>
                <a:schemeClr val="tx1"/>
              </a:solidFill>
            </a:endParaRPr>
          </a:p>
          <a:p>
            <a:endParaRPr lang="en-GB" dirty="0"/>
          </a:p>
        </p:txBody>
      </p:sp>
    </p:spTree>
    <p:extLst>
      <p:ext uri="{BB962C8B-B14F-4D97-AF65-F5344CB8AC3E}">
        <p14:creationId xmlns:p14="http://schemas.microsoft.com/office/powerpoint/2010/main" val="17672055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5B9FD-8CBB-4CEA-9949-26BFC7EB918B}"/>
              </a:ext>
            </a:extLst>
          </p:cNvPr>
          <p:cNvSpPr>
            <a:spLocks noGrp="1"/>
          </p:cNvSpPr>
          <p:nvPr>
            <p:ph type="title"/>
          </p:nvPr>
        </p:nvSpPr>
        <p:spPr/>
        <p:txBody>
          <a:bodyPr/>
          <a:lstStyle/>
          <a:p>
            <a:pPr algn="ctr"/>
            <a:r>
              <a:rPr lang="en-GB" dirty="0">
                <a:solidFill>
                  <a:schemeClr val="tx1"/>
                </a:solidFill>
              </a:rPr>
              <a:t>Social skills</a:t>
            </a:r>
          </a:p>
        </p:txBody>
      </p:sp>
      <p:sp>
        <p:nvSpPr>
          <p:cNvPr id="3" name="Content Placeholder 2">
            <a:extLst>
              <a:ext uri="{FF2B5EF4-FFF2-40B4-BE49-F238E27FC236}">
                <a16:creationId xmlns:a16="http://schemas.microsoft.com/office/drawing/2014/main" id="{55F29C92-2B8B-42CF-9144-46B8E208F4C6}"/>
              </a:ext>
            </a:extLst>
          </p:cNvPr>
          <p:cNvSpPr>
            <a:spLocks noGrp="1"/>
          </p:cNvSpPr>
          <p:nvPr>
            <p:ph idx="1"/>
          </p:nvPr>
        </p:nvSpPr>
        <p:spPr/>
        <p:txBody>
          <a:bodyPr/>
          <a:lstStyle/>
          <a:p>
            <a:pPr algn="ctr"/>
            <a:r>
              <a:rPr lang="en-GB" dirty="0">
                <a:solidFill>
                  <a:schemeClr val="tx1"/>
                </a:solidFill>
              </a:rPr>
              <a:t>Social skills are skills that are regularly used to communicate and interact with others in the workplace. These skills are important for positions that regularly involve contact with other people, but having good social skills is an attractive quality to employers when hiring for nearly any job opening. Take a look at what social skills are, a few examples of these skills, how you can improve on your interpersonal skills at work, and how to best highlight your social skills when applying for new jobs. Glassdoor Team</a:t>
            </a:r>
          </a:p>
          <a:p>
            <a:pPr algn="ctr"/>
            <a:r>
              <a:rPr lang="en-GB" dirty="0">
                <a:solidFill>
                  <a:schemeClr val="tx1"/>
                </a:solidFill>
              </a:rPr>
              <a:t>Social skills are important in life it shows you are aware of others socially and are able to help cater best to needs.</a:t>
            </a:r>
          </a:p>
        </p:txBody>
      </p:sp>
    </p:spTree>
    <p:extLst>
      <p:ext uri="{BB962C8B-B14F-4D97-AF65-F5344CB8AC3E}">
        <p14:creationId xmlns:p14="http://schemas.microsoft.com/office/powerpoint/2010/main" val="728976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D1975-EC1A-4AA7-9F13-263C815F4CEB}"/>
              </a:ext>
            </a:extLst>
          </p:cNvPr>
          <p:cNvSpPr>
            <a:spLocks noGrp="1"/>
          </p:cNvSpPr>
          <p:nvPr>
            <p:ph type="title"/>
          </p:nvPr>
        </p:nvSpPr>
        <p:spPr>
          <a:xfrm>
            <a:off x="3753043" y="457199"/>
            <a:ext cx="8596668" cy="1320800"/>
          </a:xfrm>
        </p:spPr>
        <p:txBody>
          <a:bodyPr/>
          <a:lstStyle/>
          <a:p>
            <a:r>
              <a:rPr lang="en-GB" dirty="0">
                <a:solidFill>
                  <a:schemeClr val="tx1"/>
                </a:solidFill>
              </a:rPr>
              <a:t>Resources</a:t>
            </a:r>
            <a:r>
              <a:rPr lang="en-GB" dirty="0"/>
              <a:t> </a:t>
            </a:r>
          </a:p>
        </p:txBody>
      </p:sp>
      <p:sp>
        <p:nvSpPr>
          <p:cNvPr id="3" name="Content Placeholder 2">
            <a:extLst>
              <a:ext uri="{FF2B5EF4-FFF2-40B4-BE49-F238E27FC236}">
                <a16:creationId xmlns:a16="http://schemas.microsoft.com/office/drawing/2014/main" id="{BD858236-B241-41E6-AF0D-AEBB99930D93}"/>
              </a:ext>
            </a:extLst>
          </p:cNvPr>
          <p:cNvSpPr>
            <a:spLocks noGrp="1"/>
          </p:cNvSpPr>
          <p:nvPr>
            <p:ph idx="1"/>
          </p:nvPr>
        </p:nvSpPr>
        <p:spPr>
          <a:xfrm>
            <a:off x="691188" y="2119025"/>
            <a:ext cx="8596668" cy="3880773"/>
          </a:xfrm>
        </p:spPr>
        <p:txBody>
          <a:bodyPr>
            <a:normAutofit/>
          </a:bodyPr>
          <a:lstStyle/>
          <a:p>
            <a:pPr algn="ctr"/>
            <a:r>
              <a:rPr lang="en-GB" sz="1840" dirty="0">
                <a:solidFill>
                  <a:schemeClr val="tx1"/>
                </a:solidFill>
                <a:hlinkClick r:id="rId2">
                  <a:extLst>
                    <a:ext uri="{A12FA001-AC4F-418D-AE19-62706E023703}">
                      <ahyp:hlinkClr xmlns:ahyp="http://schemas.microsoft.com/office/drawing/2018/hyperlinkcolor" val="tx"/>
                    </a:ext>
                  </a:extLst>
                </a:hlinkClick>
              </a:rPr>
              <a:t>https://www.quora.com/What-does-it-really-mean-to-be-responsible</a:t>
            </a:r>
            <a:r>
              <a:rPr lang="en-GB" sz="1840" dirty="0">
                <a:solidFill>
                  <a:schemeClr val="tx1"/>
                </a:solidFill>
              </a:rPr>
              <a:t> 2016</a:t>
            </a:r>
          </a:p>
          <a:p>
            <a:pPr algn="ctr"/>
            <a:r>
              <a:rPr lang="en-GB" sz="1840" dirty="0">
                <a:solidFill>
                  <a:schemeClr val="tx1"/>
                </a:solidFill>
                <a:hlinkClick r:id="rId3">
                  <a:extLst>
                    <a:ext uri="{A12FA001-AC4F-418D-AE19-62706E023703}">
                      <ahyp:hlinkClr xmlns:ahyp="http://schemas.microsoft.com/office/drawing/2018/hyperlinkcolor" val="tx"/>
                    </a:ext>
                  </a:extLst>
                </a:hlinkClick>
              </a:rPr>
              <a:t>https://www.glassdoor.com/blog/guide/social-skills/</a:t>
            </a:r>
            <a:endParaRPr lang="en-GB" sz="1840" dirty="0">
              <a:solidFill>
                <a:schemeClr val="tx1"/>
              </a:solidFill>
            </a:endParaRPr>
          </a:p>
          <a:p>
            <a:pPr algn="ctr"/>
            <a:r>
              <a:rPr lang="en-GB" sz="1840" b="1" dirty="0">
                <a:solidFill>
                  <a:schemeClr val="tx1"/>
                </a:solidFill>
                <a:hlinkClick r:id="rId4">
                  <a:extLst>
                    <a:ext uri="{A12FA001-AC4F-418D-AE19-62706E023703}">
                      <ahyp:hlinkClr xmlns:ahyp="http://schemas.microsoft.com/office/drawing/2018/hyperlinkcolor" val="tx"/>
                    </a:ext>
                  </a:extLst>
                </a:hlinkClick>
              </a:rPr>
              <a:t>https://www.rhythmsystems.com/blog/4-steps-to-swot-a-pandemic</a:t>
            </a:r>
            <a:r>
              <a:rPr lang="en-GB" sz="1840" b="1" dirty="0">
                <a:solidFill>
                  <a:schemeClr val="tx1"/>
                </a:solidFill>
              </a:rPr>
              <a:t> </a:t>
            </a:r>
            <a:r>
              <a:rPr lang="en-GB" sz="1840" b="1" dirty="0" err="1">
                <a:solidFill>
                  <a:schemeClr val="tx1"/>
                </a:solidFill>
              </a:rPr>
              <a:t>barry</a:t>
            </a:r>
            <a:r>
              <a:rPr lang="en-GB" sz="1840" b="1" dirty="0">
                <a:solidFill>
                  <a:schemeClr val="tx1"/>
                </a:solidFill>
              </a:rPr>
              <a:t> Pruitt 2021</a:t>
            </a:r>
          </a:p>
          <a:p>
            <a:pPr algn="ctr"/>
            <a:r>
              <a:rPr lang="en-GB" sz="1840" b="1" dirty="0">
                <a:solidFill>
                  <a:schemeClr val="tx1"/>
                </a:solidFill>
                <a:hlinkClick r:id="rId5">
                  <a:extLst>
                    <a:ext uri="{A12FA001-AC4F-418D-AE19-62706E023703}">
                      <ahyp:hlinkClr xmlns:ahyp="http://schemas.microsoft.com/office/drawing/2018/hyperlinkcolor" val="tx"/>
                    </a:ext>
                  </a:extLst>
                </a:hlinkClick>
              </a:rPr>
              <a:t>https://www.careercliff.com/solving-problems-and-making-decisions/</a:t>
            </a:r>
            <a:r>
              <a:rPr lang="en-GB" sz="1840" b="1" dirty="0">
                <a:solidFill>
                  <a:schemeClr val="tx1"/>
                </a:solidFill>
              </a:rPr>
              <a:t> </a:t>
            </a:r>
            <a:r>
              <a:rPr lang="en-GB" sz="1840" b="1" dirty="0" err="1">
                <a:solidFill>
                  <a:schemeClr val="tx1"/>
                </a:solidFill>
              </a:rPr>
              <a:t>Ahemed</a:t>
            </a:r>
            <a:r>
              <a:rPr lang="en-GB" sz="1840" b="1" dirty="0">
                <a:solidFill>
                  <a:schemeClr val="tx1"/>
                </a:solidFill>
              </a:rPr>
              <a:t> Shamim </a:t>
            </a:r>
            <a:r>
              <a:rPr lang="en-GB" sz="1840" b="1" dirty="0" err="1">
                <a:solidFill>
                  <a:schemeClr val="tx1"/>
                </a:solidFill>
              </a:rPr>
              <a:t>ansary</a:t>
            </a:r>
            <a:r>
              <a:rPr lang="en-GB" sz="1840" b="1" dirty="0">
                <a:solidFill>
                  <a:schemeClr val="tx1"/>
                </a:solidFill>
              </a:rPr>
              <a:t> 2019</a:t>
            </a:r>
          </a:p>
          <a:p>
            <a:pPr algn="ctr"/>
            <a:r>
              <a:rPr lang="en-GB" sz="1840" b="1" dirty="0">
                <a:solidFill>
                  <a:schemeClr val="tx1"/>
                </a:solidFill>
                <a:hlinkClick r:id="rId6">
                  <a:extLst>
                    <a:ext uri="{A12FA001-AC4F-418D-AE19-62706E023703}">
                      <ahyp:hlinkClr xmlns:ahyp="http://schemas.microsoft.com/office/drawing/2018/hyperlinkcolor" val="tx"/>
                    </a:ext>
                  </a:extLst>
                </a:hlinkClick>
              </a:rPr>
              <a:t>https://www.thebalancecareers.com/employability-skills-list-and-examples-4143571</a:t>
            </a:r>
            <a:r>
              <a:rPr lang="en-GB" sz="1840" b="1" dirty="0">
                <a:solidFill>
                  <a:schemeClr val="tx1"/>
                </a:solidFill>
              </a:rPr>
              <a:t> Alison </a:t>
            </a:r>
            <a:r>
              <a:rPr lang="en-GB" sz="1840" b="1" dirty="0" err="1">
                <a:solidFill>
                  <a:schemeClr val="tx1"/>
                </a:solidFill>
              </a:rPr>
              <a:t>doyle</a:t>
            </a:r>
            <a:r>
              <a:rPr lang="en-GB" sz="1840" b="1" dirty="0">
                <a:solidFill>
                  <a:schemeClr val="tx1"/>
                </a:solidFill>
              </a:rPr>
              <a:t> 2020</a:t>
            </a:r>
          </a:p>
          <a:p>
            <a:pPr algn="ctr"/>
            <a:r>
              <a:rPr lang="en-GB" sz="1840" b="1" dirty="0">
                <a:solidFill>
                  <a:schemeClr val="tx1"/>
                </a:solidFill>
                <a:hlinkClick r:id="rId7">
                  <a:extLst>
                    <a:ext uri="{A12FA001-AC4F-418D-AE19-62706E023703}">
                      <ahyp:hlinkClr xmlns:ahyp="http://schemas.microsoft.com/office/drawing/2018/hyperlinkcolor" val="tx"/>
                    </a:ext>
                  </a:extLst>
                </a:hlinkClick>
              </a:rPr>
              <a:t>https://www.locusassignments.com/solution/assignment-employability-skills</a:t>
            </a:r>
            <a:r>
              <a:rPr lang="en-GB" sz="1840" b="1" dirty="0">
                <a:solidFill>
                  <a:schemeClr val="tx1"/>
                </a:solidFill>
              </a:rPr>
              <a:t> </a:t>
            </a:r>
            <a:r>
              <a:rPr lang="en-GB" sz="1840" b="1" dirty="0" err="1">
                <a:solidFill>
                  <a:schemeClr val="tx1"/>
                </a:solidFill>
              </a:rPr>
              <a:t>Akbarzadeh</a:t>
            </a:r>
            <a:r>
              <a:rPr lang="en-GB" sz="1840" b="1" dirty="0">
                <a:solidFill>
                  <a:schemeClr val="tx1"/>
                </a:solidFill>
              </a:rPr>
              <a:t>, A. &amp; </a:t>
            </a:r>
            <a:r>
              <a:rPr lang="en-GB" sz="1840" b="1" dirty="0" err="1">
                <a:solidFill>
                  <a:schemeClr val="tx1"/>
                </a:solidFill>
              </a:rPr>
              <a:t>Enferadi</a:t>
            </a:r>
            <a:r>
              <a:rPr lang="en-GB" sz="1840" b="1" dirty="0">
                <a:solidFill>
                  <a:schemeClr val="tx1"/>
                </a:solidFill>
              </a:rPr>
              <a:t>, J. 2011  </a:t>
            </a:r>
          </a:p>
          <a:p>
            <a:pPr algn="ctr"/>
            <a:endParaRPr lang="en-GB" sz="1840" b="1" dirty="0">
              <a:solidFill>
                <a:schemeClr val="tx1"/>
              </a:solidFill>
            </a:endParaRPr>
          </a:p>
          <a:p>
            <a:pPr algn="ctr"/>
            <a:endParaRPr lang="en-GB" sz="1840" b="1" dirty="0">
              <a:solidFill>
                <a:schemeClr val="tx1"/>
              </a:solidFill>
            </a:endParaRPr>
          </a:p>
          <a:p>
            <a:pPr algn="ctr"/>
            <a:endParaRPr lang="en-GB" dirty="0"/>
          </a:p>
        </p:txBody>
      </p:sp>
    </p:spTree>
    <p:extLst>
      <p:ext uri="{BB962C8B-B14F-4D97-AF65-F5344CB8AC3E}">
        <p14:creationId xmlns:p14="http://schemas.microsoft.com/office/powerpoint/2010/main" val="38106135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6179D-0ED2-4B77-9775-00D247C4670C}"/>
              </a:ext>
            </a:extLst>
          </p:cNvPr>
          <p:cNvSpPr>
            <a:spLocks noGrp="1"/>
          </p:cNvSpPr>
          <p:nvPr>
            <p:ph type="title"/>
          </p:nvPr>
        </p:nvSpPr>
        <p:spPr/>
        <p:txBody>
          <a:bodyPr/>
          <a:lstStyle/>
          <a:p>
            <a:pPr algn="ctr"/>
            <a:r>
              <a:rPr lang="en-GB" dirty="0">
                <a:solidFill>
                  <a:schemeClr val="tx1"/>
                </a:solidFill>
              </a:rPr>
              <a:t>Conclusion</a:t>
            </a:r>
          </a:p>
        </p:txBody>
      </p:sp>
      <p:sp>
        <p:nvSpPr>
          <p:cNvPr id="3" name="Content Placeholder 2">
            <a:extLst>
              <a:ext uri="{FF2B5EF4-FFF2-40B4-BE49-F238E27FC236}">
                <a16:creationId xmlns:a16="http://schemas.microsoft.com/office/drawing/2014/main" id="{006E3242-31A9-46A7-9309-D44ACC9C0661}"/>
              </a:ext>
            </a:extLst>
          </p:cNvPr>
          <p:cNvSpPr>
            <a:spLocks noGrp="1"/>
          </p:cNvSpPr>
          <p:nvPr>
            <p:ph idx="1"/>
          </p:nvPr>
        </p:nvSpPr>
        <p:spPr/>
        <p:txBody>
          <a:bodyPr/>
          <a:lstStyle/>
          <a:p>
            <a:pPr marL="0" indent="0">
              <a:buNone/>
            </a:pPr>
            <a:r>
              <a:rPr lang="en-GB" dirty="0">
                <a:solidFill>
                  <a:schemeClr val="tx1"/>
                </a:solidFill>
              </a:rPr>
              <a:t>What are employability skills, and why are they important both to get hired and to succeed in the workplace?</a:t>
            </a:r>
          </a:p>
          <a:p>
            <a:pPr marL="0" indent="0">
              <a:buNone/>
            </a:pPr>
            <a:endParaRPr lang="en-GB" dirty="0">
              <a:solidFill>
                <a:schemeClr val="tx1"/>
              </a:solidFill>
            </a:endParaRPr>
          </a:p>
          <a:p>
            <a:pPr marL="0" indent="0" algn="ctr">
              <a:buNone/>
            </a:pPr>
            <a:r>
              <a:rPr lang="en-GB" dirty="0">
                <a:solidFill>
                  <a:schemeClr val="tx1"/>
                </a:solidFill>
              </a:rPr>
              <a:t>Many of the most highly sought-after skills today are soft skills pertaining to your ability to communicate and work with a team or hard skills focused on technology. These are the in-demand skills that make you a successful candidate for employment when you're job hunting or seeking a promotion. Alison </a:t>
            </a:r>
            <a:r>
              <a:rPr lang="en-GB" dirty="0" err="1">
                <a:solidFill>
                  <a:schemeClr val="tx1"/>
                </a:solidFill>
              </a:rPr>
              <a:t>doyle</a:t>
            </a:r>
            <a:r>
              <a:rPr lang="en-GB" dirty="0">
                <a:solidFill>
                  <a:schemeClr val="tx1"/>
                </a:solidFill>
              </a:rPr>
              <a:t> 2020</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19992775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177</TotalTime>
  <Words>776</Words>
  <Application>Microsoft Office PowerPoint</Application>
  <PresentationFormat>Widescreen</PresentationFormat>
  <Paragraphs>43</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Trebuchet MS</vt:lpstr>
      <vt:lpstr>Wingdings 3</vt:lpstr>
      <vt:lpstr>Facet</vt:lpstr>
      <vt:lpstr>Academic and employment skills </vt:lpstr>
      <vt:lpstr>Introduction</vt:lpstr>
      <vt:lpstr>Personal swot analyse</vt:lpstr>
      <vt:lpstr>Problem solving </vt:lpstr>
      <vt:lpstr>Responsibilities </vt:lpstr>
      <vt:lpstr>Social skills</vt:lpstr>
      <vt:lpstr>Resources </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employment skills</dc:title>
  <dc:creator>gabrielle ferguson</dc:creator>
  <cp:lastModifiedBy>gabrielle ferguson</cp:lastModifiedBy>
  <cp:revision>2</cp:revision>
  <dcterms:created xsi:type="dcterms:W3CDTF">2021-08-13T18:03:15Z</dcterms:created>
  <dcterms:modified xsi:type="dcterms:W3CDTF">2021-08-13T21:01:06Z</dcterms:modified>
</cp:coreProperties>
</file>