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7875E7-70BA-4D41-8EA4-D0F7BCE2B05A}" v="1" dt="2025-12-26T14:39:11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08"/>
    <p:restoredTop sz="94626"/>
  </p:normalViewPr>
  <p:slideViewPr>
    <p:cSldViewPr snapToGrid="0">
      <p:cViewPr varScale="1">
        <p:scale>
          <a:sx n="121" d="100"/>
          <a:sy n="121" d="100"/>
        </p:scale>
        <p:origin x="8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7194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689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161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181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990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256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541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506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438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23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063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4/20/26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05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ontiersin.org/articles/10.3389/fnut.2023.1213223/ful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healevelbiologist.co.uk/genetics-control-homestasis/the-hormonal-control-of-blood-glucose-and-the-management-of-diabet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tcs.pressbooks.pub/nursingskills/chapter/19-2-blood-glucose-monitoring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fotograzio/44191656205" TargetMode="Externa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8144" y="239411"/>
            <a:ext cx="6368144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905" y="2997277"/>
            <a:ext cx="9017000" cy="3373285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5C38CB-EDB3-55F9-EB43-225019A7D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3" y="239787"/>
            <a:ext cx="5846234" cy="15524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4C63CA-024B-5919-79ED-DD794CA5F3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477" y="405232"/>
            <a:ext cx="4951687" cy="15818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12A279-BE61-C26E-066D-FDA7D91C2A44}"/>
              </a:ext>
            </a:extLst>
          </p:cNvPr>
          <p:cNvSpPr txBox="1"/>
          <p:nvPr/>
        </p:nvSpPr>
        <p:spPr>
          <a:xfrm>
            <a:off x="535329" y="3412329"/>
            <a:ext cx="6684379" cy="29597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1D2125"/>
                </a:solidFill>
                <a:latin typeface="Arial"/>
                <a:ea typeface="Arial"/>
                <a:cs typeface="Arial"/>
              </a:rPr>
              <a:t>Introduction to Physiology (BMHP5023_LON)</a:t>
            </a:r>
          </a:p>
          <a:p>
            <a:endParaRPr lang="en-US" sz="2000" b="1">
              <a:solidFill>
                <a:srgbClr val="1D2125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ts val="2400"/>
              </a:lnSpc>
            </a:pPr>
            <a:r>
              <a:rPr lang="en-US" sz="2000">
                <a:latin typeface="Arial"/>
                <a:ea typeface="Arial"/>
                <a:cs typeface="Arial"/>
              </a:rPr>
              <a:t>ASSIGNMENT 2</a:t>
            </a:r>
          </a:p>
          <a:p>
            <a:pPr>
              <a:lnSpc>
                <a:spcPts val="2400"/>
              </a:lnSpc>
            </a:pPr>
            <a:endParaRPr lang="en-US" sz="2000">
              <a:latin typeface="Arial"/>
              <a:ea typeface="Arial"/>
              <a:cs typeface="Arial"/>
            </a:endParaRPr>
          </a:p>
          <a:p>
            <a:pPr>
              <a:lnSpc>
                <a:spcPts val="1650"/>
              </a:lnSpc>
            </a:pPr>
            <a:r>
              <a:rPr lang="en-US" sz="2000">
                <a:latin typeface="Arial"/>
                <a:ea typeface="Arial"/>
                <a:cs typeface="Arial"/>
              </a:rPr>
              <a:t>Student Name: </a:t>
            </a:r>
            <a:r>
              <a:rPr lang="en-US" sz="2000" b="1">
                <a:latin typeface="Arial"/>
                <a:ea typeface="Arial"/>
                <a:cs typeface="Arial"/>
              </a:rPr>
              <a:t>Marcia Thomas</a:t>
            </a:r>
          </a:p>
          <a:p>
            <a:pPr>
              <a:lnSpc>
                <a:spcPts val="1650"/>
              </a:lnSpc>
            </a:pPr>
            <a:endParaRPr lang="en-US" sz="2000" b="1">
              <a:latin typeface="Arial"/>
              <a:ea typeface="Arial"/>
              <a:cs typeface="Arial"/>
            </a:endParaRPr>
          </a:p>
          <a:p>
            <a:pPr>
              <a:lnSpc>
                <a:spcPts val="2400"/>
              </a:lnSpc>
            </a:pPr>
            <a:r>
              <a:rPr lang="en-US" sz="2000">
                <a:latin typeface="Arial"/>
                <a:ea typeface="Arial"/>
                <a:cs typeface="Arial"/>
              </a:rPr>
              <a:t>Student ID: </a:t>
            </a:r>
            <a:r>
              <a:rPr lang="en-US" sz="2000" b="1">
                <a:latin typeface="Arial"/>
                <a:ea typeface="Arial"/>
                <a:cs typeface="Arial"/>
              </a:rPr>
              <a:t>2314277</a:t>
            </a:r>
          </a:p>
          <a:p>
            <a:pPr>
              <a:lnSpc>
                <a:spcPts val="2400"/>
              </a:lnSpc>
            </a:pPr>
            <a:endParaRPr lang="en-US" sz="2000" b="1">
              <a:latin typeface="Arial"/>
              <a:ea typeface="Arial"/>
              <a:cs typeface="Arial"/>
            </a:endParaRPr>
          </a:p>
          <a:p>
            <a:r>
              <a:rPr lang="en-US" sz="2000">
                <a:latin typeface="Arial"/>
                <a:ea typeface="Arial"/>
                <a:cs typeface="Arial"/>
              </a:rPr>
              <a:t>Lecturer’s Name: </a:t>
            </a:r>
            <a:r>
              <a:rPr lang="en-US" sz="2000" b="1">
                <a:latin typeface="Arial"/>
                <a:ea typeface="Arial"/>
                <a:cs typeface="Arial"/>
              </a:rPr>
              <a:t>Shaila Hussain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D0AB1-C4B1-0437-C550-61607258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Cardiovascular Diseases-Type 2 Diabetes </a:t>
            </a:r>
            <a:br>
              <a:rPr lang="en-GB"/>
            </a:br>
            <a:r>
              <a:rPr lang="en-GB"/>
              <a:t>Mellitus (T2DM)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AAC01-7155-E820-DE87-2DB5A2265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279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b="1">
                <a:latin typeface="Arial"/>
                <a:cs typeface="Arial"/>
              </a:rPr>
              <a:t>Introduction</a:t>
            </a:r>
            <a:endParaRPr lang="en-US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This presentation focuses on a fictional patient diagnosed with Type 2 Diabetes Mellitus (T2DM), a chronic cardiovascular-related metabolic condition and a major</a:t>
            </a: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public health issue in the UK.</a:t>
            </a:r>
          </a:p>
          <a:p>
            <a:pPr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T2DM affects the body’s ability to regulate blood glucose due to insulin resistance and reduced insulin production. If poorly managed, it can lead to serious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complications such as cardiovascular disease, kidney failure, and neuropathy.</a:t>
            </a:r>
          </a:p>
          <a:p>
            <a:pPr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This presentation outlines the patient’s background, anatomy and physiology, care plan, risk factors, and evidence-based recommendations aligned with the NHS and 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NICE guidelines.</a:t>
            </a: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sz="1100"/>
          </a:p>
        </p:txBody>
      </p:sp>
      <p:pic>
        <p:nvPicPr>
          <p:cNvPr id="5" name="Audio Recording 26 Dec 2025 at 14:39:10">
            <a:hlinkClick r:id="" action="ppaction://media"/>
            <a:extLst>
              <a:ext uri="{FF2B5EF4-FFF2-40B4-BE49-F238E27FC236}">
                <a16:creationId xmlns:a16="http://schemas.microsoft.com/office/drawing/2014/main" id="{B8BEF256-D679-A3BF-2D16-BC2DCA9FE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705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4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734C-60AB-8DA6-C5F9-CD75260B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Information About the Person (Demographics)</a:t>
            </a:r>
            <a:endParaRPr lang="en-US" sz="2000" b="1">
              <a:latin typeface="Arial"/>
              <a:cs typeface="Arial"/>
            </a:endParaRPr>
          </a:p>
          <a:p>
            <a:endParaRPr lang="en-GB" sz="1800">
              <a:latin typeface="Apto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E949E0-DF41-6A34-F42C-EEEA14739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962" y="1825625"/>
            <a:ext cx="10926838" cy="41336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Fictional Patient Name: Mr Patel</a:t>
            </a:r>
            <a:endParaRPr lang="en-US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Age: 56 years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Gender: Male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Ethnicity: South Asian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Marital Status: Married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Employment: Taxi driver (sedentary occupation)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Living Situation: Lives with wife and two adult children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Diagnosis: Type 2 Diabetes Mellitus (diagnosed 4 years ago)</a:t>
            </a:r>
          </a:p>
          <a:p>
            <a:endParaRPr lang="en-GB" sz="1000">
              <a:latin typeface="Helvetica Neue"/>
            </a:endParaRPr>
          </a:p>
          <a:p>
            <a:endParaRPr lang="en-GB"/>
          </a:p>
        </p:txBody>
      </p:sp>
      <p:pic>
        <p:nvPicPr>
          <p:cNvPr id="7" name="Picture 6" descr="Common Fantasy - Mr. Patel by saxitlurg on DeviantArt">
            <a:extLst>
              <a:ext uri="{FF2B5EF4-FFF2-40B4-BE49-F238E27FC236}">
                <a16:creationId xmlns:a16="http://schemas.microsoft.com/office/drawing/2014/main" id="{9F740038-B1B0-C7B3-42B1-0B9ADCF2A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396" y="1967748"/>
            <a:ext cx="4713967" cy="465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59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C3190-0FD1-4302-42AA-63ADC602A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latin typeface="Arial"/>
                <a:cs typeface="Arial"/>
              </a:rPr>
              <a:t>Health Measurements</a:t>
            </a:r>
            <a:endParaRPr lang="en-US" sz="2000" b="1" err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083A3-99BA-D7C4-F8DF-B67B85466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000">
              <a:latin typeface="Helvetica Neue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Height: 1.70 m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Weight: 96 </a:t>
            </a:r>
            <a:r>
              <a:rPr lang="en-GB" sz="1100">
                <a:latin typeface="Arial"/>
                <a:cs typeface="Arial"/>
              </a:rPr>
              <a:t>kg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BMI: 33.2 kg/m² (Obese)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Blood Pressure: 148/92 mmHg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HbA1c: 72 mmol/mol (poor glycaemic control)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Fasting Blood Glucose: 9.8 mmol/L</a:t>
            </a:r>
            <a:endParaRPr lang="en-GB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Total Cholesterol: 5.9 mmol/L</a:t>
            </a:r>
            <a:endParaRPr lang="en-GB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Smoker: No</a:t>
            </a:r>
            <a:endParaRPr lang="en-GB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Alcohol Intake: Moderate (above recommended weekly limits)</a:t>
            </a:r>
            <a:endParaRPr lang="en-GB">
              <a:latin typeface="Aptos"/>
              <a:cs typeface="Arial"/>
            </a:endParaRPr>
          </a:p>
          <a:p>
            <a:endParaRPr lang="en-GB"/>
          </a:p>
        </p:txBody>
      </p:sp>
      <p:pic>
        <p:nvPicPr>
          <p:cNvPr id="4" name="Picture 3" descr="Strain gauge - What is it and what is it used for? - Botland">
            <a:extLst>
              <a:ext uri="{FF2B5EF4-FFF2-40B4-BE49-F238E27FC236}">
                <a16:creationId xmlns:a16="http://schemas.microsoft.com/office/drawing/2014/main" id="{06C48318-D169-A347-AEDA-5BD9ED95E7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3258" y="1300173"/>
            <a:ext cx="5593599" cy="487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584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3E90F-0A3B-A685-1BE8-91CA86D7B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Anatomy and Physiology of Type 2 Diabetes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7D49C-CC3E-1D6E-50E7-6FD350ED5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Type 2 Diabetes primarily affects the endocrine system, particularly the pancreas.</a:t>
            </a:r>
            <a:endParaRPr lang="en-US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br>
              <a:rPr lang="en-US" sz="1100">
                <a:latin typeface="Arial"/>
              </a:rPr>
            </a:br>
            <a:r>
              <a:rPr lang="en-GB" sz="1100">
                <a:latin typeface="Arial"/>
                <a:cs typeface="Arial"/>
              </a:rPr>
              <a:t>The pancreas produces insulin via beta cells in the islets of Langerhans.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Insulin allows glucose to enter body cells for energy.</a:t>
            </a:r>
            <a:br>
              <a:rPr lang="en-US" sz="1100">
                <a:latin typeface="Arial"/>
              </a:rPr>
            </a:br>
            <a:endParaRPr lang="en-GB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In T2DM, cells become insulin-resistant, and insulin secretion becomes inadequate.</a:t>
            </a:r>
            <a:endParaRPr lang="en-GB"/>
          </a:p>
          <a:p>
            <a:pPr marL="0" indent="0"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This leads to </a:t>
            </a:r>
            <a:r>
              <a:rPr lang="en-GB" sz="1100" err="1">
                <a:latin typeface="Arial"/>
                <a:cs typeface="Arial"/>
              </a:rPr>
              <a:t>hyperglycemia</a:t>
            </a:r>
            <a:r>
              <a:rPr lang="en-GB" sz="1100">
                <a:latin typeface="Arial"/>
                <a:cs typeface="Arial"/>
              </a:rPr>
              <a:t>, causing long-term damage to blood vessels and organs.</a:t>
            </a:r>
            <a:endParaRPr lang="en-US" sz="1100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5" name="Picture 4" descr="The Pancreas - THE OLIVE LABORATORY">
            <a:extLst>
              <a:ext uri="{FF2B5EF4-FFF2-40B4-BE49-F238E27FC236}">
                <a16:creationId xmlns:a16="http://schemas.microsoft.com/office/drawing/2014/main" id="{F06D0F97-818F-AB90-8907-CDD30A4867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679" y="1707218"/>
            <a:ext cx="5761786" cy="288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706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C6AE1-3D95-2F0C-F5C3-EFDABD77D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>
                <a:latin typeface="Arial"/>
                <a:cs typeface="Arial"/>
              </a:rPr>
              <a:t>Impact of Type 2 Diabetes on Body Systems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C8C37-A61B-508F-6BDD-748228B55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70000"/>
              </a:lnSpc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Cardiovascular system: Increased risk of hypertension, heart disease, and stroke</a:t>
            </a:r>
            <a:br>
              <a:rPr lang="en-US" sz="110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Renal system: Diabetic nephropathy</a:t>
            </a:r>
            <a:br>
              <a:rPr lang="en-US" sz="110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Nervous system: Peripheral neuropathy</a:t>
            </a:r>
            <a:br>
              <a:rPr lang="en-US" sz="110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Eyes: Diabetic retinopathy</a:t>
            </a:r>
            <a:br>
              <a:rPr lang="en-US" sz="110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Circulatory system: Poor wound healing and risk of infection</a:t>
            </a:r>
            <a:br>
              <a:rPr lang="en-US" sz="110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cs typeface="Arial"/>
              </a:rPr>
              <a:t>Persistent high blood glucose damages small and large blood vessels, leading to complications.</a:t>
            </a:r>
          </a:p>
          <a:p>
            <a:pPr>
              <a:buNone/>
            </a:pPr>
            <a:endParaRPr lang="en-US" sz="1200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 descr="Understanding Diabetic Kidney Disease">
            <a:extLst>
              <a:ext uri="{FF2B5EF4-FFF2-40B4-BE49-F238E27FC236}">
                <a16:creationId xmlns:a16="http://schemas.microsoft.com/office/drawing/2014/main" id="{7A63A34C-EDD3-D241-D1FC-51F4FC242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238" y="307855"/>
            <a:ext cx="4777620" cy="3031005"/>
          </a:xfrm>
          <a:prstGeom prst="rect">
            <a:avLst/>
          </a:prstGeom>
        </p:spPr>
      </p:pic>
      <p:pic>
        <p:nvPicPr>
          <p:cNvPr id="6" name="Picture 5" descr="Some Of The Common Eye Diseases In Elderly People - Goggles4u.com">
            <a:extLst>
              <a:ext uri="{FF2B5EF4-FFF2-40B4-BE49-F238E27FC236}">
                <a16:creationId xmlns:a16="http://schemas.microsoft.com/office/drawing/2014/main" id="{27E0D283-2AFF-B78B-BC30-3C7E811418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7102" y="3435042"/>
            <a:ext cx="4772604" cy="254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940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538508-ED4C-CF73-76C1-17A6DEEF2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2082"/>
          </a:xfrm>
        </p:spPr>
        <p:txBody>
          <a:bodyPr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Care Plan (1/3): Lifestyle &amp; Health Behaviour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392E7-181F-7D1C-E29B-887156723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707" y="1256537"/>
            <a:ext cx="10959295" cy="54461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Care Plan (1/3): Lifestyle &amp; Health Behaviour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Mr Patel’s current lifestyle contributes significantly to his condition: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Sedentary work with limited physical activity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High intake of refined carbohydrates and sugary foods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Irregular meal timings due to work pattern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Limited understanding of diabetes self-management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Poor adherence to medication and glucose monitoring</a:t>
            </a:r>
            <a:br>
              <a:rPr lang="en-US" sz="1100" dirty="0">
                <a:latin typeface="Arial"/>
              </a:rPr>
            </a:br>
            <a:endParaRPr lang="en-US" sz="11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100">
                <a:latin typeface="Arial"/>
                <a:cs typeface="Arial"/>
              </a:rPr>
              <a:t>Lifestyle modification is essential for improved health outcomes.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" name="Picture 1" descr="Health effects of a sedentary lifestyle: risks and prevention">
            <a:extLst>
              <a:ext uri="{FF2B5EF4-FFF2-40B4-BE49-F238E27FC236}">
                <a16:creationId xmlns:a16="http://schemas.microsoft.com/office/drawing/2014/main" id="{BCD03B4F-D1EB-925F-2C57-DEA7F6166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428" y="1261686"/>
            <a:ext cx="5563810" cy="2302630"/>
          </a:xfrm>
          <a:prstGeom prst="rect">
            <a:avLst/>
          </a:prstGeom>
        </p:spPr>
      </p:pic>
      <p:pic>
        <p:nvPicPr>
          <p:cNvPr id="4" name="Picture 3" descr="Healthy Food vs Junk Food: Comparing Differences and Advantages">
            <a:extLst>
              <a:ext uri="{FF2B5EF4-FFF2-40B4-BE49-F238E27FC236}">
                <a16:creationId xmlns:a16="http://schemas.microsoft.com/office/drawing/2014/main" id="{3FDD85C2-6C41-CA04-5558-EDC966ECD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182" y="3680899"/>
            <a:ext cx="6851703" cy="285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473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E3FA-D59A-B983-E39E-C20FC1F5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867" y="365125"/>
            <a:ext cx="11192933" cy="1337658"/>
          </a:xfrm>
        </p:spPr>
        <p:txBody>
          <a:bodyPr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Care Plan (2/3): Everyday Routine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DF539-252A-385E-CF06-4BD639CBA2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Long working hours (10–12 hours/day)</a:t>
            </a:r>
            <a:endParaRPr lang="en-US" sz="1100">
              <a:latin typeface="Arial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Eats mostly takeaway meals</a:t>
            </a:r>
            <a:endParaRPr lang="en-US" sz="1100">
              <a:latin typeface="Arial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Rarely exercises</a:t>
            </a:r>
            <a:endParaRPr lang="en-US" sz="1100">
              <a:latin typeface="Arial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Checks blood glucose infrequently</a:t>
            </a:r>
            <a:endParaRPr lang="en-US" sz="1100">
              <a:latin typeface="Arial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Sleeps approximately 5–6 hours per night</a:t>
            </a:r>
            <a:endParaRPr lang="en-US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This routine negatively affects glycaemic control, cardiovascular health, and overall well-being.</a:t>
            </a:r>
          </a:p>
          <a:p>
            <a:endParaRPr lang="en-GB"/>
          </a:p>
        </p:txBody>
      </p:sp>
      <p:pic>
        <p:nvPicPr>
          <p:cNvPr id="4" name="Picture 3" descr="My Daily Routine Chart | Daily routine chart for kids, Daily routine ...">
            <a:extLst>
              <a:ext uri="{FF2B5EF4-FFF2-40B4-BE49-F238E27FC236}">
                <a16:creationId xmlns:a16="http://schemas.microsoft.com/office/drawing/2014/main" id="{3D79763C-3816-A461-2AF5-B1AD8B81D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700" y="-124166"/>
            <a:ext cx="2526109" cy="32249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FD948A-9BBD-9A65-CABF-C9AABF6EEB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93355" y="3200567"/>
            <a:ext cx="4350619" cy="243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72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311A3-0B1C-541A-EB22-232C9DD4E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867" y="365125"/>
            <a:ext cx="11192933" cy="133765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Care Plan (3/3): Communication &amp; Ethical Considerations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F3DDE-8E2B-E6D9-1D48-ACA142FCF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Communication:</a:t>
            </a:r>
            <a:endParaRPr lang="en-US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 Use clear, non-medical language</a:t>
            </a:r>
            <a:endParaRPr lang="en-US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Culturally sensitive dietary advice</a:t>
            </a:r>
            <a:endParaRPr lang="en-US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Encourage shared decision-making</a:t>
            </a:r>
            <a:endParaRPr lang="en-US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Involve family members (with consent)</a:t>
            </a:r>
            <a:endParaRPr lang="en-US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Ethical Considerations: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Respect confidentiality and </a:t>
            </a:r>
            <a:r>
              <a:rPr lang="en-GB" sz="1100">
                <a:latin typeface="Arial"/>
                <a:cs typeface="Arial"/>
              </a:rPr>
              <a:t>autonomy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Obtain informed consent</a:t>
            </a:r>
            <a:endParaRPr lang="en-GB" dirty="0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Avoid judgment regarding lifestyle</a:t>
            </a:r>
            <a:endParaRPr lang="en-GB" dirty="0">
              <a:latin typeface="Aptos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Promote dignity and equality in care access</a:t>
            </a:r>
            <a:endParaRPr lang="en-GB">
              <a:latin typeface="Aptos"/>
              <a:cs typeface="Arial"/>
            </a:endParaRPr>
          </a:p>
          <a:p>
            <a:endParaRPr lang="en-GB"/>
          </a:p>
        </p:txBody>
      </p:sp>
      <p:pic>
        <p:nvPicPr>
          <p:cNvPr id="4" name="Picture 3" descr="Hospital Ward: Male and Feamle Professional Caucasian Doctors Talk with ...">
            <a:extLst>
              <a:ext uri="{FF2B5EF4-FFF2-40B4-BE49-F238E27FC236}">
                <a16:creationId xmlns:a16="http://schemas.microsoft.com/office/drawing/2014/main" id="{6363221E-A1F5-43E6-CF07-BD9DB8470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0504" y="-2345"/>
            <a:ext cx="3962400" cy="2502408"/>
          </a:xfrm>
          <a:prstGeom prst="rect">
            <a:avLst/>
          </a:prstGeom>
        </p:spPr>
      </p:pic>
      <p:pic>
        <p:nvPicPr>
          <p:cNvPr id="5" name="Picture 4" descr="Premium Photo | Young medical professional talking to patient in clinic">
            <a:extLst>
              <a:ext uri="{FF2B5EF4-FFF2-40B4-BE49-F238E27FC236}">
                <a16:creationId xmlns:a16="http://schemas.microsoft.com/office/drawing/2014/main" id="{C0EFB0BA-2027-AC10-A475-A8F320D8E5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087" y="2789055"/>
            <a:ext cx="4798309" cy="241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693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150D6-A131-9897-5FE5-1A620681C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r>
              <a:rPr lang="en-GB" sz="2000" b="1">
                <a:latin typeface="Arial"/>
                <a:cs typeface="Arial"/>
              </a:rPr>
              <a:t>Main Risk Factors</a:t>
            </a:r>
            <a:endParaRPr lang="en-US" b="1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B84DB-A2BA-BD51-1C8D-FF18E9B27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101" y="1825625"/>
            <a:ext cx="1102569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Lifestyle Risks:</a:t>
            </a:r>
            <a:endParaRPr lang="en-US"/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Obesity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Physical inactivity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Poor </a:t>
            </a:r>
            <a:r>
              <a:rPr lang="en-GB" sz="1100">
                <a:latin typeface="Arial"/>
                <a:cs typeface="Arial"/>
              </a:rPr>
              <a:t>diet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Irregular</a:t>
            </a:r>
            <a:r>
              <a:rPr lang="en-GB" sz="1100" dirty="0">
                <a:latin typeface="Arial"/>
                <a:cs typeface="Arial"/>
              </a:rPr>
              <a:t> routine</a:t>
            </a: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Health Risks: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 Poor glycaemic control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Hypertension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Family history of diabetes</a:t>
            </a:r>
            <a:endParaRPr lang="en-GB">
              <a:latin typeface="Aptos" panose="020B0004020202020204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South Asian ethnicity (higher risk group)</a:t>
            </a:r>
            <a:endParaRPr lang="en-GB">
              <a:latin typeface="Aptos" panose="020B0004020202020204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These increase the likelihood of cardiovascular complications.</a:t>
            </a:r>
            <a:endParaRPr lang="en-US" sz="1100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4" name="Picture 3" descr="Premium Vector | Risk of obesity of medical healthcare with fat big ...">
            <a:extLst>
              <a:ext uri="{FF2B5EF4-FFF2-40B4-BE49-F238E27FC236}">
                <a16:creationId xmlns:a16="http://schemas.microsoft.com/office/drawing/2014/main" id="{219EEA80-4F25-E742-0C0C-84753A97E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604" y="90999"/>
            <a:ext cx="5844730" cy="3332020"/>
          </a:xfrm>
          <a:prstGeom prst="rect">
            <a:avLst/>
          </a:prstGeom>
        </p:spPr>
      </p:pic>
      <p:pic>
        <p:nvPicPr>
          <p:cNvPr id="5" name="Picture 4" descr="10 Health Risks of Being Overweight or Obese | Top 10 Home Remedies">
            <a:extLst>
              <a:ext uri="{FF2B5EF4-FFF2-40B4-BE49-F238E27FC236}">
                <a16:creationId xmlns:a16="http://schemas.microsoft.com/office/drawing/2014/main" id="{7EAF5AE5-EE23-B5FA-8A06-7B2EFF8666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4098" y="3566021"/>
            <a:ext cx="5976349" cy="32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663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6F91-0AFC-C1A7-EE3A-F88554549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solidFill>
                  <a:srgbClr val="222222"/>
                </a:solidFill>
                <a:latin typeface="Arial"/>
                <a:cs typeface="Arial"/>
              </a:rPr>
              <a:t>Evidence-Based Recommendations</a:t>
            </a:r>
            <a:endParaRPr lang="en-US" sz="2000" b="1"/>
          </a:p>
        </p:txBody>
      </p:sp>
      <p:pic>
        <p:nvPicPr>
          <p:cNvPr id="5" name="Content Placeholder 4" descr="Care Pathway Patient Journey Map Template for PowerPoint">
            <a:extLst>
              <a:ext uri="{FF2B5EF4-FFF2-40B4-BE49-F238E27FC236}">
                <a16:creationId xmlns:a16="http://schemas.microsoft.com/office/drawing/2014/main" id="{4C0E8D9F-F3FE-D800-1EF8-E86899E049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08492" y="175491"/>
            <a:ext cx="5681647" cy="26637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A9DFB3-96EA-64EB-7C21-166A482A9816}"/>
              </a:ext>
            </a:extLst>
          </p:cNvPr>
          <p:cNvSpPr txBox="1"/>
          <p:nvPr/>
        </p:nvSpPr>
        <p:spPr>
          <a:xfrm>
            <a:off x="149339" y="2841109"/>
            <a:ext cx="8198734" cy="31624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b="0" i="0" u="none" strike="noStrike">
                <a:solidFill>
                  <a:srgbClr val="222222"/>
                </a:solidFill>
                <a:latin typeface="Arial"/>
                <a:ea typeface="Arial"/>
                <a:cs typeface="Arial"/>
              </a:rPr>
              <a:t>Based on NICE and NHS guidelines: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b="0" i="0" u="none" strike="noStrike">
                <a:solidFill>
                  <a:srgbClr val="222222"/>
                </a:solidFill>
                <a:latin typeface="Arial"/>
                <a:ea typeface="Arial"/>
                <a:cs typeface="Arial"/>
              </a:rPr>
              <a:t>Weight reduction through diet and exercise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endParaRPr lang="en-US" sz="11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Structured diabetes education (e.g. DESMOND </a:t>
            </a:r>
            <a:r>
              <a:rPr lang="en-US" sz="1100" b="0" i="0" u="none" strike="noStrike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programme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)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Regular blood glucose and HbA1c monitoring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b="0" i="0" u="none" strike="noStrike">
                <a:solidFill>
                  <a:srgbClr val="222222"/>
                </a:solidFill>
                <a:latin typeface="Arial"/>
                <a:ea typeface="Arial"/>
                <a:cs typeface="Arial"/>
              </a:rPr>
              <a:t>Blood pressure and lipid management</a:t>
            </a: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endParaRPr lang="en-US" sz="11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US" sz="11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Annual foot and eye screening</a:t>
            </a:r>
            <a:endParaRPr lang="en-US" sz="1100"/>
          </a:p>
          <a:p>
            <a:pPr algn="ctr"/>
            <a:endParaRPr lang="en-GB"/>
          </a:p>
        </p:txBody>
      </p:sp>
      <p:pic>
        <p:nvPicPr>
          <p:cNvPr id="3" name="Picture 2" descr="A step by step instructions for a diabetes&#10;&#10;AI-generated content may be incorrect.">
            <a:extLst>
              <a:ext uri="{FF2B5EF4-FFF2-40B4-BE49-F238E27FC236}">
                <a16:creationId xmlns:a16="http://schemas.microsoft.com/office/drawing/2014/main" id="{C7263691-1C8D-65BF-C73B-4337845F73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60807" y="2972461"/>
            <a:ext cx="5150860" cy="3710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966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71B44-EBEE-E711-8284-C9A717A5F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Care Routine &amp; Monitoring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67CB1-7028-1F9A-F481-A04C67FAF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71450" indent="-171450"/>
            <a:r>
              <a:rPr lang="en-GB" sz="1100">
                <a:latin typeface="Arial"/>
                <a:cs typeface="Arial"/>
              </a:rPr>
              <a:t>Daily blood glucose monitoring</a:t>
            </a:r>
            <a:endParaRPr lang="en-GB" sz="1000">
              <a:latin typeface="Helvetica Neue"/>
              <a:cs typeface="Arial"/>
            </a:endParaRP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HbA1c review every 3–6 months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Medication adherence (e.g. Metformin)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Annual cardiovascular risk </a:t>
            </a:r>
            <a:r>
              <a:rPr lang="en-GB" sz="1100" dirty="0" err="1">
                <a:latin typeface="Arial"/>
                <a:cs typeface="Arial"/>
              </a:rPr>
              <a:t>assessme</a:t>
            </a:r>
          </a:p>
          <a:p>
            <a:pPr marL="171450" indent="-171450"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Support from multidisciplinary team (GP, nurse, dietitian)</a:t>
            </a:r>
          </a:p>
          <a:p>
            <a:endParaRPr lang="en-GB"/>
          </a:p>
        </p:txBody>
      </p:sp>
      <p:pic>
        <p:nvPicPr>
          <p:cNvPr id="4" name="Picture 3" descr="A person using a device to check the blood sugar level&#10;&#10;AI-generated content may be incorrect.">
            <a:extLst>
              <a:ext uri="{FF2B5EF4-FFF2-40B4-BE49-F238E27FC236}">
                <a16:creationId xmlns:a16="http://schemas.microsoft.com/office/drawing/2014/main" id="{7C2BB511-D837-FDFF-3406-D85EEB44E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1572" y="194819"/>
            <a:ext cx="4523549" cy="2993114"/>
          </a:xfrm>
          <a:prstGeom prst="rect">
            <a:avLst/>
          </a:prstGeom>
        </p:spPr>
      </p:pic>
      <p:pic>
        <p:nvPicPr>
          <p:cNvPr id="9" name="Picture 8" descr="CPT 99453: RPM Device Setup and Patient Education Billing Guide">
            <a:extLst>
              <a:ext uri="{FF2B5EF4-FFF2-40B4-BE49-F238E27FC236}">
                <a16:creationId xmlns:a16="http://schemas.microsoft.com/office/drawing/2014/main" id="{2CE12D0C-DC59-F75C-E2D3-95B652DEBA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985" y="4593845"/>
            <a:ext cx="3236169" cy="2083742"/>
          </a:xfrm>
          <a:prstGeom prst="rect">
            <a:avLst/>
          </a:prstGeom>
        </p:spPr>
      </p:pic>
      <p:pic>
        <p:nvPicPr>
          <p:cNvPr id="10" name="Picture 9" descr="Remote Patient Monitoring and the Value of Patient Engagement - Clear ...">
            <a:extLst>
              <a:ext uri="{FF2B5EF4-FFF2-40B4-BE49-F238E27FC236}">
                <a16:creationId xmlns:a16="http://schemas.microsoft.com/office/drawing/2014/main" id="{A08D2A62-1EF8-E181-BC25-A97017AEC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299" y="3323008"/>
            <a:ext cx="6571701" cy="338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439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26B2-6CA6-99F3-DEA7-898CCAAAC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Additional Care Planning</a:t>
            </a:r>
            <a:endParaRPr lang="en-US" sz="2000" b="1">
              <a:latin typeface="Arial"/>
              <a:ea typeface="Calibri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01364-A06A-63A9-96AF-C6E1F6163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Additional Care Planning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Encourage gradual physical activity (e.g. walking 30 minutes daily)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cs typeface="Arial"/>
              </a:rPr>
              <a:t>Culturally appropriate dietary plan</a:t>
            </a:r>
          </a:p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Smoking and alcohol advice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Mental health screening for stress and anxiety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>
                <a:latin typeface="Arial"/>
                <a:cs typeface="Arial"/>
              </a:rPr>
              <a:t> Use of digital health tools for reminders and monitoring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 dirty="0"/>
          </a:p>
        </p:txBody>
      </p:sp>
      <p:pic>
        <p:nvPicPr>
          <p:cNvPr id="4" name="Picture 3" descr="Walking Lunges">
            <a:extLst>
              <a:ext uri="{FF2B5EF4-FFF2-40B4-BE49-F238E27FC236}">
                <a16:creationId xmlns:a16="http://schemas.microsoft.com/office/drawing/2014/main" id="{A00886BA-6244-0FAE-562C-0F6281B55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527" y="4603919"/>
            <a:ext cx="3840833" cy="2010741"/>
          </a:xfrm>
          <a:prstGeom prst="rect">
            <a:avLst/>
          </a:prstGeom>
        </p:spPr>
      </p:pic>
      <p:pic>
        <p:nvPicPr>
          <p:cNvPr id="7" name="Picture 6" descr="Thai Food Images | Free Food &amp; Beverage Photography, HD Wallpapers ...">
            <a:extLst>
              <a:ext uri="{FF2B5EF4-FFF2-40B4-BE49-F238E27FC236}">
                <a16:creationId xmlns:a16="http://schemas.microsoft.com/office/drawing/2014/main" id="{9707E033-F30A-48A1-37B7-90EF06AEB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7310" y="133170"/>
            <a:ext cx="3962400" cy="3112008"/>
          </a:xfrm>
          <a:prstGeom prst="rect">
            <a:avLst/>
          </a:prstGeom>
        </p:spPr>
      </p:pic>
      <p:pic>
        <p:nvPicPr>
          <p:cNvPr id="8" name="Picture 7" descr="A plate of food on a leaf&#10;&#10;AI-generated content may be incorrect.">
            <a:extLst>
              <a:ext uri="{FF2B5EF4-FFF2-40B4-BE49-F238E27FC236}">
                <a16:creationId xmlns:a16="http://schemas.microsoft.com/office/drawing/2014/main" id="{2253B08A-0BFA-DA94-CA02-2F902A1355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17688" y="3428889"/>
            <a:ext cx="6386705" cy="303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729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EFA76-8BA2-030A-AC8C-8D588AE8C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Arial"/>
              </a:rPr>
              <a:t>Conclusion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6BAD0-A5A1-F6C5-5F16-1C7FCE3F1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cs typeface="Arial"/>
              </a:rPr>
              <a:t>This</a:t>
            </a:r>
            <a:r>
              <a:rPr lang="en-GB" sz="1100">
                <a:latin typeface="Arial"/>
                <a:ea typeface="+mn-lt"/>
                <a:cs typeface="+mn-lt"/>
              </a:rPr>
              <a:t> case study highlighted the importance of:</a:t>
            </a:r>
            <a:endParaRPr lang="en-GB" sz="11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ea typeface="+mn-lt"/>
                <a:cs typeface="+mn-lt"/>
              </a:rPr>
              <a:t> Understanding anatomy and physiology of T2DM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 dirty="0">
                <a:latin typeface="Arial"/>
                <a:ea typeface="+mn-lt"/>
                <a:cs typeface="+mn-lt"/>
              </a:rPr>
              <a:t> Identifying lifestyle and health risk factors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ea typeface="+mn-lt"/>
                <a:cs typeface="+mn-lt"/>
              </a:rPr>
              <a:t>Developing a person-centred, ethical, evidence-based care plan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r>
              <a:rPr lang="en-GB" sz="1100">
                <a:latin typeface="Arial"/>
                <a:ea typeface="+mn-lt"/>
                <a:cs typeface="+mn-lt"/>
              </a:rPr>
              <a:t>Following NHS and NICE guideline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endParaRPr lang="en-GB" sz="11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>
                <a:latin typeface="Arial"/>
                <a:ea typeface="+mn-lt"/>
                <a:cs typeface="+mn-lt"/>
              </a:rPr>
              <a:t>Effective diabetes management improves quality of life and reduces long-term complications.</a:t>
            </a:r>
            <a:endParaRPr lang="en-GB">
              <a:latin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865163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781</Words>
  <Application>Microsoft Macintosh PowerPoint</Application>
  <PresentationFormat>Widescreen</PresentationFormat>
  <Paragraphs>138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Light</vt:lpstr>
      <vt:lpstr>Arial</vt:lpstr>
      <vt:lpstr>Helvetica Neue</vt:lpstr>
      <vt:lpstr>Walbaum Display</vt:lpstr>
      <vt:lpstr>BohoVogueVTI</vt:lpstr>
      <vt:lpstr>PowerPoint Presentation</vt:lpstr>
      <vt:lpstr>Cardiovascular Diseases-Type 2 Diabetes  Mellitus (T2DM)</vt:lpstr>
      <vt:lpstr>Information About the Person (Demographics) </vt:lpstr>
      <vt:lpstr>Health Measurements</vt:lpstr>
      <vt:lpstr>Anatomy and Physiology of Type 2 Diabetes</vt:lpstr>
      <vt:lpstr>Impact of Type 2 Diabetes on Body Systems</vt:lpstr>
      <vt:lpstr>Care Plan (1/3): Lifestyle &amp; Health Behaviour</vt:lpstr>
      <vt:lpstr>Care Plan (2/3): Everyday Routine</vt:lpstr>
      <vt:lpstr>Care Plan (3/3): Communication &amp; Ethical Considerations</vt:lpstr>
      <vt:lpstr>Main Risk Factors </vt:lpstr>
      <vt:lpstr>Evidence-Based Recommendations</vt:lpstr>
      <vt:lpstr>Care Routine &amp; Monitoring</vt:lpstr>
      <vt:lpstr>Additional Care Planning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Bianca Sanfilippo</cp:lastModifiedBy>
  <cp:revision>197</cp:revision>
  <dcterms:created xsi:type="dcterms:W3CDTF">2025-12-19T12:20:04Z</dcterms:created>
  <dcterms:modified xsi:type="dcterms:W3CDTF">2026-04-20T11:30:48Z</dcterms:modified>
</cp:coreProperties>
</file>