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4" r:id="rId7"/>
    <p:sldId id="267" r:id="rId8"/>
    <p:sldId id="268" r:id="rId9"/>
    <p:sldId id="269" r:id="rId10"/>
    <p:sldId id="270" r:id="rId11"/>
    <p:sldId id="271" r:id="rId12"/>
    <p:sldId id="272" r:id="rId13"/>
    <p:sldId id="262" r:id="rId14"/>
    <p:sldId id="266" r:id="rId1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zh-CN" altLang="en-US" smtClean="0"/>
              <a:t>单击此处编辑母版标题样式</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单击以编辑母版副标题样式</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a:xfrm>
            <a:off x="2692397" y="5037663"/>
            <a:ext cx="5214635" cy="279400"/>
          </a:xfrm>
        </p:spPr>
        <p:txBody>
          <a:bodyPr/>
          <a:lstStyle/>
          <a:p>
            <a:endParaRPr lang="zh-CN" altLang="en-US"/>
          </a:p>
        </p:txBody>
      </p:sp>
      <p:sp>
        <p:nvSpPr>
          <p:cNvPr id="6" name="Slide Number Placeholder 5"/>
          <p:cNvSpPr>
            <a:spLocks noGrp="1"/>
          </p:cNvSpPr>
          <p:nvPr>
            <p:ph type="sldNum" sz="quarter" idx="12"/>
          </p:nvPr>
        </p:nvSpPr>
        <p:spPr>
          <a:xfrm>
            <a:off x="8956900" y="5037663"/>
            <a:ext cx="551167" cy="279400"/>
          </a:xfrm>
        </p:spPr>
        <p:txBody>
          <a:bodyPr/>
          <a:lstStyle/>
          <a:p>
            <a:fld id="{80FAD049-C939-4DCB-96CA-680E1D4051F2}" type="slidenum">
              <a:rPr lang="zh-CN" altLang="en-US" smtClean="0"/>
              <a:t>‹#›</a:t>
            </a:fld>
            <a:endParaRPr lang="zh-CN" alt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8590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idx="1"/>
          </p:nvPr>
        </p:nvSpPr>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spTree>
    <p:extLst>
      <p:ext uri="{BB962C8B-B14F-4D97-AF65-F5344CB8AC3E}">
        <p14:creationId xmlns:p14="http://schemas.microsoft.com/office/powerpoint/2010/main" val="32018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8001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0FAD049-C939-4DCB-96CA-680E1D4051F2}" type="slidenum">
              <a:rPr lang="zh-CN" altLang="en-US" smtClean="0"/>
              <a:t>‹#›</a:t>
            </a:fld>
            <a:endParaRPr lang="zh-CN" altLang="en-US"/>
          </a:p>
        </p:txBody>
      </p:sp>
    </p:spTree>
    <p:extLst>
      <p:ext uri="{BB962C8B-B14F-4D97-AF65-F5344CB8AC3E}">
        <p14:creationId xmlns:p14="http://schemas.microsoft.com/office/powerpoint/2010/main" val="1820096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80FAD049-C939-4DCB-96CA-680E1D4051F2}" type="slidenum">
              <a:rPr lang="zh-CN" altLang="en-US" smtClean="0"/>
              <a:t>‹#›</a:t>
            </a:fld>
            <a:endParaRPr lang="zh-CN" alt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7671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Date Placeholder 2"/>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80FAD049-C939-4DCB-96CA-680E1D4051F2}" type="slidenum">
              <a:rPr lang="zh-CN" altLang="en-US" smtClean="0"/>
              <a:t>‹#›</a:t>
            </a:fld>
            <a:endParaRPr lang="zh-CN"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4162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80FAD049-C939-4DCB-96CA-680E1D4051F2}" type="slidenum">
              <a:rPr lang="zh-CN" altLang="en-US" smtClean="0"/>
              <a:t>‹#›</a:t>
            </a:fld>
            <a:endParaRPr lang="zh-CN" altLang="en-US"/>
          </a:p>
        </p:txBody>
      </p:sp>
    </p:spTree>
    <p:extLst>
      <p:ext uri="{BB962C8B-B14F-4D97-AF65-F5344CB8AC3E}">
        <p14:creationId xmlns:p14="http://schemas.microsoft.com/office/powerpoint/2010/main" val="853077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zh-CN" altLang="en-US" smtClean="0"/>
              <a:t>单击此处编辑母版标题样式</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编辑母版文本样式</a:t>
            </a:r>
          </a:p>
        </p:txBody>
      </p:sp>
      <p:sp>
        <p:nvSpPr>
          <p:cNvPr id="5" name="Date Placeholder 4"/>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0FAD049-C939-4DCB-96CA-680E1D4051F2}" type="slidenum">
              <a:rPr lang="zh-CN" altLang="en-US" smtClean="0"/>
              <a:t>‹#›</a:t>
            </a:fld>
            <a:endParaRPr lang="zh-CN" alt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8816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zh-CN" altLang="en-US" smtClean="0"/>
              <a:t>单击此处编辑母版标题样式</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编辑母版文本样式</a:t>
            </a:r>
          </a:p>
        </p:txBody>
      </p:sp>
      <p:sp>
        <p:nvSpPr>
          <p:cNvPr id="5" name="Date Placeholder 4"/>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0FAD049-C939-4DCB-96CA-680E1D4051F2}" type="slidenum">
              <a:rPr lang="zh-CN" altLang="en-US" smtClean="0"/>
              <a:t>‹#›</a:t>
            </a:fld>
            <a:endParaRPr lang="zh-CN" altLang="en-US"/>
          </a:p>
        </p:txBody>
      </p:sp>
    </p:spTree>
    <p:extLst>
      <p:ext uri="{BB962C8B-B14F-4D97-AF65-F5344CB8AC3E}">
        <p14:creationId xmlns:p14="http://schemas.microsoft.com/office/powerpoint/2010/main" val="188598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编辑母版文本样式</a:t>
            </a:r>
          </a:p>
        </p:txBody>
      </p:sp>
      <p:sp>
        <p:nvSpPr>
          <p:cNvPr id="5" name="Date Placeholder 4"/>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0FAD049-C939-4DCB-96CA-680E1D4051F2}" type="slidenum">
              <a:rPr lang="zh-CN" altLang="en-US" smtClean="0"/>
              <a:t>‹#›</a:t>
            </a:fld>
            <a:endParaRPr lang="zh-CN" altLang="en-US"/>
          </a:p>
        </p:txBody>
      </p:sp>
    </p:spTree>
    <p:extLst>
      <p:ext uri="{BB962C8B-B14F-4D97-AF65-F5344CB8AC3E}">
        <p14:creationId xmlns:p14="http://schemas.microsoft.com/office/powerpoint/2010/main" val="3714705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1783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zh-CN" altLang="en-US" smtClean="0"/>
              <a:t>单击此处编辑母版标题样式</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smtClean="0"/>
              <a:t>编辑母版文本样式</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9734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spTree>
    <p:extLst>
      <p:ext uri="{BB962C8B-B14F-4D97-AF65-F5344CB8AC3E}">
        <p14:creationId xmlns:p14="http://schemas.microsoft.com/office/powerpoint/2010/main" val="1341059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zh-CN" altLang="en-US" smtClean="0"/>
              <a:t>单击此处编辑母版标题样式</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4095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zh-CN" altLang="en-US" smtClean="0"/>
              <a:t>单击此处编辑母版标题样式</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6764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p:txBody>
          <a:bodyPr vert="eaVert" anchor="t"/>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40599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0FAD049-C939-4DCB-96CA-680E1D4051F2}" type="slidenum">
              <a:rPr lang="zh-CN" altLang="en-US" smtClean="0"/>
              <a:t>‹#›</a:t>
            </a:fld>
            <a:endParaRPr lang="zh-CN" alt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8411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F8098EF-3C8B-46A2-913C-B08C6B5115FC}" type="datetimeFigureOut">
              <a:rPr lang="zh-CN" altLang="en-US" smtClean="0"/>
              <a:t>2021/7/19</a:t>
            </a:fld>
            <a:endParaRPr lang="zh-CN" alt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zh-CN" alt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0FAD049-C939-4DCB-96CA-680E1D4051F2}" type="slidenum">
              <a:rPr lang="zh-CN" altLang="en-US" smtClean="0"/>
              <a:t>‹#›</a:t>
            </a:fld>
            <a:endParaRPr lang="zh-CN" altLang="en-US"/>
          </a:p>
        </p:txBody>
      </p:sp>
    </p:spTree>
    <p:extLst>
      <p:ext uri="{BB962C8B-B14F-4D97-AF65-F5344CB8AC3E}">
        <p14:creationId xmlns:p14="http://schemas.microsoft.com/office/powerpoint/2010/main" val="14930767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lstStyle/>
          <a:p>
            <a:r>
              <a:rPr lang="en-US" altLang="zh-CN" sz="2400" dirty="0"/>
              <a:t>A</a:t>
            </a:r>
            <a:r>
              <a:rPr lang="en-US" altLang="zh-CN" sz="2400" dirty="0" smtClean="0"/>
              <a:t> exploration of the relations between the workers’ job satisfaction and the organizational </a:t>
            </a:r>
            <a:r>
              <a:rPr lang="en-US" altLang="zh-CN" sz="2400" dirty="0" smtClean="0"/>
              <a:t>outcomes in Beijing University of Chemical Technology</a:t>
            </a:r>
            <a:endParaRPr lang="zh-CN" altLang="en-US" sz="2400" dirty="0"/>
          </a:p>
        </p:txBody>
      </p:sp>
      <p:sp>
        <p:nvSpPr>
          <p:cNvPr id="3" name="副标题 2"/>
          <p:cNvSpPr>
            <a:spLocks noGrp="1"/>
          </p:cNvSpPr>
          <p:nvPr>
            <p:ph type="subTitle" idx="1"/>
          </p:nvPr>
        </p:nvSpPr>
        <p:spPr/>
        <p:txBody>
          <a:bodyPr>
            <a:normAutofit lnSpcReduction="10000"/>
          </a:bodyPr>
          <a:lstStyle/>
          <a:p>
            <a:endParaRPr lang="en-US" altLang="zh-CN" dirty="0" smtClean="0"/>
          </a:p>
          <a:p>
            <a:r>
              <a:rPr lang="en-US" altLang="zh-CN" dirty="0" err="1" smtClean="0"/>
              <a:t>Feiyu</a:t>
            </a:r>
            <a:r>
              <a:rPr lang="en-US" altLang="zh-CN" dirty="0" smtClean="0"/>
              <a:t> Ren</a:t>
            </a:r>
          </a:p>
          <a:p>
            <a:r>
              <a:rPr lang="en-US" altLang="zh-CN" dirty="0" smtClean="0"/>
              <a:t>2014120</a:t>
            </a:r>
            <a:endParaRPr lang="zh-CN" altLang="en-US" dirty="0"/>
          </a:p>
        </p:txBody>
      </p:sp>
    </p:spTree>
    <p:extLst>
      <p:ext uri="{BB962C8B-B14F-4D97-AF65-F5344CB8AC3E}">
        <p14:creationId xmlns:p14="http://schemas.microsoft.com/office/powerpoint/2010/main" val="1606421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sz="3600" dirty="0" smtClean="0"/>
              <a:t>The reasons of my choice about this research theme</a:t>
            </a:r>
            <a:endParaRPr lang="zh-CN" altLang="en-US" sz="3600" dirty="0"/>
          </a:p>
        </p:txBody>
      </p:sp>
      <p:sp>
        <p:nvSpPr>
          <p:cNvPr id="3" name="内容占位符 2"/>
          <p:cNvSpPr>
            <a:spLocks noGrp="1"/>
          </p:cNvSpPr>
          <p:nvPr>
            <p:ph idx="1"/>
          </p:nvPr>
        </p:nvSpPr>
        <p:spPr/>
        <p:txBody>
          <a:bodyPr/>
          <a:lstStyle/>
          <a:p>
            <a:r>
              <a:rPr lang="en-US" altLang="zh-CN" dirty="0" smtClean="0"/>
              <a:t>My academic background is highly relevant with this research theme;</a:t>
            </a:r>
          </a:p>
          <a:p>
            <a:r>
              <a:rPr lang="en-US" altLang="zh-CN" dirty="0" smtClean="0"/>
              <a:t>It is not hard for me to conduct the relevant investigations and surveys in different kinds of organizations in China so that make sure the accuracy and veracity of my data source. </a:t>
            </a:r>
            <a:endParaRPr lang="en-US" altLang="zh-CN" dirty="0"/>
          </a:p>
          <a:p>
            <a:r>
              <a:rPr lang="en-US" altLang="zh-CN" dirty="0" smtClean="0"/>
              <a:t>Such research theme is meaningful for the development of the organization I worked in.</a:t>
            </a:r>
          </a:p>
          <a:p>
            <a:r>
              <a:rPr lang="en-US" altLang="zh-CN" dirty="0" smtClean="0"/>
              <a:t>My personal interest about this research theme is strong and sturdy.</a:t>
            </a:r>
          </a:p>
          <a:p>
            <a:endParaRPr lang="en-US" altLang="zh-CN" dirty="0" smtClean="0"/>
          </a:p>
          <a:p>
            <a:endParaRPr lang="en-US" altLang="zh-CN" dirty="0" smtClean="0"/>
          </a:p>
          <a:p>
            <a:endParaRPr lang="zh-CN" altLang="en-US" dirty="0"/>
          </a:p>
        </p:txBody>
      </p:sp>
    </p:spTree>
    <p:extLst>
      <p:ext uri="{BB962C8B-B14F-4D97-AF65-F5344CB8AC3E}">
        <p14:creationId xmlns:p14="http://schemas.microsoft.com/office/powerpoint/2010/main" val="196230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dirty="0" smtClean="0"/>
              <a:t>A critical review of the relevant questions</a:t>
            </a:r>
            <a:endParaRPr lang="zh-CN" altLang="en-US" dirty="0"/>
          </a:p>
        </p:txBody>
      </p:sp>
      <p:sp>
        <p:nvSpPr>
          <p:cNvPr id="3" name="内容占位符 2"/>
          <p:cNvSpPr>
            <a:spLocks noGrp="1"/>
          </p:cNvSpPr>
          <p:nvPr>
            <p:ph idx="1"/>
          </p:nvPr>
        </p:nvSpPr>
        <p:spPr/>
        <p:txBody>
          <a:bodyPr>
            <a:normAutofit fontScale="85000" lnSpcReduction="10000"/>
          </a:bodyPr>
          <a:lstStyle/>
          <a:p>
            <a:pPr algn="just"/>
            <a:r>
              <a:rPr lang="en-US" altLang="zh-CN" dirty="0" err="1" smtClean="0"/>
              <a:t>Piening</a:t>
            </a:r>
            <a:r>
              <a:rPr lang="en-US" altLang="zh-CN" dirty="0" smtClean="0"/>
              <a:t>, Baluch and </a:t>
            </a:r>
            <a:r>
              <a:rPr lang="en-US" altLang="zh-CN" dirty="0" err="1" smtClean="0"/>
              <a:t>Salge</a:t>
            </a:r>
            <a:r>
              <a:rPr lang="en-US" altLang="zh-CN" dirty="0" smtClean="0"/>
              <a:t>(2013) proved that the organizational performance will be unfold and then gradually decreased with two years when the increase in employee’s job satisfaction;</a:t>
            </a:r>
          </a:p>
          <a:p>
            <a:pPr algn="just"/>
            <a:r>
              <a:rPr lang="en-US" altLang="zh-CN" dirty="0" smtClean="0"/>
              <a:t>Pombo and Gomes(2019) proved that the change of the human resource management will directly lead to the change of the organizational performance. Conversely, the change of the organizational performance may be the impetus for the change of the human resource management.</a:t>
            </a:r>
          </a:p>
          <a:p>
            <a:pPr algn="just"/>
            <a:r>
              <a:rPr lang="en-US" altLang="zh-CN" dirty="0" err="1" smtClean="0"/>
              <a:t>Kuvvas</a:t>
            </a:r>
            <a:r>
              <a:rPr lang="en-US" altLang="zh-CN" dirty="0" smtClean="0"/>
              <a:t>(2007) found that the employee-organization relationship(EOR) includes perceived organizational support, affective organizational commitment, interactional justice and procedural could moderate the relationship between human resource practices and personal work performance.</a:t>
            </a:r>
          </a:p>
          <a:p>
            <a:pPr algn="just"/>
            <a:endParaRPr lang="en-US" altLang="zh-CN" dirty="0" smtClean="0"/>
          </a:p>
          <a:p>
            <a:endParaRPr lang="en-US" altLang="zh-CN" dirty="0" smtClean="0"/>
          </a:p>
          <a:p>
            <a:endParaRPr lang="zh-CN" altLang="en-US" dirty="0"/>
          </a:p>
        </p:txBody>
      </p:sp>
    </p:spTree>
    <p:extLst>
      <p:ext uri="{BB962C8B-B14F-4D97-AF65-F5344CB8AC3E}">
        <p14:creationId xmlns:p14="http://schemas.microsoft.com/office/powerpoint/2010/main" val="3765883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US" altLang="zh-CN" dirty="0" smtClean="0"/>
              <a:t>A Critical review of academic contextual information</a:t>
            </a:r>
            <a:endParaRPr lang="zh-CN" altLang="en-US" dirty="0"/>
          </a:p>
        </p:txBody>
      </p:sp>
      <p:sp>
        <p:nvSpPr>
          <p:cNvPr id="3" name="内容占位符 2"/>
          <p:cNvSpPr>
            <a:spLocks noGrp="1"/>
          </p:cNvSpPr>
          <p:nvPr>
            <p:ph idx="1"/>
          </p:nvPr>
        </p:nvSpPr>
        <p:spPr/>
        <p:txBody>
          <a:bodyPr/>
          <a:lstStyle/>
          <a:p>
            <a:r>
              <a:rPr lang="en-US" altLang="zh-CN" dirty="0"/>
              <a:t>H</a:t>
            </a:r>
            <a:r>
              <a:rPr lang="en-US" altLang="zh-CN" dirty="0" smtClean="0"/>
              <a:t>ertzberg’s two-factor theory(Park and </a:t>
            </a:r>
            <a:r>
              <a:rPr lang="en-US" altLang="zh-CN" dirty="0" err="1" smtClean="0"/>
              <a:t>Ryoo</a:t>
            </a:r>
            <a:r>
              <a:rPr lang="en-US" altLang="zh-CN" dirty="0" smtClean="0"/>
              <a:t>, 2013)</a:t>
            </a:r>
          </a:p>
          <a:p>
            <a:r>
              <a:rPr lang="en-US" altLang="zh-CN" dirty="0" smtClean="0"/>
              <a:t>Hofstede’s cultural dimension(</a:t>
            </a:r>
            <a:r>
              <a:rPr lang="en-US" altLang="zh-CN" dirty="0" err="1" smtClean="0"/>
              <a:t>Tekeş</a:t>
            </a:r>
            <a:r>
              <a:rPr lang="en-US" altLang="zh-CN" dirty="0"/>
              <a:t>, </a:t>
            </a:r>
            <a:r>
              <a:rPr lang="en-US" altLang="zh-CN" dirty="0" err="1"/>
              <a:t>Üzümcüoğlu</a:t>
            </a:r>
            <a:r>
              <a:rPr lang="en-US" altLang="zh-CN" dirty="0"/>
              <a:t>, Hoe and </a:t>
            </a:r>
            <a:r>
              <a:rPr lang="en-US" altLang="zh-CN" dirty="0" err="1"/>
              <a:t>Özkan</a:t>
            </a:r>
            <a:r>
              <a:rPr lang="en-US" altLang="zh-CN" dirty="0"/>
              <a:t>, 2018</a:t>
            </a:r>
            <a:r>
              <a:rPr lang="en-US" altLang="zh-CN" dirty="0" smtClean="0"/>
              <a:t>)</a:t>
            </a:r>
          </a:p>
          <a:p>
            <a:endParaRPr lang="en-US" altLang="zh-CN" dirty="0" smtClean="0"/>
          </a:p>
          <a:p>
            <a:endParaRPr lang="zh-CN" altLang="en-US" dirty="0"/>
          </a:p>
        </p:txBody>
      </p:sp>
    </p:spTree>
    <p:extLst>
      <p:ext uri="{BB962C8B-B14F-4D97-AF65-F5344CB8AC3E}">
        <p14:creationId xmlns:p14="http://schemas.microsoft.com/office/powerpoint/2010/main" val="2248994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sz="3200" dirty="0" smtClean="0"/>
              <a:t>A proposed methodological approach to the primary research(1) </a:t>
            </a:r>
            <a:r>
              <a:rPr lang="en-US" altLang="zh-CN" sz="3200" dirty="0"/>
              <a:t>(Creswell and Creswell, 2014)</a:t>
            </a:r>
            <a:endParaRPr lang="zh-CN" altLang="en-US" sz="3200" dirty="0"/>
          </a:p>
        </p:txBody>
      </p:sp>
      <p:sp>
        <p:nvSpPr>
          <p:cNvPr id="3" name="内容占位符 2"/>
          <p:cNvSpPr>
            <a:spLocks noGrp="1"/>
          </p:cNvSpPr>
          <p:nvPr>
            <p:ph idx="1"/>
          </p:nvPr>
        </p:nvSpPr>
        <p:spPr/>
        <p:txBody>
          <a:bodyPr/>
          <a:lstStyle/>
          <a:p>
            <a:r>
              <a:rPr lang="en-US" altLang="zh-CN" dirty="0" smtClean="0"/>
              <a:t>Research philosophies:</a:t>
            </a:r>
          </a:p>
          <a:p>
            <a:pPr marL="0" indent="0">
              <a:buNone/>
            </a:pPr>
            <a:r>
              <a:rPr lang="en-US" altLang="zh-CN" dirty="0"/>
              <a:t>(1)Epistemology: Positivism, </a:t>
            </a:r>
            <a:r>
              <a:rPr lang="en-US" altLang="zh-CN" dirty="0" err="1"/>
              <a:t>Interpretivism</a:t>
            </a:r>
            <a:r>
              <a:rPr lang="en-US" altLang="zh-CN" dirty="0"/>
              <a:t> and Pragmatism;</a:t>
            </a:r>
          </a:p>
          <a:p>
            <a:pPr marL="0" indent="0">
              <a:buNone/>
            </a:pPr>
            <a:r>
              <a:rPr lang="en-US" altLang="zh-CN" dirty="0"/>
              <a:t>(2)Ontology: Objectivism and Subjectivism;</a:t>
            </a:r>
          </a:p>
          <a:p>
            <a:pPr marL="0" indent="0">
              <a:buNone/>
            </a:pPr>
            <a:r>
              <a:rPr lang="en-US" altLang="zh-CN" dirty="0"/>
              <a:t>(3)Axiology: Value-free, Biased;</a:t>
            </a:r>
          </a:p>
          <a:p>
            <a:pPr marL="0" indent="0">
              <a:buNone/>
            </a:pPr>
            <a:endParaRPr lang="en-US" altLang="zh-CN" dirty="0" smtClean="0"/>
          </a:p>
        </p:txBody>
      </p:sp>
    </p:spTree>
    <p:extLst>
      <p:ext uri="{BB962C8B-B14F-4D97-AF65-F5344CB8AC3E}">
        <p14:creationId xmlns:p14="http://schemas.microsoft.com/office/powerpoint/2010/main" val="2327354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US" altLang="zh-CN" dirty="0" smtClean="0"/>
              <a:t>A proposed methodological approach to the primary research(2) </a:t>
            </a:r>
            <a:endParaRPr lang="zh-CN" altLang="en-US" dirty="0"/>
          </a:p>
        </p:txBody>
      </p:sp>
      <p:sp>
        <p:nvSpPr>
          <p:cNvPr id="3" name="内容占位符 2"/>
          <p:cNvSpPr>
            <a:spLocks noGrp="1"/>
          </p:cNvSpPr>
          <p:nvPr>
            <p:ph idx="1"/>
          </p:nvPr>
        </p:nvSpPr>
        <p:spPr/>
        <p:txBody>
          <a:bodyPr/>
          <a:lstStyle/>
          <a:p>
            <a:r>
              <a:rPr lang="en-US" altLang="zh-CN" dirty="0" smtClean="0"/>
              <a:t>Research Design Framework:</a:t>
            </a:r>
          </a:p>
          <a:p>
            <a:r>
              <a:rPr lang="en-US" altLang="zh-CN" dirty="0" smtClean="0"/>
              <a:t>It will includes quantitative research design and qualitative research design;</a:t>
            </a:r>
          </a:p>
          <a:p>
            <a:r>
              <a:rPr lang="en-US" altLang="zh-CN" dirty="0" smtClean="0"/>
              <a:t>The model of research design includes action research, case study, experimental, longitudinal, cross-sectional, archival analysis, and comparative;</a:t>
            </a:r>
          </a:p>
          <a:p>
            <a:pPr marL="0" indent="0">
              <a:buNone/>
            </a:pPr>
            <a:endParaRPr lang="en-US" altLang="zh-CN" dirty="0" smtClean="0"/>
          </a:p>
        </p:txBody>
      </p:sp>
    </p:spTree>
    <p:extLst>
      <p:ext uri="{BB962C8B-B14F-4D97-AF65-F5344CB8AC3E}">
        <p14:creationId xmlns:p14="http://schemas.microsoft.com/office/powerpoint/2010/main" val="3661872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Autofit/>
          </a:bodyPr>
          <a:lstStyle/>
          <a:p>
            <a:r>
              <a:rPr lang="en-US" altLang="zh-CN" sz="3200" dirty="0" smtClean="0"/>
              <a:t>The quantitative research design for my study(Planning stage 1)</a:t>
            </a:r>
            <a:r>
              <a:rPr lang="en-US" altLang="zh-CN" sz="3200" dirty="0"/>
              <a:t> (Creswell and Creswell, 2014)</a:t>
            </a:r>
            <a:endParaRPr lang="zh-CN" altLang="en-US" sz="3200" dirty="0"/>
          </a:p>
        </p:txBody>
      </p:sp>
      <p:sp>
        <p:nvSpPr>
          <p:cNvPr id="3" name="内容占位符 2"/>
          <p:cNvSpPr>
            <a:spLocks noGrp="1"/>
          </p:cNvSpPr>
          <p:nvPr>
            <p:ph idx="1"/>
          </p:nvPr>
        </p:nvSpPr>
        <p:spPr/>
        <p:txBody>
          <a:bodyPr/>
          <a:lstStyle/>
          <a:p>
            <a:pPr algn="just"/>
            <a:r>
              <a:rPr lang="en-US" altLang="zh-CN" dirty="0" smtClean="0"/>
              <a:t>1.Identify the issues: to explore the relations </a:t>
            </a:r>
            <a:r>
              <a:rPr lang="en-US" altLang="zh-CN" dirty="0"/>
              <a:t>between the workers’ job satisfaction and the organizational </a:t>
            </a:r>
            <a:r>
              <a:rPr lang="en-US" altLang="zh-CN" dirty="0" smtClean="0"/>
              <a:t>outcomes.</a:t>
            </a:r>
          </a:p>
          <a:p>
            <a:pPr algn="just"/>
            <a:r>
              <a:rPr lang="en-US" altLang="zh-CN" dirty="0" smtClean="0"/>
              <a:t>2.Review relevant literature and theories: Frederick Herzberg’s two-factor theory, Hofstede’s culture dimension theory.</a:t>
            </a:r>
          </a:p>
          <a:p>
            <a:pPr algn="just"/>
            <a:r>
              <a:rPr lang="en-US" altLang="zh-CN" dirty="0" smtClean="0"/>
              <a:t>3.Develop questions and hypotheses: (1)Improve employees’ job satisfaction could contribute to the improvement of the non-profit organizational performances;</a:t>
            </a:r>
            <a:endParaRPr lang="zh-CN" altLang="en-US" dirty="0"/>
          </a:p>
        </p:txBody>
      </p:sp>
    </p:spTree>
    <p:extLst>
      <p:ext uri="{BB962C8B-B14F-4D97-AF65-F5344CB8AC3E}">
        <p14:creationId xmlns:p14="http://schemas.microsoft.com/office/powerpoint/2010/main" val="1162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sz="3200" dirty="0" smtClean="0"/>
              <a:t>The quantitative research design for my study(Planning stage 2)</a:t>
            </a:r>
            <a:r>
              <a:rPr lang="en-US" altLang="zh-CN" sz="3200" dirty="0"/>
              <a:t> (Creswell and Creswell, 2014</a:t>
            </a:r>
            <a:r>
              <a:rPr lang="en-US" altLang="zh-CN" sz="3600" dirty="0"/>
              <a:t>)</a:t>
            </a:r>
            <a:endParaRPr lang="zh-CN" altLang="en-US" sz="3600" dirty="0"/>
          </a:p>
        </p:txBody>
      </p:sp>
      <p:sp>
        <p:nvSpPr>
          <p:cNvPr id="3" name="内容占位符 2"/>
          <p:cNvSpPr>
            <a:spLocks noGrp="1"/>
          </p:cNvSpPr>
          <p:nvPr>
            <p:ph idx="1"/>
          </p:nvPr>
        </p:nvSpPr>
        <p:spPr/>
        <p:txBody>
          <a:bodyPr/>
          <a:lstStyle/>
          <a:p>
            <a:pPr algn="just"/>
            <a:r>
              <a:rPr lang="en-US" altLang="zh-CN" dirty="0" smtClean="0"/>
              <a:t>3.Develop </a:t>
            </a:r>
            <a:r>
              <a:rPr lang="en-US" altLang="zh-CN" dirty="0"/>
              <a:t>questions and hypotheses: </a:t>
            </a:r>
            <a:endParaRPr lang="en-US" altLang="zh-CN" dirty="0" smtClean="0"/>
          </a:p>
          <a:p>
            <a:pPr marL="0" indent="0" algn="just">
              <a:buNone/>
            </a:pPr>
            <a:r>
              <a:rPr lang="en-US" altLang="zh-CN" dirty="0" smtClean="0"/>
              <a:t>(</a:t>
            </a:r>
            <a:r>
              <a:rPr lang="en-US" altLang="zh-CN" dirty="0"/>
              <a:t>1)Improve employees’ job satisfaction could contribute to the improvement of the non-profit organizational performances</a:t>
            </a:r>
            <a:r>
              <a:rPr lang="en-US" altLang="zh-CN" dirty="0" smtClean="0"/>
              <a:t>;</a:t>
            </a:r>
          </a:p>
          <a:p>
            <a:pPr marL="0" indent="0" algn="just">
              <a:buNone/>
            </a:pPr>
            <a:r>
              <a:rPr lang="en-US" altLang="zh-CN" dirty="0" smtClean="0"/>
              <a:t>(2)Improve employees’ job satisfaction could </a:t>
            </a:r>
            <a:r>
              <a:rPr lang="en-US" altLang="zh-CN" dirty="0" smtClean="0"/>
              <a:t>lead to the </a:t>
            </a:r>
            <a:r>
              <a:rPr lang="en-US" altLang="zh-CN" dirty="0" smtClean="0"/>
              <a:t>employees’ </a:t>
            </a:r>
            <a:r>
              <a:rPr lang="en-US" altLang="zh-CN" dirty="0" smtClean="0"/>
              <a:t>performance better in their job position;</a:t>
            </a:r>
            <a:endParaRPr lang="en-US" altLang="zh-CN" dirty="0" smtClean="0"/>
          </a:p>
          <a:p>
            <a:pPr marL="0" indent="0" algn="just">
              <a:buNone/>
            </a:pPr>
            <a:r>
              <a:rPr lang="en-US" altLang="zh-CN" dirty="0" smtClean="0"/>
              <a:t>(3)Improve employees’ job satisfaction could </a:t>
            </a:r>
            <a:r>
              <a:rPr lang="en-US" altLang="zh-CN" dirty="0" smtClean="0"/>
              <a:t>bring better experience of study for students;</a:t>
            </a:r>
            <a:endParaRPr lang="zh-CN" altLang="en-US" dirty="0"/>
          </a:p>
          <a:p>
            <a:pPr algn="just"/>
            <a:endParaRPr lang="en-US" altLang="zh-CN" dirty="0" smtClean="0"/>
          </a:p>
        </p:txBody>
      </p:sp>
    </p:spTree>
    <p:extLst>
      <p:ext uri="{BB962C8B-B14F-4D97-AF65-F5344CB8AC3E}">
        <p14:creationId xmlns:p14="http://schemas.microsoft.com/office/powerpoint/2010/main" val="3011671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sz="3200" dirty="0" smtClean="0"/>
              <a:t>The quantitative research design for my study(Planning stage </a:t>
            </a:r>
            <a:r>
              <a:rPr lang="en-US" altLang="zh-CN" sz="3200" dirty="0"/>
              <a:t>3) (Creswell and Creswell, 2014)</a:t>
            </a:r>
            <a:endParaRPr lang="zh-CN" altLang="en-US" sz="3200" dirty="0"/>
          </a:p>
        </p:txBody>
      </p:sp>
      <p:sp>
        <p:nvSpPr>
          <p:cNvPr id="3" name="内容占位符 2"/>
          <p:cNvSpPr>
            <a:spLocks noGrp="1"/>
          </p:cNvSpPr>
          <p:nvPr>
            <p:ph idx="1"/>
          </p:nvPr>
        </p:nvSpPr>
        <p:spPr/>
        <p:txBody>
          <a:bodyPr/>
          <a:lstStyle/>
          <a:p>
            <a:pPr algn="just"/>
            <a:r>
              <a:rPr lang="en-US" altLang="zh-CN" dirty="0" smtClean="0"/>
              <a:t>3.Identity independent and dependent variables: </a:t>
            </a:r>
          </a:p>
          <a:p>
            <a:pPr marL="0" indent="0" algn="just">
              <a:buNone/>
            </a:pPr>
            <a:r>
              <a:rPr lang="en-US" altLang="zh-CN" dirty="0" smtClean="0"/>
              <a:t>(1)The job satisfaction rate which collect from the survey for different focus groups;(Independent variable)</a:t>
            </a:r>
          </a:p>
          <a:p>
            <a:pPr marL="0" indent="0" algn="just">
              <a:buNone/>
            </a:pPr>
            <a:r>
              <a:rPr lang="en-US" altLang="zh-CN" dirty="0" smtClean="0"/>
              <a:t>(2)Profitability(Independent variable)</a:t>
            </a:r>
          </a:p>
          <a:p>
            <a:pPr marL="0" indent="0" algn="just">
              <a:buNone/>
            </a:pPr>
            <a:r>
              <a:rPr lang="en-US" altLang="zh-CN" dirty="0" smtClean="0"/>
              <a:t>(3)Revenue growth(Dependent variable)</a:t>
            </a:r>
          </a:p>
        </p:txBody>
      </p:sp>
    </p:spTree>
    <p:extLst>
      <p:ext uri="{BB962C8B-B14F-4D97-AF65-F5344CB8AC3E}">
        <p14:creationId xmlns:p14="http://schemas.microsoft.com/office/powerpoint/2010/main" val="3014187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sz="3200" dirty="0" smtClean="0"/>
              <a:t>The quantitative research design for my study(Operational </a:t>
            </a:r>
            <a:r>
              <a:rPr lang="en-US" altLang="zh-CN" sz="3200" dirty="0"/>
              <a:t>stage) (Creswell and Creswell, 2014)</a:t>
            </a:r>
            <a:endParaRPr lang="zh-CN" altLang="en-US" sz="3200" dirty="0"/>
          </a:p>
        </p:txBody>
      </p:sp>
      <p:sp>
        <p:nvSpPr>
          <p:cNvPr id="3" name="内容占位符 2"/>
          <p:cNvSpPr>
            <a:spLocks noGrp="1"/>
          </p:cNvSpPr>
          <p:nvPr>
            <p:ph idx="1"/>
          </p:nvPr>
        </p:nvSpPr>
        <p:spPr/>
        <p:txBody>
          <a:bodyPr/>
          <a:lstStyle/>
          <a:p>
            <a:pPr algn="just"/>
            <a:r>
              <a:rPr lang="en-US" altLang="zh-CN" dirty="0" smtClean="0"/>
              <a:t>1.Conduct the study;</a:t>
            </a:r>
          </a:p>
          <a:p>
            <a:pPr algn="just"/>
            <a:r>
              <a:rPr lang="en-US" altLang="zh-CN" dirty="0" smtClean="0"/>
              <a:t>2.Use descriptive statistics to explain data;</a:t>
            </a:r>
          </a:p>
          <a:p>
            <a:pPr algn="just"/>
            <a:r>
              <a:rPr lang="en-US" altLang="zh-CN" dirty="0" smtClean="0"/>
              <a:t>3. Hypotheses evaluation by the use of inferential  statistics;</a:t>
            </a:r>
          </a:p>
          <a:p>
            <a:pPr algn="just"/>
            <a:r>
              <a:rPr lang="en-US" altLang="zh-CN" dirty="0" smtClean="0"/>
              <a:t>4.Hypothese will be reject or accept;</a:t>
            </a:r>
          </a:p>
          <a:p>
            <a:pPr algn="just"/>
            <a:r>
              <a:rPr lang="en-US" altLang="zh-CN" dirty="0" smtClean="0"/>
              <a:t>5.Formal report preparation for publication</a:t>
            </a:r>
          </a:p>
        </p:txBody>
      </p:sp>
    </p:spTree>
    <p:extLst>
      <p:ext uri="{BB962C8B-B14F-4D97-AF65-F5344CB8AC3E}">
        <p14:creationId xmlns:p14="http://schemas.microsoft.com/office/powerpoint/2010/main" val="1622204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US" altLang="zh-CN" dirty="0" smtClean="0"/>
              <a:t>The qualitative research design for my study</a:t>
            </a:r>
            <a:r>
              <a:rPr lang="en-US" altLang="zh-CN" dirty="0"/>
              <a:t>(</a:t>
            </a:r>
            <a:r>
              <a:rPr lang="en-US" altLang="zh-CN" dirty="0" err="1"/>
              <a:t>Bryman</a:t>
            </a:r>
            <a:r>
              <a:rPr lang="en-US" altLang="zh-CN" dirty="0"/>
              <a:t>, 2007)</a:t>
            </a:r>
            <a:endParaRPr lang="zh-CN" altLang="en-US" dirty="0"/>
          </a:p>
        </p:txBody>
      </p:sp>
      <p:sp>
        <p:nvSpPr>
          <p:cNvPr id="3" name="内容占位符 2"/>
          <p:cNvSpPr>
            <a:spLocks noGrp="1"/>
          </p:cNvSpPr>
          <p:nvPr>
            <p:ph idx="1"/>
          </p:nvPr>
        </p:nvSpPr>
        <p:spPr/>
        <p:txBody>
          <a:bodyPr/>
          <a:lstStyle/>
          <a:p>
            <a:pPr algn="just"/>
            <a:r>
              <a:rPr lang="en-US" altLang="zh-CN" dirty="0" smtClean="0"/>
              <a:t>1. Grounded theory: a kind of inquiry design from the perspective of sociology.</a:t>
            </a:r>
          </a:p>
          <a:p>
            <a:pPr algn="just"/>
            <a:r>
              <a:rPr lang="en-US" altLang="zh-CN" dirty="0" smtClean="0"/>
              <a:t>2.Ethnography: another kind of inquiry design from the perspective of anthropology and sociology.(Observations and interviews)</a:t>
            </a:r>
          </a:p>
          <a:p>
            <a:pPr algn="just"/>
            <a:r>
              <a:rPr lang="en-US" altLang="zh-CN" dirty="0" smtClean="0"/>
              <a:t>3.Cases studies: some special cases are important for the promotion of my study.</a:t>
            </a:r>
          </a:p>
        </p:txBody>
      </p:sp>
    </p:spTree>
    <p:extLst>
      <p:ext uri="{BB962C8B-B14F-4D97-AF65-F5344CB8AC3E}">
        <p14:creationId xmlns:p14="http://schemas.microsoft.com/office/powerpoint/2010/main" val="1710853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Validity and reliability</a:t>
            </a:r>
            <a:endParaRPr lang="zh-CN" altLang="en-US" dirty="0"/>
          </a:p>
        </p:txBody>
      </p:sp>
      <p:sp>
        <p:nvSpPr>
          <p:cNvPr id="3" name="内容占位符 2"/>
          <p:cNvSpPr>
            <a:spLocks noGrp="1"/>
          </p:cNvSpPr>
          <p:nvPr>
            <p:ph idx="1"/>
          </p:nvPr>
        </p:nvSpPr>
        <p:spPr/>
        <p:txBody>
          <a:bodyPr/>
          <a:lstStyle/>
          <a:p>
            <a:r>
              <a:rPr lang="en-US" altLang="zh-CN" dirty="0" smtClean="0"/>
              <a:t>Triangulation: To improve the validity and reliability of the conclusions by the use of qualitative and quantitative research methods </a:t>
            </a:r>
            <a:r>
              <a:rPr lang="en-US" altLang="zh-CN" dirty="0" err="1" smtClean="0"/>
              <a:t>togather</a:t>
            </a:r>
            <a:r>
              <a:rPr lang="en-US" altLang="zh-CN" dirty="0" smtClean="0"/>
              <a:t>.</a:t>
            </a:r>
            <a:r>
              <a:rPr lang="en-GB" altLang="zh-CN" dirty="0">
                <a:latin typeface="Arial" panose="020B0604020202020204" pitchFamily="34" charset="0"/>
                <a:cs typeface="Arial" panose="020B0604020202020204" pitchFamily="34" charset="0"/>
              </a:rPr>
              <a:t> </a:t>
            </a:r>
            <a:r>
              <a:rPr lang="en-GB" altLang="zh-CN" dirty="0">
                <a:cs typeface="Arial" panose="020B0604020202020204" pitchFamily="34" charset="0"/>
              </a:rPr>
              <a:t>(Miller and Fredericks, 1994).</a:t>
            </a:r>
            <a:r>
              <a:rPr lang="en-GB" altLang="zh-CN" dirty="0">
                <a:latin typeface="Arial" panose="020B0604020202020204" pitchFamily="34" charset="0"/>
                <a:cs typeface="Arial" panose="020B0604020202020204" pitchFamily="34" charset="0"/>
              </a:rPr>
              <a:t> </a:t>
            </a:r>
          </a:p>
          <a:p>
            <a:endParaRPr lang="zh-CN" altLang="en-US" dirty="0"/>
          </a:p>
        </p:txBody>
      </p:sp>
    </p:spTree>
    <p:extLst>
      <p:ext uri="{BB962C8B-B14F-4D97-AF65-F5344CB8AC3E}">
        <p14:creationId xmlns:p14="http://schemas.microsoft.com/office/powerpoint/2010/main" val="3771339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l"/>
            <a:r>
              <a:rPr lang="en-US" altLang="zh-CN" dirty="0" smtClean="0"/>
              <a:t>Reference list(1)</a:t>
            </a:r>
            <a:endParaRPr lang="zh-CN" altLang="en-US" dirty="0"/>
          </a:p>
        </p:txBody>
      </p:sp>
      <p:sp>
        <p:nvSpPr>
          <p:cNvPr id="3" name="内容占位符 2"/>
          <p:cNvSpPr>
            <a:spLocks noGrp="1"/>
          </p:cNvSpPr>
          <p:nvPr>
            <p:ph idx="1"/>
          </p:nvPr>
        </p:nvSpPr>
        <p:spPr/>
        <p:txBody>
          <a:bodyPr>
            <a:normAutofit fontScale="62500" lnSpcReduction="20000"/>
          </a:bodyPr>
          <a:lstStyle/>
          <a:p>
            <a:r>
              <a:rPr lang="en-US" altLang="zh-CN" dirty="0"/>
              <a:t>Pombo, G. and Gomes, J., 2019. Employees’ perceptions and the relationship between human resource management and organizational performance: a conceptual view. </a:t>
            </a:r>
            <a:r>
              <a:rPr lang="en-US" altLang="zh-CN" i="1" dirty="0"/>
              <a:t>Knowledge and Performance Management</a:t>
            </a:r>
            <a:r>
              <a:rPr lang="en-US" altLang="zh-CN" dirty="0"/>
              <a:t>, 3(1), pp.46-63</a:t>
            </a:r>
            <a:r>
              <a:rPr lang="en-US" altLang="zh-CN" dirty="0" smtClean="0"/>
              <a:t>.</a:t>
            </a:r>
          </a:p>
          <a:p>
            <a:r>
              <a:rPr lang="en-US" altLang="zh-CN" dirty="0" err="1"/>
              <a:t>Erk</a:t>
            </a:r>
            <a:r>
              <a:rPr lang="en-US" altLang="zh-CN" dirty="0"/>
              <a:t> P, P., </a:t>
            </a:r>
            <a:r>
              <a:rPr lang="en-US" altLang="zh-CN" dirty="0" smtClean="0"/>
              <a:t>Alina M, B., </a:t>
            </a:r>
            <a:r>
              <a:rPr lang="en-US" altLang="zh-CN" dirty="0" err="1" smtClean="0"/>
              <a:t>Torsten</a:t>
            </a:r>
            <a:r>
              <a:rPr lang="en-US" altLang="zh-CN" dirty="0" smtClean="0"/>
              <a:t> Oliver, S., 2013. </a:t>
            </a:r>
            <a:r>
              <a:rPr lang="en-US" altLang="zh-CN" dirty="0"/>
              <a:t>The Relationship Between Employees' Perceptions of Human Resource Systems and Organizational </a:t>
            </a:r>
            <a:r>
              <a:rPr lang="en-US" altLang="zh-CN" dirty="0" err="1"/>
              <a:t>Performance:Examining</a:t>
            </a:r>
            <a:r>
              <a:rPr lang="en-US" altLang="zh-CN" dirty="0"/>
              <a:t> Mediating Mechanisms and Temporal Dynamics. </a:t>
            </a:r>
            <a:r>
              <a:rPr lang="en-US" altLang="zh-CN" i="1" dirty="0"/>
              <a:t>Journal of Applied Psychology</a:t>
            </a:r>
            <a:r>
              <a:rPr lang="en-US" altLang="zh-CN" dirty="0"/>
              <a:t>, 98(6), pp.926-947</a:t>
            </a:r>
            <a:r>
              <a:rPr lang="en-US" altLang="zh-CN" dirty="0" smtClean="0"/>
              <a:t>.</a:t>
            </a:r>
          </a:p>
          <a:p>
            <a:r>
              <a:rPr lang="en-US" altLang="zh-CN" dirty="0" err="1"/>
              <a:t>Kuvaas,B</a:t>
            </a:r>
            <a:r>
              <a:rPr lang="en-US" altLang="zh-CN" dirty="0"/>
              <a:t>., 2007. An Exploration of How the Employee–Organization Relationship Affects the Linkage Between Perception of Developmental Human Resource Practices and Employee Outcomes. Journal of Management Studies, 45(1), </a:t>
            </a:r>
            <a:r>
              <a:rPr lang="en-US" altLang="zh-CN" dirty="0" smtClean="0"/>
              <a:t>pp.1-25</a:t>
            </a:r>
          </a:p>
          <a:p>
            <a:r>
              <a:rPr lang="en-US" altLang="zh-CN" dirty="0"/>
              <a:t>Park, S. and </a:t>
            </a:r>
            <a:r>
              <a:rPr lang="en-US" altLang="zh-CN" dirty="0" err="1"/>
              <a:t>Ryoo</a:t>
            </a:r>
            <a:r>
              <a:rPr lang="en-US" altLang="zh-CN" dirty="0"/>
              <a:t>, S., 2013. An empirical investigation of end-users’ switching toward cloud computing: A two factor theory perspective. </a:t>
            </a:r>
            <a:r>
              <a:rPr lang="en-US" altLang="zh-CN" i="1" dirty="0"/>
              <a:t>Computers in Human Behavior</a:t>
            </a:r>
            <a:r>
              <a:rPr lang="en-US" altLang="zh-CN" dirty="0"/>
              <a:t>, 29(1), pp.160-170</a:t>
            </a:r>
            <a:r>
              <a:rPr lang="en-US" altLang="zh-CN" dirty="0" smtClean="0"/>
              <a:t>.</a:t>
            </a:r>
          </a:p>
          <a:p>
            <a:r>
              <a:rPr lang="en-US" altLang="zh-CN" dirty="0" err="1"/>
              <a:t>Tekeş</a:t>
            </a:r>
            <a:r>
              <a:rPr lang="en-US" altLang="zh-CN" dirty="0"/>
              <a:t>, B., </a:t>
            </a:r>
            <a:r>
              <a:rPr lang="en-US" altLang="zh-CN" dirty="0" err="1"/>
              <a:t>Üzümcüoğlu</a:t>
            </a:r>
            <a:r>
              <a:rPr lang="en-US" altLang="zh-CN" dirty="0"/>
              <a:t>, Y., Hoe, C. and </a:t>
            </a:r>
            <a:r>
              <a:rPr lang="en-US" altLang="zh-CN" dirty="0" err="1"/>
              <a:t>Özkan</a:t>
            </a:r>
            <a:r>
              <a:rPr lang="en-US" altLang="zh-CN" dirty="0"/>
              <a:t>, T., 2018. The Relationship Between Hofstede’s Cultural Dimensions, Schwartz’s Cultural Values, and Obesity. </a:t>
            </a:r>
            <a:r>
              <a:rPr lang="en-US" altLang="zh-CN" i="1" dirty="0"/>
              <a:t>Psychological Reports</a:t>
            </a:r>
            <a:r>
              <a:rPr lang="en-US" altLang="zh-CN" dirty="0"/>
              <a:t>, 122(3), pp.968-987.</a:t>
            </a:r>
            <a:endParaRPr lang="zh-CN" altLang="zh-CN" dirty="0"/>
          </a:p>
          <a:p>
            <a:endParaRPr lang="en-US" altLang="zh-CN" sz="1600" dirty="0" smtClean="0"/>
          </a:p>
          <a:p>
            <a:endParaRPr lang="en-US" altLang="zh-CN" sz="1600" dirty="0" smtClean="0"/>
          </a:p>
          <a:p>
            <a:endParaRPr lang="en-US" altLang="zh-CN" sz="1600" dirty="0" smtClean="0"/>
          </a:p>
          <a:p>
            <a:endParaRPr lang="en-US" altLang="zh-CN" dirty="0" smtClean="0"/>
          </a:p>
          <a:p>
            <a:endParaRPr lang="zh-CN" altLang="en-US" dirty="0"/>
          </a:p>
        </p:txBody>
      </p:sp>
    </p:spTree>
    <p:extLst>
      <p:ext uri="{BB962C8B-B14F-4D97-AF65-F5344CB8AC3E}">
        <p14:creationId xmlns:p14="http://schemas.microsoft.com/office/powerpoint/2010/main" val="1653570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l"/>
            <a:r>
              <a:rPr lang="en-US" altLang="zh-CN" dirty="0" smtClean="0"/>
              <a:t>Reference list(2)</a:t>
            </a:r>
            <a:endParaRPr lang="zh-CN" altLang="en-US" dirty="0"/>
          </a:p>
        </p:txBody>
      </p:sp>
      <p:sp>
        <p:nvSpPr>
          <p:cNvPr id="3" name="内容占位符 2"/>
          <p:cNvSpPr>
            <a:spLocks noGrp="1"/>
          </p:cNvSpPr>
          <p:nvPr>
            <p:ph idx="1"/>
          </p:nvPr>
        </p:nvSpPr>
        <p:spPr/>
        <p:txBody>
          <a:bodyPr>
            <a:normAutofit/>
          </a:bodyPr>
          <a:lstStyle/>
          <a:p>
            <a:r>
              <a:rPr lang="en-US" altLang="zh-CN" dirty="0" smtClean="0"/>
              <a:t>Creswell</a:t>
            </a:r>
            <a:r>
              <a:rPr lang="en-US" altLang="zh-CN" dirty="0"/>
              <a:t>, J. and Creswell, J., 2014. </a:t>
            </a:r>
            <a:r>
              <a:rPr lang="en-US" altLang="zh-CN" i="1" dirty="0"/>
              <a:t>Research design</a:t>
            </a:r>
            <a:r>
              <a:rPr lang="en-US" altLang="zh-CN" dirty="0"/>
              <a:t>. 4th ed. California: SAGE, pp.1-300</a:t>
            </a:r>
            <a:r>
              <a:rPr lang="en-US" altLang="zh-CN" dirty="0" smtClean="0"/>
              <a:t>.</a:t>
            </a:r>
          </a:p>
          <a:p>
            <a:r>
              <a:rPr lang="en-US" altLang="zh-CN" dirty="0" err="1" smtClean="0"/>
              <a:t>Bryman</a:t>
            </a:r>
            <a:r>
              <a:rPr lang="en-US" altLang="zh-CN" dirty="0"/>
              <a:t>, A., 2007. </a:t>
            </a:r>
            <a:r>
              <a:rPr lang="en-US" altLang="zh-CN" i="1" dirty="0"/>
              <a:t>Qualitative Research</a:t>
            </a:r>
            <a:r>
              <a:rPr lang="en-US" altLang="zh-CN" dirty="0"/>
              <a:t>. Los Angeles: SAGE, pp.1-200</a:t>
            </a:r>
            <a:r>
              <a:rPr lang="en-US" altLang="zh-CN" dirty="0" smtClean="0"/>
              <a:t>.</a:t>
            </a:r>
          </a:p>
          <a:p>
            <a:r>
              <a:rPr lang="en-US" altLang="zh-CN" dirty="0" err="1"/>
              <a:t>Brannen</a:t>
            </a:r>
            <a:r>
              <a:rPr lang="en-US" altLang="zh-CN" dirty="0"/>
              <a:t>, J., 1995. </a:t>
            </a:r>
            <a:r>
              <a:rPr lang="en-US" altLang="zh-CN" i="1" dirty="0"/>
              <a:t>Mixing Methods: Qualitative and Quantitative Research</a:t>
            </a:r>
            <a:r>
              <a:rPr lang="en-US" altLang="zh-CN" dirty="0"/>
              <a:t>. 1st ed. </a:t>
            </a:r>
            <a:r>
              <a:rPr lang="en-US" altLang="zh-CN" dirty="0" err="1"/>
              <a:t>Aldershot:Avebury</a:t>
            </a:r>
            <a:r>
              <a:rPr lang="en-US" altLang="zh-CN" dirty="0"/>
              <a:t>, pp.1-189</a:t>
            </a:r>
            <a:r>
              <a:rPr lang="en-US" altLang="zh-CN" dirty="0" smtClean="0"/>
              <a:t>.</a:t>
            </a:r>
          </a:p>
          <a:p>
            <a:endParaRPr lang="en-US" altLang="zh-CN" sz="1600" dirty="0" smtClean="0"/>
          </a:p>
          <a:p>
            <a:endParaRPr lang="en-US" altLang="zh-CN" sz="1600" dirty="0" smtClean="0"/>
          </a:p>
          <a:p>
            <a:endParaRPr lang="en-US" altLang="zh-CN" dirty="0" smtClean="0"/>
          </a:p>
          <a:p>
            <a:endParaRPr lang="zh-CN" altLang="en-US" dirty="0"/>
          </a:p>
        </p:txBody>
      </p:sp>
    </p:spTree>
    <p:extLst>
      <p:ext uri="{BB962C8B-B14F-4D97-AF65-F5344CB8AC3E}">
        <p14:creationId xmlns:p14="http://schemas.microsoft.com/office/powerpoint/2010/main" val="15961242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环保">
  <a:themeElements>
    <a:clrScheme name="环保">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环保">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环保">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1118</TotalTime>
  <Words>721</Words>
  <Application>Microsoft Office PowerPoint</Application>
  <PresentationFormat>宽屏</PresentationFormat>
  <Paragraphs>68</Paragraphs>
  <Slides>14</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14</vt:i4>
      </vt:variant>
    </vt:vector>
  </HeadingPairs>
  <TitlesOfParts>
    <vt:vector size="18" baseType="lpstr">
      <vt:lpstr>方正舒体</vt:lpstr>
      <vt:lpstr>Arial</vt:lpstr>
      <vt:lpstr>Garamond</vt:lpstr>
      <vt:lpstr>环保</vt:lpstr>
      <vt:lpstr>A exploration of the relations between the workers’ job satisfaction and the organizational outcomes in Beijing University of Chemical Technology</vt:lpstr>
      <vt:lpstr>The reasons of my choice about this research theme</vt:lpstr>
      <vt:lpstr>A critical review of the relevant questions</vt:lpstr>
      <vt:lpstr>A Critical review of academic contextual information</vt:lpstr>
      <vt:lpstr>A proposed methodological approach to the primary research(1) (Creswell and Creswell, 2014)</vt:lpstr>
      <vt:lpstr>A proposed methodological approach to the primary research(2) </vt:lpstr>
      <vt:lpstr>The quantitative research design for my study(Planning stage 1) (Creswell and Creswell, 2014)</vt:lpstr>
      <vt:lpstr>The quantitative research design for my study(Planning stage 2) (Creswell and Creswell, 2014)</vt:lpstr>
      <vt:lpstr>The quantitative research design for my study(Planning stage 3) (Creswell and Creswell, 2014)</vt:lpstr>
      <vt:lpstr>The quantitative research design for my study(Operational stage) (Creswell and Creswell, 2014)</vt:lpstr>
      <vt:lpstr>The qualitative research design for my study(Bryman, 2007)</vt:lpstr>
      <vt:lpstr>Validity and reliability</vt:lpstr>
      <vt:lpstr>Reference list(1)</vt:lpstr>
      <vt:lpstr>Reference list(2)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Resolutions for Leadership Dilemma</dc:title>
  <dc:creator>Patrick</dc:creator>
  <cp:lastModifiedBy>Patrick</cp:lastModifiedBy>
  <cp:revision>51</cp:revision>
  <dcterms:created xsi:type="dcterms:W3CDTF">2021-07-16T00:42:56Z</dcterms:created>
  <dcterms:modified xsi:type="dcterms:W3CDTF">2021-07-19T13:02:11Z</dcterms:modified>
</cp:coreProperties>
</file>