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tiff" ContentType="image/tiff"/>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notesSlides/notesSlide65.xml" ContentType="application/vnd.openxmlformats-officedocument.presentationml.notesSlide+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notesSlides/notesSlide68.xml" ContentType="application/vnd.openxmlformats-officedocument.presentationml.notesSlide+xml"/>
  <Override PartName="/ppt/notesSlides/notesSlide69.xml" ContentType="application/vnd.openxmlformats-officedocument.presentationml.notesSlide+xml"/>
  <Override PartName="/ppt/notesSlides/notesSlide70.xml" ContentType="application/vnd.openxmlformats-officedocument.presentationml.notesSlide+xml"/>
  <Override PartName="/ppt/notesSlides/notesSlide71.xml" ContentType="application/vnd.openxmlformats-officedocument.presentationml.notesSlide+xml"/>
  <Override PartName="/ppt/notesSlides/notesSlide72.xml" ContentType="application/vnd.openxmlformats-officedocument.presentationml.notesSlide+xml"/>
  <Override PartName="/ppt/notesSlides/notesSlide73.xml" ContentType="application/vnd.openxmlformats-officedocument.presentationml.notesSlide+xml"/>
  <Override PartName="/ppt/notesSlides/notesSlide7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8" r:id="rId4"/>
    <p:sldMasterId id="2147483666" r:id="rId5"/>
  </p:sldMasterIdLst>
  <p:notesMasterIdLst>
    <p:notesMasterId r:id="rId112"/>
  </p:notesMasterIdLst>
  <p:sldIdLst>
    <p:sldId id="258" r:id="rId6"/>
    <p:sldId id="327" r:id="rId7"/>
    <p:sldId id="257" r:id="rId8"/>
    <p:sldId id="328" r:id="rId9"/>
    <p:sldId id="259" r:id="rId10"/>
    <p:sldId id="260" r:id="rId11"/>
    <p:sldId id="261" r:id="rId12"/>
    <p:sldId id="329"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 id="280" r:id="rId31"/>
    <p:sldId id="284" r:id="rId32"/>
    <p:sldId id="295" r:id="rId33"/>
    <p:sldId id="296" r:id="rId34"/>
    <p:sldId id="297" r:id="rId35"/>
    <p:sldId id="298" r:id="rId36"/>
    <p:sldId id="299" r:id="rId37"/>
    <p:sldId id="300" r:id="rId38"/>
    <p:sldId id="331" r:id="rId39"/>
    <p:sldId id="332" r:id="rId40"/>
    <p:sldId id="333" r:id="rId41"/>
    <p:sldId id="334" r:id="rId42"/>
    <p:sldId id="335" r:id="rId43"/>
    <p:sldId id="336" r:id="rId44"/>
    <p:sldId id="337" r:id="rId45"/>
    <p:sldId id="338" r:id="rId46"/>
    <p:sldId id="339" r:id="rId47"/>
    <p:sldId id="340" r:id="rId48"/>
    <p:sldId id="341" r:id="rId49"/>
    <p:sldId id="342" r:id="rId50"/>
    <p:sldId id="343" r:id="rId51"/>
    <p:sldId id="344" r:id="rId52"/>
    <p:sldId id="345" r:id="rId53"/>
    <p:sldId id="385" r:id="rId54"/>
    <p:sldId id="347" r:id="rId55"/>
    <p:sldId id="348" r:id="rId56"/>
    <p:sldId id="349" r:id="rId57"/>
    <p:sldId id="350" r:id="rId58"/>
    <p:sldId id="351" r:id="rId59"/>
    <p:sldId id="352" r:id="rId60"/>
    <p:sldId id="353" r:id="rId61"/>
    <p:sldId id="354" r:id="rId62"/>
    <p:sldId id="355" r:id="rId63"/>
    <p:sldId id="357" r:id="rId64"/>
    <p:sldId id="358" r:id="rId65"/>
    <p:sldId id="359" r:id="rId66"/>
    <p:sldId id="362" r:id="rId67"/>
    <p:sldId id="363" r:id="rId68"/>
    <p:sldId id="364" r:id="rId69"/>
    <p:sldId id="365" r:id="rId70"/>
    <p:sldId id="366" r:id="rId71"/>
    <p:sldId id="367" r:id="rId72"/>
    <p:sldId id="368" r:id="rId73"/>
    <p:sldId id="369" r:id="rId74"/>
    <p:sldId id="370" r:id="rId75"/>
    <p:sldId id="371" r:id="rId76"/>
    <p:sldId id="375" r:id="rId77"/>
    <p:sldId id="376" r:id="rId78"/>
    <p:sldId id="377" r:id="rId79"/>
    <p:sldId id="378" r:id="rId80"/>
    <p:sldId id="379" r:id="rId81"/>
    <p:sldId id="380" r:id="rId82"/>
    <p:sldId id="381" r:id="rId83"/>
    <p:sldId id="382" r:id="rId84"/>
    <p:sldId id="383" r:id="rId85"/>
    <p:sldId id="384" r:id="rId86"/>
    <p:sldId id="310" r:id="rId87"/>
    <p:sldId id="311" r:id="rId88"/>
    <p:sldId id="312" r:id="rId89"/>
    <p:sldId id="313" r:id="rId90"/>
    <p:sldId id="314" r:id="rId91"/>
    <p:sldId id="315" r:id="rId92"/>
    <p:sldId id="386" r:id="rId93"/>
    <p:sldId id="387" r:id="rId94"/>
    <p:sldId id="330" r:id="rId95"/>
    <p:sldId id="388" r:id="rId96"/>
    <p:sldId id="390" r:id="rId97"/>
    <p:sldId id="391" r:id="rId98"/>
    <p:sldId id="392" r:id="rId99"/>
    <p:sldId id="393" r:id="rId100"/>
    <p:sldId id="394" r:id="rId101"/>
    <p:sldId id="395" r:id="rId102"/>
    <p:sldId id="397" r:id="rId103"/>
    <p:sldId id="398" r:id="rId104"/>
    <p:sldId id="399" r:id="rId105"/>
    <p:sldId id="400" r:id="rId106"/>
    <p:sldId id="401" r:id="rId107"/>
    <p:sldId id="402" r:id="rId108"/>
    <p:sldId id="403" r:id="rId109"/>
    <p:sldId id="405" r:id="rId110"/>
    <p:sldId id="346" r:id="rId1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7433"/>
    <p:restoredTop sz="96327"/>
  </p:normalViewPr>
  <p:slideViewPr>
    <p:cSldViewPr snapToGrid="0" snapToObjects="1">
      <p:cViewPr varScale="1">
        <p:scale>
          <a:sx n="100" d="100"/>
          <a:sy n="100" d="100"/>
        </p:scale>
        <p:origin x="184" y="6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notesMaster" Target="notesMasters/notesMaster1.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presProps" Target="presProps.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6" Type="http://schemas.openxmlformats.org/officeDocument/2006/relationships/slide" Target="slides/slide101.xml"/><Relationship Id="rId114" Type="http://schemas.openxmlformats.org/officeDocument/2006/relationships/viewProps" Target="viewProps.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theme" Target="theme/theme1.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tableStyles" Target="tableStyles.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21C657-908D-444B-B7E0-55D94838619D}" type="datetimeFigureOut">
              <a:rPr lang="en-US" smtClean="0"/>
              <a:t>10/10/26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31419A-4A86-9348-B3C4-516EC616F94B}" type="slidenum">
              <a:rPr lang="en-US" smtClean="0"/>
              <a:t>‹#›</a:t>
            </a:fld>
            <a:endParaRPr lang="en-US"/>
          </a:p>
        </p:txBody>
      </p:sp>
    </p:spTree>
    <p:extLst>
      <p:ext uri="{BB962C8B-B14F-4D97-AF65-F5344CB8AC3E}">
        <p14:creationId xmlns:p14="http://schemas.microsoft.com/office/powerpoint/2010/main" val="16696478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1"/>
            <a:r>
              <a:rPr lang="en-US" dirty="0"/>
              <a:t>OSPF is an open-standard protocol based primarily on Requests For Comments (RFC) 2328. </a:t>
            </a:r>
          </a:p>
          <a:p>
            <a:pPr lvl="1"/>
            <a:r>
              <a:rPr lang="en-US" dirty="0"/>
              <a:t>OSPF is a fairly complex protocol made up of several protocol handshakes, database advertisements, and packet types.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4</a:t>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b="1" dirty="0"/>
              <a:t>Its immediate neighbor routers</a:t>
            </a:r>
            <a:r>
              <a:rPr lang="en-US" dirty="0"/>
              <a:t>—If the router loses contact with a neighbor router, within a few seconds it invalidates all paths through that router and recalculates its paths through the network. For OSPF, adjacency information about neighbors is stored in the OSPF neighbor table, also known as an adjacency database.</a:t>
            </a:r>
          </a:p>
          <a:p>
            <a:r>
              <a:rPr lang="en-US" b="1" dirty="0"/>
              <a:t>All the other routers in the network, or in its area of the network, and their attached networks</a:t>
            </a:r>
            <a:r>
              <a:rPr lang="en-US" dirty="0"/>
              <a:t>—The router recognizes other routers and networks through LSAs, which are flooded through the network. LSAs are stored in a topology table or database (which is also called an </a:t>
            </a:r>
            <a:r>
              <a:rPr lang="en-US" dirty="0" err="1"/>
              <a:t>LSDB</a:t>
            </a:r>
            <a:r>
              <a:rPr lang="en-US" dirty="0"/>
              <a:t>).</a:t>
            </a:r>
          </a:p>
          <a:p>
            <a:r>
              <a:rPr lang="en-US" b="1" dirty="0"/>
              <a:t>The best paths to each destination</a:t>
            </a:r>
            <a:r>
              <a:rPr lang="en-US" dirty="0"/>
              <a:t>—Each router independently calculates the best paths to each destination in the network using Dijkstra’s (SPF) algorithm. All paths are kept in the </a:t>
            </a:r>
            <a:r>
              <a:rPr lang="en-US" dirty="0" err="1"/>
              <a:t>LSDB</a:t>
            </a:r>
            <a:r>
              <a:rPr lang="en-US" dirty="0"/>
              <a:t>. The best paths are then offered to the routing table (also called the forwarding database). Packets arriving at the router are forwarded based on the information held in the routing table.</a:t>
            </a:r>
          </a:p>
          <a:p>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a:t>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a:t>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a:t>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dirty="0">
                <a:latin typeface="Arial" charset="0"/>
              </a:rPr>
              <a:t>Link-state information must be synchronized between routers. To accomplish this, LSAs have the following characteristics:</a:t>
            </a:r>
          </a:p>
          <a:p>
            <a:r>
              <a:rPr lang="en-US" dirty="0">
                <a:latin typeface="Arial" charset="0"/>
              </a:rPr>
              <a:t>LSAs are reliable; there is a method for acknowledging their delivery.</a:t>
            </a:r>
          </a:p>
          <a:p>
            <a:r>
              <a:rPr lang="en-US" dirty="0">
                <a:latin typeface="Arial" charset="0"/>
              </a:rPr>
              <a:t>LSAs are flooded throughout the area (or throughout the domain if there is only one area).</a:t>
            </a:r>
          </a:p>
          <a:p>
            <a:r>
              <a:rPr lang="en-US" dirty="0">
                <a:latin typeface="Arial" charset="0"/>
              </a:rPr>
              <a:t>LSAs have a sequence number and a set lifetime, so each router recognizes that it has the most current version of the LSA.</a:t>
            </a:r>
          </a:p>
          <a:p>
            <a:r>
              <a:rPr lang="en-US" dirty="0">
                <a:latin typeface="Arial" charset="0"/>
              </a:rPr>
              <a:t>LSAs are periodically refreshed to confirm topology information before they age out of the </a:t>
            </a:r>
            <a:r>
              <a:rPr lang="en-US" dirty="0" err="1">
                <a:latin typeface="Arial" charset="0"/>
              </a:rPr>
              <a:t>LSDB</a:t>
            </a:r>
            <a:r>
              <a:rPr lang="en-US" dirty="0">
                <a:latin typeface="Arial" charset="0"/>
              </a:rPr>
              <a:t>.</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a:t>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11</a:t>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228587" indent="-228587"/>
            <a:r>
              <a:rPr lang="en-US" dirty="0"/>
              <a:t>OSPF allows for the creation of multiple areas so that the network administrator can:</a:t>
            </a:r>
          </a:p>
          <a:p>
            <a:pPr marL="228587" indent="-228587">
              <a:buFontTx/>
              <a:buAutoNum type="arabicPeriod"/>
            </a:pPr>
            <a:r>
              <a:rPr lang="en-US" dirty="0"/>
              <a:t>Reduce the size of routing tables</a:t>
            </a:r>
          </a:p>
          <a:p>
            <a:pPr marL="228587" indent="-228587">
              <a:buFontTx/>
              <a:buAutoNum type="arabicPeriod"/>
            </a:pPr>
            <a:r>
              <a:rPr lang="en-US" dirty="0"/>
              <a:t>Isolate topology changes as much as possible to the area in which they occur</a:t>
            </a:r>
          </a:p>
          <a:p>
            <a:pPr marL="228587" indent="-228587">
              <a:buFontTx/>
              <a:buAutoNum type="arabicPeriod"/>
            </a:pPr>
            <a:r>
              <a:rPr lang="en-US" dirty="0"/>
              <a:t>Allow only summary LSA updates to cross area boundaries</a:t>
            </a:r>
          </a:p>
          <a:p>
            <a:pPr marL="228587" indent="-228587">
              <a:buFontTx/>
              <a:buAutoNum type="arabicPeriod"/>
            </a:pPr>
            <a:r>
              <a:rPr lang="en-US" dirty="0"/>
              <a:t>Reap all the benefits of using a hierarchical addressing scheme.</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14</a:t>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FDCE5C7-C4BD-40D3-97B7-F4E34E28281E}" type="slidenum">
              <a:rPr lang="en-US"/>
              <a:pPr/>
              <a:t>15</a:t>
            </a:fld>
            <a:endParaRPr lang="en-US"/>
          </a:p>
        </p:txBody>
      </p:sp>
      <p:sp>
        <p:nvSpPr>
          <p:cNvPr id="11266" name="Rectangle 2"/>
          <p:cNvSpPr>
            <a:spLocks noGrp="1" noRot="1" noChangeAspect="1" noChangeArrowheads="1" noTextEdit="1"/>
          </p:cNvSpPr>
          <p:nvPr>
            <p:ph type="sldImg"/>
          </p:nvPr>
        </p:nvSpPr>
        <p:spPr>
          <a:xfrm>
            <a:off x="512763" y="563563"/>
            <a:ext cx="5842000" cy="3287712"/>
          </a:xfrm>
          <a:ln/>
        </p:spPr>
      </p:sp>
      <p:sp>
        <p:nvSpPr>
          <p:cNvPr id="11267" name="Rectangle 3"/>
          <p:cNvSpPr>
            <a:spLocks noGrp="1" noChangeArrowheads="1"/>
          </p:cNvSpPr>
          <p:nvPr>
            <p:ph type="body" idx="1"/>
          </p:nvPr>
        </p:nvSpPr>
        <p:spPr>
          <a:xfrm>
            <a:off x="858838" y="3997325"/>
            <a:ext cx="5160962" cy="4306888"/>
          </a:xfrm>
        </p:spPr>
        <p:txBody>
          <a:bodyPr lIns="89792" tIns="44895" rIns="89792" bIns="44895"/>
          <a:lstStyle/>
          <a:p>
            <a:r>
              <a:rPr lang="en-US" dirty="0"/>
              <a:t>You should be aware that the backbone area is also referred to as a transit area. This distinction is a minor one, but is enough to cause confusion. Another type of transit area is one that is configured with virtual links. Recall that virtual links are a temporary solution when an organization has two backbones that are physically and logically disconnected. A virtual link between the two backbones is also called a transit area. </a:t>
            </a:r>
          </a:p>
          <a:p>
            <a:r>
              <a:rPr lang="en-US" dirty="0"/>
              <a:t>All other areas are known as regular areas (standard areas, stub areas, totally stubby areas, and NSSAs). These are covered later in the presentation.</a:t>
            </a:r>
          </a:p>
          <a:p>
            <a:endParaRPr lang="en-US" dirty="0"/>
          </a:p>
          <a:p>
            <a:pPr marL="0" marR="0" lvl="0" indent="0" algn="l" defTabSz="814388" rtl="0" eaLnBrk="1" fontAlgn="base" latinLnBrk="0" hangingPunct="1">
              <a:lnSpc>
                <a:spcPct val="100000"/>
              </a:lnSpc>
              <a:spcBef>
                <a:spcPts val="0"/>
              </a:spcBef>
              <a:spcAft>
                <a:spcPts val="600"/>
              </a:spcAft>
              <a:buClr>
                <a:srgbClr val="708CA1"/>
              </a:buClr>
              <a:buSzTx/>
              <a:buFont typeface="Wingdings" pitchFamily="2" charset="2"/>
              <a:buNone/>
              <a:tabLst/>
              <a:defRPr/>
            </a:pPr>
            <a:r>
              <a:rPr kumimoji="0" lang="en-US" sz="2000" b="0" i="0" u="none" strike="noStrike" kern="0" cap="none" spc="0" normalizeH="0" baseline="0" noProof="0" dirty="0">
                <a:ln>
                  <a:noFill/>
                </a:ln>
                <a:solidFill>
                  <a:schemeClr val="tx1"/>
                </a:solidFill>
                <a:effectLst/>
                <a:uLnTx/>
                <a:uFillTx/>
                <a:latin typeface="+mn-lt"/>
                <a:ea typeface="+mn-ea"/>
                <a:cs typeface="+mn-cs"/>
              </a:rPr>
              <a:t>The optimal number of routers per area varies based on factors such as network stability, but Cisco recommends:</a:t>
            </a:r>
          </a:p>
          <a:p>
            <a:pPr marL="461963" marR="0" lvl="1" indent="-236538"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r>
              <a:rPr kumimoji="0" lang="en-US" sz="1800" b="0" i="0" u="none" strike="noStrike" kern="0" cap="none" spc="0" normalizeH="0" baseline="0" noProof="0" dirty="0">
                <a:ln>
                  <a:noFill/>
                </a:ln>
                <a:solidFill>
                  <a:schemeClr val="tx1"/>
                </a:solidFill>
                <a:effectLst/>
                <a:uLnTx/>
                <a:uFillTx/>
                <a:latin typeface="+mn-lt"/>
              </a:rPr>
              <a:t>An area should have no more than 50 routers.</a:t>
            </a:r>
          </a:p>
          <a:p>
            <a:pPr marL="461963" marR="0" lvl="1" indent="-236538"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r>
              <a:rPr kumimoji="0" lang="en-US" sz="1800" b="0" i="0" u="none" strike="noStrike" kern="0" cap="none" spc="0" normalizeH="0" baseline="0" noProof="0" dirty="0">
                <a:ln>
                  <a:noFill/>
                </a:ln>
                <a:solidFill>
                  <a:schemeClr val="tx1"/>
                </a:solidFill>
                <a:effectLst/>
                <a:uLnTx/>
                <a:uFillTx/>
                <a:latin typeface="+mn-lt"/>
              </a:rPr>
              <a:t>A router should not be in more than 3 areas.</a:t>
            </a:r>
          </a:p>
          <a:p>
            <a:pPr marL="688975" marR="0" lvl="2" indent="-227013" algn="l" defTabSz="814388" rtl="0" eaLnBrk="1" fontAlgn="base" latinLnBrk="0" hangingPunct="1">
              <a:lnSpc>
                <a:spcPct val="100000"/>
              </a:lnSpc>
              <a:spcBef>
                <a:spcPts val="0"/>
              </a:spcBef>
              <a:spcAft>
                <a:spcPts val="600"/>
              </a:spcAft>
              <a:buClr>
                <a:srgbClr val="708CA1"/>
              </a:buClr>
              <a:buSzTx/>
              <a:buFont typeface="Arial" pitchFamily="34" charset="0"/>
              <a:buChar char="•"/>
              <a:tabLst/>
              <a:defRPr/>
            </a:pPr>
            <a:endParaRPr kumimoji="0" lang="en-US" sz="1600" b="0" i="0" u="none" strike="noStrike" kern="0" cap="none" spc="0" normalizeH="0" baseline="0" noProof="0" dirty="0">
              <a:ln>
                <a:noFill/>
              </a:ln>
              <a:solidFill>
                <a:schemeClr val="tx1"/>
              </a:solidFill>
              <a:effectLst/>
              <a:uLnTx/>
              <a:uFillTx/>
              <a:latin typeface="+mn-lt"/>
            </a:endParaRPr>
          </a:p>
          <a:p>
            <a:endParaRPr lang="en-US"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16</a:t>
            </a:fld>
            <a:endParaRPr lang="en-US"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17</a:t>
            </a:fld>
            <a:endParaRPr 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Backbone</a:t>
            </a:r>
          </a:p>
          <a:p>
            <a:r>
              <a:rPr lang="en-US" dirty="0"/>
              <a:t>ABR</a:t>
            </a:r>
          </a:p>
          <a:p>
            <a:r>
              <a:rPr lang="en-US" dirty="0"/>
              <a:t>Internal </a:t>
            </a:r>
          </a:p>
        </p:txBody>
      </p:sp>
      <p:sp>
        <p:nvSpPr>
          <p:cNvPr id="4" name="Slide Number Placeholder 3"/>
          <p:cNvSpPr>
            <a:spLocks noGrp="1"/>
          </p:cNvSpPr>
          <p:nvPr>
            <p:ph type="sldNum" sz="quarter" idx="10"/>
          </p:nvPr>
        </p:nvSpPr>
        <p:spPr/>
        <p:txBody>
          <a:bodyPr/>
          <a:lstStyle/>
          <a:p>
            <a:fld id="{0965E286-7DC1-F448-8B8E-EAB26C1A6882}" type="slidenum">
              <a:rPr lang="en-US" smtClean="0"/>
              <a:pPr/>
              <a:t>22</a:t>
            </a:fld>
            <a:endParaRPr lang="en-US"/>
          </a:p>
        </p:txBody>
      </p:sp>
    </p:spTree>
    <p:extLst>
      <p:ext uri="{BB962C8B-B14F-4D97-AF65-F5344CB8AC3E}">
        <p14:creationId xmlns:p14="http://schemas.microsoft.com/office/powerpoint/2010/main" val="36405666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endParaRPr lang="en-US" dirty="0"/>
          </a:p>
          <a:p>
            <a:endParaRPr lang="en-US" dirty="0"/>
          </a:p>
          <a:p>
            <a:endParaRPr lang="en-US" dirty="0"/>
          </a:p>
        </p:txBody>
      </p:sp>
      <p:sp>
        <p:nvSpPr>
          <p:cNvPr id="4" name="Slide Number Placeholder 3"/>
          <p:cNvSpPr>
            <a:spLocks noGrp="1"/>
          </p:cNvSpPr>
          <p:nvPr>
            <p:ph type="sldNum" sz="quarter" idx="10"/>
          </p:nvPr>
        </p:nvSpPr>
        <p:spPr/>
        <p:txBody>
          <a:bodyPr/>
          <a:lstStyle/>
          <a:p>
            <a:fld id="{0965E286-7DC1-F448-8B8E-EAB26C1A6882}" type="slidenum">
              <a:rPr lang="en-US" smtClean="0"/>
              <a:pPr/>
              <a:t>23</a:t>
            </a:fld>
            <a:endParaRPr lang="en-US"/>
          </a:p>
        </p:txBody>
      </p:sp>
    </p:spTree>
    <p:extLst>
      <p:ext uri="{BB962C8B-B14F-4D97-AF65-F5344CB8AC3E}">
        <p14:creationId xmlns:p14="http://schemas.microsoft.com/office/powerpoint/2010/main" val="29027532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For interfaces faster than 100 Mbps,</a:t>
            </a:r>
            <a:r>
              <a:rPr lang="en-US" baseline="0" dirty="0"/>
              <a:t> the cost reference can be altered using the </a:t>
            </a:r>
            <a:r>
              <a:rPr lang="en-US" b="1" baseline="0" dirty="0"/>
              <a:t>auto-cost reference-bandwidth </a:t>
            </a:r>
            <a:r>
              <a:rPr lang="en-US" b="0" baseline="0" dirty="0"/>
              <a:t>command which is covered later in this presentation.</a:t>
            </a:r>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25</a:t>
            </a:fld>
            <a:endParaRPr 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r>
              <a:rPr lang="en-US" dirty="0">
                <a:latin typeface="Arial" charset="0"/>
              </a:rPr>
              <a:t>R1 is enabled on the LAN and is in a </a:t>
            </a:r>
            <a:r>
              <a:rPr lang="en-US" i="1" dirty="0">
                <a:latin typeface="Arial" charset="0"/>
              </a:rPr>
              <a:t>down</a:t>
            </a:r>
            <a:r>
              <a:rPr lang="en-US" dirty="0">
                <a:latin typeface="Arial" charset="0"/>
              </a:rPr>
              <a:t> state because it has not exchanged information with any other router. It begins by sending a hello packet through each of its interfaces participating in OSPF, even though it does not know the identity of the DR or of any other routers. The hello packet is sent out using the multicast address 224.0.0.5.</a:t>
            </a:r>
          </a:p>
          <a:p>
            <a:r>
              <a:rPr lang="en-US" dirty="0">
                <a:latin typeface="Arial" charset="0"/>
              </a:rPr>
              <a:t>All directly connected routers running OSPF receive the hello packet from R1 and add R1 to their list of neighbors. This state is the </a:t>
            </a:r>
            <a:r>
              <a:rPr lang="en-US" i="1" dirty="0">
                <a:latin typeface="Arial" charset="0"/>
              </a:rPr>
              <a:t>init</a:t>
            </a:r>
            <a:r>
              <a:rPr lang="en-US" dirty="0">
                <a:latin typeface="Arial" charset="0"/>
              </a:rPr>
              <a:t> state.</a:t>
            </a:r>
          </a:p>
          <a:p>
            <a:pPr marL="110605" indent="-118394" defTabSz="1001675" eaLnBrk="0" fontAlgn="base" hangingPunct="0">
              <a:lnSpc>
                <a:spcPct val="90000"/>
              </a:lnSpc>
              <a:spcBef>
                <a:spcPct val="35000"/>
              </a:spcBef>
              <a:spcAft>
                <a:spcPct val="0"/>
              </a:spcAft>
              <a:buSzPct val="100000"/>
              <a:buFontTx/>
              <a:buChar char="•"/>
              <a:defRPr/>
            </a:pPr>
            <a:r>
              <a:rPr lang="en-US" dirty="0">
                <a:latin typeface="Arial" charset="0"/>
              </a:rPr>
              <a:t>On NBMA interfaces (such as Frame Relay), OSPF may also go into the </a:t>
            </a:r>
            <a:r>
              <a:rPr lang="en-US" b="1" dirty="0">
                <a:latin typeface="Arial" charset="0"/>
              </a:rPr>
              <a:t>Attempt</a:t>
            </a:r>
            <a:r>
              <a:rPr lang="en-US" dirty="0">
                <a:latin typeface="Arial" charset="0"/>
              </a:rPr>
              <a:t> state before the init state; this state indicates that no recent information has been received from the neighbor and that an effort will be made to contact the neighbor by sending hello packets at a reduced poll </a:t>
            </a:r>
            <a:r>
              <a:rPr lang="en-US">
                <a:latin typeface="Arial" charset="0"/>
              </a:rPr>
              <a:t>interval.</a:t>
            </a:r>
            <a:endParaRPr lang="en-US" dirty="0">
              <a:latin typeface="Arial" charset="0"/>
            </a:endParaRPr>
          </a:p>
          <a:p>
            <a:r>
              <a:rPr lang="en-US" dirty="0">
                <a:latin typeface="Arial" charset="0"/>
              </a:rPr>
              <a:t>All routers that received the hello packet send a unicast reply packet to R1 with their corresponding information. The Neighbor field in the hello packet includes all other neighboring routers, including R1.</a:t>
            </a:r>
          </a:p>
          <a:p>
            <a:r>
              <a:rPr lang="en-US" dirty="0">
                <a:latin typeface="Arial" charset="0"/>
              </a:rPr>
              <a:t>When R1 receives these hello packets, it adds all the routers that have its router ID in their hello packets to its own neighbor relationship database. These routers are now in the </a:t>
            </a:r>
            <a:r>
              <a:rPr lang="en-US" i="1" dirty="0">
                <a:latin typeface="Arial" charset="0"/>
              </a:rPr>
              <a:t>two-way</a:t>
            </a:r>
            <a:r>
              <a:rPr lang="en-US" dirty="0">
                <a:latin typeface="Arial" charset="0"/>
              </a:rPr>
              <a:t> state. At this point, all routers that have each other in their lists of neighbors have established bidirectional communication.</a:t>
            </a:r>
          </a:p>
          <a:p>
            <a:r>
              <a:rPr lang="en-US" dirty="0">
                <a:latin typeface="Arial" charset="0"/>
              </a:rPr>
              <a:t>If the link type is a broadcast network, generally a LAN link such as Ethernet, then a DR and BDR must be selected. The DR forms bidirectional adjacencies with all other routers on the LAN link. This process must occur before the routers can begin exchanging link-state information.</a:t>
            </a:r>
          </a:p>
          <a:p>
            <a:r>
              <a:rPr lang="en-US" dirty="0">
                <a:latin typeface="Arial" charset="0"/>
              </a:rPr>
              <a:t>Periodically (every 10 seconds by default on broadcast networks) the routers in a network exchange hello packets to ensure that communication is still working. Recall that the hello packets include the DR, the BDR, and the list of routers whose hello packets have been received by the router. Remember that “received” means that the receiving router recognizes itself as one of the neighbor list entries in the received hello </a:t>
            </a:r>
            <a:r>
              <a:rPr lang="en-US">
                <a:latin typeface="Arial" charset="0"/>
              </a:rPr>
              <a:t>packet.</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28</a:t>
            </a:fld>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US" dirty="0">
                <a:latin typeface="Arial" charset="0"/>
              </a:rPr>
              <a:t>While the hello packets (OSPF packet type 1) are used in the hello protocol, the other four types of OSPF packets are used during the process of exchanging and synchronizing </a:t>
            </a:r>
            <a:r>
              <a:rPr lang="en-US" dirty="0" err="1">
                <a:latin typeface="Arial" charset="0"/>
              </a:rPr>
              <a:t>LSDBs</a:t>
            </a:r>
            <a:r>
              <a:rPr lang="en-US" dirty="0">
                <a:latin typeface="Arial" charset="0"/>
              </a:rPr>
              <a:t>, as follows:</a:t>
            </a:r>
          </a:p>
          <a:p>
            <a:pPr lvl="1"/>
            <a:r>
              <a:rPr lang="en-US" b="1" dirty="0">
                <a:latin typeface="Arial" charset="0"/>
              </a:rPr>
              <a:t>OSPF type 2 DBD</a:t>
            </a:r>
            <a:r>
              <a:rPr lang="en-US" dirty="0">
                <a:latin typeface="Arial" charset="0"/>
              </a:rPr>
              <a:t>—Used to describe the LSAs available in the </a:t>
            </a:r>
            <a:r>
              <a:rPr lang="en-US" dirty="0" err="1">
                <a:latin typeface="Arial" charset="0"/>
              </a:rPr>
              <a:t>SLDB</a:t>
            </a:r>
            <a:r>
              <a:rPr lang="en-US" dirty="0">
                <a:latin typeface="Arial" charset="0"/>
              </a:rPr>
              <a:t>.</a:t>
            </a:r>
          </a:p>
          <a:p>
            <a:pPr lvl="1"/>
            <a:r>
              <a:rPr lang="en-US" b="1" dirty="0">
                <a:latin typeface="Arial" charset="0"/>
              </a:rPr>
              <a:t>OSPF type 3 </a:t>
            </a:r>
            <a:r>
              <a:rPr lang="en-US" b="1" dirty="0" err="1">
                <a:latin typeface="Arial" charset="0"/>
              </a:rPr>
              <a:t>LSR</a:t>
            </a:r>
            <a:r>
              <a:rPr lang="en-US" dirty="0">
                <a:latin typeface="Arial" charset="0"/>
              </a:rPr>
              <a:t> —Used to request missing LSA information.</a:t>
            </a:r>
          </a:p>
          <a:p>
            <a:pPr lvl="1"/>
            <a:r>
              <a:rPr lang="en-US" b="1" dirty="0">
                <a:latin typeface="Arial" charset="0"/>
              </a:rPr>
              <a:t>OSPF type 4 LSU</a:t>
            </a:r>
            <a:r>
              <a:rPr lang="en-US" dirty="0">
                <a:latin typeface="Arial" charset="0"/>
              </a:rPr>
              <a:t> —Used to send complete LSAs.</a:t>
            </a:r>
          </a:p>
          <a:p>
            <a:pPr lvl="1"/>
            <a:r>
              <a:rPr lang="en-US" b="1" dirty="0">
                <a:latin typeface="Arial" charset="0"/>
              </a:rPr>
              <a:t>OSPF type 5 LSAck</a:t>
            </a:r>
            <a:r>
              <a:rPr lang="en-US" dirty="0">
                <a:latin typeface="Arial" charset="0"/>
              </a:rPr>
              <a:t> —Used to acknowledge </a:t>
            </a:r>
            <a:r>
              <a:rPr lang="en-US" dirty="0" err="1">
                <a:latin typeface="Arial" charset="0"/>
              </a:rPr>
              <a:t>LSUs</a:t>
            </a:r>
            <a:r>
              <a:rPr lang="en-US" dirty="0">
                <a:latin typeface="Arial" charset="0"/>
              </a:rPr>
              <a:t>, to ensure reliable transport and information exchange.</a:t>
            </a:r>
          </a:p>
          <a:p>
            <a:r>
              <a:rPr lang="en-US" dirty="0">
                <a:latin typeface="Arial" charset="0"/>
              </a:rPr>
              <a:t>OSPF type 4 and type 5 packets are sent to the multicast IP address 224.0.0.5 or 224.0.0.6 if there are </a:t>
            </a:r>
            <a:r>
              <a:rPr lang="en-US" dirty="0" err="1">
                <a:latin typeface="Arial" charset="0"/>
              </a:rPr>
              <a:t>DRs</a:t>
            </a:r>
            <a:r>
              <a:rPr lang="en-US" dirty="0">
                <a:latin typeface="Arial" charset="0"/>
              </a:rPr>
              <a:t> on the link), except when retransmitting, when sent across a virtual link, and on non-broadcast networks. All other packets are sent to a unicast IP address.</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In the </a:t>
            </a:r>
            <a:r>
              <a:rPr lang="en-US" i="1" dirty="0" err="1">
                <a:latin typeface="Arial" charset="0"/>
              </a:rPr>
              <a:t>exstart</a:t>
            </a:r>
            <a:r>
              <a:rPr lang="en-US" dirty="0">
                <a:latin typeface="Arial" charset="0"/>
              </a:rPr>
              <a:t> state, a master and slave relationship is created between each router and its adjacent DR and BDR. The router with the higher router ID acts as the master during the exchange process.</a:t>
            </a:r>
          </a:p>
          <a:p>
            <a:r>
              <a:rPr lang="en-US" dirty="0">
                <a:latin typeface="Arial" charset="0"/>
              </a:rPr>
              <a:t>The master and slave routers exchange one or more DBD packets (also called </a:t>
            </a:r>
            <a:r>
              <a:rPr lang="en-US" dirty="0" err="1">
                <a:latin typeface="Arial" charset="0"/>
              </a:rPr>
              <a:t>DDPs</a:t>
            </a:r>
            <a:r>
              <a:rPr lang="en-US" dirty="0">
                <a:latin typeface="Arial" charset="0"/>
              </a:rPr>
              <a:t>). The routers are in the </a:t>
            </a:r>
            <a:r>
              <a:rPr lang="en-US" i="1" dirty="0">
                <a:latin typeface="Arial" charset="0"/>
              </a:rPr>
              <a:t>exchange</a:t>
            </a:r>
            <a:r>
              <a:rPr lang="en-US" dirty="0">
                <a:latin typeface="Arial" charset="0"/>
              </a:rPr>
              <a:t> state.</a:t>
            </a:r>
          </a:p>
          <a:p>
            <a:pPr lvl="0"/>
            <a:r>
              <a:rPr lang="en-US" dirty="0">
                <a:latin typeface="Arial" charset="0"/>
              </a:rPr>
              <a:t>A DBD includes information about the LSA entry header that appears in the router’s </a:t>
            </a:r>
            <a:r>
              <a:rPr lang="en-US" dirty="0" err="1">
                <a:latin typeface="Arial" charset="0"/>
              </a:rPr>
              <a:t>LSDB</a:t>
            </a:r>
            <a:r>
              <a:rPr lang="en-US" dirty="0">
                <a:latin typeface="Arial" charset="0"/>
              </a:rPr>
              <a:t>. The entries can be about a link or about a network. Each LSA entry header includes information about the link-state type, the address of the advertising router, the link’s cost, and the sequence number. The router uses the sequence number to determine the “newness” of the received link-state information.</a:t>
            </a:r>
          </a:p>
          <a:p>
            <a:r>
              <a:rPr lang="en-US" dirty="0">
                <a:latin typeface="Arial" charset="0"/>
              </a:rPr>
              <a:t>When the router receives the DBD, it performs the following actions, as shown in Figure 3-10:</a:t>
            </a:r>
          </a:p>
          <a:p>
            <a:pPr lvl="0"/>
            <a:r>
              <a:rPr lang="en-US" dirty="0">
                <a:latin typeface="Arial" charset="0"/>
              </a:rPr>
              <a:t>It acknowledges the receipt of the DBD using the LSAck packet.</a:t>
            </a:r>
          </a:p>
          <a:p>
            <a:pPr lvl="0"/>
            <a:r>
              <a:rPr lang="en-US" dirty="0">
                <a:latin typeface="Arial" charset="0"/>
              </a:rPr>
              <a:t>It compares the information it received with the information it has in its own </a:t>
            </a:r>
            <a:r>
              <a:rPr lang="en-US" dirty="0" err="1">
                <a:latin typeface="Arial" charset="0"/>
              </a:rPr>
              <a:t>LSDB</a:t>
            </a:r>
            <a:r>
              <a:rPr lang="en-US" dirty="0">
                <a:latin typeface="Arial" charset="0"/>
              </a:rPr>
              <a:t>. If the DBD has a more current link-state entry, the router sends an </a:t>
            </a:r>
            <a:r>
              <a:rPr lang="en-US" dirty="0" err="1">
                <a:latin typeface="Arial" charset="0"/>
              </a:rPr>
              <a:t>LSR</a:t>
            </a:r>
            <a:r>
              <a:rPr lang="en-US" dirty="0">
                <a:latin typeface="Arial" charset="0"/>
              </a:rPr>
              <a:t> to the other router. The process of sending </a:t>
            </a:r>
            <a:r>
              <a:rPr lang="en-US" dirty="0" err="1">
                <a:latin typeface="Arial" charset="0"/>
              </a:rPr>
              <a:t>LSRs</a:t>
            </a:r>
            <a:r>
              <a:rPr lang="en-US" dirty="0">
                <a:latin typeface="Arial" charset="0"/>
              </a:rPr>
              <a:t> is called the </a:t>
            </a:r>
            <a:r>
              <a:rPr lang="en-US" i="1" dirty="0">
                <a:latin typeface="Arial" charset="0"/>
              </a:rPr>
              <a:t>loading</a:t>
            </a:r>
            <a:r>
              <a:rPr lang="en-US" dirty="0">
                <a:latin typeface="Arial" charset="0"/>
              </a:rPr>
              <a:t> state.</a:t>
            </a:r>
          </a:p>
          <a:p>
            <a:pPr lvl="0"/>
            <a:r>
              <a:rPr lang="en-US" dirty="0">
                <a:latin typeface="Arial" charset="0"/>
              </a:rPr>
              <a:t>The other router responds with the complete information about the requested entry in an LSU packet. Again, when the router receives an LSU, it sends an LSAck.</a:t>
            </a:r>
          </a:p>
          <a:p>
            <a:pPr lvl="0"/>
            <a:r>
              <a:rPr lang="en-US" dirty="0">
                <a:latin typeface="Arial" charset="0"/>
              </a:rPr>
              <a:t>The router adds the new link-state entries into its </a:t>
            </a:r>
            <a:r>
              <a:rPr lang="en-US" dirty="0" err="1">
                <a:latin typeface="Arial" charset="0"/>
              </a:rPr>
              <a:t>LSDB</a:t>
            </a:r>
            <a:r>
              <a:rPr lang="en-US" dirty="0">
                <a:latin typeface="Arial" charset="0"/>
              </a:rPr>
              <a:t>.</a:t>
            </a:r>
          </a:p>
          <a:p>
            <a:r>
              <a:rPr lang="en-US" dirty="0">
                <a:latin typeface="Arial" charset="0"/>
              </a:rPr>
              <a:t>After all </a:t>
            </a:r>
            <a:r>
              <a:rPr lang="en-US" dirty="0" err="1">
                <a:latin typeface="Arial" charset="0"/>
              </a:rPr>
              <a:t>LSRs</a:t>
            </a:r>
            <a:r>
              <a:rPr lang="en-US" dirty="0">
                <a:latin typeface="Arial" charset="0"/>
              </a:rPr>
              <a:t> have been satisfied for a given router, the adjacent routers are considered synchronized and in a </a:t>
            </a:r>
            <a:r>
              <a:rPr lang="en-US" i="1" dirty="0">
                <a:latin typeface="Arial" charset="0"/>
              </a:rPr>
              <a:t>full</a:t>
            </a:r>
            <a:r>
              <a:rPr lang="en-US" dirty="0">
                <a:latin typeface="Arial" charset="0"/>
              </a:rPr>
              <a:t> state</a:t>
            </a:r>
            <a:r>
              <a:rPr lang="en-US">
                <a:latin typeface="Arial" charset="0"/>
              </a:rPr>
              <a:t>. </a:t>
            </a:r>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29</a:t>
            </a:fld>
            <a:endParaRPr 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If the LSA entry does not already exist, the router adds the entry to its </a:t>
            </a:r>
            <a:r>
              <a:rPr lang="en-US" dirty="0" err="1">
                <a:latin typeface="Arial" charset="0"/>
              </a:rPr>
              <a:t>LSDB</a:t>
            </a:r>
            <a:r>
              <a:rPr lang="en-US" dirty="0">
                <a:latin typeface="Arial" charset="0"/>
              </a:rPr>
              <a:t>, sends back a link-state acknowledgment (LSAck), floods the information to other routers, runs SPF, and updates its routing table.</a:t>
            </a:r>
          </a:p>
          <a:p>
            <a:r>
              <a:rPr lang="en-US" dirty="0">
                <a:latin typeface="Arial" charset="0"/>
              </a:rPr>
              <a:t>If the entry already exists and the received LSA has the same sequence number, the router ignores the LSA entry.</a:t>
            </a:r>
          </a:p>
          <a:p>
            <a:r>
              <a:rPr lang="en-US" dirty="0">
                <a:latin typeface="Arial" charset="0"/>
              </a:rPr>
              <a:t>If the entry already exists but the LSA includes newer information (it has a higher sequence number), the router adds the entry to its </a:t>
            </a:r>
            <a:r>
              <a:rPr lang="en-US" dirty="0" err="1">
                <a:latin typeface="Arial" charset="0"/>
              </a:rPr>
              <a:t>LSDB</a:t>
            </a:r>
            <a:r>
              <a:rPr lang="en-US" dirty="0">
                <a:latin typeface="Arial" charset="0"/>
              </a:rPr>
              <a:t>, sends back an LSAck, floods the information to other routers, runs SPF, and updates its routing table.</a:t>
            </a:r>
          </a:p>
          <a:p>
            <a:r>
              <a:rPr lang="en-US" dirty="0">
                <a:latin typeface="Arial" charset="0"/>
              </a:rPr>
              <a:t>If the entry already exists but the LSA includes older information, it sends an LSU to the sender with its newer information.</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32</a:t>
            </a:fld>
            <a:endParaRPr lang="en-US"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17875383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8681362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2870090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5702837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0103335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0312464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773232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767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4122205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a:p>
        </p:txBody>
      </p:sp>
    </p:spTree>
    <p:extLst>
      <p:ext uri="{BB962C8B-B14F-4D97-AF65-F5344CB8AC3E}">
        <p14:creationId xmlns:p14="http://schemas.microsoft.com/office/powerpoint/2010/main" val="41241971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3322592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292223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0943277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0833655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8.3</a:t>
            </a:r>
            <a:r>
              <a:rPr lang="en-US" sz="1200" kern="1200" baseline="0" dirty="0">
                <a:solidFill>
                  <a:schemeClr val="tx1"/>
                </a:solidFill>
                <a:latin typeface="Arial" charset="0"/>
                <a:ea typeface="ＭＳ Ｐゴシック" charset="0"/>
                <a:cs typeface="ＭＳ Ｐゴシック" charset="0"/>
              </a:rPr>
              <a:t> </a:t>
            </a:r>
            <a:r>
              <a:rPr lang="en-US" sz="1200" kern="1200" dirty="0">
                <a:solidFill>
                  <a:schemeClr val="tx1"/>
                </a:solidFill>
                <a:latin typeface="Arial" charset="0"/>
                <a:ea typeface="ＭＳ Ｐゴシック" charset="0"/>
                <a:cs typeface="ＭＳ Ｐゴシック" charset="0"/>
              </a:rPr>
              <a:t>–</a:t>
            </a:r>
            <a:r>
              <a:rPr lang="en-US" sz="1200" kern="1200" baseline="0" dirty="0">
                <a:solidFill>
                  <a:schemeClr val="tx1"/>
                </a:solidFill>
                <a:latin typeface="Arial" charset="0"/>
                <a:ea typeface="ＭＳ Ｐゴシック" charset="0"/>
                <a:cs typeface="ＭＳ Ｐゴシック" charset="0"/>
              </a:rPr>
              <a:t> Single-Area OSPFv3</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8.3.2</a:t>
            </a:r>
            <a:r>
              <a:rPr lang="en-US" baseline="0" dirty="0">
                <a:latin typeface="Arial" charset="0"/>
              </a:rPr>
              <a:t> – Verify OSPFv3 (Cont.)</a:t>
            </a:r>
            <a:endParaRPr lang="en-US" dirty="0"/>
          </a:p>
        </p:txBody>
      </p:sp>
    </p:spTree>
    <p:extLst>
      <p:ext uri="{BB962C8B-B14F-4D97-AF65-F5344CB8AC3E}">
        <p14:creationId xmlns:p14="http://schemas.microsoft.com/office/powerpoint/2010/main" val="261628815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b="1" dirty="0">
                <a:latin typeface="Arial" charset="0"/>
              </a:rPr>
              <a:t>IP addressing plan</a:t>
            </a:r>
            <a:r>
              <a:rPr lang="en-US" dirty="0">
                <a:latin typeface="Arial" charset="0"/>
              </a:rPr>
              <a:t>: The IP addressing plan</a:t>
            </a:r>
            <a:r>
              <a:rPr lang="en-US" b="1" dirty="0">
                <a:latin typeface="Arial" charset="0"/>
              </a:rPr>
              <a:t> </a:t>
            </a:r>
            <a:r>
              <a:rPr lang="en-US" dirty="0">
                <a:latin typeface="Arial" charset="0"/>
              </a:rPr>
              <a:t>governs how OSPF can be deployed and how well the OSPF deployment will scale. A detailed hierarchical IP subnet and addressing plan must be produced, to enable OSPF summarization, allow the network to scale more easily, and to optimize OSPF behavior.</a:t>
            </a:r>
          </a:p>
          <a:p>
            <a:r>
              <a:rPr lang="en-US" b="1" dirty="0">
                <a:latin typeface="Arial" charset="0"/>
              </a:rPr>
              <a:t>Network topology: </a:t>
            </a:r>
            <a:r>
              <a:rPr lang="en-US" dirty="0">
                <a:latin typeface="Arial" charset="0"/>
              </a:rPr>
              <a:t>The topology consists of the devices (routers, switches, and so on) and the links connecting them. A detailed network topology should be created to assess OSPF scalability requirements and to determine which OSPF features might be required (for example, OSPF summarization, stub areas, and redistribution). The topology should include back up links where necessary.</a:t>
            </a:r>
          </a:p>
          <a:p>
            <a:r>
              <a:rPr lang="en-US" b="1" dirty="0">
                <a:latin typeface="Arial" charset="0"/>
              </a:rPr>
              <a:t>OSPF areas: </a:t>
            </a:r>
            <a:r>
              <a:rPr lang="en-US" dirty="0">
                <a:latin typeface="Arial" charset="0"/>
              </a:rPr>
              <a:t>Dividing an OSPF network into areas decreases the </a:t>
            </a:r>
            <a:r>
              <a:rPr lang="en-US" dirty="0" err="1">
                <a:latin typeface="Arial" charset="0"/>
              </a:rPr>
              <a:t>LSDB</a:t>
            </a:r>
            <a:r>
              <a:rPr lang="en-US" dirty="0">
                <a:latin typeface="Arial" charset="0"/>
              </a:rPr>
              <a:t> size and limits the propagation of link-state updates when the topology changes.</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50</a:t>
            </a:fld>
            <a:endParaRPr lang="en-US" dirty="0"/>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51</a:t>
            </a:fld>
            <a:endParaRPr lang="en-US" dirty="0"/>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52</a:t>
            </a:fld>
            <a:endParaRPr lang="en-US" dirty="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54</a:t>
            </a:fld>
            <a:endParaRPr lang="en-US" dirty="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56</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a:t>To </a:t>
            </a:r>
            <a:r>
              <a:rPr lang="en-US" dirty="0"/>
              <a:t>configure the OSPF process, complete the following steps:</a:t>
            </a:r>
          </a:p>
          <a:p>
            <a:pPr marL="228587" indent="-228587"/>
            <a:r>
              <a:rPr lang="en-US" b="1"/>
              <a:t>Step </a:t>
            </a:r>
            <a:r>
              <a:rPr lang="en-US" b="1" dirty="0"/>
              <a:t>1: </a:t>
            </a:r>
            <a:r>
              <a:rPr lang="en-US" dirty="0"/>
              <a:t>Enable the OSPF process on the router using the </a:t>
            </a:r>
            <a:r>
              <a:rPr lang="en-US" b="1" dirty="0"/>
              <a:t>router ospf</a:t>
            </a:r>
            <a:r>
              <a:rPr lang="en-US" dirty="0"/>
              <a:t> command. </a:t>
            </a:r>
            <a:r>
              <a:rPr lang="en-US" b="1" dirty="0"/>
              <a:t> </a:t>
            </a:r>
            <a:r>
              <a:rPr lang="en-US" dirty="0"/>
              <a:t>The </a:t>
            </a:r>
            <a:r>
              <a:rPr lang="en-US" b="1" i="1" dirty="0"/>
              <a:t>process-id </a:t>
            </a:r>
            <a:r>
              <a:rPr lang="en-US" dirty="0"/>
              <a:t>is an internally used number to identify the OSPF routing process. The process ID does not need to match process IDs on other routers. Running multiple OSPF processes on the same router is not recommended because it creates multiple database instances that add extra overhead.</a:t>
            </a:r>
          </a:p>
          <a:p>
            <a:pPr marL="228587" indent="-228587" defTabSz="1001675" eaLnBrk="0" fontAlgn="base" hangingPunct="0">
              <a:lnSpc>
                <a:spcPct val="90000"/>
              </a:lnSpc>
              <a:spcBef>
                <a:spcPct val="50000"/>
              </a:spcBef>
              <a:spcAft>
                <a:spcPct val="0"/>
              </a:spcAft>
              <a:buSzPct val="100000"/>
              <a:buFontTx/>
              <a:buChar char="•"/>
              <a:defRPr/>
            </a:pPr>
            <a:r>
              <a:rPr lang="en-US" dirty="0"/>
              <a:t>However, if you are routing for multiple VPN routing and forwarding instances, the each VRF needs its own routing process. The </a:t>
            </a:r>
            <a:r>
              <a:rPr lang="en-US" b="1" dirty="0"/>
              <a:t>vrf</a:t>
            </a:r>
            <a:r>
              <a:rPr lang="en-US" dirty="0"/>
              <a:t> </a:t>
            </a:r>
            <a:r>
              <a:rPr lang="en-US" b="1" i="1" dirty="0" err="1"/>
              <a:t>vpn</a:t>
            </a:r>
            <a:r>
              <a:rPr lang="en-US" b="1" i="1" dirty="0"/>
              <a:t>-name</a:t>
            </a:r>
            <a:r>
              <a:rPr lang="en-US" dirty="0"/>
              <a:t> option specifies the name of the VPN routing and forwarding (VRF) instance to associate with OSPF VRF processes. For more information on configuring VRF and OSPF refer to the following Cisco link:</a:t>
            </a:r>
            <a:br>
              <a:rPr lang="en-US" dirty="0"/>
            </a:br>
            <a:r>
              <a:rPr lang="en-US" dirty="0"/>
              <a:t>http://www.cisco.com/en/US/products/ps6350/products_configuration_guide_chapter09186a008045577b.html</a:t>
            </a:r>
          </a:p>
          <a:p>
            <a:pPr marL="228587" indent="-228587"/>
            <a:endParaRPr lang="en-US" dirty="0"/>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57</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8587" indent="-228587"/>
            <a:r>
              <a:rPr lang="en-US" b="1" dirty="0"/>
              <a:t>Step 2:</a:t>
            </a:r>
            <a:r>
              <a:rPr lang="en-US" dirty="0"/>
              <a:t> Identify which interfaces on the router are part of the OSPF process, using </a:t>
            </a:r>
            <a:r>
              <a:rPr lang="en-US"/>
              <a:t>the </a:t>
            </a:r>
            <a:r>
              <a:rPr lang="en-US" b="1"/>
              <a:t>network </a:t>
            </a:r>
            <a:r>
              <a:rPr lang="en-US" dirty="0"/>
              <a:t>command, as shown in the figure</a:t>
            </a:r>
            <a:r>
              <a:rPr lang="en-US"/>
              <a:t>. </a:t>
            </a:r>
            <a:endParaRPr lang="en-US" dirty="0"/>
          </a:p>
          <a:p>
            <a:pPr marL="224325" indent="-224325"/>
            <a:endParaRPr lang="en-US" dirty="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59</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serial links the link’s bandwidth may be specified for the purposes of sending routing update traffic on the link. If you do not define the bandwidth value for these interfaces, OSPF assumes that the bandwidth on the link is the default, which varies with interface type. OSPF uses bandwidth as part of its metric calculation. If the link is actually slower than the default, the router might not be able to converge, or routing updates might become lost. </a:t>
            </a:r>
            <a:endParaRPr lang="en-US" dirty="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the two examples shown are a commonly used combination of a </a:t>
            </a:r>
            <a:r>
              <a:rPr lang="en-US" b="1" dirty="0">
                <a:latin typeface="Arial" charset="0"/>
              </a:rPr>
              <a:t>network</a:t>
            </a:r>
            <a:r>
              <a:rPr lang="en-US" dirty="0">
                <a:latin typeface="Arial" charset="0"/>
              </a:rPr>
              <a:t> statement and a wildcard mask, others could also work. For instance, a range of subnets could be specified.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a:t>
            </a:r>
            <a:r>
              <a:rPr lang="en-US" i="1" dirty="0">
                <a:latin typeface="Arial" charset="0"/>
              </a:rPr>
              <a:t>process-ids </a:t>
            </a:r>
            <a:r>
              <a:rPr lang="en-US" dirty="0">
                <a:latin typeface="Arial" charset="0"/>
              </a:rPr>
              <a:t>do not need to match.</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60</a:t>
            </a:fld>
            <a:endParaRPr lang="en-US" dirty="0"/>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Although the two examples shown are a commonly used combination of a </a:t>
            </a:r>
            <a:r>
              <a:rPr lang="en-US" b="1" dirty="0">
                <a:latin typeface="Arial" charset="0"/>
              </a:rPr>
              <a:t>network</a:t>
            </a:r>
            <a:r>
              <a:rPr lang="en-US" dirty="0">
                <a:latin typeface="Arial" charset="0"/>
              </a:rPr>
              <a:t> statement and a wildcard mask, others could also work. For instance, a range of subnets could be specified. </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a:t>
            </a:r>
            <a:r>
              <a:rPr lang="en-US" i="1" dirty="0">
                <a:latin typeface="Arial" charset="0"/>
              </a:rPr>
              <a:t>process-ids </a:t>
            </a:r>
            <a:r>
              <a:rPr lang="en-US" dirty="0">
                <a:latin typeface="Arial" charset="0"/>
              </a:rPr>
              <a:t>do not need to match.</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61</a:t>
            </a:fld>
            <a:endParaRPr lang="en-US" dirty="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85000" lnSpcReduction="20000"/>
          </a:bodyPr>
          <a:lstStyle/>
          <a:p>
            <a:pPr>
              <a:lnSpc>
                <a:spcPct val="104000"/>
              </a:lnSpc>
              <a:spcBef>
                <a:spcPts val="600"/>
              </a:spcBef>
              <a:spcAft>
                <a:spcPts val="600"/>
              </a:spcAft>
            </a:pPr>
            <a:r>
              <a:rPr lang="en-US" dirty="0">
                <a:latin typeface="Times New Roman" pitchFamily="18" charset="0"/>
              </a:rPr>
              <a:t>The OSPF database uses the OSPF router ID to uniquely describe each router in the network. Remember that every router keeps a complete topology database of all routers and links in an area (or network); therefore each router should have a unique router ID.</a:t>
            </a:r>
          </a:p>
          <a:p>
            <a:pPr>
              <a:lnSpc>
                <a:spcPct val="104000"/>
              </a:lnSpc>
              <a:spcBef>
                <a:spcPts val="600"/>
              </a:spcBef>
              <a:spcAft>
                <a:spcPts val="600"/>
              </a:spcAft>
            </a:pPr>
            <a:r>
              <a:rPr lang="en-US" dirty="0">
                <a:latin typeface="Times New Roman" pitchFamily="18" charset="0"/>
              </a:rPr>
              <a:t>As a review, remember that the router ID is a unique IP address that can be assigned in the </a:t>
            </a:r>
            <a:r>
              <a:rPr lang="en-US">
                <a:latin typeface="Times New Roman" pitchFamily="18" charset="0"/>
              </a:rPr>
              <a:t>following ways:</a:t>
            </a:r>
          </a:p>
          <a:p>
            <a:pPr lvl="1">
              <a:lnSpc>
                <a:spcPct val="104000"/>
              </a:lnSpc>
              <a:spcBef>
                <a:spcPts val="600"/>
              </a:spcBef>
              <a:spcAft>
                <a:spcPts val="600"/>
              </a:spcAft>
            </a:pPr>
            <a:r>
              <a:rPr lang="en-US">
                <a:latin typeface="Times New Roman" pitchFamily="18" charset="0"/>
              </a:rPr>
              <a:t>By </a:t>
            </a:r>
            <a:r>
              <a:rPr lang="en-US" dirty="0">
                <a:latin typeface="Times New Roman" pitchFamily="18" charset="0"/>
              </a:rPr>
              <a:t>default, the highest IP address of any active physical interface when OSPF starts is chosen as the router ID. The interface does not have to be part of the OSPF process, but it has to be up. There must be at least one up IP interface on the router for OSPF to use as router ID. If no up interface with an IP address is available when the OSPF process starts, the “OSPF process cannot start” message occurs</a:t>
            </a:r>
          </a:p>
          <a:p>
            <a:pPr lvl="1">
              <a:lnSpc>
                <a:spcPct val="104000"/>
              </a:lnSpc>
              <a:spcAft>
                <a:spcPts val="600"/>
              </a:spcAft>
            </a:pPr>
            <a:r>
              <a:rPr lang="en-US" dirty="0">
                <a:latin typeface="Times New Roman" pitchFamily="18" charset="0"/>
              </a:rPr>
              <a:t>If there is a loopback interface, its address will always be preferred as the router ID instead of a physical interface address, because a loopback interface never goes down. If there is more than one loopback interface, then the highest IP address on any active loopback interface becomes the router ID.</a:t>
            </a:r>
          </a:p>
          <a:p>
            <a:pPr lvl="1">
              <a:lnSpc>
                <a:spcPct val="104000"/>
              </a:lnSpc>
              <a:spcAft>
                <a:spcPts val="600"/>
              </a:spcAft>
            </a:pPr>
            <a:r>
              <a:rPr lang="en-US" dirty="0">
                <a:latin typeface="Times New Roman" pitchFamily="18" charset="0"/>
              </a:rPr>
              <a:t>Finally, you can use the </a:t>
            </a:r>
            <a:r>
              <a:rPr lang="en-US" b="1" dirty="0">
                <a:latin typeface="Times New Roman" pitchFamily="18" charset="0"/>
              </a:rPr>
              <a:t>router-id</a:t>
            </a:r>
            <a:r>
              <a:rPr lang="en-US" dirty="0">
                <a:latin typeface="Times New Roman" pitchFamily="18" charset="0"/>
              </a:rPr>
              <a:t> command to set the router ID. This is the preferred way to establish a router ID and should always used in preference to the other two procedures.</a:t>
            </a:r>
          </a:p>
          <a:p>
            <a:pPr>
              <a:lnSpc>
                <a:spcPct val="104000"/>
              </a:lnSpc>
              <a:spcBef>
                <a:spcPts val="600"/>
              </a:spcBef>
              <a:spcAft>
                <a:spcPts val="600"/>
              </a:spcAft>
            </a:pPr>
            <a:r>
              <a:rPr lang="en-US" dirty="0">
                <a:latin typeface="Times New Roman" pitchFamily="18" charset="0"/>
              </a:rPr>
              <a:t>Once the OSPF router ID is set, it does not change, even if the interface that the router is using for the router ID goes down. The OSPF router ID changes only if the router reloads or if the OSPF routing process restarts.</a:t>
            </a:r>
          </a:p>
          <a:p>
            <a:pPr lvl="0"/>
            <a:r>
              <a:rPr lang="en-US" dirty="0"/>
              <a:t>If no interface is up when the OSPF process starts, you will get the following error message:</a:t>
            </a:r>
            <a:br>
              <a:rPr lang="en-US" dirty="0"/>
            </a:br>
            <a:r>
              <a:rPr lang="en-US" dirty="0" err="1"/>
              <a:t>p5r2</a:t>
            </a:r>
            <a:r>
              <a:rPr lang="en-US" dirty="0"/>
              <a:t>(config)#router ospf 1</a:t>
            </a:r>
          </a:p>
          <a:p>
            <a:pPr lvl="1"/>
            <a:r>
              <a:rPr lang="en-US" dirty="0" err="1"/>
              <a:t>2w1d</a:t>
            </a:r>
            <a:r>
              <a:rPr lang="en-US" dirty="0"/>
              <a:t>: %OSPF-4-</a:t>
            </a:r>
            <a:r>
              <a:rPr lang="en-US" dirty="0" err="1"/>
              <a:t>NORTRID</a:t>
            </a:r>
            <a:r>
              <a:rPr lang="en-US" dirty="0"/>
              <a:t>: OSPF process 1 cannot start.</a:t>
            </a:r>
          </a:p>
          <a:p>
            <a:pPr>
              <a:lnSpc>
                <a:spcPct val="104000"/>
              </a:lnSpc>
              <a:spcBef>
                <a:spcPts val="600"/>
              </a:spcBef>
              <a:spcAft>
                <a:spcPts val="600"/>
              </a:spcAft>
            </a:pPr>
            <a:endParaRPr lang="en-US" dirty="0">
              <a:latin typeface="Times New Roman" pitchFamily="18" charset="0"/>
            </a:endParaRP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62</a:t>
            </a:fld>
            <a:endParaRPr lang="en-US" dirty="0"/>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t>Configured router ID:</a:t>
            </a:r>
          </a:p>
          <a:p>
            <a:pPr lvl="1"/>
            <a:r>
              <a:rPr lang="en-US" dirty="0"/>
              <a:t>Use IP address configured with OSPF </a:t>
            </a:r>
            <a:r>
              <a:rPr lang="en-US" b="1" dirty="0"/>
              <a:t>router-id</a:t>
            </a:r>
            <a:r>
              <a:rPr lang="en-US" dirty="0"/>
              <a:t> command</a:t>
            </a:r>
          </a:p>
          <a:p>
            <a:pPr lvl="0"/>
            <a:r>
              <a:rPr lang="en-US" dirty="0"/>
              <a:t>Highest Loopback IP address:</a:t>
            </a:r>
          </a:p>
          <a:p>
            <a:pPr lvl="1"/>
            <a:r>
              <a:rPr lang="en-US" dirty="0"/>
              <a:t>If the </a:t>
            </a:r>
            <a:r>
              <a:rPr lang="en-US" b="1" dirty="0"/>
              <a:t>router-id</a:t>
            </a:r>
            <a:r>
              <a:rPr lang="en-US" dirty="0"/>
              <a:t> command not used then the router chooses highest IP address of any loopback interfaces</a:t>
            </a:r>
          </a:p>
          <a:p>
            <a:pPr lvl="0"/>
            <a:r>
              <a:rPr lang="en-US" dirty="0"/>
              <a:t>Highest active interface IP address:</a:t>
            </a:r>
          </a:p>
          <a:p>
            <a:pPr lvl="1"/>
            <a:r>
              <a:rPr lang="en-US" dirty="0"/>
              <a:t>If no loopback interfaces are configured then the highest IP address on any active interface is used. </a:t>
            </a:r>
          </a:p>
          <a:p>
            <a:pPr lvl="1"/>
            <a:r>
              <a:rPr lang="en-US" dirty="0"/>
              <a:t>The router ID is selected when OSPF is configured with its first OSPF </a:t>
            </a:r>
            <a:r>
              <a:rPr lang="en-US" b="1" dirty="0"/>
              <a:t>network</a:t>
            </a:r>
            <a:r>
              <a:rPr lang="en-US" dirty="0"/>
              <a:t> command. </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63</a:t>
            </a:fld>
            <a:endParaRPr lang="en-US" dirty="0"/>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64</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t>Use the OSPF </a:t>
            </a:r>
            <a:r>
              <a:rPr lang="en-US" b="1" dirty="0"/>
              <a:t>router-id </a:t>
            </a:r>
            <a:r>
              <a:rPr lang="en-US" dirty="0"/>
              <a:t>command to ensure that OSPF selects a specific router ID. The </a:t>
            </a:r>
            <a:r>
              <a:rPr lang="en-US" i="1" dirty="0"/>
              <a:t>ip-address</a:t>
            </a:r>
            <a:r>
              <a:rPr lang="en-US" dirty="0"/>
              <a:t> parameter can be any unique arbitrary 32-bit value in an IP address dotted decimal format.</a:t>
            </a:r>
          </a:p>
          <a:p>
            <a:r>
              <a:rPr lang="en-US" dirty="0"/>
              <a:t>After the </a:t>
            </a:r>
            <a:r>
              <a:rPr lang="en-US" b="1" dirty="0"/>
              <a:t>router-id</a:t>
            </a:r>
            <a:r>
              <a:rPr lang="en-US" dirty="0"/>
              <a:t> command is configured, use the </a:t>
            </a:r>
            <a:r>
              <a:rPr lang="en-US" b="1" dirty="0"/>
              <a:t>clear ip ospf process</a:t>
            </a:r>
            <a:r>
              <a:rPr lang="en-US" dirty="0"/>
              <a:t> command. This command restarts the OSPF routing process so that it will reselect the new IP address as its router ID.</a:t>
            </a:r>
          </a:p>
          <a:p>
            <a:pPr marL="224325" indent="-224325" defTabSz="1001675" eaLnBrk="0" fontAlgn="base" hangingPunct="0">
              <a:lnSpc>
                <a:spcPct val="90000"/>
              </a:lnSpc>
              <a:spcBef>
                <a:spcPct val="50000"/>
              </a:spcBef>
              <a:spcAft>
                <a:spcPct val="0"/>
              </a:spcAft>
              <a:buSzPct val="100000"/>
              <a:defRPr/>
            </a:pPr>
            <a:endParaRPr lang="en-US" dirty="0"/>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To demonstrate an alternative, interface S0/0/1 of R2 is configured to be in area</a:t>
            </a:r>
            <a:r>
              <a:rPr lang="en-US" baseline="0" dirty="0"/>
              <a:t> 1.</a:t>
            </a:r>
            <a:r>
              <a:rPr lang="en-US" dirty="0"/>
              <a:t> </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65</a:t>
            </a:fld>
            <a:endParaRPr lang="en-US" dirty="0"/>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67</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t>The </a:t>
            </a:r>
            <a:r>
              <a:rPr lang="en-US" b="1" dirty="0"/>
              <a:t>show ip protocols </a:t>
            </a:r>
            <a:r>
              <a:rPr lang="en-US" dirty="0"/>
              <a:t>command gives information about any and all dynamic routing protocols running on the router.</a:t>
            </a:r>
          </a:p>
          <a:p>
            <a:r>
              <a:rPr lang="en-US" dirty="0">
                <a:latin typeface="Arial" charset="0"/>
              </a:rPr>
              <a:t>The figure shows that the OSPF routing protocol with process number 1 is configured. The router-id of the router is 10.64.0.1 and it belongs to area 0. </a:t>
            </a:r>
            <a:endParaRPr lang="en-US" dirty="0"/>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68</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One of the most important OSPF troubleshooting commands is the </a:t>
            </a:r>
            <a:r>
              <a:rPr lang="en-US" b="1" dirty="0">
                <a:latin typeface="Arial" charset="0"/>
              </a:rPr>
              <a:t>show ip ospf neighbor </a:t>
            </a:r>
            <a:r>
              <a:rPr lang="en-US" dirty="0">
                <a:latin typeface="Arial" charset="0"/>
              </a:rPr>
              <a:t>[</a:t>
            </a:r>
            <a:r>
              <a:rPr lang="en-US" i="1" dirty="0">
                <a:latin typeface="Arial" charset="0"/>
              </a:rPr>
              <a:t>type</a:t>
            </a:r>
            <a:r>
              <a:rPr lang="en-US" dirty="0">
                <a:latin typeface="Arial" charset="0"/>
              </a:rPr>
              <a:t> </a:t>
            </a:r>
            <a:r>
              <a:rPr lang="en-US" i="1" dirty="0">
                <a:latin typeface="Arial" charset="0"/>
              </a:rPr>
              <a:t>number</a:t>
            </a:r>
            <a:r>
              <a:rPr lang="en-US" dirty="0">
                <a:latin typeface="Arial" charset="0"/>
              </a:rPr>
              <a:t>] [</a:t>
            </a:r>
            <a:r>
              <a:rPr lang="en-US" i="1" dirty="0">
                <a:latin typeface="Arial" charset="0"/>
              </a:rPr>
              <a:t>neighbor-id</a:t>
            </a:r>
            <a:r>
              <a:rPr lang="en-US" dirty="0">
                <a:latin typeface="Arial" charset="0"/>
              </a:rPr>
              <a:t>] [</a:t>
            </a:r>
            <a:r>
              <a:rPr lang="en-US" b="1" dirty="0">
                <a:latin typeface="Arial" charset="0"/>
              </a:rPr>
              <a:t>detail</a:t>
            </a:r>
            <a:r>
              <a:rPr lang="en-US" dirty="0">
                <a:latin typeface="Arial" charset="0"/>
              </a:rPr>
              <a:t>]</a:t>
            </a:r>
            <a:r>
              <a:rPr lang="en-US" b="1" dirty="0">
                <a:latin typeface="Arial" charset="0"/>
              </a:rPr>
              <a:t> </a:t>
            </a:r>
            <a:r>
              <a:rPr lang="en-US" dirty="0">
                <a:latin typeface="Arial" charset="0"/>
              </a:rPr>
              <a:t>command. OSPF does not send or receive updates without having full adjacencies between neighbors; this command displays OSPF neighbor information for each interface. </a:t>
            </a:r>
          </a:p>
          <a:p>
            <a:pPr marL="110605" indent="-110605" defTabSz="1001675" eaLnBrk="0" fontAlgn="base" hangingPunct="0">
              <a:lnSpc>
                <a:spcPct val="90000"/>
              </a:lnSpc>
              <a:spcBef>
                <a:spcPct val="50000"/>
              </a:spcBef>
              <a:spcAft>
                <a:spcPct val="0"/>
              </a:spcAft>
              <a:buSzPct val="100000"/>
              <a:buFontTx/>
              <a:buChar char="•"/>
              <a:defRPr/>
            </a:pPr>
            <a:r>
              <a:rPr lang="en-US">
                <a:latin typeface="Arial" charset="0"/>
              </a:rPr>
              <a:t>Router </a:t>
            </a:r>
            <a:r>
              <a:rPr lang="en-US" dirty="0">
                <a:latin typeface="Arial" charset="0"/>
              </a:rPr>
              <a:t>B has two neighbors. The first entry in the table represents the adjacency formed on the FastEthernet interface. A FULL state means that the </a:t>
            </a:r>
            <a:r>
              <a:rPr lang="en-US" dirty="0" err="1">
                <a:latin typeface="Arial" charset="0"/>
              </a:rPr>
              <a:t>LSDB</a:t>
            </a:r>
            <a:r>
              <a:rPr lang="en-US" dirty="0">
                <a:latin typeface="Arial" charset="0"/>
              </a:rPr>
              <a:t> has been exchanged successfully. The </a:t>
            </a:r>
            <a:r>
              <a:rPr lang="en-US" dirty="0" err="1">
                <a:latin typeface="Arial" charset="0"/>
              </a:rPr>
              <a:t>DROTHER</a:t>
            </a:r>
            <a:r>
              <a:rPr lang="en-US" dirty="0">
                <a:latin typeface="Arial" charset="0"/>
              </a:rPr>
              <a:t> entry means that a router other than this neighboring router is the designated router. (Note that the OSPF priority on router A’s FastEthernet 0/0 interface has been set to 0, indicating that it cannot be the DR or BDR on that interface.)</a:t>
            </a:r>
          </a:p>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second line of </a:t>
            </a:r>
            <a:r>
              <a:rPr lang="en-US">
                <a:latin typeface="Arial" charset="0"/>
              </a:rPr>
              <a:t>output represents </a:t>
            </a:r>
            <a:r>
              <a:rPr lang="en-US" dirty="0">
                <a:latin typeface="Arial" charset="0"/>
              </a:rPr>
              <a:t>Router C, Router B's neighbor on the serial interface. DR and BDR are not used on point-to-point interfaces (as indicated by a dash [-]).</a:t>
            </a:r>
          </a:p>
          <a:p>
            <a:endParaRPr lang="en-US" dirty="0">
              <a:latin typeface="Arial"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69</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The O code indicates that the route was learned from OSPF; the IA code indicates that the learned route is in another area (</a:t>
            </a:r>
            <a:r>
              <a:rPr lang="en-US" dirty="0" err="1">
                <a:latin typeface="Arial" charset="0"/>
              </a:rPr>
              <a:t>interarea</a:t>
            </a:r>
            <a:r>
              <a:rPr lang="en-US">
                <a:latin typeface="Arial" charset="0"/>
              </a:rPr>
              <a:t>). The </a:t>
            </a:r>
            <a:r>
              <a:rPr lang="en-US" dirty="0">
                <a:latin typeface="Arial" charset="0"/>
              </a:rPr>
              <a:t>10.2.1.0 subnet is learned on FastEthernet 0/0 via neighbor 10.64.0.2. The [110/782] in the routing table represents the administrative distance assigned to OSPF (110) and the total cost of the route to subnet 10.2.1.0 (cost of 782).</a:t>
            </a:r>
          </a:p>
          <a:p>
            <a:endParaRPr lang="en-US" dirty="0"/>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71</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r>
              <a:rPr lang="en-US" dirty="0">
                <a:latin typeface="Arial" charset="0"/>
              </a:rPr>
              <a:t>The command output in the example is from R1 in the configuration example and details the OSPF status of the FastEthernet 0/0 interface. This command verifies that OSPF is running on that particular interface and shows the OSPF area it is in. The command also displays other information, such as the OSPF process ID, the router ID, the OSPF network type, the DR and BDR, timers, and neighbor adjacency information.</a:t>
            </a:r>
            <a:endParaRPr lang="en-US" dirty="0"/>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US"/>
              <a:t>The </a:t>
            </a:r>
            <a:r>
              <a:rPr lang="en-US" dirty="0"/>
              <a:t>DR and BDR add value to the network in the following ways:</a:t>
            </a:r>
          </a:p>
          <a:p>
            <a:r>
              <a:rPr lang="en-US" b="1" dirty="0"/>
              <a:t>Reducing routing update traffic</a:t>
            </a:r>
            <a:r>
              <a:rPr lang="en-US" dirty="0"/>
              <a:t>—The DR and BDR act as a central point of contact for link-state information exchange on a given multiaccess broadcast network; therefore, each router must establish a full adjacency with the DR and the BDR only. Instead of each router exchanging link-state information with every other router on the segment, each router sends the link-state information to the DR and BDR only. The DR represents the multiaccess broadcast network in the sense that it sends link-state information from each router to all other routers in the network. This flooding process significantly reduces the router-related traffic on a segment.</a:t>
            </a:r>
          </a:p>
          <a:p>
            <a:r>
              <a:rPr lang="en-US" b="1" dirty="0"/>
              <a:t>Managing link-state synchronization</a:t>
            </a:r>
            <a:r>
              <a:rPr lang="en-US" dirty="0"/>
              <a:t>—The DR and BDR ensure that the other routers on the network have the same link-state information about the internetwork. In this way, the DR and BDR reduce the number of routing errors.</a:t>
            </a:r>
          </a:p>
          <a:p>
            <a:pPr marL="110605" lvl="1" indent="-110605" defTabSz="1001675" eaLnBrk="0" fontAlgn="base" hangingPunct="0">
              <a:lnSpc>
                <a:spcPct val="90000"/>
              </a:lnSpc>
              <a:spcBef>
                <a:spcPct val="50000"/>
              </a:spcBef>
              <a:spcAft>
                <a:spcPct val="0"/>
              </a:spcAft>
              <a:buSzPct val="100000"/>
              <a:defRPr/>
            </a:pPr>
            <a:endParaRPr lang="en-US" b="1"/>
          </a:p>
          <a:p>
            <a:pPr marL="110605" lvl="1" indent="-110605" defTabSz="1001675" eaLnBrk="0" fontAlgn="base" hangingPunct="0">
              <a:lnSpc>
                <a:spcPct val="90000"/>
              </a:lnSpc>
              <a:spcBef>
                <a:spcPct val="50000"/>
              </a:spcBef>
              <a:spcAft>
                <a:spcPct val="0"/>
              </a:spcAft>
              <a:buSzPct val="100000"/>
              <a:defRPr/>
            </a:pPr>
            <a:r>
              <a:rPr lang="en-US" b="1"/>
              <a:t>Note</a:t>
            </a:r>
            <a:r>
              <a:rPr lang="en-US" dirty="0"/>
              <a:t>: DR/BDR elections DO NOT occur in point-to-point networks.</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75</a:t>
            </a:fld>
            <a:endParaRPr lang="en-US" dirty="0"/>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US" dirty="0"/>
              <a:t>If a router joins a broadcast network in which there is already a DR and BDR, it will get to the </a:t>
            </a:r>
            <a:r>
              <a:rPr lang="en-US" i="1" dirty="0"/>
              <a:t>two-way </a:t>
            </a:r>
            <a:r>
              <a:rPr lang="en-US" dirty="0"/>
              <a:t>state with all routers, including the DR and BDR, and those that are </a:t>
            </a:r>
            <a:r>
              <a:rPr lang="en-US" dirty="0" err="1"/>
              <a:t>DROTHER</a:t>
            </a:r>
            <a:r>
              <a:rPr lang="en-US" dirty="0"/>
              <a:t> (not DR or BDR). </a:t>
            </a:r>
          </a:p>
          <a:p>
            <a:pPr lvl="0"/>
            <a:r>
              <a:rPr lang="en-US" dirty="0"/>
              <a:t>The joining router will form </a:t>
            </a:r>
            <a:r>
              <a:rPr lang="en-US" i="1" dirty="0"/>
              <a:t>full</a:t>
            </a:r>
            <a:r>
              <a:rPr lang="en-US" dirty="0"/>
              <a:t> bidirectional adjacencies only with the DR and BDR.</a:t>
            </a:r>
          </a:p>
          <a:p>
            <a:pPr lvl="0"/>
            <a:r>
              <a:rPr lang="en-US" dirty="0"/>
              <a:t>Only the DR exchanges and synchronizes link-state information with the routers to which it has established adjacencies. Having the DR represent the network in this capacity reduces the amount of routing update traffic.</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76</a:t>
            </a:fld>
            <a:endParaRPr lang="en-US" dirty="0"/>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78</a:t>
            </a:fld>
            <a:endParaRPr lang="en-US" dirty="0"/>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79</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endParaRPr lang="en-US" dirty="0"/>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CA" dirty="0"/>
              <a:t>If two routers have the same priority, the router with the highest router ID (IP Address) will be selected. </a:t>
            </a:r>
          </a:p>
          <a:p>
            <a:pPr lvl="0"/>
            <a:r>
              <a:rPr lang="en-CA" dirty="0"/>
              <a:t>The router ID can be manipulated by configuring an address on a loopback interface.</a:t>
            </a:r>
          </a:p>
          <a:p>
            <a:pPr lvl="0"/>
            <a:r>
              <a:rPr lang="en-CA" dirty="0"/>
              <a:t>A router can be configured to win an election on one interface, and lose an election on another.</a:t>
            </a:r>
          </a:p>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80</a:t>
            </a:fld>
            <a:endParaRPr lang="en-US" dirty="0"/>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81</a:t>
            </a:fld>
            <a:endParaRPr lang="en-US" dirty="0"/>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83</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a:t>
            </a:r>
            <a:r>
              <a:rPr lang="en-US" baseline="0" dirty="0"/>
              <a:t> this configuration, </a:t>
            </a:r>
            <a:r>
              <a:rPr lang="en-US" dirty="0"/>
              <a:t>routing updates are no longer sent on interface Fa0/0 of R1 and R2.</a:t>
            </a:r>
          </a:p>
          <a:p>
            <a:r>
              <a:rPr lang="en-US"/>
              <a:t>The </a:t>
            </a:r>
            <a:r>
              <a:rPr lang="en-US" dirty="0"/>
              <a:t>alternative configuration makes all interfaces</a:t>
            </a:r>
            <a:r>
              <a:rPr lang="en-US" baseline="0" dirty="0"/>
              <a:t> passive and then makes interface S0/0/0 not passive. This method is efficient when there are many interface that should be passive and only a few that should not be passive.</a:t>
            </a:r>
          </a:p>
          <a:p>
            <a:r>
              <a:rPr lang="en-US" baseline="0"/>
              <a:t>Commands </a:t>
            </a:r>
            <a:r>
              <a:rPr lang="en-US" baseline="0" dirty="0"/>
              <a:t>to </a:t>
            </a:r>
            <a:r>
              <a:rPr lang="en-US" baseline="0"/>
              <a:t>verify include:</a:t>
            </a:r>
            <a:endParaRPr lang="en-US" baseline="0" dirty="0"/>
          </a:p>
          <a:p>
            <a:pPr lvl="1"/>
            <a:r>
              <a:rPr lang="en-US" b="1" baseline="0" dirty="0"/>
              <a:t>show ip protocols</a:t>
            </a:r>
          </a:p>
          <a:p>
            <a:pPr lvl="1"/>
            <a:r>
              <a:rPr lang="en-US" b="1" baseline="0" dirty="0"/>
              <a:t>show ip ospf neighbors</a:t>
            </a:r>
            <a:endParaRPr lang="en-US" b="1"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84</a:t>
            </a:fld>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86</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latin typeface="Arial" charset="0"/>
              </a:rPr>
              <a:t>In this example the OSPF network </a:t>
            </a:r>
            <a:r>
              <a:rPr lang="en-US" dirty="0" err="1">
                <a:latin typeface="Arial" charset="0"/>
              </a:rPr>
              <a:t>multihomed</a:t>
            </a:r>
            <a:r>
              <a:rPr lang="en-US" dirty="0">
                <a:latin typeface="Arial" charset="0"/>
              </a:rPr>
              <a:t> to dual ISPs and therefore it makes no sense to redistribute all the ISP’s routes into OSPF. </a:t>
            </a:r>
          </a:p>
          <a:p>
            <a:r>
              <a:rPr lang="en-US" dirty="0">
                <a:latin typeface="Arial" charset="0"/>
              </a:rPr>
              <a:t>In this case, default routes are sent into OSPF. </a:t>
            </a:r>
          </a:p>
          <a:p>
            <a:r>
              <a:rPr lang="en-US" dirty="0">
                <a:latin typeface="Arial" charset="0"/>
              </a:rPr>
              <a:t>The optional </a:t>
            </a:r>
            <a:r>
              <a:rPr lang="en-US" b="1" dirty="0">
                <a:latin typeface="Arial" charset="0"/>
              </a:rPr>
              <a:t>metric </a:t>
            </a:r>
            <a:r>
              <a:rPr lang="en-US" dirty="0">
                <a:latin typeface="Arial" charset="0"/>
              </a:rPr>
              <a:t>parameter has been used to prefer the default route to ISP A with its metric of 10, over the backup connection to ISP B with its metric of 100. </a:t>
            </a:r>
          </a:p>
          <a:p>
            <a:pPr lvl="1"/>
            <a:r>
              <a:rPr lang="en-US" dirty="0">
                <a:latin typeface="Arial" charset="0"/>
              </a:rPr>
              <a:t>The default route being generated has a metric-type of E2 by default, so the metric does not increase as it goes through the area. </a:t>
            </a:r>
          </a:p>
          <a:p>
            <a:pPr lvl="1"/>
            <a:r>
              <a:rPr lang="en-US" dirty="0">
                <a:latin typeface="Arial" charset="0"/>
              </a:rPr>
              <a:t>As a result, all routers, regardless of their proximity to the border router, prefer ISP A over ISP B. </a:t>
            </a:r>
          </a:p>
          <a:p>
            <a:r>
              <a:rPr lang="en-US" dirty="0">
                <a:latin typeface="Arial" charset="0"/>
              </a:rPr>
              <a:t>Because the </a:t>
            </a:r>
            <a:r>
              <a:rPr lang="en-US" b="1" dirty="0">
                <a:latin typeface="Arial" charset="0"/>
              </a:rPr>
              <a:t>always </a:t>
            </a:r>
            <a:r>
              <a:rPr lang="en-US" dirty="0">
                <a:latin typeface="Arial" charset="0"/>
              </a:rPr>
              <a:t>parameter is not used on these routers, a default route must exist in the IP routing table for the router to advertise a default route into OSPF. </a:t>
            </a:r>
          </a:p>
          <a:p>
            <a:r>
              <a:rPr lang="en-US" dirty="0">
                <a:latin typeface="Arial" charset="0"/>
              </a:rPr>
              <a:t>Both routers have a default static route configured.</a:t>
            </a: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87</a:t>
            </a:fld>
            <a:endParaRPr lang="en-US" dirty="0"/>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89</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endParaRPr lang="en-US" dirty="0"/>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56F4A31B-6E24-4B5C-A597-6098D9BE3512}" type="slidenum">
              <a:rPr lang="en-US"/>
              <a:pPr/>
              <a:t>91</a:t>
            </a:fld>
            <a:endParaRPr lang="en-US" dirty="0"/>
          </a:p>
        </p:txBody>
      </p:sp>
      <p:sp>
        <p:nvSpPr>
          <p:cNvPr id="968706" name="Rectangle 2"/>
          <p:cNvSpPr>
            <a:spLocks noGrp="1" noRot="1" noChangeAspect="1" noChangeArrowheads="1" noTextEdit="1"/>
          </p:cNvSpPr>
          <p:nvPr>
            <p:ph type="sldImg"/>
          </p:nvPr>
        </p:nvSpPr>
        <p:spPr>
          <a:xfrm>
            <a:off x="381000" y="687388"/>
            <a:ext cx="6096000" cy="3429000"/>
          </a:xfrm>
          <a:ln/>
        </p:spPr>
      </p:sp>
      <p:sp>
        <p:nvSpPr>
          <p:cNvPr id="96870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endParaRPr lang="en-US" dirty="0"/>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330B1C-982E-47E4-908E-66726F3B9983}" type="slidenum">
              <a:rPr lang="en-US"/>
              <a:pPr/>
              <a:t>93</a:t>
            </a:fld>
            <a:endParaRPr lang="en-US" dirty="0"/>
          </a:p>
        </p:txBody>
      </p:sp>
      <p:sp>
        <p:nvSpPr>
          <p:cNvPr id="211970" name="Rectangle 2"/>
          <p:cNvSpPr>
            <a:spLocks noGrp="1" noRot="1" noChangeAspect="1" noChangeArrowheads="1" noTextEdit="1"/>
          </p:cNvSpPr>
          <p:nvPr>
            <p:ph type="sldImg"/>
          </p:nvPr>
        </p:nvSpPr>
        <p:spPr>
          <a:xfrm>
            <a:off x="512763" y="563563"/>
            <a:ext cx="5842000" cy="3287712"/>
          </a:xfrm>
          <a:ln/>
        </p:spPr>
      </p:sp>
      <p:sp>
        <p:nvSpPr>
          <p:cNvPr id="211971" name="Rectangle 3"/>
          <p:cNvSpPr>
            <a:spLocks noGrp="1" noChangeArrowheads="1"/>
          </p:cNvSpPr>
          <p:nvPr>
            <p:ph type="body" idx="1"/>
          </p:nvPr>
        </p:nvSpPr>
        <p:spPr>
          <a:xfrm>
            <a:off x="858838" y="3997325"/>
            <a:ext cx="5160962" cy="4306888"/>
          </a:xfrm>
        </p:spPr>
        <p:txBody>
          <a:bodyPr lIns="89792" tIns="44895" rIns="89792" bIns="44895"/>
          <a:lstStyle/>
          <a:p>
            <a:pPr marL="228587" indent="-228587"/>
            <a:r>
              <a:rPr lang="en-US"/>
              <a:t>Authentication types: simple </a:t>
            </a:r>
            <a:r>
              <a:rPr lang="en-US" dirty="0"/>
              <a:t>password authentication (plain text) and MD5 authentication</a:t>
            </a:r>
          </a:p>
          <a:p>
            <a:pPr marL="228587" indent="-228587"/>
            <a:r>
              <a:rPr lang="en-US"/>
              <a:t>Recall </a:t>
            </a:r>
            <a:r>
              <a:rPr lang="en-US" dirty="0"/>
              <a:t>that when neighbor authentication has been configured on a router, the router authenticates the source of each routing update packet that it receives. This is accomplished by the exchange of an authenticating key (sometimes referred to as a password) that is known to both the sending and the receiving router. </a:t>
            </a:r>
          </a:p>
          <a:p>
            <a:pPr marL="228587" indent="-228587"/>
            <a:r>
              <a:rPr lang="en-US"/>
              <a:t>By </a:t>
            </a:r>
            <a:r>
              <a:rPr lang="en-US" dirty="0"/>
              <a:t>default, OSPF uses null authentication, which means that routing exchanges over a network are not authenticated. </a:t>
            </a:r>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94</a:t>
            </a:fld>
            <a:endParaRPr lang="en-US" dirty="0"/>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95</a:t>
            </a:fld>
            <a:endParaRPr lang="en-US" dirty="0"/>
          </a:p>
        </p:txBody>
      </p:sp>
      <p:sp>
        <p:nvSpPr>
          <p:cNvPr id="978946" name="Rectangle 2"/>
          <p:cNvSpPr>
            <a:spLocks noGrp="1" noRot="1" noChangeAspect="1" noChangeArrowheads="1" noTextEdit="1"/>
          </p:cNvSpPr>
          <p:nvPr>
            <p:ph type="sldImg"/>
          </p:nvPr>
        </p:nvSpPr>
        <p:spPr>
          <a:xfrm>
            <a:off x="381000" y="687388"/>
            <a:ext cx="6096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endParaRPr lang="en-US" dirty="0"/>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96</a:t>
            </a:fld>
            <a:endParaRPr lang="en-US" dirty="0"/>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connecting interfaces on both R1 and R2 are configured for the same type of authentication with the same authentication key. Simple password authentication is configured on interface serial 0/0/1 on both routers, with the </a:t>
            </a:r>
            <a:r>
              <a:rPr lang="en-US" b="1" dirty="0">
                <a:latin typeface="Arial" charset="0"/>
              </a:rPr>
              <a:t>ip ospf authentication</a:t>
            </a:r>
            <a:r>
              <a:rPr lang="en-US" dirty="0">
                <a:latin typeface="Arial" charset="0"/>
              </a:rPr>
              <a:t> command. The interfaces are configured with an authentication key of </a:t>
            </a:r>
            <a:r>
              <a:rPr lang="en-US" i="1" dirty="0">
                <a:latin typeface="Arial" charset="0"/>
              </a:rPr>
              <a:t>PLAINPAS</a:t>
            </a:r>
            <a:r>
              <a:rPr lang="en-US" dirty="0">
                <a:latin typeface="Arial" charset="0"/>
              </a:rPr>
              <a:t>. </a:t>
            </a:r>
          </a:p>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97</a:t>
            </a:fld>
            <a:endParaRPr lang="en-US" dirty="0"/>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F88204-FB28-4EBC-8501-A5D4E0EF7108}" type="slidenum">
              <a:rPr lang="en-US"/>
              <a:pPr/>
              <a:t>98</a:t>
            </a:fld>
            <a:endParaRPr lang="en-US" dirty="0"/>
          </a:p>
        </p:txBody>
      </p:sp>
      <p:sp>
        <p:nvSpPr>
          <p:cNvPr id="232450" name="Rectangle 2"/>
          <p:cNvSpPr>
            <a:spLocks noGrp="1" noRot="1" noChangeAspect="1" noChangeArrowheads="1" noTextEdit="1"/>
          </p:cNvSpPr>
          <p:nvPr>
            <p:ph type="sldImg"/>
          </p:nvPr>
        </p:nvSpPr>
        <p:spPr>
          <a:xfrm>
            <a:off x="512763" y="563563"/>
            <a:ext cx="5842000" cy="3287712"/>
          </a:xfrm>
          <a:ln/>
        </p:spPr>
      </p:sp>
      <p:sp>
        <p:nvSpPr>
          <p:cNvPr id="232451" name="Rectangle 3"/>
          <p:cNvSpPr>
            <a:spLocks noGrp="1" noChangeArrowheads="1"/>
          </p:cNvSpPr>
          <p:nvPr>
            <p:ph type="body" idx="1"/>
          </p:nvPr>
        </p:nvSpPr>
        <p:spPr>
          <a:xfrm>
            <a:off x="858838" y="3997325"/>
            <a:ext cx="5160962" cy="4306888"/>
          </a:xfrm>
        </p:spPr>
        <p:txBody>
          <a:bodyPr lIns="89792" tIns="44895" rIns="89792" bIns="44895"/>
          <a:lstStyle/>
          <a:p>
            <a:r>
              <a:rPr lang="en-US" dirty="0"/>
              <a:t>If simple password authentication is configured on the R1 serial 0/0/1 interface but no authentication is configured on the R2 serial 0/0/1 interface, the routers will not be able to form an adjacency over that link. The outputs of the </a:t>
            </a:r>
            <a:r>
              <a:rPr lang="en-US" b="1" dirty="0"/>
              <a:t>debug ip ospf adj</a:t>
            </a:r>
            <a:r>
              <a:rPr lang="en-US" dirty="0"/>
              <a:t> command shown in the upper portion of the figure illustrates that the routers report a mismatch in authentication type; no OSPF packets will be sent between the neighbors. </a:t>
            </a:r>
          </a:p>
          <a:p>
            <a:pPr>
              <a:buNone/>
            </a:pPr>
            <a:endParaRPr lang="en-US" b="1"/>
          </a:p>
          <a:p>
            <a:pPr>
              <a:buNone/>
            </a:pPr>
            <a:r>
              <a:rPr lang="en-US" b="1"/>
              <a:t>NOTE</a:t>
            </a:r>
            <a:r>
              <a:rPr lang="en-US" b="1" dirty="0"/>
              <a:t>:</a:t>
            </a:r>
            <a:r>
              <a:rPr lang="en-US" dirty="0"/>
              <a:t> The different types of authentication have the following type </a:t>
            </a:r>
            <a:r>
              <a:rPr lang="en-US"/>
              <a:t>codes:</a:t>
            </a:r>
          </a:p>
          <a:p>
            <a:r>
              <a:rPr lang="en-US"/>
              <a:t>null</a:t>
            </a:r>
            <a:r>
              <a:rPr lang="en-US" dirty="0"/>
              <a:t>: </a:t>
            </a:r>
            <a:r>
              <a:rPr lang="en-US"/>
              <a:t>type 0</a:t>
            </a:r>
          </a:p>
          <a:p>
            <a:r>
              <a:rPr lang="en-US"/>
              <a:t>simple </a:t>
            </a:r>
            <a:r>
              <a:rPr lang="en-US" dirty="0"/>
              <a:t>password: </a:t>
            </a:r>
            <a:r>
              <a:rPr lang="en-US"/>
              <a:t>type 1</a:t>
            </a:r>
          </a:p>
          <a:p>
            <a:r>
              <a:rPr lang="en-US"/>
              <a:t>MD5</a:t>
            </a:r>
            <a:r>
              <a:rPr lang="en-US" dirty="0"/>
              <a:t>: </a:t>
            </a:r>
            <a:r>
              <a:rPr lang="en-US"/>
              <a:t>type 2</a:t>
            </a:r>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45F88204-FB28-4EBC-8501-A5D4E0EF7108}" type="slidenum">
              <a:rPr lang="en-US"/>
              <a:pPr/>
              <a:t>99</a:t>
            </a:fld>
            <a:endParaRPr lang="en-US" dirty="0"/>
          </a:p>
        </p:txBody>
      </p:sp>
      <p:sp>
        <p:nvSpPr>
          <p:cNvPr id="232450" name="Rectangle 2"/>
          <p:cNvSpPr>
            <a:spLocks noGrp="1" noRot="1" noChangeAspect="1" noChangeArrowheads="1" noTextEdit="1"/>
          </p:cNvSpPr>
          <p:nvPr>
            <p:ph type="sldImg"/>
          </p:nvPr>
        </p:nvSpPr>
        <p:spPr>
          <a:xfrm>
            <a:off x="512763" y="563563"/>
            <a:ext cx="5842000" cy="3287712"/>
          </a:xfrm>
          <a:ln/>
        </p:spPr>
      </p:sp>
      <p:sp>
        <p:nvSpPr>
          <p:cNvPr id="232451" name="Rectangle 3"/>
          <p:cNvSpPr>
            <a:spLocks noGrp="1" noChangeArrowheads="1"/>
          </p:cNvSpPr>
          <p:nvPr>
            <p:ph type="body" idx="1"/>
          </p:nvPr>
        </p:nvSpPr>
        <p:spPr>
          <a:xfrm>
            <a:off x="858838" y="3997325"/>
            <a:ext cx="5160962" cy="4306888"/>
          </a:xfrm>
        </p:spPr>
        <p:txBody>
          <a:bodyPr lIns="89792" tIns="44895" rIns="89792" bIns="44895"/>
          <a:lstStyle/>
          <a:p>
            <a:r>
              <a:rPr lang="en-US"/>
              <a:t>If </a:t>
            </a:r>
            <a:r>
              <a:rPr lang="en-US" dirty="0"/>
              <a:t>simple password authentication is configured on the R1 serial 0/0/1 interface and on the R2 serial 0/0/1 interface, but with different passwords, the routers will not be able to form an adjacency over that link. The outputs of the </a:t>
            </a:r>
            <a:r>
              <a:rPr lang="en-US" b="1" dirty="0"/>
              <a:t>debug ip ospf adj</a:t>
            </a:r>
            <a:r>
              <a:rPr lang="en-US" dirty="0"/>
              <a:t> command shown in the lower portion of the figure illustrates that the routers report a mismatch in authentication key; no OSPF packets will be sent between the neighbors.</a:t>
            </a:r>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100</a:t>
            </a:fld>
            <a:endParaRPr lang="en-US" dirty="0"/>
          </a:p>
        </p:txBody>
      </p:sp>
      <p:sp>
        <p:nvSpPr>
          <p:cNvPr id="978946" name="Rectangle 2"/>
          <p:cNvSpPr>
            <a:spLocks noGrp="1" noRot="1" noChangeAspect="1" noChangeArrowheads="1" noTextEdit="1"/>
          </p:cNvSpPr>
          <p:nvPr>
            <p:ph type="sldImg"/>
          </p:nvPr>
        </p:nvSpPr>
        <p:spPr>
          <a:xfrm>
            <a:off x="381000" y="687388"/>
            <a:ext cx="6096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defTabSz="1001675" eaLnBrk="0" fontAlgn="base" hangingPunct="0">
              <a:lnSpc>
                <a:spcPct val="90000"/>
              </a:lnSpc>
              <a:spcBef>
                <a:spcPct val="50000"/>
              </a:spcBef>
              <a:spcAft>
                <a:spcPct val="0"/>
              </a:spcAft>
              <a:buSzPct val="100000"/>
              <a:defRPr/>
            </a:pPr>
            <a:r>
              <a:rPr lang="en-US" dirty="0">
                <a:latin typeface="Arial" charset="0"/>
              </a:rPr>
              <a:t>For backward compatibility, authentication type for an area is still supported. </a:t>
            </a:r>
          </a:p>
          <a:p>
            <a:pPr marL="224325" indent="-224325" defTabSz="1001675" eaLnBrk="0" fontAlgn="base" hangingPunct="0">
              <a:lnSpc>
                <a:spcPct val="90000"/>
              </a:lnSpc>
              <a:spcBef>
                <a:spcPct val="50000"/>
              </a:spcBef>
              <a:spcAft>
                <a:spcPct val="0"/>
              </a:spcAft>
              <a:buSzPct val="100000"/>
              <a:defRPr/>
            </a:pPr>
            <a:r>
              <a:rPr lang="en-US" dirty="0">
                <a:latin typeface="Arial" charset="0"/>
              </a:rPr>
              <a:t>If the authentication type is not specified for an interface, the authentication type for the area will be used (the area default is null authentication). </a:t>
            </a:r>
          </a:p>
          <a:p>
            <a:pPr marL="224325" indent="-224325" defTabSz="1001675" eaLnBrk="0" fontAlgn="base" hangingPunct="0">
              <a:lnSpc>
                <a:spcPct val="90000"/>
              </a:lnSpc>
              <a:spcBef>
                <a:spcPct val="50000"/>
              </a:spcBef>
              <a:spcAft>
                <a:spcPct val="0"/>
              </a:spcAft>
              <a:buSzPct val="100000"/>
              <a:defRPr/>
            </a:pPr>
            <a:r>
              <a:rPr lang="en-US" dirty="0">
                <a:latin typeface="Arial" charset="0"/>
              </a:rPr>
              <a:t>To enable authentication for an OSPF area, use the</a:t>
            </a:r>
            <a:r>
              <a:rPr lang="en-US" b="1" dirty="0">
                <a:latin typeface="Arial" charset="0"/>
              </a:rPr>
              <a:t> area </a:t>
            </a:r>
            <a:r>
              <a:rPr lang="en-US" i="1" dirty="0" err="1">
                <a:latin typeface="Arial" charset="0"/>
              </a:rPr>
              <a:t>area</a:t>
            </a:r>
            <a:r>
              <a:rPr lang="en-US" i="1" dirty="0">
                <a:latin typeface="Arial" charset="0"/>
              </a:rPr>
              <a:t>-id</a:t>
            </a:r>
            <a:r>
              <a:rPr lang="en-US" dirty="0">
                <a:latin typeface="Arial" charset="0"/>
              </a:rPr>
              <a:t> </a:t>
            </a:r>
            <a:r>
              <a:rPr lang="en-US" b="1" dirty="0">
                <a:latin typeface="Arial" charset="0"/>
              </a:rPr>
              <a:t>authentication</a:t>
            </a:r>
            <a:r>
              <a:rPr lang="en-US" dirty="0">
                <a:latin typeface="Arial" charset="0"/>
              </a:rPr>
              <a:t> [</a:t>
            </a:r>
            <a:r>
              <a:rPr lang="en-US" b="1" dirty="0">
                <a:latin typeface="Arial" charset="0"/>
              </a:rPr>
              <a:t>message-digest</a:t>
            </a:r>
            <a:r>
              <a:rPr lang="en-US" dirty="0">
                <a:latin typeface="Arial" charset="0"/>
              </a:rPr>
              <a:t>] router configuration command. </a:t>
            </a:r>
          </a:p>
          <a:p>
            <a:pPr marL="224325" indent="-224325"/>
            <a:endParaRPr lang="en-US" dirty="0"/>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0C914AD7-6F87-4E4B-8704-54FDDA587EE9}" type="slidenum">
              <a:rPr lang="en-US"/>
              <a:pPr/>
              <a:t>101</a:t>
            </a:fld>
            <a:endParaRPr lang="en-US" dirty="0"/>
          </a:p>
        </p:txBody>
      </p:sp>
      <p:sp>
        <p:nvSpPr>
          <p:cNvPr id="978946" name="Rectangle 2"/>
          <p:cNvSpPr>
            <a:spLocks noGrp="1" noRot="1" noChangeAspect="1" noChangeArrowheads="1" noTextEdit="1"/>
          </p:cNvSpPr>
          <p:nvPr>
            <p:ph type="sldImg"/>
          </p:nvPr>
        </p:nvSpPr>
        <p:spPr>
          <a:xfrm>
            <a:off x="381000" y="687388"/>
            <a:ext cx="6096000" cy="3429000"/>
          </a:xfrm>
          <a:ln/>
        </p:spPr>
      </p:sp>
      <p:sp>
        <p:nvSpPr>
          <p:cNvPr id="978947" name="Rectangle 3"/>
          <p:cNvSpPr>
            <a:spLocks noGrp="1" noChangeArrowheads="1"/>
          </p:cNvSpPr>
          <p:nvPr>
            <p:ph type="body" idx="1"/>
          </p:nvPr>
        </p:nvSpPr>
        <p:spPr>
          <a:xfrm>
            <a:off x="914711" y="4344025"/>
            <a:ext cx="5028579" cy="4112926"/>
          </a:xfrm>
        </p:spPr>
        <p:txBody>
          <a:bodyPr/>
          <a:lstStyle/>
          <a:p>
            <a:pPr marL="224325" indent="-224325"/>
            <a:r>
              <a:rPr lang="en-US" dirty="0">
                <a:latin typeface="Arial" charset="0"/>
              </a:rPr>
              <a:t>Usually, one key per interface is used to generate authentication information when sending packets and to authenticate incoming packets. </a:t>
            </a:r>
          </a:p>
          <a:p>
            <a:pPr marL="224325" indent="-224325"/>
            <a:r>
              <a:rPr lang="en-US" dirty="0">
                <a:latin typeface="Arial" charset="0"/>
              </a:rPr>
              <a:t>All neighboring routers on the same network must have the same password to be able to exchange OSPF information; in other words, the same </a:t>
            </a:r>
            <a:r>
              <a:rPr lang="en-US" i="1" dirty="0">
                <a:latin typeface="Arial" charset="0"/>
              </a:rPr>
              <a:t>key-id </a:t>
            </a:r>
            <a:r>
              <a:rPr lang="en-US" dirty="0">
                <a:latin typeface="Arial" charset="0"/>
              </a:rPr>
              <a:t>on the neighbor router must have the same </a:t>
            </a:r>
            <a:r>
              <a:rPr lang="en-US" i="1" dirty="0">
                <a:latin typeface="Arial" charset="0"/>
              </a:rPr>
              <a:t>key</a:t>
            </a:r>
            <a:r>
              <a:rPr lang="en-US" dirty="0">
                <a:latin typeface="Arial" charset="0"/>
              </a:rPr>
              <a:t> value.</a:t>
            </a:r>
            <a:endParaRPr lang="en-US" dirty="0"/>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102</a:t>
            </a:fld>
            <a:endParaRPr lang="en-US" dirty="0"/>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110605" indent="-110605" defTabSz="1001675" eaLnBrk="0" fontAlgn="base" hangingPunct="0">
              <a:lnSpc>
                <a:spcPct val="90000"/>
              </a:lnSpc>
              <a:spcBef>
                <a:spcPct val="50000"/>
              </a:spcBef>
              <a:spcAft>
                <a:spcPct val="0"/>
              </a:spcAft>
              <a:buSzPct val="100000"/>
              <a:buFontTx/>
              <a:buChar char="•"/>
              <a:defRPr/>
            </a:pPr>
            <a:r>
              <a:rPr lang="en-US" dirty="0">
                <a:latin typeface="Arial" charset="0"/>
              </a:rPr>
              <a:t>Notice that the connecting interfaces on both R1 and R2 are configured for the same type of authentication with the same authentication key. Simple password authentication is configured on interface serial 0/0/1 on both routers, with the </a:t>
            </a:r>
            <a:r>
              <a:rPr lang="en-US" b="1" dirty="0">
                <a:latin typeface="Arial" charset="0"/>
              </a:rPr>
              <a:t>ip ospf authentication</a:t>
            </a:r>
            <a:r>
              <a:rPr lang="en-US" dirty="0">
                <a:latin typeface="Arial" charset="0"/>
              </a:rPr>
              <a:t> command. The interfaces are configured with an authentication key of </a:t>
            </a:r>
            <a:r>
              <a:rPr lang="en-US" i="1" dirty="0">
                <a:latin typeface="Arial" charset="0"/>
              </a:rPr>
              <a:t>PLAINPAS</a:t>
            </a:r>
            <a:r>
              <a:rPr lang="en-US" dirty="0">
                <a:latin typeface="Arial" charset="0"/>
              </a:rPr>
              <a:t>. </a:t>
            </a:r>
          </a:p>
          <a:p>
            <a:endParaRPr lang="en-US" dirty="0">
              <a:latin typeface="Arial" charset="0"/>
            </a:endParaRPr>
          </a:p>
        </p:txBody>
      </p:sp>
      <p:sp>
        <p:nvSpPr>
          <p:cNvPr id="4" name="Slide Number Placeholder 3"/>
          <p:cNvSpPr>
            <a:spLocks noGrp="1"/>
          </p:cNvSpPr>
          <p:nvPr>
            <p:ph type="sldNum" sz="quarter" idx="10"/>
          </p:nvPr>
        </p:nvSpPr>
        <p:spPr/>
        <p:txBody>
          <a:bodyPr/>
          <a:lstStyle/>
          <a:p>
            <a:pPr>
              <a:defRPr/>
            </a:pPr>
            <a:fld id="{48A860EF-3C9C-408F-AA5B-BAB3242BE1D0}" type="slidenum">
              <a:rPr lang="en-US" smtClean="0"/>
              <a:pPr>
                <a:defRPr/>
              </a:pPr>
              <a:t>103</a:t>
            </a:fld>
            <a:endParaRPr lang="en-US" dirty="0"/>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2212B61-07C8-40E2-9B66-82DEDDD06454}" type="slidenum">
              <a:rPr lang="en-US"/>
              <a:pPr/>
              <a:t>104</a:t>
            </a:fld>
            <a:endParaRPr lang="en-US" dirty="0"/>
          </a:p>
        </p:txBody>
      </p:sp>
      <p:sp>
        <p:nvSpPr>
          <p:cNvPr id="991234" name="Rectangle 2"/>
          <p:cNvSpPr>
            <a:spLocks noGrp="1" noRot="1" noChangeAspect="1" noChangeArrowheads="1" noTextEdit="1"/>
          </p:cNvSpPr>
          <p:nvPr>
            <p:ph type="sldImg"/>
          </p:nvPr>
        </p:nvSpPr>
        <p:spPr>
          <a:xfrm>
            <a:off x="-25400" y="239713"/>
            <a:ext cx="6977063" cy="3925887"/>
          </a:xfrm>
          <a:ln/>
        </p:spPr>
      </p:sp>
      <p:sp>
        <p:nvSpPr>
          <p:cNvPr id="991235" name="Rectangle 3"/>
          <p:cNvSpPr>
            <a:spLocks noGrp="1" noChangeArrowheads="1"/>
          </p:cNvSpPr>
          <p:nvPr>
            <p:ph type="body" idx="1"/>
          </p:nvPr>
        </p:nvSpPr>
        <p:spPr>
          <a:xfrm>
            <a:off x="396013" y="4306550"/>
            <a:ext cx="5988326" cy="4181631"/>
          </a:xfrm>
        </p:spPr>
        <p:txBody>
          <a:bodyPr/>
          <a:lstStyle/>
          <a:p>
            <a:r>
              <a:rPr lang="en-US" dirty="0">
                <a:latin typeface="Arial" charset="0"/>
              </a:rPr>
              <a:t>Notice that the </a:t>
            </a:r>
            <a:r>
              <a:rPr lang="en-US" b="1" dirty="0">
                <a:latin typeface="Arial" charset="0"/>
              </a:rPr>
              <a:t>show ip ospf interface </a:t>
            </a:r>
            <a:r>
              <a:rPr lang="en-US" dirty="0">
                <a:latin typeface="Arial" charset="0"/>
              </a:rPr>
              <a:t>output shows that router R1 has on adjacent neighbor and that message digest authentication is enabled. The </a:t>
            </a:r>
            <a:r>
              <a:rPr lang="en-US" b="1" dirty="0">
                <a:latin typeface="Arial" charset="0"/>
              </a:rPr>
              <a:t>show ip ospf neighbor</a:t>
            </a:r>
            <a:r>
              <a:rPr lang="en-US" dirty="0">
                <a:latin typeface="Arial" charset="0"/>
              </a:rPr>
              <a:t> command output shows that that the neighbor state is FULL, indicating that the two routers have successfully formed an OSPF adjacency. </a:t>
            </a:r>
            <a:endParaRPr lang="en-US" dirty="0"/>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B91E29B2-3B11-4DCB-B793-7A8F6D482C82}" type="slidenum">
              <a:rPr lang="en-US"/>
              <a:pPr/>
              <a:t>105</a:t>
            </a:fld>
            <a:endParaRPr lang="en-US" dirty="0"/>
          </a:p>
        </p:txBody>
      </p:sp>
      <p:sp>
        <p:nvSpPr>
          <p:cNvPr id="236546" name="Rectangle 2"/>
          <p:cNvSpPr>
            <a:spLocks noGrp="1" noRot="1" noChangeAspect="1" noChangeArrowheads="1" noTextEdit="1"/>
          </p:cNvSpPr>
          <p:nvPr>
            <p:ph type="sldImg"/>
          </p:nvPr>
        </p:nvSpPr>
        <p:spPr>
          <a:xfrm>
            <a:off x="-30163" y="241300"/>
            <a:ext cx="6977063" cy="3925888"/>
          </a:xfrm>
          <a:ln/>
        </p:spPr>
      </p:sp>
      <p:sp>
        <p:nvSpPr>
          <p:cNvPr id="236547" name="Rectangle 3"/>
          <p:cNvSpPr>
            <a:spLocks noGrp="1" noChangeArrowheads="1"/>
          </p:cNvSpPr>
          <p:nvPr>
            <p:ph type="body" idx="1"/>
          </p:nvPr>
        </p:nvSpPr>
        <p:spPr>
          <a:xfrm>
            <a:off x="395289" y="4306888"/>
            <a:ext cx="5989637" cy="4181475"/>
          </a:xfrm>
        </p:spPr>
        <p:txBody>
          <a:bodyPr/>
          <a:lstStyle/>
          <a:p>
            <a:r>
              <a:rPr lang="en-US" dirty="0"/>
              <a:t>If MD5 authentication is configured on the R1 serial 0/0/1 interface and on the R2 serial 0/0/1 interface, but R1 has key 1 and R2 has key 2, the routers will not be able to form an adjacency over that link, even though both have the same passwords configured. The outputs of the </a:t>
            </a:r>
            <a:r>
              <a:rPr lang="en-US" b="1" dirty="0"/>
              <a:t>debug ip ospf adj</a:t>
            </a:r>
            <a:r>
              <a:rPr lang="en-US" dirty="0"/>
              <a:t> command shown in the figure illustrate that the routers report a mismatch in authentication key. No OSPF packets will be sent between the neighbors.</a:t>
            </a:r>
          </a:p>
          <a:p>
            <a:r>
              <a:rPr lang="en-US" b="1"/>
              <a:t>NOTE</a:t>
            </a:r>
            <a:r>
              <a:rPr lang="en-US" dirty="0"/>
              <a:t>: When configuring any authentication, watch for the “space” at the end of the authentication key. It is a common mistake to hit the space bar after a word when setting passwords/authentication keys. Checking for potential typos can save a great deal of troubleshooting time.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lvl1pPr>
              <a:defRPr>
                <a:solidFill>
                  <a:schemeClr val="accent1">
                    <a:lumMod val="50000"/>
                  </a:schemeClr>
                </a:solidFill>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7" name="Rectangle 6"/>
          <p:cNvSpPr/>
          <p:nvPr/>
        </p:nvSpPr>
        <p:spPr>
          <a:xfrm>
            <a:off x="1770888" y="1295401"/>
            <a:ext cx="8650224"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763895" y="1524000"/>
            <a:ext cx="8664211"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763895" y="3299013"/>
            <a:ext cx="8664212"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6771170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1">
                <a:solidFill>
                  <a:schemeClr val="accent1">
                    <a:lumMod val="50000"/>
                  </a:schemeClr>
                </a:solidFill>
                <a:latin typeface="Arial" panose="020B0604020202020204" pitchFamily="34" charset="0"/>
                <a:cs typeface="Arial" panose="020B0604020202020204" pitchFamily="34" charset="0"/>
              </a:defRPr>
            </a:lvl1pPr>
          </a:lstStyle>
          <a:p>
            <a:r>
              <a:rPr lang="en-GB" dirty="0"/>
              <a:t>Click to edit Master title style</a:t>
            </a:r>
            <a:endParaRPr dirty="0"/>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602491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2 Rows Graphic Bottom">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normAutofit/>
          </a:bodyPr>
          <a:lstStyle>
            <a:lvl1pPr>
              <a:defRPr baseline="0"/>
            </a:lvl1pPr>
          </a:lstStyle>
          <a:p>
            <a:r>
              <a:rPr lang="en-US"/>
              <a:t>2 Rows Graphic Bottom</a:t>
            </a:r>
          </a:p>
        </p:txBody>
      </p:sp>
      <p:sp>
        <p:nvSpPr>
          <p:cNvPr id="4" name="Content Placeholder 2"/>
          <p:cNvSpPr>
            <a:spLocks noGrp="1"/>
          </p:cNvSpPr>
          <p:nvPr>
            <p:ph idx="10"/>
          </p:nvPr>
        </p:nvSpPr>
        <p:spPr>
          <a:xfrm>
            <a:off x="372533" y="1174380"/>
            <a:ext cx="11360472" cy="2160492"/>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p:nvPr>
        </p:nvSpPr>
        <p:spPr>
          <a:xfrm>
            <a:off x="372534" y="3443288"/>
            <a:ext cx="11360151" cy="3097212"/>
          </a:xfrm>
        </p:spPr>
        <p:txBody>
          <a:bodyPr>
            <a:normAutofit/>
          </a:bodyPr>
          <a:lstStyle>
            <a:lvl1pPr>
              <a:buNone/>
              <a:defRPr/>
            </a:lvl1pPr>
            <a:lvl2pPr>
              <a:buNone/>
              <a:defRPr/>
            </a:lvl2pPr>
            <a:lvl3pPr>
              <a:buNone/>
              <a:defRPr/>
            </a:lvl3pPr>
          </a:lstStyle>
          <a:p>
            <a:pPr lvl="0"/>
            <a:r>
              <a:rPr lang="en-US"/>
              <a:t>Click to edit Master text styles</a:t>
            </a:r>
          </a:p>
        </p:txBody>
      </p:sp>
    </p:spTree>
    <p:extLst>
      <p:ext uri="{BB962C8B-B14F-4D97-AF65-F5344CB8AC3E}">
        <p14:creationId xmlns:p14="http://schemas.microsoft.com/office/powerpoint/2010/main" val="20487637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32367" y="107576"/>
            <a:ext cx="10723035" cy="1336956"/>
          </a:xfrm>
        </p:spPr>
        <p:txBody>
          <a:bodyPr/>
          <a:lstStyle/>
          <a:p>
            <a:r>
              <a:rPr lang="en-GB"/>
              <a:t>Click to edit Master title style</a:t>
            </a:r>
            <a:endParaRPr/>
          </a:p>
        </p:txBody>
      </p:sp>
      <p:sp>
        <p:nvSpPr>
          <p:cNvPr id="3" name="Content Placeholder 2"/>
          <p:cNvSpPr>
            <a:spLocks noGrp="1"/>
          </p:cNvSpPr>
          <p:nvPr>
            <p:ph sz="half" idx="1"/>
          </p:nvPr>
        </p:nvSpPr>
        <p:spPr>
          <a:xfrm>
            <a:off x="732367" y="1600201"/>
            <a:ext cx="512064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6334761" y="1600201"/>
            <a:ext cx="512064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34501416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10/10/26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10256154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2 column horizontal">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normAutofit/>
          </a:bodyPr>
          <a:lstStyle>
            <a:lvl1pPr>
              <a:defRPr baseline="0"/>
            </a:lvl1pPr>
          </a:lstStyle>
          <a:p>
            <a:r>
              <a:rPr lang="en-US"/>
              <a:t>2 Rows</a:t>
            </a:r>
          </a:p>
        </p:txBody>
      </p:sp>
      <p:sp>
        <p:nvSpPr>
          <p:cNvPr id="4" name="Content Placeholder 2"/>
          <p:cNvSpPr>
            <a:spLocks noGrp="1"/>
          </p:cNvSpPr>
          <p:nvPr>
            <p:ph idx="10"/>
          </p:nvPr>
        </p:nvSpPr>
        <p:spPr>
          <a:xfrm>
            <a:off x="372533" y="1206653"/>
            <a:ext cx="11360472"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5" name="Content Placeholder 2"/>
          <p:cNvSpPr>
            <a:spLocks noGrp="1"/>
          </p:cNvSpPr>
          <p:nvPr>
            <p:ph idx="11"/>
          </p:nvPr>
        </p:nvSpPr>
        <p:spPr>
          <a:xfrm>
            <a:off x="372533" y="3797452"/>
            <a:ext cx="11360472" cy="266968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33921490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bl">
  <p:cSld name="Table Full Pag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80"/>
            <a:ext cx="11362267" cy="740664"/>
          </a:xfrm>
          <a:prstGeom prst="rect">
            <a:avLst/>
          </a:prstGeom>
        </p:spPr>
        <p:txBody>
          <a:bodyPr>
            <a:normAutofit/>
          </a:bodyPr>
          <a:lstStyle>
            <a:lvl1pPr>
              <a:defRPr/>
            </a:lvl1pPr>
          </a:lstStyle>
          <a:p>
            <a:r>
              <a:rPr lang="en-US"/>
              <a:t>Table</a:t>
            </a:r>
          </a:p>
        </p:txBody>
      </p:sp>
      <p:sp>
        <p:nvSpPr>
          <p:cNvPr id="3" name="Table Placeholder 2"/>
          <p:cNvSpPr>
            <a:spLocks noGrp="1"/>
          </p:cNvSpPr>
          <p:nvPr>
            <p:ph type="tbl" idx="1"/>
          </p:nvPr>
        </p:nvSpPr>
        <p:spPr>
          <a:xfrm>
            <a:off x="372534" y="1204857"/>
            <a:ext cx="11089217" cy="5099125"/>
          </a:xfrm>
        </p:spPr>
        <p:txBody>
          <a:bodyPr/>
          <a:lstStyle/>
          <a:p>
            <a:pPr lvl="0"/>
            <a:r>
              <a:rPr lang="en-US" noProof="0"/>
              <a:t>Click icon to add table</a:t>
            </a:r>
          </a:p>
        </p:txBody>
      </p:sp>
    </p:spTree>
    <p:extLst>
      <p:ext uri="{BB962C8B-B14F-4D97-AF65-F5344CB8AC3E}">
        <p14:creationId xmlns:p14="http://schemas.microsoft.com/office/powerpoint/2010/main" val="770811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10/11/26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extLst>
      <p:ext uri="{BB962C8B-B14F-4D97-AF65-F5344CB8AC3E}">
        <p14:creationId xmlns:p14="http://schemas.microsoft.com/office/powerpoint/2010/main" val="26619052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Command Example">
    <p:spTree>
      <p:nvGrpSpPr>
        <p:cNvPr id="1" name=""/>
        <p:cNvGrpSpPr/>
        <p:nvPr/>
      </p:nvGrpSpPr>
      <p:grpSpPr>
        <a:xfrm>
          <a:off x="0" y="0"/>
          <a:ext cx="0" cy="0"/>
          <a:chOff x="0" y="0"/>
          <a:chExt cx="0" cy="0"/>
        </a:xfrm>
      </p:grpSpPr>
      <p:sp>
        <p:nvSpPr>
          <p:cNvPr id="2" name="Title 1"/>
          <p:cNvSpPr>
            <a:spLocks noGrp="1"/>
          </p:cNvSpPr>
          <p:nvPr>
            <p:ph type="title"/>
          </p:nvPr>
        </p:nvSpPr>
        <p:spPr>
          <a:xfrm>
            <a:off x="358589" y="365379"/>
            <a:ext cx="11376212" cy="620712"/>
          </a:xfrm>
          <a:prstGeom prst="rect">
            <a:avLst/>
          </a:prstGeom>
        </p:spPr>
        <p:txBody>
          <a:bodyPr/>
          <a:lstStyle/>
          <a:p>
            <a:r>
              <a:rPr lang="en-US"/>
              <a:t>Click to edit Master title style</a:t>
            </a:r>
          </a:p>
        </p:txBody>
      </p:sp>
      <p:sp>
        <p:nvSpPr>
          <p:cNvPr id="7" name="Content Placeholder 2"/>
          <p:cNvSpPr>
            <a:spLocks noGrp="1"/>
          </p:cNvSpPr>
          <p:nvPr>
            <p:ph idx="1"/>
          </p:nvPr>
        </p:nvSpPr>
        <p:spPr>
          <a:xfrm>
            <a:off x="372534" y="1139566"/>
            <a:ext cx="11089217"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677605"/>
            <a:ext cx="10327216"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2137492"/>
            <a:ext cx="10327216"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42582586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Output with Tex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9" y="365379"/>
            <a:ext cx="11376212" cy="740664"/>
          </a:xfrm>
          <a:prstGeom prst="rect">
            <a:avLst/>
          </a:prstGeom>
        </p:spPr>
        <p:txBody>
          <a:bodyPr>
            <a:normAutofit/>
          </a:bodyPr>
          <a:lstStyle>
            <a:lvl1pPr>
              <a:defRPr/>
            </a:lvl1pPr>
          </a:lstStyle>
          <a:p>
            <a:r>
              <a:rPr lang="en-US"/>
              <a:t>Output with Explanation</a:t>
            </a:r>
          </a:p>
        </p:txBody>
      </p:sp>
      <p:sp>
        <p:nvSpPr>
          <p:cNvPr id="5" name="Text Placeholder 4"/>
          <p:cNvSpPr>
            <a:spLocks noGrp="1"/>
          </p:cNvSpPr>
          <p:nvPr>
            <p:ph type="body" sz="quarter" idx="10" hasCustomPrompt="1"/>
          </p:nvPr>
        </p:nvSpPr>
        <p:spPr>
          <a:xfrm>
            <a:off x="372532" y="2000922"/>
            <a:ext cx="11374819" cy="4399878"/>
          </a:xfrm>
          <a:ln w="19050">
            <a:solidFill>
              <a:schemeClr val="tx1"/>
            </a:solidFill>
          </a:ln>
        </p:spPr>
        <p:txBody>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
        <p:nvSpPr>
          <p:cNvPr id="6" name="Content Placeholder 5"/>
          <p:cNvSpPr>
            <a:spLocks noGrp="1"/>
          </p:cNvSpPr>
          <p:nvPr>
            <p:ph sz="quarter" idx="11" hasCustomPrompt="1"/>
          </p:nvPr>
        </p:nvSpPr>
        <p:spPr>
          <a:xfrm>
            <a:off x="372534" y="1215615"/>
            <a:ext cx="11360151" cy="687798"/>
          </a:xfrm>
        </p:spPr>
        <p:txBody>
          <a:bodyPr>
            <a:normAutofit/>
          </a:bodyPr>
          <a:lstStyle>
            <a:lvl1pPr marL="11113" indent="-11113">
              <a:buNone/>
              <a:defRPr sz="2400" b="0"/>
            </a:lvl1pPr>
          </a:lstStyle>
          <a:p>
            <a:pPr lvl="0"/>
            <a:r>
              <a:rPr lang="en-US"/>
              <a:t>Brief explanation of the command.</a:t>
            </a:r>
          </a:p>
        </p:txBody>
      </p:sp>
    </p:spTree>
    <p:extLst>
      <p:ext uri="{BB962C8B-B14F-4D97-AF65-F5344CB8AC3E}">
        <p14:creationId xmlns:p14="http://schemas.microsoft.com/office/powerpoint/2010/main" val="1271843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2 Rows Graphic Top">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normAutofit/>
          </a:bodyPr>
          <a:lstStyle>
            <a:lvl1pPr>
              <a:defRPr baseline="0"/>
            </a:lvl1pPr>
          </a:lstStyle>
          <a:p>
            <a:r>
              <a:rPr lang="en-US"/>
              <a:t>2 Rows Graphic Top</a:t>
            </a:r>
          </a:p>
        </p:txBody>
      </p:sp>
      <p:sp>
        <p:nvSpPr>
          <p:cNvPr id="5" name="Content Placeholder 2"/>
          <p:cNvSpPr>
            <a:spLocks noGrp="1"/>
          </p:cNvSpPr>
          <p:nvPr>
            <p:ph idx="11"/>
          </p:nvPr>
        </p:nvSpPr>
        <p:spPr>
          <a:xfrm>
            <a:off x="372533" y="3897850"/>
            <a:ext cx="11360472" cy="2526255"/>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8" name="Content Placeholder 7"/>
          <p:cNvSpPr>
            <a:spLocks noGrp="1"/>
          </p:cNvSpPr>
          <p:nvPr>
            <p:ph sz="quarter" idx="12"/>
          </p:nvPr>
        </p:nvSpPr>
        <p:spPr>
          <a:xfrm>
            <a:off x="372534" y="1076325"/>
            <a:ext cx="11374967" cy="2732088"/>
          </a:xfrm>
        </p:spPr>
        <p:txBody>
          <a:bodyPr>
            <a:normAutofit/>
          </a:bodyPr>
          <a:lstStyle>
            <a:lvl1pPr>
              <a:buNone/>
              <a:defRPr/>
            </a:lvl1pPr>
          </a:lstStyle>
          <a:p>
            <a:pPr lvl="0"/>
            <a:r>
              <a:rPr lang="en-US"/>
              <a:t>Click to edit Master text styles</a:t>
            </a:r>
          </a:p>
        </p:txBody>
      </p:sp>
    </p:spTree>
    <p:extLst>
      <p:ext uri="{BB962C8B-B14F-4D97-AF65-F5344CB8AC3E}">
        <p14:creationId xmlns:p14="http://schemas.microsoft.com/office/powerpoint/2010/main" val="1103807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8" y="365379"/>
            <a:ext cx="11362944"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372534" y="1193356"/>
            <a:ext cx="11089217"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731395"/>
            <a:ext cx="10327216"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2191282"/>
            <a:ext cx="10327216"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24896295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Content and 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72533" y="365379"/>
            <a:ext cx="11362267" cy="740664"/>
          </a:xfrm>
          <a:prstGeom prst="rect">
            <a:avLst/>
          </a:prstGeom>
        </p:spPr>
        <p:txBody>
          <a:bodyPr>
            <a:normAutofit/>
          </a:bodyPr>
          <a:lstStyle>
            <a:lvl1pPr>
              <a:defRPr baseline="0"/>
            </a:lvl1pPr>
          </a:lstStyle>
          <a:p>
            <a:r>
              <a:rPr lang="en-US"/>
              <a:t>Config Example 2 Rows</a:t>
            </a:r>
          </a:p>
        </p:txBody>
      </p:sp>
      <p:sp>
        <p:nvSpPr>
          <p:cNvPr id="4" name="Content Placeholder 2"/>
          <p:cNvSpPr>
            <a:spLocks noGrp="1"/>
          </p:cNvSpPr>
          <p:nvPr>
            <p:ph idx="10"/>
          </p:nvPr>
        </p:nvSpPr>
        <p:spPr>
          <a:xfrm>
            <a:off x="372533" y="1174380"/>
            <a:ext cx="11360472" cy="2496283"/>
          </a:xfrm>
        </p:spPr>
        <p:txBody>
          <a:bodyPr>
            <a:normAutofit/>
          </a:bodyPr>
          <a:lstStyle>
            <a:lvl1pPr>
              <a:defRPr sz="2400"/>
            </a:lvl1pPr>
            <a:lvl2pPr marL="461963" indent="-236538">
              <a:buFont typeface="Arial" pitchFamily="34" charset="0"/>
              <a:buChar char="•"/>
              <a:defRPr sz="2000"/>
            </a:lvl2pPr>
            <a:lvl3pPr marL="688975" indent="-227013">
              <a:buFont typeface="Arial" pitchFamily="34" charset="0"/>
              <a:buChar char="•"/>
              <a:defRPr sz="1800"/>
            </a:lvl3pPr>
            <a:lvl4pPr marL="565150" indent="176213">
              <a:buFont typeface="Arial" pitchFamily="34" charset="0"/>
              <a:buChar char="•"/>
              <a:defRPr/>
            </a:lvl4pPr>
            <a:lvl5pPr marL="744538" indent="169863">
              <a:buFont typeface="Arial" pitchFamily="34" charset="0"/>
              <a:buChar char="•"/>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11" hasCustomPrompt="1"/>
          </p:nvPr>
        </p:nvSpPr>
        <p:spPr>
          <a:xfrm>
            <a:off x="372534" y="3762103"/>
            <a:ext cx="11360151" cy="2778397"/>
          </a:xfrm>
          <a:ln>
            <a:solidFill>
              <a:schemeClr val="tx1"/>
            </a:solidFill>
          </a:ln>
        </p:spPr>
        <p:txBody>
          <a:bodyPr>
            <a:normAutofit/>
          </a:bodyPr>
          <a:lstStyle>
            <a:lvl1pPr marL="0" indent="0">
              <a:lnSpc>
                <a:spcPct val="100000"/>
              </a:lnSpc>
              <a:spcBef>
                <a:spcPts val="0"/>
              </a:spcBef>
              <a:spcAft>
                <a:spcPts val="0"/>
              </a:spcAft>
              <a:buNone/>
              <a:defRPr sz="1600">
                <a:latin typeface="Courier New" pitchFamily="49" charset="0"/>
                <a:cs typeface="Courier New" pitchFamily="49" charset="0"/>
              </a:defRPr>
            </a:lvl1pPr>
            <a:lvl2pPr>
              <a:buNone/>
              <a:defRPr/>
            </a:lvl2pPr>
            <a:lvl3pPr>
              <a:buNone/>
              <a:defRPr/>
            </a:lvl3pPr>
          </a:lstStyle>
          <a:p>
            <a:pPr lvl="0"/>
            <a:r>
              <a:rPr lang="en-US"/>
              <a:t>Config example</a:t>
            </a:r>
          </a:p>
        </p:txBody>
      </p:sp>
    </p:spTree>
    <p:extLst>
      <p:ext uri="{BB962C8B-B14F-4D97-AF65-F5344CB8AC3E}">
        <p14:creationId xmlns:p14="http://schemas.microsoft.com/office/powerpoint/2010/main" val="10139162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_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8" y="365379"/>
            <a:ext cx="11362944"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372534" y="1193356"/>
            <a:ext cx="11089217"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731395"/>
            <a:ext cx="10327216"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2191282"/>
            <a:ext cx="10327216"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Tree>
    <p:extLst>
      <p:ext uri="{BB962C8B-B14F-4D97-AF65-F5344CB8AC3E}">
        <p14:creationId xmlns:p14="http://schemas.microsoft.com/office/powerpoint/2010/main" val="3553069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Command Examp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8" y="365379"/>
            <a:ext cx="11362944" cy="740664"/>
          </a:xfrm>
          <a:prstGeom prst="rect">
            <a:avLst/>
          </a:prstGeom>
        </p:spPr>
        <p:txBody>
          <a:bodyPr>
            <a:normAutofit/>
          </a:bodyPr>
          <a:lstStyle>
            <a:lvl1pPr>
              <a:defRPr/>
            </a:lvl1pPr>
          </a:lstStyle>
          <a:p>
            <a:r>
              <a:rPr lang="en-US"/>
              <a:t>Command Example</a:t>
            </a:r>
          </a:p>
        </p:txBody>
      </p:sp>
      <p:sp>
        <p:nvSpPr>
          <p:cNvPr id="7" name="Content Placeholder 2"/>
          <p:cNvSpPr>
            <a:spLocks noGrp="1"/>
          </p:cNvSpPr>
          <p:nvPr>
            <p:ph idx="1"/>
          </p:nvPr>
        </p:nvSpPr>
        <p:spPr>
          <a:xfrm>
            <a:off x="372534" y="1193356"/>
            <a:ext cx="11089217" cy="491994"/>
          </a:xfrm>
        </p:spPr>
        <p:txBody>
          <a:bodyPr/>
          <a:lstStyle/>
          <a:p>
            <a:pPr lvl="0"/>
            <a:r>
              <a:rPr lang="en-US"/>
              <a:t>Click to edit Master text styles</a:t>
            </a:r>
          </a:p>
        </p:txBody>
      </p:sp>
      <p:sp>
        <p:nvSpPr>
          <p:cNvPr id="10" name="Text Placeholder 9"/>
          <p:cNvSpPr>
            <a:spLocks noGrp="1"/>
          </p:cNvSpPr>
          <p:nvPr>
            <p:ph type="body" sz="quarter" idx="10" hasCustomPrompt="1"/>
          </p:nvPr>
        </p:nvSpPr>
        <p:spPr>
          <a:xfrm>
            <a:off x="818044" y="1731395"/>
            <a:ext cx="10327216" cy="377078"/>
          </a:xfrm>
        </p:spPr>
        <p:txBody>
          <a:bodyPr/>
          <a:lstStyle>
            <a:lvl1pPr>
              <a:buNone/>
              <a:defRPr sz="1600" b="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Router(config)#</a:t>
            </a:r>
          </a:p>
        </p:txBody>
      </p:sp>
      <p:sp>
        <p:nvSpPr>
          <p:cNvPr id="11" name="Text Placeholder 9"/>
          <p:cNvSpPr>
            <a:spLocks noGrp="1"/>
          </p:cNvSpPr>
          <p:nvPr>
            <p:ph type="body" sz="quarter" idx="11" hasCustomPrompt="1"/>
          </p:nvPr>
        </p:nvSpPr>
        <p:spPr>
          <a:xfrm>
            <a:off x="820435" y="2191282"/>
            <a:ext cx="10327216" cy="377078"/>
          </a:xfrm>
          <a:ln w="28575">
            <a:solidFill>
              <a:schemeClr val="tx1"/>
            </a:solidFill>
          </a:ln>
        </p:spPr>
        <p:txBody>
          <a:bodyPr/>
          <a:lstStyle>
            <a:lvl1pPr>
              <a:buNone/>
              <a:defRPr sz="1600" b="1" i="0">
                <a:latin typeface="Courier New" pitchFamily="49" charset="0"/>
                <a:cs typeface="Courier New" pitchFamily="49" charset="0"/>
              </a:defRPr>
            </a:lvl1pPr>
            <a:lvl2pPr>
              <a:buFont typeface="Arial" pitchFamily="34" charset="0"/>
              <a:buNone/>
              <a:defRPr sz="1200">
                <a:latin typeface="Courier New" pitchFamily="49" charset="0"/>
                <a:cs typeface="Courier New" pitchFamily="49" charset="0"/>
              </a:defRPr>
            </a:lvl2pPr>
            <a:lvl3pPr>
              <a:buFont typeface="Arial" pitchFamily="34" charset="0"/>
              <a:buNone/>
              <a:defRPr sz="1200">
                <a:latin typeface="Courier New" pitchFamily="49" charset="0"/>
                <a:cs typeface="Courier New" pitchFamily="49" charset="0"/>
              </a:defRPr>
            </a:lvl3pPr>
            <a:lvl4pPr>
              <a:buFont typeface="Arial" pitchFamily="34" charset="0"/>
              <a:buNone/>
              <a:defRPr sz="1200">
                <a:latin typeface="Courier New" pitchFamily="49" charset="0"/>
                <a:cs typeface="Courier New" pitchFamily="49" charset="0"/>
              </a:defRPr>
            </a:lvl4pPr>
            <a:lvl5pPr>
              <a:buFont typeface="Arial" pitchFamily="34" charset="0"/>
              <a:buNone/>
              <a:defRPr sz="1200">
                <a:latin typeface="Courier New" pitchFamily="49" charset="0"/>
                <a:cs typeface="Courier New" pitchFamily="49" charset="0"/>
              </a:defRPr>
            </a:lvl5pPr>
          </a:lstStyle>
          <a:p>
            <a:pPr lvl="0"/>
            <a:r>
              <a:rPr lang="en-US"/>
              <a:t>Command parameters</a:t>
            </a:r>
          </a:p>
        </p:txBody>
      </p:sp>
      <p:sp>
        <p:nvSpPr>
          <p:cNvPr id="6" name="Content Placeholder 2"/>
          <p:cNvSpPr>
            <a:spLocks noGrp="1"/>
          </p:cNvSpPr>
          <p:nvPr>
            <p:ph idx="12"/>
          </p:nvPr>
        </p:nvSpPr>
        <p:spPr>
          <a:xfrm>
            <a:off x="372534" y="2852058"/>
            <a:ext cx="11089217" cy="3320143"/>
          </a:xfrm>
        </p:spPr>
        <p:txBody>
          <a:bodyPr/>
          <a:lstStyle/>
          <a:p>
            <a:pPr lvl="0"/>
            <a:r>
              <a:rPr lang="en-US"/>
              <a:t>Click to edit Master text styles</a:t>
            </a:r>
          </a:p>
        </p:txBody>
      </p:sp>
    </p:spTree>
    <p:extLst>
      <p:ext uri="{BB962C8B-B14F-4D97-AF65-F5344CB8AC3E}">
        <p14:creationId xmlns:p14="http://schemas.microsoft.com/office/powerpoint/2010/main" val="20534207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Outpu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358589" y="365379"/>
            <a:ext cx="11376212" cy="740664"/>
          </a:xfrm>
          <a:prstGeom prst="rect">
            <a:avLst/>
          </a:prstGeom>
        </p:spPr>
        <p:txBody>
          <a:bodyPr>
            <a:normAutofit/>
          </a:bodyPr>
          <a:lstStyle>
            <a:lvl1pPr>
              <a:defRPr/>
            </a:lvl1pPr>
          </a:lstStyle>
          <a:p>
            <a:r>
              <a:rPr lang="en-US"/>
              <a:t>Output</a:t>
            </a:r>
          </a:p>
        </p:txBody>
      </p:sp>
      <p:sp>
        <p:nvSpPr>
          <p:cNvPr id="5" name="Text Placeholder 4"/>
          <p:cNvSpPr>
            <a:spLocks noGrp="1"/>
          </p:cNvSpPr>
          <p:nvPr>
            <p:ph type="body" sz="quarter" idx="10" hasCustomPrompt="1"/>
          </p:nvPr>
        </p:nvSpPr>
        <p:spPr>
          <a:xfrm>
            <a:off x="372532" y="1183341"/>
            <a:ext cx="11374819" cy="5217459"/>
          </a:xfrm>
          <a:ln w="19050">
            <a:solidFill>
              <a:schemeClr val="tx1"/>
            </a:solidFill>
          </a:ln>
        </p:spPr>
        <p:txBody>
          <a:bodyPr/>
          <a:lstStyle>
            <a:lvl1pPr marL="0" indent="0">
              <a:lnSpc>
                <a:spcPct val="100000"/>
              </a:lnSpc>
              <a:spcBef>
                <a:spcPts val="0"/>
              </a:spcBef>
              <a:spcAft>
                <a:spcPts val="0"/>
              </a:spcAft>
              <a:buFont typeface="Arial" pitchFamily="34" charset="0"/>
              <a:buNone/>
              <a:defRPr sz="1400">
                <a:latin typeface="Courier New" pitchFamily="49" charset="0"/>
                <a:cs typeface="Courier New" pitchFamily="49" charset="0"/>
              </a:defRPr>
            </a:lvl1pPr>
            <a:lvl2pPr marL="0" indent="0">
              <a:lnSpc>
                <a:spcPct val="100000"/>
              </a:lnSpc>
              <a:spcBef>
                <a:spcPts val="0"/>
              </a:spcBef>
              <a:buNone/>
              <a:defRPr sz="1400">
                <a:latin typeface="Courier New" pitchFamily="49" charset="0"/>
                <a:cs typeface="Courier New" pitchFamily="49" charset="0"/>
              </a:defRPr>
            </a:lvl2pPr>
            <a:lvl3pPr marL="0" indent="0">
              <a:lnSpc>
                <a:spcPct val="100000"/>
              </a:lnSpc>
              <a:spcBef>
                <a:spcPts val="0"/>
              </a:spcBef>
              <a:buNone/>
              <a:defRPr sz="1400">
                <a:latin typeface="Courier New" pitchFamily="49" charset="0"/>
                <a:cs typeface="Courier New" pitchFamily="49" charset="0"/>
              </a:defRPr>
            </a:lvl3pPr>
            <a:lvl4pPr marL="0" indent="0">
              <a:lnSpc>
                <a:spcPct val="100000"/>
              </a:lnSpc>
              <a:spcBef>
                <a:spcPts val="0"/>
              </a:spcBef>
              <a:buFont typeface="Arial" pitchFamily="34" charset="0"/>
              <a:buNone/>
              <a:defRPr sz="1400">
                <a:latin typeface="Courier New" pitchFamily="49" charset="0"/>
                <a:cs typeface="Courier New" pitchFamily="49" charset="0"/>
              </a:defRPr>
            </a:lvl4pPr>
            <a:lvl5pPr marL="0" indent="0">
              <a:lnSpc>
                <a:spcPct val="100000"/>
              </a:lnSpc>
              <a:spcBef>
                <a:spcPts val="0"/>
              </a:spcBef>
              <a:buFont typeface="Arial" pitchFamily="34" charset="0"/>
              <a:buNone/>
              <a:defRPr sz="1400">
                <a:latin typeface="Courier New" pitchFamily="49" charset="0"/>
                <a:cs typeface="Courier New" pitchFamily="49" charset="0"/>
              </a:defRPr>
            </a:lvl5pPr>
          </a:lstStyle>
          <a:p>
            <a:pPr lvl="0"/>
            <a:r>
              <a:rPr lang="en-US"/>
              <a:t>Router# show command</a:t>
            </a:r>
          </a:p>
          <a:p>
            <a:pPr lvl="0"/>
            <a:r>
              <a:rPr lang="en-US"/>
              <a:t>Output output output output output</a:t>
            </a:r>
          </a:p>
        </p:txBody>
      </p:sp>
    </p:spTree>
    <p:extLst>
      <p:ext uri="{BB962C8B-B14F-4D97-AF65-F5344CB8AC3E}">
        <p14:creationId xmlns:p14="http://schemas.microsoft.com/office/powerpoint/2010/main" val="12570941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22.xml"/><Relationship Id="rId1"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22"/>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 id="2147483707" r:id="rId5"/>
    <p:sldLayoutId id="2147483708" r:id="rId6"/>
    <p:sldLayoutId id="2147483709" r:id="rId7"/>
    <p:sldLayoutId id="2147483710" r:id="rId8"/>
    <p:sldLayoutId id="2147483711" r:id="rId9"/>
    <p:sldLayoutId id="2147483712" r:id="rId10"/>
    <p:sldLayoutId id="2147483714" r:id="rId11"/>
    <p:sldLayoutId id="2147483715" r:id="rId12"/>
    <p:sldLayoutId id="2147483716" r:id="rId13"/>
    <p:sldLayoutId id="2147483717" r:id="rId14"/>
    <p:sldLayoutId id="2147483718" r:id="rId15"/>
    <p:sldLayoutId id="2147483719" r:id="rId16"/>
    <p:sldLayoutId id="2147483720" r:id="rId17"/>
    <p:sldLayoutId id="2147483721" r:id="rId18"/>
    <p:sldLayoutId id="2147483722" r:id="rId19"/>
    <p:sldLayoutId id="2147483723"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image" Target="../media/image9.tiff"/><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0.xml"/><Relationship Id="rId4" Type="http://schemas.openxmlformats.org/officeDocument/2006/relationships/image" Target="../media/image15.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6.xml"/></Relationships>
</file>

<file path=ppt/slides/_rels/slide4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8.xml"/><Relationship Id="rId1" Type="http://schemas.openxmlformats.org/officeDocument/2006/relationships/slideLayout" Target="../slideLayouts/slideLayout6.xml"/><Relationship Id="rId5" Type="http://schemas.openxmlformats.org/officeDocument/2006/relationships/image" Target="../media/image27.png"/><Relationship Id="rId4" Type="http://schemas.openxmlformats.org/officeDocument/2006/relationships/image" Target="../media/image26.png"/></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6.xml"/></Relationships>
</file>

<file path=ppt/slides/_rels/slide4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6.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13.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3.xml"/></Relationships>
</file>

<file path=ppt/slides/_rels/slide60.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40.xml"/><Relationship Id="rId1" Type="http://schemas.openxmlformats.org/officeDocument/2006/relationships/slideLayout" Target="../slideLayouts/slideLayout9.xml"/></Relationships>
</file>

<file path=ppt/slides/_rels/slide61.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41.xml"/><Relationship Id="rId1" Type="http://schemas.openxmlformats.org/officeDocument/2006/relationships/slideLayout" Target="../slideLayouts/slideLayout9.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6.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6.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65.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45.xml"/><Relationship Id="rId1" Type="http://schemas.openxmlformats.org/officeDocument/2006/relationships/slideLayout" Target="../slideLayouts/slideLayout9.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7.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14.xml"/></Relationships>
</file>

<file path=ppt/slides/_rels/slide6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4.xml"/></Relationships>
</file>

<file path=ppt/slides/_rels/slide6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7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8.xml"/></Relationships>
</file>

<file path=ppt/slides/_rels/slide73.xml.rels><?xml version="1.0" encoding="UTF-8" standalone="yes"?>
<Relationships xmlns="http://schemas.openxmlformats.org/package/2006/relationships"><Relationship Id="rId8" Type="http://schemas.openxmlformats.org/officeDocument/2006/relationships/image" Target="../media/image37.pn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png"/><Relationship Id="rId2" Type="http://schemas.openxmlformats.org/officeDocument/2006/relationships/image" Target="../media/image31.png"/><Relationship Id="rId1" Type="http://schemas.openxmlformats.org/officeDocument/2006/relationships/slideLayout" Target="../slideLayouts/slideLayout7.xml"/><Relationship Id="rId6" Type="http://schemas.openxmlformats.org/officeDocument/2006/relationships/image" Target="../media/image35.pn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png"/><Relationship Id="rId4" Type="http://schemas.openxmlformats.org/officeDocument/2006/relationships/image" Target="../media/image33.png"/><Relationship Id="rId9" Type="http://schemas.openxmlformats.org/officeDocument/2006/relationships/image" Target="../media/image38.png"/></Relationships>
</file>

<file path=ppt/slides/_rels/slide7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50.xml"/><Relationship Id="rId1" Type="http://schemas.openxmlformats.org/officeDocument/2006/relationships/slideLayout" Target="../slideLayouts/slideLayout7.xml"/><Relationship Id="rId4" Type="http://schemas.openxmlformats.org/officeDocument/2006/relationships/image" Target="../media/image45.png"/></Relationships>
</file>

<file path=ppt/slides/_rels/slide76.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6.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8.xml.rels><?xml version="1.0" encoding="UTF-8" standalone="yes"?>
<Relationships xmlns="http://schemas.openxmlformats.org/package/2006/relationships"><Relationship Id="rId2" Type="http://schemas.openxmlformats.org/officeDocument/2006/relationships/notesSlide" Target="../notesSlides/notesSlide52.xml"/><Relationship Id="rId1" Type="http://schemas.openxmlformats.org/officeDocument/2006/relationships/slideLayout" Target="../slideLayouts/slideLayout6.xml"/></Relationships>
</file>

<file path=ppt/slides/_rels/slide79.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6.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3.xml.rels><?xml version="1.0" encoding="UTF-8" standalone="yes"?>
<Relationships xmlns="http://schemas.openxmlformats.org/package/2006/relationships"><Relationship Id="rId2" Type="http://schemas.openxmlformats.org/officeDocument/2006/relationships/notesSlide" Target="../notesSlides/notesSlide56.xml"/><Relationship Id="rId1" Type="http://schemas.openxmlformats.org/officeDocument/2006/relationships/slideLayout" Target="../slideLayouts/slideLayout13.xml"/></Relationships>
</file>

<file path=ppt/slides/_rels/slide84.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57.xml"/><Relationship Id="rId1" Type="http://schemas.openxmlformats.org/officeDocument/2006/relationships/slideLayout" Target="../slideLayouts/slideLayout9.xml"/><Relationship Id="rId4" Type="http://schemas.openxmlformats.org/officeDocument/2006/relationships/image" Target="../media/image46.emf"/></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13.xml"/></Relationships>
</file>

<file path=ppt/slides/_rels/slide87.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59.xml"/><Relationship Id="rId1" Type="http://schemas.openxmlformats.org/officeDocument/2006/relationships/slideLayout" Target="../slideLayouts/slideLayout9.xml"/><Relationship Id="rId4" Type="http://schemas.openxmlformats.org/officeDocument/2006/relationships/image" Target="../media/image46.emf"/></Relationships>
</file>

<file path=ppt/slides/_rels/slide8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5.xml"/></Relationships>
</file>

<file path=ppt/slides/_rels/slide89.xml.rels><?xml version="1.0" encoding="UTF-8" standalone="yes"?>
<Relationships xmlns="http://schemas.openxmlformats.org/package/2006/relationships"><Relationship Id="rId2" Type="http://schemas.openxmlformats.org/officeDocument/2006/relationships/notesSlide" Target="../notesSlides/notesSlide60.xml"/><Relationship Id="rId1" Type="http://schemas.openxmlformats.org/officeDocument/2006/relationships/slideLayout" Target="../slideLayouts/slideLayout13.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1.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13.xml"/></Relationships>
</file>

<file path=ppt/slides/_rels/slide9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0.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6.xml"/></Relationships>
</file>

<file path=ppt/slides/_rels/slide94.xml.rels><?xml version="1.0" encoding="UTF-8" standalone="yes"?>
<Relationships xmlns="http://schemas.openxmlformats.org/package/2006/relationships"><Relationship Id="rId2" Type="http://schemas.openxmlformats.org/officeDocument/2006/relationships/notesSlide" Target="../notesSlides/notesSlide63.xml"/><Relationship Id="rId1" Type="http://schemas.openxmlformats.org/officeDocument/2006/relationships/slideLayout" Target="../slideLayouts/slideLayout6.xml"/></Relationships>
</file>

<file path=ppt/slides/_rels/slide95.xml.rels><?xml version="1.0" encoding="UTF-8" standalone="yes"?>
<Relationships xmlns="http://schemas.openxmlformats.org/package/2006/relationships"><Relationship Id="rId2" Type="http://schemas.openxmlformats.org/officeDocument/2006/relationships/notesSlide" Target="../notesSlides/notesSlide64.xml"/><Relationship Id="rId1" Type="http://schemas.openxmlformats.org/officeDocument/2006/relationships/slideLayout" Target="../slideLayouts/slideLayout16.xml"/></Relationships>
</file>

<file path=ppt/slides/_rels/slide96.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65.xml"/><Relationship Id="rId1" Type="http://schemas.openxmlformats.org/officeDocument/2006/relationships/slideLayout" Target="../slideLayouts/slideLayout9.xml"/></Relationships>
</file>

<file path=ppt/slides/_rels/slide97.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66.xml"/><Relationship Id="rId1" Type="http://schemas.openxmlformats.org/officeDocument/2006/relationships/slideLayout" Target="../slideLayouts/slideLayout9.xml"/></Relationships>
</file>

<file path=ppt/slides/_rels/slide98.xml.rels><?xml version="1.0" encoding="UTF-8" standalone="yes"?>
<Relationships xmlns="http://schemas.openxmlformats.org/package/2006/relationships"><Relationship Id="rId2" Type="http://schemas.openxmlformats.org/officeDocument/2006/relationships/notesSlide" Target="../notesSlides/notesSlide67.xml"/><Relationship Id="rId1" Type="http://schemas.openxmlformats.org/officeDocument/2006/relationships/slideLayout" Target="../slideLayouts/slideLayout17.xml"/></Relationships>
</file>

<file path=ppt/slides/_rels/slide99.xml.rels><?xml version="1.0" encoding="UTF-8" standalone="yes"?>
<Relationships xmlns="http://schemas.openxmlformats.org/package/2006/relationships"><Relationship Id="rId2" Type="http://schemas.openxmlformats.org/officeDocument/2006/relationships/notesSlide" Target="../notesSlides/notesSlide68.xml"/><Relationship Id="rId1" Type="http://schemas.openxmlformats.org/officeDocument/2006/relationships/slideLayout" Target="../slideLayouts/slideLayout17.xml"/></Relationships>
</file>

<file path=ppt/slides/_rels/slide100.xml.rels><?xml version="1.0" encoding="UTF-8" standalone="yes"?>
<Relationships xmlns="http://schemas.openxmlformats.org/package/2006/relationships"><Relationship Id="rId2" Type="http://schemas.openxmlformats.org/officeDocument/2006/relationships/notesSlide" Target="../notesSlides/notesSlide69.xml"/><Relationship Id="rId1" Type="http://schemas.openxmlformats.org/officeDocument/2006/relationships/slideLayout" Target="../slideLayouts/slideLayout18.xml"/></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70.xml"/><Relationship Id="rId1" Type="http://schemas.openxmlformats.org/officeDocument/2006/relationships/slideLayout" Target="../slideLayouts/slideLayout19.xml"/></Relationships>
</file>

<file path=ppt/slides/_rels/slide102.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71.xml"/><Relationship Id="rId1" Type="http://schemas.openxmlformats.org/officeDocument/2006/relationships/slideLayout" Target="../slideLayouts/slideLayout9.xml"/></Relationships>
</file>

<file path=ppt/slides/_rels/slide103.xml.rels><?xml version="1.0" encoding="UTF-8" standalone="yes"?>
<Relationships xmlns="http://schemas.openxmlformats.org/package/2006/relationships"><Relationship Id="rId3" Type="http://schemas.openxmlformats.org/officeDocument/2006/relationships/image" Target="../media/image17.wmf"/><Relationship Id="rId2" Type="http://schemas.openxmlformats.org/officeDocument/2006/relationships/notesSlide" Target="../notesSlides/notesSlide72.xml"/><Relationship Id="rId1" Type="http://schemas.openxmlformats.org/officeDocument/2006/relationships/slideLayout" Target="../slideLayouts/slideLayout9.xml"/></Relationships>
</file>

<file path=ppt/slides/_rels/slide104.xml.rels><?xml version="1.0" encoding="UTF-8" standalone="yes"?>
<Relationships xmlns="http://schemas.openxmlformats.org/package/2006/relationships"><Relationship Id="rId2" Type="http://schemas.openxmlformats.org/officeDocument/2006/relationships/notesSlide" Target="../notesSlides/notesSlide73.xml"/><Relationship Id="rId1" Type="http://schemas.openxmlformats.org/officeDocument/2006/relationships/slideLayout" Target="../slideLayouts/slideLayout20.xml"/></Relationships>
</file>

<file path=ppt/slides/_rels/slide105.xml.rels><?xml version="1.0" encoding="UTF-8" standalone="yes"?>
<Relationships xmlns="http://schemas.openxmlformats.org/package/2006/relationships"><Relationship Id="rId2" Type="http://schemas.openxmlformats.org/officeDocument/2006/relationships/notesSlide" Target="../notesSlides/notesSlide74.xml"/><Relationship Id="rId1" Type="http://schemas.openxmlformats.org/officeDocument/2006/relationships/slideLayout" Target="../slideLayouts/slideLayout14.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846921" y="1016000"/>
            <a:ext cx="6498158" cy="2739634"/>
          </a:xfrm>
        </p:spPr>
        <p:txBody>
          <a:bodyPr/>
          <a:lstStyle/>
          <a:p>
            <a:r>
              <a:rPr lang="en-US" sz="6000" b="1" dirty="0">
                <a:solidFill>
                  <a:schemeClr val="accent1">
                    <a:lumMod val="50000"/>
                  </a:schemeClr>
                </a:solidFill>
                <a:latin typeface="Arial"/>
                <a:cs typeface="Arial"/>
              </a:rPr>
              <a:t>Open Shortest Path First (OSPF) </a:t>
            </a:r>
          </a:p>
        </p:txBody>
      </p:sp>
      <p:pic>
        <p:nvPicPr>
          <p:cNvPr id="4" name="Picture 3">
            <a:extLst>
              <a:ext uri="{FF2B5EF4-FFF2-40B4-BE49-F238E27FC236}">
                <a16:creationId xmlns:a16="http://schemas.microsoft.com/office/drawing/2014/main" id="{EA16CC58-E5BA-6ABE-38E7-736A22FDF35C}"/>
              </a:ext>
            </a:extLst>
          </p:cNvPr>
          <p:cNvPicPr>
            <a:picLocks noChangeAspect="1"/>
          </p:cNvPicPr>
          <p:nvPr/>
        </p:nvPicPr>
        <p:blipFill>
          <a:blip r:embed="rId2"/>
          <a:stretch>
            <a:fillRect/>
          </a:stretch>
        </p:blipFill>
        <p:spPr>
          <a:xfrm>
            <a:off x="354867" y="4152173"/>
            <a:ext cx="1555213" cy="1467277"/>
          </a:xfrm>
          <a:prstGeom prst="rect">
            <a:avLst/>
          </a:prstGeom>
        </p:spPr>
      </p:pic>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235" y="0"/>
            <a:ext cx="4977460" cy="1336956"/>
          </a:xfrm>
        </p:spPr>
        <p:txBody>
          <a:bodyPr/>
          <a:lstStyle/>
          <a:p>
            <a:r>
              <a:rPr lang="en-US" dirty="0"/>
              <a:t>Objectives</a:t>
            </a:r>
          </a:p>
        </p:txBody>
      </p:sp>
      <p:sp>
        <p:nvSpPr>
          <p:cNvPr id="3" name="Content Placeholder 2"/>
          <p:cNvSpPr>
            <a:spLocks noGrp="1"/>
          </p:cNvSpPr>
          <p:nvPr>
            <p:ph idx="1"/>
          </p:nvPr>
        </p:nvSpPr>
        <p:spPr>
          <a:xfrm>
            <a:off x="610234" y="1323835"/>
            <a:ext cx="10118725" cy="3272550"/>
          </a:xfrm>
        </p:spPr>
        <p:txBody>
          <a:bodyPr>
            <a:normAutofit lnSpcReduction="10000"/>
          </a:bodyPr>
          <a:lstStyle/>
          <a:p>
            <a:r>
              <a:rPr lang="en-US" dirty="0">
                <a:solidFill>
                  <a:srgbClr val="12252C"/>
                </a:solidFill>
              </a:rPr>
              <a:t>OPSF Routing protocol</a:t>
            </a:r>
          </a:p>
          <a:p>
            <a:r>
              <a:rPr lang="en-US" dirty="0">
                <a:solidFill>
                  <a:srgbClr val="12252C"/>
                </a:solidFill>
              </a:rPr>
              <a:t>Features </a:t>
            </a:r>
          </a:p>
          <a:p>
            <a:r>
              <a:rPr lang="en-US" dirty="0">
                <a:solidFill>
                  <a:srgbClr val="12252C"/>
                </a:solidFill>
              </a:rPr>
              <a:t>Terminology</a:t>
            </a:r>
          </a:p>
          <a:p>
            <a:r>
              <a:rPr lang="en-US" dirty="0">
                <a:solidFill>
                  <a:srgbClr val="12252C"/>
                </a:solidFill>
              </a:rPr>
              <a:t>OSPF operation</a:t>
            </a:r>
          </a:p>
          <a:p>
            <a:r>
              <a:rPr lang="en-US" dirty="0">
                <a:solidFill>
                  <a:srgbClr val="12252C"/>
                </a:solidFill>
              </a:rPr>
              <a:t>OSPF Packets</a:t>
            </a:r>
          </a:p>
          <a:p>
            <a:r>
              <a:rPr lang="en-US" dirty="0">
                <a:solidFill>
                  <a:srgbClr val="12252C"/>
                </a:solidFill>
              </a:rPr>
              <a:t>Implementing OSPF</a:t>
            </a:r>
          </a:p>
          <a:p>
            <a:r>
              <a:rPr lang="en-US" dirty="0">
                <a:solidFill>
                  <a:srgbClr val="12252C"/>
                </a:solidFill>
              </a:rPr>
              <a:t>Advanced Features</a:t>
            </a:r>
          </a:p>
          <a:p>
            <a:endParaRPr lang="en-US" dirty="0">
              <a:solidFill>
                <a:srgbClr val="12252C"/>
              </a:solidFill>
            </a:endParaRPr>
          </a:p>
        </p:txBody>
      </p:sp>
    </p:spTree>
    <p:extLst>
      <p:ext uri="{BB962C8B-B14F-4D97-AF65-F5344CB8AC3E}">
        <p14:creationId xmlns:p14="http://schemas.microsoft.com/office/powerpoint/2010/main" val="34581768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3186" name="Rectangle 2"/>
          <p:cNvSpPr>
            <a:spLocks noGrp="1" noChangeArrowheads="1"/>
          </p:cNvSpPr>
          <p:nvPr>
            <p:ph type="title"/>
          </p:nvPr>
        </p:nvSpPr>
        <p:spPr>
          <a:xfrm>
            <a:off x="484355" y="194642"/>
            <a:ext cx="8589818" cy="1439516"/>
          </a:xfrm>
        </p:spPr>
        <p:txBody>
          <a:bodyPr/>
          <a:lstStyle/>
          <a:p>
            <a:r>
              <a:rPr lang="en-US" sz="4000" dirty="0"/>
              <a:t>Open Shortest Path First (OSPF)</a:t>
            </a:r>
          </a:p>
        </p:txBody>
      </p:sp>
      <p:sp>
        <p:nvSpPr>
          <p:cNvPr id="733187" name="Rectangle 3"/>
          <p:cNvSpPr>
            <a:spLocks noGrp="1" noChangeArrowheads="1"/>
          </p:cNvSpPr>
          <p:nvPr>
            <p:ph idx="1"/>
          </p:nvPr>
        </p:nvSpPr>
        <p:spPr>
          <a:xfrm>
            <a:off x="484354" y="1392382"/>
            <a:ext cx="10988317" cy="4073236"/>
          </a:xfrm>
        </p:spPr>
        <p:txBody>
          <a:bodyPr>
            <a:normAutofit/>
          </a:bodyPr>
          <a:lstStyle/>
          <a:p>
            <a:r>
              <a:rPr lang="en-US" dirty="0">
                <a:solidFill>
                  <a:srgbClr val="12252C"/>
                </a:solidFill>
              </a:rPr>
              <a:t>Open Shortest Path First (OSPF) routing protocol, which is one of the most commonly used interior gateway protocols in IP networking. </a:t>
            </a:r>
          </a:p>
          <a:p>
            <a:r>
              <a:rPr lang="en-US" dirty="0">
                <a:solidFill>
                  <a:srgbClr val="12252C"/>
                </a:solidFill>
              </a:rPr>
              <a:t>OSPF is a standards-based link-state IP routing protocol described in RFC 2328.</a:t>
            </a:r>
          </a:p>
          <a:p>
            <a:pPr lvl="1"/>
            <a:r>
              <a:rPr lang="en-US" dirty="0">
                <a:solidFill>
                  <a:srgbClr val="12252C"/>
                </a:solidFill>
              </a:rPr>
              <a:t>It was developed to meet RIP’s inability to scale beyond 15 routers.</a:t>
            </a:r>
          </a:p>
          <a:p>
            <a:pPr lvl="1"/>
            <a:r>
              <a:rPr lang="en-US" dirty="0">
                <a:solidFill>
                  <a:srgbClr val="12252C"/>
                </a:solidFill>
              </a:rPr>
              <a:t>Proposed by IETF in 1988 and formalized in 1991.</a:t>
            </a:r>
          </a:p>
          <a:p>
            <a:pPr lvl="1"/>
            <a:r>
              <a:rPr lang="en-US" dirty="0">
                <a:solidFill>
                  <a:srgbClr val="12252C"/>
                </a:solidFill>
              </a:rPr>
              <a:t>There are 2 versions; OSPFv2 is for IPv4 and OSPFv3 is for IPv6.</a:t>
            </a:r>
          </a:p>
        </p:txBody>
      </p:sp>
    </p:spTree>
    <p:extLst>
      <p:ext uri="{BB962C8B-B14F-4D97-AF65-F5344CB8AC3E}">
        <p14:creationId xmlns:p14="http://schemas.microsoft.com/office/powerpoint/2010/main" val="2890955818"/>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3186" name="Rectangle 2"/>
          <p:cNvSpPr>
            <a:spLocks noGrp="1" noChangeArrowheads="1"/>
          </p:cNvSpPr>
          <p:nvPr>
            <p:ph type="title"/>
          </p:nvPr>
        </p:nvSpPr>
        <p:spPr>
          <a:xfrm>
            <a:off x="193119" y="130878"/>
            <a:ext cx="11481847" cy="1325563"/>
          </a:xfrm>
        </p:spPr>
        <p:txBody>
          <a:bodyPr>
            <a:normAutofit/>
          </a:bodyPr>
          <a:lstStyle/>
          <a:p>
            <a:r>
              <a:rPr lang="en-US" sz="4000" dirty="0"/>
              <a:t>OSPF Features</a:t>
            </a:r>
          </a:p>
        </p:txBody>
      </p:sp>
      <p:sp>
        <p:nvSpPr>
          <p:cNvPr id="733187" name="Rectangle 3"/>
          <p:cNvSpPr>
            <a:spLocks noGrp="1" noChangeArrowheads="1"/>
          </p:cNvSpPr>
          <p:nvPr>
            <p:ph idx="1"/>
          </p:nvPr>
        </p:nvSpPr>
        <p:spPr>
          <a:xfrm>
            <a:off x="358219" y="1469141"/>
            <a:ext cx="11481847" cy="3945118"/>
          </a:xfrm>
        </p:spPr>
        <p:txBody>
          <a:bodyPr/>
          <a:lstStyle/>
          <a:p>
            <a:r>
              <a:rPr lang="en-US" dirty="0">
                <a:solidFill>
                  <a:srgbClr val="12252C"/>
                </a:solidFill>
              </a:rPr>
              <a:t>OSPF features include:</a:t>
            </a:r>
          </a:p>
          <a:p>
            <a:pPr lvl="1"/>
            <a:r>
              <a:rPr lang="en-US" dirty="0">
                <a:solidFill>
                  <a:srgbClr val="12252C"/>
                </a:solidFill>
              </a:rPr>
              <a:t>Fast convergence</a:t>
            </a:r>
          </a:p>
          <a:p>
            <a:pPr lvl="1"/>
            <a:r>
              <a:rPr lang="en-US" dirty="0">
                <a:solidFill>
                  <a:srgbClr val="12252C"/>
                </a:solidFill>
              </a:rPr>
              <a:t>Supports VLSM	</a:t>
            </a:r>
          </a:p>
          <a:p>
            <a:pPr lvl="1"/>
            <a:r>
              <a:rPr lang="en-US" dirty="0">
                <a:solidFill>
                  <a:srgbClr val="12252C"/>
                </a:solidFill>
              </a:rPr>
              <a:t>Efficient use of bandwidth - Routing changes trigger routing updates (no periodic updates)</a:t>
            </a:r>
          </a:p>
          <a:p>
            <a:pPr lvl="1"/>
            <a:r>
              <a:rPr lang="en-US" dirty="0">
                <a:solidFill>
                  <a:srgbClr val="12252C"/>
                </a:solidFill>
              </a:rPr>
              <a:t>Supports large network size</a:t>
            </a:r>
          </a:p>
          <a:p>
            <a:pPr lvl="1"/>
            <a:r>
              <a:rPr lang="en-US" dirty="0">
                <a:solidFill>
                  <a:srgbClr val="12252C"/>
                </a:solidFill>
              </a:rPr>
              <a:t>Routing based on best path selection</a:t>
            </a:r>
          </a:p>
          <a:p>
            <a:pPr lvl="1"/>
            <a:r>
              <a:rPr lang="en-US" dirty="0">
                <a:solidFill>
                  <a:srgbClr val="12252C"/>
                </a:solidFill>
              </a:rPr>
              <a:t>Grouping of members into Areas</a:t>
            </a:r>
          </a:p>
        </p:txBody>
      </p:sp>
    </p:spTree>
    <p:extLst>
      <p:ext uri="{BB962C8B-B14F-4D97-AF65-F5344CB8AC3E}">
        <p14:creationId xmlns:p14="http://schemas.microsoft.com/office/powerpoint/2010/main" val="818674847"/>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819" y="130878"/>
            <a:ext cx="11481847" cy="1325563"/>
          </a:xfrm>
        </p:spPr>
        <p:txBody>
          <a:bodyPr>
            <a:normAutofit/>
          </a:bodyPr>
          <a:lstStyle/>
          <a:p>
            <a:r>
              <a:rPr lang="en-US" sz="4000" dirty="0"/>
              <a:t>Link-State Protocol Characteristics </a:t>
            </a:r>
          </a:p>
        </p:txBody>
      </p:sp>
      <p:sp>
        <p:nvSpPr>
          <p:cNvPr id="3" name="Content Placeholder 2"/>
          <p:cNvSpPr>
            <a:spLocks noGrp="1"/>
          </p:cNvSpPr>
          <p:nvPr>
            <p:ph idx="1"/>
          </p:nvPr>
        </p:nvSpPr>
        <p:spPr>
          <a:xfrm>
            <a:off x="358219" y="1456441"/>
            <a:ext cx="11481847" cy="3945118"/>
          </a:xfrm>
        </p:spPr>
        <p:txBody>
          <a:bodyPr>
            <a:normAutofit/>
          </a:bodyPr>
          <a:lstStyle/>
          <a:p>
            <a:r>
              <a:rPr lang="en-US" dirty="0">
                <a:solidFill>
                  <a:srgbClr val="12252C"/>
                </a:solidFill>
              </a:rPr>
              <a:t>With link-state routing protocols, each router has the full picture of the network topology, and can independently make a decision based on an accurate picture of the network topology.</a:t>
            </a:r>
          </a:p>
          <a:p>
            <a:r>
              <a:rPr lang="en-US" dirty="0">
                <a:solidFill>
                  <a:srgbClr val="12252C"/>
                </a:solidFill>
              </a:rPr>
              <a:t>To do so, each link-state router keeps a record of:</a:t>
            </a:r>
          </a:p>
          <a:p>
            <a:pPr lvl="1"/>
            <a:r>
              <a:rPr lang="en-US" dirty="0">
                <a:solidFill>
                  <a:srgbClr val="12252C"/>
                </a:solidFill>
              </a:rPr>
              <a:t>Its immediate neighbor routers.</a:t>
            </a:r>
          </a:p>
          <a:p>
            <a:pPr lvl="1"/>
            <a:r>
              <a:rPr lang="en-US" dirty="0">
                <a:solidFill>
                  <a:srgbClr val="12252C"/>
                </a:solidFill>
              </a:rPr>
              <a:t>All the other routers in the network, or in its area of the network, and their attached networks.</a:t>
            </a:r>
          </a:p>
          <a:p>
            <a:pPr lvl="1"/>
            <a:r>
              <a:rPr lang="en-US" dirty="0">
                <a:solidFill>
                  <a:srgbClr val="12252C"/>
                </a:solidFill>
              </a:rPr>
              <a:t>The best paths to each destination.</a:t>
            </a:r>
          </a:p>
          <a:p>
            <a:endParaRPr lang="en-US" dirty="0">
              <a:solidFill>
                <a:srgbClr val="12252C"/>
              </a:solidFill>
            </a:endParaRPr>
          </a:p>
          <a:p>
            <a:endParaRPr lang="en-US" dirty="0">
              <a:solidFill>
                <a:srgbClr val="12252C"/>
              </a:solidFill>
            </a:endParaRPr>
          </a:p>
        </p:txBody>
      </p:sp>
    </p:spTree>
    <p:extLst>
      <p:ext uri="{BB962C8B-B14F-4D97-AF65-F5344CB8AC3E}">
        <p14:creationId xmlns:p14="http://schemas.microsoft.com/office/powerpoint/2010/main" val="2352425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05" name="Rectangle 5"/>
          <p:cNvSpPr>
            <a:spLocks noGrp="1" noChangeArrowheads="1"/>
          </p:cNvSpPr>
          <p:nvPr>
            <p:ph type="title"/>
          </p:nvPr>
        </p:nvSpPr>
        <p:spPr>
          <a:xfrm>
            <a:off x="487680" y="166653"/>
            <a:ext cx="9627871" cy="1336956"/>
          </a:xfrm>
        </p:spPr>
        <p:txBody>
          <a:bodyPr>
            <a:normAutofit/>
          </a:bodyPr>
          <a:lstStyle/>
          <a:p>
            <a:pPr>
              <a:defRPr/>
            </a:pPr>
            <a:r>
              <a:rPr lang="en-US" sz="4000" dirty="0"/>
              <a:t>Link-State Protocol Advantages</a:t>
            </a:r>
          </a:p>
        </p:txBody>
      </p:sp>
      <p:sp>
        <p:nvSpPr>
          <p:cNvPr id="6147" name="Rectangle 6"/>
          <p:cNvSpPr>
            <a:spLocks noGrp="1" noChangeArrowheads="1"/>
          </p:cNvSpPr>
          <p:nvPr>
            <p:ph idx="1"/>
          </p:nvPr>
        </p:nvSpPr>
        <p:spPr>
          <a:xfrm>
            <a:off x="573658" y="1640009"/>
            <a:ext cx="10983341" cy="4096328"/>
          </a:xfrm>
        </p:spPr>
        <p:txBody>
          <a:bodyPr>
            <a:normAutofit/>
          </a:bodyPr>
          <a:lstStyle/>
          <a:p>
            <a:r>
              <a:rPr lang="en-US" dirty="0">
                <a:solidFill>
                  <a:srgbClr val="12252C"/>
                </a:solidFill>
              </a:rPr>
              <a:t>Respond quickly to network changes.</a:t>
            </a:r>
          </a:p>
          <a:p>
            <a:r>
              <a:rPr lang="en-US" dirty="0">
                <a:solidFill>
                  <a:srgbClr val="12252C"/>
                </a:solidFill>
              </a:rPr>
              <a:t>Send triggered updates when a network change occurs.</a:t>
            </a:r>
          </a:p>
          <a:p>
            <a:r>
              <a:rPr lang="en-US" dirty="0">
                <a:solidFill>
                  <a:srgbClr val="12252C"/>
                </a:solidFill>
              </a:rPr>
              <a:t>Send periodic updates (link-state refresh), at long intervals, such as every 30 minutes.</a:t>
            </a:r>
          </a:p>
          <a:p>
            <a:pPr lvl="1"/>
            <a:r>
              <a:rPr lang="en-US" dirty="0">
                <a:solidFill>
                  <a:srgbClr val="12252C"/>
                </a:solidFill>
              </a:rPr>
              <a:t>Uses LSAs to confirm topology information before the information ages out of the link-state database.</a:t>
            </a:r>
          </a:p>
        </p:txBody>
      </p:sp>
    </p:spTree>
    <p:extLst>
      <p:ext uri="{BB962C8B-B14F-4D97-AF65-F5344CB8AC3E}">
        <p14:creationId xmlns:p14="http://schemas.microsoft.com/office/powerpoint/2010/main" val="39250605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283" y="138815"/>
            <a:ext cx="11481847" cy="1325563"/>
          </a:xfrm>
        </p:spPr>
        <p:txBody>
          <a:bodyPr/>
          <a:lstStyle/>
          <a:p>
            <a:r>
              <a:rPr lang="en-US" dirty="0"/>
              <a:t>OSPF Terminology</a:t>
            </a:r>
          </a:p>
        </p:txBody>
      </p:sp>
      <p:sp>
        <p:nvSpPr>
          <p:cNvPr id="3" name="Content Placeholder 2"/>
          <p:cNvSpPr>
            <a:spLocks noGrp="1"/>
          </p:cNvSpPr>
          <p:nvPr>
            <p:ph idx="1"/>
          </p:nvPr>
        </p:nvSpPr>
        <p:spPr>
          <a:xfrm>
            <a:off x="541099" y="1591378"/>
            <a:ext cx="10596801" cy="3675244"/>
          </a:xfrm>
        </p:spPr>
        <p:txBody>
          <a:bodyPr>
            <a:normAutofit/>
          </a:bodyPr>
          <a:lstStyle/>
          <a:p>
            <a:pPr lvl="0"/>
            <a:r>
              <a:rPr lang="en-US" dirty="0">
                <a:solidFill>
                  <a:srgbClr val="12252C"/>
                </a:solidFill>
              </a:rPr>
              <a:t>OSPF databases / tables:</a:t>
            </a:r>
          </a:p>
          <a:p>
            <a:pPr lvl="1">
              <a:tabLst>
                <a:tab pos="3770313" algn="l"/>
              </a:tabLst>
            </a:pPr>
            <a:r>
              <a:rPr lang="en-US" dirty="0">
                <a:solidFill>
                  <a:srgbClr val="12252C"/>
                </a:solidFill>
              </a:rPr>
              <a:t>OSPF adjacency database = Neighbor table</a:t>
            </a:r>
          </a:p>
          <a:p>
            <a:pPr lvl="1">
              <a:tabLst>
                <a:tab pos="3770313" algn="l"/>
              </a:tabLst>
            </a:pPr>
            <a:r>
              <a:rPr lang="en-US" dirty="0">
                <a:solidFill>
                  <a:srgbClr val="12252C"/>
                </a:solidFill>
              </a:rPr>
              <a:t>OSPF link-state database = Topology table</a:t>
            </a:r>
          </a:p>
          <a:p>
            <a:pPr lvl="1">
              <a:tabLst>
                <a:tab pos="3770313" algn="l"/>
              </a:tabLst>
            </a:pPr>
            <a:r>
              <a:rPr lang="en-US" dirty="0">
                <a:solidFill>
                  <a:srgbClr val="12252C"/>
                </a:solidFill>
              </a:rPr>
              <a:t>OSPF forwarding database = Routing table</a:t>
            </a:r>
          </a:p>
          <a:p>
            <a:r>
              <a:rPr lang="en-US" dirty="0">
                <a:solidFill>
                  <a:srgbClr val="12252C"/>
                </a:solidFill>
              </a:rPr>
              <a:t>Link-state advertisements (LSAs)</a:t>
            </a:r>
          </a:p>
          <a:p>
            <a:pPr lvl="0"/>
            <a:r>
              <a:rPr lang="en-US" dirty="0">
                <a:solidFill>
                  <a:srgbClr val="12252C"/>
                </a:solidFill>
              </a:rPr>
              <a:t>Link-State Database (</a:t>
            </a:r>
            <a:r>
              <a:rPr lang="en-US" dirty="0" err="1">
                <a:solidFill>
                  <a:srgbClr val="12252C"/>
                </a:solidFill>
              </a:rPr>
              <a:t>LSDB</a:t>
            </a:r>
            <a:r>
              <a:rPr lang="en-US" dirty="0">
                <a:solidFill>
                  <a:srgbClr val="12252C"/>
                </a:solidFill>
              </a:rPr>
              <a:t>)</a:t>
            </a:r>
          </a:p>
          <a:p>
            <a:r>
              <a:rPr lang="en-US" dirty="0">
                <a:solidFill>
                  <a:srgbClr val="12252C"/>
                </a:solidFill>
              </a:rPr>
              <a:t>Shortest-Path First (SPF) Routing Algorithm</a:t>
            </a:r>
          </a:p>
          <a:p>
            <a:pPr lvl="1"/>
            <a:r>
              <a:rPr lang="en-US" dirty="0" err="1">
                <a:solidFill>
                  <a:srgbClr val="12252C"/>
                </a:solidFill>
              </a:rPr>
              <a:t>Dijkstra</a:t>
            </a:r>
            <a:r>
              <a:rPr lang="en-US" dirty="0">
                <a:solidFill>
                  <a:srgbClr val="12252C"/>
                </a:solidFill>
              </a:rPr>
              <a:t> algorithm</a:t>
            </a:r>
          </a:p>
        </p:txBody>
      </p:sp>
    </p:spTree>
    <p:extLst>
      <p:ext uri="{BB962C8B-B14F-4D97-AF65-F5344CB8AC3E}">
        <p14:creationId xmlns:p14="http://schemas.microsoft.com/office/powerpoint/2010/main" val="29429382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519" y="130878"/>
            <a:ext cx="11481847" cy="1325563"/>
          </a:xfrm>
        </p:spPr>
        <p:txBody>
          <a:bodyPr/>
          <a:lstStyle/>
          <a:p>
            <a:r>
              <a:rPr lang="en-US" dirty="0"/>
              <a:t>OSPF Terminology</a:t>
            </a:r>
          </a:p>
        </p:txBody>
      </p:sp>
      <p:sp>
        <p:nvSpPr>
          <p:cNvPr id="3" name="Content Placeholder 2"/>
          <p:cNvSpPr>
            <a:spLocks noGrp="1"/>
          </p:cNvSpPr>
          <p:nvPr>
            <p:ph idx="1"/>
          </p:nvPr>
        </p:nvSpPr>
        <p:spPr>
          <a:xfrm>
            <a:off x="358219" y="1456441"/>
            <a:ext cx="11481847" cy="3945118"/>
          </a:xfrm>
        </p:spPr>
        <p:txBody>
          <a:bodyPr>
            <a:normAutofit/>
          </a:bodyPr>
          <a:lstStyle/>
          <a:p>
            <a:r>
              <a:rPr lang="en-US" dirty="0">
                <a:solidFill>
                  <a:srgbClr val="12252C"/>
                </a:solidFill>
              </a:rPr>
              <a:t>SPF Tree</a:t>
            </a:r>
          </a:p>
          <a:p>
            <a:r>
              <a:rPr lang="en-US" dirty="0">
                <a:solidFill>
                  <a:srgbClr val="12252C"/>
                </a:solidFill>
              </a:rPr>
              <a:t>OSPF Areas</a:t>
            </a:r>
          </a:p>
          <a:p>
            <a:pPr lvl="1"/>
            <a:r>
              <a:rPr lang="en-US" dirty="0">
                <a:solidFill>
                  <a:srgbClr val="12252C"/>
                </a:solidFill>
              </a:rPr>
              <a:t>Backbone (transit) and standard areas.</a:t>
            </a:r>
          </a:p>
          <a:p>
            <a:r>
              <a:rPr lang="en-US" dirty="0">
                <a:solidFill>
                  <a:srgbClr val="12252C"/>
                </a:solidFill>
              </a:rPr>
              <a:t>Types of OSPF routers:</a:t>
            </a:r>
          </a:p>
          <a:p>
            <a:pPr lvl="1"/>
            <a:r>
              <a:rPr lang="en-US" dirty="0">
                <a:solidFill>
                  <a:srgbClr val="12252C"/>
                </a:solidFill>
              </a:rPr>
              <a:t>Internal router, backbone router, Area Border Router (ABR), Autonomous System Boundary Router (ASBR)</a:t>
            </a:r>
          </a:p>
          <a:p>
            <a:pPr lvl="1"/>
            <a:r>
              <a:rPr lang="en-US" dirty="0">
                <a:solidFill>
                  <a:srgbClr val="12252C"/>
                </a:solidFill>
              </a:rPr>
              <a:t>Designated Router (DR) and Backup Designated Router (BDR)</a:t>
            </a:r>
          </a:p>
          <a:p>
            <a:endParaRPr lang="en-US" dirty="0">
              <a:solidFill>
                <a:srgbClr val="12252C"/>
              </a:solidFill>
            </a:endParaRPr>
          </a:p>
          <a:p>
            <a:pPr lvl="0"/>
            <a:endParaRPr lang="en-US" dirty="0">
              <a:solidFill>
                <a:srgbClr val="12252C"/>
              </a:solidFill>
            </a:endParaRPr>
          </a:p>
        </p:txBody>
      </p:sp>
    </p:spTree>
    <p:extLst>
      <p:ext uri="{BB962C8B-B14F-4D97-AF65-F5344CB8AC3E}">
        <p14:creationId xmlns:p14="http://schemas.microsoft.com/office/powerpoint/2010/main" val="4064416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8883" name="Rectangle 3"/>
          <p:cNvSpPr>
            <a:spLocks noGrp="1" noChangeArrowheads="1"/>
          </p:cNvSpPr>
          <p:nvPr>
            <p:ph type="title"/>
          </p:nvPr>
        </p:nvSpPr>
        <p:spPr>
          <a:xfrm>
            <a:off x="377952" y="197340"/>
            <a:ext cx="8521700" cy="994423"/>
          </a:xfrm>
        </p:spPr>
        <p:txBody>
          <a:bodyPr>
            <a:normAutofit/>
          </a:bodyPr>
          <a:lstStyle/>
          <a:p>
            <a:r>
              <a:rPr lang="en-US" sz="4000" b="1" dirty="0">
                <a:solidFill>
                  <a:schemeClr val="tx2">
                    <a:lumMod val="75000"/>
                  </a:schemeClr>
                </a:solidFill>
                <a:latin typeface="Arial" panose="020B0604020202020204" pitchFamily="34" charset="0"/>
                <a:cs typeface="Arial" panose="020B0604020202020204" pitchFamily="34" charset="0"/>
              </a:rPr>
              <a:t>OSPF Router Tables / Databases</a:t>
            </a:r>
          </a:p>
        </p:txBody>
      </p:sp>
      <p:graphicFrame>
        <p:nvGraphicFramePr>
          <p:cNvPr id="10" name="Table 9"/>
          <p:cNvGraphicFramePr>
            <a:graphicFrameLocks noGrp="1"/>
          </p:cNvGraphicFramePr>
          <p:nvPr>
            <p:extLst>
              <p:ext uri="{D42A27DB-BD31-4B8C-83A1-F6EECF244321}">
                <p14:modId xmlns:p14="http://schemas.microsoft.com/office/powerpoint/2010/main" val="4010740065"/>
              </p:ext>
            </p:extLst>
          </p:nvPr>
        </p:nvGraphicFramePr>
        <p:xfrm>
          <a:off x="822960" y="1185928"/>
          <a:ext cx="10546079" cy="4486144"/>
        </p:xfrm>
        <a:graphic>
          <a:graphicData uri="http://schemas.openxmlformats.org/drawingml/2006/table">
            <a:tbl>
              <a:tblPr firstRow="1" bandRow="1">
                <a:tableStyleId>{5C22544A-7EE6-4342-B048-85BDC9FD1C3A}</a:tableStyleId>
              </a:tblPr>
              <a:tblGrid>
                <a:gridCol w="1626720">
                  <a:extLst>
                    <a:ext uri="{9D8B030D-6E8A-4147-A177-3AD203B41FA5}">
                      <a16:colId xmlns:a16="http://schemas.microsoft.com/office/drawing/2014/main" val="20000"/>
                    </a:ext>
                  </a:extLst>
                </a:gridCol>
                <a:gridCol w="1572895">
                  <a:extLst>
                    <a:ext uri="{9D8B030D-6E8A-4147-A177-3AD203B41FA5}">
                      <a16:colId xmlns:a16="http://schemas.microsoft.com/office/drawing/2014/main" val="20001"/>
                    </a:ext>
                  </a:extLst>
                </a:gridCol>
                <a:gridCol w="7346464">
                  <a:extLst>
                    <a:ext uri="{9D8B030D-6E8A-4147-A177-3AD203B41FA5}">
                      <a16:colId xmlns:a16="http://schemas.microsoft.com/office/drawing/2014/main" val="20002"/>
                    </a:ext>
                  </a:extLst>
                </a:gridCol>
              </a:tblGrid>
              <a:tr h="357192">
                <a:tc>
                  <a:txBody>
                    <a:bodyPr/>
                    <a:lstStyle/>
                    <a:p>
                      <a:pPr algn="ctr"/>
                      <a:r>
                        <a:rPr lang="en-US" dirty="0"/>
                        <a:t>Database</a:t>
                      </a:r>
                    </a:p>
                  </a:txBody>
                  <a:tcPr/>
                </a:tc>
                <a:tc>
                  <a:txBody>
                    <a:bodyPr/>
                    <a:lstStyle/>
                    <a:p>
                      <a:pPr algn="ctr"/>
                      <a:r>
                        <a:rPr lang="en-US" dirty="0"/>
                        <a:t>Table</a:t>
                      </a:r>
                    </a:p>
                  </a:txBody>
                  <a:tcPr/>
                </a:tc>
                <a:tc>
                  <a:txBody>
                    <a:bodyPr/>
                    <a:lstStyle/>
                    <a:p>
                      <a:r>
                        <a:rPr lang="en-US" dirty="0"/>
                        <a:t>Description</a:t>
                      </a:r>
                    </a:p>
                  </a:txBody>
                  <a:tcPr/>
                </a:tc>
                <a:extLst>
                  <a:ext uri="{0D108BD9-81ED-4DB2-BD59-A6C34878D82A}">
                    <a16:rowId xmlns:a16="http://schemas.microsoft.com/office/drawing/2014/main" val="10000"/>
                  </a:ext>
                </a:extLst>
              </a:tr>
              <a:tr h="1158682">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Adjacency Database</a:t>
                      </a:r>
                      <a:endParaRPr lang="en-US" sz="1600" b="1" dirty="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Neighbor Table</a:t>
                      </a:r>
                      <a:endParaRPr lang="en-US" sz="1600" b="1" dirty="0">
                        <a:effectLst/>
                      </a:endParaRPr>
                    </a:p>
                  </a:txBody>
                  <a:tcPr anchor="ctr"/>
                </a:tc>
                <a:tc>
                  <a:txBody>
                    <a:bodyPr/>
                    <a:lstStyle/>
                    <a:p>
                      <a:pPr marL="171450" indent="-171450" defTabSz="814388">
                        <a:lnSpc>
                          <a:spcPct val="95000"/>
                        </a:lnSpc>
                        <a:buClr>
                          <a:schemeClr val="accent1"/>
                        </a:buClr>
                        <a:buSzPct val="100000"/>
                        <a:buFont typeface="Arial" pitchFamily="34" charset="0"/>
                        <a:buChar char="•"/>
                      </a:pPr>
                      <a:r>
                        <a:rPr lang="en-US" sz="1600" dirty="0"/>
                        <a:t>List of all neighbors routers to which a router has established bidirectional communication.</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This table is unique for each router.</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Can be viewed</a:t>
                      </a:r>
                      <a:r>
                        <a:rPr lang="en-US" sz="1600" kern="1200" baseline="0" dirty="0"/>
                        <a:t> using </a:t>
                      </a:r>
                      <a:r>
                        <a:rPr lang="en-US" sz="1600" kern="1200" dirty="0"/>
                        <a:t>the show ip ospf neighbor command.</a:t>
                      </a:r>
                      <a:endParaRPr lang="en-US" sz="1600" kern="1200" dirty="0">
                        <a:solidFill>
                          <a:schemeClr val="dk1"/>
                        </a:solidFill>
                        <a:latin typeface="+mn-lt"/>
                        <a:ea typeface="+mn-ea"/>
                        <a:cs typeface="+mn-cs"/>
                      </a:endParaRPr>
                    </a:p>
                  </a:txBody>
                  <a:tcPr anchor="ctr"/>
                </a:tc>
                <a:extLst>
                  <a:ext uri="{0D108BD9-81ED-4DB2-BD59-A6C34878D82A}">
                    <a16:rowId xmlns:a16="http://schemas.microsoft.com/office/drawing/2014/main" val="10001"/>
                  </a:ext>
                </a:extLst>
              </a:tr>
              <a:tr h="1588241">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Link-state Database</a:t>
                      </a:r>
                      <a:endParaRPr lang="en-US" sz="1600" b="1" dirty="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Topology Table</a:t>
                      </a:r>
                      <a:endParaRPr lang="en-US" sz="1600" b="1" dirty="0">
                        <a:effectLst/>
                      </a:endParaRPr>
                    </a:p>
                  </a:txBody>
                  <a:tcPr anchor="ctr"/>
                </a:tc>
                <a:tc>
                  <a:txBody>
                    <a:bodyPr/>
                    <a:lstStyle/>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List of information about all other routers in the network.</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The database shows the network topology.</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All routers within an area have identical link-state databases.</a:t>
                      </a:r>
                    </a:p>
                    <a:p>
                      <a:pPr marL="171450" marR="0" indent="-171450" algn="l" defTabSz="814388" rtl="0" eaLnBrk="1" fontAlgn="auto" latinLnBrk="0" hangingPunct="1">
                        <a:lnSpc>
                          <a:spcPct val="95000"/>
                        </a:lnSpc>
                        <a:spcBef>
                          <a:spcPts val="0"/>
                        </a:spcBef>
                        <a:spcAft>
                          <a:spcPts val="0"/>
                        </a:spcAft>
                        <a:buClr>
                          <a:schemeClr val="accent1"/>
                        </a:buClr>
                        <a:buSzPct val="100000"/>
                        <a:buFont typeface="Arial" pitchFamily="34" charset="0"/>
                        <a:buChar char="•"/>
                        <a:tabLst/>
                        <a:defRPr/>
                      </a:pPr>
                      <a:r>
                        <a:rPr lang="en-US" sz="1600" kern="1200" dirty="0"/>
                        <a:t>Can be viewed</a:t>
                      </a:r>
                      <a:r>
                        <a:rPr lang="en-US" sz="1600" kern="1200" baseline="0" dirty="0"/>
                        <a:t> using the</a:t>
                      </a:r>
                      <a:r>
                        <a:rPr lang="en-US" sz="1600" kern="1200" dirty="0"/>
                        <a:t> show ip ospf database command.</a:t>
                      </a:r>
                      <a:endParaRPr lang="en-US" sz="1600" kern="1200" dirty="0">
                        <a:solidFill>
                          <a:schemeClr val="dk1"/>
                        </a:solidFill>
                        <a:latin typeface="+mn-lt"/>
                        <a:ea typeface="+mn-ea"/>
                        <a:cs typeface="+mn-cs"/>
                      </a:endParaRPr>
                    </a:p>
                  </a:txBody>
                  <a:tcPr anchor="ctr"/>
                </a:tc>
                <a:extLst>
                  <a:ext uri="{0D108BD9-81ED-4DB2-BD59-A6C34878D82A}">
                    <a16:rowId xmlns:a16="http://schemas.microsoft.com/office/drawing/2014/main" val="10002"/>
                  </a:ext>
                </a:extLst>
              </a:tr>
              <a:tr h="1373461">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Forwarding Database</a:t>
                      </a:r>
                      <a:endParaRPr lang="en-US" sz="1600" b="1" dirty="0">
                        <a:effectLst/>
                      </a:endParaRPr>
                    </a:p>
                  </a:txBody>
                  <a:tcPr anchor="ct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600" dirty="0">
                          <a:effectLst/>
                        </a:rPr>
                        <a:t>Routing Table</a:t>
                      </a:r>
                      <a:endParaRPr lang="en-US" sz="1600" b="1" dirty="0">
                        <a:effectLst/>
                      </a:endParaRPr>
                    </a:p>
                  </a:txBody>
                  <a:tcPr anchor="ctr"/>
                </a:tc>
                <a:tc>
                  <a:txBody>
                    <a:bodyPr/>
                    <a:lstStyle/>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List of routes generated when an algorithm is run on the link-state database.</a:t>
                      </a:r>
                    </a:p>
                    <a:p>
                      <a:pPr marL="171450" indent="-171450" algn="l" defTabSz="814388" rtl="0" eaLnBrk="1" latinLnBrk="0" hangingPunct="1">
                        <a:lnSpc>
                          <a:spcPct val="95000"/>
                        </a:lnSpc>
                        <a:buClr>
                          <a:schemeClr val="accent1"/>
                        </a:buClr>
                        <a:buSzPct val="100000"/>
                        <a:buFont typeface="Arial" pitchFamily="34" charset="0"/>
                        <a:buChar char="•"/>
                      </a:pPr>
                      <a:r>
                        <a:rPr lang="en-US" sz="1600" kern="1200" dirty="0"/>
                        <a:t>Each router’s routing table is unique and contains information on how and where to send packets to other routers.</a:t>
                      </a:r>
                    </a:p>
                    <a:p>
                      <a:pPr marL="171450" marR="0" indent="-171450" algn="l" defTabSz="814388" rtl="0" eaLnBrk="1" fontAlgn="auto" latinLnBrk="0" hangingPunct="1">
                        <a:lnSpc>
                          <a:spcPct val="95000"/>
                        </a:lnSpc>
                        <a:spcBef>
                          <a:spcPts val="0"/>
                        </a:spcBef>
                        <a:spcAft>
                          <a:spcPts val="0"/>
                        </a:spcAft>
                        <a:buClr>
                          <a:schemeClr val="accent1"/>
                        </a:buClr>
                        <a:buSzPct val="100000"/>
                        <a:buFont typeface="Arial" pitchFamily="34" charset="0"/>
                        <a:buChar char="•"/>
                        <a:tabLst/>
                        <a:defRPr/>
                      </a:pPr>
                      <a:r>
                        <a:rPr lang="en-US" sz="1600" kern="1200" dirty="0"/>
                        <a:t>Can be viewed</a:t>
                      </a:r>
                      <a:r>
                        <a:rPr lang="en-US" sz="1600" kern="1200" baseline="0" dirty="0"/>
                        <a:t> using the</a:t>
                      </a:r>
                      <a:r>
                        <a:rPr lang="en-US" sz="1600" kern="1200" dirty="0"/>
                        <a:t> show ip route command.</a:t>
                      </a:r>
                      <a:endParaRPr lang="en-US" sz="1600" kern="1200" dirty="0">
                        <a:solidFill>
                          <a:schemeClr val="dk1"/>
                        </a:solidFill>
                        <a:latin typeface="+mn-lt"/>
                        <a:ea typeface="+mn-ea"/>
                        <a:cs typeface="+mn-cs"/>
                      </a:endParaRPr>
                    </a:p>
                  </a:txBody>
                  <a:tcPr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82432449"/>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6992" y="40932"/>
            <a:ext cx="9355449" cy="1336956"/>
          </a:xfrm>
        </p:spPr>
        <p:txBody>
          <a:bodyPr>
            <a:normAutofit/>
          </a:bodyPr>
          <a:lstStyle/>
          <a:p>
            <a:pPr algn="l"/>
            <a:r>
              <a:rPr lang="en-US" sz="4000" b="1" dirty="0">
                <a:solidFill>
                  <a:schemeClr val="accent1">
                    <a:lumMod val="50000"/>
                  </a:schemeClr>
                </a:solidFill>
                <a:latin typeface="Arial" panose="020B0604020202020204" pitchFamily="34" charset="0"/>
                <a:cs typeface="Arial" panose="020B0604020202020204" pitchFamily="34" charset="0"/>
              </a:rPr>
              <a:t>Link-State Advertisements (LSAs)</a:t>
            </a:r>
          </a:p>
        </p:txBody>
      </p:sp>
      <p:sp>
        <p:nvSpPr>
          <p:cNvPr id="3" name="Content Placeholder 2"/>
          <p:cNvSpPr>
            <a:spLocks noGrp="1"/>
          </p:cNvSpPr>
          <p:nvPr>
            <p:ph idx="1"/>
          </p:nvPr>
        </p:nvSpPr>
        <p:spPr>
          <a:xfrm>
            <a:off x="613353" y="1257300"/>
            <a:ext cx="5482647" cy="4343400"/>
          </a:xfrm>
        </p:spPr>
        <p:txBody>
          <a:bodyPr>
            <a:normAutofit lnSpcReduction="10000"/>
          </a:bodyPr>
          <a:lstStyle/>
          <a:p>
            <a:r>
              <a:rPr lang="en-US" sz="2400" dirty="0">
                <a:solidFill>
                  <a:srgbClr val="12252C"/>
                </a:solidFill>
              </a:rPr>
              <a:t>When a change occurs in the network topology, the router experiencing the change creates a link-state advertisement (LSA) concerning that link.</a:t>
            </a:r>
          </a:p>
          <a:p>
            <a:pPr lvl="1"/>
            <a:r>
              <a:rPr lang="en-US" sz="2000" dirty="0">
                <a:solidFill>
                  <a:srgbClr val="12252C"/>
                </a:solidFill>
              </a:rPr>
              <a:t>LSAs are also called link-state protocol data units (</a:t>
            </a:r>
            <a:r>
              <a:rPr lang="en-US" sz="2000" dirty="0" err="1">
                <a:solidFill>
                  <a:srgbClr val="12252C"/>
                </a:solidFill>
              </a:rPr>
              <a:t>PDUs</a:t>
            </a:r>
            <a:r>
              <a:rPr lang="en-US" sz="2000" dirty="0">
                <a:solidFill>
                  <a:srgbClr val="12252C"/>
                </a:solidFill>
              </a:rPr>
              <a:t>).</a:t>
            </a:r>
          </a:p>
          <a:p>
            <a:r>
              <a:rPr lang="en-US" sz="2400" dirty="0">
                <a:solidFill>
                  <a:srgbClr val="12252C"/>
                </a:solidFill>
              </a:rPr>
              <a:t>The LSA is </a:t>
            </a:r>
            <a:r>
              <a:rPr lang="en-US" sz="2400" dirty="0" err="1">
                <a:solidFill>
                  <a:srgbClr val="12252C"/>
                </a:solidFill>
              </a:rPr>
              <a:t>multicasted</a:t>
            </a:r>
            <a:r>
              <a:rPr lang="en-US" sz="2400" dirty="0">
                <a:solidFill>
                  <a:srgbClr val="12252C"/>
                </a:solidFill>
              </a:rPr>
              <a:t> to all neighboring devices using either 224.0.0.5 or 224.0.0.6. </a:t>
            </a:r>
          </a:p>
          <a:p>
            <a:r>
              <a:rPr lang="en-US" sz="2400" dirty="0">
                <a:solidFill>
                  <a:srgbClr val="12252C"/>
                </a:solidFill>
              </a:rPr>
              <a:t>Routers receiving the LSA immediately forward it to all neighboring routers.</a:t>
            </a:r>
          </a:p>
        </p:txBody>
      </p:sp>
      <p:sp>
        <p:nvSpPr>
          <p:cNvPr id="30" name="Rectangle 29"/>
          <p:cNvSpPr/>
          <p:nvPr/>
        </p:nvSpPr>
        <p:spPr bwMode="auto">
          <a:xfrm>
            <a:off x="7191375" y="2487914"/>
            <a:ext cx="238124" cy="415323"/>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pic>
        <p:nvPicPr>
          <p:cNvPr id="6" name="Picture 5"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194647" y="1048512"/>
            <a:ext cx="5777898" cy="4182856"/>
          </a:xfrm>
          <a:prstGeom prst="rect">
            <a:avLst/>
          </a:prstGeom>
        </p:spPr>
      </p:pic>
      <p:sp>
        <p:nvSpPr>
          <p:cNvPr id="8" name="TextBox 7"/>
          <p:cNvSpPr txBox="1"/>
          <p:nvPr/>
        </p:nvSpPr>
        <p:spPr>
          <a:xfrm>
            <a:off x="8910443" y="5146024"/>
            <a:ext cx="623701" cy="369332"/>
          </a:xfrm>
          <a:prstGeom prst="rect">
            <a:avLst/>
          </a:prstGeom>
          <a:noFill/>
        </p:spPr>
        <p:txBody>
          <a:bodyPr wrap="square" rtlCol="0">
            <a:spAutoFit/>
          </a:bodyPr>
          <a:lstStyle/>
          <a:p>
            <a:r>
              <a:rPr lang="en-US" b="1" dirty="0">
                <a:solidFill>
                  <a:srgbClr val="12252C"/>
                </a:solidFill>
              </a:rPr>
              <a:t>LSA</a:t>
            </a:r>
          </a:p>
        </p:txBody>
      </p:sp>
    </p:spTree>
    <p:extLst>
      <p:ext uri="{BB962C8B-B14F-4D97-AF65-F5344CB8AC3E}">
        <p14:creationId xmlns:p14="http://schemas.microsoft.com/office/powerpoint/2010/main" val="1383354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25103" y="1445211"/>
            <a:ext cx="5120640" cy="4343400"/>
          </a:xfrm>
        </p:spPr>
        <p:txBody>
          <a:bodyPr>
            <a:normAutofit/>
          </a:bodyPr>
          <a:lstStyle/>
          <a:p>
            <a:r>
              <a:rPr lang="en-US" sz="2400" dirty="0">
                <a:solidFill>
                  <a:srgbClr val="12252C"/>
                </a:solidFill>
              </a:rPr>
              <a:t>Routers receiving add the LSA to their link-state database (LSDB).</a:t>
            </a:r>
          </a:p>
          <a:p>
            <a:r>
              <a:rPr lang="en-US" sz="2400" dirty="0">
                <a:solidFill>
                  <a:srgbClr val="12252C"/>
                </a:solidFill>
              </a:rPr>
              <a:t>The </a:t>
            </a:r>
            <a:r>
              <a:rPr lang="en-US" sz="2400" dirty="0" err="1">
                <a:solidFill>
                  <a:srgbClr val="12252C"/>
                </a:solidFill>
              </a:rPr>
              <a:t>LSDB</a:t>
            </a:r>
            <a:r>
              <a:rPr lang="en-US" sz="2400" dirty="0">
                <a:solidFill>
                  <a:srgbClr val="12252C"/>
                </a:solidFill>
              </a:rPr>
              <a:t> is used to calculate the best paths through the network.</a:t>
            </a:r>
          </a:p>
          <a:p>
            <a:r>
              <a:rPr lang="en-US" sz="2400" dirty="0">
                <a:solidFill>
                  <a:srgbClr val="12252C"/>
                </a:solidFill>
              </a:rPr>
              <a:t>OSPF best route calculation is based on </a:t>
            </a:r>
            <a:r>
              <a:rPr lang="en-US" sz="2400" dirty="0" err="1">
                <a:solidFill>
                  <a:srgbClr val="12252C"/>
                </a:solidFill>
              </a:rPr>
              <a:t>Edsger</a:t>
            </a:r>
            <a:r>
              <a:rPr lang="en-US" sz="2400" dirty="0">
                <a:solidFill>
                  <a:srgbClr val="12252C"/>
                </a:solidFill>
              </a:rPr>
              <a:t> Dijkstra's shortest path first (SPF) algorithm. </a:t>
            </a:r>
          </a:p>
          <a:p>
            <a:endParaRPr lang="en-US" sz="2400" dirty="0">
              <a:solidFill>
                <a:srgbClr val="12252C"/>
              </a:solidFill>
            </a:endParaRPr>
          </a:p>
        </p:txBody>
      </p:sp>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11983" y="891430"/>
            <a:ext cx="4750683" cy="4676065"/>
          </a:xfrm>
          <a:prstGeom prst="rect">
            <a:avLst/>
          </a:prstGeom>
        </p:spPr>
      </p:pic>
      <p:sp>
        <p:nvSpPr>
          <p:cNvPr id="7" name="Title 1">
            <a:extLst>
              <a:ext uri="{FF2B5EF4-FFF2-40B4-BE49-F238E27FC236}">
                <a16:creationId xmlns:a16="http://schemas.microsoft.com/office/drawing/2014/main" id="{EA2F16CF-42BA-1A3B-33C3-95A400DE56E5}"/>
              </a:ext>
            </a:extLst>
          </p:cNvPr>
          <p:cNvSpPr txBox="1">
            <a:spLocks/>
          </p:cNvSpPr>
          <p:nvPr/>
        </p:nvSpPr>
        <p:spPr>
          <a:xfrm>
            <a:off x="284225" y="108255"/>
            <a:ext cx="10723035" cy="133695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4000" b="1" dirty="0">
                <a:solidFill>
                  <a:schemeClr val="accent1">
                    <a:lumMod val="50000"/>
                  </a:schemeClr>
                </a:solidFill>
                <a:latin typeface="Arial" panose="020B0604020202020204" pitchFamily="34" charset="0"/>
                <a:cs typeface="Arial" panose="020B0604020202020204" pitchFamily="34" charset="0"/>
              </a:rPr>
              <a:t>Link-State Database (LSDB)</a:t>
            </a:r>
          </a:p>
        </p:txBody>
      </p:sp>
    </p:spTree>
    <p:extLst>
      <p:ext uri="{BB962C8B-B14F-4D97-AF65-F5344CB8AC3E}">
        <p14:creationId xmlns:p14="http://schemas.microsoft.com/office/powerpoint/2010/main" val="1082010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035" y="222115"/>
            <a:ext cx="10723035" cy="133695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SPF Routing Algorithm</a:t>
            </a:r>
          </a:p>
        </p:txBody>
      </p:sp>
      <p:sp>
        <p:nvSpPr>
          <p:cNvPr id="3" name="Content Placeholder 2"/>
          <p:cNvSpPr>
            <a:spLocks noGrp="1"/>
          </p:cNvSpPr>
          <p:nvPr>
            <p:ph idx="1"/>
          </p:nvPr>
        </p:nvSpPr>
        <p:spPr>
          <a:xfrm>
            <a:off x="337035" y="1775987"/>
            <a:ext cx="5505345" cy="2176492"/>
          </a:xfrm>
        </p:spPr>
        <p:txBody>
          <a:bodyPr>
            <a:normAutofit/>
          </a:bodyPr>
          <a:lstStyle/>
          <a:p>
            <a:r>
              <a:rPr lang="en-US" sz="2200" dirty="0">
                <a:solidFill>
                  <a:srgbClr val="12252C"/>
                </a:solidFill>
              </a:rPr>
              <a:t>The SPF algorithm accumulates costs along each path, from source to destination. </a:t>
            </a:r>
          </a:p>
          <a:p>
            <a:pPr lvl="1"/>
            <a:r>
              <a:rPr lang="en-US" sz="2200" dirty="0">
                <a:solidFill>
                  <a:srgbClr val="12252C"/>
                </a:solidFill>
              </a:rPr>
              <a:t>The accumulated costs is then used by the router to build a topology table.</a:t>
            </a:r>
          </a:p>
        </p:txBody>
      </p:sp>
      <p:pic>
        <p:nvPicPr>
          <p:cNvPr id="8" name="Picture 7"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7001" y="237167"/>
            <a:ext cx="4978402" cy="4900207"/>
          </a:xfrm>
          <a:prstGeom prst="rect">
            <a:avLst/>
          </a:prstGeom>
        </p:spPr>
      </p:pic>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5917" y="4326185"/>
            <a:ext cx="2587895" cy="1180166"/>
          </a:xfrm>
          <a:prstGeom prst="rect">
            <a:avLst/>
          </a:prstGeom>
        </p:spPr>
      </p:pic>
    </p:spTree>
    <p:extLst>
      <p:ext uri="{BB962C8B-B14F-4D97-AF65-F5344CB8AC3E}">
        <p14:creationId xmlns:p14="http://schemas.microsoft.com/office/powerpoint/2010/main" val="11078397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9547" y="263127"/>
            <a:ext cx="8042276" cy="133695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SPF Tree and Routing Table</a:t>
            </a:r>
          </a:p>
        </p:txBody>
      </p:sp>
      <p:sp>
        <p:nvSpPr>
          <p:cNvPr id="3" name="Content Placeholder 2"/>
          <p:cNvSpPr>
            <a:spLocks noGrp="1"/>
          </p:cNvSpPr>
          <p:nvPr>
            <p:ph idx="1"/>
          </p:nvPr>
        </p:nvSpPr>
        <p:spPr>
          <a:xfrm>
            <a:off x="439547" y="1748970"/>
            <a:ext cx="6669024" cy="2469462"/>
          </a:xfrm>
        </p:spPr>
        <p:txBody>
          <a:bodyPr>
            <a:normAutofit/>
          </a:bodyPr>
          <a:lstStyle/>
          <a:p>
            <a:r>
              <a:rPr lang="en-US" sz="2400" dirty="0">
                <a:solidFill>
                  <a:srgbClr val="12252C"/>
                </a:solidFill>
              </a:rPr>
              <a:t>The topology table is essentially an SPF tree which contains a listing of all OSPF networks and the costs to reach them.</a:t>
            </a:r>
          </a:p>
          <a:p>
            <a:r>
              <a:rPr lang="en-US" sz="2400" dirty="0">
                <a:solidFill>
                  <a:srgbClr val="12252C"/>
                </a:solidFill>
              </a:rPr>
              <a:t>The resulting best routes are then considered to be added to the routing table.</a:t>
            </a:r>
          </a:p>
          <a:p>
            <a:endParaRPr lang="en-US" sz="2400" dirty="0">
              <a:solidFill>
                <a:srgbClr val="12252C"/>
              </a:solidFill>
            </a:endParaRPr>
          </a:p>
          <a:p>
            <a:endParaRPr lang="en-US" sz="2400" dirty="0">
              <a:solidFill>
                <a:srgbClr val="12252C"/>
              </a:solidFill>
            </a:endParaRPr>
          </a:p>
        </p:txBody>
      </p:sp>
      <p:pic>
        <p:nvPicPr>
          <p:cNvPr id="10" name="Picture 1"/>
          <p:cNvPicPr>
            <a:picLocks noGrp="1" noChangeAspect="1" noChangeArrowheads="1"/>
          </p:cNvPicPr>
          <p:nvPr>
            <p:ph idx="10"/>
          </p:nvPr>
        </p:nvPicPr>
        <p:blipFill>
          <a:blip r:embed="rId2"/>
          <a:stretch>
            <a:fillRect/>
          </a:stretch>
        </p:blipFill>
        <p:spPr bwMode="auto">
          <a:xfrm>
            <a:off x="7802880" y="504885"/>
            <a:ext cx="3364585" cy="5127575"/>
          </a:xfrm>
          <a:prstGeom prst="rect">
            <a:avLst/>
          </a:prstGeom>
          <a:noFill/>
          <a:ln w="9525">
            <a:noFill/>
            <a:miter lim="800000"/>
            <a:headEnd/>
            <a:tailEnd/>
          </a:ln>
        </p:spPr>
      </p:pic>
      <p:sp>
        <p:nvSpPr>
          <p:cNvPr id="11" name="Rectangle 10"/>
          <p:cNvSpPr/>
          <p:nvPr/>
        </p:nvSpPr>
        <p:spPr bwMode="auto">
          <a:xfrm>
            <a:off x="6823419" y="2552715"/>
            <a:ext cx="2861358" cy="415323"/>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6" name="Rectangle 5"/>
          <p:cNvSpPr/>
          <p:nvPr/>
        </p:nvSpPr>
        <p:spPr bwMode="auto">
          <a:xfrm>
            <a:off x="7548088" y="3920670"/>
            <a:ext cx="1136073" cy="415323"/>
          </a:xfrm>
          <a:prstGeom prst="rect">
            <a:avLst/>
          </a:prstGeom>
          <a:solidFill>
            <a:schemeClr val="bg1">
              <a:alpha val="75000"/>
            </a:schemeClr>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Tree>
    <p:extLst>
      <p:ext uri="{BB962C8B-B14F-4D97-AF65-F5344CB8AC3E}">
        <p14:creationId xmlns:p14="http://schemas.microsoft.com/office/powerpoint/2010/main" val="716659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58219" y="243205"/>
            <a:ext cx="11481847" cy="1325563"/>
          </a:xfrm>
        </p:spPr>
        <p:txBody>
          <a:bodyPr>
            <a:normAutofit/>
          </a:bodyPr>
          <a:lstStyle/>
          <a:p>
            <a:r>
              <a:rPr lang="en-US" sz="4000" dirty="0"/>
              <a:t>OSPF Areas</a:t>
            </a:r>
          </a:p>
        </p:txBody>
      </p:sp>
      <p:sp>
        <p:nvSpPr>
          <p:cNvPr id="41987" name="Rectangle 3"/>
          <p:cNvSpPr>
            <a:spLocks noGrp="1" noChangeArrowheads="1"/>
          </p:cNvSpPr>
          <p:nvPr>
            <p:ph idx="1"/>
          </p:nvPr>
        </p:nvSpPr>
        <p:spPr>
          <a:xfrm>
            <a:off x="358219" y="1568768"/>
            <a:ext cx="11481847" cy="3575934"/>
          </a:xfrm>
        </p:spPr>
        <p:txBody>
          <a:bodyPr>
            <a:normAutofit/>
          </a:bodyPr>
          <a:lstStyle/>
          <a:p>
            <a:pPr eaLnBrk="1" hangingPunct="1"/>
            <a:r>
              <a:rPr lang="en-US" dirty="0">
                <a:solidFill>
                  <a:srgbClr val="12252C"/>
                </a:solidFill>
              </a:rPr>
              <a:t>To minimize processing and memory requirements, OSPF can divide the routing topology into a two-layer hierarchy called areas.</a:t>
            </a:r>
          </a:p>
          <a:p>
            <a:pPr eaLnBrk="1" hangingPunct="1"/>
            <a:r>
              <a:rPr lang="en-US" dirty="0">
                <a:solidFill>
                  <a:srgbClr val="12252C"/>
                </a:solidFill>
              </a:rPr>
              <a:t>Characteristics of OSPF areas include:</a:t>
            </a:r>
          </a:p>
          <a:p>
            <a:pPr lvl="1"/>
            <a:r>
              <a:rPr lang="en-US" dirty="0">
                <a:solidFill>
                  <a:srgbClr val="12252C"/>
                </a:solidFill>
              </a:rPr>
              <a:t>Minimizes routing table entries.</a:t>
            </a:r>
          </a:p>
          <a:p>
            <a:pPr lvl="1"/>
            <a:r>
              <a:rPr lang="en-US" dirty="0">
                <a:solidFill>
                  <a:srgbClr val="12252C"/>
                </a:solidFill>
              </a:rPr>
              <a:t>Localizes impact of a topology change within an area.</a:t>
            </a:r>
          </a:p>
          <a:p>
            <a:pPr lvl="1"/>
            <a:r>
              <a:rPr lang="en-US" dirty="0">
                <a:solidFill>
                  <a:srgbClr val="12252C"/>
                </a:solidFill>
              </a:rPr>
              <a:t>Detailed LSA flooding stops at the area boundary.</a:t>
            </a:r>
          </a:p>
          <a:p>
            <a:pPr lvl="1"/>
            <a:r>
              <a:rPr lang="en-US" dirty="0">
                <a:solidFill>
                  <a:srgbClr val="12252C"/>
                </a:solidFill>
              </a:rPr>
              <a:t>Requires a hierarchical network design. </a:t>
            </a:r>
          </a:p>
          <a:p>
            <a:pPr eaLnBrk="1" hangingPunct="1"/>
            <a:endParaRPr lang="en-US" dirty="0">
              <a:solidFill>
                <a:srgbClr val="12252C"/>
              </a:solidFill>
            </a:endParaRPr>
          </a:p>
        </p:txBody>
      </p:sp>
    </p:spTree>
    <p:extLst>
      <p:ext uri="{BB962C8B-B14F-4D97-AF65-F5344CB8AC3E}">
        <p14:creationId xmlns:p14="http://schemas.microsoft.com/office/powerpoint/2010/main" val="3446290969"/>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4"/>
          <p:cNvSpPr>
            <a:spLocks noGrp="1" noChangeArrowheads="1"/>
          </p:cNvSpPr>
          <p:nvPr>
            <p:ph type="title"/>
          </p:nvPr>
        </p:nvSpPr>
        <p:spPr>
          <a:xfrm>
            <a:off x="354203" y="252088"/>
            <a:ext cx="8042276" cy="146260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OSPF Two-Layer Hierarchy</a:t>
            </a:r>
          </a:p>
        </p:txBody>
      </p:sp>
      <p:sp>
        <p:nvSpPr>
          <p:cNvPr id="10" name="Content Placeholder 9"/>
          <p:cNvSpPr>
            <a:spLocks noGrp="1"/>
          </p:cNvSpPr>
          <p:nvPr>
            <p:ph idx="1"/>
          </p:nvPr>
        </p:nvSpPr>
        <p:spPr>
          <a:xfrm>
            <a:off x="535433" y="1592622"/>
            <a:ext cx="10108183" cy="3332946"/>
          </a:xfrm>
        </p:spPr>
        <p:txBody>
          <a:bodyPr>
            <a:normAutofit/>
          </a:bodyPr>
          <a:lstStyle/>
          <a:p>
            <a:r>
              <a:rPr lang="en-US" sz="2400" b="1" dirty="0">
                <a:solidFill>
                  <a:srgbClr val="12252C"/>
                </a:solidFill>
              </a:rPr>
              <a:t>Backbone Area</a:t>
            </a:r>
          </a:p>
          <a:p>
            <a:pPr lvl="1"/>
            <a:r>
              <a:rPr lang="en-US" sz="2000" dirty="0">
                <a:solidFill>
                  <a:srgbClr val="12252C"/>
                </a:solidFill>
              </a:rPr>
              <a:t>Referred to as Area 0</a:t>
            </a:r>
          </a:p>
          <a:p>
            <a:pPr lvl="1"/>
            <a:r>
              <a:rPr lang="en-US" sz="2000" dirty="0">
                <a:solidFill>
                  <a:srgbClr val="12252C"/>
                </a:solidFill>
              </a:rPr>
              <a:t>Also known as the Transit Area.</a:t>
            </a:r>
          </a:p>
          <a:p>
            <a:r>
              <a:rPr lang="en-US" sz="2400" b="1" dirty="0">
                <a:solidFill>
                  <a:srgbClr val="12252C"/>
                </a:solidFill>
              </a:rPr>
              <a:t>Regular (Standard) Areas</a:t>
            </a:r>
          </a:p>
          <a:p>
            <a:pPr lvl="1"/>
            <a:r>
              <a:rPr lang="en-US" sz="2000" dirty="0">
                <a:solidFill>
                  <a:srgbClr val="12252C"/>
                </a:solidFill>
              </a:rPr>
              <a:t>Also known as a </a:t>
            </a:r>
            <a:r>
              <a:rPr lang="en-US" sz="2000" dirty="0" err="1">
                <a:solidFill>
                  <a:srgbClr val="12252C"/>
                </a:solidFill>
              </a:rPr>
              <a:t>nonbackbone</a:t>
            </a:r>
            <a:r>
              <a:rPr lang="en-US" sz="2000" dirty="0">
                <a:solidFill>
                  <a:srgbClr val="12252C"/>
                </a:solidFill>
              </a:rPr>
              <a:t> areas.</a:t>
            </a:r>
          </a:p>
          <a:p>
            <a:pPr lvl="1"/>
            <a:r>
              <a:rPr lang="en-US" sz="2000" dirty="0">
                <a:solidFill>
                  <a:srgbClr val="12252C"/>
                </a:solidFill>
              </a:rPr>
              <a:t>All regular areas must connect to the backbone area. </a:t>
            </a:r>
          </a:p>
          <a:p>
            <a:pPr lvl="1"/>
            <a:r>
              <a:rPr lang="en-US" sz="2000" dirty="0">
                <a:solidFill>
                  <a:srgbClr val="12252C"/>
                </a:solidFill>
              </a:rPr>
              <a:t>Standard areas can be further defined as stub areas, totally stubby areas, and Not-so-stubby areas (</a:t>
            </a:r>
            <a:r>
              <a:rPr lang="en-US" sz="2000" dirty="0" err="1">
                <a:solidFill>
                  <a:srgbClr val="12252C"/>
                </a:solidFill>
              </a:rPr>
              <a:t>NSSAs</a:t>
            </a:r>
            <a:r>
              <a:rPr lang="en-US" sz="2000" dirty="0">
                <a:solidFill>
                  <a:srgbClr val="12252C"/>
                </a:solidFill>
              </a:rPr>
              <a:t>).</a:t>
            </a:r>
          </a:p>
        </p:txBody>
      </p:sp>
      <p:pic>
        <p:nvPicPr>
          <p:cNvPr id="16" name="Picture 7" descr="l01_03"/>
          <p:cNvPicPr>
            <a:picLocks noGrp="1" noChangeAspect="1" noChangeArrowheads="1"/>
          </p:cNvPicPr>
          <p:nvPr>
            <p:ph idx="10"/>
          </p:nvPr>
        </p:nvPicPr>
        <p:blipFill>
          <a:blip r:embed="rId3"/>
          <a:stretch>
            <a:fillRect/>
          </a:stretch>
        </p:blipFill>
        <p:spPr>
          <a:xfrm>
            <a:off x="6260043" y="1714694"/>
            <a:ext cx="4067175" cy="2699516"/>
          </a:xfrm>
        </p:spPr>
      </p:pic>
      <p:sp>
        <p:nvSpPr>
          <p:cNvPr id="17" name="Content Placeholder 9"/>
          <p:cNvSpPr txBox="1">
            <a:spLocks/>
          </p:cNvSpPr>
          <p:nvPr/>
        </p:nvSpPr>
        <p:spPr bwMode="auto">
          <a:xfrm>
            <a:off x="1797754" y="5057423"/>
            <a:ext cx="8305800" cy="1439867"/>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normAutofit/>
          </a:bodyPr>
          <a:lstStyle/>
          <a:p>
            <a:pPr marL="688975" lvl="2" indent="-227013" defTabSz="814388" fontAlgn="base">
              <a:spcAft>
                <a:spcPts val="600"/>
              </a:spcAft>
              <a:buClr>
                <a:srgbClr val="708CA1"/>
              </a:buClr>
              <a:buFont typeface="Arial" pitchFamily="34" charset="0"/>
              <a:buChar char="•"/>
              <a:defRPr/>
            </a:pPr>
            <a:endParaRPr lang="en-US" sz="1600" kern="0" dirty="0"/>
          </a:p>
        </p:txBody>
      </p:sp>
    </p:spTree>
    <p:extLst>
      <p:ext uri="{BB962C8B-B14F-4D97-AF65-F5344CB8AC3E}">
        <p14:creationId xmlns:p14="http://schemas.microsoft.com/office/powerpoint/2010/main" val="506576748"/>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58219" y="365125"/>
            <a:ext cx="11481847" cy="988187"/>
          </a:xfrm>
        </p:spPr>
        <p:txBody>
          <a:bodyPr>
            <a:normAutofit/>
          </a:bodyPr>
          <a:lstStyle/>
          <a:p>
            <a:r>
              <a:rPr lang="en-US" sz="4000" dirty="0"/>
              <a:t>OSPF Router Types</a:t>
            </a:r>
          </a:p>
        </p:txBody>
      </p:sp>
      <p:sp>
        <p:nvSpPr>
          <p:cNvPr id="1408003" name="Rectangle 3"/>
          <p:cNvSpPr>
            <a:spLocks noGrp="1" noChangeArrowheads="1"/>
          </p:cNvSpPr>
          <p:nvPr>
            <p:ph idx="1"/>
          </p:nvPr>
        </p:nvSpPr>
        <p:spPr>
          <a:xfrm>
            <a:off x="355076" y="1641033"/>
            <a:ext cx="11481847" cy="3575934"/>
          </a:xfrm>
        </p:spPr>
        <p:txBody>
          <a:bodyPr>
            <a:normAutofit fontScale="92500" lnSpcReduction="10000"/>
          </a:bodyPr>
          <a:lstStyle/>
          <a:p>
            <a:r>
              <a:rPr lang="en-US" dirty="0">
                <a:solidFill>
                  <a:srgbClr val="12252C"/>
                </a:solidFill>
              </a:rPr>
              <a:t>How OSPF routers exchange information is based on:</a:t>
            </a:r>
          </a:p>
          <a:p>
            <a:pPr lvl="1"/>
            <a:r>
              <a:rPr lang="en-US" dirty="0">
                <a:solidFill>
                  <a:srgbClr val="12252C"/>
                </a:solidFill>
              </a:rPr>
              <a:t>The function of the router</a:t>
            </a:r>
          </a:p>
          <a:p>
            <a:pPr lvl="1"/>
            <a:r>
              <a:rPr lang="en-US" dirty="0">
                <a:solidFill>
                  <a:srgbClr val="12252C"/>
                </a:solidFill>
              </a:rPr>
              <a:t>The type of LSAs it can forward</a:t>
            </a:r>
          </a:p>
          <a:p>
            <a:pPr lvl="1"/>
            <a:r>
              <a:rPr lang="en-US" dirty="0">
                <a:solidFill>
                  <a:srgbClr val="12252C"/>
                </a:solidFill>
              </a:rPr>
              <a:t>The type of area it resides in</a:t>
            </a:r>
          </a:p>
          <a:p>
            <a:r>
              <a:rPr lang="en-US" dirty="0">
                <a:solidFill>
                  <a:srgbClr val="12252C"/>
                </a:solidFill>
              </a:rPr>
              <a:t>OSPF routers may function as either:</a:t>
            </a:r>
          </a:p>
          <a:p>
            <a:pPr lvl="1"/>
            <a:r>
              <a:rPr lang="en-US" dirty="0">
                <a:solidFill>
                  <a:srgbClr val="12252C"/>
                </a:solidFill>
              </a:rPr>
              <a:t>Internal router</a:t>
            </a:r>
          </a:p>
          <a:p>
            <a:pPr lvl="1"/>
            <a:r>
              <a:rPr lang="en-US" dirty="0">
                <a:solidFill>
                  <a:srgbClr val="12252C"/>
                </a:solidFill>
              </a:rPr>
              <a:t>Backbone router</a:t>
            </a:r>
          </a:p>
          <a:p>
            <a:pPr lvl="1"/>
            <a:r>
              <a:rPr lang="en-US" dirty="0">
                <a:solidFill>
                  <a:srgbClr val="12252C"/>
                </a:solidFill>
              </a:rPr>
              <a:t>Area Border Router (ABR)</a:t>
            </a:r>
          </a:p>
          <a:p>
            <a:pPr lvl="1"/>
            <a:r>
              <a:rPr lang="en-US" dirty="0">
                <a:solidFill>
                  <a:srgbClr val="12252C"/>
                </a:solidFill>
              </a:rPr>
              <a:t>Autonomous System Boundary Router (ASBR)</a:t>
            </a:r>
          </a:p>
          <a:p>
            <a:pPr marL="0" indent="0">
              <a:buNone/>
            </a:pPr>
            <a:r>
              <a:rPr lang="en-US" sz="1700" dirty="0">
                <a:solidFill>
                  <a:srgbClr val="FF0000"/>
                </a:solidFill>
              </a:rPr>
              <a:t>*Note: A router can exist as more than one router type. </a:t>
            </a:r>
          </a:p>
          <a:p>
            <a:endParaRPr lang="en-US" dirty="0">
              <a:solidFill>
                <a:srgbClr val="12252C"/>
              </a:solidFill>
            </a:endParaRPr>
          </a:p>
        </p:txBody>
      </p:sp>
    </p:spTree>
    <p:extLst>
      <p:ext uri="{BB962C8B-B14F-4D97-AF65-F5344CB8AC3E}">
        <p14:creationId xmlns:p14="http://schemas.microsoft.com/office/powerpoint/2010/main" val="3382906449"/>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220456" y="181771"/>
            <a:ext cx="11481847" cy="87418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OSPF Router Types</a:t>
            </a:r>
          </a:p>
        </p:txBody>
      </p:sp>
      <p:grpSp>
        <p:nvGrpSpPr>
          <p:cNvPr id="15" name="Group 14"/>
          <p:cNvGrpSpPr/>
          <p:nvPr/>
        </p:nvGrpSpPr>
        <p:grpSpPr>
          <a:xfrm>
            <a:off x="658368" y="1280161"/>
            <a:ext cx="10643616" cy="4284750"/>
            <a:chOff x="381000" y="1847272"/>
            <a:chExt cx="8077200" cy="3717637"/>
          </a:xfrm>
        </p:grpSpPr>
        <p:pic>
          <p:nvPicPr>
            <p:cNvPr id="44035" name="Picture 3"/>
            <p:cNvPicPr>
              <a:picLocks noChangeAspect="1" noChangeArrowheads="1"/>
            </p:cNvPicPr>
            <p:nvPr/>
          </p:nvPicPr>
          <p:blipFill>
            <a:blip r:embed="rId3"/>
            <a:srcRect/>
            <a:stretch>
              <a:fillRect/>
            </a:stretch>
          </p:blipFill>
          <p:spPr bwMode="auto">
            <a:xfrm>
              <a:off x="685800" y="1847272"/>
              <a:ext cx="7772400" cy="3717637"/>
            </a:xfrm>
            <a:prstGeom prst="rect">
              <a:avLst/>
            </a:prstGeom>
            <a:noFill/>
            <a:ln w="9525">
              <a:noFill/>
              <a:miter lim="800000"/>
              <a:headEnd type="none" w="sm" len="sm"/>
              <a:tailEnd type="none" w="sm" len="sm"/>
            </a:ln>
          </p:spPr>
        </p:pic>
        <p:sp>
          <p:nvSpPr>
            <p:cNvPr id="1413124" name="Text Box 4"/>
            <p:cNvSpPr txBox="1">
              <a:spLocks noChangeArrowheads="1"/>
            </p:cNvSpPr>
            <p:nvPr/>
          </p:nvSpPr>
          <p:spPr bwMode="auto">
            <a:xfrm>
              <a:off x="7010400" y="4267200"/>
              <a:ext cx="990600" cy="513811"/>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a:effectLst>
                    <a:outerShdw blurRad="38100" dist="38100" dir="2700000" algn="tl">
                      <a:srgbClr val="C0C0C0"/>
                    </a:outerShdw>
                  </a:effectLst>
                  <a:latin typeface="Arial" charset="0"/>
                </a:rPr>
                <a:t>Internal Router</a:t>
              </a:r>
            </a:p>
          </p:txBody>
        </p:sp>
        <p:sp>
          <p:nvSpPr>
            <p:cNvPr id="1413125" name="Text Box 5"/>
            <p:cNvSpPr txBox="1">
              <a:spLocks noChangeArrowheads="1"/>
            </p:cNvSpPr>
            <p:nvPr/>
          </p:nvSpPr>
          <p:spPr bwMode="auto">
            <a:xfrm>
              <a:off x="381000" y="2895600"/>
              <a:ext cx="990600" cy="513811"/>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Internal Routers</a:t>
              </a:r>
            </a:p>
          </p:txBody>
        </p:sp>
        <p:sp>
          <p:nvSpPr>
            <p:cNvPr id="1413126" name="Text Box 6"/>
            <p:cNvSpPr txBox="1">
              <a:spLocks noChangeArrowheads="1"/>
            </p:cNvSpPr>
            <p:nvPr/>
          </p:nvSpPr>
          <p:spPr bwMode="auto">
            <a:xfrm>
              <a:off x="4064000" y="3241675"/>
              <a:ext cx="990600" cy="513811"/>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a:effectLst>
                    <a:outerShdw blurRad="38100" dist="38100" dir="2700000" algn="tl">
                      <a:srgbClr val="C0C0C0"/>
                    </a:outerShdw>
                  </a:effectLst>
                  <a:latin typeface="Arial" charset="0"/>
                </a:rPr>
                <a:t>Internal Router</a:t>
              </a:r>
            </a:p>
          </p:txBody>
        </p:sp>
        <p:sp>
          <p:nvSpPr>
            <p:cNvPr id="1413127" name="Text Box 7"/>
            <p:cNvSpPr txBox="1">
              <a:spLocks noChangeArrowheads="1"/>
            </p:cNvSpPr>
            <p:nvPr/>
          </p:nvSpPr>
          <p:spPr bwMode="auto">
            <a:xfrm>
              <a:off x="3962400" y="2057400"/>
              <a:ext cx="1219200" cy="72925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All Backbone Routers</a:t>
              </a:r>
            </a:p>
          </p:txBody>
        </p:sp>
        <p:grpSp>
          <p:nvGrpSpPr>
            <p:cNvPr id="2" name="Group 8"/>
            <p:cNvGrpSpPr>
              <a:grpSpLocks/>
            </p:cNvGrpSpPr>
            <p:nvPr/>
          </p:nvGrpSpPr>
          <p:grpSpPr bwMode="auto">
            <a:xfrm>
              <a:off x="2667000" y="2057400"/>
              <a:ext cx="3810000" cy="1371600"/>
              <a:chOff x="1680" y="1296"/>
              <a:chExt cx="2400" cy="864"/>
            </a:xfrm>
          </p:grpSpPr>
          <p:sp>
            <p:nvSpPr>
              <p:cNvPr id="1413129" name="Text Box 9"/>
              <p:cNvSpPr txBox="1">
                <a:spLocks noChangeArrowheads="1"/>
              </p:cNvSpPr>
              <p:nvPr/>
            </p:nvSpPr>
            <p:spPr bwMode="auto">
              <a:xfrm>
                <a:off x="1680" y="1296"/>
                <a:ext cx="768" cy="459"/>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ABR and Backbone Router</a:t>
                </a:r>
              </a:p>
            </p:txBody>
          </p:sp>
          <p:sp>
            <p:nvSpPr>
              <p:cNvPr id="1413130" name="Text Box 10"/>
              <p:cNvSpPr txBox="1">
                <a:spLocks noChangeArrowheads="1"/>
              </p:cNvSpPr>
              <p:nvPr/>
            </p:nvSpPr>
            <p:spPr bwMode="auto">
              <a:xfrm>
                <a:off x="3312" y="1296"/>
                <a:ext cx="768" cy="459"/>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ABR and Backbone Router</a:t>
                </a:r>
              </a:p>
            </p:txBody>
          </p:sp>
          <p:sp>
            <p:nvSpPr>
              <p:cNvPr id="44045" name="Line 11"/>
              <p:cNvSpPr>
                <a:spLocks noChangeShapeType="1"/>
              </p:cNvSpPr>
              <p:nvPr/>
            </p:nvSpPr>
            <p:spPr bwMode="auto">
              <a:xfrm>
                <a:off x="2064" y="1680"/>
                <a:ext cx="0" cy="48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sp>
            <p:nvSpPr>
              <p:cNvPr id="44046" name="Line 12"/>
              <p:cNvSpPr>
                <a:spLocks noChangeShapeType="1"/>
              </p:cNvSpPr>
              <p:nvPr/>
            </p:nvSpPr>
            <p:spPr bwMode="auto">
              <a:xfrm>
                <a:off x="3690" y="1680"/>
                <a:ext cx="0" cy="48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grpSp>
        <p:sp>
          <p:nvSpPr>
            <p:cNvPr id="1413133" name="Text Box 13"/>
            <p:cNvSpPr txBox="1">
              <a:spLocks noChangeArrowheads="1"/>
            </p:cNvSpPr>
            <p:nvPr/>
          </p:nvSpPr>
          <p:spPr bwMode="auto">
            <a:xfrm>
              <a:off x="2743200" y="4314825"/>
              <a:ext cx="1219200" cy="729255"/>
            </a:xfrm>
            <a:prstGeom prst="rect">
              <a:avLst/>
            </a:prstGeom>
            <a:noFill/>
            <a:ln w="9525">
              <a:noFill/>
              <a:miter lim="800000"/>
              <a:headEnd type="none" w="sm" len="sm"/>
              <a:tailEnd type="none" w="sm" len="sm"/>
            </a:ln>
            <a:effectLst/>
          </p:spPr>
          <p:txBody>
            <a:bodyPr lIns="82124" tIns="41061" rIns="82124" bIns="41061">
              <a:spAutoFit/>
            </a:bodyPr>
            <a:lstStyle/>
            <a:p>
              <a:pPr>
                <a:spcBef>
                  <a:spcPct val="50000"/>
                </a:spcBef>
                <a:defRPr/>
              </a:pPr>
              <a:r>
                <a:rPr lang="en-US" sz="1400" b="1" dirty="0">
                  <a:effectLst>
                    <a:outerShdw blurRad="38100" dist="38100" dir="2700000" algn="tl">
                      <a:srgbClr val="C0C0C0"/>
                    </a:outerShdw>
                  </a:effectLst>
                  <a:latin typeface="Arial" charset="0"/>
                </a:rPr>
                <a:t>ASBR and Backbone Router</a:t>
              </a:r>
            </a:p>
          </p:txBody>
        </p:sp>
        <p:sp>
          <p:nvSpPr>
            <p:cNvPr id="1413134" name="Line 14"/>
            <p:cNvSpPr>
              <a:spLocks noChangeShapeType="1"/>
            </p:cNvSpPr>
            <p:nvPr/>
          </p:nvSpPr>
          <p:spPr bwMode="auto">
            <a:xfrm flipV="1">
              <a:off x="3886200" y="4648200"/>
              <a:ext cx="381000" cy="0"/>
            </a:xfrm>
            <a:prstGeom prst="line">
              <a:avLst/>
            </a:prstGeom>
            <a:noFill/>
            <a:ln w="38100">
              <a:solidFill>
                <a:schemeClr val="tx1"/>
              </a:solidFill>
              <a:round/>
              <a:headEnd type="none" w="sm" len="sm"/>
              <a:tailEnd type="triangle" w="sm" len="sm"/>
            </a:ln>
          </p:spPr>
          <p:txBody>
            <a:bodyPr lIns="82124" tIns="41061" rIns="82124" bIns="41061">
              <a:spAutoFit/>
            </a:bodyPr>
            <a:lstStyle/>
            <a:p>
              <a:endParaRPr lang="en-US"/>
            </a:p>
          </p:txBody>
        </p:sp>
      </p:grpSp>
    </p:spTree>
    <p:extLst>
      <p:ext uri="{BB962C8B-B14F-4D97-AF65-F5344CB8AC3E}">
        <p14:creationId xmlns:p14="http://schemas.microsoft.com/office/powerpoint/2010/main" val="1069068650"/>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normAutofit/>
          </a:bodyPr>
          <a:lstStyle/>
          <a:p>
            <a:pPr eaLnBrk="1" hangingPunct="1"/>
            <a:r>
              <a:rPr lang="en-US" sz="4000" dirty="0"/>
              <a:t>Internal Router</a:t>
            </a:r>
          </a:p>
        </p:txBody>
      </p:sp>
      <p:sp>
        <p:nvSpPr>
          <p:cNvPr id="45059" name="Rectangle 3"/>
          <p:cNvSpPr>
            <a:spLocks noGrp="1" noChangeArrowheads="1"/>
          </p:cNvSpPr>
          <p:nvPr>
            <p:ph idx="1"/>
          </p:nvPr>
        </p:nvSpPr>
        <p:spPr/>
        <p:txBody>
          <a:bodyPr/>
          <a:lstStyle/>
          <a:p>
            <a:pPr eaLnBrk="1" hangingPunct="1"/>
            <a:r>
              <a:rPr lang="en-US" dirty="0"/>
              <a:t>Routers that have all their interfaces within the same area.</a:t>
            </a:r>
          </a:p>
          <a:p>
            <a:pPr eaLnBrk="1" hangingPunct="1"/>
            <a:r>
              <a:rPr lang="en-US" dirty="0"/>
              <a:t>Internal routers in the same area:</a:t>
            </a:r>
          </a:p>
          <a:p>
            <a:pPr lvl="1"/>
            <a:r>
              <a:rPr lang="en-US" dirty="0"/>
              <a:t>Have identical </a:t>
            </a:r>
            <a:r>
              <a:rPr lang="en-US" dirty="0" err="1"/>
              <a:t>LSDBs</a:t>
            </a:r>
            <a:r>
              <a:rPr lang="en-US" dirty="0"/>
              <a:t>.</a:t>
            </a:r>
          </a:p>
          <a:p>
            <a:pPr lvl="1"/>
            <a:r>
              <a:rPr lang="en-US" dirty="0"/>
              <a:t>Run a single copy of the routing algorithm.</a:t>
            </a:r>
          </a:p>
        </p:txBody>
      </p:sp>
    </p:spTree>
    <p:extLst>
      <p:ext uri="{BB962C8B-B14F-4D97-AF65-F5344CB8AC3E}">
        <p14:creationId xmlns:p14="http://schemas.microsoft.com/office/powerpoint/2010/main" val="1134141155"/>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355076" y="255397"/>
            <a:ext cx="11481847" cy="890651"/>
          </a:xfrm>
        </p:spPr>
        <p:txBody>
          <a:bodyPr>
            <a:normAutofit/>
          </a:bodyPr>
          <a:lstStyle/>
          <a:p>
            <a:pPr eaLnBrk="1" hangingPunct="1"/>
            <a:r>
              <a:rPr lang="en-US" sz="4000" dirty="0"/>
              <a:t>Backbone Router</a:t>
            </a:r>
          </a:p>
        </p:txBody>
      </p:sp>
      <p:sp>
        <p:nvSpPr>
          <p:cNvPr id="46083" name="Rectangle 3"/>
          <p:cNvSpPr>
            <a:spLocks noGrp="1" noChangeArrowheads="1"/>
          </p:cNvSpPr>
          <p:nvPr>
            <p:ph idx="1"/>
          </p:nvPr>
        </p:nvSpPr>
        <p:spPr>
          <a:xfrm>
            <a:off x="358219" y="1536192"/>
            <a:ext cx="11481847" cy="3865367"/>
          </a:xfrm>
        </p:spPr>
        <p:txBody>
          <a:bodyPr/>
          <a:lstStyle/>
          <a:p>
            <a:pPr eaLnBrk="1" hangingPunct="1"/>
            <a:r>
              <a:rPr lang="en-US" dirty="0">
                <a:solidFill>
                  <a:srgbClr val="12252C"/>
                </a:solidFill>
              </a:rPr>
              <a:t>Router that sit on the perimeter of the backbone area and have at least 1 interface connected to area 0. </a:t>
            </a:r>
          </a:p>
          <a:p>
            <a:pPr eaLnBrk="1" hangingPunct="1"/>
            <a:r>
              <a:rPr lang="en-US" dirty="0">
                <a:solidFill>
                  <a:srgbClr val="12252C"/>
                </a:solidFill>
              </a:rPr>
              <a:t>OSPF design rules require that all areas be connected to a single backbone area (Area 0). </a:t>
            </a:r>
          </a:p>
          <a:p>
            <a:pPr lvl="1" eaLnBrk="1" hangingPunct="1"/>
            <a:r>
              <a:rPr lang="en-US" dirty="0">
                <a:solidFill>
                  <a:srgbClr val="12252C"/>
                </a:solidFill>
              </a:rPr>
              <a:t>Area 0 is also known as Area 0.0.0.0 </a:t>
            </a:r>
          </a:p>
          <a:p>
            <a:pPr eaLnBrk="1" hangingPunct="1"/>
            <a:r>
              <a:rPr lang="en-US" dirty="0">
                <a:solidFill>
                  <a:srgbClr val="12252C"/>
                </a:solidFill>
              </a:rPr>
              <a:t>An Area 0 router is referred to as a backbone router. </a:t>
            </a:r>
          </a:p>
          <a:p>
            <a:pPr lvl="1" eaLnBrk="1" hangingPunct="1"/>
            <a:r>
              <a:rPr lang="en-US" dirty="0">
                <a:solidFill>
                  <a:srgbClr val="12252C"/>
                </a:solidFill>
              </a:rPr>
              <a:t>Depending on where it resides in Area 0, it may also be called an Internal router, an ABR, or an ASBR.</a:t>
            </a:r>
          </a:p>
        </p:txBody>
      </p:sp>
    </p:spTree>
    <p:extLst>
      <p:ext uri="{BB962C8B-B14F-4D97-AF65-F5344CB8AC3E}">
        <p14:creationId xmlns:p14="http://schemas.microsoft.com/office/powerpoint/2010/main" val="3680649223"/>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355076" y="267589"/>
            <a:ext cx="11481847" cy="939419"/>
          </a:xfrm>
        </p:spPr>
        <p:txBody>
          <a:bodyPr>
            <a:normAutofit/>
          </a:bodyPr>
          <a:lstStyle/>
          <a:p>
            <a:r>
              <a:rPr lang="en-US" sz="4000" dirty="0"/>
              <a:t>Area Border Router (ABR)</a:t>
            </a:r>
          </a:p>
        </p:txBody>
      </p:sp>
      <p:sp>
        <p:nvSpPr>
          <p:cNvPr id="47107" name="Rectangle 3"/>
          <p:cNvSpPr>
            <a:spLocks noGrp="1" noChangeArrowheads="1"/>
          </p:cNvSpPr>
          <p:nvPr>
            <p:ph idx="1"/>
          </p:nvPr>
        </p:nvSpPr>
        <p:spPr>
          <a:xfrm>
            <a:off x="358219" y="1402080"/>
            <a:ext cx="11481847" cy="3999479"/>
          </a:xfrm>
        </p:spPr>
        <p:txBody>
          <a:bodyPr>
            <a:normAutofit/>
          </a:bodyPr>
          <a:lstStyle/>
          <a:p>
            <a:r>
              <a:rPr lang="en-US" sz="2400" dirty="0">
                <a:solidFill>
                  <a:srgbClr val="12252C"/>
                </a:solidFill>
              </a:rPr>
              <a:t>Routers with interfaces attached to multiple areas and responsible for:</a:t>
            </a:r>
          </a:p>
          <a:p>
            <a:pPr lvl="1"/>
            <a:r>
              <a:rPr lang="en-US" sz="2000" dirty="0">
                <a:solidFill>
                  <a:srgbClr val="12252C"/>
                </a:solidFill>
              </a:rPr>
              <a:t>Joining areas together. </a:t>
            </a:r>
          </a:p>
          <a:p>
            <a:pPr lvl="1"/>
            <a:r>
              <a:rPr lang="en-US" sz="2000" dirty="0">
                <a:solidFill>
                  <a:srgbClr val="12252C"/>
                </a:solidFill>
              </a:rPr>
              <a:t>Maintaining separate link-state databases for each area.</a:t>
            </a:r>
          </a:p>
          <a:p>
            <a:pPr lvl="1"/>
            <a:r>
              <a:rPr lang="en-US" sz="2000" dirty="0">
                <a:solidFill>
                  <a:srgbClr val="12252C"/>
                </a:solidFill>
              </a:rPr>
              <a:t>Routing traffic destined to/arriving from other areas.</a:t>
            </a:r>
          </a:p>
          <a:p>
            <a:pPr lvl="1"/>
            <a:r>
              <a:rPr lang="en-US" sz="2000" dirty="0">
                <a:solidFill>
                  <a:srgbClr val="12252C"/>
                </a:solidFill>
              </a:rPr>
              <a:t>Summarizing information about </a:t>
            </a:r>
            <a:r>
              <a:rPr lang="en-CA" sz="2000" dirty="0">
                <a:solidFill>
                  <a:srgbClr val="12252C"/>
                </a:solidFill>
              </a:rPr>
              <a:t>each area connected and flooding the information through area 0 to the other areas connected.</a:t>
            </a:r>
          </a:p>
          <a:p>
            <a:pPr lvl="1"/>
            <a:r>
              <a:rPr lang="en-US" sz="2000" dirty="0">
                <a:solidFill>
                  <a:srgbClr val="12252C"/>
                </a:solidFill>
              </a:rPr>
              <a:t>In a multiarea network, a area can have one or more ABR.</a:t>
            </a:r>
          </a:p>
          <a:p>
            <a:r>
              <a:rPr lang="en-CA" sz="2400" dirty="0">
                <a:solidFill>
                  <a:srgbClr val="12252C"/>
                </a:solidFill>
              </a:rPr>
              <a:t>ABR cannot send LSU’s to other areas until the entire intra-area is synchronized.</a:t>
            </a:r>
            <a:endParaRPr lang="en-US" sz="2400" dirty="0">
              <a:solidFill>
                <a:srgbClr val="12252C"/>
              </a:solidFill>
            </a:endParaRPr>
          </a:p>
        </p:txBody>
      </p:sp>
    </p:spTree>
    <p:extLst>
      <p:ext uri="{BB962C8B-B14F-4D97-AF65-F5344CB8AC3E}">
        <p14:creationId xmlns:p14="http://schemas.microsoft.com/office/powerpoint/2010/main" val="3861282285"/>
      </p:ext>
    </p:ext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390145" y="107576"/>
            <a:ext cx="10277856" cy="1855151"/>
          </a:xfrm>
        </p:spPr>
        <p:txBody>
          <a:bodyPr>
            <a:normAutofit/>
          </a:bodyPr>
          <a:lstStyle/>
          <a:p>
            <a:r>
              <a:rPr lang="en-US" sz="4000" dirty="0"/>
              <a:t>Autonomous System Boundary Router (ASBR)</a:t>
            </a:r>
          </a:p>
        </p:txBody>
      </p:sp>
      <p:sp>
        <p:nvSpPr>
          <p:cNvPr id="48131" name="Rectangle 3"/>
          <p:cNvSpPr>
            <a:spLocks noGrp="1" noChangeArrowheads="1"/>
          </p:cNvSpPr>
          <p:nvPr>
            <p:ph idx="1"/>
          </p:nvPr>
        </p:nvSpPr>
        <p:spPr>
          <a:xfrm>
            <a:off x="707136" y="2124365"/>
            <a:ext cx="10521696" cy="2923124"/>
          </a:xfrm>
        </p:spPr>
        <p:txBody>
          <a:bodyPr/>
          <a:lstStyle/>
          <a:p>
            <a:r>
              <a:rPr lang="en-US" dirty="0">
                <a:solidFill>
                  <a:srgbClr val="12252C"/>
                </a:solidFill>
              </a:rPr>
              <a:t>Routers that have at least one interface connected to another AS, such as a non-OSPF network.</a:t>
            </a:r>
          </a:p>
          <a:p>
            <a:r>
              <a:rPr lang="en-US" dirty="0">
                <a:solidFill>
                  <a:srgbClr val="12252C"/>
                </a:solidFill>
              </a:rPr>
              <a:t>Routers support redistribution.</a:t>
            </a:r>
          </a:p>
          <a:p>
            <a:pPr lvl="1"/>
            <a:r>
              <a:rPr lang="en-US" dirty="0">
                <a:solidFill>
                  <a:srgbClr val="12252C"/>
                </a:solidFill>
              </a:rPr>
              <a:t>They can import non-OSPF network information to the OSPF network. </a:t>
            </a:r>
          </a:p>
          <a:p>
            <a:r>
              <a:rPr lang="en-US" dirty="0">
                <a:solidFill>
                  <a:srgbClr val="12252C"/>
                </a:solidFill>
              </a:rPr>
              <a:t>Should reside in the backbone area.</a:t>
            </a:r>
          </a:p>
        </p:txBody>
      </p:sp>
    </p:spTree>
    <p:extLst>
      <p:ext uri="{BB962C8B-B14F-4D97-AF65-F5344CB8AC3E}">
        <p14:creationId xmlns:p14="http://schemas.microsoft.com/office/powerpoint/2010/main" val="1162226737"/>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itle 17"/>
          <p:cNvSpPr>
            <a:spLocks noGrp="1"/>
          </p:cNvSpPr>
          <p:nvPr>
            <p:ph type="title"/>
          </p:nvPr>
        </p:nvSpPr>
        <p:spPr>
          <a:xfrm>
            <a:off x="451105" y="191587"/>
            <a:ext cx="5937504" cy="1106043"/>
          </a:xfrm>
        </p:spPr>
        <p:txBody>
          <a:bodyPr>
            <a:normAutofit/>
          </a:bodyPr>
          <a:lstStyle/>
          <a:p>
            <a:r>
              <a:rPr lang="en-US" sz="4000" b="1" dirty="0">
                <a:latin typeface="Arial" panose="020B0604020202020204" pitchFamily="34" charset="0"/>
                <a:cs typeface="Arial" panose="020B0604020202020204" pitchFamily="34" charset="0"/>
              </a:rPr>
              <a:t>OSPF Router Types</a:t>
            </a:r>
          </a:p>
        </p:txBody>
      </p:sp>
      <p:pic>
        <p:nvPicPr>
          <p:cNvPr id="13" name="Picture 7" descr="l01_03"/>
          <p:cNvPicPr>
            <a:picLocks noGrp="1" noChangeAspect="1" noChangeArrowheads="1"/>
          </p:cNvPicPr>
          <p:nvPr>
            <p:ph idx="10"/>
          </p:nvPr>
        </p:nvPicPr>
        <p:blipFill>
          <a:blip r:embed="rId3"/>
          <a:stretch>
            <a:fillRect/>
          </a:stretch>
        </p:blipFill>
        <p:spPr>
          <a:xfrm>
            <a:off x="5862745" y="744608"/>
            <a:ext cx="6182269" cy="3254374"/>
          </a:xfrm>
        </p:spPr>
      </p:pic>
      <p:sp>
        <p:nvSpPr>
          <p:cNvPr id="15" name="Content Placeholder 14"/>
          <p:cNvSpPr>
            <a:spLocks noGrp="1"/>
          </p:cNvSpPr>
          <p:nvPr>
            <p:ph idx="11"/>
          </p:nvPr>
        </p:nvSpPr>
        <p:spPr>
          <a:xfrm>
            <a:off x="584201" y="1425864"/>
            <a:ext cx="5193145" cy="3015674"/>
          </a:xfrm>
        </p:spPr>
        <p:txBody>
          <a:bodyPr>
            <a:normAutofit/>
          </a:bodyPr>
          <a:lstStyle/>
          <a:p>
            <a:r>
              <a:rPr lang="en-US" dirty="0">
                <a:solidFill>
                  <a:srgbClr val="12252C"/>
                </a:solidFill>
              </a:rPr>
              <a:t>Routers A, B, C, D and E are backbone routers.</a:t>
            </a:r>
          </a:p>
          <a:p>
            <a:pPr lvl="1"/>
            <a:r>
              <a:rPr lang="en-US" dirty="0">
                <a:solidFill>
                  <a:srgbClr val="12252C"/>
                </a:solidFill>
              </a:rPr>
              <a:t>Backbone routers make up Area 0.</a:t>
            </a:r>
          </a:p>
          <a:p>
            <a:r>
              <a:rPr lang="en-US" dirty="0">
                <a:solidFill>
                  <a:srgbClr val="12252C"/>
                </a:solidFill>
              </a:rPr>
              <a:t>Routers C, D and E are area border routers (ABRs).</a:t>
            </a:r>
          </a:p>
          <a:p>
            <a:pPr lvl="1"/>
            <a:r>
              <a:rPr lang="en-US" dirty="0">
                <a:solidFill>
                  <a:srgbClr val="12252C"/>
                </a:solidFill>
              </a:rPr>
              <a:t>ABRs attach all other areas to Area 0.</a:t>
            </a:r>
          </a:p>
        </p:txBody>
      </p:sp>
      <p:sp>
        <p:nvSpPr>
          <p:cNvPr id="5" name="Content Placeholder 14"/>
          <p:cNvSpPr txBox="1">
            <a:spLocks/>
          </p:cNvSpPr>
          <p:nvPr/>
        </p:nvSpPr>
        <p:spPr>
          <a:xfrm>
            <a:off x="451105" y="4127216"/>
            <a:ext cx="8432985" cy="1570883"/>
          </a:xfrm>
          <a:prstGeom prst="rect">
            <a:avLst/>
          </a:prstGeom>
        </p:spPr>
        <p:txBody>
          <a:bodyPr vert="horz" lIns="91440" tIns="45720" rIns="91440" bIns="45720" rtlCol="0">
            <a:normAutofit/>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461963" indent="-236538" algn="l" defTabSz="914400" rtl="0" eaLnBrk="1" latinLnBrk="0" hangingPunct="1">
              <a:spcBef>
                <a:spcPts val="600"/>
              </a:spcBef>
              <a:buClr>
                <a:schemeClr val="accent1">
                  <a:lumMod val="75000"/>
                </a:schemeClr>
              </a:buClr>
              <a:buSzPct val="110000"/>
              <a:buFont typeface="Arial" pitchFamily="34" charset="0"/>
              <a:buChar char="•"/>
              <a:defRPr sz="2000" kern="1200">
                <a:solidFill>
                  <a:schemeClr val="tx1">
                    <a:lumMod val="65000"/>
                    <a:lumOff val="35000"/>
                  </a:schemeClr>
                </a:solidFill>
                <a:latin typeface="+mn-lt"/>
                <a:ea typeface="+mn-ea"/>
                <a:cs typeface="+mn-cs"/>
              </a:defRPr>
            </a:lvl2pPr>
            <a:lvl3pPr marL="688975" indent="-22701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3pPr>
            <a:lvl4pPr marL="565150" indent="176213" algn="l" defTabSz="914400" rtl="0" eaLnBrk="1" latinLnBrk="0" hangingPunct="1">
              <a:spcBef>
                <a:spcPts val="600"/>
              </a:spcBef>
              <a:buClr>
                <a:schemeClr val="accent1">
                  <a:lumMod val="75000"/>
                </a:schemeClr>
              </a:buClr>
              <a:buSzPct val="110000"/>
              <a:buFont typeface="Arial" pitchFamily="34" charset="0"/>
              <a:buChar char="•"/>
              <a:defRPr sz="1800" kern="1200">
                <a:solidFill>
                  <a:schemeClr val="tx1">
                    <a:lumMod val="65000"/>
                    <a:lumOff val="35000"/>
                  </a:schemeClr>
                </a:solidFill>
                <a:latin typeface="+mn-lt"/>
                <a:ea typeface="+mn-ea"/>
                <a:cs typeface="+mn-cs"/>
              </a:defRPr>
            </a:lvl4pPr>
            <a:lvl5pPr marL="744538" indent="169863" algn="l" defTabSz="914400" rtl="0" eaLnBrk="1" latinLnBrk="0" hangingPunct="1">
              <a:spcBef>
                <a:spcPts val="600"/>
              </a:spcBef>
              <a:buClr>
                <a:schemeClr val="accent1">
                  <a:lumMod val="60000"/>
                  <a:lumOff val="40000"/>
                </a:schemeClr>
              </a:buClr>
              <a:buSzPct val="110000"/>
              <a:buFont typeface="Arial" pitchFamily="34" charset="0"/>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buNone/>
            </a:pPr>
            <a:r>
              <a:rPr lang="en-US" dirty="0">
                <a:solidFill>
                  <a:srgbClr val="12252C"/>
                </a:solidFill>
              </a:rPr>
              <a:t>Routers A, B, F, G, and H are internal routers.</a:t>
            </a:r>
          </a:p>
          <a:p>
            <a:pPr lvl="1"/>
            <a:r>
              <a:rPr lang="en-US" dirty="0">
                <a:solidFill>
                  <a:srgbClr val="12252C"/>
                </a:solidFill>
              </a:rPr>
              <a:t>Internal routers are completely within an area and do not interconnect to any other area or autonomous system (AS).</a:t>
            </a:r>
          </a:p>
        </p:txBody>
      </p:sp>
    </p:spTree>
    <p:extLst>
      <p:ext uri="{BB962C8B-B14F-4D97-AF65-F5344CB8AC3E}">
        <p14:creationId xmlns:p14="http://schemas.microsoft.com/office/powerpoint/2010/main" val="1903661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5">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DR and BDR Routers</a:t>
            </a:r>
          </a:p>
        </p:txBody>
      </p:sp>
      <p:sp>
        <p:nvSpPr>
          <p:cNvPr id="3" name="Content Placeholder 2"/>
          <p:cNvSpPr>
            <a:spLocks noGrp="1"/>
          </p:cNvSpPr>
          <p:nvPr>
            <p:ph idx="1"/>
          </p:nvPr>
        </p:nvSpPr>
        <p:spPr/>
        <p:txBody>
          <a:bodyPr>
            <a:normAutofit fontScale="92500" lnSpcReduction="10000"/>
          </a:bodyPr>
          <a:lstStyle/>
          <a:p>
            <a:r>
              <a:rPr lang="en-US" dirty="0">
                <a:solidFill>
                  <a:srgbClr val="12252C"/>
                </a:solidFill>
              </a:rPr>
              <a:t>To reduce the amount of OSPF traffic on multiaccess broadcast networks such as Ethernet, OSPF elects:</a:t>
            </a:r>
          </a:p>
          <a:p>
            <a:pPr lvl="1"/>
            <a:r>
              <a:rPr lang="en-US" dirty="0">
                <a:solidFill>
                  <a:srgbClr val="12252C"/>
                </a:solidFill>
              </a:rPr>
              <a:t>A Designated Router (DR)</a:t>
            </a:r>
          </a:p>
          <a:p>
            <a:pPr lvl="1"/>
            <a:r>
              <a:rPr lang="en-US" dirty="0">
                <a:solidFill>
                  <a:srgbClr val="12252C"/>
                </a:solidFill>
              </a:rPr>
              <a:t>A Backup Designated Router (BDR) </a:t>
            </a:r>
          </a:p>
          <a:p>
            <a:r>
              <a:rPr lang="en-US" dirty="0">
                <a:solidFill>
                  <a:srgbClr val="12252C"/>
                </a:solidFill>
              </a:rPr>
              <a:t>The DR is responsible for updating all other OSPF routers (called </a:t>
            </a:r>
            <a:r>
              <a:rPr lang="en-US" dirty="0" err="1">
                <a:solidFill>
                  <a:srgbClr val="12252C"/>
                </a:solidFill>
              </a:rPr>
              <a:t>DROTHERs</a:t>
            </a:r>
            <a:r>
              <a:rPr lang="en-US" dirty="0">
                <a:solidFill>
                  <a:srgbClr val="12252C"/>
                </a:solidFill>
              </a:rPr>
              <a:t>) when a change occurs in the multiaccess network. </a:t>
            </a:r>
          </a:p>
          <a:p>
            <a:pPr lvl="1"/>
            <a:r>
              <a:rPr lang="en-US" dirty="0">
                <a:solidFill>
                  <a:srgbClr val="12252C"/>
                </a:solidFill>
              </a:rPr>
              <a:t>The BDR monitors the DR and takes over should the DR fail. </a:t>
            </a:r>
          </a:p>
          <a:p>
            <a:r>
              <a:rPr lang="en-US" dirty="0">
                <a:solidFill>
                  <a:srgbClr val="12252C"/>
                </a:solidFill>
              </a:rPr>
              <a:t>A router connected to multiple broadcast networks can be a DR on one segment and a regular (</a:t>
            </a:r>
            <a:r>
              <a:rPr lang="en-US" dirty="0" err="1">
                <a:solidFill>
                  <a:srgbClr val="12252C"/>
                </a:solidFill>
              </a:rPr>
              <a:t>DROTHER</a:t>
            </a:r>
            <a:r>
              <a:rPr lang="en-US" dirty="0">
                <a:solidFill>
                  <a:srgbClr val="12252C"/>
                </a:solidFill>
              </a:rPr>
              <a:t>) router on another segment.</a:t>
            </a:r>
          </a:p>
          <a:p>
            <a:pPr lvl="1"/>
            <a:endParaRPr lang="en-US" dirty="0">
              <a:solidFill>
                <a:srgbClr val="12252C"/>
              </a:solidFill>
            </a:endParaRPr>
          </a:p>
          <a:p>
            <a:endParaRPr lang="en-US" dirty="0">
              <a:solidFill>
                <a:srgbClr val="12252C"/>
              </a:solidFill>
            </a:endParaRPr>
          </a:p>
        </p:txBody>
      </p:sp>
    </p:spTree>
    <p:extLst>
      <p:ext uri="{BB962C8B-B14F-4D97-AF65-F5344CB8AC3E}">
        <p14:creationId xmlns:p14="http://schemas.microsoft.com/office/powerpoint/2010/main" val="24836259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6802" name="Rectangle 2"/>
          <p:cNvSpPr>
            <a:spLocks noGrp="1" noChangeArrowheads="1"/>
          </p:cNvSpPr>
          <p:nvPr>
            <p:ph type="title"/>
          </p:nvPr>
        </p:nvSpPr>
        <p:spPr>
          <a:xfrm>
            <a:off x="378799" y="145412"/>
            <a:ext cx="10723035" cy="1336956"/>
          </a:xfrm>
        </p:spPr>
        <p:txBody>
          <a:bodyPr>
            <a:normAutofit/>
          </a:bodyPr>
          <a:lstStyle/>
          <a:p>
            <a:r>
              <a:rPr lang="en-US" sz="4000" b="1" dirty="0">
                <a:latin typeface="Arial" panose="020B0604020202020204" pitchFamily="34" charset="0"/>
                <a:cs typeface="Arial" panose="020B0604020202020204" pitchFamily="34" charset="0"/>
              </a:rPr>
              <a:t>OSPF Metric Calculation</a:t>
            </a:r>
          </a:p>
        </p:txBody>
      </p:sp>
      <p:sp>
        <p:nvSpPr>
          <p:cNvPr id="1372163" name="Rectangle 3"/>
          <p:cNvSpPr>
            <a:spLocks noGrp="1" noChangeArrowheads="1"/>
          </p:cNvSpPr>
          <p:nvPr>
            <p:ph idx="1"/>
          </p:nvPr>
        </p:nvSpPr>
        <p:spPr>
          <a:xfrm>
            <a:off x="569425" y="1482368"/>
            <a:ext cx="7476616" cy="3800832"/>
          </a:xfrm>
        </p:spPr>
        <p:txBody>
          <a:bodyPr>
            <a:normAutofit/>
          </a:bodyPr>
          <a:lstStyle/>
          <a:p>
            <a:r>
              <a:rPr lang="en-US" sz="2400" dirty="0">
                <a:solidFill>
                  <a:srgbClr val="12252C"/>
                </a:solidFill>
              </a:rPr>
              <a:t>The OSPF metric calculation is based on cost.</a:t>
            </a:r>
          </a:p>
          <a:p>
            <a:r>
              <a:rPr lang="en-US" sz="2400" dirty="0">
                <a:solidFill>
                  <a:srgbClr val="12252C"/>
                </a:solidFill>
              </a:rPr>
              <a:t>Cost is an indication of the overhead required to send packets across a certain interface. </a:t>
            </a:r>
          </a:p>
          <a:p>
            <a:r>
              <a:rPr lang="en-US" sz="2400" dirty="0">
                <a:solidFill>
                  <a:srgbClr val="12252C"/>
                </a:solidFill>
              </a:rPr>
              <a:t>The cost of an interface is inversely proportional to the bandwidth of that interface.</a:t>
            </a:r>
          </a:p>
          <a:p>
            <a:pPr lvl="1"/>
            <a:r>
              <a:rPr lang="en-US" sz="2000" dirty="0">
                <a:solidFill>
                  <a:srgbClr val="12252C"/>
                </a:solidFill>
              </a:rPr>
              <a:t>A higher bandwidth is attributed a lower cost. </a:t>
            </a:r>
          </a:p>
          <a:p>
            <a:pPr lvl="1"/>
            <a:r>
              <a:rPr lang="en-US" sz="2000" dirty="0">
                <a:solidFill>
                  <a:srgbClr val="12252C"/>
                </a:solidFill>
              </a:rPr>
              <a:t>A lower bandwidth is attributed a higher cost. </a:t>
            </a:r>
          </a:p>
        </p:txBody>
      </p:sp>
      <p:grpSp>
        <p:nvGrpSpPr>
          <p:cNvPr id="10" name="Group 9"/>
          <p:cNvGrpSpPr/>
          <p:nvPr/>
        </p:nvGrpSpPr>
        <p:grpSpPr>
          <a:xfrm>
            <a:off x="8827008" y="524257"/>
            <a:ext cx="2023299" cy="4898062"/>
            <a:chOff x="6104972" y="1193546"/>
            <a:chExt cx="1545800" cy="5045519"/>
          </a:xfrm>
        </p:grpSpPr>
        <p:sp>
          <p:nvSpPr>
            <p:cNvPr id="23" name="Up-Down Arrow 22"/>
            <p:cNvSpPr/>
            <p:nvPr/>
          </p:nvSpPr>
          <p:spPr bwMode="auto">
            <a:xfrm>
              <a:off x="6513689" y="1512707"/>
              <a:ext cx="1081616" cy="4244623"/>
            </a:xfrm>
            <a:prstGeom prst="upDownArrow">
              <a:avLst>
                <a:gd name="adj1" fmla="val 59655"/>
                <a:gd name="adj2" fmla="val 53743"/>
              </a:avLst>
            </a:prstGeom>
            <a:solidFill>
              <a:schemeClr val="accent1"/>
            </a:solidFill>
            <a:ln w="9525" cap="flat" cmpd="sng" algn="ctr">
              <a:solidFill>
                <a:schemeClr val="tx1"/>
              </a:solidFill>
              <a:prstDash val="solid"/>
              <a:round/>
              <a:headEnd type="none" w="med" len="med"/>
              <a:tailEnd type="none" w="med" len="med"/>
            </a:ln>
            <a:effectLst/>
          </p:spPr>
          <p:txBody>
            <a:bodyPr vert="vert270" wrap="square" lIns="82124" tIns="41061" rIns="82124" bIns="41061" numCol="1" rtlCol="0" anchor="ctr" anchorCtr="1" compatLnSpc="1">
              <a:prstTxWarp prst="textNoShape">
                <a:avLst/>
              </a:prstTxWarp>
              <a:noAutofit/>
            </a:bodyPr>
            <a:lstStyle/>
            <a:p>
              <a:pPr algn="ctr" defTabSz="814388" eaLnBrk="0" fontAlgn="base" hangingPunct="0">
                <a:lnSpc>
                  <a:spcPct val="90000"/>
                </a:lnSpc>
                <a:spcBef>
                  <a:spcPct val="0"/>
                </a:spcBef>
                <a:spcAft>
                  <a:spcPct val="0"/>
                </a:spcAft>
              </a:pPr>
              <a:r>
                <a:rPr lang="en-US" sz="2400" b="1" dirty="0">
                  <a:solidFill>
                    <a:srgbClr val="FFFF00"/>
                  </a:solidFill>
                  <a:latin typeface="Tahoma" pitchFamily="34" charset="0"/>
                  <a:cs typeface="Tahoma" pitchFamily="34" charset="0"/>
                </a:rPr>
                <a:t>Bandwidth</a:t>
              </a:r>
            </a:p>
          </p:txBody>
        </p:sp>
        <p:sp>
          <p:nvSpPr>
            <p:cNvPr id="24" name="TextBox 23"/>
            <p:cNvSpPr txBox="1"/>
            <p:nvPr/>
          </p:nvSpPr>
          <p:spPr>
            <a:xfrm>
              <a:off x="6104972" y="1608741"/>
              <a:ext cx="612668" cy="422675"/>
            </a:xfrm>
            <a:prstGeom prst="rect">
              <a:avLst/>
            </a:prstGeom>
            <a:noFill/>
          </p:spPr>
          <p:txBody>
            <a:bodyPr wrap="none" rtlCol="0">
              <a:spAutoFit/>
            </a:bodyPr>
            <a:lstStyle/>
            <a:p>
              <a:r>
                <a:rPr lang="en-US" dirty="0">
                  <a:solidFill>
                    <a:srgbClr val="12252C"/>
                  </a:solidFill>
                  <a:effectLst>
                    <a:outerShdw blurRad="38100" dist="38100" dir="2700000" algn="tl">
                      <a:srgbClr val="000000">
                        <a:alpha val="43137"/>
                      </a:srgbClr>
                    </a:outerShdw>
                  </a:effectLst>
                </a:rPr>
                <a:t>High</a:t>
              </a:r>
            </a:p>
          </p:txBody>
        </p:sp>
        <p:sp>
          <p:nvSpPr>
            <p:cNvPr id="25" name="TextBox 24"/>
            <p:cNvSpPr txBox="1"/>
            <p:nvPr/>
          </p:nvSpPr>
          <p:spPr>
            <a:xfrm>
              <a:off x="6158150" y="5330151"/>
              <a:ext cx="568489" cy="422675"/>
            </a:xfrm>
            <a:prstGeom prst="rect">
              <a:avLst/>
            </a:prstGeom>
            <a:noFill/>
          </p:spPr>
          <p:txBody>
            <a:bodyPr wrap="none" rtlCol="0">
              <a:spAutoFit/>
            </a:bodyPr>
            <a:lstStyle/>
            <a:p>
              <a:r>
                <a:rPr lang="en-US" dirty="0">
                  <a:solidFill>
                    <a:srgbClr val="12252C"/>
                  </a:solidFill>
                  <a:effectLst>
                    <a:outerShdw blurRad="38100" dist="38100" dir="2700000" algn="tl">
                      <a:srgbClr val="000000">
                        <a:alpha val="43137"/>
                      </a:srgbClr>
                    </a:outerShdw>
                  </a:effectLst>
                </a:rPr>
                <a:t>Low</a:t>
              </a:r>
            </a:p>
          </p:txBody>
        </p:sp>
        <p:sp>
          <p:nvSpPr>
            <p:cNvPr id="26" name="TextBox 25"/>
            <p:cNvSpPr txBox="1"/>
            <p:nvPr/>
          </p:nvSpPr>
          <p:spPr>
            <a:xfrm>
              <a:off x="6385877" y="1193546"/>
              <a:ext cx="1224310" cy="422675"/>
            </a:xfrm>
            <a:prstGeom prst="rect">
              <a:avLst/>
            </a:prstGeom>
            <a:noFill/>
          </p:spPr>
          <p:txBody>
            <a:bodyPr wrap="none" rtlCol="0">
              <a:spAutoFit/>
            </a:bodyPr>
            <a:lstStyle/>
            <a:p>
              <a:r>
                <a:rPr lang="en-US" dirty="0">
                  <a:effectLst>
                    <a:outerShdw blurRad="38100" dist="38100" dir="2700000" algn="tl">
                      <a:srgbClr val="000000">
                        <a:alpha val="43137"/>
                      </a:srgbClr>
                    </a:outerShdw>
                  </a:effectLst>
                </a:rPr>
                <a:t>Lower Cost</a:t>
              </a:r>
            </a:p>
          </p:txBody>
        </p:sp>
        <p:sp>
          <p:nvSpPr>
            <p:cNvPr id="27" name="TextBox 26"/>
            <p:cNvSpPr txBox="1"/>
            <p:nvPr/>
          </p:nvSpPr>
          <p:spPr>
            <a:xfrm>
              <a:off x="6380231" y="5816390"/>
              <a:ext cx="1270541" cy="422675"/>
            </a:xfrm>
            <a:prstGeom prst="rect">
              <a:avLst/>
            </a:prstGeom>
            <a:noFill/>
          </p:spPr>
          <p:txBody>
            <a:bodyPr wrap="none" rtlCol="0">
              <a:spAutoFit/>
            </a:bodyPr>
            <a:lstStyle/>
            <a:p>
              <a:r>
                <a:rPr lang="en-US" dirty="0">
                  <a:effectLst>
                    <a:outerShdw blurRad="38100" dist="38100" dir="2700000" algn="tl">
                      <a:srgbClr val="000000">
                        <a:alpha val="43137"/>
                      </a:srgbClr>
                    </a:outerShdw>
                  </a:effectLst>
                </a:rPr>
                <a:t>Higher Cost</a:t>
              </a:r>
            </a:p>
          </p:txBody>
        </p:sp>
      </p:grpSp>
    </p:spTree>
    <p:extLst>
      <p:ext uri="{BB962C8B-B14F-4D97-AF65-F5344CB8AC3E}">
        <p14:creationId xmlns:p14="http://schemas.microsoft.com/office/powerpoint/2010/main" val="1574053913"/>
      </p:ext>
    </p:ext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7826" name="Rectangle 2"/>
          <p:cNvSpPr>
            <a:spLocks noGrp="1" noChangeArrowheads="1"/>
          </p:cNvSpPr>
          <p:nvPr>
            <p:ph type="title"/>
          </p:nvPr>
        </p:nvSpPr>
        <p:spPr>
          <a:xfrm>
            <a:off x="487681" y="343710"/>
            <a:ext cx="8227984" cy="740664"/>
          </a:xfrm>
        </p:spPr>
        <p:txBody>
          <a:bodyPr>
            <a:normAutofit/>
          </a:bodyPr>
          <a:lstStyle/>
          <a:p>
            <a:r>
              <a:rPr lang="en-US" sz="4000" b="1" dirty="0">
                <a:solidFill>
                  <a:schemeClr val="tx2">
                    <a:lumMod val="50000"/>
                  </a:schemeClr>
                </a:solidFill>
                <a:latin typeface="Arial" panose="020B0604020202020204" pitchFamily="34" charset="0"/>
                <a:cs typeface="Arial" panose="020B0604020202020204" pitchFamily="34" charset="0"/>
              </a:rPr>
              <a:t>OSPF Cost Formula</a:t>
            </a:r>
          </a:p>
        </p:txBody>
      </p:sp>
      <p:sp>
        <p:nvSpPr>
          <p:cNvPr id="1373187" name="Rectangle 3"/>
          <p:cNvSpPr>
            <a:spLocks noGrp="1" noChangeArrowheads="1"/>
          </p:cNvSpPr>
          <p:nvPr>
            <p:ph idx="10"/>
          </p:nvPr>
        </p:nvSpPr>
        <p:spPr>
          <a:xfrm>
            <a:off x="6461814" y="712092"/>
            <a:ext cx="5422286" cy="2716908"/>
          </a:xfrm>
        </p:spPr>
        <p:txBody>
          <a:bodyPr>
            <a:normAutofit/>
          </a:bodyPr>
          <a:lstStyle/>
          <a:p>
            <a:r>
              <a:rPr lang="en-US" sz="2000" b="1" dirty="0"/>
              <a:t>Cost = 100,000,000 / Bandwidth (bps)</a:t>
            </a:r>
          </a:p>
          <a:p>
            <a:r>
              <a:rPr lang="en-US" sz="2000" dirty="0"/>
              <a:t>For example: </a:t>
            </a:r>
          </a:p>
          <a:p>
            <a:pPr lvl="1"/>
            <a:r>
              <a:rPr lang="en-US" sz="1800" dirty="0" err="1"/>
              <a:t>10BaseT</a:t>
            </a:r>
            <a:r>
              <a:rPr lang="en-US" sz="1800" dirty="0"/>
              <a:t>	=  100,000,000 / </a:t>
            </a:r>
            <a:r>
              <a:rPr lang="en-US" sz="1600" dirty="0"/>
              <a:t>10,000,000</a:t>
            </a:r>
            <a:r>
              <a:rPr lang="en-US" sz="1800" dirty="0"/>
              <a:t>	= </a:t>
            </a:r>
            <a:r>
              <a:rPr lang="en-US" sz="1800" b="1" dirty="0"/>
              <a:t>10 </a:t>
            </a:r>
          </a:p>
          <a:p>
            <a:pPr lvl="1"/>
            <a:r>
              <a:rPr lang="en-US" sz="1800" dirty="0"/>
              <a:t>T1		=  100,000,000 / 1,544,000	= </a:t>
            </a:r>
            <a:r>
              <a:rPr lang="en-US" sz="1800" b="1" dirty="0"/>
              <a:t>64</a:t>
            </a:r>
          </a:p>
        </p:txBody>
      </p:sp>
      <p:grpSp>
        <p:nvGrpSpPr>
          <p:cNvPr id="7" name="Group 6"/>
          <p:cNvGrpSpPr/>
          <p:nvPr/>
        </p:nvGrpSpPr>
        <p:grpSpPr>
          <a:xfrm>
            <a:off x="658368" y="2316480"/>
            <a:ext cx="9656064" cy="3176523"/>
            <a:chOff x="2120900" y="3271910"/>
            <a:chExt cx="6134453" cy="2906640"/>
          </a:xfrm>
        </p:grpSpPr>
        <p:pic>
          <p:nvPicPr>
            <p:cNvPr id="1373189" name="Picture 5"/>
            <p:cNvPicPr>
              <a:picLocks noChangeAspect="1" noChangeArrowheads="1"/>
            </p:cNvPicPr>
            <p:nvPr/>
          </p:nvPicPr>
          <p:blipFill>
            <a:blip r:embed="rId3"/>
            <a:srcRect/>
            <a:stretch>
              <a:fillRect/>
            </a:stretch>
          </p:blipFill>
          <p:spPr bwMode="auto">
            <a:xfrm>
              <a:off x="2120900" y="3271910"/>
              <a:ext cx="5105400" cy="2906640"/>
            </a:xfrm>
            <a:prstGeom prst="rect">
              <a:avLst/>
            </a:prstGeom>
            <a:noFill/>
            <a:ln w="9525">
              <a:noFill/>
              <a:miter lim="800000"/>
              <a:headEnd type="none" w="sm" len="sm"/>
              <a:tailEnd type="none" w="sm" len="sm"/>
            </a:ln>
          </p:spPr>
        </p:pic>
        <p:pic>
          <p:nvPicPr>
            <p:cNvPr id="138241" name="Picture 1"/>
            <p:cNvPicPr>
              <a:picLocks noChangeAspect="1" noChangeArrowheads="1"/>
            </p:cNvPicPr>
            <p:nvPr/>
          </p:nvPicPr>
          <p:blipFill>
            <a:blip r:embed="rId4"/>
            <a:srcRect/>
            <a:stretch>
              <a:fillRect/>
            </a:stretch>
          </p:blipFill>
          <p:spPr bwMode="auto">
            <a:xfrm>
              <a:off x="7530179" y="3318933"/>
              <a:ext cx="725174" cy="2842683"/>
            </a:xfrm>
            <a:prstGeom prst="rect">
              <a:avLst/>
            </a:prstGeom>
            <a:noFill/>
            <a:ln w="9525">
              <a:noFill/>
              <a:miter lim="800000"/>
              <a:headEnd/>
              <a:tailEnd/>
            </a:ln>
          </p:spPr>
        </p:pic>
      </p:grpSp>
    </p:spTree>
    <p:extLst>
      <p:ext uri="{BB962C8B-B14F-4D97-AF65-F5344CB8AC3E}">
        <p14:creationId xmlns:p14="http://schemas.microsoft.com/office/powerpoint/2010/main" val="558476109"/>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OSPF Packet</a:t>
            </a:r>
          </a:p>
        </p:txBody>
      </p:sp>
      <p:sp>
        <p:nvSpPr>
          <p:cNvPr id="5" name="Content Placeholder 4"/>
          <p:cNvSpPr>
            <a:spLocks noGrp="1"/>
          </p:cNvSpPr>
          <p:nvPr>
            <p:ph idx="1"/>
          </p:nvPr>
        </p:nvSpPr>
        <p:spPr/>
        <p:txBody>
          <a:bodyPr/>
          <a:lstStyle/>
          <a:p>
            <a:r>
              <a:rPr lang="en-US" dirty="0">
                <a:solidFill>
                  <a:srgbClr val="12252C"/>
                </a:solidFill>
              </a:rPr>
              <a:t>OSPF packets are used to perform several functions, including:</a:t>
            </a:r>
          </a:p>
          <a:p>
            <a:pPr lvl="1"/>
            <a:r>
              <a:rPr lang="en-US" dirty="0">
                <a:solidFill>
                  <a:srgbClr val="12252C"/>
                </a:solidFill>
              </a:rPr>
              <a:t>Neighbor discovery, to form adjacencies.</a:t>
            </a:r>
          </a:p>
          <a:p>
            <a:pPr lvl="1"/>
            <a:r>
              <a:rPr lang="en-US" dirty="0">
                <a:solidFill>
                  <a:srgbClr val="12252C"/>
                </a:solidFill>
              </a:rPr>
              <a:t>Flooding link-state information, to facilitate </a:t>
            </a:r>
            <a:r>
              <a:rPr lang="en-US" dirty="0" err="1">
                <a:solidFill>
                  <a:srgbClr val="12252C"/>
                </a:solidFill>
              </a:rPr>
              <a:t>LSDBs</a:t>
            </a:r>
            <a:r>
              <a:rPr lang="en-US" dirty="0">
                <a:solidFill>
                  <a:srgbClr val="12252C"/>
                </a:solidFill>
              </a:rPr>
              <a:t> being built in each router.</a:t>
            </a:r>
          </a:p>
          <a:p>
            <a:pPr lvl="1"/>
            <a:r>
              <a:rPr lang="en-US" dirty="0">
                <a:solidFill>
                  <a:srgbClr val="12252C"/>
                </a:solidFill>
              </a:rPr>
              <a:t>Running SPF to calculate the shortest path to all known destinations.</a:t>
            </a:r>
          </a:p>
          <a:p>
            <a:pPr lvl="1"/>
            <a:r>
              <a:rPr lang="en-US" dirty="0">
                <a:solidFill>
                  <a:srgbClr val="12252C"/>
                </a:solidFill>
              </a:rPr>
              <a:t>Populating the routing table with the best routes to all known destinations.</a:t>
            </a:r>
            <a:endParaRPr lang="en-CA" dirty="0">
              <a:solidFill>
                <a:srgbClr val="12252C"/>
              </a:solidFill>
              <a:cs typeface="Arial" pitchFamily="34" charset="0"/>
            </a:endParaRPr>
          </a:p>
          <a:p>
            <a:endParaRPr lang="en-US" dirty="0">
              <a:solidFill>
                <a:srgbClr val="12252C"/>
              </a:solidFill>
            </a:endParaRPr>
          </a:p>
        </p:txBody>
      </p:sp>
    </p:spTree>
    <p:extLst>
      <p:ext uri="{BB962C8B-B14F-4D97-AF65-F5344CB8AC3E}">
        <p14:creationId xmlns:p14="http://schemas.microsoft.com/office/powerpoint/2010/main" val="29564561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a:xfrm>
            <a:off x="397002" y="317708"/>
            <a:ext cx="4840721" cy="740664"/>
          </a:xfrm>
        </p:spPr>
        <p:txBody>
          <a:bodyPr>
            <a:normAutofit fontScale="90000"/>
          </a:bodyPr>
          <a:lstStyle/>
          <a:p>
            <a:pPr algn="l"/>
            <a:r>
              <a:rPr lang="en-US" sz="4000" b="1" dirty="0">
                <a:solidFill>
                  <a:schemeClr val="tx2">
                    <a:lumMod val="50000"/>
                  </a:schemeClr>
                </a:solidFill>
                <a:latin typeface="Arial" panose="020B0604020202020204" pitchFamily="34" charset="0"/>
                <a:cs typeface="Arial" panose="020B0604020202020204" pitchFamily="34" charset="0"/>
              </a:rPr>
              <a:t>OSPF Packet Types</a:t>
            </a:r>
          </a:p>
        </p:txBody>
      </p:sp>
      <p:graphicFrame>
        <p:nvGraphicFramePr>
          <p:cNvPr id="10" name="Content Placeholder 9"/>
          <p:cNvGraphicFramePr>
            <a:graphicFrameLocks noGrp="1"/>
          </p:cNvGraphicFramePr>
          <p:nvPr>
            <p:ph idx="11"/>
            <p:extLst>
              <p:ext uri="{D42A27DB-BD31-4B8C-83A1-F6EECF244321}">
                <p14:modId xmlns:p14="http://schemas.microsoft.com/office/powerpoint/2010/main" val="154309188"/>
              </p:ext>
            </p:extLst>
          </p:nvPr>
        </p:nvGraphicFramePr>
        <p:xfrm>
          <a:off x="1889760" y="1239395"/>
          <a:ext cx="8239362" cy="4379209"/>
        </p:xfrm>
        <a:graphic>
          <a:graphicData uri="http://schemas.openxmlformats.org/drawingml/2006/table">
            <a:tbl>
              <a:tblPr firstRow="1" bandRow="1">
                <a:tableStyleId>{5C22544A-7EE6-4342-B048-85BDC9FD1C3A}</a:tableStyleId>
              </a:tblPr>
              <a:tblGrid>
                <a:gridCol w="1687333">
                  <a:extLst>
                    <a:ext uri="{9D8B030D-6E8A-4147-A177-3AD203B41FA5}">
                      <a16:colId xmlns:a16="http://schemas.microsoft.com/office/drawing/2014/main" val="20000"/>
                    </a:ext>
                  </a:extLst>
                </a:gridCol>
                <a:gridCol w="2429621">
                  <a:extLst>
                    <a:ext uri="{9D8B030D-6E8A-4147-A177-3AD203B41FA5}">
                      <a16:colId xmlns:a16="http://schemas.microsoft.com/office/drawing/2014/main" val="20001"/>
                    </a:ext>
                  </a:extLst>
                </a:gridCol>
                <a:gridCol w="4122408">
                  <a:extLst>
                    <a:ext uri="{9D8B030D-6E8A-4147-A177-3AD203B41FA5}">
                      <a16:colId xmlns:a16="http://schemas.microsoft.com/office/drawing/2014/main" val="20002"/>
                    </a:ext>
                  </a:extLst>
                </a:gridCol>
              </a:tblGrid>
              <a:tr h="517267">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sz="1800" kern="1200" dirty="0"/>
                        <a:t>Type</a:t>
                      </a:r>
                      <a:endParaRPr lang="en-US" sz="1800" kern="1200" dirty="0">
                        <a:solidFill>
                          <a:schemeClr val="dk1"/>
                        </a:solidFill>
                        <a:latin typeface="+mn-lt"/>
                        <a:ea typeface="+mn-ea"/>
                        <a:cs typeface="+mn-cs"/>
                      </a:endParaRPr>
                    </a:p>
                  </a:txBody>
                  <a:tcPr marL="68580" marR="68580" marT="0" marB="0" anchor="ctr"/>
                </a:tc>
                <a:tc>
                  <a:txBody>
                    <a:bodyPr/>
                    <a:lstStyle/>
                    <a:p>
                      <a:pPr marL="0" marR="0" algn="ctr">
                        <a:lnSpc>
                          <a:spcPct val="100000"/>
                        </a:lnSpc>
                        <a:spcBef>
                          <a:spcPts val="0"/>
                        </a:spcBef>
                        <a:spcAft>
                          <a:spcPts val="0"/>
                        </a:spcAft>
                      </a:pPr>
                      <a:r>
                        <a:rPr lang="en-US" sz="1800" dirty="0"/>
                        <a:t>Packet Name</a:t>
                      </a:r>
                      <a:endParaRPr lang="en-US" sz="1800" b="1" dirty="0">
                        <a:solidFill>
                          <a:srgbClr val="000000"/>
                        </a:solidFill>
                        <a:latin typeface="Arial"/>
                        <a:ea typeface="SimSun"/>
                      </a:endParaRPr>
                    </a:p>
                  </a:txBody>
                  <a:tcPr marL="68580" marR="68580" marT="0" marB="0" anchor="ctr"/>
                </a:tc>
                <a:tc>
                  <a:txBody>
                    <a:bodyPr/>
                    <a:lstStyle/>
                    <a:p>
                      <a:pPr marL="0" marR="0">
                        <a:lnSpc>
                          <a:spcPct val="100000"/>
                        </a:lnSpc>
                        <a:spcBef>
                          <a:spcPts val="0"/>
                        </a:spcBef>
                        <a:spcAft>
                          <a:spcPts val="0"/>
                        </a:spcAft>
                      </a:pPr>
                      <a:r>
                        <a:rPr lang="en-US" sz="1800" dirty="0"/>
                        <a:t>Description</a:t>
                      </a:r>
                      <a:endParaRPr lang="en-US" sz="1800" b="1" dirty="0">
                        <a:solidFill>
                          <a:srgbClr val="000000"/>
                        </a:solidFill>
                        <a:latin typeface="Arial"/>
                        <a:ea typeface="SimSun"/>
                      </a:endParaRPr>
                    </a:p>
                  </a:txBody>
                  <a:tcPr marL="68580" marR="68580" marT="0" marB="0" anchor="ctr"/>
                </a:tc>
                <a:extLst>
                  <a:ext uri="{0D108BD9-81ED-4DB2-BD59-A6C34878D82A}">
                    <a16:rowId xmlns:a16="http://schemas.microsoft.com/office/drawing/2014/main" val="10000"/>
                  </a:ext>
                </a:extLst>
              </a:tr>
              <a:tr h="551706">
                <a:tc>
                  <a:txBody>
                    <a:bodyPr/>
                    <a:lstStyle/>
                    <a:p>
                      <a:pPr marL="0" marR="0" algn="ctr">
                        <a:lnSpc>
                          <a:spcPct val="100000"/>
                        </a:lnSpc>
                        <a:spcBef>
                          <a:spcPts val="0"/>
                        </a:spcBef>
                        <a:spcAft>
                          <a:spcPts val="0"/>
                        </a:spcAft>
                      </a:pPr>
                      <a:r>
                        <a:rPr lang="en-US" sz="1800" dirty="0"/>
                        <a:t>1</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Hello</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Discovers neighbors and builds adjacencies between them.</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1"/>
                  </a:ext>
                </a:extLst>
              </a:tr>
              <a:tr h="827559">
                <a:tc>
                  <a:txBody>
                    <a:bodyPr/>
                    <a:lstStyle/>
                    <a:p>
                      <a:pPr marL="0" marR="0" algn="ctr">
                        <a:lnSpc>
                          <a:spcPct val="100000"/>
                        </a:lnSpc>
                        <a:spcBef>
                          <a:spcPts val="0"/>
                        </a:spcBef>
                        <a:spcAft>
                          <a:spcPts val="0"/>
                        </a:spcAft>
                      </a:pPr>
                      <a:r>
                        <a:rPr lang="en-US" sz="1800" dirty="0"/>
                        <a:t>2</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DBD</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Database description</a:t>
                      </a:r>
                    </a:p>
                    <a:p>
                      <a:pPr marL="0" marR="0">
                        <a:lnSpc>
                          <a:spcPct val="100000"/>
                        </a:lnSpc>
                        <a:spcBef>
                          <a:spcPts val="0"/>
                        </a:spcBef>
                        <a:spcAft>
                          <a:spcPts val="0"/>
                        </a:spcAft>
                      </a:pPr>
                      <a:r>
                        <a:rPr lang="en-US" sz="1800" dirty="0"/>
                        <a:t>Checks for database synchronization between routers.</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2"/>
                  </a:ext>
                </a:extLst>
              </a:tr>
              <a:tr h="827559">
                <a:tc>
                  <a:txBody>
                    <a:bodyPr/>
                    <a:lstStyle/>
                    <a:p>
                      <a:pPr marL="0" marR="0" algn="ctr">
                        <a:lnSpc>
                          <a:spcPct val="100000"/>
                        </a:lnSpc>
                        <a:spcBef>
                          <a:spcPts val="0"/>
                        </a:spcBef>
                        <a:spcAft>
                          <a:spcPts val="0"/>
                        </a:spcAft>
                      </a:pPr>
                      <a:r>
                        <a:rPr lang="en-US" sz="1800" dirty="0"/>
                        <a:t>3</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err="1"/>
                        <a:t>LSR</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Link-state request </a:t>
                      </a:r>
                    </a:p>
                    <a:p>
                      <a:pPr marL="0" marR="0">
                        <a:lnSpc>
                          <a:spcPct val="100000"/>
                        </a:lnSpc>
                        <a:spcBef>
                          <a:spcPts val="0"/>
                        </a:spcBef>
                        <a:spcAft>
                          <a:spcPts val="0"/>
                        </a:spcAft>
                      </a:pPr>
                      <a:r>
                        <a:rPr lang="en-US" sz="1800" dirty="0"/>
                        <a:t>Requests specific link-state records from another router.</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3"/>
                  </a:ext>
                </a:extLst>
              </a:tr>
              <a:tr h="827559">
                <a:tc>
                  <a:txBody>
                    <a:bodyPr/>
                    <a:lstStyle/>
                    <a:p>
                      <a:pPr marL="0" marR="0" algn="ctr">
                        <a:lnSpc>
                          <a:spcPct val="100000"/>
                        </a:lnSpc>
                        <a:spcBef>
                          <a:spcPts val="0"/>
                        </a:spcBef>
                        <a:spcAft>
                          <a:spcPts val="0"/>
                        </a:spcAft>
                      </a:pPr>
                      <a:r>
                        <a:rPr lang="en-US" sz="1800" dirty="0"/>
                        <a:t>4</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LSU</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Link-state update</a:t>
                      </a:r>
                    </a:p>
                    <a:p>
                      <a:pPr marL="0" marR="0">
                        <a:lnSpc>
                          <a:spcPct val="100000"/>
                        </a:lnSpc>
                        <a:spcBef>
                          <a:spcPts val="0"/>
                        </a:spcBef>
                        <a:spcAft>
                          <a:spcPts val="0"/>
                        </a:spcAft>
                      </a:pPr>
                      <a:r>
                        <a:rPr lang="en-US" sz="1800" dirty="0"/>
                        <a:t>Sends specifically requested link-state records.</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4"/>
                  </a:ext>
                </a:extLst>
              </a:tr>
              <a:tr h="827559">
                <a:tc>
                  <a:txBody>
                    <a:bodyPr/>
                    <a:lstStyle/>
                    <a:p>
                      <a:pPr marL="0" marR="0" algn="ctr">
                        <a:lnSpc>
                          <a:spcPct val="100000"/>
                        </a:lnSpc>
                        <a:spcBef>
                          <a:spcPts val="0"/>
                        </a:spcBef>
                        <a:spcAft>
                          <a:spcPts val="0"/>
                        </a:spcAft>
                      </a:pPr>
                      <a:r>
                        <a:rPr lang="en-US" sz="1800" dirty="0"/>
                        <a:t>5</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gn="ctr">
                        <a:lnSpc>
                          <a:spcPct val="100000"/>
                        </a:lnSpc>
                        <a:spcBef>
                          <a:spcPts val="0"/>
                        </a:spcBef>
                        <a:spcAft>
                          <a:spcPts val="0"/>
                        </a:spcAft>
                      </a:pPr>
                      <a:r>
                        <a:rPr lang="en-US" sz="1800" dirty="0"/>
                        <a:t>LSAck</a:t>
                      </a:r>
                      <a:endParaRPr lang="en-US" sz="1800" b="1" dirty="0">
                        <a:solidFill>
                          <a:srgbClr val="000000"/>
                        </a:solidFill>
                        <a:latin typeface="Times New Roman"/>
                        <a:ea typeface="SimSun"/>
                        <a:cs typeface="Arial"/>
                      </a:endParaRPr>
                    </a:p>
                  </a:txBody>
                  <a:tcPr marL="68580" marR="68580" marT="0" marB="0" anchor="ctr"/>
                </a:tc>
                <a:tc>
                  <a:txBody>
                    <a:bodyPr/>
                    <a:lstStyle/>
                    <a:p>
                      <a:pPr marL="0" marR="0">
                        <a:lnSpc>
                          <a:spcPct val="100000"/>
                        </a:lnSpc>
                        <a:spcBef>
                          <a:spcPts val="0"/>
                        </a:spcBef>
                        <a:spcAft>
                          <a:spcPts val="0"/>
                        </a:spcAft>
                      </a:pPr>
                      <a:r>
                        <a:rPr lang="en-US" sz="1800" dirty="0"/>
                        <a:t>Link-State Acknowledgment</a:t>
                      </a:r>
                    </a:p>
                    <a:p>
                      <a:pPr marL="0" marR="0">
                        <a:lnSpc>
                          <a:spcPct val="100000"/>
                        </a:lnSpc>
                        <a:spcBef>
                          <a:spcPts val="0"/>
                        </a:spcBef>
                        <a:spcAft>
                          <a:spcPts val="0"/>
                        </a:spcAft>
                      </a:pPr>
                      <a:r>
                        <a:rPr lang="en-US" sz="1800" dirty="0"/>
                        <a:t>Acknowledges the other packet types.</a:t>
                      </a:r>
                      <a:endParaRPr lang="en-US" sz="1800" dirty="0">
                        <a:solidFill>
                          <a:srgbClr val="000000"/>
                        </a:solidFill>
                        <a:latin typeface="Times New Roman"/>
                        <a:ea typeface="SimSun"/>
                        <a:cs typeface="Arial"/>
                      </a:endParaRPr>
                    </a:p>
                  </a:txBody>
                  <a:tcPr marL="68580" marR="68580" marT="0" marB="0" anchor="ct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19710736"/>
      </p:ext>
    </p:ext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 name="Rectangle 2"/>
          <p:cNvSpPr>
            <a:spLocks noGrp="1" noChangeArrowheads="1"/>
          </p:cNvSpPr>
          <p:nvPr>
            <p:ph type="title"/>
          </p:nvPr>
        </p:nvSpPr>
        <p:spPr>
          <a:xfrm>
            <a:off x="482114" y="180728"/>
            <a:ext cx="5733485" cy="1336956"/>
          </a:xfrm>
        </p:spPr>
        <p:txBody>
          <a:bodyPr>
            <a:normAutofit/>
          </a:bodyPr>
          <a:lstStyle/>
          <a:p>
            <a:pPr algn="l"/>
            <a:r>
              <a:rPr lang="en-US" sz="4000" dirty="0">
                <a:solidFill>
                  <a:schemeClr val="tx2">
                    <a:lumMod val="50000"/>
                  </a:schemeClr>
                </a:solidFill>
              </a:rPr>
              <a:t>OSPF Hello Packet</a:t>
            </a:r>
          </a:p>
        </p:txBody>
      </p:sp>
      <p:pic>
        <p:nvPicPr>
          <p:cNvPr id="3" name="Picture 2"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56503" y="1353993"/>
            <a:ext cx="9143273" cy="4194627"/>
          </a:xfrm>
          <a:prstGeom prst="rect">
            <a:avLst/>
          </a:prstGeom>
        </p:spPr>
      </p:pic>
    </p:spTree>
    <p:extLst>
      <p:ext uri="{BB962C8B-B14F-4D97-AF65-F5344CB8AC3E}">
        <p14:creationId xmlns:p14="http://schemas.microsoft.com/office/powerpoint/2010/main" val="21324756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61261" y="1341717"/>
            <a:ext cx="8517890" cy="4419174"/>
            <a:chOff x="-185373" y="1035321"/>
            <a:chExt cx="9135340" cy="5666690"/>
          </a:xfrm>
        </p:grpSpPr>
        <p:sp>
          <p:nvSpPr>
            <p:cNvPr id="79" name="Rounded Rectangle 78"/>
            <p:cNvSpPr/>
            <p:nvPr/>
          </p:nvSpPr>
          <p:spPr bwMode="auto">
            <a:xfrm>
              <a:off x="-185373" y="4643524"/>
              <a:ext cx="9135340" cy="2058487"/>
            </a:xfrm>
            <a:prstGeom prst="roundRect">
              <a:avLst/>
            </a:prstGeom>
            <a:solidFill>
              <a:schemeClr val="accent6">
                <a:lumMod val="20000"/>
                <a:lumOff val="80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78" name="Rounded Rectangle 77"/>
            <p:cNvSpPr/>
            <p:nvPr/>
          </p:nvSpPr>
          <p:spPr bwMode="auto">
            <a:xfrm>
              <a:off x="-87302" y="1035321"/>
              <a:ext cx="8926126" cy="3510783"/>
            </a:xfrm>
            <a:prstGeom prst="roundRect">
              <a:avLst>
                <a:gd name="adj" fmla="val 6826"/>
              </a:avLst>
            </a:prstGeom>
            <a:solidFill>
              <a:schemeClr val="bg1">
                <a:lumMod val="85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grpSp>
          <p:nvGrpSpPr>
            <p:cNvPr id="3" name="Group 2"/>
            <p:cNvGrpSpPr/>
            <p:nvPr/>
          </p:nvGrpSpPr>
          <p:grpSpPr>
            <a:xfrm>
              <a:off x="361748" y="1117868"/>
              <a:ext cx="7130338" cy="5415279"/>
              <a:chOff x="361748" y="1117868"/>
              <a:chExt cx="7130338" cy="5415279"/>
            </a:xfrm>
          </p:grpSpPr>
          <p:pic>
            <p:nvPicPr>
              <p:cNvPr id="15" name="Picture 37"/>
              <p:cNvPicPr>
                <a:picLocks noChangeArrowheads="1"/>
              </p:cNvPicPr>
              <p:nvPr/>
            </p:nvPicPr>
            <p:blipFill>
              <a:blip r:embed="rId3"/>
              <a:srcRect/>
              <a:stretch>
                <a:fillRect/>
              </a:stretch>
            </p:blipFill>
            <p:spPr bwMode="auto">
              <a:xfrm>
                <a:off x="1535659" y="1117868"/>
                <a:ext cx="870351" cy="451691"/>
              </a:xfrm>
              <a:prstGeom prst="rect">
                <a:avLst/>
              </a:prstGeom>
              <a:noFill/>
              <a:ln w="9525">
                <a:noFill/>
                <a:miter lim="800000"/>
                <a:headEnd/>
                <a:tailEnd/>
              </a:ln>
            </p:spPr>
          </p:pic>
          <p:pic>
            <p:nvPicPr>
              <p:cNvPr id="16" name="Picture 37"/>
              <p:cNvPicPr>
                <a:picLocks noChangeArrowheads="1"/>
              </p:cNvPicPr>
              <p:nvPr/>
            </p:nvPicPr>
            <p:blipFill>
              <a:blip r:embed="rId3"/>
              <a:srcRect/>
              <a:stretch>
                <a:fillRect/>
              </a:stretch>
            </p:blipFill>
            <p:spPr bwMode="auto">
              <a:xfrm>
                <a:off x="6621735" y="1118837"/>
                <a:ext cx="870351" cy="451691"/>
              </a:xfrm>
              <a:prstGeom prst="rect">
                <a:avLst/>
              </a:prstGeom>
              <a:noFill/>
              <a:ln w="9525">
                <a:noFill/>
                <a:miter lim="800000"/>
                <a:headEnd/>
                <a:tailEnd/>
              </a:ln>
            </p:spPr>
          </p:pic>
          <p:sp>
            <p:nvSpPr>
              <p:cNvPr id="23" name="TextBox 22"/>
              <p:cNvSpPr txBox="1"/>
              <p:nvPr/>
            </p:nvSpPr>
            <p:spPr>
              <a:xfrm>
                <a:off x="1811092" y="1338206"/>
                <a:ext cx="349776" cy="287291"/>
              </a:xfrm>
              <a:prstGeom prst="rect">
                <a:avLst/>
              </a:prstGeom>
              <a:noFill/>
            </p:spPr>
            <p:txBody>
              <a:bodyPr wrap="none" rtlCol="0">
                <a:spAutoFit/>
              </a:bodyPr>
              <a:lstStyle/>
              <a:p>
                <a:r>
                  <a:rPr lang="en-US" sz="1200" b="1" dirty="0">
                    <a:solidFill>
                      <a:schemeClr val="bg1"/>
                    </a:solidFill>
                  </a:rPr>
                  <a:t>R1</a:t>
                </a:r>
              </a:p>
            </p:txBody>
          </p:sp>
          <p:sp>
            <p:nvSpPr>
              <p:cNvPr id="24" name="TextBox 23"/>
              <p:cNvSpPr txBox="1"/>
              <p:nvPr/>
            </p:nvSpPr>
            <p:spPr>
              <a:xfrm>
                <a:off x="6877198" y="1337336"/>
                <a:ext cx="349776" cy="287291"/>
              </a:xfrm>
              <a:prstGeom prst="rect">
                <a:avLst/>
              </a:prstGeom>
              <a:noFill/>
            </p:spPr>
            <p:txBody>
              <a:bodyPr wrap="none" rtlCol="0">
                <a:spAutoFit/>
              </a:bodyPr>
              <a:lstStyle/>
              <a:p>
                <a:r>
                  <a:rPr lang="en-US" sz="1200" b="1" dirty="0">
                    <a:solidFill>
                      <a:schemeClr val="bg1"/>
                    </a:solidFill>
                  </a:rPr>
                  <a:t>R2</a:t>
                </a:r>
              </a:p>
            </p:txBody>
          </p:sp>
          <p:sp>
            <p:nvSpPr>
              <p:cNvPr id="32" name="TextBox 31"/>
              <p:cNvSpPr txBox="1"/>
              <p:nvPr/>
            </p:nvSpPr>
            <p:spPr>
              <a:xfrm>
                <a:off x="3957409" y="1131229"/>
                <a:ext cx="1013551" cy="165253"/>
              </a:xfrm>
              <a:prstGeom prst="rect">
                <a:avLst/>
              </a:prstGeom>
              <a:noFill/>
            </p:spPr>
            <p:txBody>
              <a:bodyPr wrap="square" lIns="0" tIns="0" rIns="0" bIns="0" rtlCol="0" anchor="ctr" anchorCtr="0">
                <a:noAutofit/>
              </a:bodyPr>
              <a:lstStyle/>
              <a:p>
                <a:pPr algn="l"/>
                <a:r>
                  <a:rPr lang="en-US" sz="1050" dirty="0"/>
                  <a:t>172.16.5.0 /24</a:t>
                </a:r>
              </a:p>
            </p:txBody>
          </p:sp>
          <p:sp>
            <p:nvSpPr>
              <p:cNvPr id="34" name="TextBox 33"/>
              <p:cNvSpPr txBox="1"/>
              <p:nvPr/>
            </p:nvSpPr>
            <p:spPr>
              <a:xfrm>
                <a:off x="2464485" y="1390333"/>
                <a:ext cx="508882" cy="186988"/>
              </a:xfrm>
              <a:prstGeom prst="rect">
                <a:avLst/>
              </a:prstGeom>
              <a:noFill/>
            </p:spPr>
            <p:txBody>
              <a:bodyPr wrap="square" lIns="0" tIns="0" rIns="0" bIns="0" rtlCol="0" anchor="ctr" anchorCtr="0">
                <a:noAutofit/>
              </a:bodyPr>
              <a:lstStyle/>
              <a:p>
                <a:pPr algn="l"/>
                <a:r>
                  <a:rPr lang="en-US" sz="1050" dirty="0"/>
                  <a:t>Fa0/0</a:t>
                </a:r>
              </a:p>
            </p:txBody>
          </p:sp>
          <p:sp>
            <p:nvSpPr>
              <p:cNvPr id="37" name="TextBox 36"/>
              <p:cNvSpPr txBox="1"/>
              <p:nvPr/>
            </p:nvSpPr>
            <p:spPr>
              <a:xfrm>
                <a:off x="2435344" y="1147334"/>
                <a:ext cx="1013551" cy="165253"/>
              </a:xfrm>
              <a:prstGeom prst="rect">
                <a:avLst/>
              </a:prstGeom>
              <a:noFill/>
            </p:spPr>
            <p:txBody>
              <a:bodyPr wrap="square" lIns="0" tIns="0" rIns="0" bIns="0" rtlCol="0" anchor="ctr" anchorCtr="0">
                <a:noAutofit/>
              </a:bodyPr>
              <a:lstStyle/>
              <a:p>
                <a:pPr algn="l"/>
                <a:r>
                  <a:rPr lang="en-US" sz="1050" dirty="0"/>
                  <a:t>.1</a:t>
                </a:r>
              </a:p>
            </p:txBody>
          </p:sp>
          <p:sp>
            <p:nvSpPr>
              <p:cNvPr id="38" name="TextBox 37"/>
              <p:cNvSpPr txBox="1"/>
              <p:nvPr/>
            </p:nvSpPr>
            <p:spPr>
              <a:xfrm>
                <a:off x="6451481" y="1159059"/>
                <a:ext cx="544315" cy="179554"/>
              </a:xfrm>
              <a:prstGeom prst="rect">
                <a:avLst/>
              </a:prstGeom>
              <a:noFill/>
            </p:spPr>
            <p:txBody>
              <a:bodyPr wrap="square" lIns="0" tIns="0" rIns="0" bIns="0" rtlCol="0" anchor="ctr" anchorCtr="0">
                <a:noAutofit/>
              </a:bodyPr>
              <a:lstStyle/>
              <a:p>
                <a:pPr algn="l"/>
                <a:r>
                  <a:rPr lang="en-US" sz="1050" dirty="0"/>
                  <a:t>.2</a:t>
                </a:r>
              </a:p>
            </p:txBody>
          </p:sp>
          <p:cxnSp>
            <p:nvCxnSpPr>
              <p:cNvPr id="43" name="Straight Connector 42"/>
              <p:cNvCxnSpPr>
                <a:stCxn id="15" idx="3"/>
                <a:endCxn id="16" idx="1"/>
              </p:cNvCxnSpPr>
              <p:nvPr/>
            </p:nvCxnSpPr>
            <p:spPr bwMode="auto">
              <a:xfrm>
                <a:off x="2406010" y="1343714"/>
                <a:ext cx="4215725" cy="969"/>
              </a:xfrm>
              <a:prstGeom prst="line">
                <a:avLst/>
              </a:prstGeom>
              <a:solidFill>
                <a:schemeClr val="accent1"/>
              </a:solidFill>
              <a:ln w="28575" cap="flat" cmpd="sng" algn="ctr">
                <a:solidFill>
                  <a:schemeClr val="accent6"/>
                </a:solidFill>
                <a:prstDash val="solid"/>
                <a:round/>
                <a:headEnd type="none" w="med" len="med"/>
                <a:tailEnd type="none" w="med" len="med"/>
              </a:ln>
              <a:effectLst/>
            </p:spPr>
          </p:cxnSp>
          <p:sp>
            <p:nvSpPr>
              <p:cNvPr id="45" name="TextBox 44"/>
              <p:cNvSpPr txBox="1"/>
              <p:nvPr/>
            </p:nvSpPr>
            <p:spPr>
              <a:xfrm>
                <a:off x="6264432" y="1392007"/>
                <a:ext cx="508882" cy="186988"/>
              </a:xfrm>
              <a:prstGeom prst="rect">
                <a:avLst/>
              </a:prstGeom>
              <a:noFill/>
            </p:spPr>
            <p:txBody>
              <a:bodyPr wrap="square" lIns="0" tIns="0" rIns="0" bIns="0" rtlCol="0" anchor="ctr" anchorCtr="0">
                <a:noAutofit/>
              </a:bodyPr>
              <a:lstStyle/>
              <a:p>
                <a:pPr algn="l"/>
                <a:r>
                  <a:rPr lang="en-US" sz="1050" dirty="0"/>
                  <a:t>Fa0/1</a:t>
                </a:r>
              </a:p>
            </p:txBody>
          </p:sp>
          <p:sp>
            <p:nvSpPr>
              <p:cNvPr id="52" name="TextBox 51"/>
              <p:cNvSpPr txBox="1"/>
              <p:nvPr/>
            </p:nvSpPr>
            <p:spPr>
              <a:xfrm>
                <a:off x="361748" y="1870534"/>
                <a:ext cx="1527308" cy="319213"/>
              </a:xfrm>
              <a:prstGeom prst="rect">
                <a:avLst/>
              </a:prstGeom>
              <a:solidFill>
                <a:srgbClr val="FFFF99"/>
              </a:solidFill>
              <a:ln>
                <a:solidFill>
                  <a:schemeClr val="tx1"/>
                </a:solidFill>
              </a:ln>
            </p:spPr>
            <p:txBody>
              <a:bodyPr wrap="square" rtlCol="0">
                <a:spAutoFit/>
              </a:bodyPr>
              <a:lstStyle/>
              <a:p>
                <a:r>
                  <a:rPr lang="en-US" sz="1400" b="1" dirty="0"/>
                  <a:t>ExStart State</a:t>
                </a:r>
              </a:p>
            </p:txBody>
          </p:sp>
          <p:sp>
            <p:nvSpPr>
              <p:cNvPr id="53" name="TextBox 52"/>
              <p:cNvSpPr txBox="1"/>
              <p:nvPr/>
            </p:nvSpPr>
            <p:spPr>
              <a:xfrm>
                <a:off x="1899103" y="1790134"/>
                <a:ext cx="445956" cy="383055"/>
              </a:xfrm>
              <a:prstGeom prst="rect">
                <a:avLst/>
              </a:prstGeom>
              <a:noFill/>
            </p:spPr>
            <p:txBody>
              <a:bodyPr wrap="none" rtlCol="0">
                <a:spAutoFit/>
              </a:bodyPr>
              <a:lstStyle/>
              <a:p>
                <a:r>
                  <a:rPr lang="en-US" b="1" dirty="0">
                    <a:sym typeface="Wingdings"/>
                  </a:rPr>
                  <a:t></a:t>
                </a:r>
                <a:endParaRPr lang="en-US" b="1" dirty="0"/>
              </a:p>
            </p:txBody>
          </p:sp>
          <p:cxnSp>
            <p:nvCxnSpPr>
              <p:cNvPr id="54" name="Straight Arrow Connector 53"/>
              <p:cNvCxnSpPr>
                <a:stCxn id="53" idx="3"/>
              </p:cNvCxnSpPr>
              <p:nvPr/>
            </p:nvCxnSpPr>
            <p:spPr bwMode="auto">
              <a:xfrm>
                <a:off x="2345059" y="1981661"/>
                <a:ext cx="4427495" cy="19486"/>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55" name="TextBox 54"/>
              <p:cNvSpPr txBox="1"/>
              <p:nvPr/>
            </p:nvSpPr>
            <p:spPr>
              <a:xfrm>
                <a:off x="2435344" y="1720438"/>
                <a:ext cx="3336170" cy="255371"/>
              </a:xfrm>
              <a:prstGeom prst="rect">
                <a:avLst/>
              </a:prstGeom>
              <a:noFill/>
            </p:spPr>
            <p:txBody>
              <a:bodyPr wrap="none" rtlCol="0">
                <a:spAutoFit/>
              </a:bodyPr>
              <a:lstStyle/>
              <a:p>
                <a:r>
                  <a:rPr lang="en-US" sz="1000" dirty="0"/>
                  <a:t>I will start the exchange because I have router ID 172.16.5.1.</a:t>
                </a:r>
              </a:p>
            </p:txBody>
          </p:sp>
          <p:sp>
            <p:nvSpPr>
              <p:cNvPr id="56" name="TextBox 55"/>
              <p:cNvSpPr txBox="1"/>
              <p:nvPr/>
            </p:nvSpPr>
            <p:spPr>
              <a:xfrm>
                <a:off x="1925168" y="2068755"/>
                <a:ext cx="476412" cy="263350"/>
              </a:xfrm>
              <a:prstGeom prst="rect">
                <a:avLst/>
              </a:prstGeom>
              <a:noFill/>
            </p:spPr>
            <p:txBody>
              <a:bodyPr wrap="none" rtlCol="0">
                <a:spAutoFit/>
              </a:bodyPr>
              <a:lstStyle/>
              <a:p>
                <a:r>
                  <a:rPr lang="en-US" sz="1050" b="1" dirty="0"/>
                  <a:t>Hello</a:t>
                </a:r>
              </a:p>
            </p:txBody>
          </p:sp>
          <p:cxnSp>
            <p:nvCxnSpPr>
              <p:cNvPr id="58" name="Straight Arrow Connector 57"/>
              <p:cNvCxnSpPr/>
              <p:nvPr/>
            </p:nvCxnSpPr>
            <p:spPr bwMode="auto">
              <a:xfrm flipV="1">
                <a:off x="2493589" y="24530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59" name="TextBox 58"/>
              <p:cNvSpPr txBox="1"/>
              <p:nvPr/>
            </p:nvSpPr>
            <p:spPr>
              <a:xfrm>
                <a:off x="3161004" y="2140173"/>
                <a:ext cx="3414717" cy="255371"/>
              </a:xfrm>
              <a:prstGeom prst="rect">
                <a:avLst/>
              </a:prstGeom>
              <a:noFill/>
            </p:spPr>
            <p:txBody>
              <a:bodyPr wrap="none" rtlCol="0">
                <a:spAutoFit/>
              </a:bodyPr>
              <a:lstStyle/>
              <a:p>
                <a:r>
                  <a:rPr lang="en-US" sz="1000" dirty="0"/>
                  <a:t>No, I will start the exchange because I have a higher router ID.</a:t>
                </a:r>
              </a:p>
            </p:txBody>
          </p:sp>
          <p:sp>
            <p:nvSpPr>
              <p:cNvPr id="61" name="TextBox 60"/>
              <p:cNvSpPr txBox="1"/>
              <p:nvPr/>
            </p:nvSpPr>
            <p:spPr>
              <a:xfrm>
                <a:off x="6856297" y="2173339"/>
                <a:ext cx="445956" cy="383055"/>
              </a:xfrm>
              <a:prstGeom prst="rect">
                <a:avLst/>
              </a:prstGeom>
              <a:noFill/>
            </p:spPr>
            <p:txBody>
              <a:bodyPr wrap="none" rtlCol="0">
                <a:spAutoFit/>
              </a:bodyPr>
              <a:lstStyle/>
              <a:p>
                <a:r>
                  <a:rPr lang="en-US" b="1" dirty="0">
                    <a:sym typeface="Wingdings"/>
                  </a:rPr>
                  <a:t></a:t>
                </a:r>
                <a:endParaRPr lang="en-US" b="1" dirty="0"/>
              </a:p>
            </p:txBody>
          </p:sp>
          <p:sp>
            <p:nvSpPr>
              <p:cNvPr id="62" name="TextBox 61"/>
              <p:cNvSpPr txBox="1"/>
              <p:nvPr/>
            </p:nvSpPr>
            <p:spPr>
              <a:xfrm>
                <a:off x="6882362" y="2464660"/>
                <a:ext cx="476412" cy="263350"/>
              </a:xfrm>
              <a:prstGeom prst="rect">
                <a:avLst/>
              </a:prstGeom>
              <a:noFill/>
            </p:spPr>
            <p:txBody>
              <a:bodyPr wrap="none" rtlCol="0">
                <a:spAutoFit/>
              </a:bodyPr>
              <a:lstStyle/>
              <a:p>
                <a:r>
                  <a:rPr lang="en-US" sz="1050" b="1" dirty="0"/>
                  <a:t>Hello</a:t>
                </a:r>
              </a:p>
            </p:txBody>
          </p:sp>
          <p:cxnSp>
            <p:nvCxnSpPr>
              <p:cNvPr id="27" name="Straight Arrow Connector 26"/>
              <p:cNvCxnSpPr/>
              <p:nvPr/>
            </p:nvCxnSpPr>
            <p:spPr bwMode="auto">
              <a:xfrm flipV="1">
                <a:off x="2493589" y="32150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28" name="TextBox 27"/>
              <p:cNvSpPr txBox="1"/>
              <p:nvPr/>
            </p:nvSpPr>
            <p:spPr>
              <a:xfrm>
                <a:off x="4172658" y="2872372"/>
                <a:ext cx="2520242" cy="255371"/>
              </a:xfrm>
              <a:prstGeom prst="rect">
                <a:avLst/>
              </a:prstGeom>
              <a:noFill/>
            </p:spPr>
            <p:txBody>
              <a:bodyPr wrap="none" rtlCol="0">
                <a:spAutoFit/>
              </a:bodyPr>
              <a:lstStyle/>
              <a:p>
                <a:r>
                  <a:rPr lang="en-US" sz="1000" dirty="0"/>
                  <a:t>Here is a summary of my link-state database.</a:t>
                </a:r>
              </a:p>
            </p:txBody>
          </p:sp>
          <p:sp>
            <p:nvSpPr>
              <p:cNvPr id="29" name="TextBox 28"/>
              <p:cNvSpPr txBox="1"/>
              <p:nvPr/>
            </p:nvSpPr>
            <p:spPr>
              <a:xfrm>
                <a:off x="6856297" y="2935339"/>
                <a:ext cx="445956" cy="383055"/>
              </a:xfrm>
              <a:prstGeom prst="rect">
                <a:avLst/>
              </a:prstGeom>
              <a:noFill/>
            </p:spPr>
            <p:txBody>
              <a:bodyPr wrap="none" rtlCol="0">
                <a:spAutoFit/>
              </a:bodyPr>
              <a:lstStyle/>
              <a:p>
                <a:r>
                  <a:rPr lang="en-US" b="1" dirty="0">
                    <a:sym typeface="Wingdings"/>
                  </a:rPr>
                  <a:t></a:t>
                </a:r>
                <a:endParaRPr lang="en-US" b="1" dirty="0"/>
              </a:p>
            </p:txBody>
          </p:sp>
          <p:sp>
            <p:nvSpPr>
              <p:cNvPr id="30" name="TextBox 29"/>
              <p:cNvSpPr txBox="1"/>
              <p:nvPr/>
            </p:nvSpPr>
            <p:spPr>
              <a:xfrm>
                <a:off x="6882362" y="3213960"/>
                <a:ext cx="429926" cy="263350"/>
              </a:xfrm>
              <a:prstGeom prst="rect">
                <a:avLst/>
              </a:prstGeom>
              <a:noFill/>
            </p:spPr>
            <p:txBody>
              <a:bodyPr wrap="none" rtlCol="0">
                <a:spAutoFit/>
              </a:bodyPr>
              <a:lstStyle/>
              <a:p>
                <a:r>
                  <a:rPr lang="en-US" sz="1050" b="1" dirty="0"/>
                  <a:t>DBD</a:t>
                </a:r>
              </a:p>
            </p:txBody>
          </p:sp>
          <p:sp>
            <p:nvSpPr>
              <p:cNvPr id="31" name="TextBox 30"/>
              <p:cNvSpPr txBox="1"/>
              <p:nvPr/>
            </p:nvSpPr>
            <p:spPr>
              <a:xfrm>
                <a:off x="1899103" y="3390334"/>
                <a:ext cx="445956" cy="383055"/>
              </a:xfrm>
              <a:prstGeom prst="rect">
                <a:avLst/>
              </a:prstGeom>
              <a:noFill/>
            </p:spPr>
            <p:txBody>
              <a:bodyPr wrap="none" rtlCol="0">
                <a:spAutoFit/>
              </a:bodyPr>
              <a:lstStyle/>
              <a:p>
                <a:r>
                  <a:rPr lang="en-US" b="1" dirty="0">
                    <a:sym typeface="Wingdings"/>
                  </a:rPr>
                  <a:t></a:t>
                </a:r>
                <a:endParaRPr lang="en-US" b="1" dirty="0"/>
              </a:p>
            </p:txBody>
          </p:sp>
          <p:cxnSp>
            <p:nvCxnSpPr>
              <p:cNvPr id="33" name="Straight Arrow Connector 32"/>
              <p:cNvCxnSpPr>
                <a:stCxn id="31" idx="3"/>
              </p:cNvCxnSpPr>
              <p:nvPr/>
            </p:nvCxnSpPr>
            <p:spPr bwMode="auto">
              <a:xfrm>
                <a:off x="2345059" y="3581862"/>
                <a:ext cx="4427495" cy="19485"/>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35" name="TextBox 34"/>
              <p:cNvSpPr txBox="1"/>
              <p:nvPr/>
            </p:nvSpPr>
            <p:spPr>
              <a:xfrm>
                <a:off x="2465802" y="3320457"/>
                <a:ext cx="2520242" cy="255371"/>
              </a:xfrm>
              <a:prstGeom prst="rect">
                <a:avLst/>
              </a:prstGeom>
              <a:noFill/>
            </p:spPr>
            <p:txBody>
              <a:bodyPr wrap="none" rtlCol="0">
                <a:spAutoFit/>
              </a:bodyPr>
              <a:lstStyle/>
              <a:p>
                <a:r>
                  <a:rPr lang="en-US" sz="1000" dirty="0"/>
                  <a:t>Here is a summary of my link-state database.</a:t>
                </a:r>
              </a:p>
            </p:txBody>
          </p:sp>
          <p:sp>
            <p:nvSpPr>
              <p:cNvPr id="36" name="TextBox 35"/>
              <p:cNvSpPr txBox="1"/>
              <p:nvPr/>
            </p:nvSpPr>
            <p:spPr>
              <a:xfrm>
                <a:off x="1925168" y="3668955"/>
                <a:ext cx="429926" cy="263350"/>
              </a:xfrm>
              <a:prstGeom prst="rect">
                <a:avLst/>
              </a:prstGeom>
              <a:noFill/>
            </p:spPr>
            <p:txBody>
              <a:bodyPr wrap="none" rtlCol="0">
                <a:spAutoFit/>
              </a:bodyPr>
              <a:lstStyle/>
              <a:p>
                <a:r>
                  <a:rPr lang="en-US" sz="1050" b="1" dirty="0"/>
                  <a:t>DBD</a:t>
                </a:r>
              </a:p>
            </p:txBody>
          </p:sp>
          <p:sp>
            <p:nvSpPr>
              <p:cNvPr id="39" name="TextBox 38"/>
              <p:cNvSpPr txBox="1"/>
              <p:nvPr/>
            </p:nvSpPr>
            <p:spPr>
              <a:xfrm>
                <a:off x="361748" y="3064335"/>
                <a:ext cx="1527308" cy="319213"/>
              </a:xfrm>
              <a:prstGeom prst="rect">
                <a:avLst/>
              </a:prstGeom>
              <a:solidFill>
                <a:srgbClr val="FFFF99"/>
              </a:solidFill>
              <a:ln>
                <a:solidFill>
                  <a:schemeClr val="tx1"/>
                </a:solidFill>
              </a:ln>
            </p:spPr>
            <p:txBody>
              <a:bodyPr wrap="square" rtlCol="0">
                <a:spAutoFit/>
              </a:bodyPr>
              <a:lstStyle/>
              <a:p>
                <a:r>
                  <a:rPr lang="en-US" sz="1400" b="1" dirty="0"/>
                  <a:t>Exchange State</a:t>
                </a:r>
              </a:p>
            </p:txBody>
          </p:sp>
          <p:sp>
            <p:nvSpPr>
              <p:cNvPr id="40" name="TextBox 39"/>
              <p:cNvSpPr txBox="1"/>
              <p:nvPr/>
            </p:nvSpPr>
            <p:spPr>
              <a:xfrm>
                <a:off x="1923135" y="3949134"/>
                <a:ext cx="445956" cy="383055"/>
              </a:xfrm>
              <a:prstGeom prst="rect">
                <a:avLst/>
              </a:prstGeom>
              <a:noFill/>
            </p:spPr>
            <p:txBody>
              <a:bodyPr wrap="none" rtlCol="0">
                <a:spAutoFit/>
              </a:bodyPr>
              <a:lstStyle/>
              <a:p>
                <a:r>
                  <a:rPr lang="en-US" b="1" dirty="0">
                    <a:sym typeface="Wingdings"/>
                  </a:rPr>
                  <a:t></a:t>
                </a:r>
                <a:endParaRPr lang="en-US" b="1" dirty="0"/>
              </a:p>
            </p:txBody>
          </p:sp>
          <p:cxnSp>
            <p:nvCxnSpPr>
              <p:cNvPr id="41" name="Straight Arrow Connector 40"/>
              <p:cNvCxnSpPr>
                <a:stCxn id="40" idx="3"/>
              </p:cNvCxnSpPr>
              <p:nvPr/>
            </p:nvCxnSpPr>
            <p:spPr bwMode="auto">
              <a:xfrm>
                <a:off x="2369091" y="4140662"/>
                <a:ext cx="4403463" cy="19486"/>
              </a:xfrm>
              <a:prstGeom prst="straightConnector1">
                <a:avLst/>
              </a:prstGeom>
              <a:solidFill>
                <a:schemeClr val="accent1"/>
              </a:solidFill>
              <a:ln w="19050" cap="flat" cmpd="sng" algn="ctr">
                <a:solidFill>
                  <a:schemeClr val="tx1"/>
                </a:solidFill>
                <a:prstDash val="solid"/>
                <a:round/>
                <a:headEnd type="arrow" w="med" len="med"/>
                <a:tailEnd type="arrow"/>
              </a:ln>
              <a:effectLst/>
            </p:spPr>
          </p:cxnSp>
          <p:sp>
            <p:nvSpPr>
              <p:cNvPr id="42" name="TextBox 41"/>
              <p:cNvSpPr txBox="1"/>
              <p:nvPr/>
            </p:nvSpPr>
            <p:spPr>
              <a:xfrm>
                <a:off x="3603395" y="3855896"/>
                <a:ext cx="2110318" cy="315728"/>
              </a:xfrm>
              <a:prstGeom prst="rect">
                <a:avLst/>
              </a:prstGeom>
              <a:noFill/>
            </p:spPr>
            <p:txBody>
              <a:bodyPr wrap="square" rtlCol="0">
                <a:spAutoFit/>
              </a:bodyPr>
              <a:lstStyle/>
              <a:p>
                <a:r>
                  <a:rPr lang="en-US" sz="1000" dirty="0"/>
                  <a:t>Thanks for the information!</a:t>
                </a:r>
              </a:p>
            </p:txBody>
          </p:sp>
          <p:sp>
            <p:nvSpPr>
              <p:cNvPr id="44" name="TextBox 43"/>
              <p:cNvSpPr txBox="1"/>
              <p:nvPr/>
            </p:nvSpPr>
            <p:spPr>
              <a:xfrm>
                <a:off x="1887068" y="4227755"/>
                <a:ext cx="508473" cy="263350"/>
              </a:xfrm>
              <a:prstGeom prst="rect">
                <a:avLst/>
              </a:prstGeom>
              <a:noFill/>
            </p:spPr>
            <p:txBody>
              <a:bodyPr wrap="none" rtlCol="0">
                <a:spAutoFit/>
              </a:bodyPr>
              <a:lstStyle/>
              <a:p>
                <a:r>
                  <a:rPr lang="en-US" sz="1050" b="1" dirty="0"/>
                  <a:t>LSAck</a:t>
                </a:r>
              </a:p>
            </p:txBody>
          </p:sp>
          <p:sp>
            <p:nvSpPr>
              <p:cNvPr id="47" name="TextBox 46"/>
              <p:cNvSpPr txBox="1"/>
              <p:nvPr/>
            </p:nvSpPr>
            <p:spPr>
              <a:xfrm>
                <a:off x="6926935" y="3949134"/>
                <a:ext cx="445956" cy="383055"/>
              </a:xfrm>
              <a:prstGeom prst="rect">
                <a:avLst/>
              </a:prstGeom>
              <a:noFill/>
            </p:spPr>
            <p:txBody>
              <a:bodyPr wrap="none" rtlCol="0">
                <a:spAutoFit/>
              </a:bodyPr>
              <a:lstStyle/>
              <a:p>
                <a:r>
                  <a:rPr lang="en-US" b="1" dirty="0">
                    <a:sym typeface="Wingdings"/>
                  </a:rPr>
                  <a:t></a:t>
                </a:r>
                <a:endParaRPr lang="en-US" b="1" dirty="0"/>
              </a:p>
            </p:txBody>
          </p:sp>
          <p:sp>
            <p:nvSpPr>
              <p:cNvPr id="48" name="TextBox 47"/>
              <p:cNvSpPr txBox="1"/>
              <p:nvPr/>
            </p:nvSpPr>
            <p:spPr>
              <a:xfrm>
                <a:off x="6890868" y="4227755"/>
                <a:ext cx="508473" cy="263350"/>
              </a:xfrm>
              <a:prstGeom prst="rect">
                <a:avLst/>
              </a:prstGeom>
              <a:noFill/>
            </p:spPr>
            <p:txBody>
              <a:bodyPr wrap="none" rtlCol="0">
                <a:spAutoFit/>
              </a:bodyPr>
              <a:lstStyle/>
              <a:p>
                <a:r>
                  <a:rPr lang="en-US" sz="1050" b="1" dirty="0"/>
                  <a:t>LSAck</a:t>
                </a:r>
              </a:p>
            </p:txBody>
          </p:sp>
          <p:sp>
            <p:nvSpPr>
              <p:cNvPr id="49" name="TextBox 48"/>
              <p:cNvSpPr txBox="1"/>
              <p:nvPr/>
            </p:nvSpPr>
            <p:spPr>
              <a:xfrm>
                <a:off x="361748" y="4880434"/>
                <a:ext cx="1527308" cy="319213"/>
              </a:xfrm>
              <a:prstGeom prst="rect">
                <a:avLst/>
              </a:prstGeom>
              <a:solidFill>
                <a:srgbClr val="FFFF99"/>
              </a:solidFill>
              <a:ln>
                <a:solidFill>
                  <a:schemeClr val="tx1"/>
                </a:solidFill>
              </a:ln>
            </p:spPr>
            <p:txBody>
              <a:bodyPr wrap="square" rtlCol="0">
                <a:spAutoFit/>
              </a:bodyPr>
              <a:lstStyle/>
              <a:p>
                <a:r>
                  <a:rPr lang="en-US" sz="1400" b="1" dirty="0"/>
                  <a:t>Loading State</a:t>
                </a:r>
              </a:p>
            </p:txBody>
          </p:sp>
          <p:sp>
            <p:nvSpPr>
              <p:cNvPr id="50" name="TextBox 49"/>
              <p:cNvSpPr txBox="1"/>
              <p:nvPr/>
            </p:nvSpPr>
            <p:spPr>
              <a:xfrm>
                <a:off x="1911803" y="4863534"/>
                <a:ext cx="445956" cy="383055"/>
              </a:xfrm>
              <a:prstGeom prst="rect">
                <a:avLst/>
              </a:prstGeom>
              <a:noFill/>
            </p:spPr>
            <p:txBody>
              <a:bodyPr wrap="none" rtlCol="0">
                <a:spAutoFit/>
              </a:bodyPr>
              <a:lstStyle/>
              <a:p>
                <a:r>
                  <a:rPr lang="en-US" b="1" dirty="0">
                    <a:sym typeface="Wingdings"/>
                  </a:rPr>
                  <a:t></a:t>
                </a:r>
                <a:endParaRPr lang="en-US" b="1" dirty="0"/>
              </a:p>
            </p:txBody>
          </p:sp>
          <p:cxnSp>
            <p:nvCxnSpPr>
              <p:cNvPr id="51" name="Straight Arrow Connector 50"/>
              <p:cNvCxnSpPr>
                <a:stCxn id="50" idx="3"/>
              </p:cNvCxnSpPr>
              <p:nvPr/>
            </p:nvCxnSpPr>
            <p:spPr bwMode="auto">
              <a:xfrm>
                <a:off x="2357759" y="5055062"/>
                <a:ext cx="4427495" cy="19485"/>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57" name="TextBox 56"/>
              <p:cNvSpPr txBox="1"/>
              <p:nvPr/>
            </p:nvSpPr>
            <p:spPr>
              <a:xfrm>
                <a:off x="2802340" y="4746616"/>
                <a:ext cx="2911373" cy="255371"/>
              </a:xfrm>
              <a:prstGeom prst="rect">
                <a:avLst/>
              </a:prstGeom>
              <a:noFill/>
            </p:spPr>
            <p:txBody>
              <a:bodyPr wrap="none" rtlCol="0">
                <a:spAutoFit/>
              </a:bodyPr>
              <a:lstStyle/>
              <a:p>
                <a:r>
                  <a:rPr lang="en-US" sz="1000" dirty="0"/>
                  <a:t>I need more information on the 172.16.6.0 network.</a:t>
                </a:r>
              </a:p>
            </p:txBody>
          </p:sp>
          <p:sp>
            <p:nvSpPr>
              <p:cNvPr id="60" name="TextBox 59"/>
              <p:cNvSpPr txBox="1"/>
              <p:nvPr/>
            </p:nvSpPr>
            <p:spPr>
              <a:xfrm>
                <a:off x="1937868" y="5142155"/>
                <a:ext cx="381836" cy="263350"/>
              </a:xfrm>
              <a:prstGeom prst="rect">
                <a:avLst/>
              </a:prstGeom>
              <a:noFill/>
            </p:spPr>
            <p:txBody>
              <a:bodyPr wrap="none" rtlCol="0">
                <a:spAutoFit/>
              </a:bodyPr>
              <a:lstStyle/>
              <a:p>
                <a:r>
                  <a:rPr lang="en-US" sz="1050" b="1" dirty="0" err="1"/>
                  <a:t>LSR</a:t>
                </a:r>
                <a:endParaRPr lang="en-US" sz="1050" b="1" dirty="0"/>
              </a:p>
            </p:txBody>
          </p:sp>
          <p:cxnSp>
            <p:nvCxnSpPr>
              <p:cNvPr id="67" name="Straight Arrow Connector 66"/>
              <p:cNvCxnSpPr/>
              <p:nvPr/>
            </p:nvCxnSpPr>
            <p:spPr bwMode="auto">
              <a:xfrm flipV="1">
                <a:off x="2506289" y="5564511"/>
                <a:ext cx="4340933" cy="1353"/>
              </a:xfrm>
              <a:prstGeom prst="straightConnector1">
                <a:avLst/>
              </a:prstGeom>
              <a:solidFill>
                <a:schemeClr val="accent1"/>
              </a:solidFill>
              <a:ln w="19050" cap="flat" cmpd="sng" algn="ctr">
                <a:solidFill>
                  <a:schemeClr val="tx1"/>
                </a:solidFill>
                <a:prstDash val="solid"/>
                <a:round/>
                <a:headEnd type="arrow" w="med" len="med"/>
                <a:tailEnd type="none"/>
              </a:ln>
              <a:effectLst/>
            </p:spPr>
          </p:cxnSp>
          <p:sp>
            <p:nvSpPr>
              <p:cNvPr id="68" name="TextBox 67"/>
              <p:cNvSpPr txBox="1"/>
              <p:nvPr/>
            </p:nvSpPr>
            <p:spPr>
              <a:xfrm>
                <a:off x="4789206" y="5283620"/>
                <a:ext cx="2032929" cy="255371"/>
              </a:xfrm>
              <a:prstGeom prst="rect">
                <a:avLst/>
              </a:prstGeom>
              <a:noFill/>
            </p:spPr>
            <p:txBody>
              <a:bodyPr wrap="none" rtlCol="0">
                <a:spAutoFit/>
              </a:bodyPr>
              <a:lstStyle/>
              <a:p>
                <a:r>
                  <a:rPr lang="en-US" sz="1000" dirty="0"/>
                  <a:t>Here is the entry for 172.16.6.0/24.</a:t>
                </a:r>
              </a:p>
            </p:txBody>
          </p:sp>
          <p:sp>
            <p:nvSpPr>
              <p:cNvPr id="69" name="TextBox 68"/>
              <p:cNvSpPr txBox="1"/>
              <p:nvPr/>
            </p:nvSpPr>
            <p:spPr>
              <a:xfrm>
                <a:off x="6868997" y="5284839"/>
                <a:ext cx="445956" cy="383055"/>
              </a:xfrm>
              <a:prstGeom prst="rect">
                <a:avLst/>
              </a:prstGeom>
              <a:noFill/>
            </p:spPr>
            <p:txBody>
              <a:bodyPr wrap="none" rtlCol="0">
                <a:spAutoFit/>
              </a:bodyPr>
              <a:lstStyle/>
              <a:p>
                <a:r>
                  <a:rPr lang="en-US" b="1" dirty="0">
                    <a:sym typeface="Wingdings"/>
                  </a:rPr>
                  <a:t></a:t>
                </a:r>
                <a:endParaRPr lang="en-US" b="1" dirty="0"/>
              </a:p>
            </p:txBody>
          </p:sp>
          <p:sp>
            <p:nvSpPr>
              <p:cNvPr id="70" name="TextBox 69"/>
              <p:cNvSpPr txBox="1"/>
              <p:nvPr/>
            </p:nvSpPr>
            <p:spPr>
              <a:xfrm>
                <a:off x="6908271" y="5563460"/>
                <a:ext cx="394660" cy="263350"/>
              </a:xfrm>
              <a:prstGeom prst="rect">
                <a:avLst/>
              </a:prstGeom>
              <a:noFill/>
            </p:spPr>
            <p:txBody>
              <a:bodyPr wrap="none" rtlCol="0">
                <a:spAutoFit/>
              </a:bodyPr>
              <a:lstStyle/>
              <a:p>
                <a:r>
                  <a:rPr lang="en-US" sz="1050" b="1" dirty="0"/>
                  <a:t>LSU</a:t>
                </a:r>
              </a:p>
            </p:txBody>
          </p:sp>
          <p:sp>
            <p:nvSpPr>
              <p:cNvPr id="71" name="TextBox 70"/>
              <p:cNvSpPr txBox="1"/>
              <p:nvPr/>
            </p:nvSpPr>
            <p:spPr>
              <a:xfrm>
                <a:off x="1923135" y="5739834"/>
                <a:ext cx="445956" cy="383055"/>
              </a:xfrm>
              <a:prstGeom prst="rect">
                <a:avLst/>
              </a:prstGeom>
              <a:noFill/>
            </p:spPr>
            <p:txBody>
              <a:bodyPr wrap="none" rtlCol="0">
                <a:spAutoFit/>
              </a:bodyPr>
              <a:lstStyle/>
              <a:p>
                <a:r>
                  <a:rPr lang="en-US" b="1" dirty="0">
                    <a:sym typeface="Wingdings"/>
                  </a:rPr>
                  <a:t></a:t>
                </a:r>
                <a:endParaRPr lang="en-US" b="1" dirty="0"/>
              </a:p>
            </p:txBody>
          </p:sp>
          <p:cxnSp>
            <p:nvCxnSpPr>
              <p:cNvPr id="72" name="Straight Arrow Connector 71"/>
              <p:cNvCxnSpPr>
                <a:stCxn id="71" idx="3"/>
              </p:cNvCxnSpPr>
              <p:nvPr/>
            </p:nvCxnSpPr>
            <p:spPr bwMode="auto">
              <a:xfrm>
                <a:off x="2369091" y="5931362"/>
                <a:ext cx="4403463" cy="19486"/>
              </a:xfrm>
              <a:prstGeom prst="straightConnector1">
                <a:avLst/>
              </a:prstGeom>
              <a:solidFill>
                <a:schemeClr val="accent1"/>
              </a:solidFill>
              <a:ln w="19050" cap="flat" cmpd="sng" algn="ctr">
                <a:solidFill>
                  <a:schemeClr val="tx1"/>
                </a:solidFill>
                <a:prstDash val="solid"/>
                <a:round/>
                <a:headEnd type="none" w="med" len="med"/>
                <a:tailEnd type="arrow"/>
              </a:ln>
              <a:effectLst/>
            </p:spPr>
          </p:cxnSp>
          <p:sp>
            <p:nvSpPr>
              <p:cNvPr id="73" name="TextBox 72"/>
              <p:cNvSpPr txBox="1"/>
              <p:nvPr/>
            </p:nvSpPr>
            <p:spPr>
              <a:xfrm>
                <a:off x="2348120" y="5662231"/>
                <a:ext cx="2241076" cy="315728"/>
              </a:xfrm>
              <a:prstGeom prst="rect">
                <a:avLst/>
              </a:prstGeom>
              <a:noFill/>
            </p:spPr>
            <p:txBody>
              <a:bodyPr wrap="square" rtlCol="0">
                <a:spAutoFit/>
              </a:bodyPr>
              <a:lstStyle/>
              <a:p>
                <a:pPr algn="l"/>
                <a:r>
                  <a:rPr lang="en-US" sz="1000" dirty="0"/>
                  <a:t>Thanks for the information!</a:t>
                </a:r>
              </a:p>
            </p:txBody>
          </p:sp>
          <p:sp>
            <p:nvSpPr>
              <p:cNvPr id="74" name="TextBox 73"/>
              <p:cNvSpPr txBox="1"/>
              <p:nvPr/>
            </p:nvSpPr>
            <p:spPr>
              <a:xfrm>
                <a:off x="1887068" y="6018455"/>
                <a:ext cx="508473" cy="263350"/>
              </a:xfrm>
              <a:prstGeom prst="rect">
                <a:avLst/>
              </a:prstGeom>
              <a:noFill/>
            </p:spPr>
            <p:txBody>
              <a:bodyPr wrap="none" rtlCol="0">
                <a:spAutoFit/>
              </a:bodyPr>
              <a:lstStyle/>
              <a:p>
                <a:r>
                  <a:rPr lang="en-US" sz="1050" b="1" dirty="0"/>
                  <a:t>LSAck</a:t>
                </a:r>
              </a:p>
            </p:txBody>
          </p:sp>
          <p:sp>
            <p:nvSpPr>
              <p:cNvPr id="77" name="TextBox 76"/>
              <p:cNvSpPr txBox="1"/>
              <p:nvPr/>
            </p:nvSpPr>
            <p:spPr>
              <a:xfrm>
                <a:off x="361748" y="6213934"/>
                <a:ext cx="1527308" cy="319213"/>
              </a:xfrm>
              <a:prstGeom prst="rect">
                <a:avLst/>
              </a:prstGeom>
              <a:solidFill>
                <a:srgbClr val="FFFF99"/>
              </a:solidFill>
              <a:ln>
                <a:solidFill>
                  <a:schemeClr val="tx1"/>
                </a:solidFill>
              </a:ln>
            </p:spPr>
            <p:txBody>
              <a:bodyPr wrap="square" rtlCol="0">
                <a:spAutoFit/>
              </a:bodyPr>
              <a:lstStyle/>
              <a:p>
                <a:r>
                  <a:rPr lang="en-US" sz="1400" b="1" dirty="0"/>
                  <a:t>Full State</a:t>
                </a:r>
              </a:p>
            </p:txBody>
          </p:sp>
        </p:grpSp>
      </p:grpSp>
      <p:sp>
        <p:nvSpPr>
          <p:cNvPr id="63" name="Rectangle 2"/>
          <p:cNvSpPr>
            <a:spLocks noGrp="1" noChangeArrowheads="1"/>
          </p:cNvSpPr>
          <p:nvPr>
            <p:ph type="title"/>
          </p:nvPr>
        </p:nvSpPr>
        <p:spPr>
          <a:xfrm>
            <a:off x="158994" y="209817"/>
            <a:ext cx="9570221" cy="1020116"/>
          </a:xfrm>
        </p:spPr>
        <p:txBody>
          <a:bodyPr>
            <a:normAutofit/>
          </a:bodyPr>
          <a:lstStyle/>
          <a:p>
            <a:pPr algn="l"/>
            <a:r>
              <a:rPr lang="en-US" sz="3600" dirty="0"/>
              <a:t>Synchronization and Route calculation</a:t>
            </a:r>
          </a:p>
        </p:txBody>
      </p:sp>
    </p:spTree>
    <p:extLst>
      <p:ext uri="{BB962C8B-B14F-4D97-AF65-F5344CB8AC3E}">
        <p14:creationId xmlns:p14="http://schemas.microsoft.com/office/powerpoint/2010/main" val="176489832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75490" name="Rectangle 2"/>
          <p:cNvSpPr>
            <a:spLocks noGrp="1" noChangeArrowheads="1"/>
          </p:cNvSpPr>
          <p:nvPr>
            <p:ph type="title"/>
          </p:nvPr>
        </p:nvSpPr>
        <p:spPr>
          <a:xfrm>
            <a:off x="358219" y="365125"/>
            <a:ext cx="11481847" cy="854075"/>
          </a:xfrm>
        </p:spPr>
        <p:txBody>
          <a:bodyPr>
            <a:normAutofit/>
          </a:bodyPr>
          <a:lstStyle/>
          <a:p>
            <a:r>
              <a:rPr lang="en-US" sz="4000" dirty="0"/>
              <a:t>Adjacent OSPF Neighbors</a:t>
            </a:r>
          </a:p>
        </p:txBody>
      </p:sp>
      <p:sp>
        <p:nvSpPr>
          <p:cNvPr id="575491" name="Rectangle 3"/>
          <p:cNvSpPr>
            <a:spLocks noGrp="1" noChangeArrowheads="1"/>
          </p:cNvSpPr>
          <p:nvPr>
            <p:ph idx="1"/>
          </p:nvPr>
        </p:nvSpPr>
        <p:spPr>
          <a:xfrm>
            <a:off x="358219" y="1584960"/>
            <a:ext cx="11481847" cy="3816599"/>
          </a:xfrm>
        </p:spPr>
        <p:txBody>
          <a:bodyPr/>
          <a:lstStyle/>
          <a:p>
            <a:r>
              <a:rPr lang="en-US" dirty="0"/>
              <a:t>Once </a:t>
            </a:r>
            <a:r>
              <a:rPr lang="en-US" dirty="0" err="1"/>
              <a:t>neighbours</a:t>
            </a:r>
            <a:r>
              <a:rPr lang="en-US" dirty="0"/>
              <a:t> adjacencies have been established, the Hello packet continues to be transmitted every 10 seconds (default) between neighbors. </a:t>
            </a:r>
          </a:p>
          <a:p>
            <a:pPr lvl="1"/>
            <a:r>
              <a:rPr lang="en-US" dirty="0"/>
              <a:t>As long as the other routers keep receiving the Hello packets, the transmitting router and its networks reside in the topology database.</a:t>
            </a:r>
          </a:p>
          <a:p>
            <a:r>
              <a:rPr lang="en-US" dirty="0"/>
              <a:t>After the topological databases are synchronized, updates (LSUs) are sent only to neighbors when:</a:t>
            </a:r>
          </a:p>
          <a:p>
            <a:pPr lvl="1"/>
            <a:r>
              <a:rPr lang="en-US" dirty="0"/>
              <a:t>A change is perceived (Incremental updates)</a:t>
            </a:r>
          </a:p>
          <a:p>
            <a:pPr lvl="1"/>
            <a:r>
              <a:rPr lang="en-US" dirty="0"/>
              <a:t>Every 30 minutes (Condensed version is forwarded).</a:t>
            </a:r>
          </a:p>
          <a:p>
            <a:pPr lvl="1"/>
            <a:endParaRPr lang="en-US" dirty="0"/>
          </a:p>
        </p:txBody>
      </p:sp>
    </p:spTree>
    <p:extLst>
      <p:ext uri="{BB962C8B-B14F-4D97-AF65-F5344CB8AC3E}">
        <p14:creationId xmlns:p14="http://schemas.microsoft.com/office/powerpoint/2010/main" val="1832201507"/>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218822"/>
            <a:ext cx="11481847" cy="1091316"/>
          </a:xfrm>
        </p:spPr>
        <p:txBody>
          <a:bodyPr>
            <a:normAutofit/>
          </a:bodyPr>
          <a:lstStyle/>
          <a:p>
            <a:r>
              <a:rPr lang="en-US" sz="4000" dirty="0"/>
              <a:t>Link-State Data Structures</a:t>
            </a:r>
          </a:p>
        </p:txBody>
      </p:sp>
      <p:sp>
        <p:nvSpPr>
          <p:cNvPr id="3" name="Content Placeholder 2"/>
          <p:cNvSpPr>
            <a:spLocks noGrp="1"/>
          </p:cNvSpPr>
          <p:nvPr>
            <p:ph idx="1"/>
          </p:nvPr>
        </p:nvSpPr>
        <p:spPr>
          <a:xfrm>
            <a:off x="355076" y="1482725"/>
            <a:ext cx="11481847" cy="3575934"/>
          </a:xfrm>
        </p:spPr>
        <p:txBody>
          <a:bodyPr>
            <a:normAutofit/>
          </a:bodyPr>
          <a:lstStyle/>
          <a:p>
            <a:r>
              <a:rPr lang="en-US" dirty="0"/>
              <a:t>Each LSA entry has its own aging timer, which the link-state age field carries. </a:t>
            </a:r>
          </a:p>
          <a:p>
            <a:r>
              <a:rPr lang="en-US" dirty="0"/>
              <a:t>The default aging timer value for OSPF is 30 minutes (1800 seconds). </a:t>
            </a:r>
          </a:p>
          <a:p>
            <a:r>
              <a:rPr lang="en-US" dirty="0"/>
              <a:t>After an LSA entry ages, the router that originated the entry sends the LSA, with a higher sequence number, in a link-state update (LSU), to verify that the link is still active. </a:t>
            </a:r>
          </a:p>
          <a:p>
            <a:pPr lvl="1"/>
            <a:r>
              <a:rPr lang="en-US" dirty="0"/>
              <a:t>The LSU can contain one or more LSAs. </a:t>
            </a:r>
          </a:p>
          <a:p>
            <a:pPr lvl="1"/>
            <a:r>
              <a:rPr lang="en-US" dirty="0"/>
              <a:t>This LSA validation method saves on bandwidth compared to distance-vector routers, which send their entire routing table at short, periodic intervals.</a:t>
            </a:r>
          </a:p>
        </p:txBody>
      </p:sp>
    </p:spTree>
    <p:extLst>
      <p:ext uri="{BB962C8B-B14F-4D97-AF65-F5344CB8AC3E}">
        <p14:creationId xmlns:p14="http://schemas.microsoft.com/office/powerpoint/2010/main" val="13304268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763" y="121285"/>
            <a:ext cx="11481847" cy="1073531"/>
          </a:xfrm>
        </p:spPr>
        <p:txBody>
          <a:bodyPr>
            <a:normAutofit/>
          </a:bodyPr>
          <a:lstStyle/>
          <a:p>
            <a:r>
              <a:rPr lang="en-US" sz="4000" b="1" dirty="0">
                <a:solidFill>
                  <a:schemeClr val="tx2">
                    <a:lumMod val="50000"/>
                  </a:schemeClr>
                </a:solidFill>
                <a:latin typeface="Arial" panose="020B0604020202020204" pitchFamily="34" charset="0"/>
                <a:cs typeface="Arial" panose="020B0604020202020204" pitchFamily="34" charset="0"/>
              </a:rPr>
              <a:t>Link-State Data Structures</a:t>
            </a:r>
          </a:p>
        </p:txBody>
      </p:sp>
      <p:pic>
        <p:nvPicPr>
          <p:cNvPr id="6" name="Picture 2"/>
          <p:cNvPicPr>
            <a:picLocks noChangeAspect="1" noChangeArrowheads="1"/>
          </p:cNvPicPr>
          <p:nvPr/>
        </p:nvPicPr>
        <p:blipFill>
          <a:blip r:embed="rId3"/>
          <a:srcRect/>
          <a:stretch>
            <a:fillRect/>
          </a:stretch>
        </p:blipFill>
        <p:spPr bwMode="auto">
          <a:xfrm>
            <a:off x="1738652" y="1072896"/>
            <a:ext cx="8404924" cy="4608576"/>
          </a:xfrm>
          <a:prstGeom prst="rect">
            <a:avLst/>
          </a:prstGeom>
          <a:noFill/>
          <a:ln w="9525">
            <a:noFill/>
            <a:miter lim="800000"/>
            <a:headEnd/>
            <a:tailEnd/>
          </a:ln>
        </p:spPr>
      </p:pic>
    </p:spTree>
    <p:extLst>
      <p:ext uri="{BB962C8B-B14F-4D97-AF65-F5344CB8AC3E}">
        <p14:creationId xmlns:p14="http://schemas.microsoft.com/office/powerpoint/2010/main" val="39980209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title"/>
          </p:nvPr>
        </p:nvSpPr>
        <p:spPr>
          <a:xfrm>
            <a:off x="169672" y="145924"/>
            <a:ext cx="8521700" cy="1089346"/>
          </a:xfrm>
        </p:spPr>
        <p:txBody>
          <a:bodyPr>
            <a:normAutofit/>
          </a:bodyPr>
          <a:lstStyle/>
          <a:p>
            <a:pPr eaLnBrk="1" hangingPunct="1"/>
            <a:r>
              <a:rPr lang="en-US" sz="4000" b="1" dirty="0">
                <a:solidFill>
                  <a:schemeClr val="tx2">
                    <a:lumMod val="50000"/>
                  </a:schemeClr>
                </a:solidFill>
                <a:latin typeface="Arial" panose="020B0604020202020204" pitchFamily="34" charset="0"/>
                <a:cs typeface="Arial" panose="020B0604020202020204" pitchFamily="34" charset="0"/>
              </a:rPr>
              <a:t>OSPF Administrative Distance</a:t>
            </a:r>
          </a:p>
        </p:txBody>
      </p:sp>
      <p:graphicFrame>
        <p:nvGraphicFramePr>
          <p:cNvPr id="7" name="Table Placeholder 6"/>
          <p:cNvGraphicFramePr>
            <a:graphicFrameLocks noGrp="1"/>
          </p:cNvGraphicFramePr>
          <p:nvPr>
            <p:ph type="tbl" idx="1"/>
            <p:extLst>
              <p:ext uri="{D42A27DB-BD31-4B8C-83A1-F6EECF244321}">
                <p14:modId xmlns:p14="http://schemas.microsoft.com/office/powerpoint/2010/main" val="1441813362"/>
              </p:ext>
            </p:extLst>
          </p:nvPr>
        </p:nvGraphicFramePr>
        <p:xfrm>
          <a:off x="1597048" y="1113350"/>
          <a:ext cx="8388200" cy="4494972"/>
        </p:xfrm>
        <a:graphic>
          <a:graphicData uri="http://schemas.openxmlformats.org/drawingml/2006/table">
            <a:tbl>
              <a:tblPr firstRow="1" bandRow="1">
                <a:tableStyleId>{5C22544A-7EE6-4342-B048-85BDC9FD1C3A}</a:tableStyleId>
              </a:tblPr>
              <a:tblGrid>
                <a:gridCol w="4194100">
                  <a:extLst>
                    <a:ext uri="{9D8B030D-6E8A-4147-A177-3AD203B41FA5}">
                      <a16:colId xmlns:a16="http://schemas.microsoft.com/office/drawing/2014/main" val="20000"/>
                    </a:ext>
                  </a:extLst>
                </a:gridCol>
                <a:gridCol w="4194100">
                  <a:extLst>
                    <a:ext uri="{9D8B030D-6E8A-4147-A177-3AD203B41FA5}">
                      <a16:colId xmlns:a16="http://schemas.microsoft.com/office/drawing/2014/main" val="20001"/>
                    </a:ext>
                  </a:extLst>
                </a:gridCol>
              </a:tblGrid>
              <a:tr h="374581">
                <a:tc>
                  <a:txBody>
                    <a:bodyPr/>
                    <a:lstStyle/>
                    <a:p>
                      <a:r>
                        <a:rPr lang="en-US"/>
                        <a:t>Route</a:t>
                      </a:r>
                      <a:r>
                        <a:rPr lang="en-US" baseline="0"/>
                        <a:t> Source</a:t>
                      </a:r>
                      <a:endParaRPr lang="en-US"/>
                    </a:p>
                  </a:txBody>
                  <a:tcPr/>
                </a:tc>
                <a:tc>
                  <a:txBody>
                    <a:bodyPr/>
                    <a:lstStyle/>
                    <a:p>
                      <a:r>
                        <a:rPr lang="en-US" dirty="0"/>
                        <a:t>Administrative Distance</a:t>
                      </a:r>
                    </a:p>
                  </a:txBody>
                  <a:tcPr/>
                </a:tc>
                <a:extLst>
                  <a:ext uri="{0D108BD9-81ED-4DB2-BD59-A6C34878D82A}">
                    <a16:rowId xmlns:a16="http://schemas.microsoft.com/office/drawing/2014/main" val="10000"/>
                  </a:ext>
                </a:extLst>
              </a:tr>
              <a:tr h="374581">
                <a:tc>
                  <a:txBody>
                    <a:bodyPr/>
                    <a:lstStyle/>
                    <a:p>
                      <a:r>
                        <a:rPr lang="en-US"/>
                        <a:t>Connected</a:t>
                      </a:r>
                    </a:p>
                  </a:txBody>
                  <a:tcPr/>
                </a:tc>
                <a:tc>
                  <a:txBody>
                    <a:bodyPr/>
                    <a:lstStyle/>
                    <a:p>
                      <a:r>
                        <a:rPr lang="en-US"/>
                        <a:t>0</a:t>
                      </a:r>
                    </a:p>
                  </a:txBody>
                  <a:tcPr/>
                </a:tc>
                <a:extLst>
                  <a:ext uri="{0D108BD9-81ED-4DB2-BD59-A6C34878D82A}">
                    <a16:rowId xmlns:a16="http://schemas.microsoft.com/office/drawing/2014/main" val="10001"/>
                  </a:ext>
                </a:extLst>
              </a:tr>
              <a:tr h="374581">
                <a:tc>
                  <a:txBody>
                    <a:bodyPr/>
                    <a:lstStyle/>
                    <a:p>
                      <a:r>
                        <a:rPr lang="en-US"/>
                        <a:t>Static</a:t>
                      </a:r>
                    </a:p>
                  </a:txBody>
                  <a:tcPr/>
                </a:tc>
                <a:tc>
                  <a:txBody>
                    <a:bodyPr/>
                    <a:lstStyle/>
                    <a:p>
                      <a:r>
                        <a:rPr lang="en-US"/>
                        <a:t>1</a:t>
                      </a:r>
                    </a:p>
                  </a:txBody>
                  <a:tcPr/>
                </a:tc>
                <a:extLst>
                  <a:ext uri="{0D108BD9-81ED-4DB2-BD59-A6C34878D82A}">
                    <a16:rowId xmlns:a16="http://schemas.microsoft.com/office/drawing/2014/main" val="10002"/>
                  </a:ext>
                </a:extLst>
              </a:tr>
              <a:tr h="374581">
                <a:tc>
                  <a:txBody>
                    <a:bodyPr/>
                    <a:lstStyle/>
                    <a:p>
                      <a:r>
                        <a:rPr lang="en-US"/>
                        <a:t>EIGRP Summary</a:t>
                      </a:r>
                    </a:p>
                  </a:txBody>
                  <a:tcPr/>
                </a:tc>
                <a:tc>
                  <a:txBody>
                    <a:bodyPr/>
                    <a:lstStyle/>
                    <a:p>
                      <a:r>
                        <a:rPr lang="en-US"/>
                        <a:t>5</a:t>
                      </a:r>
                    </a:p>
                  </a:txBody>
                  <a:tcPr/>
                </a:tc>
                <a:extLst>
                  <a:ext uri="{0D108BD9-81ED-4DB2-BD59-A6C34878D82A}">
                    <a16:rowId xmlns:a16="http://schemas.microsoft.com/office/drawing/2014/main" val="10003"/>
                  </a:ext>
                </a:extLst>
              </a:tr>
              <a:tr h="374581">
                <a:tc>
                  <a:txBody>
                    <a:bodyPr/>
                    <a:lstStyle/>
                    <a:p>
                      <a:r>
                        <a:rPr lang="en-US"/>
                        <a:t>External BGP</a:t>
                      </a:r>
                    </a:p>
                  </a:txBody>
                  <a:tcPr/>
                </a:tc>
                <a:tc>
                  <a:txBody>
                    <a:bodyPr/>
                    <a:lstStyle/>
                    <a:p>
                      <a:r>
                        <a:rPr lang="en-US"/>
                        <a:t>20</a:t>
                      </a:r>
                    </a:p>
                  </a:txBody>
                  <a:tcPr/>
                </a:tc>
                <a:extLst>
                  <a:ext uri="{0D108BD9-81ED-4DB2-BD59-A6C34878D82A}">
                    <a16:rowId xmlns:a16="http://schemas.microsoft.com/office/drawing/2014/main" val="10004"/>
                  </a:ext>
                </a:extLst>
              </a:tr>
              <a:tr h="374581">
                <a:tc>
                  <a:txBody>
                    <a:bodyPr/>
                    <a:lstStyle/>
                    <a:p>
                      <a:r>
                        <a:rPr lang="en-US"/>
                        <a:t>Internal EIGRP</a:t>
                      </a:r>
                    </a:p>
                  </a:txBody>
                  <a:tcPr/>
                </a:tc>
                <a:tc>
                  <a:txBody>
                    <a:bodyPr/>
                    <a:lstStyle/>
                    <a:p>
                      <a:r>
                        <a:rPr lang="en-US"/>
                        <a:t>90</a:t>
                      </a:r>
                    </a:p>
                  </a:txBody>
                  <a:tcPr/>
                </a:tc>
                <a:extLst>
                  <a:ext uri="{0D108BD9-81ED-4DB2-BD59-A6C34878D82A}">
                    <a16:rowId xmlns:a16="http://schemas.microsoft.com/office/drawing/2014/main" val="10005"/>
                  </a:ext>
                </a:extLst>
              </a:tr>
              <a:tr h="374581">
                <a:tc>
                  <a:txBody>
                    <a:bodyPr/>
                    <a:lstStyle/>
                    <a:p>
                      <a:r>
                        <a:rPr lang="en-US"/>
                        <a:t>IGRP</a:t>
                      </a:r>
                    </a:p>
                  </a:txBody>
                  <a:tcPr/>
                </a:tc>
                <a:tc>
                  <a:txBody>
                    <a:bodyPr/>
                    <a:lstStyle/>
                    <a:p>
                      <a:r>
                        <a:rPr lang="en-US"/>
                        <a:t>100</a:t>
                      </a:r>
                    </a:p>
                  </a:txBody>
                  <a:tcPr/>
                </a:tc>
                <a:extLst>
                  <a:ext uri="{0D108BD9-81ED-4DB2-BD59-A6C34878D82A}">
                    <a16:rowId xmlns:a16="http://schemas.microsoft.com/office/drawing/2014/main" val="10006"/>
                  </a:ext>
                </a:extLst>
              </a:tr>
              <a:tr h="374581">
                <a:tc>
                  <a:txBody>
                    <a:bodyPr/>
                    <a:lstStyle/>
                    <a:p>
                      <a:r>
                        <a:rPr lang="en-US"/>
                        <a:t>OSPF</a:t>
                      </a:r>
                    </a:p>
                  </a:txBody>
                  <a:tcPr>
                    <a:solidFill>
                      <a:srgbClr val="FFFF99"/>
                    </a:solidFill>
                  </a:tcPr>
                </a:tc>
                <a:tc>
                  <a:txBody>
                    <a:bodyPr/>
                    <a:lstStyle/>
                    <a:p>
                      <a:r>
                        <a:rPr lang="en-US"/>
                        <a:t>110</a:t>
                      </a:r>
                    </a:p>
                  </a:txBody>
                  <a:tcPr>
                    <a:solidFill>
                      <a:srgbClr val="FFFF99"/>
                    </a:solidFill>
                  </a:tcPr>
                </a:tc>
                <a:extLst>
                  <a:ext uri="{0D108BD9-81ED-4DB2-BD59-A6C34878D82A}">
                    <a16:rowId xmlns:a16="http://schemas.microsoft.com/office/drawing/2014/main" val="10007"/>
                  </a:ext>
                </a:extLst>
              </a:tr>
              <a:tr h="374581">
                <a:tc>
                  <a:txBody>
                    <a:bodyPr/>
                    <a:lstStyle/>
                    <a:p>
                      <a:r>
                        <a:rPr lang="en-US"/>
                        <a:t>IS IS</a:t>
                      </a:r>
                    </a:p>
                  </a:txBody>
                  <a:tcPr/>
                </a:tc>
                <a:tc>
                  <a:txBody>
                    <a:bodyPr/>
                    <a:lstStyle/>
                    <a:p>
                      <a:r>
                        <a:rPr lang="en-US"/>
                        <a:t>115</a:t>
                      </a:r>
                    </a:p>
                  </a:txBody>
                  <a:tcPr/>
                </a:tc>
                <a:extLst>
                  <a:ext uri="{0D108BD9-81ED-4DB2-BD59-A6C34878D82A}">
                    <a16:rowId xmlns:a16="http://schemas.microsoft.com/office/drawing/2014/main" val="10008"/>
                  </a:ext>
                </a:extLst>
              </a:tr>
              <a:tr h="374581">
                <a:tc>
                  <a:txBody>
                    <a:bodyPr/>
                    <a:lstStyle/>
                    <a:p>
                      <a:r>
                        <a:rPr lang="en-US"/>
                        <a:t>RIP</a:t>
                      </a:r>
                    </a:p>
                  </a:txBody>
                  <a:tcPr/>
                </a:tc>
                <a:tc>
                  <a:txBody>
                    <a:bodyPr/>
                    <a:lstStyle/>
                    <a:p>
                      <a:r>
                        <a:rPr lang="en-US"/>
                        <a:t>120</a:t>
                      </a:r>
                    </a:p>
                  </a:txBody>
                  <a:tcPr/>
                </a:tc>
                <a:extLst>
                  <a:ext uri="{0D108BD9-81ED-4DB2-BD59-A6C34878D82A}">
                    <a16:rowId xmlns:a16="http://schemas.microsoft.com/office/drawing/2014/main" val="10009"/>
                  </a:ext>
                </a:extLst>
              </a:tr>
              <a:tr h="374581">
                <a:tc>
                  <a:txBody>
                    <a:bodyPr/>
                    <a:lstStyle/>
                    <a:p>
                      <a:r>
                        <a:rPr lang="en-US" dirty="0"/>
                        <a:t>External EIGRP</a:t>
                      </a:r>
                    </a:p>
                  </a:txBody>
                  <a:tcPr/>
                </a:tc>
                <a:tc>
                  <a:txBody>
                    <a:bodyPr/>
                    <a:lstStyle/>
                    <a:p>
                      <a:r>
                        <a:rPr lang="en-US"/>
                        <a:t>170</a:t>
                      </a:r>
                    </a:p>
                  </a:txBody>
                  <a:tcPr/>
                </a:tc>
                <a:extLst>
                  <a:ext uri="{0D108BD9-81ED-4DB2-BD59-A6C34878D82A}">
                    <a16:rowId xmlns:a16="http://schemas.microsoft.com/office/drawing/2014/main" val="10010"/>
                  </a:ext>
                </a:extLst>
              </a:tr>
              <a:tr h="374581">
                <a:tc>
                  <a:txBody>
                    <a:bodyPr/>
                    <a:lstStyle/>
                    <a:p>
                      <a:r>
                        <a:rPr lang="en-US"/>
                        <a:t>Internal BGP</a:t>
                      </a:r>
                    </a:p>
                  </a:txBody>
                  <a:tcPr/>
                </a:tc>
                <a:tc>
                  <a:txBody>
                    <a:bodyPr/>
                    <a:lstStyle/>
                    <a:p>
                      <a:r>
                        <a:rPr lang="en-US" dirty="0"/>
                        <a:t>200</a:t>
                      </a:r>
                    </a:p>
                  </a:txBody>
                  <a:tcPr/>
                </a:tc>
                <a:extLst>
                  <a:ext uri="{0D108BD9-81ED-4DB2-BD59-A6C34878D82A}">
                    <a16:rowId xmlns:a16="http://schemas.microsoft.com/office/drawing/2014/main" val="10011"/>
                  </a:ext>
                </a:extLst>
              </a:tr>
            </a:tbl>
          </a:graphicData>
        </a:graphic>
      </p:graphicFrame>
    </p:spTree>
    <p:extLst>
      <p:ext uri="{BB962C8B-B14F-4D97-AF65-F5344CB8AC3E}">
        <p14:creationId xmlns:p14="http://schemas.microsoft.com/office/powerpoint/2010/main" val="2411853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032000" y="1206500"/>
            <a:ext cx="8216900" cy="1892300"/>
          </a:xfrm>
        </p:spPr>
        <p:txBody>
          <a:bodyPr>
            <a:normAutofit/>
          </a:bodyPr>
          <a:lstStyle/>
          <a:p>
            <a:pPr eaLnBrk="1" hangingPunct="1"/>
            <a:r>
              <a:rPr lang="en-US" sz="5400" b="1" dirty="0">
                <a:solidFill>
                  <a:schemeClr val="tx2">
                    <a:lumMod val="50000"/>
                  </a:schemeClr>
                </a:solidFill>
                <a:latin typeface="Arial" panose="020B0604020202020204" pitchFamily="34" charset="0"/>
                <a:cs typeface="Arial" panose="020B0604020202020204" pitchFamily="34" charset="0"/>
              </a:rPr>
              <a:t>Single-Area OSPFv2</a:t>
            </a:r>
          </a:p>
        </p:txBody>
      </p:sp>
    </p:spTree>
    <p:extLst>
      <p:ext uri="{BB962C8B-B14F-4D97-AF65-F5344CB8AC3E}">
        <p14:creationId xmlns:p14="http://schemas.microsoft.com/office/powerpoint/2010/main" val="2098333176"/>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1576" y="105673"/>
            <a:ext cx="9322324" cy="1123878"/>
          </a:xfrm>
        </p:spPr>
        <p:txBody>
          <a:bodyPr>
            <a:normAutofit/>
          </a:bodyPr>
          <a:lstStyle/>
          <a:p>
            <a:r>
              <a:rPr lang="en-US" sz="4000" dirty="0"/>
              <a:t>Single-Area OSPFv2: OSPF Router ID</a:t>
            </a:r>
            <a:endParaRPr lang="en-US" sz="6600" dirty="0"/>
          </a:p>
        </p:txBody>
      </p:sp>
      <p:sp>
        <p:nvSpPr>
          <p:cNvPr id="2" name="Content Placeholder 1"/>
          <p:cNvSpPr>
            <a:spLocks noGrp="1"/>
          </p:cNvSpPr>
          <p:nvPr>
            <p:ph idx="1"/>
          </p:nvPr>
        </p:nvSpPr>
        <p:spPr>
          <a:xfrm>
            <a:off x="291576" y="1297102"/>
            <a:ext cx="5893693" cy="3986098"/>
          </a:xfrm>
        </p:spPr>
        <p:txBody>
          <a:bodyPr>
            <a:normAutofit/>
          </a:bodyPr>
          <a:lstStyle/>
          <a:p>
            <a:r>
              <a:rPr lang="en-US" sz="2400" dirty="0"/>
              <a:t>OSPFv2 is enabled using the router </a:t>
            </a:r>
            <a:r>
              <a:rPr lang="en-US" sz="2400" dirty="0" err="1"/>
              <a:t>ospf</a:t>
            </a:r>
            <a:r>
              <a:rPr lang="en-US" sz="2400" dirty="0"/>
              <a:t> process-id global configuration mode command. </a:t>
            </a:r>
          </a:p>
          <a:p>
            <a:r>
              <a:rPr lang="en-US" sz="2400" dirty="0"/>
              <a:t>The process-id value represents a number between 1 and 65,535 and is selected by the network administrator. </a:t>
            </a:r>
          </a:p>
          <a:p>
            <a:r>
              <a:rPr lang="en-US" sz="2400" dirty="0"/>
              <a:t>The process-id value is locally significant, which means that it does not have to be the same value on the other OSPF routers to establish adjacencies with those </a:t>
            </a:r>
            <a:r>
              <a:rPr lang="en-US" sz="2400" dirty="0" err="1"/>
              <a:t>neighbours</a:t>
            </a:r>
            <a:r>
              <a:rPr lang="en-US" sz="2400" dirty="0"/>
              <a:t>.</a:t>
            </a:r>
          </a:p>
        </p:txBody>
      </p:sp>
      <p:pic>
        <p:nvPicPr>
          <p:cNvPr id="3" name="Picture 2"/>
          <p:cNvPicPr>
            <a:picLocks noChangeAspect="1"/>
          </p:cNvPicPr>
          <p:nvPr/>
        </p:nvPicPr>
        <p:blipFill>
          <a:blip r:embed="rId3"/>
          <a:stretch>
            <a:fillRect/>
          </a:stretch>
        </p:blipFill>
        <p:spPr>
          <a:xfrm>
            <a:off x="6324968" y="961840"/>
            <a:ext cx="5715155" cy="4692009"/>
          </a:xfrm>
          <a:prstGeom prst="rect">
            <a:avLst/>
          </a:prstGeom>
        </p:spPr>
      </p:pic>
    </p:spTree>
    <p:extLst>
      <p:ext uri="{BB962C8B-B14F-4D97-AF65-F5344CB8AC3E}">
        <p14:creationId xmlns:p14="http://schemas.microsoft.com/office/powerpoint/2010/main" val="2955344014"/>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119" y="311727"/>
            <a:ext cx="11481847" cy="892175"/>
          </a:xfrm>
        </p:spPr>
        <p:txBody>
          <a:bodyPr>
            <a:normAutofit/>
          </a:bodyPr>
          <a:lstStyle/>
          <a:p>
            <a:r>
              <a:rPr lang="en-US" sz="4000" dirty="0"/>
              <a:t>OSPF Router ID (Cont.)</a:t>
            </a:r>
            <a:endParaRPr lang="en-US" sz="5400" dirty="0"/>
          </a:p>
        </p:txBody>
      </p:sp>
      <p:sp>
        <p:nvSpPr>
          <p:cNvPr id="2" name="Content Placeholder 1"/>
          <p:cNvSpPr>
            <a:spLocks noGrp="1"/>
          </p:cNvSpPr>
          <p:nvPr>
            <p:ph idx="1"/>
          </p:nvPr>
        </p:nvSpPr>
        <p:spPr>
          <a:xfrm>
            <a:off x="517034" y="1203903"/>
            <a:ext cx="11010900" cy="4574598"/>
          </a:xfrm>
        </p:spPr>
        <p:txBody>
          <a:bodyPr>
            <a:normAutofit/>
          </a:bodyPr>
          <a:lstStyle/>
          <a:p>
            <a:r>
              <a:rPr lang="en-US" sz="2000" dirty="0"/>
              <a:t>The router ID is used by the OSPF-enabled router to uniquely identify the router and participate in the election of the DR</a:t>
            </a:r>
          </a:p>
          <a:p>
            <a:r>
              <a:rPr lang="en-US" sz="2000" dirty="0"/>
              <a:t>Router ID based on one of three criteria</a:t>
            </a:r>
          </a:p>
          <a:p>
            <a:r>
              <a:rPr lang="en-US" sz="2000" dirty="0"/>
              <a:t>Explicitly configured using the OSPF router-id rid command</a:t>
            </a:r>
          </a:p>
          <a:p>
            <a:r>
              <a:rPr lang="en-US" sz="2000" dirty="0"/>
              <a:t>Router chooses the highest IPv4 address of any of configured loopback interfaces</a:t>
            </a:r>
          </a:p>
          <a:p>
            <a:r>
              <a:rPr lang="en-US" sz="2000" dirty="0"/>
              <a:t>If no loopback interfaces are configured, then the router chooses the highest active IPv4 address of any of its physical interfaces</a:t>
            </a:r>
          </a:p>
          <a:p>
            <a:r>
              <a:rPr lang="en-US" sz="2000" dirty="0"/>
              <a:t>Clearing the OSPF process is the preferred method to reset the router ID.</a:t>
            </a:r>
          </a:p>
          <a:p>
            <a:r>
              <a:rPr lang="en-US" sz="2000" dirty="0"/>
              <a:t>Note: The router ID looks like an IPv4 address, but it is not routable and, therefore, is not included in the routing table, unless the OSPF routing process chooses an interface (physical or loopback) that is appropriately defined by a network command.</a:t>
            </a:r>
          </a:p>
          <a:p>
            <a:pPr lvl="1"/>
            <a:endParaRPr lang="en-US" sz="1800" dirty="0"/>
          </a:p>
        </p:txBody>
      </p:sp>
    </p:spTree>
    <p:extLst>
      <p:ext uri="{BB962C8B-B14F-4D97-AF65-F5344CB8AC3E}">
        <p14:creationId xmlns:p14="http://schemas.microsoft.com/office/powerpoint/2010/main" val="233000715"/>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07975" y="138823"/>
            <a:ext cx="8042276" cy="851777"/>
          </a:xfrm>
        </p:spPr>
        <p:txBody>
          <a:bodyPr>
            <a:normAutofit fontScale="90000"/>
          </a:bodyPr>
          <a:lstStyle/>
          <a:p>
            <a:br>
              <a:rPr lang="en-US" sz="4000" dirty="0"/>
            </a:br>
            <a:r>
              <a:rPr lang="en-US" sz="4000" dirty="0"/>
              <a:t>Configure Single-Area OSPFv2</a:t>
            </a:r>
            <a:endParaRPr lang="en-US" sz="6600" dirty="0"/>
          </a:p>
        </p:txBody>
      </p:sp>
      <p:sp>
        <p:nvSpPr>
          <p:cNvPr id="2" name="Content Placeholder 1"/>
          <p:cNvSpPr>
            <a:spLocks noGrp="1"/>
          </p:cNvSpPr>
          <p:nvPr>
            <p:ph idx="1"/>
          </p:nvPr>
        </p:nvSpPr>
        <p:spPr>
          <a:xfrm>
            <a:off x="536800" y="1192208"/>
            <a:ext cx="11058300" cy="4845830"/>
          </a:xfrm>
        </p:spPr>
        <p:txBody>
          <a:bodyPr>
            <a:normAutofit/>
          </a:bodyPr>
          <a:lstStyle/>
          <a:p>
            <a:r>
              <a:rPr lang="en-US" dirty="0"/>
              <a:t>Enabling OSPF</a:t>
            </a:r>
          </a:p>
          <a:p>
            <a:r>
              <a:rPr lang="en-US" dirty="0"/>
              <a:t>Any interfaces on a router that match the network address in the network command are enabled to send and receive OSPF packets.</a:t>
            </a:r>
          </a:p>
          <a:p>
            <a:r>
              <a:rPr lang="en-US" dirty="0"/>
              <a:t>Wildcard Mask</a:t>
            </a:r>
          </a:p>
          <a:p>
            <a:r>
              <a:rPr lang="en-US" dirty="0"/>
              <a:t>In a wildcard mask, binary 0 is equal to a match and binary 1 is not a match. </a:t>
            </a:r>
          </a:p>
        </p:txBody>
      </p:sp>
      <p:pic>
        <p:nvPicPr>
          <p:cNvPr id="3" name="Picture 2"/>
          <p:cNvPicPr>
            <a:picLocks noChangeAspect="1"/>
          </p:cNvPicPr>
          <p:nvPr/>
        </p:nvPicPr>
        <p:blipFill>
          <a:blip r:embed="rId3"/>
          <a:stretch>
            <a:fillRect/>
          </a:stretch>
        </p:blipFill>
        <p:spPr>
          <a:xfrm>
            <a:off x="3130982" y="3836018"/>
            <a:ext cx="6230219" cy="1228896"/>
          </a:xfrm>
          <a:prstGeom prst="rect">
            <a:avLst/>
          </a:prstGeom>
        </p:spPr>
      </p:pic>
      <p:pic>
        <p:nvPicPr>
          <p:cNvPr id="4" name="Picture 3"/>
          <p:cNvPicPr>
            <a:picLocks noChangeAspect="1"/>
          </p:cNvPicPr>
          <p:nvPr/>
        </p:nvPicPr>
        <p:blipFill>
          <a:blip r:embed="rId4"/>
          <a:stretch>
            <a:fillRect/>
          </a:stretch>
        </p:blipFill>
        <p:spPr>
          <a:xfrm>
            <a:off x="4772854" y="5322844"/>
            <a:ext cx="3381847" cy="228632"/>
          </a:xfrm>
          <a:prstGeom prst="rect">
            <a:avLst/>
          </a:prstGeom>
        </p:spPr>
      </p:pic>
    </p:spTree>
    <p:extLst>
      <p:ext uri="{BB962C8B-B14F-4D97-AF65-F5344CB8AC3E}">
        <p14:creationId xmlns:p14="http://schemas.microsoft.com/office/powerpoint/2010/main" val="1209038605"/>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46074" y="94877"/>
            <a:ext cx="10258425" cy="768723"/>
          </a:xfrm>
        </p:spPr>
        <p:txBody>
          <a:bodyPr>
            <a:noAutofit/>
          </a:bodyPr>
          <a:lstStyle/>
          <a:p>
            <a:br>
              <a:rPr lang="en-US" sz="4000" dirty="0"/>
            </a:br>
            <a:r>
              <a:rPr lang="en-US" sz="4000" dirty="0"/>
              <a:t>Configure Single-Area OSPFv2 (Cont.)</a:t>
            </a:r>
          </a:p>
        </p:txBody>
      </p:sp>
      <p:sp>
        <p:nvSpPr>
          <p:cNvPr id="2" name="Content Placeholder 1"/>
          <p:cNvSpPr>
            <a:spLocks noGrp="1"/>
          </p:cNvSpPr>
          <p:nvPr>
            <p:ph idx="1"/>
          </p:nvPr>
        </p:nvSpPr>
        <p:spPr>
          <a:xfrm>
            <a:off x="546100" y="1240736"/>
            <a:ext cx="11226800" cy="4296464"/>
          </a:xfrm>
        </p:spPr>
        <p:txBody>
          <a:bodyPr>
            <a:normAutofit/>
          </a:bodyPr>
          <a:lstStyle/>
          <a:p>
            <a:r>
              <a:rPr lang="en-US" sz="2400" dirty="0"/>
              <a:t>OSPFv2 can be enabled using the network int-</a:t>
            </a:r>
            <a:r>
              <a:rPr lang="en-US" sz="2400" dirty="0" err="1"/>
              <a:t>ip</a:t>
            </a:r>
            <a:r>
              <a:rPr lang="en-US" sz="2400" dirty="0"/>
              <a:t>-address 0.0.0.0 area area-id router configuration mode command.</a:t>
            </a:r>
          </a:p>
          <a:p>
            <a:r>
              <a:rPr lang="en-US" sz="2400" dirty="0"/>
              <a:t>The advantage of specifying the interface is that the wildcard mask calculation is not necessary. </a:t>
            </a:r>
          </a:p>
          <a:p>
            <a:r>
              <a:rPr lang="en-US" sz="2400" dirty="0"/>
              <a:t>Unneeded OSPFv2 messages affect the network:</a:t>
            </a:r>
          </a:p>
          <a:p>
            <a:r>
              <a:rPr lang="en-US" sz="2400" dirty="0"/>
              <a:t>Inefficient use of bandwidth, inefficient use of resources, and increased security risk </a:t>
            </a:r>
          </a:p>
          <a:p>
            <a:r>
              <a:rPr lang="en-US" sz="2400" dirty="0"/>
              <a:t>Use the passive-interface router configuration mode command to prevent the transmission of routing messages through a router interface, but still allow that network to be advertised to other routers.</a:t>
            </a:r>
          </a:p>
          <a:p>
            <a:r>
              <a:rPr lang="en-US" sz="2400" dirty="0"/>
              <a:t>A neighbor adjacency cannot be formed over a passive interface. </a:t>
            </a:r>
          </a:p>
          <a:p>
            <a:pPr lvl="1"/>
            <a:endParaRPr lang="en-US" sz="2000" dirty="0"/>
          </a:p>
        </p:txBody>
      </p:sp>
    </p:spTree>
    <p:extLst>
      <p:ext uri="{BB962C8B-B14F-4D97-AF65-F5344CB8AC3E}">
        <p14:creationId xmlns:p14="http://schemas.microsoft.com/office/powerpoint/2010/main" val="211190833"/>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55076" y="365125"/>
            <a:ext cx="11481847" cy="813137"/>
          </a:xfrm>
        </p:spPr>
        <p:txBody>
          <a:bodyPr>
            <a:normAutofit/>
          </a:bodyPr>
          <a:lstStyle/>
          <a:p>
            <a:r>
              <a:rPr lang="en-US" sz="4000" dirty="0"/>
              <a:t>OSPF Cost</a:t>
            </a:r>
            <a:endParaRPr lang="en-US" sz="6600" dirty="0"/>
          </a:p>
        </p:txBody>
      </p:sp>
      <p:pic>
        <p:nvPicPr>
          <p:cNvPr id="3" name="Picture 2"/>
          <p:cNvPicPr>
            <a:picLocks noChangeAspect="1"/>
          </p:cNvPicPr>
          <p:nvPr/>
        </p:nvPicPr>
        <p:blipFill>
          <a:blip r:embed="rId3"/>
          <a:stretch>
            <a:fillRect/>
          </a:stretch>
        </p:blipFill>
        <p:spPr>
          <a:xfrm>
            <a:off x="5892800" y="589405"/>
            <a:ext cx="6183971" cy="4951659"/>
          </a:xfrm>
          <a:prstGeom prst="rect">
            <a:avLst/>
          </a:prstGeom>
        </p:spPr>
      </p:pic>
      <p:sp>
        <p:nvSpPr>
          <p:cNvPr id="6" name="Content Placeholder 1">
            <a:extLst>
              <a:ext uri="{FF2B5EF4-FFF2-40B4-BE49-F238E27FC236}">
                <a16:creationId xmlns:a16="http://schemas.microsoft.com/office/drawing/2014/main" id="{EEBD014C-3648-2DD1-D9D3-CACE7E0ED037}"/>
              </a:ext>
            </a:extLst>
          </p:cNvPr>
          <p:cNvSpPr txBox="1">
            <a:spLocks/>
          </p:cNvSpPr>
          <p:nvPr/>
        </p:nvSpPr>
        <p:spPr>
          <a:xfrm>
            <a:off x="355077" y="1316936"/>
            <a:ext cx="5740923" cy="386466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sz="2000" dirty="0"/>
              <a:t>OSPF Metric = Cost</a:t>
            </a:r>
          </a:p>
          <a:p>
            <a:r>
              <a:rPr lang="en-US" sz="2000" dirty="0"/>
              <a:t>The cost of an interface is inversely proportional to the bandwidth of the interface.</a:t>
            </a:r>
          </a:p>
          <a:p>
            <a:r>
              <a:rPr lang="en-US" sz="2000" dirty="0"/>
              <a:t>Cost = reference bandwidth/interface bandwidth</a:t>
            </a:r>
          </a:p>
          <a:p>
            <a:r>
              <a:rPr lang="en-US" sz="2000" dirty="0"/>
              <a:t>The cost of an OSPF route is </a:t>
            </a:r>
            <a:br>
              <a:rPr lang="en-US" sz="2000" dirty="0"/>
            </a:br>
            <a:r>
              <a:rPr lang="en-US" sz="2000" dirty="0"/>
              <a:t>the accumulated value from one </a:t>
            </a:r>
            <a:br>
              <a:rPr lang="en-US" sz="2000" dirty="0"/>
            </a:br>
            <a:r>
              <a:rPr lang="en-US" sz="2000" dirty="0"/>
              <a:t>router to the destination network.</a:t>
            </a:r>
          </a:p>
          <a:p>
            <a:r>
              <a:rPr lang="en-US" sz="2000" dirty="0"/>
              <a:t>To adjust the reference </a:t>
            </a:r>
            <a:br>
              <a:rPr lang="en-US" sz="2000" dirty="0"/>
            </a:br>
            <a:r>
              <a:rPr lang="en-US" sz="2000" dirty="0"/>
              <a:t>bandwidth, use the auto-cost </a:t>
            </a:r>
            <a:br>
              <a:rPr lang="en-US" sz="2000" dirty="0"/>
            </a:br>
            <a:r>
              <a:rPr lang="en-US" sz="2000" dirty="0"/>
              <a:t>reference-bandwidth Mb/s </a:t>
            </a:r>
            <a:br>
              <a:rPr lang="en-US" sz="2000" dirty="0"/>
            </a:br>
            <a:r>
              <a:rPr lang="en-US" sz="2000" dirty="0"/>
              <a:t>router configuration command. </a:t>
            </a:r>
          </a:p>
        </p:txBody>
      </p:sp>
    </p:spTree>
    <p:extLst>
      <p:ext uri="{BB962C8B-B14F-4D97-AF65-F5344CB8AC3E}">
        <p14:creationId xmlns:p14="http://schemas.microsoft.com/office/powerpoint/2010/main" val="740318876"/>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409575" y="125067"/>
            <a:ext cx="8042276" cy="1194450"/>
          </a:xfrm>
        </p:spPr>
        <p:txBody>
          <a:bodyPr>
            <a:normAutofit/>
          </a:bodyPr>
          <a:lstStyle/>
          <a:p>
            <a:r>
              <a:rPr lang="en-US" dirty="0"/>
              <a:t>OSPF Cost (Cont.)</a:t>
            </a:r>
            <a:endParaRPr lang="en-US" sz="6000" dirty="0"/>
          </a:p>
        </p:txBody>
      </p:sp>
      <p:sp>
        <p:nvSpPr>
          <p:cNvPr id="2" name="Content Placeholder 1"/>
          <p:cNvSpPr>
            <a:spLocks noGrp="1"/>
          </p:cNvSpPr>
          <p:nvPr>
            <p:ph idx="1"/>
          </p:nvPr>
        </p:nvSpPr>
        <p:spPr>
          <a:xfrm>
            <a:off x="632210" y="1319517"/>
            <a:ext cx="11267690" cy="3620784"/>
          </a:xfrm>
        </p:spPr>
        <p:txBody>
          <a:bodyPr>
            <a:normAutofit/>
          </a:bodyPr>
          <a:lstStyle/>
          <a:p>
            <a:r>
              <a:rPr lang="en-US" sz="2400" dirty="0"/>
              <a:t>As with reference bandwidth, interface bandwidth values do not actually affect the speed or capacity of the link.</a:t>
            </a:r>
          </a:p>
          <a:p>
            <a:r>
              <a:rPr lang="en-US" sz="2400" dirty="0"/>
              <a:t>Use the show interfaces command to view the interface bandwidth setting.</a:t>
            </a:r>
          </a:p>
          <a:p>
            <a:r>
              <a:rPr lang="en-US" sz="2400" dirty="0"/>
              <a:t>To adjust the interface bandwidth use the bandwidth kilobits interface configuration command. </a:t>
            </a:r>
          </a:p>
          <a:p>
            <a:r>
              <a:rPr lang="en-US" sz="2400" dirty="0"/>
              <a:t>Use the no bandwidth command to restore the default value.</a:t>
            </a:r>
          </a:p>
          <a:p>
            <a:r>
              <a:rPr lang="en-US" sz="2400" dirty="0"/>
              <a:t>The cost can be manually configured on an interface using the </a:t>
            </a:r>
            <a:r>
              <a:rPr lang="en-US" sz="2400" dirty="0" err="1"/>
              <a:t>ip</a:t>
            </a:r>
            <a:r>
              <a:rPr lang="en-US" sz="2400" dirty="0"/>
              <a:t> </a:t>
            </a:r>
            <a:r>
              <a:rPr lang="en-US" sz="2400" dirty="0" err="1"/>
              <a:t>ospf</a:t>
            </a:r>
            <a:r>
              <a:rPr lang="en-US" sz="2400" dirty="0"/>
              <a:t> cost value interface configuration command.</a:t>
            </a:r>
          </a:p>
        </p:txBody>
      </p:sp>
    </p:spTree>
    <p:extLst>
      <p:ext uri="{BB962C8B-B14F-4D97-AF65-F5344CB8AC3E}">
        <p14:creationId xmlns:p14="http://schemas.microsoft.com/office/powerpoint/2010/main" val="3983613413"/>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675" y="201343"/>
            <a:ext cx="8042276" cy="1214328"/>
          </a:xfrm>
        </p:spPr>
        <p:txBody>
          <a:bodyPr>
            <a:normAutofit/>
          </a:bodyPr>
          <a:lstStyle/>
          <a:p>
            <a:r>
              <a:rPr lang="en-US" dirty="0"/>
              <a:t>Verify OSPF</a:t>
            </a:r>
            <a:endParaRPr lang="en-US" sz="6000" dirty="0"/>
          </a:p>
        </p:txBody>
      </p:sp>
      <p:sp>
        <p:nvSpPr>
          <p:cNvPr id="2" name="Content Placeholder 1"/>
          <p:cNvSpPr>
            <a:spLocks noGrp="1"/>
          </p:cNvSpPr>
          <p:nvPr>
            <p:ph idx="1"/>
          </p:nvPr>
        </p:nvSpPr>
        <p:spPr>
          <a:xfrm>
            <a:off x="368300" y="1431236"/>
            <a:ext cx="5613399" cy="4359964"/>
          </a:xfrm>
        </p:spPr>
        <p:txBody>
          <a:bodyPr>
            <a:normAutofit fontScale="92500" lnSpcReduction="20000"/>
          </a:bodyPr>
          <a:lstStyle/>
          <a:p>
            <a:r>
              <a:rPr lang="en-US" sz="2000" dirty="0"/>
              <a:t>Verify OSPF Neighbors</a:t>
            </a:r>
          </a:p>
          <a:p>
            <a:r>
              <a:rPr lang="en-US" sz="2000" dirty="0"/>
              <a:t>Use the show </a:t>
            </a:r>
            <a:r>
              <a:rPr lang="en-US" sz="2000" dirty="0" err="1"/>
              <a:t>ip</a:t>
            </a:r>
            <a:r>
              <a:rPr lang="en-US" sz="2000" dirty="0"/>
              <a:t> </a:t>
            </a:r>
            <a:r>
              <a:rPr lang="en-US" sz="2000" dirty="0" err="1"/>
              <a:t>ospf</a:t>
            </a:r>
            <a:r>
              <a:rPr lang="en-US" sz="2000" dirty="0"/>
              <a:t> neighbor command to verify that the router has formed an adjacency with its neighboring routers.</a:t>
            </a:r>
          </a:p>
          <a:p>
            <a:r>
              <a:rPr lang="en-US" sz="2000" dirty="0"/>
              <a:t>Verify OSPF Protocol </a:t>
            </a:r>
            <a:br>
              <a:rPr lang="en-US" sz="2000" dirty="0"/>
            </a:br>
            <a:r>
              <a:rPr lang="en-US" sz="2000" dirty="0"/>
              <a:t>Settings</a:t>
            </a:r>
          </a:p>
          <a:p>
            <a:r>
              <a:rPr lang="en-US" sz="2000" dirty="0"/>
              <a:t>The show </a:t>
            </a:r>
            <a:r>
              <a:rPr lang="en-US" sz="2000" dirty="0" err="1"/>
              <a:t>ip</a:t>
            </a:r>
            <a:r>
              <a:rPr lang="en-US" sz="2000" dirty="0"/>
              <a:t> protocols </a:t>
            </a:r>
            <a:br>
              <a:rPr lang="en-US" sz="2000" dirty="0"/>
            </a:br>
            <a:r>
              <a:rPr lang="en-US" sz="2000" dirty="0"/>
              <a:t>command is a quick way to </a:t>
            </a:r>
            <a:br>
              <a:rPr lang="en-US" sz="2000" dirty="0"/>
            </a:br>
            <a:r>
              <a:rPr lang="en-US" sz="2000" dirty="0"/>
              <a:t>verify vital OSPF configuration </a:t>
            </a:r>
            <a:br>
              <a:rPr lang="en-US" sz="2000" dirty="0"/>
            </a:br>
            <a:r>
              <a:rPr lang="en-US" sz="2000" dirty="0"/>
              <a:t>information.</a:t>
            </a:r>
          </a:p>
          <a:p>
            <a:r>
              <a:rPr lang="en-US" sz="2000" dirty="0"/>
              <a:t>Verify OSPF Process </a:t>
            </a:r>
            <a:br>
              <a:rPr lang="en-US" sz="2000" dirty="0"/>
            </a:br>
            <a:r>
              <a:rPr lang="en-US" sz="2000" dirty="0"/>
              <a:t>Information</a:t>
            </a:r>
          </a:p>
          <a:p>
            <a:r>
              <a:rPr lang="en-US" sz="2000" dirty="0"/>
              <a:t>The show </a:t>
            </a:r>
            <a:r>
              <a:rPr lang="en-US" sz="2000" dirty="0" err="1"/>
              <a:t>ip</a:t>
            </a:r>
            <a:r>
              <a:rPr lang="en-US" sz="2000" dirty="0"/>
              <a:t> </a:t>
            </a:r>
            <a:r>
              <a:rPr lang="en-US" sz="2000" dirty="0" err="1"/>
              <a:t>ospf</a:t>
            </a:r>
            <a:r>
              <a:rPr lang="en-US" sz="2000" dirty="0"/>
              <a:t> command </a:t>
            </a:r>
            <a:br>
              <a:rPr lang="en-US" sz="2000" dirty="0"/>
            </a:br>
            <a:r>
              <a:rPr lang="en-US" sz="2000" dirty="0"/>
              <a:t>can also be used to examine </a:t>
            </a:r>
            <a:br>
              <a:rPr lang="en-US" sz="2000" dirty="0"/>
            </a:br>
            <a:r>
              <a:rPr lang="en-US" sz="2000" dirty="0"/>
              <a:t>the OSPFv2 process ID and </a:t>
            </a:r>
            <a:br>
              <a:rPr lang="en-US" sz="2000" dirty="0"/>
            </a:br>
            <a:r>
              <a:rPr lang="en-US" sz="2000" dirty="0"/>
              <a:t>router ID</a:t>
            </a:r>
          </a:p>
          <a:p>
            <a:pPr lvl="1"/>
            <a:endParaRPr lang="en-US" sz="1800" dirty="0"/>
          </a:p>
        </p:txBody>
      </p:sp>
      <p:pic>
        <p:nvPicPr>
          <p:cNvPr id="3" name="Picture 2"/>
          <p:cNvPicPr>
            <a:picLocks noChangeAspect="1"/>
          </p:cNvPicPr>
          <p:nvPr/>
        </p:nvPicPr>
        <p:blipFill>
          <a:blip r:embed="rId3"/>
          <a:stretch>
            <a:fillRect/>
          </a:stretch>
        </p:blipFill>
        <p:spPr>
          <a:xfrm>
            <a:off x="6210299" y="795807"/>
            <a:ext cx="5613400" cy="4702808"/>
          </a:xfrm>
          <a:prstGeom prst="rect">
            <a:avLst/>
          </a:prstGeom>
        </p:spPr>
      </p:pic>
    </p:spTree>
    <p:extLst>
      <p:ext uri="{BB962C8B-B14F-4D97-AF65-F5344CB8AC3E}">
        <p14:creationId xmlns:p14="http://schemas.microsoft.com/office/powerpoint/2010/main" val="2029934737"/>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55076" y="224742"/>
            <a:ext cx="11481847" cy="866775"/>
          </a:xfrm>
        </p:spPr>
        <p:txBody>
          <a:bodyPr>
            <a:normAutofit/>
          </a:bodyPr>
          <a:lstStyle/>
          <a:p>
            <a:r>
              <a:rPr lang="en-US" sz="4000" dirty="0"/>
              <a:t>Verify OSPF (Cont.)</a:t>
            </a:r>
            <a:endParaRPr lang="en-US" sz="5400" dirty="0"/>
          </a:p>
        </p:txBody>
      </p:sp>
      <p:sp>
        <p:nvSpPr>
          <p:cNvPr id="2" name="Content Placeholder 1"/>
          <p:cNvSpPr>
            <a:spLocks noGrp="1"/>
          </p:cNvSpPr>
          <p:nvPr>
            <p:ph idx="1"/>
          </p:nvPr>
        </p:nvSpPr>
        <p:spPr>
          <a:xfrm>
            <a:off x="559807" y="1132487"/>
            <a:ext cx="8536036" cy="2296513"/>
          </a:xfrm>
        </p:spPr>
        <p:txBody>
          <a:bodyPr>
            <a:normAutofit/>
          </a:bodyPr>
          <a:lstStyle/>
          <a:p>
            <a:r>
              <a:rPr lang="en-US" sz="2000" dirty="0"/>
              <a:t>Verify OSPF Interface Settings</a:t>
            </a:r>
          </a:p>
          <a:p>
            <a:r>
              <a:rPr lang="en-US" sz="2000" dirty="0"/>
              <a:t>The quickest way to verify OSPFv2 interface settings is to use the show </a:t>
            </a:r>
            <a:r>
              <a:rPr lang="en-US" sz="2000" dirty="0" err="1"/>
              <a:t>ip</a:t>
            </a:r>
            <a:r>
              <a:rPr lang="en-US" sz="2000" dirty="0"/>
              <a:t> </a:t>
            </a:r>
            <a:r>
              <a:rPr lang="en-US" sz="2000" dirty="0" err="1"/>
              <a:t>ospf</a:t>
            </a:r>
            <a:r>
              <a:rPr lang="en-US" sz="2000" dirty="0"/>
              <a:t> interface command.</a:t>
            </a:r>
          </a:p>
          <a:p>
            <a:r>
              <a:rPr lang="en-US" sz="2000" dirty="0"/>
              <a:t>To get a summary of OSPFv2-enabled interfaces, use the show </a:t>
            </a:r>
            <a:r>
              <a:rPr lang="en-US" sz="2000" dirty="0" err="1"/>
              <a:t>ip</a:t>
            </a:r>
            <a:r>
              <a:rPr lang="en-US" sz="2000" dirty="0"/>
              <a:t> </a:t>
            </a:r>
            <a:r>
              <a:rPr lang="en-US" sz="2000" dirty="0" err="1"/>
              <a:t>ospf</a:t>
            </a:r>
            <a:r>
              <a:rPr lang="en-US" sz="2000" dirty="0"/>
              <a:t> interface brief command.</a:t>
            </a:r>
          </a:p>
          <a:p>
            <a:pPr lvl="1"/>
            <a:endParaRPr lang="en-US" sz="1800" dirty="0"/>
          </a:p>
        </p:txBody>
      </p:sp>
      <p:pic>
        <p:nvPicPr>
          <p:cNvPr id="4" name="Picture 3"/>
          <p:cNvPicPr>
            <a:picLocks noChangeAspect="1"/>
          </p:cNvPicPr>
          <p:nvPr/>
        </p:nvPicPr>
        <p:blipFill>
          <a:blip r:embed="rId3"/>
          <a:stretch>
            <a:fillRect/>
          </a:stretch>
        </p:blipFill>
        <p:spPr>
          <a:xfrm>
            <a:off x="3194583" y="2818319"/>
            <a:ext cx="8215356" cy="2907194"/>
          </a:xfrm>
          <a:prstGeom prst="rect">
            <a:avLst/>
          </a:prstGeom>
        </p:spPr>
      </p:pic>
    </p:spTree>
    <p:extLst>
      <p:ext uri="{BB962C8B-B14F-4D97-AF65-F5344CB8AC3E}">
        <p14:creationId xmlns:p14="http://schemas.microsoft.com/office/powerpoint/2010/main" val="3076611838"/>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340100" y="1435100"/>
            <a:ext cx="5689600" cy="2171700"/>
          </a:xfrm>
        </p:spPr>
        <p:txBody>
          <a:bodyPr>
            <a:normAutofit/>
          </a:bodyPr>
          <a:lstStyle/>
          <a:p>
            <a:pPr eaLnBrk="1" hangingPunct="1"/>
            <a:r>
              <a:rPr lang="en-US" sz="5400" b="1" dirty="0">
                <a:solidFill>
                  <a:schemeClr val="tx2">
                    <a:lumMod val="50000"/>
                  </a:schemeClr>
                </a:solidFill>
                <a:latin typeface="Arial" panose="020B0604020202020204" pitchFamily="34" charset="0"/>
                <a:cs typeface="Arial" panose="020B0604020202020204" pitchFamily="34" charset="0"/>
              </a:rPr>
              <a:t>Single-Area OSPFv3</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05819" y="142845"/>
            <a:ext cx="6995081" cy="1167655"/>
          </a:xfrm>
        </p:spPr>
        <p:txBody>
          <a:bodyPr>
            <a:normAutofit/>
          </a:bodyPr>
          <a:lstStyle/>
          <a:p>
            <a:r>
              <a:rPr lang="en-US" sz="4000" dirty="0"/>
              <a:t>OSPFv2 vs. OSPFv3</a:t>
            </a:r>
            <a:endParaRPr lang="en-US" sz="5400" dirty="0"/>
          </a:p>
        </p:txBody>
      </p:sp>
      <p:sp>
        <p:nvSpPr>
          <p:cNvPr id="2" name="Content Placeholder 1"/>
          <p:cNvSpPr>
            <a:spLocks noGrp="1"/>
          </p:cNvSpPr>
          <p:nvPr>
            <p:ph idx="1"/>
          </p:nvPr>
        </p:nvSpPr>
        <p:spPr>
          <a:xfrm>
            <a:off x="398652" y="1215336"/>
            <a:ext cx="5138548" cy="4701044"/>
          </a:xfrm>
        </p:spPr>
        <p:txBody>
          <a:bodyPr>
            <a:normAutofit/>
          </a:bodyPr>
          <a:lstStyle/>
          <a:p>
            <a:r>
              <a:rPr lang="en-US" dirty="0"/>
              <a:t>Similar to its IPv4 counterpart, OSPFv3 exchanges routing information to populate the IPv6 routing table with remote prefixes</a:t>
            </a:r>
          </a:p>
          <a:p>
            <a:r>
              <a:rPr lang="en-US" dirty="0"/>
              <a:t>Packets with a source or destination link-local address cannot be routed beyond the link from where the packet originated.</a:t>
            </a:r>
          </a:p>
          <a:p>
            <a:pPr lvl="1"/>
            <a:endParaRPr lang="en-US" dirty="0"/>
          </a:p>
        </p:txBody>
      </p:sp>
      <p:grpSp>
        <p:nvGrpSpPr>
          <p:cNvPr id="8" name="Group 7"/>
          <p:cNvGrpSpPr/>
          <p:nvPr/>
        </p:nvGrpSpPr>
        <p:grpSpPr>
          <a:xfrm>
            <a:off x="5770174" y="925724"/>
            <a:ext cx="6023174" cy="4701044"/>
            <a:chOff x="3424385" y="2087016"/>
            <a:chExt cx="5541640" cy="4586248"/>
          </a:xfrm>
        </p:grpSpPr>
        <p:pic>
          <p:nvPicPr>
            <p:cNvPr id="4" name="Picture 3"/>
            <p:cNvPicPr>
              <a:picLocks noChangeAspect="1"/>
            </p:cNvPicPr>
            <p:nvPr/>
          </p:nvPicPr>
          <p:blipFill>
            <a:blip r:embed="rId3"/>
            <a:stretch>
              <a:fillRect/>
            </a:stretch>
          </p:blipFill>
          <p:spPr>
            <a:xfrm>
              <a:off x="3424385" y="2087016"/>
              <a:ext cx="5541640" cy="4166000"/>
            </a:xfrm>
            <a:prstGeom prst="rect">
              <a:avLst/>
            </a:prstGeom>
          </p:spPr>
        </p:pic>
        <p:pic>
          <p:nvPicPr>
            <p:cNvPr id="5" name="Picture 4"/>
            <p:cNvPicPr>
              <a:picLocks noChangeAspect="1"/>
            </p:cNvPicPr>
            <p:nvPr/>
          </p:nvPicPr>
          <p:blipFill>
            <a:blip r:embed="rId4"/>
            <a:stretch>
              <a:fillRect/>
            </a:stretch>
          </p:blipFill>
          <p:spPr>
            <a:xfrm>
              <a:off x="3424385" y="6132280"/>
              <a:ext cx="5535290" cy="540984"/>
            </a:xfrm>
            <a:prstGeom prst="rect">
              <a:avLst/>
            </a:prstGeom>
          </p:spPr>
        </p:pic>
      </p:grpSp>
      <p:pic>
        <p:nvPicPr>
          <p:cNvPr id="7" name="Picture 6"/>
          <p:cNvPicPr>
            <a:picLocks noChangeAspect="1"/>
          </p:cNvPicPr>
          <p:nvPr/>
        </p:nvPicPr>
        <p:blipFill>
          <a:blip r:embed="rId5"/>
          <a:stretch>
            <a:fillRect/>
          </a:stretch>
        </p:blipFill>
        <p:spPr>
          <a:xfrm>
            <a:off x="6730149" y="593303"/>
            <a:ext cx="4096322" cy="266737"/>
          </a:xfrm>
          <a:prstGeom prst="rect">
            <a:avLst/>
          </a:prstGeom>
        </p:spPr>
      </p:pic>
    </p:spTree>
    <p:extLst>
      <p:ext uri="{BB962C8B-B14F-4D97-AF65-F5344CB8AC3E}">
        <p14:creationId xmlns:p14="http://schemas.microsoft.com/office/powerpoint/2010/main" val="3946857565"/>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8519" y="105673"/>
            <a:ext cx="11481847" cy="1325563"/>
          </a:xfrm>
        </p:spPr>
        <p:txBody>
          <a:bodyPr>
            <a:normAutofit/>
          </a:bodyPr>
          <a:lstStyle/>
          <a:p>
            <a:r>
              <a:rPr lang="en-US" sz="4000" dirty="0"/>
              <a:t>OSPFv2 vs. OSPFv3 (Cont.)</a:t>
            </a:r>
            <a:endParaRPr lang="en-US" sz="6600" dirty="0"/>
          </a:p>
        </p:txBody>
      </p:sp>
      <p:sp>
        <p:nvSpPr>
          <p:cNvPr id="2" name="Content Placeholder 1"/>
          <p:cNvSpPr>
            <a:spLocks noGrp="1"/>
          </p:cNvSpPr>
          <p:nvPr>
            <p:ph idx="1"/>
          </p:nvPr>
        </p:nvSpPr>
        <p:spPr>
          <a:xfrm>
            <a:off x="695710" y="1342336"/>
            <a:ext cx="11004656" cy="3724964"/>
          </a:xfrm>
        </p:spPr>
        <p:txBody>
          <a:bodyPr>
            <a:normAutofit/>
          </a:bodyPr>
          <a:lstStyle/>
          <a:p>
            <a:r>
              <a:rPr lang="en-US" sz="2400" dirty="0"/>
              <a:t>Link-local addresses are automatically created when an IPv6 global unicast address is assigned to the interface.</a:t>
            </a:r>
          </a:p>
          <a:p>
            <a:r>
              <a:rPr lang="en-US" sz="2400" dirty="0"/>
              <a:t>Link-local addresses can be configured manually using the same interface command used to create IPv6 global unicast addresses, but appending the link-local keyword to the ipv6 address command.</a:t>
            </a:r>
          </a:p>
          <a:p>
            <a:r>
              <a:rPr lang="en-US" sz="2400" dirty="0"/>
              <a:t>OSPFv3 requires a 32-bit router ID to be assigned before OSPF can be enabled on an interface.</a:t>
            </a:r>
          </a:p>
          <a:p>
            <a:r>
              <a:rPr lang="en-US" sz="2400" dirty="0"/>
              <a:t>The router-id rid command is used to assign a router ID in OSPFv3.</a:t>
            </a:r>
          </a:p>
          <a:p>
            <a:r>
              <a:rPr lang="en-US" sz="2400" dirty="0"/>
              <a:t>Clearing the OSPF process is the preferred method to reset the router ID.</a:t>
            </a:r>
          </a:p>
        </p:txBody>
      </p:sp>
    </p:spTree>
    <p:extLst>
      <p:ext uri="{BB962C8B-B14F-4D97-AF65-F5344CB8AC3E}">
        <p14:creationId xmlns:p14="http://schemas.microsoft.com/office/powerpoint/2010/main" val="314626295"/>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67719" y="105673"/>
            <a:ext cx="11481847" cy="1325563"/>
          </a:xfrm>
        </p:spPr>
        <p:txBody>
          <a:bodyPr>
            <a:normAutofit/>
          </a:bodyPr>
          <a:lstStyle/>
          <a:p>
            <a:r>
              <a:rPr lang="en-US" sz="4000" dirty="0"/>
              <a:t>Configuring OSPFv3</a:t>
            </a:r>
            <a:endParaRPr lang="en-US" sz="5400" dirty="0"/>
          </a:p>
        </p:txBody>
      </p:sp>
      <p:sp>
        <p:nvSpPr>
          <p:cNvPr id="2" name="Content Placeholder 1"/>
          <p:cNvSpPr>
            <a:spLocks noGrp="1"/>
          </p:cNvSpPr>
          <p:nvPr>
            <p:ph idx="1"/>
          </p:nvPr>
        </p:nvSpPr>
        <p:spPr>
          <a:xfrm>
            <a:off x="542435" y="1431236"/>
            <a:ext cx="4778866" cy="3051864"/>
          </a:xfrm>
        </p:spPr>
        <p:txBody>
          <a:bodyPr>
            <a:normAutofit/>
          </a:bodyPr>
          <a:lstStyle/>
          <a:p>
            <a:r>
              <a:rPr lang="en-US" sz="2400" dirty="0"/>
              <a:t>Enabling OSPFv3 on Interfaces</a:t>
            </a:r>
          </a:p>
          <a:p>
            <a:r>
              <a:rPr lang="en-US" sz="2400" dirty="0"/>
              <a:t>To enable OSPFv3 on an interface, use the ipv6 </a:t>
            </a:r>
            <a:r>
              <a:rPr lang="en-US" sz="2400" dirty="0" err="1"/>
              <a:t>ospf</a:t>
            </a:r>
            <a:r>
              <a:rPr lang="en-US" sz="2400" dirty="0"/>
              <a:t> process-id area area-id interface configuration mode command.</a:t>
            </a:r>
          </a:p>
        </p:txBody>
      </p:sp>
      <p:pic>
        <p:nvPicPr>
          <p:cNvPr id="3" name="Picture 2"/>
          <p:cNvPicPr>
            <a:picLocks noChangeAspect="1"/>
          </p:cNvPicPr>
          <p:nvPr/>
        </p:nvPicPr>
        <p:blipFill>
          <a:blip r:embed="rId3"/>
          <a:stretch>
            <a:fillRect/>
          </a:stretch>
        </p:blipFill>
        <p:spPr>
          <a:xfrm>
            <a:off x="5511800" y="1243479"/>
            <a:ext cx="6512481" cy="4154021"/>
          </a:xfrm>
          <a:prstGeom prst="rect">
            <a:avLst/>
          </a:prstGeom>
        </p:spPr>
      </p:pic>
    </p:spTree>
    <p:extLst>
      <p:ext uri="{BB962C8B-B14F-4D97-AF65-F5344CB8AC3E}">
        <p14:creationId xmlns:p14="http://schemas.microsoft.com/office/powerpoint/2010/main" val="852568189"/>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55019" y="105673"/>
            <a:ext cx="11481847" cy="1227827"/>
          </a:xfrm>
        </p:spPr>
        <p:txBody>
          <a:bodyPr>
            <a:normAutofit/>
          </a:bodyPr>
          <a:lstStyle/>
          <a:p>
            <a:r>
              <a:rPr lang="en-US" sz="4000" dirty="0"/>
              <a:t>Verify OSPFv3</a:t>
            </a:r>
            <a:endParaRPr lang="en-US" sz="6600" dirty="0"/>
          </a:p>
        </p:txBody>
      </p:sp>
      <p:sp>
        <p:nvSpPr>
          <p:cNvPr id="2" name="Content Placeholder 1"/>
          <p:cNvSpPr>
            <a:spLocks noGrp="1"/>
          </p:cNvSpPr>
          <p:nvPr>
            <p:ph idx="1"/>
          </p:nvPr>
        </p:nvSpPr>
        <p:spPr>
          <a:xfrm>
            <a:off x="635000" y="1431236"/>
            <a:ext cx="10858500" cy="3509064"/>
          </a:xfrm>
        </p:spPr>
        <p:txBody>
          <a:bodyPr>
            <a:normAutofit/>
          </a:bodyPr>
          <a:lstStyle/>
          <a:p>
            <a:r>
              <a:rPr lang="en-US" sz="2400" dirty="0"/>
              <a:t>Use the show ipv6 </a:t>
            </a:r>
            <a:r>
              <a:rPr lang="en-US" sz="2400" dirty="0" err="1"/>
              <a:t>ospf</a:t>
            </a:r>
            <a:r>
              <a:rPr lang="en-US" sz="2400" dirty="0"/>
              <a:t> neighbor command to verify that the router has formed an adjacency with its neighboring routers. </a:t>
            </a:r>
          </a:p>
          <a:p>
            <a:r>
              <a:rPr lang="en-US" sz="2400" dirty="0"/>
              <a:t>The show ipv6 protocols command is a quick way to verify vital OSPFv3 configuration information, including the OSPFv3 process ID, the router ID, and the interfaces enabled for OSPFv3.</a:t>
            </a:r>
          </a:p>
          <a:p>
            <a:r>
              <a:rPr lang="en-US" sz="2400" dirty="0"/>
              <a:t>The quickest way to verify OSPFv3 interface settings is to use the show ipv6 </a:t>
            </a:r>
            <a:r>
              <a:rPr lang="en-US" sz="2400" dirty="0" err="1"/>
              <a:t>ospf</a:t>
            </a:r>
            <a:r>
              <a:rPr lang="en-US" sz="2400" dirty="0"/>
              <a:t> interface command.</a:t>
            </a:r>
          </a:p>
          <a:p>
            <a:r>
              <a:rPr lang="en-US" sz="2400" dirty="0"/>
              <a:t>To retrieve and view a summary of OSPFv3-enabled interfaces on R1, use the show ipv6 </a:t>
            </a:r>
            <a:r>
              <a:rPr lang="en-US" sz="2400" dirty="0" err="1"/>
              <a:t>ospf</a:t>
            </a:r>
            <a:r>
              <a:rPr lang="en-US" sz="2400" dirty="0"/>
              <a:t> interface brief command</a:t>
            </a:r>
          </a:p>
        </p:txBody>
      </p:sp>
    </p:spTree>
    <p:extLst>
      <p:ext uri="{BB962C8B-B14F-4D97-AF65-F5344CB8AC3E}">
        <p14:creationId xmlns:p14="http://schemas.microsoft.com/office/powerpoint/2010/main" val="1885956195"/>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119" y="107576"/>
            <a:ext cx="11481847" cy="1066111"/>
          </a:xfrm>
        </p:spPr>
        <p:txBody>
          <a:bodyPr>
            <a:normAutofit/>
          </a:bodyPr>
          <a:lstStyle/>
          <a:p>
            <a:r>
              <a:rPr lang="en-US" sz="4000" dirty="0"/>
              <a:t>Verify OSPFv3 (Cont.)</a:t>
            </a:r>
            <a:endParaRPr lang="en-US" sz="5400" dirty="0"/>
          </a:p>
        </p:txBody>
      </p:sp>
      <p:sp>
        <p:nvSpPr>
          <p:cNvPr id="2" name="Content Placeholder 1"/>
          <p:cNvSpPr>
            <a:spLocks noGrp="1"/>
          </p:cNvSpPr>
          <p:nvPr>
            <p:ph idx="1"/>
          </p:nvPr>
        </p:nvSpPr>
        <p:spPr>
          <a:xfrm>
            <a:off x="632211" y="1266136"/>
            <a:ext cx="4790690" cy="2683564"/>
          </a:xfrm>
        </p:spPr>
        <p:txBody>
          <a:bodyPr>
            <a:normAutofit/>
          </a:bodyPr>
          <a:lstStyle/>
          <a:p>
            <a:r>
              <a:rPr lang="en-US" sz="2400" dirty="0"/>
              <a:t>Verify the IPv6 Routing Table</a:t>
            </a:r>
          </a:p>
          <a:p>
            <a:r>
              <a:rPr lang="en-US" sz="2400" dirty="0"/>
              <a:t>The show ipv6 route </a:t>
            </a:r>
            <a:r>
              <a:rPr lang="en-US" sz="2400" dirty="0" err="1"/>
              <a:t>ospf</a:t>
            </a:r>
            <a:r>
              <a:rPr lang="en-US" sz="2400" dirty="0"/>
              <a:t> command provides specifics about OSPFv3 routes in the routing table.</a:t>
            </a:r>
          </a:p>
        </p:txBody>
      </p:sp>
      <p:pic>
        <p:nvPicPr>
          <p:cNvPr id="3" name="Picture 2"/>
          <p:cNvPicPr>
            <a:picLocks noChangeAspect="1"/>
          </p:cNvPicPr>
          <p:nvPr/>
        </p:nvPicPr>
        <p:blipFill>
          <a:blip r:embed="rId3"/>
          <a:stretch>
            <a:fillRect/>
          </a:stretch>
        </p:blipFill>
        <p:spPr>
          <a:xfrm>
            <a:off x="5422901" y="908208"/>
            <a:ext cx="6769099" cy="4821450"/>
          </a:xfrm>
          <a:prstGeom prst="rect">
            <a:avLst/>
          </a:prstGeom>
        </p:spPr>
      </p:pic>
    </p:spTree>
    <p:extLst>
      <p:ext uri="{BB962C8B-B14F-4D97-AF65-F5344CB8AC3E}">
        <p14:creationId xmlns:p14="http://schemas.microsoft.com/office/powerpoint/2010/main" val="3725295327"/>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24E10-17C6-EA85-7B6B-ED48CC4DC275}"/>
              </a:ext>
            </a:extLst>
          </p:cNvPr>
          <p:cNvSpPr>
            <a:spLocks noGrp="1"/>
          </p:cNvSpPr>
          <p:nvPr>
            <p:ph type="title"/>
          </p:nvPr>
        </p:nvSpPr>
        <p:spPr>
          <a:xfrm>
            <a:off x="2724150" y="1638300"/>
            <a:ext cx="6743700" cy="3111500"/>
          </a:xfrm>
        </p:spPr>
        <p:txBody>
          <a:bodyPr>
            <a:normAutofit fontScale="90000"/>
          </a:bodyPr>
          <a:lstStyle/>
          <a:p>
            <a:pPr algn="ctr"/>
            <a:r>
              <a:rPr lang="en-US" sz="6000" b="1" dirty="0">
                <a:solidFill>
                  <a:schemeClr val="accent1">
                    <a:lumMod val="50000"/>
                  </a:schemeClr>
                </a:solidFill>
                <a:latin typeface="Arial" panose="020B0604020202020204" pitchFamily="34" charset="0"/>
                <a:cs typeface="Arial" panose="020B0604020202020204" pitchFamily="34" charset="0"/>
              </a:rPr>
              <a:t>Planning OSPF Routing Implementations</a:t>
            </a:r>
            <a:br>
              <a:rPr lang="en-US" sz="6000" b="1" dirty="0">
                <a:solidFill>
                  <a:schemeClr val="accent1">
                    <a:lumMod val="50000"/>
                  </a:schemeClr>
                </a:solidFill>
                <a:latin typeface="Arial" panose="020B0604020202020204" pitchFamily="34" charset="0"/>
                <a:cs typeface="Arial" panose="020B0604020202020204" pitchFamily="34" charset="0"/>
              </a:rPr>
            </a:br>
            <a:endParaRPr lang="en-US" sz="6000" b="1" dirty="0">
              <a:solidFill>
                <a:schemeClr val="accent1">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77969748"/>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Planning to Deploy OSPF</a:t>
            </a:r>
          </a:p>
        </p:txBody>
      </p:sp>
      <p:sp>
        <p:nvSpPr>
          <p:cNvPr id="3" name="Content Placeholder 2"/>
          <p:cNvSpPr>
            <a:spLocks noGrp="1"/>
          </p:cNvSpPr>
          <p:nvPr>
            <p:ph idx="1"/>
          </p:nvPr>
        </p:nvSpPr>
        <p:spPr/>
        <p:txBody>
          <a:bodyPr/>
          <a:lstStyle/>
          <a:p>
            <a:r>
              <a:rPr lang="en-US" dirty="0"/>
              <a:t>Prior to deploying an OSPF routing solution, the following should be considered:</a:t>
            </a:r>
          </a:p>
          <a:p>
            <a:pPr lvl="1"/>
            <a:r>
              <a:rPr lang="en-US" dirty="0"/>
              <a:t>IP addressing plan</a:t>
            </a:r>
          </a:p>
          <a:p>
            <a:pPr lvl="1"/>
            <a:r>
              <a:rPr lang="en-US" dirty="0"/>
              <a:t>Network topology</a:t>
            </a:r>
          </a:p>
          <a:p>
            <a:pPr lvl="1"/>
            <a:r>
              <a:rPr lang="en-US" dirty="0"/>
              <a:t>OSPF areas </a:t>
            </a:r>
          </a:p>
          <a:p>
            <a:r>
              <a:rPr lang="en-US" dirty="0"/>
              <a:t>Once the requirements have been assessed, the implementation plan can be created. </a:t>
            </a:r>
          </a:p>
        </p:txBody>
      </p:sp>
    </p:spTree>
    <p:extLst>
      <p:ext uri="{BB962C8B-B14F-4D97-AF65-F5344CB8AC3E}">
        <p14:creationId xmlns:p14="http://schemas.microsoft.com/office/powerpoint/2010/main" val="18957306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Implementing OSPF</a:t>
            </a:r>
          </a:p>
        </p:txBody>
      </p:sp>
      <p:sp>
        <p:nvSpPr>
          <p:cNvPr id="3" name="Content Placeholder 2"/>
          <p:cNvSpPr>
            <a:spLocks noGrp="1"/>
          </p:cNvSpPr>
          <p:nvPr>
            <p:ph idx="1"/>
          </p:nvPr>
        </p:nvSpPr>
        <p:spPr/>
        <p:txBody>
          <a:bodyPr>
            <a:normAutofit/>
          </a:bodyPr>
          <a:lstStyle/>
          <a:p>
            <a:r>
              <a:rPr lang="en-US" dirty="0">
                <a:solidFill>
                  <a:srgbClr val="12252C"/>
                </a:solidFill>
              </a:rPr>
              <a:t>The information necessary to implement OSPF routing includes the following:</a:t>
            </a:r>
          </a:p>
          <a:p>
            <a:pPr lvl="1"/>
            <a:r>
              <a:rPr lang="en-US" dirty="0">
                <a:solidFill>
                  <a:srgbClr val="12252C"/>
                </a:solidFill>
              </a:rPr>
              <a:t>The IP addresses to be configured on individual router interfaces.</a:t>
            </a:r>
          </a:p>
          <a:p>
            <a:pPr lvl="1"/>
            <a:r>
              <a:rPr lang="en-US" dirty="0">
                <a:solidFill>
                  <a:srgbClr val="12252C"/>
                </a:solidFill>
              </a:rPr>
              <a:t>A list of routers on which OSPF is to be enabled, along with the OSPF process number to use and the connected networks that are to run OSPF and that need to be advertised (per individual router).</a:t>
            </a:r>
          </a:p>
          <a:p>
            <a:pPr lvl="1"/>
            <a:r>
              <a:rPr lang="en-US" dirty="0">
                <a:solidFill>
                  <a:srgbClr val="12252C"/>
                </a:solidFill>
              </a:rPr>
              <a:t>The area in which each interface is to be configured.</a:t>
            </a:r>
          </a:p>
          <a:p>
            <a:pPr lvl="1"/>
            <a:r>
              <a:rPr lang="en-US" dirty="0">
                <a:solidFill>
                  <a:srgbClr val="12252C"/>
                </a:solidFill>
              </a:rPr>
              <a:t>Metrics that need to be applied to specific interfaces, or OSPF traffic engineering. </a:t>
            </a:r>
          </a:p>
        </p:txBody>
      </p:sp>
    </p:spTree>
    <p:extLst>
      <p:ext uri="{BB962C8B-B14F-4D97-AF65-F5344CB8AC3E}">
        <p14:creationId xmlns:p14="http://schemas.microsoft.com/office/powerpoint/2010/main" val="206455291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Implementing OSPF</a:t>
            </a:r>
          </a:p>
        </p:txBody>
      </p:sp>
      <p:sp>
        <p:nvSpPr>
          <p:cNvPr id="3" name="Content Placeholder 2"/>
          <p:cNvSpPr>
            <a:spLocks noGrp="1"/>
          </p:cNvSpPr>
          <p:nvPr>
            <p:ph idx="1"/>
          </p:nvPr>
        </p:nvSpPr>
        <p:spPr/>
        <p:txBody>
          <a:bodyPr>
            <a:normAutofit/>
          </a:bodyPr>
          <a:lstStyle/>
          <a:p>
            <a:r>
              <a:rPr lang="en-US" dirty="0">
                <a:solidFill>
                  <a:srgbClr val="12252C"/>
                </a:solidFill>
              </a:rPr>
              <a:t>In the implementation plan, OSPF tasks include the following:</a:t>
            </a:r>
          </a:p>
          <a:p>
            <a:pPr lvl="1"/>
            <a:r>
              <a:rPr lang="en-US" dirty="0">
                <a:solidFill>
                  <a:srgbClr val="12252C"/>
                </a:solidFill>
              </a:rPr>
              <a:t>Enabling the OSPF routing protocol, directly on an interface or by using the correct</a:t>
            </a:r>
            <a:r>
              <a:rPr lang="en-US" b="1" dirty="0">
                <a:solidFill>
                  <a:srgbClr val="12252C"/>
                </a:solidFill>
                <a:latin typeface="Courier New" pitchFamily="49" charset="0"/>
                <a:cs typeface="Courier New" pitchFamily="49" charset="0"/>
              </a:rPr>
              <a:t> network </a:t>
            </a:r>
            <a:r>
              <a:rPr lang="en-US" dirty="0">
                <a:solidFill>
                  <a:srgbClr val="12252C"/>
                </a:solidFill>
              </a:rPr>
              <a:t>command under the OSPF routing process configuration mode.</a:t>
            </a:r>
          </a:p>
          <a:p>
            <a:pPr lvl="1"/>
            <a:r>
              <a:rPr lang="en-US" dirty="0">
                <a:solidFill>
                  <a:srgbClr val="12252C"/>
                </a:solidFill>
              </a:rPr>
              <a:t>Assigning the correct area id to the interface, via the OSPF configuration on the interface or under the OSPF routing process configuration mode.</a:t>
            </a:r>
          </a:p>
          <a:p>
            <a:pPr lvl="1"/>
            <a:r>
              <a:rPr lang="en-US" dirty="0">
                <a:solidFill>
                  <a:srgbClr val="12252C"/>
                </a:solidFill>
              </a:rPr>
              <a:t>Optionally configuring the metric to appropriate interfaces.</a:t>
            </a:r>
          </a:p>
        </p:txBody>
      </p:sp>
    </p:spTree>
    <p:extLst>
      <p:ext uri="{BB962C8B-B14F-4D97-AF65-F5344CB8AC3E}">
        <p14:creationId xmlns:p14="http://schemas.microsoft.com/office/powerpoint/2010/main" val="143246784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Verifying OSPF</a:t>
            </a:r>
          </a:p>
        </p:txBody>
      </p:sp>
      <p:sp>
        <p:nvSpPr>
          <p:cNvPr id="3" name="Content Placeholder 2"/>
          <p:cNvSpPr>
            <a:spLocks noGrp="1"/>
          </p:cNvSpPr>
          <p:nvPr>
            <p:ph idx="1"/>
          </p:nvPr>
        </p:nvSpPr>
        <p:spPr/>
        <p:txBody>
          <a:bodyPr>
            <a:normAutofit fontScale="92500"/>
          </a:bodyPr>
          <a:lstStyle/>
          <a:p>
            <a:r>
              <a:rPr lang="en-US" dirty="0">
                <a:solidFill>
                  <a:srgbClr val="12252C"/>
                </a:solidFill>
              </a:rPr>
              <a:t>After implementing OSPF, verification should confirm proper deployment on each router.</a:t>
            </a:r>
          </a:p>
          <a:p>
            <a:r>
              <a:rPr lang="en-US" dirty="0">
                <a:solidFill>
                  <a:srgbClr val="12252C"/>
                </a:solidFill>
              </a:rPr>
              <a:t>Verification tasks include verifying:</a:t>
            </a:r>
          </a:p>
          <a:p>
            <a:pPr lvl="1"/>
            <a:r>
              <a:rPr lang="en-US" dirty="0">
                <a:solidFill>
                  <a:srgbClr val="12252C"/>
                </a:solidFill>
              </a:rPr>
              <a:t>Verifying that the appropriate OSPF neighbor relationships and adjacencies are established</a:t>
            </a:r>
          </a:p>
          <a:p>
            <a:pPr lvl="1"/>
            <a:r>
              <a:rPr lang="en-US" dirty="0">
                <a:solidFill>
                  <a:srgbClr val="12252C"/>
                </a:solidFill>
              </a:rPr>
              <a:t>Verifying that the OSPF </a:t>
            </a:r>
            <a:r>
              <a:rPr lang="en-US" dirty="0" err="1">
                <a:solidFill>
                  <a:srgbClr val="12252C"/>
                </a:solidFill>
              </a:rPr>
              <a:t>LSDB</a:t>
            </a:r>
            <a:r>
              <a:rPr lang="en-US" dirty="0">
                <a:solidFill>
                  <a:srgbClr val="12252C"/>
                </a:solidFill>
              </a:rPr>
              <a:t> is populated with the necessary information.</a:t>
            </a:r>
          </a:p>
          <a:p>
            <a:pPr lvl="1"/>
            <a:r>
              <a:rPr lang="en-US" dirty="0">
                <a:solidFill>
                  <a:srgbClr val="12252C"/>
                </a:solidFill>
              </a:rPr>
              <a:t>Verifying that IP routing table is populated with the necessary information.</a:t>
            </a:r>
          </a:p>
          <a:p>
            <a:pPr lvl="1"/>
            <a:r>
              <a:rPr lang="en-US" dirty="0">
                <a:solidFill>
                  <a:srgbClr val="12252C"/>
                </a:solidFill>
              </a:rPr>
              <a:t>Verifying that there is connectivity in the network between routers and to other devices.</a:t>
            </a:r>
          </a:p>
          <a:p>
            <a:pPr lvl="1"/>
            <a:r>
              <a:rPr lang="en-US" dirty="0">
                <a:solidFill>
                  <a:srgbClr val="12252C"/>
                </a:solidFill>
              </a:rPr>
              <a:t>Verifying that OSPF behaves as expected in a case of a topology change, by testing link failure and router failure events.</a:t>
            </a:r>
          </a:p>
        </p:txBody>
      </p:sp>
    </p:spTree>
    <p:extLst>
      <p:ext uri="{BB962C8B-B14F-4D97-AF65-F5344CB8AC3E}">
        <p14:creationId xmlns:p14="http://schemas.microsoft.com/office/powerpoint/2010/main" val="194760496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5076" y="238125"/>
            <a:ext cx="11481847" cy="892175"/>
          </a:xfrm>
        </p:spPr>
        <p:txBody>
          <a:bodyPr/>
          <a:lstStyle/>
          <a:p>
            <a:r>
              <a:rPr lang="en-US" dirty="0"/>
              <a:t>Documenting</a:t>
            </a:r>
          </a:p>
        </p:txBody>
      </p:sp>
      <p:sp>
        <p:nvSpPr>
          <p:cNvPr id="3" name="Content Placeholder 2"/>
          <p:cNvSpPr>
            <a:spLocks noGrp="1"/>
          </p:cNvSpPr>
          <p:nvPr>
            <p:ph idx="1"/>
          </p:nvPr>
        </p:nvSpPr>
        <p:spPr>
          <a:xfrm>
            <a:off x="355076" y="1546225"/>
            <a:ext cx="11481847" cy="3575934"/>
          </a:xfrm>
        </p:spPr>
        <p:txBody>
          <a:bodyPr>
            <a:normAutofit fontScale="92500" lnSpcReduction="20000"/>
          </a:bodyPr>
          <a:lstStyle/>
          <a:p>
            <a:pPr>
              <a:lnSpc>
                <a:spcPct val="120000"/>
              </a:lnSpc>
              <a:spcBef>
                <a:spcPts val="0"/>
              </a:spcBef>
            </a:pPr>
            <a:r>
              <a:rPr lang="en-US" dirty="0">
                <a:solidFill>
                  <a:srgbClr val="12252C"/>
                </a:solidFill>
              </a:rPr>
              <a:t>After a successful OSPF deployment, the solution and verification process and results should be documented for future reference. </a:t>
            </a:r>
          </a:p>
          <a:p>
            <a:pPr>
              <a:lnSpc>
                <a:spcPct val="120000"/>
              </a:lnSpc>
              <a:spcBef>
                <a:spcPts val="0"/>
              </a:spcBef>
            </a:pPr>
            <a:r>
              <a:rPr lang="en-US" dirty="0">
                <a:solidFill>
                  <a:srgbClr val="12252C"/>
                </a:solidFill>
              </a:rPr>
              <a:t>Documentation should include:</a:t>
            </a:r>
          </a:p>
          <a:p>
            <a:pPr lvl="1">
              <a:lnSpc>
                <a:spcPct val="120000"/>
              </a:lnSpc>
              <a:spcBef>
                <a:spcPts val="0"/>
              </a:spcBef>
            </a:pPr>
            <a:r>
              <a:rPr lang="en-US" dirty="0">
                <a:solidFill>
                  <a:srgbClr val="12252C"/>
                </a:solidFill>
              </a:rPr>
              <a:t>A topology map</a:t>
            </a:r>
          </a:p>
          <a:p>
            <a:pPr lvl="1">
              <a:lnSpc>
                <a:spcPct val="120000"/>
              </a:lnSpc>
              <a:spcBef>
                <a:spcPts val="0"/>
              </a:spcBef>
            </a:pPr>
            <a:r>
              <a:rPr lang="en-US" dirty="0">
                <a:solidFill>
                  <a:srgbClr val="12252C"/>
                </a:solidFill>
              </a:rPr>
              <a:t>The IP addressing plan</a:t>
            </a:r>
          </a:p>
          <a:p>
            <a:pPr lvl="1">
              <a:lnSpc>
                <a:spcPct val="120000"/>
              </a:lnSpc>
            </a:pPr>
            <a:r>
              <a:rPr lang="en-US" dirty="0">
                <a:solidFill>
                  <a:srgbClr val="12252C"/>
                </a:solidFill>
              </a:rPr>
              <a:t>The area hierarchy</a:t>
            </a:r>
          </a:p>
          <a:p>
            <a:pPr lvl="1">
              <a:lnSpc>
                <a:spcPct val="120000"/>
              </a:lnSpc>
            </a:pPr>
            <a:r>
              <a:rPr lang="en-US" dirty="0">
                <a:solidFill>
                  <a:srgbClr val="12252C"/>
                </a:solidFill>
              </a:rPr>
              <a:t>The networks and interfaces included in OSPF on each router</a:t>
            </a:r>
          </a:p>
          <a:p>
            <a:pPr lvl="1">
              <a:lnSpc>
                <a:spcPct val="120000"/>
              </a:lnSpc>
            </a:pPr>
            <a:r>
              <a:rPr lang="en-US" dirty="0">
                <a:solidFill>
                  <a:srgbClr val="12252C"/>
                </a:solidFill>
              </a:rPr>
              <a:t>The default and any special metrics configured</a:t>
            </a:r>
          </a:p>
          <a:p>
            <a:pPr lvl="1">
              <a:lnSpc>
                <a:spcPct val="120000"/>
              </a:lnSpc>
            </a:pPr>
            <a:r>
              <a:rPr lang="en-US" dirty="0">
                <a:solidFill>
                  <a:srgbClr val="12252C"/>
                </a:solidFill>
              </a:rPr>
              <a:t>The verification results.</a:t>
            </a:r>
          </a:p>
        </p:txBody>
      </p:sp>
    </p:spTree>
    <p:extLst>
      <p:ext uri="{BB962C8B-B14F-4D97-AF65-F5344CB8AC3E}">
        <p14:creationId xmlns:p14="http://schemas.microsoft.com/office/powerpoint/2010/main" val="192594467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12"/>
          <p:cNvSpPr>
            <a:spLocks noChangeArrowheads="1"/>
          </p:cNvSpPr>
          <p:nvPr/>
        </p:nvSpPr>
        <p:spPr bwMode="auto">
          <a:xfrm>
            <a:off x="1524001" y="620139"/>
            <a:ext cx="165917" cy="359923"/>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2" name="Rectangle 32">
            <a:extLst>
              <a:ext uri="{FF2B5EF4-FFF2-40B4-BE49-F238E27FC236}">
                <a16:creationId xmlns:a16="http://schemas.microsoft.com/office/drawing/2014/main" id="{8191B8EB-4D72-7433-56D2-549153376CF7}"/>
              </a:ext>
            </a:extLst>
          </p:cNvPr>
          <p:cNvSpPr txBox="1">
            <a:spLocks noChangeArrowheads="1"/>
          </p:cNvSpPr>
          <p:nvPr/>
        </p:nvSpPr>
        <p:spPr>
          <a:xfrm>
            <a:off x="2998788" y="1727563"/>
            <a:ext cx="6437312" cy="2743200"/>
          </a:xfrm>
          <a:prstGeom prst="rect">
            <a:avLst/>
          </a:prstGeom>
          <a:noFill/>
        </p:spPr>
        <p:txBody>
          <a:bodyPr anchor="ctr"/>
          <a:lstStyle/>
          <a:p>
            <a:pPr algn="ctr" defTabSz="814388" fontAlgn="base">
              <a:lnSpc>
                <a:spcPct val="90000"/>
              </a:lnSpc>
              <a:spcBef>
                <a:spcPct val="0"/>
              </a:spcBef>
              <a:spcAft>
                <a:spcPct val="0"/>
              </a:spcAft>
              <a:defRPr/>
            </a:pPr>
            <a:r>
              <a:rPr lang="en-US" sz="6000" b="1" kern="0" dirty="0">
                <a:solidFill>
                  <a:schemeClr val="accent1">
                    <a:lumMod val="50000"/>
                  </a:schemeClr>
                </a:solidFill>
                <a:latin typeface="Arial" panose="020B0604020202020204" pitchFamily="34" charset="0"/>
                <a:ea typeface="+mj-ea"/>
                <a:cs typeface="Arial" panose="020B0604020202020204" pitchFamily="34" charset="0"/>
              </a:rPr>
              <a:t>Configuring and Verifying Basic OSPF</a:t>
            </a:r>
            <a:endParaRPr lang="en-US" sz="6000" kern="0" dirty="0">
              <a:solidFill>
                <a:schemeClr val="accent1">
                  <a:lumMod val="50000"/>
                </a:schemeClr>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820120217"/>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94342" y="189299"/>
            <a:ext cx="8532159" cy="1297166"/>
          </a:xfrm>
        </p:spPr>
        <p:txBody>
          <a:bodyPr/>
          <a:lstStyle/>
          <a:p>
            <a:r>
              <a:rPr lang="en-US" b="1" dirty="0">
                <a:solidFill>
                  <a:schemeClr val="accent1">
                    <a:lumMod val="50000"/>
                  </a:schemeClr>
                </a:solidFill>
                <a:latin typeface="Arial" panose="020B0604020202020204" pitchFamily="34" charset="0"/>
                <a:cs typeface="Arial" panose="020B0604020202020204" pitchFamily="34" charset="0"/>
              </a:rPr>
              <a:t>Enable OSPF Routing</a:t>
            </a:r>
          </a:p>
        </p:txBody>
      </p:sp>
      <p:sp>
        <p:nvSpPr>
          <p:cNvPr id="13" name="Content Placeholder 12"/>
          <p:cNvSpPr>
            <a:spLocks noGrp="1"/>
          </p:cNvSpPr>
          <p:nvPr>
            <p:ph idx="1"/>
          </p:nvPr>
        </p:nvSpPr>
        <p:spPr>
          <a:xfrm>
            <a:off x="960583" y="1486465"/>
            <a:ext cx="8316913" cy="491994"/>
          </a:xfrm>
        </p:spPr>
        <p:txBody>
          <a:bodyPr>
            <a:normAutofit/>
          </a:bodyPr>
          <a:lstStyle/>
          <a:p>
            <a:r>
              <a:rPr lang="en-US" dirty="0"/>
              <a:t>Define OSPF as the IP routing protocol.</a:t>
            </a:r>
          </a:p>
          <a:p>
            <a:endParaRPr lang="en-US" dirty="0"/>
          </a:p>
        </p:txBody>
      </p:sp>
      <p:sp>
        <p:nvSpPr>
          <p:cNvPr id="14" name="Text Placeholder 13"/>
          <p:cNvSpPr>
            <a:spLocks noGrp="1"/>
          </p:cNvSpPr>
          <p:nvPr>
            <p:ph type="body" sz="quarter" idx="10"/>
          </p:nvPr>
        </p:nvSpPr>
        <p:spPr>
          <a:xfrm>
            <a:off x="1248533" y="1978459"/>
            <a:ext cx="7745412" cy="377078"/>
          </a:xfrm>
        </p:spPr>
        <p:txBody>
          <a:bodyPr/>
          <a:lstStyle/>
          <a:p>
            <a:r>
              <a:rPr lang="en-US" sz="1800" dirty="0"/>
              <a:t>Router(config)#</a:t>
            </a:r>
          </a:p>
        </p:txBody>
      </p:sp>
      <p:sp>
        <p:nvSpPr>
          <p:cNvPr id="15" name="Text Placeholder 14"/>
          <p:cNvSpPr>
            <a:spLocks noGrp="1"/>
          </p:cNvSpPr>
          <p:nvPr>
            <p:ph type="body" sz="quarter" idx="11"/>
          </p:nvPr>
        </p:nvSpPr>
        <p:spPr>
          <a:xfrm>
            <a:off x="1250326" y="2355537"/>
            <a:ext cx="7745412" cy="377078"/>
          </a:xfrm>
        </p:spPr>
        <p:txBody>
          <a:bodyPr>
            <a:normAutofit/>
          </a:bodyPr>
          <a:lstStyle/>
          <a:p>
            <a:r>
              <a:rPr lang="en-US" sz="1800" dirty="0"/>
              <a:t>router ospf </a:t>
            </a:r>
            <a:r>
              <a:rPr lang="en-US" sz="1800" b="0" i="1" dirty="0"/>
              <a:t>process-id</a:t>
            </a:r>
            <a:endParaRPr lang="en-US" sz="1800" b="0" dirty="0"/>
          </a:p>
        </p:txBody>
      </p:sp>
      <p:sp>
        <p:nvSpPr>
          <p:cNvPr id="16" name="Rectangle 15"/>
          <p:cNvSpPr/>
          <p:nvPr/>
        </p:nvSpPr>
        <p:spPr>
          <a:xfrm>
            <a:off x="886178" y="3130269"/>
            <a:ext cx="8549923" cy="1569660"/>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sz="2000" dirty="0"/>
              <a:t>The</a:t>
            </a:r>
            <a:r>
              <a:rPr lang="en-US" sz="2000" i="1" dirty="0">
                <a:latin typeface="Courier New" pitchFamily="49" charset="0"/>
                <a:cs typeface="Courier New" pitchFamily="49" charset="0"/>
              </a:rPr>
              <a:t> </a:t>
            </a:r>
            <a:r>
              <a:rPr lang="en-US" sz="2000" b="1" i="1" dirty="0">
                <a:latin typeface="Courier New" pitchFamily="49" charset="0"/>
                <a:cs typeface="Courier New" pitchFamily="49" charset="0"/>
              </a:rPr>
              <a:t>process-id</a:t>
            </a:r>
            <a:r>
              <a:rPr lang="en-US" sz="2000" i="1" dirty="0">
                <a:latin typeface="Courier New" pitchFamily="49" charset="0"/>
                <a:cs typeface="Courier New" pitchFamily="49" charset="0"/>
              </a:rPr>
              <a:t> </a:t>
            </a:r>
            <a:r>
              <a:rPr lang="en-US" sz="2000" dirty="0"/>
              <a:t>is an internally used number that identifies the OSPF routing process. </a:t>
            </a:r>
          </a:p>
          <a:p>
            <a:pPr marL="693738" lvl="1" indent="-236538" defTabSz="814388">
              <a:lnSpc>
                <a:spcPct val="95000"/>
              </a:lnSpc>
              <a:spcBef>
                <a:spcPct val="50000"/>
              </a:spcBef>
              <a:buClr>
                <a:srgbClr val="708CA1"/>
              </a:buClr>
              <a:buFont typeface="Wingdings" pitchFamily="2" charset="2"/>
              <a:buChar char="§"/>
            </a:pPr>
            <a:r>
              <a:rPr lang="en-US" sz="2000" dirty="0"/>
              <a:t>The</a:t>
            </a:r>
            <a:r>
              <a:rPr lang="en-US" sz="2000" i="1" dirty="0">
                <a:latin typeface="Courier New" pitchFamily="49" charset="0"/>
                <a:cs typeface="Courier New" pitchFamily="49" charset="0"/>
              </a:rPr>
              <a:t> </a:t>
            </a:r>
            <a:r>
              <a:rPr lang="en-US" sz="2000" b="1" i="1" dirty="0">
                <a:latin typeface="Courier New" pitchFamily="49" charset="0"/>
                <a:cs typeface="Courier New" pitchFamily="49" charset="0"/>
              </a:rPr>
              <a:t>process-id</a:t>
            </a:r>
            <a:r>
              <a:rPr lang="en-US" sz="2000" i="1" dirty="0">
                <a:latin typeface="Courier New" pitchFamily="49" charset="0"/>
                <a:cs typeface="Courier New" pitchFamily="49" charset="0"/>
              </a:rPr>
              <a:t> </a:t>
            </a:r>
            <a:r>
              <a:rPr lang="en-US" sz="2000" dirty="0"/>
              <a:t>does not need to match process IDs on other routers</a:t>
            </a:r>
          </a:p>
          <a:p>
            <a:pPr marL="693738" lvl="1" indent="-236538" defTabSz="814388">
              <a:lnSpc>
                <a:spcPct val="95000"/>
              </a:lnSpc>
              <a:spcBef>
                <a:spcPct val="50000"/>
              </a:spcBef>
              <a:buClr>
                <a:srgbClr val="708CA1"/>
              </a:buClr>
              <a:buFont typeface="Wingdings" pitchFamily="2" charset="2"/>
              <a:buChar char="§"/>
            </a:pPr>
            <a:r>
              <a:rPr lang="en-US" sz="2000" dirty="0"/>
              <a:t>It can be any positive integer in the range from 1 to 65535. </a:t>
            </a:r>
          </a:p>
        </p:txBody>
      </p:sp>
    </p:spTree>
    <p:extLst>
      <p:ext uri="{BB962C8B-B14F-4D97-AF65-F5344CB8AC3E}">
        <p14:creationId xmlns:p14="http://schemas.microsoft.com/office/powerpoint/2010/main" val="2016334831"/>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472142" y="149479"/>
            <a:ext cx="8532159" cy="1258689"/>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Identify OSPF Network </a:t>
            </a:r>
          </a:p>
        </p:txBody>
      </p:sp>
      <p:sp>
        <p:nvSpPr>
          <p:cNvPr id="13" name="Content Placeholder 12"/>
          <p:cNvSpPr>
            <a:spLocks noGrp="1"/>
          </p:cNvSpPr>
          <p:nvPr>
            <p:ph idx="1"/>
          </p:nvPr>
        </p:nvSpPr>
        <p:spPr>
          <a:xfrm>
            <a:off x="482601" y="1408167"/>
            <a:ext cx="8316913" cy="491994"/>
          </a:xfrm>
        </p:spPr>
        <p:txBody>
          <a:bodyPr>
            <a:normAutofit/>
          </a:bodyPr>
          <a:lstStyle/>
          <a:p>
            <a:r>
              <a:rPr lang="en-US" dirty="0"/>
              <a:t>Define OSPF networks to advertise to OSPF neighbors.</a:t>
            </a:r>
          </a:p>
          <a:p>
            <a:endParaRPr lang="en-US" dirty="0"/>
          </a:p>
        </p:txBody>
      </p:sp>
      <p:sp>
        <p:nvSpPr>
          <p:cNvPr id="14" name="Text Placeholder 13"/>
          <p:cNvSpPr>
            <a:spLocks noGrp="1"/>
          </p:cNvSpPr>
          <p:nvPr>
            <p:ph type="body" sz="quarter" idx="10"/>
          </p:nvPr>
        </p:nvSpPr>
        <p:spPr>
          <a:xfrm>
            <a:off x="816733" y="1838783"/>
            <a:ext cx="7745412" cy="377078"/>
          </a:xfrm>
        </p:spPr>
        <p:txBody>
          <a:bodyPr>
            <a:normAutofit/>
          </a:bodyPr>
          <a:lstStyle/>
          <a:p>
            <a:r>
              <a:rPr lang="en-US" sz="1800" dirty="0"/>
              <a:t>Router(config-router)#</a:t>
            </a:r>
          </a:p>
        </p:txBody>
      </p:sp>
      <p:sp>
        <p:nvSpPr>
          <p:cNvPr id="15" name="Text Placeholder 14"/>
          <p:cNvSpPr>
            <a:spLocks noGrp="1"/>
          </p:cNvSpPr>
          <p:nvPr>
            <p:ph type="body" sz="quarter" idx="11"/>
          </p:nvPr>
        </p:nvSpPr>
        <p:spPr>
          <a:xfrm>
            <a:off x="818526" y="2298670"/>
            <a:ext cx="7745412" cy="377078"/>
          </a:xfrm>
        </p:spPr>
        <p:txBody>
          <a:bodyPr>
            <a:normAutofit/>
          </a:bodyPr>
          <a:lstStyle/>
          <a:p>
            <a:r>
              <a:rPr lang="en-US" sz="1800" dirty="0"/>
              <a:t>network </a:t>
            </a:r>
            <a:r>
              <a:rPr lang="en-US" sz="1800" b="0" i="1" dirty="0"/>
              <a:t>ip-address </a:t>
            </a:r>
            <a:r>
              <a:rPr lang="en-US" sz="1800" b="0" dirty="0"/>
              <a:t>[</a:t>
            </a:r>
            <a:r>
              <a:rPr lang="en-US" sz="1800" b="0" i="1" dirty="0"/>
              <a:t>wildcard-mask</a:t>
            </a:r>
            <a:r>
              <a:rPr lang="en-US" sz="1800" b="0" dirty="0"/>
              <a:t>] </a:t>
            </a:r>
            <a:r>
              <a:rPr lang="en-US" sz="1800" dirty="0"/>
              <a:t>area </a:t>
            </a:r>
            <a:r>
              <a:rPr lang="en-US" sz="1800" b="0" i="1" dirty="0" err="1"/>
              <a:t>area</a:t>
            </a:r>
            <a:r>
              <a:rPr lang="en-US" sz="1800" b="0" i="1" dirty="0"/>
              <a:t>-id</a:t>
            </a:r>
          </a:p>
        </p:txBody>
      </p:sp>
      <p:sp>
        <p:nvSpPr>
          <p:cNvPr id="16" name="Rectangle 15"/>
          <p:cNvSpPr/>
          <p:nvPr/>
        </p:nvSpPr>
        <p:spPr>
          <a:xfrm>
            <a:off x="469899" y="2900960"/>
            <a:ext cx="8487008" cy="2491836"/>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dirty="0"/>
              <a:t>The </a:t>
            </a:r>
            <a:r>
              <a:rPr lang="en-US" i="1" dirty="0">
                <a:latin typeface="Courier New" pitchFamily="49" charset="0"/>
                <a:cs typeface="Courier New" pitchFamily="49" charset="0"/>
              </a:rPr>
              <a:t>ip-address </a:t>
            </a:r>
            <a:r>
              <a:rPr lang="en-US" dirty="0"/>
              <a:t>parameter can be a network, a subnet, or the address of a directly connected interface. 	</a:t>
            </a:r>
          </a:p>
          <a:p>
            <a:pPr marL="236538" indent="-236538" defTabSz="814388">
              <a:lnSpc>
                <a:spcPct val="95000"/>
              </a:lnSpc>
              <a:spcBef>
                <a:spcPct val="50000"/>
              </a:spcBef>
              <a:buClr>
                <a:srgbClr val="708CA1"/>
              </a:buClr>
              <a:buFont typeface="Wingdings" pitchFamily="2" charset="2"/>
              <a:buChar char="§"/>
            </a:pPr>
            <a:r>
              <a:rPr lang="en-US" dirty="0"/>
              <a:t>The </a:t>
            </a:r>
            <a:r>
              <a:rPr lang="en-US" i="1" dirty="0">
                <a:latin typeface="Courier New" pitchFamily="49" charset="0"/>
                <a:cs typeface="Courier New" pitchFamily="49" charset="0"/>
              </a:rPr>
              <a:t>wildcard-mask</a:t>
            </a:r>
            <a:r>
              <a:rPr lang="en-US" dirty="0"/>
              <a:t> is an inverse mask used to determine how to interpret the address. </a:t>
            </a:r>
          </a:p>
          <a:p>
            <a:pPr marL="693738" lvl="1" indent="-236538" defTabSz="814388">
              <a:lnSpc>
                <a:spcPct val="95000"/>
              </a:lnSpc>
              <a:spcBef>
                <a:spcPct val="50000"/>
              </a:spcBef>
              <a:buClr>
                <a:srgbClr val="708CA1"/>
              </a:buClr>
              <a:buFont typeface="Arial" pitchFamily="34" charset="0"/>
              <a:buChar char="•"/>
            </a:pPr>
            <a:r>
              <a:rPr lang="en-US" dirty="0"/>
              <a:t>The mask has wildcard bits, where 0 is a match and 1 is “don’t care.”</a:t>
            </a:r>
          </a:p>
          <a:p>
            <a:pPr marL="693738" lvl="1" indent="-236538" defTabSz="814388">
              <a:lnSpc>
                <a:spcPct val="95000"/>
              </a:lnSpc>
              <a:spcBef>
                <a:spcPct val="50000"/>
              </a:spcBef>
              <a:buClr>
                <a:srgbClr val="708CA1"/>
              </a:buClr>
              <a:buFont typeface="Arial" pitchFamily="34" charset="0"/>
              <a:buChar char="•"/>
            </a:pPr>
            <a:r>
              <a:rPr lang="en-US" dirty="0"/>
              <a:t>For example, 0.0.255.255 indicates a match in the first 2 octets.</a:t>
            </a:r>
          </a:p>
          <a:p>
            <a:pPr marL="236538" indent="-236538" defTabSz="814388">
              <a:lnSpc>
                <a:spcPct val="95000"/>
              </a:lnSpc>
              <a:spcBef>
                <a:spcPct val="50000"/>
              </a:spcBef>
              <a:buClr>
                <a:srgbClr val="708CA1"/>
              </a:buClr>
              <a:buFont typeface="Arial" pitchFamily="34" charset="0"/>
              <a:buChar char="•"/>
            </a:pPr>
            <a:r>
              <a:rPr lang="en-US" dirty="0"/>
              <a:t>The</a:t>
            </a:r>
            <a:r>
              <a:rPr lang="en-US" b="1" dirty="0">
                <a:latin typeface="Courier New" pitchFamily="49" charset="0"/>
                <a:cs typeface="Courier New" pitchFamily="49" charset="0"/>
              </a:rPr>
              <a:t> </a:t>
            </a:r>
            <a:r>
              <a:rPr lang="en-US" i="1" dirty="0">
                <a:latin typeface="Courier New" pitchFamily="49" charset="0"/>
                <a:cs typeface="Courier New" pitchFamily="49" charset="0"/>
              </a:rPr>
              <a:t>area-id</a:t>
            </a:r>
            <a:r>
              <a:rPr lang="en-US" b="1" i="1" dirty="0">
                <a:latin typeface="Courier New" pitchFamily="49" charset="0"/>
                <a:cs typeface="Courier New" pitchFamily="49" charset="0"/>
              </a:rPr>
              <a:t> </a:t>
            </a:r>
            <a:r>
              <a:rPr lang="en-US" dirty="0"/>
              <a:t>parameter specifies the OSPF area to be associated with the address.</a:t>
            </a:r>
          </a:p>
        </p:txBody>
      </p:sp>
    </p:spTree>
    <p:extLst>
      <p:ext uri="{BB962C8B-B14F-4D97-AF65-F5344CB8AC3E}">
        <p14:creationId xmlns:p14="http://schemas.microsoft.com/office/powerpoint/2010/main" val="1847269002"/>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229159" y="45531"/>
            <a:ext cx="11481847" cy="1325563"/>
          </a:xfrm>
        </p:spPr>
        <p:txBody>
          <a:bodyPr>
            <a:normAutofit/>
          </a:bodyPr>
          <a:lstStyle/>
          <a:p>
            <a:pPr eaLnBrk="1" hangingPunct="1"/>
            <a:r>
              <a:rPr lang="en-US" sz="4000" dirty="0"/>
              <a:t>The Wildcard Mask</a:t>
            </a:r>
          </a:p>
        </p:txBody>
      </p:sp>
      <p:sp>
        <p:nvSpPr>
          <p:cNvPr id="53251" name="Rectangle 3"/>
          <p:cNvSpPr>
            <a:spLocks noGrp="1" noChangeArrowheads="1"/>
          </p:cNvSpPr>
          <p:nvPr>
            <p:ph idx="1"/>
          </p:nvPr>
        </p:nvSpPr>
        <p:spPr/>
        <p:txBody>
          <a:bodyPr/>
          <a:lstStyle/>
          <a:p>
            <a:pPr eaLnBrk="1" hangingPunct="1"/>
            <a:r>
              <a:rPr lang="en-US" dirty="0"/>
              <a:t>Recall that a wildcard mask is the inverse of a subnet mask.</a:t>
            </a:r>
          </a:p>
          <a:p>
            <a:pPr eaLnBrk="1" hangingPunct="1"/>
            <a:r>
              <a:rPr lang="en-US" dirty="0"/>
              <a:t>An easy way to calculate the inverse of the subnet mask, is to subtract the subnet mask from</a:t>
            </a:r>
            <a:r>
              <a:rPr lang="en-US" b="1" dirty="0">
                <a:solidFill>
                  <a:srgbClr val="990000"/>
                </a:solidFill>
                <a:latin typeface="Courier New" pitchFamily="49" charset="0"/>
              </a:rPr>
              <a:t> 255.255.255.255</a:t>
            </a:r>
            <a:r>
              <a:rPr lang="en-US" dirty="0"/>
              <a:t>.</a:t>
            </a:r>
          </a:p>
          <a:p>
            <a:r>
              <a:rPr lang="en-US" dirty="0"/>
              <a:t>For example, the inverse of subnet mask</a:t>
            </a:r>
            <a:r>
              <a:rPr lang="en-US" b="1" dirty="0">
                <a:latin typeface="Courier New" pitchFamily="49" charset="0"/>
              </a:rPr>
              <a:t> </a:t>
            </a:r>
            <a:r>
              <a:rPr lang="en-US" b="1" dirty="0">
                <a:solidFill>
                  <a:srgbClr val="000099"/>
                </a:solidFill>
                <a:latin typeface="Courier New" pitchFamily="49" charset="0"/>
              </a:rPr>
              <a:t>255.255.255.252 </a:t>
            </a:r>
            <a:r>
              <a:rPr lang="en-US" dirty="0"/>
              <a:t>is</a:t>
            </a:r>
            <a:r>
              <a:rPr lang="en-US" b="1" dirty="0">
                <a:solidFill>
                  <a:srgbClr val="000099"/>
                </a:solidFill>
                <a:latin typeface="Courier New" pitchFamily="49" charset="0"/>
              </a:rPr>
              <a:t> 0.0.0.3</a:t>
            </a:r>
            <a:r>
              <a:rPr lang="en-US" dirty="0"/>
              <a:t>. </a:t>
            </a:r>
          </a:p>
        </p:txBody>
      </p:sp>
      <p:sp>
        <p:nvSpPr>
          <p:cNvPr id="1347588" name="Rectangle 4"/>
          <p:cNvSpPr>
            <a:spLocks noChangeArrowheads="1"/>
          </p:cNvSpPr>
          <p:nvPr/>
        </p:nvSpPr>
        <p:spPr bwMode="auto">
          <a:xfrm>
            <a:off x="3924589" y="4060250"/>
            <a:ext cx="4090988" cy="1177925"/>
          </a:xfrm>
          <a:prstGeom prst="rect">
            <a:avLst/>
          </a:prstGeom>
          <a:noFill/>
          <a:ln w="12700" algn="ctr">
            <a:solidFill>
              <a:schemeClr val="tx1"/>
            </a:solidFill>
            <a:miter lim="800000"/>
            <a:headEnd/>
            <a:tailEnd/>
          </a:ln>
        </p:spPr>
        <p:txBody>
          <a:bodyPr lIns="82124" tIns="41061" rIns="82124" bIns="41061"/>
          <a:lstStyle/>
          <a:p>
            <a:pPr marL="811213" lvl="1" indent="-244475" defTabSz="814388">
              <a:lnSpc>
                <a:spcPct val="95000"/>
              </a:lnSpc>
              <a:spcBef>
                <a:spcPct val="35000"/>
              </a:spcBef>
              <a:buClr>
                <a:srgbClr val="708CA1"/>
              </a:buClr>
              <a:tabLst>
                <a:tab pos="3086100" algn="r"/>
              </a:tabLst>
            </a:pPr>
            <a:r>
              <a:rPr lang="en-US" sz="2000" b="1">
                <a:solidFill>
                  <a:srgbClr val="000099"/>
                </a:solidFill>
                <a:latin typeface="Courier New" pitchFamily="49" charset="0"/>
              </a:rPr>
              <a:t>	255.255.255.255</a:t>
            </a:r>
          </a:p>
          <a:p>
            <a:pPr marL="811213" lvl="1" indent="-244475" defTabSz="814388">
              <a:lnSpc>
                <a:spcPct val="95000"/>
              </a:lnSpc>
              <a:spcBef>
                <a:spcPct val="35000"/>
              </a:spcBef>
              <a:buClr>
                <a:srgbClr val="708CA1"/>
              </a:buClr>
              <a:buFontTx/>
              <a:buChar char="–"/>
              <a:tabLst>
                <a:tab pos="3086100" algn="r"/>
              </a:tabLst>
            </a:pPr>
            <a:r>
              <a:rPr lang="en-US" sz="2000" b="1" u="sng">
                <a:solidFill>
                  <a:srgbClr val="990000"/>
                </a:solidFill>
                <a:latin typeface="Courier New" pitchFamily="49" charset="0"/>
              </a:rPr>
              <a:t>255.255.255.252</a:t>
            </a:r>
          </a:p>
          <a:p>
            <a:pPr marL="811213" lvl="1" indent="-244475" defTabSz="814388">
              <a:lnSpc>
                <a:spcPct val="95000"/>
              </a:lnSpc>
              <a:spcBef>
                <a:spcPct val="35000"/>
              </a:spcBef>
              <a:buClr>
                <a:srgbClr val="708CA1"/>
              </a:buClr>
              <a:tabLst>
                <a:tab pos="3086100" algn="r"/>
              </a:tabLst>
            </a:pPr>
            <a:r>
              <a:rPr lang="en-US" sz="2000"/>
              <a:t>		</a:t>
            </a:r>
            <a:r>
              <a:rPr lang="en-US" sz="2000" b="1">
                <a:solidFill>
                  <a:srgbClr val="000099"/>
                </a:solidFill>
                <a:latin typeface="Courier New" pitchFamily="49" charset="0"/>
              </a:rPr>
              <a:t>0.  0.  0.  3</a:t>
            </a:r>
          </a:p>
        </p:txBody>
      </p:sp>
    </p:spTree>
    <p:extLst>
      <p:ext uri="{BB962C8B-B14F-4D97-AF65-F5344CB8AC3E}">
        <p14:creationId xmlns:p14="http://schemas.microsoft.com/office/powerpoint/2010/main" val="1942455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1347588">
                                            <p:bg/>
                                          </p:spTgt>
                                        </p:tgtEl>
                                        <p:attrNameLst>
                                          <p:attrName>style.visibility</p:attrName>
                                        </p:attrNameLst>
                                      </p:cBhvr>
                                      <p:to>
                                        <p:strVal val="visible"/>
                                      </p:to>
                                    </p:set>
                                    <p:animEffect transition="in" filter="wipe(left)">
                                      <p:cBhvr>
                                        <p:cTn id="7" dur="500"/>
                                        <p:tgtEl>
                                          <p:spTgt spid="1347588">
                                            <p:bg/>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1347588">
                                            <p:txEl>
                                              <p:pRg st="0" end="0"/>
                                            </p:txEl>
                                          </p:spTgt>
                                        </p:tgtEl>
                                        <p:attrNameLst>
                                          <p:attrName>style.visibility</p:attrName>
                                        </p:attrNameLst>
                                      </p:cBhvr>
                                      <p:to>
                                        <p:strVal val="visible"/>
                                      </p:to>
                                    </p:set>
                                    <p:animEffect transition="in" filter="wipe(left)">
                                      <p:cBhvr>
                                        <p:cTn id="12" dur="500"/>
                                        <p:tgtEl>
                                          <p:spTgt spid="134758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1347588">
                                            <p:txEl>
                                              <p:pRg st="1" end="1"/>
                                            </p:txEl>
                                          </p:spTgt>
                                        </p:tgtEl>
                                        <p:attrNameLst>
                                          <p:attrName>style.visibility</p:attrName>
                                        </p:attrNameLst>
                                      </p:cBhvr>
                                      <p:to>
                                        <p:strVal val="visible"/>
                                      </p:to>
                                    </p:set>
                                    <p:animEffect transition="in" filter="wipe(left)">
                                      <p:cBhvr>
                                        <p:cTn id="17" dur="500"/>
                                        <p:tgtEl>
                                          <p:spTgt spid="134758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1347588">
                                            <p:txEl>
                                              <p:pRg st="2" end="2"/>
                                            </p:txEl>
                                          </p:spTgt>
                                        </p:tgtEl>
                                        <p:attrNameLst>
                                          <p:attrName>style.visibility</p:attrName>
                                        </p:attrNameLst>
                                      </p:cBhvr>
                                      <p:to>
                                        <p:strVal val="visible"/>
                                      </p:to>
                                    </p:set>
                                    <p:animEffect transition="in" filter="wipe(left)">
                                      <p:cBhvr>
                                        <p:cTn id="22" dur="500"/>
                                        <p:tgtEl>
                                          <p:spTgt spid="134758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47588" grpId="0" build="p" bldLvl="2" animBg="1"/>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81642" y="172518"/>
            <a:ext cx="8532159" cy="1161959"/>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Define the Interface Bandwidth</a:t>
            </a:r>
          </a:p>
        </p:txBody>
      </p:sp>
      <p:sp>
        <p:nvSpPr>
          <p:cNvPr id="13" name="Content Placeholder 12"/>
          <p:cNvSpPr>
            <a:spLocks noGrp="1"/>
          </p:cNvSpPr>
          <p:nvPr>
            <p:ph idx="1"/>
          </p:nvPr>
        </p:nvSpPr>
        <p:spPr>
          <a:xfrm>
            <a:off x="736601" y="1334477"/>
            <a:ext cx="8316913" cy="491994"/>
          </a:xfrm>
        </p:spPr>
        <p:txBody>
          <a:bodyPr>
            <a:normAutofit/>
          </a:bodyPr>
          <a:lstStyle/>
          <a:p>
            <a:r>
              <a:rPr lang="en-US" dirty="0"/>
              <a:t>Defines the interface’s bandwidth (optional).</a:t>
            </a:r>
          </a:p>
          <a:p>
            <a:endParaRPr lang="en-US" dirty="0"/>
          </a:p>
        </p:txBody>
      </p:sp>
      <p:sp>
        <p:nvSpPr>
          <p:cNvPr id="14" name="Text Placeholder 13"/>
          <p:cNvSpPr>
            <a:spLocks noGrp="1"/>
          </p:cNvSpPr>
          <p:nvPr>
            <p:ph type="body" sz="quarter" idx="10"/>
          </p:nvPr>
        </p:nvSpPr>
        <p:spPr>
          <a:xfrm>
            <a:off x="918052" y="1939664"/>
            <a:ext cx="7745412" cy="377078"/>
          </a:xfrm>
        </p:spPr>
        <p:txBody>
          <a:bodyPr>
            <a:normAutofit/>
          </a:bodyPr>
          <a:lstStyle/>
          <a:p>
            <a:r>
              <a:rPr lang="en-US" sz="1800" dirty="0"/>
              <a:t>Router(config-if)#</a:t>
            </a:r>
          </a:p>
        </p:txBody>
      </p:sp>
      <p:sp>
        <p:nvSpPr>
          <p:cNvPr id="15" name="Text Placeholder 14"/>
          <p:cNvSpPr>
            <a:spLocks noGrp="1"/>
          </p:cNvSpPr>
          <p:nvPr>
            <p:ph type="body" sz="quarter" idx="11"/>
          </p:nvPr>
        </p:nvSpPr>
        <p:spPr>
          <a:xfrm>
            <a:off x="918052" y="2441901"/>
            <a:ext cx="7745412" cy="377078"/>
          </a:xfrm>
        </p:spPr>
        <p:txBody>
          <a:bodyPr>
            <a:normAutofit/>
          </a:bodyPr>
          <a:lstStyle/>
          <a:p>
            <a:r>
              <a:rPr lang="en-US" sz="1800" dirty="0"/>
              <a:t>bandwidth </a:t>
            </a:r>
            <a:r>
              <a:rPr lang="en-US" sz="1800" b="0" i="1" dirty="0"/>
              <a:t>kilobits</a:t>
            </a:r>
            <a:endParaRPr lang="en-US" sz="1800" b="0" dirty="0"/>
          </a:p>
        </p:txBody>
      </p:sp>
      <p:sp>
        <p:nvSpPr>
          <p:cNvPr id="7" name="Rectangle 6"/>
          <p:cNvSpPr/>
          <p:nvPr/>
        </p:nvSpPr>
        <p:spPr>
          <a:xfrm>
            <a:off x="723899" y="2860945"/>
            <a:ext cx="8487008" cy="2308324"/>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sz="2000" dirty="0">
                <a:solidFill>
                  <a:srgbClr val="405B03"/>
                </a:solidFill>
              </a:rPr>
              <a:t>The </a:t>
            </a:r>
            <a:r>
              <a:rPr lang="en-US" sz="2000" i="1" dirty="0">
                <a:solidFill>
                  <a:srgbClr val="405B03"/>
                </a:solidFill>
                <a:latin typeface="Courier New" pitchFamily="49" charset="0"/>
                <a:cs typeface="Courier New" pitchFamily="49" charset="0"/>
              </a:rPr>
              <a:t>kilobits</a:t>
            </a:r>
            <a:r>
              <a:rPr lang="en-US" sz="2000" i="1" dirty="0">
                <a:solidFill>
                  <a:srgbClr val="405B03"/>
                </a:solidFill>
              </a:rPr>
              <a:t> </a:t>
            </a:r>
            <a:r>
              <a:rPr lang="en-US" sz="2000" dirty="0">
                <a:solidFill>
                  <a:srgbClr val="405B03"/>
                </a:solidFill>
              </a:rPr>
              <a:t>parameter indicates the intended bandwidth in kbps.</a:t>
            </a:r>
          </a:p>
          <a:p>
            <a:pPr marL="693738" lvl="1" indent="-236538" defTabSz="814388">
              <a:lnSpc>
                <a:spcPct val="95000"/>
              </a:lnSpc>
              <a:spcBef>
                <a:spcPct val="50000"/>
              </a:spcBef>
              <a:buClr>
                <a:srgbClr val="708CA1"/>
              </a:buClr>
              <a:buFont typeface="Wingdings" pitchFamily="2" charset="2"/>
              <a:buChar char="§"/>
            </a:pPr>
            <a:r>
              <a:rPr lang="en-US" sz="2000" dirty="0">
                <a:solidFill>
                  <a:srgbClr val="405B03"/>
                </a:solidFill>
              </a:rPr>
              <a:t>For example, to set the bandwidth to 512,000 bps, use the </a:t>
            </a:r>
            <a:r>
              <a:rPr lang="en-US" sz="2000" b="1" dirty="0">
                <a:solidFill>
                  <a:srgbClr val="405B03"/>
                </a:solidFill>
                <a:latin typeface="Courier New" pitchFamily="49" charset="0"/>
                <a:cs typeface="Courier New" pitchFamily="49" charset="0"/>
              </a:rPr>
              <a:t>bandwidth 512 </a:t>
            </a:r>
            <a:r>
              <a:rPr lang="en-US" sz="2000" dirty="0">
                <a:solidFill>
                  <a:srgbClr val="405B03"/>
                </a:solidFill>
              </a:rPr>
              <a:t>command.</a:t>
            </a:r>
          </a:p>
          <a:p>
            <a:pPr marL="236538" indent="-236538" defTabSz="814388">
              <a:lnSpc>
                <a:spcPct val="95000"/>
              </a:lnSpc>
              <a:spcBef>
                <a:spcPct val="50000"/>
              </a:spcBef>
              <a:buClr>
                <a:srgbClr val="708CA1"/>
              </a:buClr>
              <a:buFont typeface="Wingdings" pitchFamily="2" charset="2"/>
              <a:buChar char="§"/>
            </a:pPr>
            <a:r>
              <a:rPr lang="en-US" sz="2000" dirty="0">
                <a:solidFill>
                  <a:srgbClr val="405B03"/>
                </a:solidFill>
              </a:rPr>
              <a:t>The configured bandwidth is used by routing protocols in the metric calculation. </a:t>
            </a:r>
          </a:p>
          <a:p>
            <a:pPr marL="236538" lvl="1" indent="-236538" defTabSz="814388">
              <a:lnSpc>
                <a:spcPct val="95000"/>
              </a:lnSpc>
              <a:spcBef>
                <a:spcPct val="50000"/>
              </a:spcBef>
              <a:buClr>
                <a:srgbClr val="708CA1"/>
              </a:buClr>
              <a:buFont typeface="Wingdings" pitchFamily="2" charset="2"/>
              <a:buChar char="§"/>
            </a:pPr>
            <a:r>
              <a:rPr lang="en-US" sz="2000" dirty="0">
                <a:solidFill>
                  <a:srgbClr val="405B03"/>
                </a:solidFill>
              </a:rPr>
              <a:t>The command does not actually change the speed of the interface.</a:t>
            </a:r>
          </a:p>
        </p:txBody>
      </p:sp>
    </p:spTree>
    <p:extLst>
      <p:ext uri="{BB962C8B-B14F-4D97-AF65-F5344CB8AC3E}">
        <p14:creationId xmlns:p14="http://schemas.microsoft.com/office/powerpoint/2010/main" val="8140873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46" y="167574"/>
            <a:ext cx="11148254" cy="1336956"/>
          </a:xfrm>
        </p:spPr>
        <p:txBody>
          <a:bodyPr>
            <a:normAutofit/>
          </a:bodyPr>
          <a:lstStyle/>
          <a:p>
            <a:pPr algn="l"/>
            <a:r>
              <a:rPr lang="en-US" sz="4000" b="1" dirty="0">
                <a:solidFill>
                  <a:schemeClr val="accent1">
                    <a:lumMod val="50000"/>
                  </a:schemeClr>
                </a:solidFill>
                <a:latin typeface="Arial" panose="020B0604020202020204" pitchFamily="34" charset="0"/>
                <a:cs typeface="Arial" panose="020B0604020202020204" pitchFamily="34" charset="0"/>
              </a:rPr>
              <a:t>Configuring Single-Area OSPF Example</a:t>
            </a:r>
          </a:p>
        </p:txBody>
      </p:sp>
      <p:grpSp>
        <p:nvGrpSpPr>
          <p:cNvPr id="3" name="Group 2"/>
          <p:cNvGrpSpPr/>
          <p:nvPr/>
        </p:nvGrpSpPr>
        <p:grpSpPr>
          <a:xfrm>
            <a:off x="2686690" y="1565197"/>
            <a:ext cx="6592777" cy="1153351"/>
            <a:chOff x="1162689" y="1239137"/>
            <a:chExt cx="6592777" cy="1153351"/>
          </a:xfrm>
        </p:grpSpPr>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89" y="1600803"/>
              <a:ext cx="6592777"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49776" cy="276999"/>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49776" cy="276999"/>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49776" cy="276999"/>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grpSp>
      <p:sp>
        <p:nvSpPr>
          <p:cNvPr id="44" name="Text Placeholder 5"/>
          <p:cNvSpPr>
            <a:spLocks/>
          </p:cNvSpPr>
          <p:nvPr/>
        </p:nvSpPr>
        <p:spPr bwMode="auto">
          <a:xfrm>
            <a:off x="1669391" y="4156706"/>
            <a:ext cx="4554175" cy="156916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R2(config)# </a:t>
            </a:r>
            <a:r>
              <a:rPr lang="en-US" sz="1100" b="1" kern="0" dirty="0">
                <a:latin typeface="Courier New" pitchFamily="49" charset="0"/>
              </a:rPr>
              <a:t>interface Fa0/0</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ip address 10.64.0.2 255.255.255.0</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interface S0/0/1</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ip address 10.2.1.2 255.255.255.0</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bandwidth 64</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R2(config-if)# </a:t>
            </a:r>
            <a:r>
              <a:rPr lang="en-US" sz="1100" b="1" kern="0" dirty="0">
                <a:latin typeface="Courier New" pitchFamily="49" charset="0"/>
              </a:rPr>
              <a:t>exit</a:t>
            </a:r>
          </a:p>
          <a:p>
            <a:pPr marL="236538" indent="-236538" defTabSz="814388">
              <a:buClr>
                <a:srgbClr val="708CA1"/>
              </a:buClr>
              <a:defRPr/>
            </a:pPr>
            <a:r>
              <a:rPr lang="en-US" sz="1100" kern="0" dirty="0">
                <a:latin typeface="Courier New" pitchFamily="49" charset="0"/>
              </a:rPr>
              <a:t>R2(config)#</a:t>
            </a:r>
          </a:p>
        </p:txBody>
      </p:sp>
      <p:sp>
        <p:nvSpPr>
          <p:cNvPr id="33" name="Text Placeholder 5"/>
          <p:cNvSpPr>
            <a:spLocks/>
          </p:cNvSpPr>
          <p:nvPr/>
        </p:nvSpPr>
        <p:spPr bwMode="auto">
          <a:xfrm>
            <a:off x="3818824" y="3090718"/>
            <a:ext cx="4298867" cy="89339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R1(config)# </a:t>
            </a:r>
            <a:r>
              <a:rPr lang="en-US" sz="1100" b="1" kern="0" dirty="0">
                <a:latin typeface="Courier New" pitchFamily="49" charset="0"/>
              </a:rPr>
              <a:t>interface Fa0/0</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ip address 10.64.0.1 255.255.255.0</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R1(config-if)# </a:t>
            </a:r>
            <a:r>
              <a:rPr lang="en-US" sz="1100" b="1" kern="0" dirty="0">
                <a:latin typeface="Courier New" pitchFamily="49" charset="0"/>
              </a:rPr>
              <a:t>exit</a:t>
            </a:r>
          </a:p>
          <a:p>
            <a:pPr marL="236538" indent="-236538" defTabSz="814388">
              <a:buClr>
                <a:srgbClr val="708CA1"/>
              </a:buClr>
              <a:defRPr/>
            </a:pPr>
            <a:r>
              <a:rPr lang="en-US" sz="1100" kern="0" dirty="0">
                <a:latin typeface="Courier New" pitchFamily="49" charset="0"/>
              </a:rPr>
              <a:t>R1(config)#</a:t>
            </a:r>
          </a:p>
        </p:txBody>
      </p:sp>
      <p:sp>
        <p:nvSpPr>
          <p:cNvPr id="31" name="Text Placeholder 5"/>
          <p:cNvSpPr>
            <a:spLocks/>
          </p:cNvSpPr>
          <p:nvPr/>
        </p:nvSpPr>
        <p:spPr bwMode="auto">
          <a:xfrm>
            <a:off x="6316953" y="4447463"/>
            <a:ext cx="4381254" cy="11458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R3(config)# </a:t>
            </a:r>
            <a:r>
              <a:rPr lang="en-US" sz="1100" b="1" kern="0" dirty="0">
                <a:latin typeface="Courier New" pitchFamily="49" charset="0"/>
              </a:rPr>
              <a:t>interface S0/0/1</a:t>
            </a:r>
          </a:p>
          <a:p>
            <a:pPr marL="236538" indent="-236538" defTabSz="814388">
              <a:buClr>
                <a:srgbClr val="708CA1"/>
              </a:buClr>
              <a:defRPr/>
            </a:pPr>
            <a:r>
              <a:rPr lang="en-US" sz="1100" kern="0" dirty="0">
                <a:latin typeface="Courier New" pitchFamily="49" charset="0"/>
              </a:rPr>
              <a:t>R3(config-if)# </a:t>
            </a:r>
            <a:r>
              <a:rPr lang="en-US" sz="1100" b="1" kern="0" dirty="0">
                <a:latin typeface="Courier New" pitchFamily="49" charset="0"/>
              </a:rPr>
              <a:t>ip address 10.2.1.1 255.255.255.0</a:t>
            </a:r>
          </a:p>
          <a:p>
            <a:pPr marL="236538" indent="-236538" defTabSz="814388">
              <a:buClr>
                <a:srgbClr val="708CA1"/>
              </a:buClr>
              <a:defRPr/>
            </a:pPr>
            <a:r>
              <a:rPr lang="en-US" sz="1100" kern="0" dirty="0">
                <a:latin typeface="Courier New" pitchFamily="49" charset="0"/>
              </a:rPr>
              <a:t>R3(config-if)# </a:t>
            </a:r>
            <a:r>
              <a:rPr lang="en-US" sz="1100" b="1" kern="0" dirty="0">
                <a:latin typeface="Courier New" pitchFamily="49" charset="0"/>
              </a:rPr>
              <a:t>bandwidth 64</a:t>
            </a:r>
          </a:p>
          <a:p>
            <a:pPr marL="236538" indent="-236538" defTabSz="814388">
              <a:buClr>
                <a:srgbClr val="708CA1"/>
              </a:buClr>
              <a:defRPr/>
            </a:pPr>
            <a:r>
              <a:rPr lang="en-US" sz="1100" kern="0" dirty="0">
                <a:latin typeface="Courier New" pitchFamily="49" charset="0"/>
              </a:rPr>
              <a:t>R3(config-if)# </a:t>
            </a:r>
            <a:r>
              <a:rPr lang="en-US" sz="1100" b="1" kern="0" dirty="0">
                <a:latin typeface="Courier New" pitchFamily="49" charset="0"/>
              </a:rPr>
              <a:t>no shut</a:t>
            </a:r>
          </a:p>
          <a:p>
            <a:pPr marL="236538" indent="-236538" defTabSz="814388">
              <a:buClr>
                <a:srgbClr val="708CA1"/>
              </a:buClr>
              <a:defRPr/>
            </a:pPr>
            <a:r>
              <a:rPr lang="en-US" sz="1100" kern="0" dirty="0">
                <a:latin typeface="Courier New" pitchFamily="49" charset="0"/>
              </a:rPr>
              <a:t>R3(config-if)# </a:t>
            </a:r>
            <a:r>
              <a:rPr lang="en-US" sz="1100" b="1" kern="0" dirty="0">
                <a:latin typeface="Courier New" pitchFamily="49" charset="0"/>
              </a:rPr>
              <a:t>exit</a:t>
            </a:r>
          </a:p>
          <a:p>
            <a:pPr marL="236538" indent="-236538" defTabSz="814388">
              <a:buClr>
                <a:srgbClr val="708CA1"/>
              </a:buClr>
              <a:defRPr/>
            </a:pPr>
            <a:r>
              <a:rPr lang="en-US" sz="1100" kern="0" dirty="0">
                <a:latin typeface="Courier New" pitchFamily="49" charset="0"/>
              </a:rPr>
              <a:t>R3(config)#</a:t>
            </a:r>
          </a:p>
        </p:txBody>
      </p:sp>
    </p:spTree>
    <p:extLst>
      <p:ext uri="{BB962C8B-B14F-4D97-AF65-F5344CB8AC3E}">
        <p14:creationId xmlns:p14="http://schemas.microsoft.com/office/powerpoint/2010/main" val="2965379544"/>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738" y="305575"/>
            <a:ext cx="11164261" cy="920754"/>
          </a:xfrm>
        </p:spPr>
        <p:txBody>
          <a:bodyPr>
            <a:normAutofit/>
          </a:bodyPr>
          <a:lstStyle/>
          <a:p>
            <a:pPr algn="l"/>
            <a:r>
              <a:rPr lang="en-US" sz="4000" b="1" dirty="0">
                <a:solidFill>
                  <a:schemeClr val="accent1">
                    <a:lumMod val="50000"/>
                  </a:schemeClr>
                </a:solidFill>
                <a:latin typeface="Arial" panose="020B0604020202020204" pitchFamily="34" charset="0"/>
                <a:cs typeface="Arial" panose="020B0604020202020204" pitchFamily="34" charset="0"/>
              </a:rPr>
              <a:t>Configuring Single-Area OSPF Example</a:t>
            </a:r>
          </a:p>
        </p:txBody>
      </p:sp>
      <p:grpSp>
        <p:nvGrpSpPr>
          <p:cNvPr id="3" name="Group 2"/>
          <p:cNvGrpSpPr/>
          <p:nvPr/>
        </p:nvGrpSpPr>
        <p:grpSpPr>
          <a:xfrm>
            <a:off x="1573932" y="1548341"/>
            <a:ext cx="8547871" cy="3761318"/>
            <a:chOff x="268583" y="1239137"/>
            <a:chExt cx="8547871" cy="3761318"/>
          </a:xfrm>
        </p:grpSpPr>
        <p:sp>
          <p:nvSpPr>
            <p:cNvPr id="40" name="Rectangle 39"/>
            <p:cNvSpPr/>
            <p:nvPr/>
          </p:nvSpPr>
          <p:spPr bwMode="auto">
            <a:xfrm>
              <a:off x="1916775" y="4513391"/>
              <a:ext cx="266982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41" name="Rectangle 40"/>
            <p:cNvSpPr/>
            <p:nvPr/>
          </p:nvSpPr>
          <p:spPr bwMode="auto">
            <a:xfrm>
              <a:off x="1318465" y="4338414"/>
              <a:ext cx="1326443"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89" y="1600803"/>
              <a:ext cx="6592777"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49776" cy="276999"/>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49776" cy="276999"/>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49776" cy="276999"/>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sp>
          <p:nvSpPr>
            <p:cNvPr id="32" name="Rectangle 31"/>
            <p:cNvSpPr/>
            <p:nvPr/>
          </p:nvSpPr>
          <p:spPr bwMode="auto">
            <a:xfrm>
              <a:off x="1333046" y="2838676"/>
              <a:ext cx="3746946"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34" name="Text Placeholder 5"/>
            <p:cNvSpPr>
              <a:spLocks/>
            </p:cNvSpPr>
            <p:nvPr/>
          </p:nvSpPr>
          <p:spPr bwMode="auto">
            <a:xfrm>
              <a:off x="268583" y="2768311"/>
              <a:ext cx="8537054" cy="611178"/>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R1(config)# </a:t>
              </a:r>
              <a:r>
                <a:rPr lang="en-US" sz="1100" b="1" kern="0" dirty="0">
                  <a:latin typeface="Courier New" pitchFamily="49" charset="0"/>
                </a:rPr>
                <a:t>router ospf 1</a:t>
              </a:r>
            </a:p>
            <a:p>
              <a:pPr marL="236538" indent="-236538" defTabSz="814388">
                <a:buClr>
                  <a:srgbClr val="708CA1"/>
                </a:buClr>
                <a:defRPr/>
              </a:pPr>
              <a:r>
                <a:rPr lang="en-US" sz="1100" kern="0" dirty="0">
                  <a:latin typeface="Courier New" pitchFamily="49" charset="0"/>
                </a:rPr>
                <a:t>R1(config-router)# </a:t>
              </a:r>
              <a:r>
                <a:rPr lang="en-US" sz="1100" b="1" kern="0" dirty="0">
                  <a:latin typeface="Courier New" pitchFamily="49" charset="0"/>
                </a:rPr>
                <a:t>network 10.0.0.0 0.255.255.255 area 0</a:t>
              </a:r>
            </a:p>
            <a:p>
              <a:pPr marL="236538" indent="-236538" defTabSz="814388">
                <a:buClr>
                  <a:srgbClr val="708CA1"/>
                </a:buClr>
                <a:defRPr/>
              </a:pPr>
              <a:r>
                <a:rPr lang="en-US" sz="1100" kern="0" dirty="0">
                  <a:latin typeface="Courier New" pitchFamily="49" charset="0"/>
                </a:rPr>
                <a:t>R1(config-router)#</a:t>
              </a:r>
            </a:p>
          </p:txBody>
        </p:sp>
        <p:sp>
          <p:nvSpPr>
            <p:cNvPr id="35" name="Rectangle 34"/>
            <p:cNvSpPr/>
            <p:nvPr/>
          </p:nvSpPr>
          <p:spPr bwMode="auto">
            <a:xfrm>
              <a:off x="1310820" y="3431474"/>
              <a:ext cx="1332089"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36" name="Rectangle 35"/>
            <p:cNvSpPr/>
            <p:nvPr/>
          </p:nvSpPr>
          <p:spPr bwMode="auto">
            <a:xfrm>
              <a:off x="1920420" y="3702407"/>
              <a:ext cx="2777066"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sp>
          <p:nvSpPr>
            <p:cNvPr id="37" name="Text Placeholder 5"/>
            <p:cNvSpPr>
              <a:spLocks/>
            </p:cNvSpPr>
            <p:nvPr/>
          </p:nvSpPr>
          <p:spPr bwMode="auto">
            <a:xfrm>
              <a:off x="272242" y="3509316"/>
              <a:ext cx="8544212" cy="73378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R2(config)# </a:t>
              </a:r>
              <a:r>
                <a:rPr lang="en-US" sz="1100" b="1" kern="0" dirty="0">
                  <a:latin typeface="Courier New" pitchFamily="49" charset="0"/>
                </a:rPr>
                <a:t>router ospf 50</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network 10.2.1.2 0.0.0.0 area 0</a:t>
              </a:r>
            </a:p>
            <a:p>
              <a:pPr marL="236538" indent="-236538" defTabSz="814388">
                <a:buClr>
                  <a:srgbClr val="708CA1"/>
                </a:buClr>
                <a:defRPr/>
              </a:pPr>
              <a:r>
                <a:rPr lang="en-US" sz="1100" kern="0" dirty="0">
                  <a:latin typeface="Courier New" pitchFamily="49" charset="0"/>
                </a:rPr>
                <a:t>R2(config-router)# </a:t>
              </a:r>
              <a:r>
                <a:rPr lang="en-US" sz="1100" b="1" kern="0" dirty="0">
                  <a:latin typeface="Courier New" pitchFamily="49" charset="0"/>
                </a:rPr>
                <a:t>network 10.64.0.2 0.0.0.0 area 0</a:t>
              </a:r>
            </a:p>
            <a:p>
              <a:pPr marL="236538" indent="-236538" defTabSz="814388">
                <a:buClr>
                  <a:srgbClr val="708CA1"/>
                </a:buClr>
                <a:defRPr/>
              </a:pPr>
              <a:r>
                <a:rPr lang="en-US" sz="1100" kern="0" dirty="0">
                  <a:latin typeface="Courier New" pitchFamily="49" charset="0"/>
                </a:rPr>
                <a:t>R2(config-router)#</a:t>
              </a:r>
            </a:p>
          </p:txBody>
        </p:sp>
        <p:sp>
          <p:nvSpPr>
            <p:cNvPr id="39" name="Text Placeholder 5"/>
            <p:cNvSpPr>
              <a:spLocks/>
            </p:cNvSpPr>
            <p:nvPr/>
          </p:nvSpPr>
          <p:spPr bwMode="auto">
            <a:xfrm>
              <a:off x="268583" y="4419066"/>
              <a:ext cx="8547871" cy="58138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R3(config)# </a:t>
              </a:r>
              <a:r>
                <a:rPr lang="en-US" sz="1100" b="1" kern="0" dirty="0">
                  <a:latin typeface="Courier New" pitchFamily="49" charset="0"/>
                </a:rPr>
                <a:t>router ospf 100</a:t>
              </a:r>
            </a:p>
            <a:p>
              <a:pPr marL="236538" indent="-236538" defTabSz="814388">
                <a:buClr>
                  <a:srgbClr val="708CA1"/>
                </a:buClr>
                <a:defRPr/>
              </a:pPr>
              <a:r>
                <a:rPr lang="en-US" sz="1100" kern="0" dirty="0">
                  <a:latin typeface="Courier New" pitchFamily="49" charset="0"/>
                </a:rPr>
                <a:t>R3(config-router)# </a:t>
              </a:r>
              <a:r>
                <a:rPr lang="en-US" sz="1100" b="1" kern="0" dirty="0">
                  <a:latin typeface="Courier New" pitchFamily="49" charset="0"/>
                </a:rPr>
                <a:t>network 10.2.1.1 0.0.0.0 area 0</a:t>
              </a:r>
            </a:p>
            <a:p>
              <a:pPr marL="236538" indent="-236538" defTabSz="814388">
                <a:buClr>
                  <a:srgbClr val="708CA1"/>
                </a:buClr>
                <a:defRPr/>
              </a:pPr>
              <a:r>
                <a:rPr lang="en-US" sz="1100" kern="0" dirty="0">
                  <a:latin typeface="Courier New" pitchFamily="49" charset="0"/>
                </a:rPr>
                <a:t>R3(config-router)#</a:t>
              </a:r>
            </a:p>
          </p:txBody>
        </p:sp>
      </p:grpSp>
    </p:spTree>
    <p:extLst>
      <p:ext uri="{BB962C8B-B14F-4D97-AF65-F5344CB8AC3E}">
        <p14:creationId xmlns:p14="http://schemas.microsoft.com/office/powerpoint/2010/main" val="3536940103"/>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6"/>
          <p:cNvSpPr>
            <a:spLocks noGrp="1" noChangeArrowheads="1"/>
          </p:cNvSpPr>
          <p:nvPr>
            <p:ph type="title"/>
          </p:nvPr>
        </p:nvSpPr>
        <p:spPr/>
        <p:txBody>
          <a:bodyPr/>
          <a:lstStyle/>
          <a:p>
            <a:r>
              <a:rPr lang="en-US"/>
              <a:t>OSPF Router ID</a:t>
            </a:r>
            <a:endParaRPr lang="en-US" dirty="0"/>
          </a:p>
        </p:txBody>
      </p:sp>
      <p:sp>
        <p:nvSpPr>
          <p:cNvPr id="1266695" name="Rectangle 7"/>
          <p:cNvSpPr>
            <a:spLocks noGrp="1" noChangeArrowheads="1"/>
          </p:cNvSpPr>
          <p:nvPr>
            <p:ph idx="1"/>
          </p:nvPr>
        </p:nvSpPr>
        <p:spPr/>
        <p:txBody>
          <a:bodyPr>
            <a:normAutofit/>
          </a:bodyPr>
          <a:lstStyle/>
          <a:p>
            <a:r>
              <a:rPr lang="en-US" dirty="0">
                <a:solidFill>
                  <a:srgbClr val="405B03"/>
                </a:solidFill>
              </a:rPr>
              <a:t>A router is known to OSPF by the OSPF router ID number.</a:t>
            </a:r>
          </a:p>
          <a:p>
            <a:pPr lvl="1"/>
            <a:r>
              <a:rPr lang="en-US" dirty="0" err="1">
                <a:solidFill>
                  <a:srgbClr val="405B03"/>
                </a:solidFill>
              </a:rPr>
              <a:t>LSDBs</a:t>
            </a:r>
            <a:r>
              <a:rPr lang="en-US" dirty="0">
                <a:solidFill>
                  <a:srgbClr val="405B03"/>
                </a:solidFill>
              </a:rPr>
              <a:t> use the OSPF router ID to differentiate one router from the next.</a:t>
            </a:r>
          </a:p>
          <a:p>
            <a:r>
              <a:rPr lang="en-US" dirty="0">
                <a:solidFill>
                  <a:srgbClr val="405B03"/>
                </a:solidFill>
              </a:rPr>
              <a:t>By default, the router ID is the highest IP address on an active interface at the moment of OSPF process startup.</a:t>
            </a:r>
          </a:p>
          <a:p>
            <a:pPr lvl="1"/>
            <a:r>
              <a:rPr lang="en-US" dirty="0">
                <a:solidFill>
                  <a:srgbClr val="405B03"/>
                </a:solidFill>
              </a:rPr>
              <a:t>However, for stability reason, it is recommended that  the</a:t>
            </a:r>
            <a:r>
              <a:rPr lang="en-US" b="1" dirty="0">
                <a:solidFill>
                  <a:srgbClr val="405B03"/>
                </a:solidFill>
                <a:latin typeface="Courier New" pitchFamily="49" charset="0"/>
                <a:cs typeface="Courier New" pitchFamily="49" charset="0"/>
              </a:rPr>
              <a:t> router-id </a:t>
            </a:r>
            <a:r>
              <a:rPr lang="en-US" dirty="0">
                <a:solidFill>
                  <a:srgbClr val="405B03"/>
                </a:solidFill>
              </a:rPr>
              <a:t>command or a loopback interface be configured.</a:t>
            </a:r>
          </a:p>
        </p:txBody>
      </p:sp>
    </p:spTree>
    <p:extLst>
      <p:ext uri="{BB962C8B-B14F-4D97-AF65-F5344CB8AC3E}">
        <p14:creationId xmlns:p14="http://schemas.microsoft.com/office/powerpoint/2010/main" val="1294676556"/>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380037" y="251534"/>
            <a:ext cx="4874477" cy="973573"/>
          </a:xfrm>
        </p:spPr>
        <p:txBody>
          <a:bodyPr>
            <a:normAutofit/>
          </a:bodyPr>
          <a:lstStyle/>
          <a:p>
            <a:pPr eaLnBrk="1" hangingPunct="1"/>
            <a:r>
              <a:rPr lang="en-US" sz="4000" dirty="0"/>
              <a:t>OSPF Router ID</a:t>
            </a:r>
          </a:p>
        </p:txBody>
      </p:sp>
      <p:sp>
        <p:nvSpPr>
          <p:cNvPr id="56323" name="AutoShape 4"/>
          <p:cNvSpPr>
            <a:spLocks noChangeArrowheads="1"/>
          </p:cNvSpPr>
          <p:nvPr/>
        </p:nvSpPr>
        <p:spPr bwMode="auto">
          <a:xfrm>
            <a:off x="4890198" y="1200150"/>
            <a:ext cx="1581150" cy="1581150"/>
          </a:xfrm>
          <a:prstGeom prst="flowChartDecision">
            <a:avLst/>
          </a:prstGeom>
          <a:solidFill>
            <a:schemeClr val="accent1"/>
          </a:solidFill>
          <a:ln w="9525" algn="ctr">
            <a:solidFill>
              <a:schemeClr val="tx2"/>
            </a:solidFill>
            <a:miter lim="800000"/>
            <a:headEnd/>
            <a:tailEnd/>
          </a:ln>
        </p:spPr>
        <p:txBody>
          <a:bodyPr wrap="none" lIns="0" tIns="0" rIns="0" bIns="0" anchor="ctr" anchorCtr="1"/>
          <a:lstStyle/>
          <a:p>
            <a:pPr defTabSz="814388"/>
            <a:r>
              <a:rPr lang="en-US" sz="1400">
                <a:solidFill>
                  <a:schemeClr val="bg1"/>
                </a:solidFill>
              </a:rPr>
              <a:t>Router ID </a:t>
            </a:r>
          </a:p>
          <a:p>
            <a:pPr defTabSz="814388"/>
            <a:r>
              <a:rPr lang="en-US" sz="1400">
                <a:solidFill>
                  <a:schemeClr val="bg1"/>
                </a:solidFill>
              </a:rPr>
              <a:t>explicitly </a:t>
            </a:r>
          </a:p>
          <a:p>
            <a:pPr defTabSz="814388"/>
            <a:r>
              <a:rPr lang="en-US" sz="1400">
                <a:solidFill>
                  <a:schemeClr val="bg1"/>
                </a:solidFill>
              </a:rPr>
              <a:t>configured?</a:t>
            </a:r>
          </a:p>
        </p:txBody>
      </p:sp>
      <p:sp>
        <p:nvSpPr>
          <p:cNvPr id="1354763" name="AutoShape 11"/>
          <p:cNvSpPr>
            <a:spLocks noChangeArrowheads="1"/>
          </p:cNvSpPr>
          <p:nvPr/>
        </p:nvSpPr>
        <p:spPr bwMode="auto">
          <a:xfrm>
            <a:off x="7337237" y="1675083"/>
            <a:ext cx="1341508" cy="636576"/>
          </a:xfrm>
          <a:prstGeom prst="flowChartAlternateProcess">
            <a:avLst/>
          </a:prstGeom>
          <a:solidFill>
            <a:schemeClr val="accent1"/>
          </a:solidFill>
          <a:ln w="9525" algn="ctr">
            <a:solidFill>
              <a:schemeClr val="tx2"/>
            </a:solidFill>
            <a:miter lim="800000"/>
            <a:headEnd/>
            <a:tailEnd/>
          </a:ln>
        </p:spPr>
        <p:txBody>
          <a:bodyPr wrap="none" lIns="82124" tIns="41061" rIns="82124" bIns="41061" anchor="ctr">
            <a:spAutoFit/>
          </a:bodyPr>
          <a:lstStyle/>
          <a:p>
            <a:pPr defTabSz="814388"/>
            <a:r>
              <a:rPr lang="en-US" sz="1600">
                <a:solidFill>
                  <a:schemeClr val="bg1"/>
                </a:solidFill>
              </a:rPr>
              <a:t>Use that as </a:t>
            </a:r>
          </a:p>
          <a:p>
            <a:pPr defTabSz="814388"/>
            <a:r>
              <a:rPr lang="en-US" sz="1600">
                <a:solidFill>
                  <a:schemeClr val="bg1"/>
                </a:solidFill>
              </a:rPr>
              <a:t>the Router-ID</a:t>
            </a:r>
          </a:p>
        </p:txBody>
      </p:sp>
      <p:sp>
        <p:nvSpPr>
          <p:cNvPr id="1354757" name="Rectangle 5"/>
          <p:cNvSpPr>
            <a:spLocks noChangeArrowheads="1"/>
          </p:cNvSpPr>
          <p:nvPr/>
        </p:nvSpPr>
        <p:spPr bwMode="auto">
          <a:xfrm>
            <a:off x="6509096" y="1674284"/>
            <a:ext cx="681038" cy="239713"/>
          </a:xfrm>
          <a:prstGeom prst="rect">
            <a:avLst/>
          </a:prstGeom>
          <a:noFill/>
          <a:ln w="9525" algn="ctr">
            <a:noFill/>
            <a:miter lim="800000"/>
            <a:headEnd/>
            <a:tailEnd/>
          </a:ln>
          <a:effectLst/>
        </p:spPr>
        <p:txBody>
          <a:bodyPr wrap="none" lIns="0" tIns="0" rIns="0" bIns="0" anchor="ctr" anchorCtr="1"/>
          <a:lstStyle/>
          <a:p>
            <a:pPr marL="236538" indent="-236538" defTabSz="814388">
              <a:lnSpc>
                <a:spcPct val="95000"/>
              </a:lnSpc>
              <a:spcBef>
                <a:spcPct val="50000"/>
              </a:spcBef>
              <a:buClr>
                <a:srgbClr val="708CA1"/>
              </a:buClr>
              <a:defRPr/>
            </a:pPr>
            <a:r>
              <a:rPr lang="en-US" sz="1200" b="1" dirty="0">
                <a:effectLst>
                  <a:outerShdw blurRad="38100" dist="38100" dir="2700000" algn="tl">
                    <a:srgbClr val="C0C0C0"/>
                  </a:outerShdw>
                </a:effectLst>
                <a:latin typeface="Arial" charset="0"/>
              </a:rPr>
              <a:t>Yes</a:t>
            </a:r>
          </a:p>
        </p:txBody>
      </p:sp>
      <p:cxnSp>
        <p:nvCxnSpPr>
          <p:cNvPr id="56338" name="AutoShape 13"/>
          <p:cNvCxnSpPr>
            <a:cxnSpLocks noChangeShapeType="1"/>
            <a:stCxn id="56323" idx="3"/>
            <a:endCxn id="1354763" idx="1"/>
          </p:cNvCxnSpPr>
          <p:nvPr/>
        </p:nvCxnSpPr>
        <p:spPr bwMode="auto">
          <a:xfrm>
            <a:off x="6471349" y="1990725"/>
            <a:ext cx="865889" cy="2646"/>
          </a:xfrm>
          <a:prstGeom prst="bentConnector3">
            <a:avLst>
              <a:gd name="adj1" fmla="val 50000"/>
            </a:avLst>
          </a:prstGeom>
          <a:noFill/>
          <a:ln w="38100">
            <a:solidFill>
              <a:schemeClr val="tx1"/>
            </a:solidFill>
            <a:miter lim="800000"/>
            <a:headEnd/>
            <a:tailEnd type="triangle" w="med" len="med"/>
          </a:ln>
        </p:spPr>
      </p:cxnSp>
      <p:sp>
        <p:nvSpPr>
          <p:cNvPr id="1354759" name="Rectangle 7"/>
          <p:cNvSpPr>
            <a:spLocks noChangeArrowheads="1"/>
          </p:cNvSpPr>
          <p:nvPr/>
        </p:nvSpPr>
        <p:spPr bwMode="auto">
          <a:xfrm>
            <a:off x="4279540" y="1762301"/>
            <a:ext cx="681038" cy="239712"/>
          </a:xfrm>
          <a:prstGeom prst="rect">
            <a:avLst/>
          </a:prstGeom>
          <a:noFill/>
          <a:ln w="9525" algn="ctr">
            <a:noFill/>
            <a:miter lim="800000"/>
            <a:headEnd/>
            <a:tailEnd/>
          </a:ln>
          <a:effectLst/>
        </p:spPr>
        <p:txBody>
          <a:bodyPr wrap="none" lIns="0" tIns="0" rIns="0" bIns="0" anchor="ctr" anchorCtr="1"/>
          <a:lstStyle/>
          <a:p>
            <a:pPr marL="236538" indent="-236538" defTabSz="814388">
              <a:lnSpc>
                <a:spcPct val="95000"/>
              </a:lnSpc>
              <a:spcBef>
                <a:spcPct val="50000"/>
              </a:spcBef>
              <a:buClr>
                <a:srgbClr val="708CA1"/>
              </a:buClr>
              <a:defRPr/>
            </a:pPr>
            <a:r>
              <a:rPr lang="en-US" sz="1200" b="1" dirty="0">
                <a:effectLst>
                  <a:outerShdw blurRad="38100" dist="38100" dir="2700000" algn="tl">
                    <a:srgbClr val="C0C0C0"/>
                  </a:outerShdw>
                </a:effectLst>
                <a:latin typeface="Arial" charset="0"/>
              </a:rPr>
              <a:t>No</a:t>
            </a:r>
          </a:p>
        </p:txBody>
      </p:sp>
      <p:sp>
        <p:nvSpPr>
          <p:cNvPr id="56335" name="AutoShape 8"/>
          <p:cNvSpPr>
            <a:spLocks noChangeArrowheads="1"/>
          </p:cNvSpPr>
          <p:nvPr/>
        </p:nvSpPr>
        <p:spPr bwMode="auto">
          <a:xfrm>
            <a:off x="2817276" y="3067050"/>
            <a:ext cx="1581150" cy="1581150"/>
          </a:xfrm>
          <a:prstGeom prst="flowChartDecision">
            <a:avLst/>
          </a:prstGeom>
          <a:solidFill>
            <a:schemeClr val="accent1"/>
          </a:solidFill>
          <a:ln w="9525" algn="ctr">
            <a:solidFill>
              <a:schemeClr val="tx2"/>
            </a:solidFill>
            <a:miter lim="800000"/>
            <a:headEnd/>
            <a:tailEnd/>
          </a:ln>
        </p:spPr>
        <p:txBody>
          <a:bodyPr wrap="none" lIns="0" tIns="0" rIns="0" bIns="0" anchor="ctr" anchorCtr="1"/>
          <a:lstStyle/>
          <a:p>
            <a:pPr defTabSz="814388"/>
            <a:r>
              <a:rPr lang="en-US" sz="1400">
                <a:solidFill>
                  <a:schemeClr val="bg1"/>
                </a:solidFill>
              </a:rPr>
              <a:t>Loopback </a:t>
            </a:r>
          </a:p>
          <a:p>
            <a:pPr defTabSz="814388"/>
            <a:r>
              <a:rPr lang="en-US" sz="1400">
                <a:solidFill>
                  <a:schemeClr val="bg1"/>
                </a:solidFill>
              </a:rPr>
              <a:t>interface </a:t>
            </a:r>
          </a:p>
          <a:p>
            <a:pPr defTabSz="814388"/>
            <a:r>
              <a:rPr lang="en-US" sz="1400">
                <a:solidFill>
                  <a:schemeClr val="bg1"/>
                </a:solidFill>
              </a:rPr>
              <a:t>configured?</a:t>
            </a:r>
          </a:p>
        </p:txBody>
      </p:sp>
      <p:cxnSp>
        <p:nvCxnSpPr>
          <p:cNvPr id="56336" name="AutoShape 14"/>
          <p:cNvCxnSpPr>
            <a:cxnSpLocks noChangeShapeType="1"/>
            <a:stCxn id="56323" idx="1"/>
            <a:endCxn id="56335" idx="0"/>
          </p:cNvCxnSpPr>
          <p:nvPr/>
        </p:nvCxnSpPr>
        <p:spPr bwMode="auto">
          <a:xfrm rot="10800000" flipV="1">
            <a:off x="3607853" y="1990725"/>
            <a:ext cx="1282347" cy="1076325"/>
          </a:xfrm>
          <a:prstGeom prst="bentConnector2">
            <a:avLst/>
          </a:prstGeom>
          <a:noFill/>
          <a:ln w="38100">
            <a:solidFill>
              <a:schemeClr val="tx1"/>
            </a:solidFill>
            <a:miter lim="800000"/>
            <a:headEnd/>
            <a:tailEnd type="triangle" w="med" len="med"/>
          </a:ln>
        </p:spPr>
      </p:cxnSp>
      <p:cxnSp>
        <p:nvCxnSpPr>
          <p:cNvPr id="56332" name="AutoShape 15"/>
          <p:cNvCxnSpPr>
            <a:cxnSpLocks noChangeShapeType="1"/>
            <a:stCxn id="56335" idx="3"/>
            <a:endCxn id="19" idx="1"/>
          </p:cNvCxnSpPr>
          <p:nvPr/>
        </p:nvCxnSpPr>
        <p:spPr bwMode="auto">
          <a:xfrm flipV="1">
            <a:off x="4398427" y="3855687"/>
            <a:ext cx="2273289" cy="1939"/>
          </a:xfrm>
          <a:prstGeom prst="straightConnector1">
            <a:avLst/>
          </a:prstGeom>
          <a:noFill/>
          <a:ln w="38100">
            <a:solidFill>
              <a:schemeClr val="tx1"/>
            </a:solidFill>
            <a:round/>
            <a:headEnd/>
            <a:tailEnd type="triangle" w="med" len="med"/>
          </a:ln>
        </p:spPr>
      </p:cxnSp>
      <p:sp>
        <p:nvSpPr>
          <p:cNvPr id="1354770" name="Rectangle 18"/>
          <p:cNvSpPr>
            <a:spLocks noChangeArrowheads="1"/>
          </p:cNvSpPr>
          <p:nvPr/>
        </p:nvSpPr>
        <p:spPr bwMode="auto">
          <a:xfrm>
            <a:off x="4376201" y="3517901"/>
            <a:ext cx="681038" cy="239713"/>
          </a:xfrm>
          <a:prstGeom prst="rect">
            <a:avLst/>
          </a:prstGeom>
          <a:noFill/>
          <a:ln w="9525" algn="ctr">
            <a:noFill/>
            <a:miter lim="800000"/>
            <a:headEnd/>
            <a:tailEnd/>
          </a:ln>
          <a:effectLst/>
        </p:spPr>
        <p:txBody>
          <a:bodyPr wrap="none" lIns="0" tIns="0" rIns="0" bIns="0" anchor="ctr" anchorCtr="1"/>
          <a:lstStyle/>
          <a:p>
            <a:pPr marL="236538" indent="-236538" defTabSz="814388">
              <a:lnSpc>
                <a:spcPct val="95000"/>
              </a:lnSpc>
              <a:spcBef>
                <a:spcPct val="50000"/>
              </a:spcBef>
              <a:buClr>
                <a:srgbClr val="708CA1"/>
              </a:buClr>
              <a:defRPr/>
            </a:pPr>
            <a:r>
              <a:rPr lang="en-US" sz="1200" b="1">
                <a:effectLst>
                  <a:outerShdw blurRad="38100" dist="38100" dir="2700000" algn="tl">
                    <a:srgbClr val="C0C0C0"/>
                  </a:outerShdw>
                </a:effectLst>
                <a:latin typeface="Arial" charset="0"/>
              </a:rPr>
              <a:t>Yes</a:t>
            </a:r>
          </a:p>
        </p:txBody>
      </p:sp>
      <p:sp>
        <p:nvSpPr>
          <p:cNvPr id="1354772" name="Rectangle 20"/>
          <p:cNvSpPr>
            <a:spLocks noChangeArrowheads="1"/>
          </p:cNvSpPr>
          <p:nvPr/>
        </p:nvSpPr>
        <p:spPr bwMode="auto">
          <a:xfrm>
            <a:off x="3646304" y="4624388"/>
            <a:ext cx="681038" cy="239712"/>
          </a:xfrm>
          <a:prstGeom prst="rect">
            <a:avLst/>
          </a:prstGeom>
          <a:noFill/>
          <a:ln w="9525" algn="ctr">
            <a:noFill/>
            <a:miter lim="800000"/>
            <a:headEnd/>
            <a:tailEnd/>
          </a:ln>
          <a:effectLst/>
        </p:spPr>
        <p:txBody>
          <a:bodyPr wrap="none" lIns="0" tIns="0" rIns="0" bIns="0" anchor="ctr" anchorCtr="1"/>
          <a:lstStyle/>
          <a:p>
            <a:pPr marL="236538" indent="-236538" defTabSz="814388">
              <a:lnSpc>
                <a:spcPct val="95000"/>
              </a:lnSpc>
              <a:spcBef>
                <a:spcPct val="50000"/>
              </a:spcBef>
              <a:buClr>
                <a:srgbClr val="708CA1"/>
              </a:buClr>
              <a:defRPr/>
            </a:pPr>
            <a:r>
              <a:rPr lang="en-US" sz="1200" b="1" dirty="0">
                <a:effectLst>
                  <a:outerShdw blurRad="38100" dist="38100" dir="2700000" algn="tl">
                    <a:srgbClr val="C0C0C0"/>
                  </a:outerShdw>
                </a:effectLst>
                <a:latin typeface="Arial" charset="0"/>
              </a:rPr>
              <a:t>No</a:t>
            </a:r>
          </a:p>
        </p:txBody>
      </p:sp>
      <p:sp>
        <p:nvSpPr>
          <p:cNvPr id="56330" name="AutoShape 27"/>
          <p:cNvSpPr>
            <a:spLocks noChangeArrowheads="1"/>
          </p:cNvSpPr>
          <p:nvPr/>
        </p:nvSpPr>
        <p:spPr bwMode="auto">
          <a:xfrm>
            <a:off x="6683016" y="4956460"/>
            <a:ext cx="2335225" cy="636576"/>
          </a:xfrm>
          <a:prstGeom prst="flowChartAlternateProcess">
            <a:avLst/>
          </a:prstGeom>
          <a:solidFill>
            <a:schemeClr val="accent1"/>
          </a:solidFill>
          <a:ln w="9525" algn="ctr">
            <a:solidFill>
              <a:schemeClr val="tx2"/>
            </a:solidFill>
            <a:miter lim="800000"/>
            <a:headEnd/>
            <a:tailEnd/>
          </a:ln>
        </p:spPr>
        <p:txBody>
          <a:bodyPr wrap="square" lIns="82124" tIns="41061" rIns="82124" bIns="41061" anchor="ctr">
            <a:spAutoFit/>
          </a:bodyPr>
          <a:lstStyle/>
          <a:p>
            <a:pPr defTabSz="814388"/>
            <a:r>
              <a:rPr lang="en-US" sz="1600">
                <a:solidFill>
                  <a:schemeClr val="bg1"/>
                </a:solidFill>
              </a:rPr>
              <a:t>Use the highest active </a:t>
            </a:r>
          </a:p>
          <a:p>
            <a:pPr defTabSz="814388"/>
            <a:r>
              <a:rPr lang="en-US" sz="1600">
                <a:solidFill>
                  <a:schemeClr val="bg1"/>
                </a:solidFill>
              </a:rPr>
              <a:t>configured IP address</a:t>
            </a:r>
          </a:p>
        </p:txBody>
      </p:sp>
      <p:sp>
        <p:nvSpPr>
          <p:cNvPr id="19" name="AutoShape 11"/>
          <p:cNvSpPr>
            <a:spLocks noChangeArrowheads="1"/>
          </p:cNvSpPr>
          <p:nvPr/>
        </p:nvSpPr>
        <p:spPr bwMode="auto">
          <a:xfrm>
            <a:off x="6671715" y="3401191"/>
            <a:ext cx="2343850" cy="908991"/>
          </a:xfrm>
          <a:prstGeom prst="flowChartAlternateProcess">
            <a:avLst/>
          </a:prstGeom>
          <a:solidFill>
            <a:schemeClr val="accent1"/>
          </a:solidFill>
          <a:ln w="9525" algn="ctr">
            <a:solidFill>
              <a:schemeClr val="tx2"/>
            </a:solidFill>
            <a:miter lim="800000"/>
            <a:headEnd/>
            <a:tailEnd/>
          </a:ln>
        </p:spPr>
        <p:txBody>
          <a:bodyPr wrap="square" lIns="82124" tIns="41061" rIns="82124" bIns="41061" anchor="ctr">
            <a:spAutoFit/>
          </a:bodyPr>
          <a:lstStyle/>
          <a:p>
            <a:pPr defTabSz="814388"/>
            <a:r>
              <a:rPr lang="en-US" sz="1600" dirty="0">
                <a:solidFill>
                  <a:schemeClr val="bg1"/>
                </a:solidFill>
              </a:rPr>
              <a:t>Use the highest configured loopback IP address</a:t>
            </a:r>
          </a:p>
        </p:txBody>
      </p:sp>
      <p:cxnSp>
        <p:nvCxnSpPr>
          <p:cNvPr id="33" name="AutoShape 14"/>
          <p:cNvCxnSpPr>
            <a:cxnSpLocks noChangeShapeType="1"/>
            <a:stCxn id="56335" idx="2"/>
            <a:endCxn id="56330" idx="1"/>
          </p:cNvCxnSpPr>
          <p:nvPr/>
        </p:nvCxnSpPr>
        <p:spPr bwMode="auto">
          <a:xfrm rot="16200000" flipH="1">
            <a:off x="4832159" y="3423892"/>
            <a:ext cx="626548" cy="3075164"/>
          </a:xfrm>
          <a:prstGeom prst="bentConnector2">
            <a:avLst/>
          </a:prstGeom>
          <a:noFill/>
          <a:ln w="38100">
            <a:solidFill>
              <a:schemeClr val="tx1"/>
            </a:solidFill>
            <a:miter lim="800000"/>
            <a:headEnd/>
            <a:tailEnd type="triangle" w="med" len="med"/>
          </a:ln>
        </p:spPr>
      </p:cxnSp>
    </p:spTree>
    <p:extLst>
      <p:ext uri="{BB962C8B-B14F-4D97-AF65-F5344CB8AC3E}">
        <p14:creationId xmlns:p14="http://schemas.microsoft.com/office/powerpoint/2010/main" val="110183319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35934" y="271924"/>
            <a:ext cx="7753965" cy="794875"/>
          </a:xfrm>
        </p:spPr>
        <p:txBody>
          <a:bodyPr>
            <a:normAutofit/>
          </a:bodyPr>
          <a:lstStyle/>
          <a:p>
            <a:pPr algn="l"/>
            <a:r>
              <a:rPr lang="en-US" b="1" dirty="0">
                <a:solidFill>
                  <a:schemeClr val="accent1">
                    <a:lumMod val="50000"/>
                  </a:schemeClr>
                </a:solidFill>
                <a:latin typeface="Arial" panose="020B0604020202020204" pitchFamily="34" charset="0"/>
                <a:cs typeface="Arial" panose="020B0604020202020204" pitchFamily="34" charset="0"/>
              </a:rPr>
              <a:t>Define the Router ID</a:t>
            </a:r>
          </a:p>
        </p:txBody>
      </p:sp>
      <p:sp>
        <p:nvSpPr>
          <p:cNvPr id="13" name="Content Placeholder 12"/>
          <p:cNvSpPr>
            <a:spLocks noGrp="1"/>
          </p:cNvSpPr>
          <p:nvPr>
            <p:ph idx="1"/>
          </p:nvPr>
        </p:nvSpPr>
        <p:spPr>
          <a:xfrm>
            <a:off x="774701" y="1192401"/>
            <a:ext cx="8316913" cy="491994"/>
          </a:xfrm>
        </p:spPr>
        <p:txBody>
          <a:bodyPr>
            <a:normAutofit/>
          </a:bodyPr>
          <a:lstStyle/>
          <a:p>
            <a:r>
              <a:rPr lang="en-US" dirty="0"/>
              <a:t>Assign a specific router ID to the router.</a:t>
            </a:r>
          </a:p>
        </p:txBody>
      </p:sp>
      <p:sp>
        <p:nvSpPr>
          <p:cNvPr id="14" name="Text Placeholder 13"/>
          <p:cNvSpPr>
            <a:spLocks noGrp="1"/>
          </p:cNvSpPr>
          <p:nvPr>
            <p:ph type="body" sz="quarter" idx="10"/>
          </p:nvPr>
        </p:nvSpPr>
        <p:spPr>
          <a:xfrm>
            <a:off x="1108833" y="1711783"/>
            <a:ext cx="7745412" cy="377078"/>
          </a:xfrm>
        </p:spPr>
        <p:txBody>
          <a:bodyPr>
            <a:normAutofit/>
          </a:bodyPr>
          <a:lstStyle/>
          <a:p>
            <a:r>
              <a:rPr lang="en-US" sz="1800" dirty="0"/>
              <a:t>Router(config-router)#</a:t>
            </a:r>
          </a:p>
        </p:txBody>
      </p:sp>
      <p:sp>
        <p:nvSpPr>
          <p:cNvPr id="15" name="Text Placeholder 14"/>
          <p:cNvSpPr>
            <a:spLocks noGrp="1"/>
          </p:cNvSpPr>
          <p:nvPr>
            <p:ph type="body" sz="quarter" idx="11"/>
          </p:nvPr>
        </p:nvSpPr>
        <p:spPr>
          <a:xfrm>
            <a:off x="1110626" y="2360908"/>
            <a:ext cx="7745412" cy="377078"/>
          </a:xfrm>
        </p:spPr>
        <p:txBody>
          <a:bodyPr>
            <a:normAutofit/>
          </a:bodyPr>
          <a:lstStyle/>
          <a:p>
            <a:r>
              <a:rPr lang="en-US" sz="1800" dirty="0"/>
              <a:t>router-id </a:t>
            </a:r>
            <a:r>
              <a:rPr lang="en-US" sz="1800" b="0" i="1" dirty="0"/>
              <a:t>ip-address</a:t>
            </a:r>
            <a:endParaRPr lang="en-US" sz="1800" b="0" dirty="0"/>
          </a:p>
        </p:txBody>
      </p:sp>
      <p:sp>
        <p:nvSpPr>
          <p:cNvPr id="7" name="Rectangle 6"/>
          <p:cNvSpPr/>
          <p:nvPr/>
        </p:nvSpPr>
        <p:spPr>
          <a:xfrm>
            <a:off x="761998" y="2969724"/>
            <a:ext cx="10375901" cy="2754600"/>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sz="2000" dirty="0"/>
              <a:t>Any unique arbitrary 32-bit value in an IP address format (dotted decimal) can be used.</a:t>
            </a:r>
          </a:p>
          <a:p>
            <a:pPr marL="236538" lvl="1" indent="-236538" defTabSz="814388">
              <a:lnSpc>
                <a:spcPct val="95000"/>
              </a:lnSpc>
              <a:spcBef>
                <a:spcPct val="50000"/>
              </a:spcBef>
              <a:buClr>
                <a:srgbClr val="708CA1"/>
              </a:buClr>
              <a:buFont typeface="Wingdings" pitchFamily="2" charset="2"/>
              <a:buChar char="§"/>
            </a:pPr>
            <a:r>
              <a:rPr lang="en-US" sz="2000" dirty="0"/>
              <a:t>If this command is used on an OSPF process that is already active, then the new router ID takes effect:</a:t>
            </a:r>
          </a:p>
          <a:p>
            <a:pPr marL="693738" lvl="2" indent="-236538" defTabSz="814388">
              <a:lnSpc>
                <a:spcPct val="95000"/>
              </a:lnSpc>
              <a:spcBef>
                <a:spcPct val="50000"/>
              </a:spcBef>
              <a:buClr>
                <a:srgbClr val="708CA1"/>
              </a:buClr>
              <a:buFont typeface="Wingdings" pitchFamily="2" charset="2"/>
              <a:buChar char="§"/>
            </a:pPr>
            <a:r>
              <a:rPr lang="en-US" sz="2000" dirty="0"/>
              <a:t>After the next router reload.</a:t>
            </a:r>
          </a:p>
          <a:p>
            <a:pPr marL="693738" lvl="2" indent="-236538" defTabSz="814388">
              <a:lnSpc>
                <a:spcPct val="95000"/>
              </a:lnSpc>
              <a:spcBef>
                <a:spcPct val="50000"/>
              </a:spcBef>
              <a:buClr>
                <a:srgbClr val="708CA1"/>
              </a:buClr>
              <a:buFont typeface="Wingdings" pitchFamily="2" charset="2"/>
              <a:buChar char="§"/>
            </a:pPr>
            <a:r>
              <a:rPr lang="en-US" sz="2000" dirty="0"/>
              <a:t>After a manual restarting of the OSPF process using 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clear ip ospf process </a:t>
            </a:r>
            <a:r>
              <a:rPr lang="en-US" sz="2000" dirty="0"/>
              <a:t>privileged EXEC command.</a:t>
            </a:r>
          </a:p>
          <a:p>
            <a:pPr marL="236538" indent="-236538" defTabSz="814388">
              <a:lnSpc>
                <a:spcPct val="95000"/>
              </a:lnSpc>
              <a:spcBef>
                <a:spcPct val="50000"/>
              </a:spcBef>
              <a:buClr>
                <a:srgbClr val="708CA1"/>
              </a:buClr>
              <a:buFont typeface="Wingdings" pitchFamily="2" charset="2"/>
              <a:buChar char="§"/>
            </a:pPr>
            <a:endParaRPr lang="en-US" sz="2000" dirty="0"/>
          </a:p>
        </p:txBody>
      </p:sp>
    </p:spTree>
    <p:extLst>
      <p:ext uri="{BB962C8B-B14F-4D97-AF65-F5344CB8AC3E}">
        <p14:creationId xmlns:p14="http://schemas.microsoft.com/office/powerpoint/2010/main" val="142309793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1105" y="232621"/>
            <a:ext cx="7669311" cy="1285777"/>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Verifying the Router-ID</a:t>
            </a:r>
          </a:p>
        </p:txBody>
      </p:sp>
      <p:grpSp>
        <p:nvGrpSpPr>
          <p:cNvPr id="4" name="Group 3"/>
          <p:cNvGrpSpPr/>
          <p:nvPr/>
        </p:nvGrpSpPr>
        <p:grpSpPr>
          <a:xfrm>
            <a:off x="1834297" y="2417508"/>
            <a:ext cx="8523406" cy="2387597"/>
            <a:chOff x="279400" y="1233491"/>
            <a:chExt cx="8523406" cy="2387597"/>
          </a:xfrm>
        </p:grpSpPr>
        <p:grpSp>
          <p:nvGrpSpPr>
            <p:cNvPr id="3" name="Group 2"/>
            <p:cNvGrpSpPr/>
            <p:nvPr/>
          </p:nvGrpSpPr>
          <p:grpSpPr>
            <a:xfrm>
              <a:off x="344947" y="1233491"/>
              <a:ext cx="7410520" cy="2187981"/>
              <a:chOff x="344947" y="1233491"/>
              <a:chExt cx="7410520" cy="2187981"/>
            </a:xfrm>
          </p:grpSpPr>
          <p:sp>
            <p:nvSpPr>
              <p:cNvPr id="32" name="Rounded Rectangle 31"/>
              <p:cNvSpPr/>
              <p:nvPr/>
            </p:nvSpPr>
            <p:spPr bwMode="auto">
              <a:xfrm>
                <a:off x="4549422" y="1595157"/>
                <a:ext cx="3206045" cy="459506"/>
              </a:xfrm>
              <a:prstGeom prst="roundRect">
                <a:avLst/>
              </a:prstGeom>
              <a:solidFill>
                <a:schemeClr val="accent2">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48" name="Freeform 9"/>
              <p:cNvSpPr>
                <a:spLocks/>
              </p:cNvSpPr>
              <p:nvPr/>
            </p:nvSpPr>
            <p:spPr bwMode="auto">
              <a:xfrm>
                <a:off x="4707467" y="2065867"/>
                <a:ext cx="2161017" cy="139319"/>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1162690" y="1600803"/>
                <a:ext cx="3070644"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3922602" y="185264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6637110" y="1863665"/>
                <a:ext cx="870351" cy="451691"/>
              </a:xfrm>
              <a:prstGeom prst="rect">
                <a:avLst/>
              </a:prstGeom>
              <a:noFill/>
              <a:ln w="9525">
                <a:noFill/>
                <a:miter lim="800000"/>
                <a:headEnd/>
                <a:tailEnd/>
              </a:ln>
            </p:spPr>
          </p:pic>
          <p:sp>
            <p:nvSpPr>
              <p:cNvPr id="24" name="TextBox 23"/>
              <p:cNvSpPr txBox="1"/>
              <p:nvPr/>
            </p:nvSpPr>
            <p:spPr>
              <a:xfrm>
                <a:off x="4198035" y="2072985"/>
                <a:ext cx="349776" cy="276999"/>
              </a:xfrm>
              <a:prstGeom prst="rect">
                <a:avLst/>
              </a:prstGeom>
              <a:noFill/>
            </p:spPr>
            <p:txBody>
              <a:bodyPr wrap="none" rtlCol="0">
                <a:spAutoFit/>
              </a:bodyPr>
              <a:lstStyle/>
              <a:p>
                <a:r>
                  <a:rPr lang="en-US" sz="1200" b="1" dirty="0">
                    <a:solidFill>
                      <a:schemeClr val="bg1"/>
                    </a:solidFill>
                  </a:rPr>
                  <a:t>R2</a:t>
                </a:r>
              </a:p>
            </p:txBody>
          </p:sp>
          <p:sp>
            <p:nvSpPr>
              <p:cNvPr id="25" name="TextBox 24"/>
              <p:cNvSpPr txBox="1"/>
              <p:nvPr/>
            </p:nvSpPr>
            <p:spPr>
              <a:xfrm>
                <a:off x="6932765" y="2082164"/>
                <a:ext cx="349776" cy="276999"/>
              </a:xfrm>
              <a:prstGeom prst="rect">
                <a:avLst/>
              </a:prstGeom>
              <a:noFill/>
            </p:spPr>
            <p:txBody>
              <a:bodyPr wrap="none" rtlCol="0">
                <a:spAutoFit/>
              </a:bodyPr>
              <a:lstStyle/>
              <a:p>
                <a:r>
                  <a:rPr lang="en-US" sz="1200" b="1" dirty="0">
                    <a:solidFill>
                      <a:schemeClr val="bg1"/>
                    </a:solidFill>
                  </a:rPr>
                  <a:t>R3</a:t>
                </a:r>
              </a:p>
            </p:txBody>
          </p:sp>
          <p:sp>
            <p:nvSpPr>
              <p:cNvPr id="30" name="TextBox 29"/>
              <p:cNvSpPr txBox="1"/>
              <p:nvPr/>
            </p:nvSpPr>
            <p:spPr>
              <a:xfrm>
                <a:off x="1421033" y="1239137"/>
                <a:ext cx="945988" cy="160898"/>
              </a:xfrm>
              <a:prstGeom prst="rect">
                <a:avLst/>
              </a:prstGeom>
              <a:noFill/>
            </p:spPr>
            <p:txBody>
              <a:bodyPr wrap="square" lIns="0" tIns="0" rIns="0" bIns="0" rtlCol="0" anchor="ctr" anchorCtr="0">
                <a:noAutofit/>
              </a:bodyPr>
              <a:lstStyle/>
              <a:p>
                <a:r>
                  <a:rPr lang="en-US" sz="1050" b="1" dirty="0"/>
                  <a:t>OSPF Area 0</a:t>
                </a:r>
              </a:p>
            </p:txBody>
          </p:sp>
          <p:sp>
            <p:nvSpPr>
              <p:cNvPr id="49" name="TextBox 48"/>
              <p:cNvSpPr txBox="1"/>
              <p:nvPr/>
            </p:nvSpPr>
            <p:spPr>
              <a:xfrm>
                <a:off x="4826139" y="2120007"/>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6227809" y="2205500"/>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5311181" y="1843506"/>
                <a:ext cx="945988" cy="160898"/>
              </a:xfrm>
              <a:prstGeom prst="rect">
                <a:avLst/>
              </a:prstGeom>
              <a:noFill/>
            </p:spPr>
            <p:txBody>
              <a:bodyPr wrap="square" lIns="0" tIns="0" rIns="0" bIns="0" rtlCol="0" anchor="ctr" anchorCtr="0">
                <a:noAutofit/>
              </a:bodyPr>
              <a:lstStyle/>
              <a:p>
                <a:r>
                  <a:rPr lang="en-US" sz="1000" dirty="0"/>
                  <a:t>64 kbps</a:t>
                </a:r>
              </a:p>
            </p:txBody>
          </p:sp>
          <p:sp>
            <p:nvSpPr>
              <p:cNvPr id="52" name="TextBox 51"/>
              <p:cNvSpPr txBox="1"/>
              <p:nvPr/>
            </p:nvSpPr>
            <p:spPr>
              <a:xfrm>
                <a:off x="5301090" y="1690374"/>
                <a:ext cx="1013551" cy="165253"/>
              </a:xfrm>
              <a:prstGeom prst="rect">
                <a:avLst/>
              </a:prstGeom>
              <a:noFill/>
            </p:spPr>
            <p:txBody>
              <a:bodyPr wrap="square" lIns="0" tIns="0" rIns="0" bIns="0" rtlCol="0" anchor="ctr" anchorCtr="0">
                <a:noAutofit/>
              </a:bodyPr>
              <a:lstStyle/>
              <a:p>
                <a:r>
                  <a:rPr lang="en-US" sz="1050" dirty="0"/>
                  <a:t>10.2.1.0 /24</a:t>
                </a:r>
              </a:p>
            </p:txBody>
          </p:sp>
          <p:sp>
            <p:nvSpPr>
              <p:cNvPr id="53" name="TextBox 52"/>
              <p:cNvSpPr txBox="1"/>
              <p:nvPr/>
            </p:nvSpPr>
            <p:spPr>
              <a:xfrm>
                <a:off x="4833576" y="1882114"/>
                <a:ext cx="1013551" cy="165253"/>
              </a:xfrm>
              <a:prstGeom prst="rect">
                <a:avLst/>
              </a:prstGeom>
              <a:noFill/>
            </p:spPr>
            <p:txBody>
              <a:bodyPr wrap="square" lIns="0" tIns="0" rIns="0" bIns="0" rtlCol="0" anchor="ctr" anchorCtr="0">
                <a:noAutofit/>
              </a:bodyPr>
              <a:lstStyle/>
              <a:p>
                <a:pPr algn="l"/>
                <a:r>
                  <a:rPr lang="en-US" sz="1050" dirty="0"/>
                  <a:t>.2</a:t>
                </a:r>
              </a:p>
            </p:txBody>
          </p:sp>
          <p:sp>
            <p:nvSpPr>
              <p:cNvPr id="54" name="TextBox 53"/>
              <p:cNvSpPr txBox="1"/>
              <p:nvPr/>
            </p:nvSpPr>
            <p:spPr>
              <a:xfrm>
                <a:off x="6495519" y="2034511"/>
                <a:ext cx="544315" cy="179554"/>
              </a:xfrm>
              <a:prstGeom prst="rect">
                <a:avLst/>
              </a:prstGeom>
              <a:noFill/>
            </p:spPr>
            <p:txBody>
              <a:bodyPr wrap="square" lIns="0" tIns="0" rIns="0" bIns="0" rtlCol="0" anchor="ctr" anchorCtr="0">
                <a:noAutofit/>
              </a:bodyPr>
              <a:lstStyle/>
              <a:p>
                <a:pPr algn="l"/>
                <a:r>
                  <a:rPr lang="en-US" sz="1050" dirty="0"/>
                  <a:t>.1</a:t>
                </a:r>
              </a:p>
            </p:txBody>
          </p:sp>
          <p:pic>
            <p:nvPicPr>
              <p:cNvPr id="42" name="Picture 37"/>
              <p:cNvPicPr>
                <a:picLocks noChangeArrowheads="1"/>
              </p:cNvPicPr>
              <p:nvPr/>
            </p:nvPicPr>
            <p:blipFill>
              <a:blip r:embed="rId3"/>
              <a:srcRect/>
              <a:stretch>
                <a:fillRect/>
              </a:stretch>
            </p:blipFill>
            <p:spPr bwMode="auto">
              <a:xfrm>
                <a:off x="1467243" y="1847002"/>
                <a:ext cx="870351" cy="451691"/>
              </a:xfrm>
              <a:prstGeom prst="rect">
                <a:avLst/>
              </a:prstGeom>
              <a:noFill/>
              <a:ln w="9525">
                <a:noFill/>
                <a:miter lim="800000"/>
                <a:headEnd/>
                <a:tailEnd/>
              </a:ln>
            </p:spPr>
          </p:pic>
          <p:sp>
            <p:nvSpPr>
              <p:cNvPr id="58" name="TextBox 57"/>
              <p:cNvSpPr txBox="1"/>
              <p:nvPr/>
            </p:nvSpPr>
            <p:spPr>
              <a:xfrm>
                <a:off x="1742676" y="2089917"/>
                <a:ext cx="349776" cy="276999"/>
              </a:xfrm>
              <a:prstGeom prst="rect">
                <a:avLst/>
              </a:prstGeom>
              <a:noFill/>
            </p:spPr>
            <p:txBody>
              <a:bodyPr wrap="none" rtlCol="0">
                <a:spAutoFit/>
              </a:bodyPr>
              <a:lstStyle/>
              <a:p>
                <a:r>
                  <a:rPr lang="en-US" sz="1200" b="1" dirty="0">
                    <a:solidFill>
                      <a:schemeClr val="bg1"/>
                    </a:solidFill>
                  </a:rPr>
                  <a:t>R1</a:t>
                </a:r>
              </a:p>
            </p:txBody>
          </p:sp>
          <p:sp>
            <p:nvSpPr>
              <p:cNvPr id="60" name="TextBox 59"/>
              <p:cNvSpPr txBox="1"/>
              <p:nvPr/>
            </p:nvSpPr>
            <p:spPr>
              <a:xfrm>
                <a:off x="2359491" y="2148228"/>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1" name="TextBox 60"/>
              <p:cNvSpPr txBox="1"/>
              <p:nvPr/>
            </p:nvSpPr>
            <p:spPr>
              <a:xfrm>
                <a:off x="2366928" y="1910335"/>
                <a:ext cx="1013551" cy="165253"/>
              </a:xfrm>
              <a:prstGeom prst="rect">
                <a:avLst/>
              </a:prstGeom>
              <a:noFill/>
            </p:spPr>
            <p:txBody>
              <a:bodyPr wrap="square" lIns="0" tIns="0" rIns="0" bIns="0" rtlCol="0" anchor="ctr" anchorCtr="0">
                <a:noAutofit/>
              </a:bodyPr>
              <a:lstStyle/>
              <a:p>
                <a:pPr algn="l"/>
                <a:r>
                  <a:rPr lang="en-US" sz="1050" dirty="0"/>
                  <a:t>.1</a:t>
                </a:r>
              </a:p>
            </p:txBody>
          </p:sp>
          <p:cxnSp>
            <p:nvCxnSpPr>
              <p:cNvPr id="64" name="Straight Connector 63"/>
              <p:cNvCxnSpPr>
                <a:stCxn id="42" idx="3"/>
                <a:endCxn id="7" idx="1"/>
              </p:cNvCxnSpPr>
              <p:nvPr/>
            </p:nvCxnSpPr>
            <p:spPr bwMode="auto">
              <a:xfrm>
                <a:off x="2337594" y="2072848"/>
                <a:ext cx="1585008" cy="5646"/>
              </a:xfrm>
              <a:prstGeom prst="line">
                <a:avLst/>
              </a:prstGeom>
              <a:solidFill>
                <a:schemeClr val="accent1"/>
              </a:solidFill>
              <a:ln w="19050" cap="flat" cmpd="sng" algn="ctr">
                <a:solidFill>
                  <a:schemeClr val="accent6"/>
                </a:solidFill>
                <a:prstDash val="solid"/>
                <a:round/>
                <a:headEnd type="none" w="med" len="med"/>
                <a:tailEnd type="none" w="med" len="med"/>
              </a:ln>
              <a:effectLst/>
            </p:spPr>
          </p:cxnSp>
          <p:sp>
            <p:nvSpPr>
              <p:cNvPr id="66" name="TextBox 65"/>
              <p:cNvSpPr txBox="1"/>
              <p:nvPr/>
            </p:nvSpPr>
            <p:spPr>
              <a:xfrm>
                <a:off x="3527901" y="2142582"/>
                <a:ext cx="503430" cy="172119"/>
              </a:xfrm>
              <a:prstGeom prst="rect">
                <a:avLst/>
              </a:prstGeom>
              <a:noFill/>
            </p:spPr>
            <p:txBody>
              <a:bodyPr wrap="square" lIns="0" tIns="0" rIns="0" bIns="0" rtlCol="0" anchor="ctr" anchorCtr="0">
                <a:noAutofit/>
              </a:bodyPr>
              <a:lstStyle/>
              <a:p>
                <a:pPr algn="l"/>
                <a:r>
                  <a:rPr lang="en-US" sz="1050" dirty="0"/>
                  <a:t>Fa0/0</a:t>
                </a:r>
              </a:p>
            </p:txBody>
          </p:sp>
          <p:sp>
            <p:nvSpPr>
              <p:cNvPr id="67" name="TextBox 66"/>
              <p:cNvSpPr txBox="1"/>
              <p:nvPr/>
            </p:nvSpPr>
            <p:spPr>
              <a:xfrm>
                <a:off x="3749830" y="1904690"/>
                <a:ext cx="359328" cy="161178"/>
              </a:xfrm>
              <a:prstGeom prst="rect">
                <a:avLst/>
              </a:prstGeom>
              <a:noFill/>
            </p:spPr>
            <p:txBody>
              <a:bodyPr wrap="square" lIns="0" tIns="0" rIns="0" bIns="0" rtlCol="0" anchor="ctr" anchorCtr="0">
                <a:noAutofit/>
              </a:bodyPr>
              <a:lstStyle/>
              <a:p>
                <a:pPr algn="l"/>
                <a:r>
                  <a:rPr lang="en-US" sz="1050" dirty="0"/>
                  <a:t>.2</a:t>
                </a:r>
              </a:p>
            </p:txBody>
          </p:sp>
          <p:sp>
            <p:nvSpPr>
              <p:cNvPr id="68" name="TextBox 67"/>
              <p:cNvSpPr txBox="1"/>
              <p:nvPr/>
            </p:nvSpPr>
            <p:spPr>
              <a:xfrm>
                <a:off x="2518379" y="1673439"/>
                <a:ext cx="1013551" cy="165253"/>
              </a:xfrm>
              <a:prstGeom prst="rect">
                <a:avLst/>
              </a:prstGeom>
              <a:noFill/>
            </p:spPr>
            <p:txBody>
              <a:bodyPr wrap="square" lIns="0" tIns="0" rIns="0" bIns="0" rtlCol="0" anchor="ctr" anchorCtr="0">
                <a:noAutofit/>
              </a:bodyPr>
              <a:lstStyle/>
              <a:p>
                <a:r>
                  <a:rPr lang="en-US" sz="1050" dirty="0"/>
                  <a:t>10.64.0.0 /24</a:t>
                </a:r>
              </a:p>
            </p:txBody>
          </p:sp>
          <p:sp>
            <p:nvSpPr>
              <p:cNvPr id="34" name="TextBox 33"/>
              <p:cNvSpPr txBox="1"/>
              <p:nvPr/>
            </p:nvSpPr>
            <p:spPr>
              <a:xfrm>
                <a:off x="4858532" y="1233491"/>
                <a:ext cx="945988" cy="160898"/>
              </a:xfrm>
              <a:prstGeom prst="rect">
                <a:avLst/>
              </a:prstGeom>
              <a:noFill/>
            </p:spPr>
            <p:txBody>
              <a:bodyPr wrap="square" lIns="0" tIns="0" rIns="0" bIns="0" rtlCol="0" anchor="ctr" anchorCtr="0">
                <a:noAutofit/>
              </a:bodyPr>
              <a:lstStyle/>
              <a:p>
                <a:r>
                  <a:rPr lang="en-US" sz="1050" b="1" dirty="0"/>
                  <a:t>OSPF Area 1</a:t>
                </a:r>
              </a:p>
            </p:txBody>
          </p:sp>
          <p:sp>
            <p:nvSpPr>
              <p:cNvPr id="43" name="Rectangle 42"/>
              <p:cNvSpPr/>
              <p:nvPr/>
            </p:nvSpPr>
            <p:spPr bwMode="auto">
              <a:xfrm>
                <a:off x="344947" y="3006149"/>
                <a:ext cx="3686384"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a:latin typeface="Arial" charset="0"/>
                </a:endParaRPr>
              </a:p>
            </p:txBody>
          </p:sp>
        </p:grpSp>
        <p:sp>
          <p:nvSpPr>
            <p:cNvPr id="46" name="Text Placeholder 5"/>
            <p:cNvSpPr>
              <a:spLocks/>
            </p:cNvSpPr>
            <p:nvPr/>
          </p:nvSpPr>
          <p:spPr bwMode="auto">
            <a:xfrm>
              <a:off x="279400" y="2977604"/>
              <a:ext cx="8523406" cy="64348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100" kern="0" dirty="0">
                  <a:latin typeface="Courier New" pitchFamily="49" charset="0"/>
                </a:rPr>
                <a:t>R2# </a:t>
              </a:r>
              <a:r>
                <a:rPr lang="en-US" sz="1100" b="1" kern="0" dirty="0">
                  <a:latin typeface="Courier New" pitchFamily="49" charset="0"/>
                </a:rPr>
                <a:t>show ip ospf</a:t>
              </a:r>
            </a:p>
            <a:p>
              <a:pPr marL="236538" indent="-236538" defTabSz="814388">
                <a:buClr>
                  <a:srgbClr val="708CA1"/>
                </a:buClr>
                <a:defRPr/>
              </a:pPr>
              <a:r>
                <a:rPr lang="en-US" sz="1100" kern="0" dirty="0">
                  <a:latin typeface="Courier New" pitchFamily="49" charset="0"/>
                </a:rPr>
                <a:t>Routing Process “ospf 50” with ID 10.64.0.2</a:t>
              </a:r>
            </a:p>
            <a:p>
              <a:pPr marL="236538" indent="-236538" defTabSz="814388">
                <a:buClr>
                  <a:srgbClr val="708CA1"/>
                </a:buClr>
                <a:defRPr/>
              </a:pPr>
              <a:r>
                <a:rPr lang="en-US" sz="1100" kern="0" dirty="0">
                  <a:latin typeface="Courier New" pitchFamily="49" charset="0"/>
                </a:rPr>
                <a:t>&lt;output omitted&gt;</a:t>
              </a:r>
            </a:p>
          </p:txBody>
        </p:sp>
      </p:grpSp>
    </p:spTree>
    <p:extLst>
      <p:ext uri="{BB962C8B-B14F-4D97-AF65-F5344CB8AC3E}">
        <p14:creationId xmlns:p14="http://schemas.microsoft.com/office/powerpoint/2010/main" val="109307465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8"/>
          <p:cNvSpPr>
            <a:spLocks noGrp="1" noChangeArrowheads="1"/>
          </p:cNvSpPr>
          <p:nvPr>
            <p:ph type="title"/>
          </p:nvPr>
        </p:nvSpPr>
        <p:spPr/>
        <p:txBody>
          <a:bodyPr/>
          <a:lstStyle/>
          <a:p>
            <a:pPr eaLnBrk="1" hangingPunct="1"/>
            <a:r>
              <a:rPr lang="en-US" dirty="0"/>
              <a:t>Verifying </a:t>
            </a:r>
            <a:r>
              <a:rPr lang="en-US" sz="4000" dirty="0"/>
              <a:t>OSPF</a:t>
            </a:r>
          </a:p>
        </p:txBody>
      </p:sp>
      <p:graphicFrame>
        <p:nvGraphicFramePr>
          <p:cNvPr id="5" name="Content Placeholder 4"/>
          <p:cNvGraphicFramePr>
            <a:graphicFrameLocks noGrp="1"/>
          </p:cNvGraphicFramePr>
          <p:nvPr>
            <p:ph idx="1"/>
          </p:nvPr>
        </p:nvGraphicFramePr>
        <p:xfrm>
          <a:off x="1803400" y="1731843"/>
          <a:ext cx="8537054" cy="3498492"/>
        </p:xfrm>
        <a:graphic>
          <a:graphicData uri="http://schemas.openxmlformats.org/drawingml/2006/table">
            <a:tbl>
              <a:tblPr firstRow="1" bandRow="1">
                <a:tableStyleId>{5C22544A-7EE6-4342-B048-85BDC9FD1C3A}</a:tableStyleId>
              </a:tblPr>
              <a:tblGrid>
                <a:gridCol w="3466966">
                  <a:extLst>
                    <a:ext uri="{9D8B030D-6E8A-4147-A177-3AD203B41FA5}">
                      <a16:colId xmlns:a16="http://schemas.microsoft.com/office/drawing/2014/main" val="20000"/>
                    </a:ext>
                  </a:extLst>
                </a:gridCol>
                <a:gridCol w="5070088">
                  <a:extLst>
                    <a:ext uri="{9D8B030D-6E8A-4147-A177-3AD203B41FA5}">
                      <a16:colId xmlns:a16="http://schemas.microsoft.com/office/drawing/2014/main" val="20001"/>
                    </a:ext>
                  </a:extLst>
                </a:gridCol>
              </a:tblGrid>
              <a:tr h="519739">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a:ln>
                            <a:noFill/>
                          </a:ln>
                          <a:effectLst/>
                        </a:rPr>
                        <a:t>Command</a:t>
                      </a:r>
                      <a:endParaRPr kumimoji="0" lang="en-US" sz="2000" b="1" i="0" u="none" strike="noStrike" cap="none" normalizeH="0" baseline="0" dirty="0">
                        <a:ln>
                          <a:noFill/>
                        </a:ln>
                        <a:solidFill>
                          <a:schemeClr val="tx1"/>
                        </a:solidFill>
                        <a:effectLst/>
                        <a:latin typeface="Arial" charset="0"/>
                      </a:endParaRPr>
                    </a:p>
                  </a:txBody>
                  <a:tcPr marL="82124" marR="82124" marT="41061" marB="41061" anchor="ctr" horzOverflow="overflow"/>
                </a:tc>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2000" u="none" strike="noStrike" cap="none" normalizeH="0" baseline="0" dirty="0">
                          <a:ln>
                            <a:noFill/>
                          </a:ln>
                          <a:effectLst/>
                        </a:rPr>
                        <a:t>Description</a:t>
                      </a:r>
                      <a:endParaRPr kumimoji="0" lang="en-US" sz="2000" b="1"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0"/>
                  </a:ext>
                </a:extLst>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protocols</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OSPF process ID, router ID, networks router is advertising &amp; administrative distance</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1"/>
                  </a:ext>
                </a:extLst>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ospf neighbors</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OSPF neighbor relationships.</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2"/>
                  </a:ext>
                </a:extLst>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route</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the routing table.</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3"/>
                  </a:ext>
                </a:extLst>
              </a:tr>
              <a:tr h="518561">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ospf interface</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296" marR="82296" marT="36576" marB="36576"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hello interval and dead interval</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4"/>
                  </a:ext>
                </a:extLst>
              </a:tr>
              <a:tr h="711535">
                <a:tc>
                  <a:txBody>
                    <a:bodyPr/>
                    <a:lstStyle/>
                    <a:p>
                      <a:pPr marL="0" marR="0" lvl="0" indent="0" algn="l" defTabSz="814388" rtl="0" eaLnBrk="1" fontAlgn="base" latinLnBrk="0" hangingPunct="1">
                        <a:lnSpc>
                          <a:spcPct val="95000"/>
                        </a:lnSpc>
                        <a:spcBef>
                          <a:spcPct val="50000"/>
                        </a:spcBef>
                        <a:spcAft>
                          <a:spcPct val="0"/>
                        </a:spcAft>
                        <a:buClr>
                          <a:srgbClr val="708CA1"/>
                        </a:buClr>
                        <a:buSzTx/>
                        <a:buFont typeface="Wingdings" pitchFamily="2" charset="2"/>
                        <a:buNone/>
                        <a:tabLst/>
                      </a:pPr>
                      <a:r>
                        <a:rPr kumimoji="0" lang="en-US" sz="1800" b="1" u="none" strike="noStrike" cap="none" normalizeH="0" baseline="0" dirty="0">
                          <a:ln>
                            <a:noFill/>
                          </a:ln>
                          <a:effectLst/>
                          <a:latin typeface="Courier New" pitchFamily="49" charset="0"/>
                          <a:cs typeface="Courier New" pitchFamily="49" charset="0"/>
                        </a:rPr>
                        <a:t>show ip ospf</a:t>
                      </a:r>
                      <a:endParaRPr kumimoji="0" lang="en-US" sz="1800" b="1" i="0" u="none" strike="noStrike" cap="none" normalizeH="0" baseline="0" dirty="0">
                        <a:ln>
                          <a:noFill/>
                        </a:ln>
                        <a:solidFill>
                          <a:srgbClr val="000099"/>
                        </a:solidFill>
                        <a:effectLst/>
                        <a:latin typeface="Courier New" pitchFamily="49" charset="0"/>
                        <a:cs typeface="Courier New" pitchFamily="49" charset="0"/>
                      </a:endParaRPr>
                    </a:p>
                  </a:txBody>
                  <a:tcPr marL="82124" marR="82124" marT="41061" marB="41061" anchor="ctr" horzOverflow="overflow"/>
                </a:tc>
                <a:tc>
                  <a:txBody>
                    <a:bodyPr/>
                    <a:lstStyle/>
                    <a:p>
                      <a:pPr marL="0" marR="0" lvl="0" indent="0" algn="l" defTabSz="814388" rtl="0" eaLnBrk="1" fontAlgn="base" latinLnBrk="0" hangingPunct="1">
                        <a:lnSpc>
                          <a:spcPct val="100000"/>
                        </a:lnSpc>
                        <a:spcBef>
                          <a:spcPct val="50000"/>
                        </a:spcBef>
                        <a:spcAft>
                          <a:spcPct val="0"/>
                        </a:spcAft>
                        <a:buClr>
                          <a:srgbClr val="708CA1"/>
                        </a:buClr>
                        <a:buSzTx/>
                        <a:buFont typeface="Wingdings" pitchFamily="2" charset="2"/>
                        <a:buNone/>
                        <a:tabLst/>
                      </a:pPr>
                      <a:r>
                        <a:rPr kumimoji="0" lang="en-US" sz="1800" u="none" strike="noStrike" cap="none" normalizeH="0" baseline="0" dirty="0">
                          <a:ln>
                            <a:noFill/>
                          </a:ln>
                          <a:effectLst/>
                        </a:rPr>
                        <a:t>Displays OSPF process ID, router ID, OSPF area information &amp; the last time SPF algorithm calculated</a:t>
                      </a:r>
                      <a:endParaRPr kumimoji="0" lang="en-US" sz="1800" b="0" i="0" u="none" strike="noStrike" cap="none" normalizeH="0" baseline="0" dirty="0">
                        <a:ln>
                          <a:noFill/>
                        </a:ln>
                        <a:solidFill>
                          <a:schemeClr val="tx1"/>
                        </a:solidFill>
                        <a:effectLst/>
                        <a:latin typeface="Arial" charset="0"/>
                      </a:endParaRPr>
                    </a:p>
                  </a:txBody>
                  <a:tcPr marL="82124" marR="82124" marT="41061" marB="41061" anchor="ctr" horzOverflow="overflow"/>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2582843829"/>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45142" y="238379"/>
            <a:ext cx="8532159" cy="112763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Verifying OSPF: show ip protocols</a:t>
            </a:r>
          </a:p>
        </p:txBody>
      </p:sp>
      <p:sp>
        <p:nvSpPr>
          <p:cNvPr id="15" name="Text Placeholder 14"/>
          <p:cNvSpPr>
            <a:spLocks noGrp="1"/>
          </p:cNvSpPr>
          <p:nvPr>
            <p:ph type="body" sz="quarter" idx="10"/>
          </p:nvPr>
        </p:nvSpPr>
        <p:spPr>
          <a:xfrm>
            <a:off x="965199" y="1984006"/>
            <a:ext cx="8531114" cy="2889988"/>
          </a:xfrm>
        </p:spPr>
        <p:txBody>
          <a:bodyPr>
            <a:normAutofit/>
          </a:bodyPr>
          <a:lstStyle/>
          <a:p>
            <a:pPr>
              <a:lnSpc>
                <a:spcPct val="110000"/>
              </a:lnSpc>
            </a:pPr>
            <a:r>
              <a:rPr lang="en-US" dirty="0">
                <a:solidFill>
                  <a:srgbClr val="405B03"/>
                </a:solidFill>
              </a:rPr>
              <a:t>R1# </a:t>
            </a:r>
            <a:r>
              <a:rPr lang="en-US" b="1" dirty="0">
                <a:solidFill>
                  <a:srgbClr val="405B03"/>
                </a:solidFill>
              </a:rPr>
              <a:t>show ip protocols</a:t>
            </a:r>
          </a:p>
          <a:p>
            <a:pPr>
              <a:lnSpc>
                <a:spcPct val="110000"/>
              </a:lnSpc>
            </a:pPr>
            <a:r>
              <a:rPr lang="en-US" dirty="0">
                <a:solidFill>
                  <a:srgbClr val="405B03"/>
                </a:solidFill>
              </a:rPr>
              <a:t>Routing Protocol is “ospf 1”</a:t>
            </a:r>
          </a:p>
          <a:p>
            <a:pPr>
              <a:lnSpc>
                <a:spcPct val="110000"/>
              </a:lnSpc>
            </a:pPr>
            <a:r>
              <a:rPr lang="en-US" dirty="0">
                <a:solidFill>
                  <a:srgbClr val="405B03"/>
                </a:solidFill>
              </a:rPr>
              <a:t>  Outgoing update filter list for all interfaces is not set</a:t>
            </a:r>
          </a:p>
          <a:p>
            <a:pPr>
              <a:lnSpc>
                <a:spcPct val="110000"/>
              </a:lnSpc>
            </a:pPr>
            <a:r>
              <a:rPr lang="en-US" dirty="0">
                <a:solidFill>
                  <a:srgbClr val="405B03"/>
                </a:solidFill>
              </a:rPr>
              <a:t>  Incoming update filter list for all interfaces is not set</a:t>
            </a:r>
          </a:p>
          <a:p>
            <a:pPr>
              <a:lnSpc>
                <a:spcPct val="110000"/>
              </a:lnSpc>
            </a:pPr>
            <a:r>
              <a:rPr lang="en-US" dirty="0">
                <a:solidFill>
                  <a:srgbClr val="405B03"/>
                </a:solidFill>
              </a:rPr>
              <a:t>  Router ID 10.64.0.1</a:t>
            </a:r>
          </a:p>
          <a:p>
            <a:pPr>
              <a:lnSpc>
                <a:spcPct val="110000"/>
              </a:lnSpc>
            </a:pPr>
            <a:r>
              <a:rPr lang="en-US" dirty="0">
                <a:solidFill>
                  <a:srgbClr val="405B03"/>
                </a:solidFill>
              </a:rPr>
              <a:t>  Number of areas in this router is 1. 1 normal 0 stub 0 nssa</a:t>
            </a:r>
          </a:p>
          <a:p>
            <a:pPr>
              <a:lnSpc>
                <a:spcPct val="110000"/>
              </a:lnSpc>
            </a:pPr>
            <a:r>
              <a:rPr lang="en-US" dirty="0">
                <a:solidFill>
                  <a:srgbClr val="405B03"/>
                </a:solidFill>
              </a:rPr>
              <a:t>  Maximum path: 4</a:t>
            </a:r>
          </a:p>
          <a:p>
            <a:pPr>
              <a:lnSpc>
                <a:spcPct val="110000"/>
              </a:lnSpc>
            </a:pPr>
            <a:r>
              <a:rPr lang="en-US" dirty="0">
                <a:solidFill>
                  <a:srgbClr val="405B03"/>
                </a:solidFill>
              </a:rPr>
              <a:t>  Routing for Networks:</a:t>
            </a:r>
          </a:p>
          <a:p>
            <a:pPr>
              <a:lnSpc>
                <a:spcPct val="110000"/>
              </a:lnSpc>
            </a:pPr>
            <a:r>
              <a:rPr lang="en-US" dirty="0">
                <a:solidFill>
                  <a:srgbClr val="405B03"/>
                </a:solidFill>
              </a:rPr>
              <a:t>    10.0.0.0 0.255.255.255 area 0</a:t>
            </a:r>
          </a:p>
          <a:p>
            <a:pPr>
              <a:lnSpc>
                <a:spcPct val="110000"/>
              </a:lnSpc>
            </a:pPr>
            <a:r>
              <a:rPr lang="en-US" dirty="0">
                <a:solidFill>
                  <a:srgbClr val="405B03"/>
                </a:solidFill>
              </a:rPr>
              <a:t>  Reference bandwidth unit is 100 mbps</a:t>
            </a:r>
          </a:p>
          <a:p>
            <a:pPr>
              <a:lnSpc>
                <a:spcPct val="110000"/>
              </a:lnSpc>
            </a:pPr>
            <a:r>
              <a:rPr lang="en-US" dirty="0">
                <a:solidFill>
                  <a:srgbClr val="405B03"/>
                </a:solidFill>
              </a:rPr>
              <a:t>&lt;output omitted&gt;</a:t>
            </a:r>
          </a:p>
        </p:txBody>
      </p:sp>
      <p:sp>
        <p:nvSpPr>
          <p:cNvPr id="13" name="Content Placeholder 12"/>
          <p:cNvSpPr>
            <a:spLocks noGrp="1"/>
          </p:cNvSpPr>
          <p:nvPr>
            <p:ph sz="quarter" idx="11"/>
          </p:nvPr>
        </p:nvSpPr>
        <p:spPr>
          <a:xfrm>
            <a:off x="607901" y="1373214"/>
            <a:ext cx="8520113" cy="687798"/>
          </a:xfrm>
        </p:spPr>
        <p:txBody>
          <a:bodyPr/>
          <a:lstStyle/>
          <a:p>
            <a:r>
              <a:rPr lang="en-US" dirty="0"/>
              <a:t>Verify routing protocol information on the router.</a:t>
            </a:r>
          </a:p>
        </p:txBody>
      </p:sp>
    </p:spTree>
    <p:extLst>
      <p:ext uri="{BB962C8B-B14F-4D97-AF65-F5344CB8AC3E}">
        <p14:creationId xmlns:p14="http://schemas.microsoft.com/office/powerpoint/2010/main" val="2271443273"/>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38218" y="362292"/>
            <a:ext cx="10709181" cy="740664"/>
          </a:xfrm>
        </p:spPr>
        <p:txBody>
          <a:bodyPr>
            <a:no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Verifying OSPF: show ip ospf neighbors</a:t>
            </a:r>
          </a:p>
        </p:txBody>
      </p:sp>
      <p:sp>
        <p:nvSpPr>
          <p:cNvPr id="15" name="Text Placeholder 14"/>
          <p:cNvSpPr>
            <a:spLocks noGrp="1"/>
          </p:cNvSpPr>
          <p:nvPr>
            <p:ph type="body" sz="quarter" idx="10"/>
          </p:nvPr>
        </p:nvSpPr>
        <p:spPr>
          <a:xfrm>
            <a:off x="1751907" y="2205445"/>
            <a:ext cx="8531114" cy="1836982"/>
          </a:xfrm>
        </p:spPr>
        <p:txBody>
          <a:bodyPr>
            <a:normAutofit/>
          </a:bodyPr>
          <a:lstStyle/>
          <a:p>
            <a:r>
              <a:rPr lang="en-US" dirty="0">
                <a:solidFill>
                  <a:srgbClr val="000000"/>
                </a:solidFill>
                <a:ea typeface="Times New Roman" pitchFamily="18" charset="0"/>
              </a:rPr>
              <a:t>R2# </a:t>
            </a:r>
            <a:r>
              <a:rPr lang="en-US" b="1" dirty="0"/>
              <a:t>show ip ospf neighbor</a:t>
            </a:r>
          </a:p>
          <a:p>
            <a:endParaRPr lang="en-US" dirty="0"/>
          </a:p>
          <a:p>
            <a:r>
              <a:rPr lang="en-US" dirty="0"/>
              <a:t>Neighbor ID   Pri   State           Dead Time   Address    Interface</a:t>
            </a:r>
          </a:p>
          <a:p>
            <a:r>
              <a:rPr lang="en-US"/>
              <a:t>10.64.0.1     1     </a:t>
            </a:r>
            <a:r>
              <a:rPr lang="en-US" dirty="0"/>
              <a:t>FULL/</a:t>
            </a:r>
            <a:r>
              <a:rPr lang="en-US" dirty="0" err="1"/>
              <a:t>DROTHER</a:t>
            </a:r>
            <a:r>
              <a:rPr lang="en-US" dirty="0"/>
              <a:t>    00:00:30    10.64.0.1  FastEthernet0/0</a:t>
            </a:r>
          </a:p>
          <a:p>
            <a:r>
              <a:rPr lang="en-US"/>
              <a:t>10.2.1.1      1     </a:t>
            </a:r>
            <a:r>
              <a:rPr lang="en-US" dirty="0"/>
              <a:t>FULL/  -        00:00:34    10.2.1.1   Serial0/0/1</a:t>
            </a:r>
          </a:p>
          <a:p>
            <a:endParaRPr lang="en-US" dirty="0"/>
          </a:p>
        </p:txBody>
      </p:sp>
      <p:sp>
        <p:nvSpPr>
          <p:cNvPr id="13" name="Content Placeholder 12"/>
          <p:cNvSpPr>
            <a:spLocks noGrp="1"/>
          </p:cNvSpPr>
          <p:nvPr>
            <p:ph sz="quarter" idx="11"/>
          </p:nvPr>
        </p:nvSpPr>
        <p:spPr>
          <a:xfrm>
            <a:off x="1762909" y="1360440"/>
            <a:ext cx="8520113" cy="687798"/>
          </a:xfrm>
        </p:spPr>
        <p:txBody>
          <a:bodyPr>
            <a:noAutofit/>
          </a:bodyPr>
          <a:lstStyle/>
          <a:p>
            <a:r>
              <a:rPr lang="en-US" dirty="0"/>
              <a:t>Display OSPF neighbors.</a:t>
            </a:r>
          </a:p>
          <a:p>
            <a:endParaRPr lang="en-US" dirty="0"/>
          </a:p>
        </p:txBody>
      </p:sp>
      <p:grpSp>
        <p:nvGrpSpPr>
          <p:cNvPr id="5" name="Group 5"/>
          <p:cNvGrpSpPr>
            <a:grpSpLocks/>
          </p:cNvGrpSpPr>
          <p:nvPr/>
        </p:nvGrpSpPr>
        <p:grpSpPr bwMode="auto">
          <a:xfrm>
            <a:off x="1741741" y="3726814"/>
            <a:ext cx="1362075" cy="946151"/>
            <a:chOff x="643" y="2928"/>
            <a:chExt cx="858" cy="596"/>
          </a:xfrm>
        </p:grpSpPr>
        <p:sp>
          <p:nvSpPr>
            <p:cNvPr id="6" name="Line 6"/>
            <p:cNvSpPr>
              <a:spLocks noChangeShapeType="1"/>
            </p:cNvSpPr>
            <p:nvPr/>
          </p:nvSpPr>
          <p:spPr bwMode="auto">
            <a:xfrm flipV="1">
              <a:off x="1057" y="2928"/>
              <a:ext cx="0" cy="378"/>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7" name="Text Box 7"/>
            <p:cNvSpPr txBox="1">
              <a:spLocks noChangeArrowheads="1"/>
            </p:cNvSpPr>
            <p:nvPr/>
          </p:nvSpPr>
          <p:spPr bwMode="auto">
            <a:xfrm>
              <a:off x="643" y="3181"/>
              <a:ext cx="858" cy="343"/>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defTabSz="814388">
                <a:spcBef>
                  <a:spcPct val="50000"/>
                </a:spcBef>
                <a:defRPr/>
              </a:pPr>
              <a:r>
                <a:rPr lang="en-US" sz="1000" b="1">
                  <a:latin typeface="Arial" charset="0"/>
                </a:rPr>
                <a:t>Lists the neighbors in the order they were learned.</a:t>
              </a:r>
            </a:p>
          </p:txBody>
        </p:sp>
      </p:grpSp>
      <p:grpSp>
        <p:nvGrpSpPr>
          <p:cNvPr id="8" name="Group 8"/>
          <p:cNvGrpSpPr>
            <a:grpSpLocks/>
          </p:cNvGrpSpPr>
          <p:nvPr/>
        </p:nvGrpSpPr>
        <p:grpSpPr bwMode="auto">
          <a:xfrm>
            <a:off x="2687883" y="3717281"/>
            <a:ext cx="1390650" cy="1549400"/>
            <a:chOff x="924" y="2934"/>
            <a:chExt cx="876" cy="976"/>
          </a:xfrm>
        </p:grpSpPr>
        <p:sp>
          <p:nvSpPr>
            <p:cNvPr id="9" name="Line 9"/>
            <p:cNvSpPr>
              <a:spLocks noChangeShapeType="1"/>
            </p:cNvSpPr>
            <p:nvPr/>
          </p:nvSpPr>
          <p:spPr bwMode="auto">
            <a:xfrm flipV="1">
              <a:off x="1356" y="2934"/>
              <a:ext cx="0" cy="804"/>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0" name="Text Box 10"/>
            <p:cNvSpPr txBox="1">
              <a:spLocks noChangeArrowheads="1"/>
            </p:cNvSpPr>
            <p:nvPr/>
          </p:nvSpPr>
          <p:spPr bwMode="auto">
            <a:xfrm>
              <a:off x="924" y="3664"/>
              <a:ext cx="876" cy="246"/>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defTabSz="814388">
                <a:spcBef>
                  <a:spcPct val="50000"/>
                </a:spcBef>
                <a:defRPr/>
              </a:pPr>
              <a:r>
                <a:rPr lang="en-US" sz="1000" b="1" dirty="0">
                  <a:latin typeface="Arial" charset="0"/>
                </a:rPr>
                <a:t>The OSPF priority of the interface. </a:t>
              </a:r>
            </a:p>
          </p:txBody>
        </p:sp>
      </p:grpSp>
      <p:grpSp>
        <p:nvGrpSpPr>
          <p:cNvPr id="11" name="Group 31"/>
          <p:cNvGrpSpPr>
            <a:grpSpLocks/>
          </p:cNvGrpSpPr>
          <p:nvPr/>
        </p:nvGrpSpPr>
        <p:grpSpPr bwMode="auto">
          <a:xfrm>
            <a:off x="3649909" y="3731569"/>
            <a:ext cx="2346325" cy="1076325"/>
            <a:chOff x="1737" y="2934"/>
            <a:chExt cx="1478" cy="678"/>
          </a:xfrm>
        </p:grpSpPr>
        <p:sp>
          <p:nvSpPr>
            <p:cNvPr id="12" name="Line 12"/>
            <p:cNvSpPr>
              <a:spLocks noChangeShapeType="1"/>
            </p:cNvSpPr>
            <p:nvPr/>
          </p:nvSpPr>
          <p:spPr bwMode="auto">
            <a:xfrm flipV="1">
              <a:off x="1961" y="2934"/>
              <a:ext cx="0" cy="351"/>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4" name="Text Box 13"/>
            <p:cNvSpPr txBox="1">
              <a:spLocks noChangeArrowheads="1"/>
            </p:cNvSpPr>
            <p:nvPr/>
          </p:nvSpPr>
          <p:spPr bwMode="auto">
            <a:xfrm>
              <a:off x="1737" y="3172"/>
              <a:ext cx="1478" cy="440"/>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defTabSz="814388">
                <a:spcBef>
                  <a:spcPct val="50000"/>
                </a:spcBef>
                <a:defRPr/>
              </a:pPr>
              <a:r>
                <a:rPr lang="en-US" sz="1000" b="1" dirty="0">
                  <a:latin typeface="Arial" charset="0"/>
                </a:rPr>
                <a:t>The OSPF state of the interface. FULL state means that the router and its neighbor have identical OSPF link-state databases. </a:t>
              </a:r>
            </a:p>
          </p:txBody>
        </p:sp>
      </p:grpSp>
      <p:grpSp>
        <p:nvGrpSpPr>
          <p:cNvPr id="16" name="Group 14"/>
          <p:cNvGrpSpPr>
            <a:grpSpLocks/>
          </p:cNvGrpSpPr>
          <p:nvPr/>
        </p:nvGrpSpPr>
        <p:grpSpPr bwMode="auto">
          <a:xfrm>
            <a:off x="4950070" y="3542799"/>
            <a:ext cx="2381250" cy="2006601"/>
            <a:chOff x="2232" y="2934"/>
            <a:chExt cx="1500" cy="1264"/>
          </a:xfrm>
        </p:grpSpPr>
        <p:sp>
          <p:nvSpPr>
            <p:cNvPr id="17" name="Line 15"/>
            <p:cNvSpPr>
              <a:spLocks noChangeShapeType="1"/>
            </p:cNvSpPr>
            <p:nvPr/>
          </p:nvSpPr>
          <p:spPr bwMode="auto">
            <a:xfrm flipV="1">
              <a:off x="2976" y="2934"/>
              <a:ext cx="0" cy="978"/>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18" name="Text Box 16"/>
            <p:cNvSpPr txBox="1">
              <a:spLocks noChangeArrowheads="1"/>
            </p:cNvSpPr>
            <p:nvPr/>
          </p:nvSpPr>
          <p:spPr bwMode="auto">
            <a:xfrm>
              <a:off x="2232" y="3661"/>
              <a:ext cx="1500" cy="537"/>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defTabSz="814388">
                <a:spcBef>
                  <a:spcPct val="50000"/>
                </a:spcBef>
                <a:defRPr/>
              </a:pPr>
              <a:r>
                <a:rPr lang="en-US" sz="1000" b="1" dirty="0">
                  <a:latin typeface="Arial" charset="0"/>
                </a:rPr>
                <a:t>The amount of time remaining that the router will wait to receive an OSPF Hello packet from the neighbor before declaring the neighbor down. </a:t>
              </a:r>
            </a:p>
          </p:txBody>
        </p:sp>
      </p:grpSp>
      <p:grpSp>
        <p:nvGrpSpPr>
          <p:cNvPr id="19" name="Group 20"/>
          <p:cNvGrpSpPr>
            <a:grpSpLocks/>
          </p:cNvGrpSpPr>
          <p:nvPr/>
        </p:nvGrpSpPr>
        <p:grpSpPr bwMode="auto">
          <a:xfrm>
            <a:off x="6701090" y="3114032"/>
            <a:ext cx="2381250" cy="1665288"/>
            <a:chOff x="3398" y="2545"/>
            <a:chExt cx="1500" cy="1049"/>
          </a:xfrm>
        </p:grpSpPr>
        <p:sp>
          <p:nvSpPr>
            <p:cNvPr id="20" name="Line 21"/>
            <p:cNvSpPr>
              <a:spLocks noChangeShapeType="1"/>
            </p:cNvSpPr>
            <p:nvPr/>
          </p:nvSpPr>
          <p:spPr bwMode="auto">
            <a:xfrm flipV="1">
              <a:off x="3964" y="2934"/>
              <a:ext cx="2" cy="435"/>
            </a:xfrm>
            <a:prstGeom prst="line">
              <a:avLst/>
            </a:prstGeom>
            <a:noFill/>
            <a:ln w="38100">
              <a:solidFill>
                <a:schemeClr val="tx1"/>
              </a:solidFill>
              <a:round/>
              <a:headEnd/>
              <a:tailEnd type="triangle" w="med" len="med"/>
            </a:ln>
          </p:spPr>
          <p:txBody>
            <a:bodyPr wrap="square" lIns="82124" tIns="41061" rIns="82124" bIns="41061" anchor="ctr">
              <a:spAutoFit/>
            </a:bodyPr>
            <a:lstStyle/>
            <a:p>
              <a:endParaRPr lang="en-US"/>
            </a:p>
          </p:txBody>
        </p:sp>
        <p:sp>
          <p:nvSpPr>
            <p:cNvPr id="21" name="Text Box 22"/>
            <p:cNvSpPr txBox="1">
              <a:spLocks noChangeArrowheads="1"/>
            </p:cNvSpPr>
            <p:nvPr/>
          </p:nvSpPr>
          <p:spPr bwMode="auto">
            <a:xfrm>
              <a:off x="3398" y="3251"/>
              <a:ext cx="1500" cy="343"/>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defTabSz="814388">
                <a:spcBef>
                  <a:spcPct val="50000"/>
                </a:spcBef>
                <a:defRPr/>
              </a:pPr>
              <a:r>
                <a:rPr lang="en-US" sz="1000" b="1">
                  <a:latin typeface="Arial" charset="0"/>
                </a:rPr>
                <a:t>The IP address of the neighbor's interface to which this router is directly connected.</a:t>
              </a:r>
            </a:p>
          </p:txBody>
        </p:sp>
        <p:sp>
          <p:nvSpPr>
            <p:cNvPr id="22" name="Rectangle 23"/>
            <p:cNvSpPr>
              <a:spLocks noChangeArrowheads="1"/>
            </p:cNvSpPr>
            <p:nvPr/>
          </p:nvSpPr>
          <p:spPr bwMode="auto">
            <a:xfrm>
              <a:off x="3612" y="2545"/>
              <a:ext cx="105" cy="227"/>
            </a:xfrm>
            <a:prstGeom prst="rect">
              <a:avLst/>
            </a:prstGeom>
            <a:noFill/>
            <a:ln w="28575" algn="ctr">
              <a:noFill/>
              <a:miter lim="800000"/>
              <a:headEnd/>
              <a:tailEnd/>
            </a:ln>
          </p:spPr>
          <p:txBody>
            <a:bodyPr wrap="none" lIns="82124" tIns="41061" rIns="82124" bIns="41061" anchor="ctr">
              <a:spAutoFit/>
            </a:bodyPr>
            <a:lstStyle/>
            <a:p>
              <a:endParaRPr lang="en-US"/>
            </a:p>
          </p:txBody>
        </p:sp>
      </p:grpSp>
      <p:grpSp>
        <p:nvGrpSpPr>
          <p:cNvPr id="23" name="Group 27"/>
          <p:cNvGrpSpPr>
            <a:grpSpLocks/>
          </p:cNvGrpSpPr>
          <p:nvPr/>
        </p:nvGrpSpPr>
        <p:grpSpPr bwMode="auto">
          <a:xfrm>
            <a:off x="7786614" y="1704340"/>
            <a:ext cx="1658937" cy="941387"/>
            <a:chOff x="4110" y="1849"/>
            <a:chExt cx="1045" cy="593"/>
          </a:xfrm>
        </p:grpSpPr>
        <p:sp>
          <p:nvSpPr>
            <p:cNvPr id="24" name="Line 28"/>
            <p:cNvSpPr>
              <a:spLocks noChangeShapeType="1"/>
            </p:cNvSpPr>
            <p:nvPr/>
          </p:nvSpPr>
          <p:spPr bwMode="auto">
            <a:xfrm>
              <a:off x="4632" y="2070"/>
              <a:ext cx="0" cy="372"/>
            </a:xfrm>
            <a:prstGeom prst="line">
              <a:avLst/>
            </a:prstGeom>
            <a:noFill/>
            <a:ln w="38100">
              <a:solidFill>
                <a:schemeClr val="tx1"/>
              </a:solidFill>
              <a:round/>
              <a:headEnd/>
              <a:tailEnd type="triangle" w="med" len="med"/>
            </a:ln>
          </p:spPr>
          <p:txBody>
            <a:bodyPr lIns="82124" tIns="41061" rIns="82124" bIns="41061" anchor="ctr">
              <a:spAutoFit/>
            </a:bodyPr>
            <a:lstStyle/>
            <a:p>
              <a:endParaRPr lang="en-US"/>
            </a:p>
          </p:txBody>
        </p:sp>
        <p:sp>
          <p:nvSpPr>
            <p:cNvPr id="25" name="Text Box 29"/>
            <p:cNvSpPr txBox="1">
              <a:spLocks noChangeArrowheads="1"/>
            </p:cNvSpPr>
            <p:nvPr/>
          </p:nvSpPr>
          <p:spPr bwMode="auto">
            <a:xfrm>
              <a:off x="4110" y="1849"/>
              <a:ext cx="1045" cy="440"/>
            </a:xfrm>
            <a:prstGeom prst="rect">
              <a:avLst/>
            </a:prstGeom>
            <a:solidFill>
              <a:srgbClr val="FFFF9B"/>
            </a:solidFill>
            <a:ln w="9525" algn="ctr">
              <a:solidFill>
                <a:schemeClr val="tx1"/>
              </a:solidFill>
              <a:miter lim="800000"/>
              <a:headEnd/>
              <a:tailEnd/>
            </a:ln>
            <a:effectLst>
              <a:outerShdw dist="35921" dir="2700000" algn="ctr" rotWithShape="0">
                <a:schemeClr val="bg2"/>
              </a:outerShdw>
            </a:effectLst>
          </p:spPr>
          <p:txBody>
            <a:bodyPr lIns="82124" tIns="41061" rIns="82124" bIns="41061">
              <a:spAutoFit/>
            </a:bodyPr>
            <a:lstStyle/>
            <a:p>
              <a:pPr defTabSz="814388">
                <a:spcBef>
                  <a:spcPct val="50000"/>
                </a:spcBef>
                <a:defRPr/>
              </a:pPr>
              <a:r>
                <a:rPr lang="en-US" sz="1000" b="1">
                  <a:latin typeface="Arial" charset="0"/>
                </a:rPr>
                <a:t>The interface on which this router has formed adjacency with the neighbor.</a:t>
              </a:r>
            </a:p>
          </p:txBody>
        </p:sp>
      </p:grpSp>
    </p:spTree>
    <p:extLst>
      <p:ext uri="{BB962C8B-B14F-4D97-AF65-F5344CB8AC3E}">
        <p14:creationId xmlns:p14="http://schemas.microsoft.com/office/powerpoint/2010/main" val="112542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wipe(down)">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6"/>
                                        </p:tgtEl>
                                        <p:attrNameLst>
                                          <p:attrName>style.visibility</p:attrName>
                                        </p:attrNameLst>
                                      </p:cBhvr>
                                      <p:to>
                                        <p:strVal val="visible"/>
                                      </p:to>
                                    </p:set>
                                    <p:animEffect transition="in" filter="wipe(down)">
                                      <p:cBhvr>
                                        <p:cTn id="22" dur="500"/>
                                        <p:tgtEl>
                                          <p:spTgt spid="16"/>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wipe(down)">
                                      <p:cBhvr>
                                        <p:cTn id="27" dur="500"/>
                                        <p:tgtEl>
                                          <p:spTgt spid="19"/>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1" fill="hold" nodeType="click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wipe(up)">
                                      <p:cBhvr>
                                        <p:cTn id="3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18142" y="149479"/>
            <a:ext cx="8532159" cy="1006221"/>
          </a:xfrm>
        </p:spPr>
        <p:txBody>
          <a:bodyPr>
            <a:normAutofit fontScale="90000"/>
          </a:bodyPr>
          <a:lstStyle/>
          <a:p>
            <a:r>
              <a:rPr lang="en-US" sz="4000" b="1" dirty="0">
                <a:solidFill>
                  <a:schemeClr val="accent1">
                    <a:lumMod val="50000"/>
                  </a:schemeClr>
                </a:solidFill>
                <a:latin typeface="Arial" panose="020B0604020202020204" pitchFamily="34" charset="0"/>
                <a:cs typeface="Arial" panose="020B0604020202020204" pitchFamily="34" charset="0"/>
              </a:rPr>
              <a:t>Verifying OSPF: show ip route ospf</a:t>
            </a:r>
          </a:p>
        </p:txBody>
      </p:sp>
      <p:sp>
        <p:nvSpPr>
          <p:cNvPr id="15" name="Text Placeholder 14"/>
          <p:cNvSpPr>
            <a:spLocks noGrp="1"/>
          </p:cNvSpPr>
          <p:nvPr>
            <p:ph type="body" sz="quarter" idx="10"/>
          </p:nvPr>
        </p:nvSpPr>
        <p:spPr>
          <a:xfrm>
            <a:off x="1625600" y="2185277"/>
            <a:ext cx="8531114" cy="1243723"/>
          </a:xfrm>
        </p:spPr>
        <p:txBody>
          <a:bodyPr>
            <a:normAutofit/>
          </a:bodyPr>
          <a:lstStyle/>
          <a:p>
            <a:pPr>
              <a:lnSpc>
                <a:spcPct val="110000"/>
              </a:lnSpc>
            </a:pPr>
            <a:r>
              <a:rPr lang="en-US" b="0" dirty="0">
                <a:solidFill>
                  <a:srgbClr val="000000"/>
                </a:solidFill>
                <a:ea typeface="Times New Roman" pitchFamily="18" charset="0"/>
              </a:rPr>
              <a:t>R1# </a:t>
            </a:r>
            <a:r>
              <a:rPr lang="en-US" b="1" dirty="0">
                <a:solidFill>
                  <a:srgbClr val="000000"/>
                </a:solidFill>
                <a:ea typeface="Times New Roman" pitchFamily="18" charset="0"/>
              </a:rPr>
              <a:t>show ip route ospf</a:t>
            </a:r>
          </a:p>
          <a:p>
            <a:pPr>
              <a:lnSpc>
                <a:spcPct val="110000"/>
              </a:lnSpc>
            </a:pPr>
            <a:r>
              <a:rPr lang="en-US" dirty="0">
                <a:solidFill>
                  <a:srgbClr val="000000"/>
                </a:solidFill>
                <a:ea typeface="Times New Roman" pitchFamily="18" charset="0"/>
              </a:rPr>
              <a:t>10.0.0.0/8 is variably subnetted, 3 subnets, 2 masks</a:t>
            </a:r>
          </a:p>
          <a:p>
            <a:pPr>
              <a:lnSpc>
                <a:spcPct val="110000"/>
              </a:lnSpc>
            </a:pPr>
            <a:r>
              <a:rPr lang="en-US" dirty="0">
                <a:solidFill>
                  <a:srgbClr val="000000"/>
                </a:solidFill>
                <a:ea typeface="Times New Roman" pitchFamily="18" charset="0"/>
              </a:rPr>
              <a:t>O IA    10.2.1.0/24 [110/782] via 10.64.0.2, 00:03:05, FastEthernet0/0</a:t>
            </a:r>
          </a:p>
          <a:p>
            <a:pPr>
              <a:lnSpc>
                <a:spcPct val="110000"/>
              </a:lnSpc>
            </a:pPr>
            <a:r>
              <a:rPr lang="en-US" dirty="0">
                <a:solidFill>
                  <a:srgbClr val="000000"/>
                </a:solidFill>
                <a:ea typeface="Times New Roman" pitchFamily="18" charset="0"/>
              </a:rPr>
              <a:t>R1#</a:t>
            </a:r>
          </a:p>
        </p:txBody>
      </p:sp>
      <p:sp>
        <p:nvSpPr>
          <p:cNvPr id="13" name="Content Placeholder 12"/>
          <p:cNvSpPr>
            <a:spLocks noGrp="1"/>
          </p:cNvSpPr>
          <p:nvPr>
            <p:ph sz="quarter" idx="11"/>
          </p:nvPr>
        </p:nvSpPr>
        <p:spPr>
          <a:xfrm>
            <a:off x="637242" y="1431262"/>
            <a:ext cx="8520113" cy="687798"/>
          </a:xfrm>
        </p:spPr>
        <p:txBody>
          <a:bodyPr>
            <a:noAutofit/>
          </a:bodyPr>
          <a:lstStyle/>
          <a:p>
            <a:r>
              <a:rPr lang="en-US" dirty="0"/>
              <a:t>Verify that the router recognizes OSPF routes.</a:t>
            </a:r>
          </a:p>
          <a:p>
            <a:endParaRPr lang="en-US" dirty="0"/>
          </a:p>
        </p:txBody>
      </p:sp>
    </p:spTree>
    <p:extLst>
      <p:ext uri="{BB962C8B-B14F-4D97-AF65-F5344CB8AC3E}">
        <p14:creationId xmlns:p14="http://schemas.microsoft.com/office/powerpoint/2010/main" val="2095903125"/>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231774" y="132977"/>
            <a:ext cx="10575925" cy="1213223"/>
          </a:xfrm>
        </p:spPr>
        <p:txBody>
          <a:bodyPr>
            <a:normAutofit/>
          </a:bodyPr>
          <a:lstStyle/>
          <a:p>
            <a:pPr eaLnBrk="1" hangingPunct="1"/>
            <a:r>
              <a:rPr lang="en-US" sz="4000" dirty="0"/>
              <a:t>Clearing the OSPF Routing Table</a:t>
            </a:r>
          </a:p>
        </p:txBody>
      </p:sp>
      <p:sp>
        <p:nvSpPr>
          <p:cNvPr id="1371139" name="Rectangle 3"/>
          <p:cNvSpPr>
            <a:spLocks noGrp="1" noChangeArrowheads="1"/>
          </p:cNvSpPr>
          <p:nvPr>
            <p:ph idx="1"/>
          </p:nvPr>
        </p:nvSpPr>
        <p:spPr>
          <a:xfrm>
            <a:off x="854074" y="1469947"/>
            <a:ext cx="10423525" cy="3317954"/>
          </a:xfrm>
        </p:spPr>
        <p:txBody>
          <a:bodyPr/>
          <a:lstStyle/>
          <a:p>
            <a:pPr eaLnBrk="1" hangingPunct="1">
              <a:defRPr/>
            </a:pPr>
            <a:r>
              <a:rPr lang="en-US" dirty="0">
                <a:solidFill>
                  <a:schemeClr val="tx1"/>
                </a:solidFill>
              </a:rPr>
              <a:t>To clear all routes from the IP routing table, use:</a:t>
            </a:r>
          </a:p>
          <a:p>
            <a:pPr lvl="1" eaLnBrk="1" hangingPunct="1">
              <a:buNone/>
              <a:defRPr/>
            </a:pPr>
            <a:r>
              <a:rPr lang="en-US" dirty="0">
                <a:solidFill>
                  <a:schemeClr val="tx1"/>
                </a:solidFill>
              </a:rPr>
              <a:t>Router# </a:t>
            </a:r>
            <a:r>
              <a:rPr lang="en-US" b="1" dirty="0">
                <a:solidFill>
                  <a:schemeClr val="tx1"/>
                </a:solidFill>
                <a:latin typeface="Courier New" pitchFamily="49" charset="0"/>
              </a:rPr>
              <a:t>clear ip route *</a:t>
            </a:r>
          </a:p>
          <a:p>
            <a:pPr eaLnBrk="1" hangingPunct="1">
              <a:defRPr/>
            </a:pPr>
            <a:r>
              <a:rPr lang="en-US" dirty="0">
                <a:solidFill>
                  <a:schemeClr val="tx1"/>
                </a:solidFill>
              </a:rPr>
              <a:t>To clear a specific route from the IP routing table, use:</a:t>
            </a:r>
          </a:p>
          <a:p>
            <a:pPr lvl="1" eaLnBrk="1" hangingPunct="1">
              <a:buNone/>
              <a:defRPr/>
            </a:pPr>
            <a:r>
              <a:rPr lang="en-US" dirty="0">
                <a:solidFill>
                  <a:schemeClr val="tx1"/>
                </a:solidFill>
              </a:rPr>
              <a:t>Router# </a:t>
            </a:r>
            <a:r>
              <a:rPr lang="en-US" b="1" dirty="0">
                <a:solidFill>
                  <a:schemeClr val="tx1"/>
                </a:solidFill>
                <a:latin typeface="Courier New" pitchFamily="49" charset="0"/>
              </a:rPr>
              <a:t>clear ip route </a:t>
            </a:r>
            <a:r>
              <a:rPr lang="en-US" b="1" dirty="0" err="1">
                <a:solidFill>
                  <a:schemeClr val="tx1"/>
                </a:solidFill>
                <a:latin typeface="Courier New" pitchFamily="49" charset="0"/>
              </a:rPr>
              <a:t>A.B.C.D</a:t>
            </a:r>
            <a:endParaRPr lang="en-US" sz="1800" b="1" dirty="0">
              <a:latin typeface="Courier New" pitchFamily="49" charset="0"/>
            </a:endParaRPr>
          </a:p>
        </p:txBody>
      </p:sp>
    </p:spTree>
    <p:extLst>
      <p:ext uri="{BB962C8B-B14F-4D97-AF65-F5344CB8AC3E}">
        <p14:creationId xmlns:p14="http://schemas.microsoft.com/office/powerpoint/2010/main" val="271920079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72532" y="186745"/>
            <a:ext cx="8663790" cy="996406"/>
          </a:xfrm>
        </p:spPr>
        <p:txBody>
          <a:bodyPr>
            <a:normAutofit fontScale="90000"/>
          </a:bodyPr>
          <a:lstStyle/>
          <a:p>
            <a:r>
              <a:rPr lang="en-US" sz="4000" b="1" dirty="0">
                <a:solidFill>
                  <a:schemeClr val="accent1">
                    <a:lumMod val="50000"/>
                  </a:schemeClr>
                </a:solidFill>
                <a:latin typeface="Arial" panose="020B0604020202020204" pitchFamily="34" charset="0"/>
                <a:cs typeface="Arial" panose="020B0604020202020204" pitchFamily="34" charset="0"/>
              </a:rPr>
              <a:t>Verifying OSPF: show ip ospf interface</a:t>
            </a:r>
          </a:p>
        </p:txBody>
      </p:sp>
      <p:sp>
        <p:nvSpPr>
          <p:cNvPr id="14" name="Text Placeholder 13"/>
          <p:cNvSpPr>
            <a:spLocks noGrp="1"/>
          </p:cNvSpPr>
          <p:nvPr>
            <p:ph type="body" sz="quarter" idx="10"/>
          </p:nvPr>
        </p:nvSpPr>
        <p:spPr>
          <a:xfrm>
            <a:off x="408590" y="1708822"/>
            <a:ext cx="11374819" cy="3966027"/>
          </a:xfrm>
        </p:spPr>
        <p:txBody>
          <a:bodyPr>
            <a:normAutofit/>
          </a:bodyPr>
          <a:lstStyle/>
          <a:p>
            <a:r>
              <a:rPr lang="en-US" dirty="0">
                <a:solidFill>
                  <a:srgbClr val="000000"/>
                </a:solidFill>
                <a:ea typeface="Times New Roman" pitchFamily="18" charset="0"/>
              </a:rPr>
              <a:t>R1# </a:t>
            </a:r>
            <a:r>
              <a:rPr lang="en-US" b="1" dirty="0">
                <a:solidFill>
                  <a:srgbClr val="000000"/>
                </a:solidFill>
                <a:ea typeface="Times New Roman" pitchFamily="18" charset="0"/>
              </a:rPr>
              <a:t>show ip ospf interface </a:t>
            </a:r>
            <a:r>
              <a:rPr lang="en-US" b="1" dirty="0" err="1">
                <a:solidFill>
                  <a:srgbClr val="000000"/>
                </a:solidFill>
                <a:ea typeface="Times New Roman" pitchFamily="18" charset="0"/>
              </a:rPr>
              <a:t>fastEthernet</a:t>
            </a:r>
            <a:r>
              <a:rPr lang="en-US" b="1" dirty="0">
                <a:solidFill>
                  <a:srgbClr val="000000"/>
                </a:solidFill>
                <a:ea typeface="Times New Roman" pitchFamily="18" charset="0"/>
              </a:rPr>
              <a:t> 0/0</a:t>
            </a:r>
          </a:p>
          <a:p>
            <a:r>
              <a:rPr lang="en-US" dirty="0">
                <a:solidFill>
                  <a:srgbClr val="000000"/>
                </a:solidFill>
                <a:ea typeface="Times New Roman" pitchFamily="18" charset="0"/>
              </a:rPr>
              <a:t>FastEthernet0/0 is up, line protocol is up</a:t>
            </a:r>
          </a:p>
          <a:p>
            <a:r>
              <a:rPr lang="en-US" dirty="0">
                <a:solidFill>
                  <a:srgbClr val="000000"/>
                </a:solidFill>
                <a:ea typeface="Times New Roman" pitchFamily="18" charset="0"/>
              </a:rPr>
              <a:t>  Internet Address 10.64.0.1/24, Area 0</a:t>
            </a:r>
          </a:p>
          <a:p>
            <a:r>
              <a:rPr lang="en-US" dirty="0">
                <a:solidFill>
                  <a:srgbClr val="000000"/>
                </a:solidFill>
                <a:ea typeface="Times New Roman" pitchFamily="18" charset="0"/>
              </a:rPr>
              <a:t>  </a:t>
            </a:r>
            <a:r>
              <a:rPr lang="en-US" dirty="0">
                <a:solidFill>
                  <a:srgbClr val="000000"/>
                </a:solidFill>
                <a:highlight>
                  <a:srgbClr val="FFFF00"/>
                </a:highlight>
                <a:ea typeface="Times New Roman" pitchFamily="18" charset="0"/>
              </a:rPr>
              <a:t>Process ID 1, Router ID 10.64.0.1</a:t>
            </a:r>
            <a:r>
              <a:rPr lang="en-US" dirty="0">
                <a:solidFill>
                  <a:srgbClr val="000000"/>
                </a:solidFill>
                <a:ea typeface="Times New Roman" pitchFamily="18" charset="0"/>
              </a:rPr>
              <a:t>, Network Type BROADCAST, Cost: 1</a:t>
            </a:r>
          </a:p>
          <a:p>
            <a:r>
              <a:rPr lang="en-US" dirty="0">
                <a:solidFill>
                  <a:srgbClr val="000000"/>
                </a:solidFill>
                <a:ea typeface="Times New Roman" pitchFamily="18" charset="0"/>
              </a:rPr>
              <a:t>  Transmit Delay is 1 sec, State </a:t>
            </a:r>
            <a:r>
              <a:rPr lang="en-US" dirty="0" err="1">
                <a:solidFill>
                  <a:srgbClr val="000000"/>
                </a:solidFill>
                <a:ea typeface="Times New Roman" pitchFamily="18" charset="0"/>
              </a:rPr>
              <a:t>DROTHER</a:t>
            </a:r>
            <a:r>
              <a:rPr lang="en-US" dirty="0">
                <a:solidFill>
                  <a:srgbClr val="000000"/>
                </a:solidFill>
                <a:ea typeface="Times New Roman" pitchFamily="18" charset="0"/>
              </a:rPr>
              <a:t>, Priority 0</a:t>
            </a:r>
          </a:p>
          <a:p>
            <a:r>
              <a:rPr lang="en-US" dirty="0">
                <a:solidFill>
                  <a:srgbClr val="000000"/>
                </a:solidFill>
                <a:ea typeface="Times New Roman" pitchFamily="18" charset="0"/>
              </a:rPr>
              <a:t>  </a:t>
            </a:r>
            <a:r>
              <a:rPr lang="en-US" dirty="0">
                <a:solidFill>
                  <a:srgbClr val="000000"/>
                </a:solidFill>
                <a:highlight>
                  <a:srgbClr val="FFFF00"/>
                </a:highlight>
                <a:ea typeface="Times New Roman" pitchFamily="18" charset="0"/>
              </a:rPr>
              <a:t>Designated Router (ID) 10.64.0.2</a:t>
            </a:r>
            <a:r>
              <a:rPr lang="en-US" dirty="0">
                <a:solidFill>
                  <a:srgbClr val="000000"/>
                </a:solidFill>
                <a:ea typeface="Times New Roman" pitchFamily="18" charset="0"/>
              </a:rPr>
              <a:t>, Interface address 10.64.0.2</a:t>
            </a:r>
          </a:p>
          <a:p>
            <a:r>
              <a:rPr lang="en-US" dirty="0">
                <a:solidFill>
                  <a:srgbClr val="000000"/>
                </a:solidFill>
                <a:ea typeface="Times New Roman" pitchFamily="18" charset="0"/>
              </a:rPr>
              <a:t>  No backup designated router on this network</a:t>
            </a:r>
          </a:p>
          <a:p>
            <a:r>
              <a:rPr lang="en-US" dirty="0">
                <a:solidFill>
                  <a:srgbClr val="000000"/>
                </a:solidFill>
                <a:ea typeface="Times New Roman" pitchFamily="18" charset="0"/>
              </a:rPr>
              <a:t>  Timer intervals configured, Hello 10, Dead 40, Wait 40, Retransmit 5</a:t>
            </a:r>
          </a:p>
          <a:p>
            <a:r>
              <a:rPr lang="en-US" dirty="0">
                <a:solidFill>
                  <a:srgbClr val="000000"/>
                </a:solidFill>
                <a:ea typeface="Times New Roman" pitchFamily="18" charset="0"/>
              </a:rPr>
              <a:t>    </a:t>
            </a:r>
            <a:r>
              <a:rPr lang="en-US" dirty="0" err="1">
                <a:solidFill>
                  <a:srgbClr val="000000"/>
                </a:solidFill>
                <a:ea typeface="Times New Roman" pitchFamily="18" charset="0"/>
              </a:rPr>
              <a:t>oob</a:t>
            </a:r>
            <a:r>
              <a:rPr lang="en-US" dirty="0">
                <a:solidFill>
                  <a:srgbClr val="000000"/>
                </a:solidFill>
                <a:ea typeface="Times New Roman" pitchFamily="18" charset="0"/>
              </a:rPr>
              <a:t>-resync timeout 40</a:t>
            </a:r>
          </a:p>
          <a:p>
            <a:r>
              <a:rPr lang="en-US" dirty="0">
                <a:solidFill>
                  <a:srgbClr val="000000"/>
                </a:solidFill>
                <a:ea typeface="Times New Roman" pitchFamily="18" charset="0"/>
              </a:rPr>
              <a:t>    Hello due in 00:00:04</a:t>
            </a:r>
          </a:p>
          <a:p>
            <a:r>
              <a:rPr lang="en-US" dirty="0">
                <a:solidFill>
                  <a:srgbClr val="000000"/>
                </a:solidFill>
                <a:ea typeface="Times New Roman" pitchFamily="18" charset="0"/>
              </a:rPr>
              <a:t>  Supports Link-local Signaling (</a:t>
            </a:r>
            <a:r>
              <a:rPr lang="en-US" dirty="0" err="1">
                <a:solidFill>
                  <a:srgbClr val="000000"/>
                </a:solidFill>
                <a:ea typeface="Times New Roman" pitchFamily="18" charset="0"/>
              </a:rPr>
              <a:t>LLS</a:t>
            </a:r>
            <a:r>
              <a:rPr lang="en-US" dirty="0">
                <a:solidFill>
                  <a:srgbClr val="000000"/>
                </a:solidFill>
                <a:ea typeface="Times New Roman" pitchFamily="18" charset="0"/>
              </a:rPr>
              <a:t>)</a:t>
            </a:r>
          </a:p>
          <a:p>
            <a:r>
              <a:rPr lang="en-US" dirty="0">
                <a:solidFill>
                  <a:srgbClr val="000000"/>
                </a:solidFill>
                <a:ea typeface="Times New Roman" pitchFamily="18" charset="0"/>
              </a:rPr>
              <a:t>  Index 1/1, flood queue length 0</a:t>
            </a:r>
          </a:p>
          <a:p>
            <a:r>
              <a:rPr lang="en-US" dirty="0">
                <a:solidFill>
                  <a:srgbClr val="000000"/>
                </a:solidFill>
                <a:ea typeface="Times New Roman" pitchFamily="18" charset="0"/>
              </a:rPr>
              <a:t>  Next 0x0(0)/0x0(0)</a:t>
            </a:r>
          </a:p>
          <a:p>
            <a:r>
              <a:rPr lang="en-US" dirty="0">
                <a:solidFill>
                  <a:srgbClr val="000000"/>
                </a:solidFill>
                <a:ea typeface="Times New Roman" pitchFamily="18" charset="0"/>
              </a:rPr>
              <a:t>  Last flood scan length is 1, maximum is 4</a:t>
            </a:r>
          </a:p>
          <a:p>
            <a:r>
              <a:rPr lang="en-US" dirty="0">
                <a:solidFill>
                  <a:srgbClr val="000000"/>
                </a:solidFill>
                <a:ea typeface="Times New Roman" pitchFamily="18" charset="0"/>
              </a:rPr>
              <a:t>  Last flood scan time is 0 msec, maximum is 4 msec</a:t>
            </a:r>
          </a:p>
          <a:p>
            <a:r>
              <a:rPr lang="en-US" dirty="0">
                <a:solidFill>
                  <a:srgbClr val="000000"/>
                </a:solidFill>
                <a:ea typeface="Times New Roman" pitchFamily="18" charset="0"/>
              </a:rPr>
              <a:t>  Neighbor Count is 1, Adjacent neighbor count is 1</a:t>
            </a:r>
          </a:p>
          <a:p>
            <a:r>
              <a:rPr lang="en-US" dirty="0">
                <a:solidFill>
                  <a:srgbClr val="000000"/>
                </a:solidFill>
                <a:ea typeface="Times New Roman" pitchFamily="18" charset="0"/>
              </a:rPr>
              <a:t>    Adjacent with neighbor 10.64.0.2 (Designated Router)</a:t>
            </a:r>
          </a:p>
          <a:p>
            <a:r>
              <a:rPr lang="en-US" dirty="0">
                <a:solidFill>
                  <a:srgbClr val="000000"/>
                </a:solidFill>
                <a:ea typeface="Times New Roman" pitchFamily="18" charset="0"/>
              </a:rPr>
              <a:t>  Suppress hello for 0 neighbor(s)</a:t>
            </a:r>
          </a:p>
        </p:txBody>
      </p:sp>
      <p:sp>
        <p:nvSpPr>
          <p:cNvPr id="13" name="Content Placeholder 12"/>
          <p:cNvSpPr>
            <a:spLocks noGrp="1"/>
          </p:cNvSpPr>
          <p:nvPr>
            <p:ph sz="quarter" idx="11"/>
          </p:nvPr>
        </p:nvSpPr>
        <p:spPr>
          <a:xfrm>
            <a:off x="372532" y="1183151"/>
            <a:ext cx="8520113" cy="687798"/>
          </a:xfrm>
        </p:spPr>
        <p:txBody>
          <a:bodyPr>
            <a:noAutofit/>
          </a:bodyPr>
          <a:lstStyle/>
          <a:p>
            <a:r>
              <a:rPr lang="en-US" dirty="0"/>
              <a:t>Verify OSPF configured interfaces.</a:t>
            </a:r>
          </a:p>
        </p:txBody>
      </p:sp>
    </p:spTree>
    <p:extLst>
      <p:ext uri="{BB962C8B-B14F-4D97-AF65-F5344CB8AC3E}">
        <p14:creationId xmlns:p14="http://schemas.microsoft.com/office/powerpoint/2010/main" val="100713529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0914" name="Rectangle 2"/>
          <p:cNvSpPr>
            <a:spLocks noGrp="1" noChangeArrowheads="1"/>
          </p:cNvSpPr>
          <p:nvPr>
            <p:ph type="title"/>
          </p:nvPr>
        </p:nvSpPr>
        <p:spPr>
          <a:xfrm>
            <a:off x="732367" y="107576"/>
            <a:ext cx="10723035" cy="1336956"/>
          </a:xfrm>
        </p:spPr>
        <p:txBody>
          <a:bodyPr vert="horz" lIns="91440" tIns="45720" rIns="91440" bIns="45720" rtlCol="0" anchor="ctr">
            <a:normAutofit/>
          </a:bodyPr>
          <a:lstStyle/>
          <a:p>
            <a:r>
              <a:rPr lang="en-US" b="1" dirty="0">
                <a:latin typeface="Arial" panose="020B0604020202020204" pitchFamily="34" charset="0"/>
                <a:cs typeface="Arial" panose="020B0604020202020204" pitchFamily="34" charset="0"/>
              </a:rPr>
              <a:t>LSA Broadcast </a:t>
            </a:r>
          </a:p>
        </p:txBody>
      </p:sp>
      <p:sp>
        <p:nvSpPr>
          <p:cNvPr id="4" name="Rectangle 3">
            <a:extLst>
              <a:ext uri="{FF2B5EF4-FFF2-40B4-BE49-F238E27FC236}">
                <a16:creationId xmlns:a16="http://schemas.microsoft.com/office/drawing/2014/main" id="{D68135BE-98C2-D2D7-10BE-DDC02A711DFB}"/>
              </a:ext>
            </a:extLst>
          </p:cNvPr>
          <p:cNvSpPr txBox="1">
            <a:spLocks noChangeArrowheads="1"/>
          </p:cNvSpPr>
          <p:nvPr/>
        </p:nvSpPr>
        <p:spPr>
          <a:xfrm>
            <a:off x="615951" y="1257300"/>
            <a:ext cx="5477933" cy="43434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461963" indent="-236538"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2pPr>
            <a:lvl3pPr marL="688975" indent="-227013"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3pPr>
            <a:lvl4pPr marL="565150" indent="176213"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744538" indent="169863"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spcBef>
                <a:spcPts val="1600"/>
              </a:spcBef>
            </a:pPr>
            <a:r>
              <a:rPr lang="en-US" sz="2000" dirty="0"/>
              <a:t>DR /BDR election required since there could be many devices.</a:t>
            </a:r>
          </a:p>
          <a:p>
            <a:pPr marL="228600" lvl="1" indent="-228600">
              <a:spcBef>
                <a:spcPts val="1600"/>
              </a:spcBef>
            </a:pPr>
            <a:r>
              <a:rPr lang="en-US" dirty="0"/>
              <a:t>Establishing adjacencies with all routers in a broadcast network would easily overload a router due to the overhead of maintaining those adjacencies.</a:t>
            </a:r>
          </a:p>
          <a:p>
            <a:pPr marL="228600" lvl="1" indent="-228600">
              <a:spcBef>
                <a:spcPts val="1600"/>
              </a:spcBef>
            </a:pPr>
            <a:r>
              <a:rPr lang="en-US" dirty="0"/>
              <a:t>Instead, OSPF routers form full adjacencies with the DR and BDR only. </a:t>
            </a:r>
          </a:p>
          <a:p>
            <a:pPr>
              <a:spcBef>
                <a:spcPts val="1600"/>
              </a:spcBef>
            </a:pPr>
            <a:r>
              <a:rPr lang="en-US" sz="2000" dirty="0"/>
              <a:t>Packets to all OSPF routers are forwarded to 224.0.0.5.</a:t>
            </a:r>
          </a:p>
          <a:p>
            <a:pPr>
              <a:spcBef>
                <a:spcPts val="1600"/>
              </a:spcBef>
            </a:pPr>
            <a:r>
              <a:rPr lang="en-US" sz="2000" dirty="0"/>
              <a:t>Packets to the DR / BDR are forwarded to 224.0.0.6.</a:t>
            </a:r>
          </a:p>
          <a:p>
            <a:pPr>
              <a:spcBef>
                <a:spcPts val="1600"/>
              </a:spcBef>
            </a:pPr>
            <a:endParaRPr lang="en-US" sz="2000" dirty="0"/>
          </a:p>
        </p:txBody>
      </p:sp>
      <p:pic>
        <p:nvPicPr>
          <p:cNvPr id="7" name="Picture 6">
            <a:extLst>
              <a:ext uri="{FF2B5EF4-FFF2-40B4-BE49-F238E27FC236}">
                <a16:creationId xmlns:a16="http://schemas.microsoft.com/office/drawing/2014/main" id="{AC4D0D28-22ED-21AC-6C8E-119491A12DD4}"/>
              </a:ext>
            </a:extLst>
          </p:cNvPr>
          <p:cNvPicPr>
            <a:picLocks noChangeAspect="1"/>
          </p:cNvPicPr>
          <p:nvPr/>
        </p:nvPicPr>
        <p:blipFill>
          <a:blip r:embed="rId2"/>
          <a:stretch>
            <a:fillRect/>
          </a:stretch>
        </p:blipFill>
        <p:spPr>
          <a:xfrm>
            <a:off x="5933647" y="1651000"/>
            <a:ext cx="6258353" cy="3035300"/>
          </a:xfrm>
          <a:prstGeom prst="rect">
            <a:avLst/>
          </a:prstGeom>
          <a:noFill/>
        </p:spPr>
      </p:pic>
    </p:spTree>
    <p:extLst>
      <p:ext uri="{BB962C8B-B14F-4D97-AF65-F5344CB8AC3E}">
        <p14:creationId xmlns:p14="http://schemas.microsoft.com/office/powerpoint/2010/main" val="810410107"/>
      </p:ext>
    </p:extLst>
  </p:cSld>
  <p:clrMapOvr>
    <a:masterClrMapping/>
  </p:clrMapOvr>
  <p:transition/>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a:xfrm>
            <a:off x="206157" y="309658"/>
            <a:ext cx="11325443" cy="842749"/>
          </a:xfrm>
        </p:spPr>
        <p:txBody>
          <a:bodyPr>
            <a:no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Broadcast Challenge: Multiple Adjacencies</a:t>
            </a:r>
          </a:p>
        </p:txBody>
      </p:sp>
      <p:sp>
        <p:nvSpPr>
          <p:cNvPr id="15" name="Content Placeholder 14"/>
          <p:cNvSpPr>
            <a:spLocks noGrp="1"/>
          </p:cNvSpPr>
          <p:nvPr>
            <p:ph idx="10"/>
          </p:nvPr>
        </p:nvSpPr>
        <p:spPr>
          <a:xfrm>
            <a:off x="558800" y="1114670"/>
            <a:ext cx="11112500" cy="2160492"/>
          </a:xfrm>
        </p:spPr>
        <p:txBody>
          <a:bodyPr/>
          <a:lstStyle/>
          <a:p>
            <a:r>
              <a:rPr lang="en-US" dirty="0">
                <a:solidFill>
                  <a:srgbClr val="000000"/>
                </a:solidFill>
              </a:rPr>
              <a:t>A challenge of broadcast network is the number of adjacencies that would be required.</a:t>
            </a:r>
          </a:p>
          <a:p>
            <a:pPr lvl="1"/>
            <a:r>
              <a:rPr lang="en-US" dirty="0">
                <a:solidFill>
                  <a:srgbClr val="000000"/>
                </a:solidFill>
              </a:rPr>
              <a:t>One adjacency for every pair of routers.</a:t>
            </a:r>
          </a:p>
          <a:p>
            <a:pPr lvl="1"/>
            <a:r>
              <a:rPr lang="en-US" dirty="0">
                <a:solidFill>
                  <a:srgbClr val="000000"/>
                </a:solidFill>
              </a:rPr>
              <a:t>This would increase network traffic and load on each router to manage each individual adjacency.</a:t>
            </a:r>
          </a:p>
        </p:txBody>
      </p:sp>
      <p:pic>
        <p:nvPicPr>
          <p:cNvPr id="17" name="Picture 5"/>
          <p:cNvPicPr>
            <a:picLocks noGrp="1" noChangeAspect="1" noChangeArrowheads="1"/>
          </p:cNvPicPr>
          <p:nvPr>
            <p:ph sz="quarter" idx="11"/>
          </p:nvPr>
        </p:nvPicPr>
        <p:blipFill>
          <a:blip r:embed="rId2"/>
          <a:stretch>
            <a:fillRect/>
          </a:stretch>
        </p:blipFill>
        <p:spPr>
          <a:xfrm>
            <a:off x="5499100" y="2566599"/>
            <a:ext cx="6672960" cy="4291401"/>
          </a:xfrm>
        </p:spPr>
      </p:pic>
      <p:grpSp>
        <p:nvGrpSpPr>
          <p:cNvPr id="18" name="Group 17"/>
          <p:cNvGrpSpPr/>
          <p:nvPr/>
        </p:nvGrpSpPr>
        <p:grpSpPr>
          <a:xfrm>
            <a:off x="839920" y="2950706"/>
            <a:ext cx="3655880" cy="2535694"/>
            <a:chOff x="5884863" y="4633913"/>
            <a:chExt cx="3259137" cy="2224087"/>
          </a:xfrm>
        </p:grpSpPr>
        <p:pic>
          <p:nvPicPr>
            <p:cNvPr id="90116" name="Picture 7"/>
            <p:cNvPicPr>
              <a:picLocks noChangeAspect="1" noChangeArrowheads="1"/>
            </p:cNvPicPr>
            <p:nvPr/>
          </p:nvPicPr>
          <p:blipFill>
            <a:blip r:embed="rId3"/>
            <a:srcRect/>
            <a:stretch>
              <a:fillRect/>
            </a:stretch>
          </p:blipFill>
          <p:spPr bwMode="auto">
            <a:xfrm>
              <a:off x="5884863" y="4633913"/>
              <a:ext cx="3259137" cy="2224087"/>
            </a:xfrm>
            <a:prstGeom prst="rect">
              <a:avLst/>
            </a:prstGeom>
            <a:noFill/>
            <a:ln w="9525" algn="ctr">
              <a:noFill/>
              <a:miter lim="800000"/>
              <a:headEnd/>
              <a:tailEnd/>
            </a:ln>
          </p:spPr>
        </p:pic>
        <p:pic>
          <p:nvPicPr>
            <p:cNvPr id="1383433" name="Picture 9"/>
            <p:cNvPicPr>
              <a:picLocks noChangeAspect="1" noChangeArrowheads="1"/>
            </p:cNvPicPr>
            <p:nvPr/>
          </p:nvPicPr>
          <p:blipFill>
            <a:blip r:embed="rId4"/>
            <a:srcRect/>
            <a:stretch>
              <a:fillRect/>
            </a:stretch>
          </p:blipFill>
          <p:spPr bwMode="auto">
            <a:xfrm>
              <a:off x="6389688" y="5368925"/>
              <a:ext cx="244475" cy="225425"/>
            </a:xfrm>
            <a:prstGeom prst="rect">
              <a:avLst/>
            </a:prstGeom>
            <a:noFill/>
            <a:ln w="9525" algn="ctr">
              <a:noFill/>
              <a:miter lim="800000"/>
              <a:headEnd/>
              <a:tailEnd/>
            </a:ln>
          </p:spPr>
        </p:pic>
        <p:pic>
          <p:nvPicPr>
            <p:cNvPr id="1383434" name="Picture 10"/>
            <p:cNvPicPr>
              <a:picLocks noChangeAspect="1" noChangeArrowheads="1"/>
            </p:cNvPicPr>
            <p:nvPr/>
          </p:nvPicPr>
          <p:blipFill>
            <a:blip r:embed="rId5"/>
            <a:srcRect/>
            <a:stretch>
              <a:fillRect/>
            </a:stretch>
          </p:blipFill>
          <p:spPr bwMode="auto">
            <a:xfrm>
              <a:off x="8305800" y="5392738"/>
              <a:ext cx="293688" cy="204787"/>
            </a:xfrm>
            <a:prstGeom prst="rect">
              <a:avLst/>
            </a:prstGeom>
            <a:noFill/>
            <a:ln w="9525" algn="ctr">
              <a:noFill/>
              <a:miter lim="800000"/>
              <a:headEnd/>
              <a:tailEnd/>
            </a:ln>
          </p:spPr>
        </p:pic>
        <p:pic>
          <p:nvPicPr>
            <p:cNvPr id="1383435" name="Picture 11"/>
            <p:cNvPicPr>
              <a:picLocks noChangeAspect="1" noChangeArrowheads="1"/>
            </p:cNvPicPr>
            <p:nvPr/>
          </p:nvPicPr>
          <p:blipFill>
            <a:blip r:embed="rId6"/>
            <a:srcRect/>
            <a:stretch>
              <a:fillRect/>
            </a:stretch>
          </p:blipFill>
          <p:spPr bwMode="auto">
            <a:xfrm>
              <a:off x="6303963" y="5695950"/>
              <a:ext cx="331787" cy="225425"/>
            </a:xfrm>
            <a:prstGeom prst="rect">
              <a:avLst/>
            </a:prstGeom>
            <a:noFill/>
            <a:ln w="9525" algn="ctr">
              <a:noFill/>
              <a:miter lim="800000"/>
              <a:headEnd/>
              <a:tailEnd/>
            </a:ln>
          </p:spPr>
        </p:pic>
        <p:pic>
          <p:nvPicPr>
            <p:cNvPr id="1383436" name="Picture 12"/>
            <p:cNvPicPr>
              <a:picLocks noChangeAspect="1" noChangeArrowheads="1"/>
            </p:cNvPicPr>
            <p:nvPr/>
          </p:nvPicPr>
          <p:blipFill>
            <a:blip r:embed="rId7"/>
            <a:srcRect/>
            <a:stretch>
              <a:fillRect/>
            </a:stretch>
          </p:blipFill>
          <p:spPr bwMode="auto">
            <a:xfrm>
              <a:off x="8299450" y="5702300"/>
              <a:ext cx="282575" cy="204788"/>
            </a:xfrm>
            <a:prstGeom prst="rect">
              <a:avLst/>
            </a:prstGeom>
            <a:noFill/>
            <a:ln w="9525" algn="ctr">
              <a:noFill/>
              <a:miter lim="800000"/>
              <a:headEnd/>
              <a:tailEnd/>
            </a:ln>
          </p:spPr>
        </p:pic>
        <p:pic>
          <p:nvPicPr>
            <p:cNvPr id="1383437" name="Picture 13"/>
            <p:cNvPicPr>
              <a:picLocks noChangeAspect="1" noChangeArrowheads="1"/>
            </p:cNvPicPr>
            <p:nvPr/>
          </p:nvPicPr>
          <p:blipFill>
            <a:blip r:embed="rId8"/>
            <a:srcRect/>
            <a:stretch>
              <a:fillRect/>
            </a:stretch>
          </p:blipFill>
          <p:spPr bwMode="auto">
            <a:xfrm>
              <a:off x="6288088" y="6069013"/>
              <a:ext cx="312737" cy="204787"/>
            </a:xfrm>
            <a:prstGeom prst="rect">
              <a:avLst/>
            </a:prstGeom>
            <a:noFill/>
            <a:ln w="9525" algn="ctr">
              <a:noFill/>
              <a:miter lim="800000"/>
              <a:headEnd/>
              <a:tailEnd/>
            </a:ln>
          </p:spPr>
        </p:pic>
        <p:pic>
          <p:nvPicPr>
            <p:cNvPr id="1383438" name="Picture 14"/>
            <p:cNvPicPr>
              <a:picLocks noChangeAspect="1" noChangeArrowheads="1"/>
            </p:cNvPicPr>
            <p:nvPr/>
          </p:nvPicPr>
          <p:blipFill>
            <a:blip r:embed="rId9"/>
            <a:srcRect/>
            <a:stretch>
              <a:fillRect/>
            </a:stretch>
          </p:blipFill>
          <p:spPr bwMode="auto">
            <a:xfrm>
              <a:off x="8216900" y="6081713"/>
              <a:ext cx="360363" cy="204787"/>
            </a:xfrm>
            <a:prstGeom prst="rect">
              <a:avLst/>
            </a:prstGeom>
            <a:noFill/>
            <a:ln w="9525" algn="ctr">
              <a:noFill/>
              <a:miter lim="800000"/>
              <a:headEnd/>
              <a:tailEnd/>
            </a:ln>
          </p:spPr>
        </p:pic>
        <p:pic>
          <p:nvPicPr>
            <p:cNvPr id="1383439" name="Picture 15"/>
            <p:cNvPicPr>
              <a:picLocks noChangeAspect="1" noChangeArrowheads="1"/>
            </p:cNvPicPr>
            <p:nvPr/>
          </p:nvPicPr>
          <p:blipFill>
            <a:blip r:embed="rId10"/>
            <a:srcRect/>
            <a:stretch>
              <a:fillRect/>
            </a:stretch>
          </p:blipFill>
          <p:spPr bwMode="auto">
            <a:xfrm>
              <a:off x="6203950" y="6402388"/>
              <a:ext cx="371475" cy="185737"/>
            </a:xfrm>
            <a:prstGeom prst="rect">
              <a:avLst/>
            </a:prstGeom>
            <a:noFill/>
            <a:ln w="9525" algn="ctr">
              <a:noFill/>
              <a:miter lim="800000"/>
              <a:headEnd/>
              <a:tailEnd/>
            </a:ln>
          </p:spPr>
        </p:pic>
        <p:pic>
          <p:nvPicPr>
            <p:cNvPr id="1383440" name="Picture 16"/>
            <p:cNvPicPr>
              <a:picLocks noChangeAspect="1" noChangeArrowheads="1"/>
            </p:cNvPicPr>
            <p:nvPr/>
          </p:nvPicPr>
          <p:blipFill>
            <a:blip r:embed="rId11"/>
            <a:srcRect/>
            <a:stretch>
              <a:fillRect/>
            </a:stretch>
          </p:blipFill>
          <p:spPr bwMode="auto">
            <a:xfrm>
              <a:off x="8018463" y="6384925"/>
              <a:ext cx="565150" cy="234950"/>
            </a:xfrm>
            <a:prstGeom prst="rect">
              <a:avLst/>
            </a:prstGeom>
            <a:noFill/>
            <a:ln w="9525" algn="ctr">
              <a:noFill/>
              <a:miter lim="800000"/>
              <a:headEnd/>
              <a:tailEnd/>
            </a:ln>
          </p:spPr>
        </p:pic>
        <p:pic>
          <p:nvPicPr>
            <p:cNvPr id="1383441" name="Picture 17"/>
            <p:cNvPicPr>
              <a:picLocks noChangeAspect="1" noChangeArrowheads="1"/>
            </p:cNvPicPr>
            <p:nvPr/>
          </p:nvPicPr>
          <p:blipFill>
            <a:blip r:embed="rId12"/>
            <a:srcRect/>
            <a:stretch>
              <a:fillRect/>
            </a:stretch>
          </p:blipFill>
          <p:spPr bwMode="auto">
            <a:xfrm>
              <a:off x="6330950" y="5083175"/>
              <a:ext cx="273050" cy="225425"/>
            </a:xfrm>
            <a:prstGeom prst="rect">
              <a:avLst/>
            </a:prstGeom>
            <a:noFill/>
            <a:ln w="9525" algn="ctr">
              <a:noFill/>
              <a:miter lim="800000"/>
              <a:headEnd/>
              <a:tailEnd/>
            </a:ln>
          </p:spPr>
        </p:pic>
        <p:pic>
          <p:nvPicPr>
            <p:cNvPr id="1383442" name="Picture 18"/>
            <p:cNvPicPr>
              <a:picLocks noChangeAspect="1" noChangeArrowheads="1"/>
            </p:cNvPicPr>
            <p:nvPr/>
          </p:nvPicPr>
          <p:blipFill>
            <a:blip r:embed="rId13"/>
            <a:srcRect/>
            <a:stretch>
              <a:fillRect/>
            </a:stretch>
          </p:blipFill>
          <p:spPr bwMode="auto">
            <a:xfrm>
              <a:off x="8021638" y="5054600"/>
              <a:ext cx="858837" cy="263525"/>
            </a:xfrm>
            <a:prstGeom prst="rect">
              <a:avLst/>
            </a:prstGeom>
            <a:noFill/>
            <a:ln w="9525" algn="ctr">
              <a:noFill/>
              <a:miter lim="800000"/>
              <a:headEnd/>
              <a:tailEnd/>
            </a:ln>
          </p:spPr>
        </p:pic>
      </p:grpSp>
    </p:spTree>
    <p:extLst>
      <p:ext uri="{BB962C8B-B14F-4D97-AF65-F5344CB8AC3E}">
        <p14:creationId xmlns:p14="http://schemas.microsoft.com/office/powerpoint/2010/main" val="346169579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6"/>
          <p:cNvSpPr>
            <a:spLocks noGrp="1" noChangeArrowheads="1"/>
          </p:cNvSpPr>
          <p:nvPr>
            <p:ph type="title"/>
          </p:nvPr>
        </p:nvSpPr>
        <p:spPr>
          <a:xfrm>
            <a:off x="239954" y="346769"/>
            <a:ext cx="8521700" cy="740664"/>
          </a:xfrm>
        </p:spPr>
        <p:txBody>
          <a:bodyPr>
            <a:normAutofit fontScale="90000"/>
          </a:bodyPr>
          <a:lstStyle/>
          <a:p>
            <a:r>
              <a:rPr lang="en-US" sz="4000" b="1" dirty="0">
                <a:solidFill>
                  <a:schemeClr val="accent1">
                    <a:lumMod val="50000"/>
                  </a:schemeClr>
                </a:solidFill>
                <a:latin typeface="Arial" panose="020B0604020202020204" pitchFamily="34" charset="0"/>
                <a:cs typeface="Arial" panose="020B0604020202020204" pitchFamily="34" charset="0"/>
              </a:rPr>
              <a:t>Broadcast Challenge: Extensive LSAs</a:t>
            </a:r>
          </a:p>
        </p:txBody>
      </p:sp>
      <p:sp>
        <p:nvSpPr>
          <p:cNvPr id="91139" name="Rectangle 7"/>
          <p:cNvSpPr>
            <a:spLocks noGrp="1" noChangeArrowheads="1"/>
          </p:cNvSpPr>
          <p:nvPr>
            <p:ph idx="10"/>
          </p:nvPr>
        </p:nvSpPr>
        <p:spPr>
          <a:xfrm>
            <a:off x="444500" y="1297144"/>
            <a:ext cx="4965700" cy="4176556"/>
          </a:xfrm>
        </p:spPr>
        <p:txBody>
          <a:bodyPr>
            <a:normAutofit/>
          </a:bodyPr>
          <a:lstStyle/>
          <a:p>
            <a:r>
              <a:rPr lang="en-US" dirty="0">
                <a:solidFill>
                  <a:srgbClr val="000000"/>
                </a:solidFill>
              </a:rPr>
              <a:t>Another challenge is the increase in network LSAs.</a:t>
            </a:r>
          </a:p>
          <a:p>
            <a:pPr lvl="1"/>
            <a:r>
              <a:rPr lang="en-US" dirty="0">
                <a:solidFill>
                  <a:srgbClr val="000000"/>
                </a:solidFill>
              </a:rPr>
              <a:t>Every LSA sent out also requires an acknowledgement.</a:t>
            </a:r>
          </a:p>
          <a:p>
            <a:endParaRPr lang="en-US" dirty="0">
              <a:solidFill>
                <a:srgbClr val="000000"/>
              </a:solidFill>
            </a:endParaRPr>
          </a:p>
          <a:p>
            <a:r>
              <a:rPr lang="en-US" dirty="0">
                <a:solidFill>
                  <a:srgbClr val="000000"/>
                </a:solidFill>
              </a:rPr>
              <a:t>Consequence:  </a:t>
            </a:r>
          </a:p>
          <a:p>
            <a:pPr lvl="1"/>
            <a:r>
              <a:rPr lang="en-US" dirty="0">
                <a:solidFill>
                  <a:srgbClr val="000000"/>
                </a:solidFill>
              </a:rPr>
              <a:t>Lots of bandwidth consumed</a:t>
            </a:r>
          </a:p>
          <a:p>
            <a:pPr lvl="1"/>
            <a:r>
              <a:rPr lang="en-US" dirty="0">
                <a:solidFill>
                  <a:srgbClr val="000000"/>
                </a:solidFill>
              </a:rPr>
              <a:t>Chaotic traffic</a:t>
            </a:r>
          </a:p>
        </p:txBody>
      </p:sp>
      <p:pic>
        <p:nvPicPr>
          <p:cNvPr id="8" name="Picture 5"/>
          <p:cNvPicPr>
            <a:picLocks noGrp="1" noChangeAspect="1" noChangeArrowheads="1"/>
          </p:cNvPicPr>
          <p:nvPr>
            <p:ph sz="quarter" idx="11"/>
          </p:nvPr>
        </p:nvPicPr>
        <p:blipFill>
          <a:blip r:embed="rId2"/>
          <a:stretch>
            <a:fillRect/>
          </a:stretch>
        </p:blipFill>
        <p:spPr>
          <a:xfrm>
            <a:off x="6096000" y="936981"/>
            <a:ext cx="5079998" cy="4678147"/>
          </a:xfrm>
        </p:spPr>
      </p:pic>
    </p:spTree>
    <p:extLst>
      <p:ext uri="{BB962C8B-B14F-4D97-AF65-F5344CB8AC3E}">
        <p14:creationId xmlns:p14="http://schemas.microsoft.com/office/powerpoint/2010/main" val="676382234"/>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p:cNvSpPr>
            <a:spLocks noGrp="1" noChangeArrowheads="1"/>
          </p:cNvSpPr>
          <p:nvPr>
            <p:ph type="title"/>
          </p:nvPr>
        </p:nvSpPr>
        <p:spPr>
          <a:xfrm>
            <a:off x="179146" y="68788"/>
            <a:ext cx="8521700" cy="883711"/>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Solution: Designated Router</a:t>
            </a:r>
          </a:p>
        </p:txBody>
      </p:sp>
      <p:sp>
        <p:nvSpPr>
          <p:cNvPr id="92163" name="Rectangle 8"/>
          <p:cNvSpPr>
            <a:spLocks noGrp="1" noChangeArrowheads="1"/>
          </p:cNvSpPr>
          <p:nvPr>
            <p:ph idx="10"/>
          </p:nvPr>
        </p:nvSpPr>
        <p:spPr>
          <a:xfrm>
            <a:off x="180492" y="931059"/>
            <a:ext cx="11452708" cy="2160492"/>
          </a:xfrm>
        </p:spPr>
        <p:txBody>
          <a:bodyPr/>
          <a:lstStyle/>
          <a:p>
            <a:r>
              <a:rPr lang="en-US" dirty="0">
                <a:solidFill>
                  <a:srgbClr val="000000"/>
                </a:solidFill>
              </a:rPr>
              <a:t>A designated router (DR) and backup designated router (BDR) solve these challenges because they:</a:t>
            </a:r>
          </a:p>
          <a:p>
            <a:pPr lvl="1"/>
            <a:r>
              <a:rPr lang="en-US" dirty="0">
                <a:solidFill>
                  <a:srgbClr val="000000"/>
                </a:solidFill>
              </a:rPr>
              <a:t>Reduce routing update traffic</a:t>
            </a:r>
          </a:p>
          <a:p>
            <a:pPr lvl="1"/>
            <a:r>
              <a:rPr lang="en-US" dirty="0">
                <a:solidFill>
                  <a:srgbClr val="000000"/>
                </a:solidFill>
              </a:rPr>
              <a:t>Manage link-state synchronization</a:t>
            </a:r>
          </a:p>
        </p:txBody>
      </p:sp>
      <p:pic>
        <p:nvPicPr>
          <p:cNvPr id="9" name="Picture 4"/>
          <p:cNvPicPr>
            <a:picLocks noChangeAspect="1" noChangeArrowheads="1"/>
          </p:cNvPicPr>
          <p:nvPr/>
        </p:nvPicPr>
        <p:blipFill>
          <a:blip r:embed="rId3"/>
          <a:srcRect/>
          <a:stretch>
            <a:fillRect/>
          </a:stretch>
        </p:blipFill>
        <p:spPr bwMode="auto">
          <a:xfrm>
            <a:off x="685800" y="2483210"/>
            <a:ext cx="4648200" cy="3194607"/>
          </a:xfrm>
          <a:prstGeom prst="rect">
            <a:avLst/>
          </a:prstGeom>
          <a:noFill/>
          <a:ln w="9525" algn="ctr">
            <a:noFill/>
            <a:miter lim="800000"/>
            <a:headEnd/>
            <a:tailEnd/>
          </a:ln>
        </p:spPr>
      </p:pic>
      <p:pic>
        <p:nvPicPr>
          <p:cNvPr id="10" name="Picture 5"/>
          <p:cNvPicPr>
            <a:picLocks noChangeAspect="1" noChangeArrowheads="1"/>
          </p:cNvPicPr>
          <p:nvPr/>
        </p:nvPicPr>
        <p:blipFill>
          <a:blip r:embed="rId4"/>
          <a:srcRect/>
          <a:stretch>
            <a:fillRect/>
          </a:stretch>
        </p:blipFill>
        <p:spPr bwMode="auto">
          <a:xfrm>
            <a:off x="6424574" y="1566109"/>
            <a:ext cx="5345634" cy="3955328"/>
          </a:xfrm>
          <a:prstGeom prst="rect">
            <a:avLst/>
          </a:prstGeom>
          <a:noFill/>
          <a:ln w="9525" algn="ctr">
            <a:noFill/>
            <a:miter lim="800000"/>
            <a:headEnd/>
            <a:tailEnd/>
          </a:ln>
        </p:spPr>
      </p:pic>
    </p:spTree>
    <p:extLst>
      <p:ext uri="{BB962C8B-B14F-4D97-AF65-F5344CB8AC3E}">
        <p14:creationId xmlns:p14="http://schemas.microsoft.com/office/powerpoint/2010/main" val="1503093525"/>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7058" name="Rectangle 2"/>
          <p:cNvSpPr>
            <a:spLocks noGrp="1" noChangeArrowheads="1"/>
          </p:cNvSpPr>
          <p:nvPr>
            <p:ph type="title"/>
          </p:nvPr>
        </p:nvSpPr>
        <p:spPr>
          <a:xfrm>
            <a:off x="244475" y="161645"/>
            <a:ext cx="8042276" cy="1336956"/>
          </a:xfrm>
        </p:spPr>
        <p:txBody>
          <a:bodyPr/>
          <a:lstStyle/>
          <a:p>
            <a:pPr>
              <a:defRPr/>
            </a:pPr>
            <a:r>
              <a:rPr lang="en-US" sz="4000" dirty="0"/>
              <a:t>Designated Router (DR)</a:t>
            </a:r>
          </a:p>
        </p:txBody>
      </p:sp>
      <p:sp>
        <p:nvSpPr>
          <p:cNvPr id="1197059" name="Rectangle 3"/>
          <p:cNvSpPr>
            <a:spLocks noGrp="1" noChangeArrowheads="1"/>
          </p:cNvSpPr>
          <p:nvPr>
            <p:ph idx="1"/>
          </p:nvPr>
        </p:nvSpPr>
        <p:spPr>
          <a:xfrm>
            <a:off x="663574" y="1257300"/>
            <a:ext cx="10715625" cy="4343400"/>
          </a:xfrm>
        </p:spPr>
        <p:txBody>
          <a:bodyPr/>
          <a:lstStyle/>
          <a:p>
            <a:r>
              <a:rPr lang="en-US" dirty="0">
                <a:solidFill>
                  <a:srgbClr val="000000"/>
                </a:solidFill>
                <a:cs typeface="Arial" charset="0"/>
              </a:rPr>
              <a:t>The DR is elected and becomes responsible for maintaining the topology table for the segment.</a:t>
            </a:r>
          </a:p>
          <a:p>
            <a:r>
              <a:rPr lang="en-US" dirty="0">
                <a:solidFill>
                  <a:srgbClr val="000000"/>
                </a:solidFill>
                <a:cs typeface="Arial" charset="0"/>
              </a:rPr>
              <a:t>This DR has two main functions: </a:t>
            </a:r>
          </a:p>
          <a:p>
            <a:pPr lvl="1"/>
            <a:r>
              <a:rPr lang="en-US" dirty="0">
                <a:solidFill>
                  <a:srgbClr val="000000"/>
                </a:solidFill>
                <a:cs typeface="Arial" charset="0"/>
              </a:rPr>
              <a:t>To become adjacent to all other routers on the network segment.</a:t>
            </a:r>
          </a:p>
          <a:p>
            <a:pPr lvl="1"/>
            <a:r>
              <a:rPr lang="en-US" dirty="0">
                <a:solidFill>
                  <a:srgbClr val="000000"/>
                </a:solidFill>
                <a:cs typeface="Arial" charset="0"/>
              </a:rPr>
              <a:t>To act as a spokesperson for the network. </a:t>
            </a:r>
          </a:p>
          <a:p>
            <a:r>
              <a:rPr lang="en-US" dirty="0">
                <a:solidFill>
                  <a:srgbClr val="000000"/>
                </a:solidFill>
                <a:cs typeface="Arial" charset="0"/>
              </a:rPr>
              <a:t>As spokesperson the DR becomes the focal point for collecting and sending routing information (LSAs).</a:t>
            </a:r>
          </a:p>
          <a:p>
            <a:pPr lvl="1"/>
            <a:endParaRPr lang="en-US" dirty="0">
              <a:solidFill>
                <a:srgbClr val="000000"/>
              </a:solidFill>
              <a:cs typeface="Arial" charset="0"/>
            </a:endParaRPr>
          </a:p>
        </p:txBody>
      </p:sp>
    </p:spTree>
    <p:extLst>
      <p:ext uri="{BB962C8B-B14F-4D97-AF65-F5344CB8AC3E}">
        <p14:creationId xmlns:p14="http://schemas.microsoft.com/office/powerpoint/2010/main" val="3037522085"/>
      </p:ext>
    </p:extLst>
  </p:cSld>
  <p:clrMapOvr>
    <a:masterClrMapping/>
  </p:clrMapOvr>
  <p:transition/>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9106" name="Rectangle 2"/>
          <p:cNvSpPr>
            <a:spLocks noGrp="1" noChangeArrowheads="1"/>
          </p:cNvSpPr>
          <p:nvPr>
            <p:ph type="title"/>
          </p:nvPr>
        </p:nvSpPr>
        <p:spPr>
          <a:xfrm>
            <a:off x="244474" y="106761"/>
            <a:ext cx="11045825" cy="1336956"/>
          </a:xfrm>
        </p:spPr>
        <p:txBody>
          <a:bodyPr>
            <a:normAutofit/>
          </a:bodyPr>
          <a:lstStyle/>
          <a:p>
            <a:pPr>
              <a:defRPr/>
            </a:pPr>
            <a:r>
              <a:rPr lang="en-US" sz="4000" dirty="0"/>
              <a:t>Backup Designated Router (BDR)</a:t>
            </a:r>
          </a:p>
        </p:txBody>
      </p:sp>
      <p:sp>
        <p:nvSpPr>
          <p:cNvPr id="1199107" name="Rectangle 3"/>
          <p:cNvSpPr>
            <a:spLocks noGrp="1" noChangeArrowheads="1"/>
          </p:cNvSpPr>
          <p:nvPr>
            <p:ph idx="1"/>
          </p:nvPr>
        </p:nvSpPr>
        <p:spPr>
          <a:xfrm>
            <a:off x="498475" y="1257300"/>
            <a:ext cx="11045824" cy="4343400"/>
          </a:xfrm>
        </p:spPr>
        <p:txBody>
          <a:bodyPr>
            <a:normAutofit/>
          </a:bodyPr>
          <a:lstStyle/>
          <a:p>
            <a:r>
              <a:rPr lang="en-US" dirty="0">
                <a:solidFill>
                  <a:srgbClr val="000000"/>
                </a:solidFill>
                <a:latin typeface="Arial" panose="020B0604020202020204" pitchFamily="34" charset="0"/>
                <a:cs typeface="Arial" panose="020B0604020202020204" pitchFamily="34" charset="0"/>
              </a:rPr>
              <a:t>For fault tolerance, a second router is elected as the BDR.</a:t>
            </a:r>
          </a:p>
          <a:p>
            <a:pPr lvl="1"/>
            <a:r>
              <a:rPr lang="en-US" dirty="0">
                <a:solidFill>
                  <a:srgbClr val="000000"/>
                </a:solidFill>
                <a:latin typeface="Arial" panose="020B0604020202020204" pitchFamily="34" charset="0"/>
                <a:cs typeface="Arial" panose="020B0604020202020204" pitchFamily="34" charset="0"/>
              </a:rPr>
              <a:t>The BDR must also become adjacent to all routers on the network and must serve as a second focal point for LSAs.</a:t>
            </a:r>
          </a:p>
          <a:p>
            <a:pPr lvl="1"/>
            <a:r>
              <a:rPr lang="en-US" dirty="0">
                <a:solidFill>
                  <a:srgbClr val="000000"/>
                </a:solidFill>
                <a:latin typeface="Arial" panose="020B0604020202020204" pitchFamily="34" charset="0"/>
                <a:cs typeface="Arial" panose="020B0604020202020204" pitchFamily="34" charset="0"/>
              </a:rPr>
              <a:t>However, the BDR is not responsible for updating the other routers or sending network LSAs. </a:t>
            </a:r>
          </a:p>
          <a:p>
            <a:r>
              <a:rPr lang="en-US" dirty="0">
                <a:solidFill>
                  <a:srgbClr val="000000"/>
                </a:solidFill>
                <a:latin typeface="Arial" panose="020B0604020202020204" pitchFamily="34" charset="0"/>
                <a:cs typeface="Arial" panose="020B0604020202020204" pitchFamily="34" charset="0"/>
              </a:rPr>
              <a:t>The BDR keeps a timer on the </a:t>
            </a:r>
            <a:r>
              <a:rPr lang="en-US" dirty="0" err="1">
                <a:solidFill>
                  <a:srgbClr val="000000"/>
                </a:solidFill>
                <a:latin typeface="Arial" panose="020B0604020202020204" pitchFamily="34" charset="0"/>
                <a:cs typeface="Arial" panose="020B0604020202020204" pitchFamily="34" charset="0"/>
              </a:rPr>
              <a:t>DR's</a:t>
            </a:r>
            <a:r>
              <a:rPr lang="en-US" dirty="0">
                <a:solidFill>
                  <a:srgbClr val="000000"/>
                </a:solidFill>
                <a:latin typeface="Arial" panose="020B0604020202020204" pitchFamily="34" charset="0"/>
                <a:cs typeface="Arial" panose="020B0604020202020204" pitchFamily="34" charset="0"/>
              </a:rPr>
              <a:t> update activity to ensure that it is operational. </a:t>
            </a:r>
          </a:p>
          <a:p>
            <a:pPr lvl="1"/>
            <a:r>
              <a:rPr lang="en-US" dirty="0">
                <a:solidFill>
                  <a:srgbClr val="000000"/>
                </a:solidFill>
                <a:latin typeface="Arial" panose="020B0604020202020204" pitchFamily="34" charset="0"/>
                <a:cs typeface="Arial" panose="020B0604020202020204" pitchFamily="34" charset="0"/>
              </a:rPr>
              <a:t>If the BDR does not detect activity from the DR after the timer expires, the BDR immediately becomes the DR and a new BDR is elected. </a:t>
            </a:r>
          </a:p>
          <a:p>
            <a:endParaRPr lang="en-US"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609307"/>
      </p:ext>
    </p:extLst>
  </p:cSld>
  <p:clrMapOvr>
    <a:masterClrMapping/>
  </p:clrMapOvr>
  <p:transition/>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1154" name="Rectangle 2"/>
          <p:cNvSpPr>
            <a:spLocks noGrp="1" noChangeArrowheads="1"/>
          </p:cNvSpPr>
          <p:nvPr>
            <p:ph type="title"/>
          </p:nvPr>
        </p:nvSpPr>
        <p:spPr>
          <a:xfrm>
            <a:off x="376555" y="267597"/>
            <a:ext cx="4478294" cy="936127"/>
          </a:xfrm>
        </p:spPr>
        <p:txBody>
          <a:bodyPr/>
          <a:lstStyle/>
          <a:p>
            <a:r>
              <a:rPr lang="en-US" sz="4000" dirty="0"/>
              <a:t>DR/BDR</a:t>
            </a:r>
          </a:p>
        </p:txBody>
      </p:sp>
      <p:sp>
        <p:nvSpPr>
          <p:cNvPr id="1201155" name="Rectangle 3"/>
          <p:cNvSpPr>
            <a:spLocks noGrp="1" noChangeArrowheads="1"/>
          </p:cNvSpPr>
          <p:nvPr>
            <p:ph idx="1"/>
          </p:nvPr>
        </p:nvSpPr>
        <p:spPr>
          <a:xfrm>
            <a:off x="603884" y="1305140"/>
            <a:ext cx="10889615" cy="4679413"/>
          </a:xfrm>
        </p:spPr>
        <p:txBody>
          <a:bodyPr>
            <a:normAutofit/>
          </a:bodyPr>
          <a:lstStyle/>
          <a:p>
            <a:r>
              <a:rPr lang="en-CA" sz="2400" dirty="0" err="1">
                <a:solidFill>
                  <a:schemeClr val="tx1"/>
                </a:solidFill>
                <a:latin typeface="Arial" panose="020B0604020202020204" pitchFamily="34" charset="0"/>
                <a:cs typeface="Arial" panose="020B0604020202020204" pitchFamily="34" charset="0"/>
              </a:rPr>
              <a:t>DRs</a:t>
            </a:r>
            <a:r>
              <a:rPr lang="en-CA" sz="2400" dirty="0">
                <a:solidFill>
                  <a:schemeClr val="tx1"/>
                </a:solidFill>
                <a:latin typeface="Arial" panose="020B0604020202020204" pitchFamily="34" charset="0"/>
                <a:cs typeface="Arial" panose="020B0604020202020204" pitchFamily="34" charset="0"/>
              </a:rPr>
              <a:t> and </a:t>
            </a:r>
            <a:r>
              <a:rPr lang="en-CA" sz="2400" dirty="0" err="1">
                <a:solidFill>
                  <a:schemeClr val="tx1"/>
                </a:solidFill>
                <a:latin typeface="Arial" panose="020B0604020202020204" pitchFamily="34" charset="0"/>
                <a:cs typeface="Arial" panose="020B0604020202020204" pitchFamily="34" charset="0"/>
              </a:rPr>
              <a:t>BDRs</a:t>
            </a:r>
            <a:r>
              <a:rPr lang="en-CA" sz="2400" dirty="0">
                <a:solidFill>
                  <a:schemeClr val="tx1"/>
                </a:solidFill>
                <a:latin typeface="Arial" panose="020B0604020202020204" pitchFamily="34" charset="0"/>
                <a:cs typeface="Arial" panose="020B0604020202020204" pitchFamily="34" charset="0"/>
              </a:rPr>
              <a:t> are elected on a per-network basis and therefore e</a:t>
            </a:r>
            <a:r>
              <a:rPr lang="en-US" sz="2400" dirty="0">
                <a:solidFill>
                  <a:schemeClr val="tx1"/>
                </a:solidFill>
                <a:latin typeface="Arial" panose="020B0604020202020204" pitchFamily="34" charset="0"/>
                <a:cs typeface="Arial" panose="020B0604020202020204" pitchFamily="34" charset="0"/>
              </a:rPr>
              <a:t>ach network segment has its own DR and BDR.</a:t>
            </a:r>
          </a:p>
          <a:p>
            <a:pPr lvl="1"/>
            <a:r>
              <a:rPr lang="en-US" sz="2000" dirty="0">
                <a:solidFill>
                  <a:schemeClr val="tx1"/>
                </a:solidFill>
                <a:latin typeface="Arial" panose="020B0604020202020204" pitchFamily="34" charset="0"/>
                <a:cs typeface="Arial" panose="020B0604020202020204" pitchFamily="34" charset="0"/>
              </a:rPr>
              <a:t>For example, a router connected to multiple multiaccess broadcast networks can be a DR on one segment and a regular (</a:t>
            </a:r>
            <a:r>
              <a:rPr lang="en-US" sz="2000" dirty="0" err="1">
                <a:solidFill>
                  <a:schemeClr val="tx1"/>
                </a:solidFill>
                <a:latin typeface="Arial" panose="020B0604020202020204" pitchFamily="34" charset="0"/>
                <a:cs typeface="Arial" panose="020B0604020202020204" pitchFamily="34" charset="0"/>
              </a:rPr>
              <a:t>DROTHER</a:t>
            </a:r>
            <a:r>
              <a:rPr lang="en-US" sz="2000" dirty="0">
                <a:solidFill>
                  <a:schemeClr val="tx1"/>
                </a:solidFill>
                <a:latin typeface="Arial" panose="020B0604020202020204" pitchFamily="34" charset="0"/>
                <a:cs typeface="Arial" panose="020B0604020202020204" pitchFamily="34" charset="0"/>
              </a:rPr>
              <a:t>) router on another segment.</a:t>
            </a:r>
            <a:endParaRPr lang="en-CA" sz="2000" dirty="0">
              <a:solidFill>
                <a:schemeClr val="tx1"/>
              </a:solidFill>
              <a:latin typeface="Arial" panose="020B0604020202020204" pitchFamily="34" charset="0"/>
              <a:cs typeface="Arial" panose="020B0604020202020204" pitchFamily="34" charset="0"/>
            </a:endParaRPr>
          </a:p>
          <a:p>
            <a:r>
              <a:rPr lang="en-CA" sz="2400" dirty="0">
                <a:solidFill>
                  <a:schemeClr val="tx1"/>
                </a:solidFill>
                <a:latin typeface="Arial" panose="020B0604020202020204" pitchFamily="34" charset="0"/>
                <a:cs typeface="Arial" panose="020B0604020202020204" pitchFamily="34" charset="0"/>
              </a:rPr>
              <a:t>The election process is accomplished dynamically using the Hello protocol.</a:t>
            </a:r>
          </a:p>
          <a:p>
            <a:pPr lvl="1"/>
            <a:r>
              <a:rPr lang="en-CA" sz="2000" dirty="0">
                <a:solidFill>
                  <a:schemeClr val="tx1"/>
                </a:solidFill>
                <a:latin typeface="Arial" panose="020B0604020202020204" pitchFamily="34" charset="0"/>
                <a:cs typeface="Arial" panose="020B0604020202020204" pitchFamily="34" charset="0"/>
              </a:rPr>
              <a:t>However, the election can be manually manipulated the </a:t>
            </a:r>
            <a:r>
              <a:rPr lang="en-CA" sz="2000" b="1" dirty="0">
                <a:solidFill>
                  <a:schemeClr val="tx1"/>
                </a:solidFill>
                <a:latin typeface="Arial" panose="020B0604020202020204" pitchFamily="34" charset="0"/>
                <a:cs typeface="Arial" panose="020B0604020202020204" pitchFamily="34" charset="0"/>
              </a:rPr>
              <a:t>ip ospf priority </a:t>
            </a:r>
            <a:r>
              <a:rPr lang="en-CA" sz="2000" i="1" dirty="0">
                <a:solidFill>
                  <a:schemeClr val="tx1"/>
                </a:solidFill>
                <a:latin typeface="Arial" panose="020B0604020202020204" pitchFamily="34" charset="0"/>
                <a:cs typeface="Arial" panose="020B0604020202020204" pitchFamily="34" charset="0"/>
              </a:rPr>
              <a:t>number </a:t>
            </a:r>
            <a:r>
              <a:rPr lang="en-CA" sz="2000" dirty="0">
                <a:solidFill>
                  <a:schemeClr val="tx1"/>
                </a:solidFill>
                <a:latin typeface="Arial" panose="020B0604020202020204" pitchFamily="34" charset="0"/>
                <a:cs typeface="Arial" panose="020B0604020202020204" pitchFamily="34" charset="0"/>
              </a:rPr>
              <a:t>interface configuration command.</a:t>
            </a:r>
          </a:p>
          <a:p>
            <a:r>
              <a:rPr lang="en-US" sz="2400" dirty="0">
                <a:solidFill>
                  <a:schemeClr val="tx1"/>
                </a:solidFill>
                <a:latin typeface="Arial" panose="020B0604020202020204" pitchFamily="34" charset="0"/>
                <a:cs typeface="Arial" panose="020B0604020202020204" pitchFamily="34" charset="0"/>
              </a:rPr>
              <a:t>After a DR and BDR have been selected, any router added to the broadcast network establishes full adjacencies with the DR and BDR only.</a:t>
            </a:r>
          </a:p>
          <a:p>
            <a:endParaRPr lang="en-US" sz="2400" dirty="0">
              <a:solidFill>
                <a:schemeClr val="tx1"/>
              </a:solidFill>
              <a:latin typeface="Arial" panose="020B0604020202020204" pitchFamily="34" charset="0"/>
              <a:cs typeface="Arial" panose="020B0604020202020204" pitchFamily="34" charset="0"/>
            </a:endParaRPr>
          </a:p>
          <a:p>
            <a:endParaRPr lang="en-CA" sz="2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6939344"/>
      </p:ext>
    </p:extLst>
  </p:cSld>
  <p:clrMapOvr>
    <a:masterClrMapping/>
  </p:clrMapOvr>
  <p:transition/>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81001" y="238200"/>
            <a:ext cx="9156699" cy="968300"/>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Assigning Router Priority</a:t>
            </a:r>
          </a:p>
        </p:txBody>
      </p:sp>
      <p:sp>
        <p:nvSpPr>
          <p:cNvPr id="13" name="Content Placeholder 12"/>
          <p:cNvSpPr>
            <a:spLocks noGrp="1"/>
          </p:cNvSpPr>
          <p:nvPr>
            <p:ph idx="1"/>
          </p:nvPr>
        </p:nvSpPr>
        <p:spPr>
          <a:xfrm>
            <a:off x="749301" y="1206500"/>
            <a:ext cx="8316913" cy="491994"/>
          </a:xfrm>
        </p:spPr>
        <p:txBody>
          <a:bodyPr>
            <a:normAutofit/>
          </a:bodyPr>
          <a:lstStyle/>
          <a:p>
            <a:r>
              <a:rPr lang="en-US" dirty="0">
                <a:solidFill>
                  <a:srgbClr val="000000"/>
                </a:solidFill>
              </a:rPr>
              <a:t>Assign a specific OSPF priority to the router.</a:t>
            </a:r>
          </a:p>
        </p:txBody>
      </p:sp>
      <p:sp>
        <p:nvSpPr>
          <p:cNvPr id="14" name="Text Placeholder 13"/>
          <p:cNvSpPr>
            <a:spLocks noGrp="1"/>
          </p:cNvSpPr>
          <p:nvPr>
            <p:ph type="body" sz="quarter" idx="10"/>
          </p:nvPr>
        </p:nvSpPr>
        <p:spPr>
          <a:xfrm>
            <a:off x="1085226" y="1663206"/>
            <a:ext cx="7745412" cy="377078"/>
          </a:xfrm>
        </p:spPr>
        <p:txBody>
          <a:bodyPr>
            <a:normAutofit/>
          </a:bodyPr>
          <a:lstStyle/>
          <a:p>
            <a:r>
              <a:rPr lang="en-US" sz="1800"/>
              <a:t>Router(config-if)#</a:t>
            </a:r>
            <a:endParaRPr lang="en-US" sz="1800" dirty="0"/>
          </a:p>
        </p:txBody>
      </p:sp>
      <p:sp>
        <p:nvSpPr>
          <p:cNvPr id="15" name="Text Placeholder 14"/>
          <p:cNvSpPr>
            <a:spLocks noGrp="1"/>
          </p:cNvSpPr>
          <p:nvPr>
            <p:ph type="body" sz="quarter" idx="11"/>
          </p:nvPr>
        </p:nvSpPr>
        <p:spPr>
          <a:xfrm>
            <a:off x="1085226" y="2115413"/>
            <a:ext cx="7745412" cy="377078"/>
          </a:xfrm>
        </p:spPr>
        <p:txBody>
          <a:bodyPr>
            <a:normAutofit/>
          </a:bodyPr>
          <a:lstStyle/>
          <a:p>
            <a:r>
              <a:rPr lang="en-US" sz="1800">
                <a:solidFill>
                  <a:srgbClr val="000000"/>
                </a:solidFill>
              </a:rPr>
              <a:t>ip ospf priority </a:t>
            </a:r>
            <a:r>
              <a:rPr lang="en-US" sz="1800" b="0" i="1">
                <a:solidFill>
                  <a:srgbClr val="000000"/>
                </a:solidFill>
              </a:rPr>
              <a:t>number</a:t>
            </a:r>
            <a:endParaRPr lang="en-US" sz="1800" b="0" i="1" dirty="0">
              <a:solidFill>
                <a:srgbClr val="000000"/>
              </a:solidFill>
            </a:endParaRPr>
          </a:p>
        </p:txBody>
      </p:sp>
      <p:sp>
        <p:nvSpPr>
          <p:cNvPr id="7" name="Rectangle 6"/>
          <p:cNvSpPr/>
          <p:nvPr/>
        </p:nvSpPr>
        <p:spPr>
          <a:xfrm>
            <a:off x="749300" y="2705593"/>
            <a:ext cx="10795000" cy="3293209"/>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sz="2000" dirty="0">
                <a:solidFill>
                  <a:srgbClr val="000000"/>
                </a:solidFill>
              </a:rPr>
              <a:t>A router interface can have a priority number between 0 - 255:</a:t>
            </a:r>
          </a:p>
          <a:p>
            <a:pPr marL="693738" lvl="1" indent="-236538" defTabSz="814388">
              <a:buClr>
                <a:srgbClr val="708CA1"/>
              </a:buClr>
              <a:buFont typeface="Wingdings" pitchFamily="2" charset="2"/>
              <a:buChar char="§"/>
              <a:tabLst>
                <a:tab pos="1885950" algn="l"/>
              </a:tabLst>
            </a:pPr>
            <a:r>
              <a:rPr lang="en-US" dirty="0">
                <a:solidFill>
                  <a:srgbClr val="000000"/>
                </a:solidFill>
              </a:rPr>
              <a:t>0	= </a:t>
            </a:r>
            <a:r>
              <a:rPr lang="en-US" dirty="0" err="1">
                <a:solidFill>
                  <a:srgbClr val="000000"/>
                </a:solidFill>
              </a:rPr>
              <a:t>DROTHER</a:t>
            </a:r>
            <a:r>
              <a:rPr lang="en-US" dirty="0">
                <a:solidFill>
                  <a:srgbClr val="000000"/>
                </a:solidFill>
              </a:rPr>
              <a:t> 	- Router cannot be a DR</a:t>
            </a:r>
          </a:p>
          <a:p>
            <a:pPr marL="693738" lvl="1" indent="-236538" defTabSz="814388">
              <a:buClr>
                <a:srgbClr val="708CA1"/>
              </a:buClr>
              <a:buFont typeface="Wingdings" pitchFamily="2" charset="2"/>
              <a:buChar char="§"/>
              <a:tabLst>
                <a:tab pos="1885950" algn="l"/>
              </a:tabLst>
            </a:pPr>
            <a:r>
              <a:rPr lang="en-US" dirty="0">
                <a:solidFill>
                  <a:srgbClr val="000000"/>
                </a:solidFill>
              </a:rPr>
              <a:t>1	= Favorable		- Default for all routers	</a:t>
            </a:r>
          </a:p>
          <a:p>
            <a:pPr marL="693738" lvl="1" indent="-236538" defTabSz="814388">
              <a:buClr>
                <a:srgbClr val="708CA1"/>
              </a:buClr>
              <a:buFont typeface="Wingdings" pitchFamily="2" charset="2"/>
              <a:buChar char="§"/>
              <a:tabLst>
                <a:tab pos="1885950" algn="l"/>
              </a:tabLst>
            </a:pPr>
            <a:r>
              <a:rPr lang="en-US" dirty="0">
                <a:solidFill>
                  <a:srgbClr val="000000"/>
                </a:solidFill>
              </a:rPr>
              <a:t>255	= Very favorable	- Ensures at least of a tie.</a:t>
            </a:r>
          </a:p>
          <a:p>
            <a:pPr marL="236538" indent="-236538" defTabSz="814388">
              <a:lnSpc>
                <a:spcPct val="95000"/>
              </a:lnSpc>
              <a:spcBef>
                <a:spcPct val="50000"/>
              </a:spcBef>
              <a:buClr>
                <a:srgbClr val="708CA1"/>
              </a:buClr>
              <a:buFont typeface="Wingdings" pitchFamily="2" charset="2"/>
              <a:buChar char="§"/>
              <a:defRPr/>
            </a:pPr>
            <a:r>
              <a:rPr lang="en-CA" sz="2000" dirty="0">
                <a:solidFill>
                  <a:srgbClr val="000000"/>
                </a:solidFill>
              </a:rPr>
              <a:t>The priority must be configured before the election takes place to figure into the election. </a:t>
            </a:r>
          </a:p>
          <a:p>
            <a:pPr marL="236538" indent="-236538" defTabSz="814388">
              <a:lnSpc>
                <a:spcPct val="95000"/>
              </a:lnSpc>
              <a:spcBef>
                <a:spcPct val="50000"/>
              </a:spcBef>
              <a:buClr>
                <a:srgbClr val="708CA1"/>
              </a:buClr>
              <a:buFont typeface="Wingdings" pitchFamily="2" charset="2"/>
              <a:buChar char="§"/>
              <a:defRPr/>
            </a:pPr>
            <a:r>
              <a:rPr lang="en-CA" sz="2000" dirty="0">
                <a:solidFill>
                  <a:srgbClr val="000000"/>
                </a:solidFill>
              </a:rPr>
              <a:t>To display an interface's priority value and other key information use the</a:t>
            </a:r>
            <a:r>
              <a:rPr lang="en-CA" sz="2000" dirty="0">
                <a:solidFill>
                  <a:srgbClr val="000000"/>
                </a:solidFill>
                <a:latin typeface="Courier New" pitchFamily="49" charset="0"/>
                <a:cs typeface="Courier New" pitchFamily="49" charset="0"/>
              </a:rPr>
              <a:t> </a:t>
            </a:r>
            <a:r>
              <a:rPr lang="en-CA" sz="2000" b="1" dirty="0">
                <a:solidFill>
                  <a:srgbClr val="000000"/>
                </a:solidFill>
                <a:latin typeface="Courier New" pitchFamily="49" charset="0"/>
                <a:cs typeface="Courier New" pitchFamily="49" charset="0"/>
              </a:rPr>
              <a:t>show ip ospf interface </a:t>
            </a:r>
            <a:r>
              <a:rPr lang="en-CA" sz="2000" dirty="0">
                <a:solidFill>
                  <a:srgbClr val="000000"/>
                </a:solidFill>
              </a:rPr>
              <a:t>command.</a:t>
            </a:r>
          </a:p>
          <a:p>
            <a:pPr marL="236538" lvl="1" indent="-236538" defTabSz="814388">
              <a:lnSpc>
                <a:spcPct val="95000"/>
              </a:lnSpc>
              <a:spcBef>
                <a:spcPct val="50000"/>
              </a:spcBef>
              <a:buClr>
                <a:srgbClr val="708CA1"/>
              </a:buClr>
              <a:buFont typeface="Wingdings" pitchFamily="2" charset="2"/>
              <a:buChar char="§"/>
              <a:tabLst>
                <a:tab pos="1885950" algn="l"/>
              </a:tabLst>
            </a:pPr>
            <a:endParaRPr lang="en-US" sz="2000" dirty="0">
              <a:solidFill>
                <a:srgbClr val="000000"/>
              </a:solidFill>
            </a:endParaRPr>
          </a:p>
          <a:p>
            <a:pPr marL="236538" indent="-236538" defTabSz="814388">
              <a:lnSpc>
                <a:spcPct val="95000"/>
              </a:lnSpc>
              <a:spcBef>
                <a:spcPct val="50000"/>
              </a:spcBef>
              <a:buClr>
                <a:srgbClr val="708CA1"/>
              </a:buClr>
              <a:buFont typeface="Wingdings" pitchFamily="2" charset="2"/>
              <a:buChar char="§"/>
            </a:pPr>
            <a:endParaRPr lang="en-US" sz="2000" dirty="0">
              <a:solidFill>
                <a:srgbClr val="000000"/>
              </a:solidFill>
            </a:endParaRPr>
          </a:p>
        </p:txBody>
      </p:sp>
    </p:spTree>
    <p:extLst>
      <p:ext uri="{BB962C8B-B14F-4D97-AF65-F5344CB8AC3E}">
        <p14:creationId xmlns:p14="http://schemas.microsoft.com/office/powerpoint/2010/main" val="2435791398"/>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06274" name="Rectangle 2"/>
          <p:cNvSpPr>
            <a:spLocks noGrp="1" noChangeArrowheads="1"/>
          </p:cNvSpPr>
          <p:nvPr>
            <p:ph type="title"/>
          </p:nvPr>
        </p:nvSpPr>
        <p:spPr>
          <a:xfrm>
            <a:off x="142875" y="149959"/>
            <a:ext cx="8042276" cy="1336956"/>
          </a:xfrm>
        </p:spPr>
        <p:txBody>
          <a:bodyPr>
            <a:normAutofit/>
          </a:bodyPr>
          <a:lstStyle/>
          <a:p>
            <a:r>
              <a:rPr lang="en-CA" sz="4000" dirty="0"/>
              <a:t>The Election of the DR</a:t>
            </a:r>
            <a:endParaRPr lang="en-US" sz="4000" dirty="0"/>
          </a:p>
        </p:txBody>
      </p:sp>
      <p:sp>
        <p:nvSpPr>
          <p:cNvPr id="1206275" name="Rectangle 3"/>
          <p:cNvSpPr>
            <a:spLocks noGrp="1" noChangeArrowheads="1"/>
          </p:cNvSpPr>
          <p:nvPr>
            <p:ph idx="1"/>
          </p:nvPr>
        </p:nvSpPr>
        <p:spPr>
          <a:xfrm>
            <a:off x="625474" y="1486915"/>
            <a:ext cx="10817225" cy="4042756"/>
          </a:xfrm>
        </p:spPr>
        <p:txBody>
          <a:bodyPr/>
          <a:lstStyle/>
          <a:p>
            <a:pPr marL="457200" indent="-457200">
              <a:buFont typeface="+mj-lt"/>
              <a:buAutoNum type="arabicPeriod"/>
            </a:pPr>
            <a:r>
              <a:rPr lang="en-CA" dirty="0">
                <a:solidFill>
                  <a:schemeClr val="tx1"/>
                </a:solidFill>
              </a:rPr>
              <a:t>All neighbours with a priority &gt; 0 are listed.</a:t>
            </a:r>
          </a:p>
          <a:p>
            <a:pPr marL="457200" indent="-457200">
              <a:buFont typeface="+mj-lt"/>
              <a:buAutoNum type="arabicPeriod"/>
            </a:pPr>
            <a:r>
              <a:rPr lang="en-CA" dirty="0">
                <a:solidFill>
                  <a:schemeClr val="tx1"/>
                </a:solidFill>
              </a:rPr>
              <a:t>The router with highest priority is elected BDR.</a:t>
            </a:r>
          </a:p>
          <a:p>
            <a:pPr lvl="2">
              <a:buNone/>
            </a:pPr>
            <a:r>
              <a:rPr lang="en-CA" dirty="0">
                <a:solidFill>
                  <a:schemeClr val="tx1"/>
                </a:solidFill>
              </a:rPr>
              <a:t>If there is a tie, the highest router IDs are used.</a:t>
            </a:r>
          </a:p>
          <a:p>
            <a:pPr marL="457200" indent="-457200">
              <a:buFont typeface="+mj-lt"/>
              <a:buAutoNum type="arabicPeriod"/>
            </a:pPr>
            <a:r>
              <a:rPr lang="en-CA" dirty="0">
                <a:solidFill>
                  <a:schemeClr val="tx1"/>
                </a:solidFill>
              </a:rPr>
              <a:t>If there is no DR, the BDR is promoted as DR.</a:t>
            </a:r>
          </a:p>
          <a:p>
            <a:pPr marL="457200" indent="-457200">
              <a:buFont typeface="+mj-lt"/>
              <a:buAutoNum type="arabicPeriod"/>
            </a:pPr>
            <a:r>
              <a:rPr lang="en-CA" dirty="0">
                <a:solidFill>
                  <a:schemeClr val="tx1"/>
                </a:solidFill>
              </a:rPr>
              <a:t>The neighbour with the next highest priority is elected BDR.</a:t>
            </a:r>
          </a:p>
        </p:txBody>
      </p:sp>
    </p:spTree>
    <p:extLst>
      <p:ext uri="{BB962C8B-B14F-4D97-AF65-F5344CB8AC3E}">
        <p14:creationId xmlns:p14="http://schemas.microsoft.com/office/powerpoint/2010/main" val="2534190374"/>
      </p:ext>
    </p:extLst>
  </p:cSld>
  <p:clrMapOvr>
    <a:masterClrMapping/>
  </p:clrMapOvr>
  <p:transition/>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Rectangle 4"/>
          <p:cNvSpPr>
            <a:spLocks noGrp="1" noChangeArrowheads="1"/>
          </p:cNvSpPr>
          <p:nvPr>
            <p:ph type="title"/>
          </p:nvPr>
        </p:nvSpPr>
        <p:spPr>
          <a:xfrm>
            <a:off x="240004" y="174500"/>
            <a:ext cx="8767802" cy="1336956"/>
          </a:xfrm>
        </p:spPr>
        <p:txBody>
          <a:bodyPr>
            <a:normAutofit/>
          </a:bodyPr>
          <a:lstStyle/>
          <a:p>
            <a:pPr eaLnBrk="1" hangingPunct="1"/>
            <a:r>
              <a:rPr lang="en-US" sz="4000" dirty="0"/>
              <a:t>Manipulating the Election Process</a:t>
            </a:r>
          </a:p>
        </p:txBody>
      </p:sp>
      <p:sp>
        <p:nvSpPr>
          <p:cNvPr id="107523" name="Rectangle 5"/>
          <p:cNvSpPr>
            <a:spLocks noGrp="1" noChangeArrowheads="1"/>
          </p:cNvSpPr>
          <p:nvPr>
            <p:ph idx="1"/>
          </p:nvPr>
        </p:nvSpPr>
        <p:spPr>
          <a:xfrm>
            <a:off x="602766" y="1366521"/>
            <a:ext cx="10624033" cy="4343400"/>
          </a:xfrm>
        </p:spPr>
        <p:txBody>
          <a:bodyPr>
            <a:normAutofit/>
          </a:bodyPr>
          <a:lstStyle/>
          <a:p>
            <a:r>
              <a:rPr lang="en-CA" dirty="0">
                <a:solidFill>
                  <a:srgbClr val="000000"/>
                </a:solidFill>
              </a:rPr>
              <a:t>The DR / BDR maintain these roles until they fail even when more routers with higher priorities show up on the network.</a:t>
            </a:r>
          </a:p>
          <a:p>
            <a:pPr eaLnBrk="1" hangingPunct="1"/>
            <a:r>
              <a:rPr lang="en-US" dirty="0">
                <a:solidFill>
                  <a:srgbClr val="000000"/>
                </a:solidFill>
              </a:rPr>
              <a:t>To influence the election of DR &amp; BDR, do one of the following:</a:t>
            </a:r>
          </a:p>
          <a:p>
            <a:pPr lvl="1" eaLnBrk="1" hangingPunct="1"/>
            <a:r>
              <a:rPr lang="en-US" dirty="0">
                <a:solidFill>
                  <a:srgbClr val="000000"/>
                </a:solidFill>
              </a:rPr>
              <a:t>Boot up the DR first, followed by the BDR, and then boot all other routers. </a:t>
            </a:r>
          </a:p>
          <a:p>
            <a:pPr lvl="1" eaLnBrk="1" hangingPunct="1">
              <a:buFontTx/>
              <a:buNone/>
            </a:pPr>
            <a:r>
              <a:rPr lang="en-US" dirty="0">
                <a:solidFill>
                  <a:srgbClr val="000000"/>
                </a:solidFill>
              </a:rPr>
              <a:t>OR</a:t>
            </a:r>
          </a:p>
          <a:p>
            <a:pPr lvl="1" eaLnBrk="1" hangingPunct="1"/>
            <a:r>
              <a:rPr lang="en-US" dirty="0">
                <a:solidFill>
                  <a:srgbClr val="000000"/>
                </a:solidFill>
              </a:rPr>
              <a:t>Shut down the interface on all routers, followed by a</a:t>
            </a:r>
            <a:r>
              <a:rPr lang="en-US" b="1" dirty="0">
                <a:solidFill>
                  <a:srgbClr val="000000"/>
                </a:solidFill>
                <a:latin typeface="Courier New" pitchFamily="49" charset="0"/>
              </a:rPr>
              <a:t> no shutdown </a:t>
            </a:r>
            <a:r>
              <a:rPr lang="en-US" dirty="0">
                <a:solidFill>
                  <a:srgbClr val="000000"/>
                </a:solidFill>
              </a:rPr>
              <a:t>on the DR, then the BDR, and then all other routers.</a:t>
            </a:r>
          </a:p>
        </p:txBody>
      </p:sp>
    </p:spTree>
    <p:extLst>
      <p:ext uri="{BB962C8B-B14F-4D97-AF65-F5344CB8AC3E}">
        <p14:creationId xmlns:p14="http://schemas.microsoft.com/office/powerpoint/2010/main" val="1246596713"/>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12"/>
          <p:cNvSpPr>
            <a:spLocks noChangeArrowheads="1"/>
          </p:cNvSpPr>
          <p:nvPr/>
        </p:nvSpPr>
        <p:spPr bwMode="auto">
          <a:xfrm>
            <a:off x="1524001" y="620139"/>
            <a:ext cx="165917" cy="359923"/>
          </a:xfrm>
          <a:prstGeom prst="rect">
            <a:avLst/>
          </a:prstGeom>
          <a:solidFill>
            <a:schemeClr val="bg1"/>
          </a:solidFill>
          <a:ln w="9525" algn="ctr">
            <a:noFill/>
            <a:miter lim="800000"/>
            <a:headEnd/>
            <a:tailEnd/>
          </a:ln>
        </p:spPr>
        <p:txBody>
          <a:bodyPr wrap="none" lIns="82124" tIns="41061" rIns="82124" bIns="41061" anchor="ctr">
            <a:spAutoFit/>
          </a:bodyPr>
          <a:lstStyle/>
          <a:p>
            <a:endParaRPr lang="en-US"/>
          </a:p>
        </p:txBody>
      </p:sp>
      <p:sp>
        <p:nvSpPr>
          <p:cNvPr id="2" name="Rectangle 32">
            <a:extLst>
              <a:ext uri="{FF2B5EF4-FFF2-40B4-BE49-F238E27FC236}">
                <a16:creationId xmlns:a16="http://schemas.microsoft.com/office/drawing/2014/main" id="{A278C592-08DF-D3B2-3E65-13691D529667}"/>
              </a:ext>
            </a:extLst>
          </p:cNvPr>
          <p:cNvSpPr txBox="1">
            <a:spLocks noChangeArrowheads="1"/>
          </p:cNvSpPr>
          <p:nvPr/>
        </p:nvSpPr>
        <p:spPr>
          <a:xfrm>
            <a:off x="1970088" y="1422763"/>
            <a:ext cx="8799512" cy="2743200"/>
          </a:xfrm>
          <a:prstGeom prst="rect">
            <a:avLst/>
          </a:prstGeom>
          <a:noFill/>
        </p:spPr>
        <p:txBody>
          <a:bodyPr anchor="ctr"/>
          <a:lstStyle/>
          <a:p>
            <a:pPr algn="ctr" defTabSz="814388" fontAlgn="base">
              <a:lnSpc>
                <a:spcPct val="90000"/>
              </a:lnSpc>
              <a:spcBef>
                <a:spcPct val="0"/>
              </a:spcBef>
              <a:spcAft>
                <a:spcPct val="0"/>
              </a:spcAft>
              <a:defRPr/>
            </a:pPr>
            <a:r>
              <a:rPr lang="en-US" sz="5400" b="1" kern="0" dirty="0">
                <a:solidFill>
                  <a:schemeClr val="accent1">
                    <a:lumMod val="50000"/>
                  </a:schemeClr>
                </a:solidFill>
                <a:latin typeface="Arial" panose="020B0604020202020204" pitchFamily="34" charset="0"/>
                <a:ea typeface="+mj-ea"/>
                <a:cs typeface="Arial" panose="020B0604020202020204" pitchFamily="34" charset="0"/>
              </a:rPr>
              <a:t>Configuring and Verifying Advanced OSPF Features</a:t>
            </a:r>
            <a:endParaRPr lang="en-US" sz="5400" kern="0" dirty="0">
              <a:solidFill>
                <a:schemeClr val="accent1">
                  <a:lumMod val="50000"/>
                </a:schemeClr>
              </a:solidFill>
              <a:latin typeface="Arial" panose="020B0604020202020204" pitchFamily="34" charset="0"/>
              <a:ea typeface="+mj-ea"/>
              <a:cs typeface="Arial" panose="020B0604020202020204" pitchFamily="34" charset="0"/>
            </a:endParaRPr>
          </a:p>
        </p:txBody>
      </p:sp>
    </p:spTree>
    <p:extLst>
      <p:ext uri="{BB962C8B-B14F-4D97-AF65-F5344CB8AC3E}">
        <p14:creationId xmlns:p14="http://schemas.microsoft.com/office/powerpoint/2010/main" val="279767587"/>
      </p:ext>
    </p:extLst>
  </p:cSld>
  <p:clrMapOvr>
    <a:masterClrMapping/>
  </p:clrMapOvr>
  <p:transition/>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424749" y="345174"/>
            <a:ext cx="8532159" cy="620712"/>
          </a:xfrm>
        </p:spPr>
        <p:txBody>
          <a:bodyPr>
            <a:no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OSPF Passive-Interface</a:t>
            </a:r>
          </a:p>
        </p:txBody>
      </p:sp>
      <p:sp>
        <p:nvSpPr>
          <p:cNvPr id="13" name="Content Placeholder 12"/>
          <p:cNvSpPr>
            <a:spLocks noGrp="1"/>
          </p:cNvSpPr>
          <p:nvPr>
            <p:ph idx="1"/>
          </p:nvPr>
        </p:nvSpPr>
        <p:spPr>
          <a:xfrm>
            <a:off x="482601" y="1176013"/>
            <a:ext cx="8316913" cy="491994"/>
          </a:xfrm>
        </p:spPr>
        <p:txBody>
          <a:bodyPr>
            <a:normAutofit/>
          </a:bodyPr>
          <a:lstStyle/>
          <a:p>
            <a:r>
              <a:rPr lang="en-US" dirty="0">
                <a:solidFill>
                  <a:srgbClr val="000000"/>
                </a:solidFill>
              </a:rPr>
              <a:t>Prevent OSPF updates out a specified router interface.</a:t>
            </a:r>
          </a:p>
        </p:txBody>
      </p:sp>
      <p:sp>
        <p:nvSpPr>
          <p:cNvPr id="14" name="Text Placeholder 13"/>
          <p:cNvSpPr>
            <a:spLocks noGrp="1"/>
          </p:cNvSpPr>
          <p:nvPr>
            <p:ph type="body" sz="quarter" idx="10"/>
          </p:nvPr>
        </p:nvSpPr>
        <p:spPr>
          <a:xfrm>
            <a:off x="816733" y="1656594"/>
            <a:ext cx="7745412" cy="377078"/>
          </a:xfrm>
        </p:spPr>
        <p:txBody>
          <a:bodyPr/>
          <a:lstStyle/>
          <a:p>
            <a:r>
              <a:rPr lang="en-US" dirty="0"/>
              <a:t>Router(config-router)#</a:t>
            </a:r>
          </a:p>
        </p:txBody>
      </p:sp>
      <p:sp>
        <p:nvSpPr>
          <p:cNvPr id="15" name="Text Placeholder 14"/>
          <p:cNvSpPr>
            <a:spLocks noGrp="1"/>
          </p:cNvSpPr>
          <p:nvPr>
            <p:ph type="body" sz="quarter" idx="11"/>
          </p:nvPr>
        </p:nvSpPr>
        <p:spPr>
          <a:xfrm>
            <a:off x="816733" y="2179781"/>
            <a:ext cx="7745412" cy="377078"/>
          </a:xfrm>
        </p:spPr>
        <p:txBody>
          <a:bodyPr/>
          <a:lstStyle/>
          <a:p>
            <a:r>
              <a:rPr lang="en-US" dirty="0">
                <a:solidFill>
                  <a:srgbClr val="000000"/>
                </a:solidFill>
              </a:rPr>
              <a:t>passive-interface </a:t>
            </a:r>
            <a:r>
              <a:rPr lang="en-US" b="0" i="1" dirty="0">
                <a:solidFill>
                  <a:srgbClr val="000000"/>
                </a:solidFill>
              </a:rPr>
              <a:t>type number</a:t>
            </a:r>
            <a:r>
              <a:rPr lang="en-US" dirty="0">
                <a:solidFill>
                  <a:srgbClr val="000000"/>
                </a:solidFill>
              </a:rPr>
              <a:t> [default]</a:t>
            </a:r>
          </a:p>
        </p:txBody>
      </p:sp>
      <p:sp>
        <p:nvSpPr>
          <p:cNvPr id="16" name="Rectangle 15"/>
          <p:cNvSpPr/>
          <p:nvPr/>
        </p:nvSpPr>
        <p:spPr>
          <a:xfrm>
            <a:off x="469898" y="2659163"/>
            <a:ext cx="11417301" cy="2899255"/>
          </a:xfrm>
          <a:prstGeom prst="rect">
            <a:avLst/>
          </a:prstGeom>
        </p:spPr>
        <p:txBody>
          <a:bodyPr wrap="square">
            <a:spAutoFit/>
          </a:bodyPr>
          <a:lstStyle/>
          <a:p>
            <a:pPr marL="236538" indent="-236538" defTabSz="814388">
              <a:lnSpc>
                <a:spcPct val="95000"/>
              </a:lnSpc>
              <a:spcBef>
                <a:spcPct val="50000"/>
              </a:spcBef>
              <a:buClr>
                <a:srgbClr val="708CA1"/>
              </a:buClr>
              <a:buFont typeface="Wingdings" pitchFamily="2" charset="2"/>
              <a:buChar char="§"/>
            </a:pPr>
            <a:r>
              <a:rPr lang="en-US" dirty="0">
                <a:solidFill>
                  <a:srgbClr val="000000"/>
                </a:solidFill>
              </a:rPr>
              <a:t>Set a particular interface or all router interfaces to passive.</a:t>
            </a:r>
          </a:p>
          <a:p>
            <a:pPr marL="236538" indent="-236538" defTabSz="814388">
              <a:lnSpc>
                <a:spcPct val="95000"/>
              </a:lnSpc>
              <a:spcBef>
                <a:spcPct val="50000"/>
              </a:spcBef>
              <a:buClr>
                <a:srgbClr val="708CA1"/>
              </a:buClr>
              <a:buFont typeface="Wingdings" pitchFamily="2" charset="2"/>
              <a:buChar char="§"/>
            </a:pPr>
            <a:r>
              <a:rPr lang="en-US" dirty="0">
                <a:solidFill>
                  <a:srgbClr val="000000"/>
                </a:solidFill>
              </a:rPr>
              <a:t>The</a:t>
            </a:r>
            <a:r>
              <a:rPr lang="en-US" b="1" dirty="0">
                <a:solidFill>
                  <a:srgbClr val="000000"/>
                </a:solidFill>
                <a:latin typeface="Courier New" pitchFamily="49" charset="0"/>
                <a:cs typeface="Courier New" pitchFamily="49" charset="0"/>
              </a:rPr>
              <a:t> default </a:t>
            </a:r>
            <a:r>
              <a:rPr lang="en-US" dirty="0">
                <a:solidFill>
                  <a:srgbClr val="000000"/>
                </a:solidFill>
              </a:rPr>
              <a:t>option sets all router interfaces to passive.</a:t>
            </a:r>
          </a:p>
          <a:p>
            <a:pPr marL="236538" indent="-236538" defTabSz="814388">
              <a:lnSpc>
                <a:spcPct val="95000"/>
              </a:lnSpc>
              <a:spcBef>
                <a:spcPct val="50000"/>
              </a:spcBef>
              <a:buClr>
                <a:srgbClr val="708CA1"/>
              </a:buClr>
              <a:buFont typeface="Wingdings" pitchFamily="2" charset="2"/>
              <a:buChar char="§"/>
            </a:pPr>
            <a:r>
              <a:rPr lang="en-US" dirty="0">
                <a:solidFill>
                  <a:srgbClr val="000000"/>
                </a:solidFill>
              </a:rPr>
              <a:t>For OSPF, the command:</a:t>
            </a:r>
          </a:p>
          <a:p>
            <a:pPr marL="693738" lvl="1" indent="-236538" defTabSz="814388">
              <a:lnSpc>
                <a:spcPct val="95000"/>
              </a:lnSpc>
              <a:spcBef>
                <a:spcPct val="50000"/>
              </a:spcBef>
              <a:buClr>
                <a:srgbClr val="708CA1"/>
              </a:buClr>
              <a:buFont typeface="Wingdings" pitchFamily="2" charset="2"/>
              <a:buChar char="§"/>
            </a:pPr>
            <a:r>
              <a:rPr lang="en-US" sz="2000" dirty="0">
                <a:solidFill>
                  <a:srgbClr val="000000"/>
                </a:solidFill>
              </a:rPr>
              <a:t>The specified interface appears as a stub network in the OSPF domain</a:t>
            </a:r>
          </a:p>
          <a:p>
            <a:pPr marL="693738" lvl="1" indent="-236538" defTabSz="814388">
              <a:lnSpc>
                <a:spcPct val="95000"/>
              </a:lnSpc>
              <a:spcBef>
                <a:spcPct val="50000"/>
              </a:spcBef>
              <a:buClr>
                <a:srgbClr val="708CA1"/>
              </a:buClr>
              <a:buFont typeface="Wingdings" pitchFamily="2" charset="2"/>
              <a:buChar char="§"/>
            </a:pPr>
            <a:r>
              <a:rPr lang="en-US" sz="2000" dirty="0">
                <a:solidFill>
                  <a:srgbClr val="000000"/>
                </a:solidFill>
              </a:rPr>
              <a:t>The OSPF routing information is neither sent nor received through the specified router interface.</a:t>
            </a:r>
          </a:p>
          <a:p>
            <a:pPr marL="693738" lvl="1" indent="-236538" defTabSz="814388">
              <a:lnSpc>
                <a:spcPct val="95000"/>
              </a:lnSpc>
              <a:spcBef>
                <a:spcPct val="50000"/>
              </a:spcBef>
              <a:buClr>
                <a:srgbClr val="708CA1"/>
              </a:buClr>
              <a:buFont typeface="Wingdings" pitchFamily="2" charset="2"/>
              <a:buChar char="§"/>
            </a:pPr>
            <a:r>
              <a:rPr lang="en-US" sz="2000" dirty="0">
                <a:solidFill>
                  <a:srgbClr val="000000"/>
                </a:solidFill>
              </a:rPr>
              <a:t>Prevents neighbor relationships from being established.</a:t>
            </a:r>
          </a:p>
          <a:p>
            <a:pPr marL="236538" indent="-236538" defTabSz="814388">
              <a:lnSpc>
                <a:spcPct val="95000"/>
              </a:lnSpc>
              <a:spcBef>
                <a:spcPct val="50000"/>
              </a:spcBef>
              <a:buClr>
                <a:srgbClr val="708CA1"/>
              </a:buClr>
              <a:buFont typeface="Wingdings" pitchFamily="2" charset="2"/>
              <a:buChar char="§"/>
            </a:pPr>
            <a:endParaRPr lang="en-US" dirty="0">
              <a:solidFill>
                <a:srgbClr val="000000"/>
              </a:solidFill>
            </a:endParaRPr>
          </a:p>
        </p:txBody>
      </p:sp>
    </p:spTree>
    <p:extLst>
      <p:ext uri="{BB962C8B-B14F-4D97-AF65-F5344CB8AC3E}">
        <p14:creationId xmlns:p14="http://schemas.microsoft.com/office/powerpoint/2010/main" val="4150596245"/>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Rectangle 59"/>
          <p:cNvSpPr/>
          <p:nvPr/>
        </p:nvSpPr>
        <p:spPr bwMode="auto">
          <a:xfrm>
            <a:off x="8067221" y="3898589"/>
            <a:ext cx="249415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9" name="Rectangle 58"/>
          <p:cNvSpPr/>
          <p:nvPr/>
        </p:nvSpPr>
        <p:spPr bwMode="auto">
          <a:xfrm>
            <a:off x="8063589" y="4769715"/>
            <a:ext cx="249415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8" name="Rectangle 57"/>
          <p:cNvSpPr/>
          <p:nvPr/>
        </p:nvSpPr>
        <p:spPr bwMode="auto">
          <a:xfrm>
            <a:off x="3415049" y="4730330"/>
            <a:ext cx="228599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57" name="Rectangle 56"/>
          <p:cNvSpPr/>
          <p:nvPr/>
        </p:nvSpPr>
        <p:spPr bwMode="auto">
          <a:xfrm>
            <a:off x="3417867" y="3953611"/>
            <a:ext cx="2285997"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243892" y="116719"/>
            <a:ext cx="8042276" cy="133695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Passive-Interface Example</a:t>
            </a:r>
          </a:p>
        </p:txBody>
      </p:sp>
      <p:sp>
        <p:nvSpPr>
          <p:cNvPr id="33" name="Text Placeholder 5"/>
          <p:cNvSpPr>
            <a:spLocks/>
          </p:cNvSpPr>
          <p:nvPr/>
        </p:nvSpPr>
        <p:spPr bwMode="auto">
          <a:xfrm>
            <a:off x="1648994" y="3877446"/>
            <a:ext cx="4422129" cy="618352"/>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solidFill>
                  <a:srgbClr val="000000"/>
                </a:solidFill>
                <a:latin typeface="Courier New" pitchFamily="49" charset="0"/>
              </a:rPr>
              <a:t>R1(config)# </a:t>
            </a:r>
            <a:r>
              <a:rPr lang="en-US" sz="1200" b="1" kern="0" dirty="0">
                <a:solidFill>
                  <a:srgbClr val="000000"/>
                </a:solidFill>
                <a:latin typeface="Courier New" pitchFamily="49" charset="0"/>
              </a:rPr>
              <a:t>router ospf 1</a:t>
            </a:r>
          </a:p>
          <a:p>
            <a:pPr marL="236538" indent="-236538" defTabSz="814388">
              <a:buClr>
                <a:srgbClr val="708CA1"/>
              </a:buClr>
              <a:defRPr/>
            </a:pPr>
            <a:r>
              <a:rPr lang="en-US" sz="1200" kern="0" dirty="0">
                <a:solidFill>
                  <a:srgbClr val="000000"/>
                </a:solidFill>
                <a:latin typeface="Courier New" pitchFamily="49" charset="0"/>
              </a:rPr>
              <a:t>R1(config-router)# </a:t>
            </a:r>
            <a:r>
              <a:rPr lang="en-US" sz="1200" b="1" kern="0" dirty="0">
                <a:solidFill>
                  <a:srgbClr val="000000"/>
                </a:solidFill>
                <a:latin typeface="Courier New" pitchFamily="49" charset="0"/>
              </a:rPr>
              <a:t>passive-interface fa0/0</a:t>
            </a:r>
          </a:p>
          <a:p>
            <a:pPr marL="236538" indent="-236538" defTabSz="814388">
              <a:buClr>
                <a:srgbClr val="708CA1"/>
              </a:buClr>
              <a:defRPr/>
            </a:pPr>
            <a:r>
              <a:rPr lang="en-US" sz="1200" kern="0" dirty="0">
                <a:solidFill>
                  <a:srgbClr val="000000"/>
                </a:solidFill>
                <a:latin typeface="Courier New" pitchFamily="49" charset="0"/>
              </a:rPr>
              <a:t>R1(config-router)#</a:t>
            </a:r>
          </a:p>
        </p:txBody>
      </p:sp>
      <p:sp>
        <p:nvSpPr>
          <p:cNvPr id="44" name="Text Placeholder 5"/>
          <p:cNvSpPr>
            <a:spLocks/>
          </p:cNvSpPr>
          <p:nvPr/>
        </p:nvSpPr>
        <p:spPr bwMode="auto">
          <a:xfrm>
            <a:off x="1645719" y="4631836"/>
            <a:ext cx="4425404" cy="610944"/>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solidFill>
                  <a:srgbClr val="000000"/>
                </a:solidFill>
                <a:latin typeface="Courier New" pitchFamily="49" charset="0"/>
              </a:rPr>
              <a:t>R2(config)# </a:t>
            </a:r>
            <a:r>
              <a:rPr lang="en-US" sz="1200" b="1" kern="0" dirty="0">
                <a:solidFill>
                  <a:srgbClr val="000000"/>
                </a:solidFill>
                <a:latin typeface="Courier New" pitchFamily="49" charset="0"/>
              </a:rPr>
              <a:t>router ospf 10</a:t>
            </a:r>
          </a:p>
          <a:p>
            <a:pPr marL="236538" indent="-236538" defTabSz="814388">
              <a:buClr>
                <a:srgbClr val="708CA1"/>
              </a:buClr>
              <a:defRPr/>
            </a:pPr>
            <a:r>
              <a:rPr lang="en-US" sz="1200" kern="0" dirty="0">
                <a:solidFill>
                  <a:srgbClr val="000000"/>
                </a:solidFill>
                <a:latin typeface="Courier New" pitchFamily="49" charset="0"/>
              </a:rPr>
              <a:t>R2(config-router)# </a:t>
            </a:r>
            <a:r>
              <a:rPr lang="en-US" sz="1200" b="1" kern="0" dirty="0">
                <a:solidFill>
                  <a:srgbClr val="000000"/>
                </a:solidFill>
                <a:latin typeface="Courier New" pitchFamily="49" charset="0"/>
              </a:rPr>
              <a:t>passive-interface fa0/0</a:t>
            </a:r>
          </a:p>
          <a:p>
            <a:pPr marL="236538" indent="-236538" defTabSz="814388">
              <a:buClr>
                <a:srgbClr val="708CA1"/>
              </a:buClr>
              <a:defRPr/>
            </a:pPr>
            <a:r>
              <a:rPr lang="en-US" sz="1200" kern="0" dirty="0">
                <a:solidFill>
                  <a:srgbClr val="000000"/>
                </a:solidFill>
                <a:latin typeface="Courier New" pitchFamily="49" charset="0"/>
              </a:rPr>
              <a:t>R2(config-router)#</a:t>
            </a:r>
            <a:endParaRPr lang="en-US" sz="1200" b="1" kern="0" dirty="0">
              <a:solidFill>
                <a:srgbClr val="000000"/>
              </a:solidFill>
              <a:latin typeface="Courier New" pitchFamily="49" charset="0"/>
            </a:endParaRPr>
          </a:p>
        </p:txBody>
      </p:sp>
      <p:sp>
        <p:nvSpPr>
          <p:cNvPr id="31" name="TextBox 30"/>
          <p:cNvSpPr txBox="1"/>
          <p:nvPr/>
        </p:nvSpPr>
        <p:spPr>
          <a:xfrm>
            <a:off x="6272334" y="3266708"/>
            <a:ext cx="2677464" cy="400110"/>
          </a:xfrm>
          <a:prstGeom prst="rect">
            <a:avLst/>
          </a:prstGeom>
          <a:noFill/>
        </p:spPr>
        <p:txBody>
          <a:bodyPr wrap="none" rtlCol="0">
            <a:spAutoFit/>
          </a:bodyPr>
          <a:lstStyle/>
          <a:p>
            <a:r>
              <a:rPr lang="en-US" sz="2000"/>
              <a:t>Alternate </a:t>
            </a:r>
            <a:r>
              <a:rPr lang="en-US" sz="2000" dirty="0"/>
              <a:t>configuration:</a:t>
            </a:r>
          </a:p>
        </p:txBody>
      </p:sp>
      <p:sp>
        <p:nvSpPr>
          <p:cNvPr id="32" name="Text Placeholder 5"/>
          <p:cNvSpPr>
            <a:spLocks/>
          </p:cNvSpPr>
          <p:nvPr/>
        </p:nvSpPr>
        <p:spPr bwMode="auto">
          <a:xfrm>
            <a:off x="6271874" y="3699702"/>
            <a:ext cx="4497727" cy="68902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router ospf 1</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passive-interface default</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no passive-interface S0/0/0</a:t>
            </a:r>
            <a:endParaRPr lang="en-US" sz="1200" kern="0" dirty="0">
              <a:latin typeface="Courier New" pitchFamily="49" charset="0"/>
            </a:endParaRPr>
          </a:p>
        </p:txBody>
      </p:sp>
      <p:sp>
        <p:nvSpPr>
          <p:cNvPr id="35" name="Text Placeholder 5"/>
          <p:cNvSpPr>
            <a:spLocks/>
          </p:cNvSpPr>
          <p:nvPr/>
        </p:nvSpPr>
        <p:spPr bwMode="auto">
          <a:xfrm>
            <a:off x="6272334" y="4505635"/>
            <a:ext cx="4497267" cy="801339"/>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ospf 10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passive-interface default</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no </a:t>
            </a:r>
            <a:r>
              <a:rPr lang="en-US" sz="1200" b="1" kern="0">
                <a:latin typeface="Courier New" pitchFamily="49" charset="0"/>
              </a:rPr>
              <a:t>passive-interface S0/0/0</a:t>
            </a:r>
          </a:p>
          <a:p>
            <a:pPr marL="236538" indent="-236538" defTabSz="814388">
              <a:buClr>
                <a:srgbClr val="708CA1"/>
              </a:buClr>
              <a:defRPr/>
            </a:pPr>
            <a:r>
              <a:rPr lang="en-US" sz="1200" kern="0">
                <a:latin typeface="Courier New" pitchFamily="49" charset="0"/>
              </a:rPr>
              <a:t>R2(config-router)# </a:t>
            </a:r>
            <a:r>
              <a:rPr lang="en-US" sz="1200" b="1" kern="0">
                <a:latin typeface="Courier New" pitchFamily="49" charset="0"/>
              </a:rPr>
              <a:t>no passive-interface S0/0/1</a:t>
            </a:r>
          </a:p>
        </p:txBody>
      </p:sp>
      <p:grpSp>
        <p:nvGrpSpPr>
          <p:cNvPr id="3" name="Group 44"/>
          <p:cNvGrpSpPr/>
          <p:nvPr/>
        </p:nvGrpSpPr>
        <p:grpSpPr>
          <a:xfrm>
            <a:off x="3051294" y="1885987"/>
            <a:ext cx="6543424" cy="1345478"/>
            <a:chOff x="1902217" y="1380960"/>
            <a:chExt cx="6543424" cy="1345478"/>
          </a:xfrm>
        </p:grpSpPr>
        <p:sp>
          <p:nvSpPr>
            <p:cNvPr id="50" name="Freeform 9"/>
            <p:cNvSpPr>
              <a:spLocks/>
            </p:cNvSpPr>
            <p:nvPr/>
          </p:nvSpPr>
          <p:spPr bwMode="auto">
            <a:xfrm>
              <a:off x="2809952" y="1944193"/>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5018757" y="194197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pic>
          <p:nvPicPr>
            <p:cNvPr id="7" name="Picture 37"/>
            <p:cNvPicPr>
              <a:picLocks noChangeArrowheads="1"/>
            </p:cNvPicPr>
            <p:nvPr/>
          </p:nvPicPr>
          <p:blipFill>
            <a:blip r:embed="rId3"/>
            <a:srcRect/>
            <a:stretch>
              <a:fillRect/>
            </a:stretch>
          </p:blipFill>
          <p:spPr bwMode="auto">
            <a:xfrm>
              <a:off x="1971990" y="1723858"/>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4505874" y="1734875"/>
              <a:ext cx="870351" cy="451691"/>
            </a:xfrm>
            <a:prstGeom prst="rect">
              <a:avLst/>
            </a:prstGeom>
            <a:noFill/>
            <a:ln w="9525">
              <a:noFill/>
              <a:miter lim="800000"/>
              <a:headEnd/>
              <a:tailEnd/>
            </a:ln>
          </p:spPr>
        </p:pic>
        <p:sp>
          <p:nvSpPr>
            <p:cNvPr id="13" name="TextBox 12"/>
            <p:cNvSpPr txBox="1"/>
            <p:nvPr/>
          </p:nvSpPr>
          <p:spPr>
            <a:xfrm>
              <a:off x="5031048" y="2226957"/>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2453108" y="2204922"/>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2233651" y="2321524"/>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2157449" y="2493201"/>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4809762" y="2330705"/>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4733560" y="2502382"/>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2247423" y="1944195"/>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4801529" y="1953374"/>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1902217" y="2557473"/>
              <a:ext cx="1013551" cy="165253"/>
            </a:xfrm>
            <a:prstGeom prst="rect">
              <a:avLst/>
            </a:prstGeom>
            <a:noFill/>
          </p:spPr>
          <p:txBody>
            <a:bodyPr wrap="square" lIns="0" tIns="0" rIns="0" bIns="0" rtlCol="0" anchor="ctr" anchorCtr="0">
              <a:noAutofit/>
            </a:bodyPr>
            <a:lstStyle/>
            <a:p>
              <a:r>
                <a:rPr lang="en-US" sz="1050" dirty="0"/>
                <a:t>172.16.1.0 /24</a:t>
              </a:r>
            </a:p>
          </p:txBody>
        </p:sp>
        <p:pic>
          <p:nvPicPr>
            <p:cNvPr id="37" name="Picture 88"/>
            <p:cNvPicPr>
              <a:picLocks noChangeAspect="1" noChangeArrowheads="1"/>
            </p:cNvPicPr>
            <p:nvPr/>
          </p:nvPicPr>
          <p:blipFill>
            <a:blip r:embed="rId4"/>
            <a:srcRect/>
            <a:stretch>
              <a:fillRect/>
            </a:stretch>
          </p:blipFill>
          <p:spPr bwMode="auto">
            <a:xfrm>
              <a:off x="7312719" y="1668389"/>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512984" y="1745507"/>
              <a:ext cx="870351" cy="451691"/>
            </a:xfrm>
            <a:prstGeom prst="rect">
              <a:avLst/>
            </a:prstGeom>
            <a:noFill/>
            <a:ln w="9525">
              <a:noFill/>
              <a:miter lim="800000"/>
              <a:headEnd/>
              <a:tailEnd/>
            </a:ln>
          </p:spPr>
        </p:pic>
        <p:sp>
          <p:nvSpPr>
            <p:cNvPr id="40" name="TextBox 39"/>
            <p:cNvSpPr txBox="1"/>
            <p:nvPr/>
          </p:nvSpPr>
          <p:spPr>
            <a:xfrm>
              <a:off x="7548588" y="1899742"/>
              <a:ext cx="662361" cy="261610"/>
            </a:xfrm>
            <a:prstGeom prst="rect">
              <a:avLst/>
            </a:prstGeom>
            <a:noFill/>
          </p:spPr>
          <p:txBody>
            <a:bodyPr wrap="none" rtlCol="0">
              <a:spAutoFit/>
            </a:bodyPr>
            <a:lstStyle/>
            <a:p>
              <a:r>
                <a:rPr lang="en-US" sz="1100" b="1" dirty="0"/>
                <a:t>Internet</a:t>
              </a:r>
            </a:p>
          </p:txBody>
        </p:sp>
        <p:sp>
          <p:nvSpPr>
            <p:cNvPr id="41" name="TextBox 40"/>
            <p:cNvSpPr txBox="1"/>
            <p:nvPr/>
          </p:nvSpPr>
          <p:spPr>
            <a:xfrm>
              <a:off x="5782259" y="2161333"/>
              <a:ext cx="1013551" cy="165253"/>
            </a:xfrm>
            <a:prstGeom prst="rect">
              <a:avLst/>
            </a:prstGeom>
            <a:noFill/>
          </p:spPr>
          <p:txBody>
            <a:bodyPr wrap="square" lIns="0" tIns="0" rIns="0" bIns="0" rtlCol="0" anchor="ctr" anchorCtr="0">
              <a:noAutofit/>
            </a:bodyPr>
            <a:lstStyle/>
            <a:p>
              <a:r>
                <a:rPr lang="en-US" sz="1050" dirty="0"/>
                <a:t>192.168.1.0 /27</a:t>
              </a:r>
            </a:p>
          </p:txBody>
        </p:sp>
        <p:sp>
          <p:nvSpPr>
            <p:cNvPr id="47" name="TextBox 46"/>
            <p:cNvSpPr txBox="1"/>
            <p:nvPr/>
          </p:nvSpPr>
          <p:spPr>
            <a:xfrm>
              <a:off x="4474126" y="2561185"/>
              <a:ext cx="1013551" cy="165253"/>
            </a:xfrm>
            <a:prstGeom prst="rect">
              <a:avLst/>
            </a:prstGeom>
            <a:noFill/>
          </p:spPr>
          <p:txBody>
            <a:bodyPr wrap="square" lIns="0" tIns="0" rIns="0" bIns="0" rtlCol="0" anchor="ctr" anchorCtr="0">
              <a:noAutofit/>
            </a:bodyPr>
            <a:lstStyle/>
            <a:p>
              <a:pPr algn="l"/>
              <a:r>
                <a:rPr lang="en-US" sz="1050" dirty="0"/>
                <a:t>172.17.2.0 /24</a:t>
              </a:r>
            </a:p>
          </p:txBody>
        </p:sp>
        <p:sp>
          <p:nvSpPr>
            <p:cNvPr id="53" name="TextBox 52"/>
            <p:cNvSpPr txBox="1"/>
            <p:nvPr/>
          </p:nvSpPr>
          <p:spPr>
            <a:xfrm>
              <a:off x="3179945" y="1534092"/>
              <a:ext cx="945988" cy="160898"/>
            </a:xfrm>
            <a:prstGeom prst="rect">
              <a:avLst/>
            </a:prstGeom>
            <a:noFill/>
          </p:spPr>
          <p:txBody>
            <a:bodyPr wrap="square" lIns="0" tIns="0" rIns="0" bIns="0" rtlCol="0" anchor="ctr" anchorCtr="0">
              <a:noAutofit/>
            </a:bodyPr>
            <a:lstStyle/>
            <a:p>
              <a:r>
                <a:rPr lang="en-US" sz="1000" dirty="0"/>
                <a:t>64 kbps</a:t>
              </a:r>
            </a:p>
          </p:txBody>
        </p:sp>
        <p:sp>
          <p:nvSpPr>
            <p:cNvPr id="54" name="TextBox 53"/>
            <p:cNvSpPr txBox="1"/>
            <p:nvPr/>
          </p:nvSpPr>
          <p:spPr>
            <a:xfrm>
              <a:off x="3169854" y="1380960"/>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5" name="TextBox 54"/>
            <p:cNvSpPr txBox="1"/>
            <p:nvPr/>
          </p:nvSpPr>
          <p:spPr>
            <a:xfrm>
              <a:off x="2871675" y="1753324"/>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6" name="TextBox 55"/>
            <p:cNvSpPr txBox="1"/>
            <p:nvPr/>
          </p:nvSpPr>
          <p:spPr>
            <a:xfrm>
              <a:off x="4194948" y="1905721"/>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5427789" y="1763863"/>
              <a:ext cx="455336" cy="157915"/>
            </a:xfrm>
            <a:prstGeom prst="rect">
              <a:avLst/>
            </a:prstGeom>
            <a:noFill/>
          </p:spPr>
          <p:txBody>
            <a:bodyPr wrap="square" lIns="0" tIns="0" rIns="0" bIns="0" rtlCol="0" anchor="ctr" anchorCtr="0">
              <a:noAutofit/>
            </a:bodyPr>
            <a:lstStyle/>
            <a:p>
              <a:pPr algn="l"/>
              <a:r>
                <a:rPr lang="en-US" sz="1050" dirty="0"/>
                <a:t>S0/0/1</a:t>
              </a:r>
            </a:p>
          </p:txBody>
        </p:sp>
        <p:sp>
          <p:nvSpPr>
            <p:cNvPr id="62" name="TextBox 61"/>
            <p:cNvSpPr txBox="1"/>
            <p:nvPr/>
          </p:nvSpPr>
          <p:spPr>
            <a:xfrm>
              <a:off x="2864238" y="1991217"/>
              <a:ext cx="503430" cy="172119"/>
            </a:xfrm>
            <a:prstGeom prst="rect">
              <a:avLst/>
            </a:prstGeom>
            <a:noFill/>
          </p:spPr>
          <p:txBody>
            <a:bodyPr wrap="square" lIns="0" tIns="0" rIns="0" bIns="0" rtlCol="0" anchor="ctr" anchorCtr="0">
              <a:noAutofit/>
            </a:bodyPr>
            <a:lstStyle/>
            <a:p>
              <a:pPr algn="l"/>
              <a:r>
                <a:rPr lang="en-US" sz="1050" dirty="0"/>
                <a:t>S0/0/0</a:t>
              </a:r>
            </a:p>
          </p:txBody>
        </p:sp>
        <p:sp>
          <p:nvSpPr>
            <p:cNvPr id="63" name="TextBox 62"/>
            <p:cNvSpPr txBox="1"/>
            <p:nvPr/>
          </p:nvSpPr>
          <p:spPr>
            <a:xfrm>
              <a:off x="4096573" y="2076710"/>
              <a:ext cx="508882" cy="186988"/>
            </a:xfrm>
            <a:prstGeom prst="rect">
              <a:avLst/>
            </a:prstGeom>
            <a:noFill/>
          </p:spPr>
          <p:txBody>
            <a:bodyPr wrap="square" lIns="0" tIns="0" rIns="0" bIns="0" rtlCol="0" anchor="ctr" anchorCtr="0">
              <a:noAutofit/>
            </a:bodyPr>
            <a:lstStyle/>
            <a:p>
              <a:pPr algn="l"/>
              <a:r>
                <a:rPr lang="en-US" sz="1050" dirty="0"/>
                <a:t>S0/0/0</a:t>
              </a:r>
            </a:p>
          </p:txBody>
        </p:sp>
        <p:sp>
          <p:nvSpPr>
            <p:cNvPr id="64" name="TextBox 63"/>
            <p:cNvSpPr txBox="1"/>
            <p:nvPr/>
          </p:nvSpPr>
          <p:spPr>
            <a:xfrm>
              <a:off x="5427998" y="1958368"/>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5" name="TextBox 64"/>
            <p:cNvSpPr txBox="1"/>
            <p:nvPr/>
          </p:nvSpPr>
          <p:spPr>
            <a:xfrm>
              <a:off x="4798993" y="2210519"/>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6" name="TextBox 65"/>
            <p:cNvSpPr txBox="1"/>
            <p:nvPr/>
          </p:nvSpPr>
          <p:spPr>
            <a:xfrm>
              <a:off x="2241462" y="2196664"/>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1484623915"/>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6690" name="Rectangle 2"/>
          <p:cNvSpPr>
            <a:spLocks noGrp="1" noChangeArrowheads="1"/>
          </p:cNvSpPr>
          <p:nvPr>
            <p:ph type="title"/>
          </p:nvPr>
        </p:nvSpPr>
        <p:spPr>
          <a:xfrm>
            <a:off x="269875" y="183776"/>
            <a:ext cx="8042276" cy="1336956"/>
          </a:xfrm>
        </p:spPr>
        <p:txBody>
          <a:bodyPr>
            <a:normAutofit/>
          </a:bodyPr>
          <a:lstStyle/>
          <a:p>
            <a:r>
              <a:rPr lang="en-US" sz="4000" dirty="0"/>
              <a:t>Propagating a Default Route</a:t>
            </a:r>
          </a:p>
        </p:txBody>
      </p:sp>
      <p:sp>
        <p:nvSpPr>
          <p:cNvPr id="1266691" name="Rectangle 3"/>
          <p:cNvSpPr>
            <a:spLocks noGrp="1" noChangeArrowheads="1"/>
          </p:cNvSpPr>
          <p:nvPr>
            <p:ph idx="1"/>
          </p:nvPr>
        </p:nvSpPr>
        <p:spPr>
          <a:xfrm>
            <a:off x="625474" y="1520733"/>
            <a:ext cx="10918825" cy="2721068"/>
          </a:xfrm>
        </p:spPr>
        <p:txBody>
          <a:bodyPr/>
          <a:lstStyle/>
          <a:p>
            <a:r>
              <a:rPr lang="en-US" dirty="0">
                <a:solidFill>
                  <a:srgbClr val="000000"/>
                </a:solidFill>
              </a:rPr>
              <a:t>To propagate a default route in OSPF, use the</a:t>
            </a:r>
            <a:r>
              <a:rPr lang="en-US" b="1" dirty="0">
                <a:solidFill>
                  <a:srgbClr val="000000"/>
                </a:solidFill>
                <a:latin typeface="Courier New" pitchFamily="49" charset="0"/>
                <a:cs typeface="Courier New" pitchFamily="49" charset="0"/>
              </a:rPr>
              <a:t> default-information originate </a:t>
            </a:r>
            <a:r>
              <a:rPr lang="en-US" dirty="0">
                <a:solidFill>
                  <a:srgbClr val="000000"/>
                </a:solidFill>
              </a:rPr>
              <a:t>router configuration command.</a:t>
            </a:r>
          </a:p>
          <a:p>
            <a:pPr lvl="1"/>
            <a:r>
              <a:rPr lang="en-US" dirty="0">
                <a:solidFill>
                  <a:srgbClr val="000000"/>
                </a:solidFill>
              </a:rPr>
              <a:t>A default static route also needs to be configured on the originating router</a:t>
            </a:r>
          </a:p>
          <a:p>
            <a:r>
              <a:rPr lang="en-US" dirty="0">
                <a:solidFill>
                  <a:srgbClr val="000000"/>
                </a:solidFill>
              </a:rPr>
              <a:t>Once configured, the default route has to be propagated into the OSPF domain.</a:t>
            </a:r>
          </a:p>
        </p:txBody>
      </p:sp>
    </p:spTree>
    <p:extLst>
      <p:ext uri="{BB962C8B-B14F-4D97-AF65-F5344CB8AC3E}">
        <p14:creationId xmlns:p14="http://schemas.microsoft.com/office/powerpoint/2010/main" val="1479733203"/>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83242" y="249648"/>
            <a:ext cx="9103658" cy="786057"/>
          </a:xfrm>
        </p:spPr>
        <p:txBody>
          <a:bodyPr>
            <a:normAutofit fontScale="90000"/>
          </a:bodyPr>
          <a:lstStyle/>
          <a:p>
            <a:r>
              <a:rPr lang="en-US" sz="3200" b="1" dirty="0">
                <a:solidFill>
                  <a:schemeClr val="accent1">
                    <a:lumMod val="50000"/>
                  </a:schemeClr>
                </a:solidFill>
                <a:latin typeface="Courier New" pitchFamily="49" charset="0"/>
                <a:cs typeface="Courier New" pitchFamily="49" charset="0"/>
              </a:rPr>
              <a:t>default-information originate </a:t>
            </a:r>
            <a:r>
              <a:rPr lang="en-US" sz="3200" b="1" dirty="0">
                <a:solidFill>
                  <a:schemeClr val="accent1">
                    <a:lumMod val="50000"/>
                  </a:schemeClr>
                </a:solidFill>
              </a:rPr>
              <a:t>Command </a:t>
            </a:r>
          </a:p>
        </p:txBody>
      </p:sp>
      <p:sp>
        <p:nvSpPr>
          <p:cNvPr id="13" name="Content Placeholder 12"/>
          <p:cNvSpPr>
            <a:spLocks noGrp="1"/>
          </p:cNvSpPr>
          <p:nvPr>
            <p:ph idx="1"/>
          </p:nvPr>
        </p:nvSpPr>
        <p:spPr>
          <a:xfrm>
            <a:off x="495302" y="995245"/>
            <a:ext cx="8316913" cy="655780"/>
          </a:xfrm>
        </p:spPr>
        <p:txBody>
          <a:bodyPr>
            <a:noAutofit/>
          </a:bodyPr>
          <a:lstStyle/>
          <a:p>
            <a:r>
              <a:rPr lang="en-US" sz="2000" dirty="0">
                <a:solidFill>
                  <a:srgbClr val="000000"/>
                </a:solidFill>
              </a:rPr>
              <a:t>Configures a router to generate a default external route into an OSPF routing domain.</a:t>
            </a:r>
          </a:p>
          <a:p>
            <a:pPr>
              <a:buNone/>
            </a:pPr>
            <a:endParaRPr lang="en-US" sz="2000" dirty="0">
              <a:solidFill>
                <a:srgbClr val="000000"/>
              </a:solidFill>
            </a:endParaRPr>
          </a:p>
        </p:txBody>
      </p:sp>
      <p:sp>
        <p:nvSpPr>
          <p:cNvPr id="14" name="Text Placeholder 13"/>
          <p:cNvSpPr>
            <a:spLocks noGrp="1"/>
          </p:cNvSpPr>
          <p:nvPr>
            <p:ph type="body" sz="quarter" idx="10"/>
          </p:nvPr>
        </p:nvSpPr>
        <p:spPr>
          <a:xfrm>
            <a:off x="2531233" y="1691954"/>
            <a:ext cx="7745412" cy="377078"/>
          </a:xfrm>
        </p:spPr>
        <p:txBody>
          <a:bodyPr/>
          <a:lstStyle/>
          <a:p>
            <a:r>
              <a:rPr lang="en-US" dirty="0"/>
              <a:t>Router(config-router)#</a:t>
            </a:r>
          </a:p>
        </p:txBody>
      </p:sp>
      <p:sp>
        <p:nvSpPr>
          <p:cNvPr id="15" name="Text Placeholder 14"/>
          <p:cNvSpPr>
            <a:spLocks noGrp="1"/>
          </p:cNvSpPr>
          <p:nvPr>
            <p:ph type="body" sz="quarter" idx="11"/>
          </p:nvPr>
        </p:nvSpPr>
        <p:spPr>
          <a:xfrm>
            <a:off x="2531233" y="2118576"/>
            <a:ext cx="7745412" cy="687626"/>
          </a:xfrm>
        </p:spPr>
        <p:txBody>
          <a:bodyPr>
            <a:normAutofit/>
          </a:bodyPr>
          <a:lstStyle/>
          <a:p>
            <a:r>
              <a:rPr lang="en-US" dirty="0">
                <a:solidFill>
                  <a:srgbClr val="000000"/>
                </a:solidFill>
              </a:rPr>
              <a:t>default-information originate [always] [metric </a:t>
            </a:r>
            <a:r>
              <a:rPr lang="en-US" b="0" i="1" dirty="0" err="1">
                <a:solidFill>
                  <a:srgbClr val="000000"/>
                </a:solidFill>
              </a:rPr>
              <a:t>metric</a:t>
            </a:r>
            <a:r>
              <a:rPr lang="en-US" b="0" i="1" dirty="0">
                <a:solidFill>
                  <a:srgbClr val="000000"/>
                </a:solidFill>
              </a:rPr>
              <a:t>-value</a:t>
            </a:r>
            <a:r>
              <a:rPr lang="en-US" dirty="0">
                <a:solidFill>
                  <a:srgbClr val="000000"/>
                </a:solidFill>
              </a:rPr>
              <a:t>] [metric-type </a:t>
            </a:r>
            <a:r>
              <a:rPr lang="en-US" b="0" i="1" dirty="0">
                <a:solidFill>
                  <a:srgbClr val="000000"/>
                </a:solidFill>
              </a:rPr>
              <a:t>type-value</a:t>
            </a:r>
            <a:r>
              <a:rPr lang="en-US" dirty="0">
                <a:solidFill>
                  <a:srgbClr val="000000"/>
                </a:solidFill>
              </a:rPr>
              <a:t>] [route-map </a:t>
            </a:r>
            <a:r>
              <a:rPr lang="en-US" b="0" i="1" dirty="0">
                <a:solidFill>
                  <a:srgbClr val="000000"/>
                </a:solidFill>
              </a:rPr>
              <a:t>map-name</a:t>
            </a:r>
            <a:r>
              <a:rPr lang="en-US" dirty="0">
                <a:solidFill>
                  <a:srgbClr val="000000"/>
                </a:solidFill>
              </a:rPr>
              <a:t>] </a:t>
            </a:r>
            <a:endParaRPr lang="en-US" b="0" dirty="0">
              <a:solidFill>
                <a:srgbClr val="000000"/>
              </a:solidFill>
            </a:endParaRPr>
          </a:p>
        </p:txBody>
      </p:sp>
      <p:graphicFrame>
        <p:nvGraphicFramePr>
          <p:cNvPr id="8" name="Content Placeholder 8"/>
          <p:cNvGraphicFramePr>
            <a:graphicFrameLocks/>
          </p:cNvGraphicFramePr>
          <p:nvPr>
            <p:extLst>
              <p:ext uri="{D42A27DB-BD31-4B8C-83A1-F6EECF244321}">
                <p14:modId xmlns:p14="http://schemas.microsoft.com/office/powerpoint/2010/main" val="3767020833"/>
              </p:ext>
            </p:extLst>
          </p:nvPr>
        </p:nvGraphicFramePr>
        <p:xfrm>
          <a:off x="2197101" y="2806670"/>
          <a:ext cx="8452910" cy="3180969"/>
        </p:xfrm>
        <a:graphic>
          <a:graphicData uri="http://schemas.openxmlformats.org/drawingml/2006/table">
            <a:tbl>
              <a:tblPr firstRow="1" bandRow="1">
                <a:tableStyleId>{5C22544A-7EE6-4342-B048-85BDC9FD1C3A}</a:tableStyleId>
              </a:tblPr>
              <a:tblGrid>
                <a:gridCol w="1938340">
                  <a:extLst>
                    <a:ext uri="{9D8B030D-6E8A-4147-A177-3AD203B41FA5}">
                      <a16:colId xmlns:a16="http://schemas.microsoft.com/office/drawing/2014/main" val="20000"/>
                    </a:ext>
                  </a:extLst>
                </a:gridCol>
                <a:gridCol w="6514570">
                  <a:extLst>
                    <a:ext uri="{9D8B030D-6E8A-4147-A177-3AD203B41FA5}">
                      <a16:colId xmlns:a16="http://schemas.microsoft.com/office/drawing/2014/main" val="20001"/>
                    </a:ext>
                  </a:extLst>
                </a:gridCol>
              </a:tblGrid>
              <a:tr h="291824">
                <a:tc>
                  <a:txBody>
                    <a:bodyPr/>
                    <a:lstStyle/>
                    <a:p>
                      <a:pPr marL="0" marR="0" algn="ctr">
                        <a:lnSpc>
                          <a:spcPct val="100000"/>
                        </a:lnSpc>
                        <a:spcBef>
                          <a:spcPts val="0"/>
                        </a:spcBef>
                        <a:spcAft>
                          <a:spcPts val="600"/>
                        </a:spcAft>
                      </a:pPr>
                      <a:r>
                        <a:rPr lang="en-US" sz="1600" dirty="0"/>
                        <a:t>Parameter</a:t>
                      </a:r>
                      <a:endParaRPr lang="en-US" sz="1600" b="1" dirty="0">
                        <a:solidFill>
                          <a:srgbClr val="000000"/>
                        </a:solidFill>
                        <a:latin typeface="Arial"/>
                        <a:ea typeface="SimSun"/>
                        <a:cs typeface="Times New Roman"/>
                      </a:endParaRPr>
                    </a:p>
                  </a:txBody>
                  <a:tcPr marL="68580" marR="68580" marT="0" marB="0" anchor="ctr"/>
                </a:tc>
                <a:tc>
                  <a:txBody>
                    <a:bodyPr/>
                    <a:lstStyle/>
                    <a:p>
                      <a:pPr marL="0" marR="0" algn="l">
                        <a:lnSpc>
                          <a:spcPct val="100000"/>
                        </a:lnSpc>
                        <a:spcBef>
                          <a:spcPts val="0"/>
                        </a:spcBef>
                        <a:spcAft>
                          <a:spcPts val="600"/>
                        </a:spcAft>
                      </a:pPr>
                      <a:r>
                        <a:rPr lang="en-US" sz="1600" dirty="0"/>
                        <a:t>Description</a:t>
                      </a:r>
                      <a:endParaRPr lang="en-US" sz="1600" b="1"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0"/>
                  </a:ext>
                </a:extLst>
              </a:tr>
              <a:tr h="510692">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always</a:t>
                      </a:r>
                      <a:endParaRPr lang="en-US" sz="1400" b="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Specifies that OSPF always advertises the default route regardless of whether the router has a default route in the routing table.</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1"/>
                  </a:ext>
                </a:extLst>
              </a:tr>
              <a:tr h="1014321">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metric </a:t>
                      </a:r>
                    </a:p>
                    <a:p>
                      <a:pPr marL="0" marR="0" algn="ctr">
                        <a:lnSpc>
                          <a:spcPct val="100000"/>
                        </a:lnSpc>
                        <a:spcBef>
                          <a:spcPts val="0"/>
                        </a:spcBef>
                        <a:spcAft>
                          <a:spcPts val="600"/>
                        </a:spcAft>
                      </a:pPr>
                      <a:r>
                        <a:rPr lang="en-US" sz="1400" i="1" dirty="0">
                          <a:latin typeface="Courier New" pitchFamily="49" charset="0"/>
                          <a:cs typeface="Courier New" pitchFamily="49" charset="0"/>
                        </a:rPr>
                        <a:t>metric-value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A metric used for generating the default route. If you omit a value and do not specify a value using the default-metric router configuration command, the default metric value is 1. Cisco IOS Software documentation indicates that the default metric value is 10; testing shows that it is actually 1. </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2"/>
                  </a:ext>
                </a:extLst>
              </a:tr>
              <a:tr h="811457">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metric-type </a:t>
                      </a:r>
                    </a:p>
                    <a:p>
                      <a:pPr marL="0" marR="0" algn="ctr">
                        <a:lnSpc>
                          <a:spcPct val="100000"/>
                        </a:lnSpc>
                        <a:spcBef>
                          <a:spcPts val="0"/>
                        </a:spcBef>
                        <a:spcAft>
                          <a:spcPts val="600"/>
                        </a:spcAft>
                      </a:pPr>
                      <a:r>
                        <a:rPr lang="en-US" sz="1400" i="1" dirty="0">
                          <a:latin typeface="Courier New" pitchFamily="49" charset="0"/>
                          <a:cs typeface="Courier New" pitchFamily="49" charset="0"/>
                        </a:rPr>
                        <a:t>type-value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The external link type that is associated with the default route that is advertised into the OSPF routing domain. It can be one of the following values: 1—Type 1 external route 2—Type 2 external route. The default is type 2 external route (indicated by O*E2 in the routing table).</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3"/>
                  </a:ext>
                </a:extLst>
              </a:tr>
              <a:tr h="510692">
                <a:tc>
                  <a:txBody>
                    <a:bodyPr/>
                    <a:lstStyle/>
                    <a:p>
                      <a:pPr marL="0" marR="0" algn="ctr">
                        <a:lnSpc>
                          <a:spcPct val="100000"/>
                        </a:lnSpc>
                        <a:spcBef>
                          <a:spcPts val="0"/>
                        </a:spcBef>
                        <a:spcAft>
                          <a:spcPts val="600"/>
                        </a:spcAft>
                      </a:pPr>
                      <a:r>
                        <a:rPr lang="en-US" sz="1400" b="1" dirty="0">
                          <a:latin typeface="Courier New" pitchFamily="49" charset="0"/>
                          <a:cs typeface="Courier New" pitchFamily="49" charset="0"/>
                        </a:rPr>
                        <a:t>route-map </a:t>
                      </a:r>
                    </a:p>
                    <a:p>
                      <a:pPr marL="0" marR="0" algn="ctr">
                        <a:lnSpc>
                          <a:spcPct val="100000"/>
                        </a:lnSpc>
                        <a:spcBef>
                          <a:spcPts val="0"/>
                        </a:spcBef>
                        <a:spcAft>
                          <a:spcPts val="600"/>
                        </a:spcAft>
                      </a:pPr>
                      <a:r>
                        <a:rPr lang="en-US" sz="1400" i="1" dirty="0">
                          <a:latin typeface="Courier New" pitchFamily="49" charset="0"/>
                          <a:cs typeface="Courier New" pitchFamily="49" charset="0"/>
                        </a:rPr>
                        <a:t>map-name</a:t>
                      </a:r>
                      <a:endParaRPr lang="en-US" sz="1400" i="1" dirty="0">
                        <a:solidFill>
                          <a:srgbClr val="000000"/>
                        </a:solidFill>
                        <a:latin typeface="Courier New" pitchFamily="49" charset="0"/>
                        <a:ea typeface="SimSun"/>
                        <a:cs typeface="Courier New" pitchFamily="49" charset="0"/>
                      </a:endParaRPr>
                    </a:p>
                  </a:txBody>
                  <a:tcPr marL="68580" marR="68580" marT="0" marB="0" anchor="ctr"/>
                </a:tc>
                <a:tc>
                  <a:txBody>
                    <a:bodyPr/>
                    <a:lstStyle/>
                    <a:p>
                      <a:pPr marL="0" marR="0" algn="l">
                        <a:lnSpc>
                          <a:spcPct val="100000"/>
                        </a:lnSpc>
                        <a:spcBef>
                          <a:spcPts val="0"/>
                        </a:spcBef>
                        <a:spcAft>
                          <a:spcPts val="600"/>
                        </a:spcAft>
                      </a:pPr>
                      <a:r>
                        <a:rPr lang="en-US" sz="1400" dirty="0"/>
                        <a:t>(Optional) Specifies that the routing process generates the default route if the route map is satisfied.</a:t>
                      </a:r>
                      <a:endParaRPr lang="en-US" sz="1400" dirty="0">
                        <a:solidFill>
                          <a:srgbClr val="000000"/>
                        </a:solidFill>
                        <a:latin typeface="Arial"/>
                        <a:ea typeface="SimSun"/>
                        <a:cs typeface="Times New Roman"/>
                      </a:endParaRPr>
                    </a:p>
                  </a:txBody>
                  <a:tcPr marL="68580" marR="68580" marT="0" marB="0" anchor="ct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3469905471"/>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2" name="Rectangle 41"/>
          <p:cNvSpPr/>
          <p:nvPr/>
        </p:nvSpPr>
        <p:spPr bwMode="auto">
          <a:xfrm>
            <a:off x="2168198" y="4056546"/>
            <a:ext cx="3705820"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183675" y="107578"/>
            <a:ext cx="10999630" cy="1133641"/>
          </a:xfrm>
        </p:spPr>
        <p:txBody>
          <a:bodyPr>
            <a:normAutofit/>
          </a:bodyPr>
          <a:lstStyle/>
          <a:p>
            <a:pPr algn="l"/>
            <a:r>
              <a:rPr lang="en-US" sz="3200" b="1" dirty="0">
                <a:solidFill>
                  <a:schemeClr val="accent1">
                    <a:lumMod val="50000"/>
                  </a:schemeClr>
                </a:solidFill>
                <a:latin typeface="Courier New" pitchFamily="49" charset="0"/>
                <a:cs typeface="Courier New" pitchFamily="49" charset="0"/>
              </a:rPr>
              <a:t>default-information originate </a:t>
            </a:r>
            <a:r>
              <a:rPr lang="en-US" sz="3200" b="1" dirty="0">
                <a:solidFill>
                  <a:schemeClr val="accent1">
                    <a:lumMod val="50000"/>
                  </a:schemeClr>
                </a:solidFill>
              </a:rPr>
              <a:t>Example</a:t>
            </a:r>
          </a:p>
        </p:txBody>
      </p:sp>
      <p:sp>
        <p:nvSpPr>
          <p:cNvPr id="44" name="Text Placeholder 5"/>
          <p:cNvSpPr>
            <a:spLocks/>
          </p:cNvSpPr>
          <p:nvPr/>
        </p:nvSpPr>
        <p:spPr bwMode="auto">
          <a:xfrm>
            <a:off x="396084" y="3771261"/>
            <a:ext cx="5534326" cy="121885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router ospf 1</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network 10.1.1.1 0.0.0.0 area 0</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default-information originate metric 10</a:t>
            </a:r>
          </a:p>
          <a:p>
            <a:pPr marL="236538" indent="-236538" defTabSz="814388">
              <a:buClr>
                <a:srgbClr val="708CA1"/>
              </a:buClr>
              <a:defRPr/>
            </a:pPr>
            <a:r>
              <a:rPr lang="en-US" sz="1200" kern="0" dirty="0">
                <a:latin typeface="Courier New" pitchFamily="49" charset="0"/>
              </a:rPr>
              <a:t>R1(config-router)# </a:t>
            </a:r>
            <a:r>
              <a:rPr lang="en-US" sz="1200" b="1" kern="0" dirty="0">
                <a:latin typeface="Courier New" pitchFamily="49" charset="0"/>
              </a:rPr>
              <a:t>exit</a:t>
            </a:r>
          </a:p>
          <a:p>
            <a:pPr marL="236538" indent="-236538" defTabSz="814388">
              <a:buClr>
                <a:srgbClr val="708CA1"/>
              </a:buClr>
              <a:defRPr/>
            </a:pPr>
            <a:r>
              <a:rPr lang="en-US" sz="1200" kern="0" dirty="0">
                <a:latin typeface="Courier New" pitchFamily="49" charset="0"/>
              </a:rPr>
              <a:t>R1(config)# </a:t>
            </a:r>
            <a:r>
              <a:rPr lang="en-US" sz="1200" b="1" kern="0" dirty="0">
                <a:latin typeface="Courier New" pitchFamily="49" charset="0"/>
              </a:rPr>
              <a:t>ip route 0.0.0.0 0.0.0.0 172.16.1.2</a:t>
            </a:r>
          </a:p>
          <a:p>
            <a:pPr marL="236538" indent="-236538" defTabSz="814388">
              <a:buClr>
                <a:srgbClr val="708CA1"/>
              </a:buClr>
              <a:defRPr/>
            </a:pPr>
            <a:r>
              <a:rPr lang="en-US" sz="1200" kern="0" dirty="0">
                <a:latin typeface="Courier New" pitchFamily="49" charset="0"/>
              </a:rPr>
              <a:t>R1(config)#</a:t>
            </a:r>
            <a:endParaRPr lang="en-US" sz="1200" b="1" kern="0" dirty="0">
              <a:latin typeface="Courier New" pitchFamily="49" charset="0"/>
            </a:endParaRPr>
          </a:p>
        </p:txBody>
      </p:sp>
      <p:grpSp>
        <p:nvGrpSpPr>
          <p:cNvPr id="31" name="Group 30"/>
          <p:cNvGrpSpPr/>
          <p:nvPr/>
        </p:nvGrpSpPr>
        <p:grpSpPr>
          <a:xfrm>
            <a:off x="2082759" y="1540977"/>
            <a:ext cx="7201462" cy="1755434"/>
            <a:chOff x="790228" y="982135"/>
            <a:chExt cx="7201462" cy="1755434"/>
          </a:xfrm>
        </p:grpSpPr>
        <p:sp>
          <p:nvSpPr>
            <p:cNvPr id="63" name="Freeform 9"/>
            <p:cNvSpPr>
              <a:spLocks/>
            </p:cNvSpPr>
            <p:nvPr/>
          </p:nvSpPr>
          <p:spPr bwMode="auto">
            <a:xfrm>
              <a:off x="4135829" y="1490102"/>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38" name="Freeform 9"/>
            <p:cNvSpPr>
              <a:spLocks/>
            </p:cNvSpPr>
            <p:nvPr/>
          </p:nvSpPr>
          <p:spPr bwMode="auto">
            <a:xfrm>
              <a:off x="4113251" y="2167429"/>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790228" y="1625781"/>
              <a:ext cx="3003176"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3324257" y="1317144"/>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3340719" y="1926465"/>
              <a:ext cx="870351" cy="451691"/>
            </a:xfrm>
            <a:prstGeom prst="rect">
              <a:avLst/>
            </a:prstGeom>
            <a:noFill/>
            <a:ln w="9525">
              <a:noFill/>
              <a:miter lim="800000"/>
              <a:headEnd/>
              <a:tailEnd/>
            </a:ln>
          </p:spPr>
        </p:pic>
        <p:sp>
          <p:nvSpPr>
            <p:cNvPr id="24" name="TextBox 23"/>
            <p:cNvSpPr txBox="1"/>
            <p:nvPr/>
          </p:nvSpPr>
          <p:spPr>
            <a:xfrm>
              <a:off x="3599690" y="1537481"/>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3636374" y="2144964"/>
              <a:ext cx="349776" cy="276999"/>
            </a:xfrm>
            <a:prstGeom prst="rect">
              <a:avLst/>
            </a:prstGeom>
            <a:noFill/>
          </p:spPr>
          <p:txBody>
            <a:bodyPr wrap="none" rtlCol="0">
              <a:spAutoFit/>
            </a:bodyPr>
            <a:lstStyle/>
            <a:p>
              <a:r>
                <a:rPr lang="en-US" sz="1200" b="1" dirty="0">
                  <a:solidFill>
                    <a:schemeClr val="bg1"/>
                  </a:solidFill>
                </a:rPr>
                <a:t>R2</a:t>
              </a:r>
            </a:p>
          </p:txBody>
        </p:sp>
        <p:sp>
          <p:nvSpPr>
            <p:cNvPr id="30" name="TextBox 29"/>
            <p:cNvSpPr txBox="1"/>
            <p:nvPr/>
          </p:nvSpPr>
          <p:spPr>
            <a:xfrm>
              <a:off x="1296845" y="1719628"/>
              <a:ext cx="945988" cy="160898"/>
            </a:xfrm>
            <a:prstGeom prst="rect">
              <a:avLst/>
            </a:prstGeom>
            <a:noFill/>
          </p:spPr>
          <p:txBody>
            <a:bodyPr wrap="square" lIns="0" tIns="0" rIns="0" bIns="0" rtlCol="0" anchor="ctr" anchorCtr="0">
              <a:noAutofit/>
            </a:bodyPr>
            <a:lstStyle/>
            <a:p>
              <a:r>
                <a:rPr lang="en-US" sz="1050" b="1" dirty="0"/>
                <a:t>OSPF Domain</a:t>
              </a:r>
            </a:p>
          </p:txBody>
        </p:sp>
        <p:pic>
          <p:nvPicPr>
            <p:cNvPr id="37" name="Picture 88"/>
            <p:cNvPicPr>
              <a:picLocks noChangeAspect="1" noChangeArrowheads="1"/>
            </p:cNvPicPr>
            <p:nvPr/>
          </p:nvPicPr>
          <p:blipFill>
            <a:blip r:embed="rId4"/>
            <a:srcRect/>
            <a:stretch>
              <a:fillRect/>
            </a:stretch>
          </p:blipFill>
          <p:spPr bwMode="auto">
            <a:xfrm>
              <a:off x="6836191" y="1205230"/>
              <a:ext cx="1132922" cy="690333"/>
            </a:xfrm>
            <a:prstGeom prst="rect">
              <a:avLst/>
            </a:prstGeom>
            <a:noFill/>
            <a:ln w="9525" algn="ctr">
              <a:noFill/>
              <a:miter lim="800000"/>
              <a:headEnd/>
              <a:tailEnd/>
            </a:ln>
          </p:spPr>
        </p:pic>
        <p:pic>
          <p:nvPicPr>
            <p:cNvPr id="39" name="Picture 37"/>
            <p:cNvPicPr>
              <a:picLocks noChangeArrowheads="1"/>
            </p:cNvPicPr>
            <p:nvPr/>
          </p:nvPicPr>
          <p:blipFill>
            <a:blip r:embed="rId3"/>
            <a:srcRect/>
            <a:stretch>
              <a:fillRect/>
            </a:stretch>
          </p:blipFill>
          <p:spPr bwMode="auto">
            <a:xfrm>
              <a:off x="6036456" y="1361371"/>
              <a:ext cx="870351" cy="451691"/>
            </a:xfrm>
            <a:prstGeom prst="rect">
              <a:avLst/>
            </a:prstGeom>
            <a:noFill/>
            <a:ln w="9525">
              <a:noFill/>
              <a:miter lim="800000"/>
              <a:headEnd/>
              <a:tailEnd/>
            </a:ln>
          </p:spPr>
        </p:pic>
        <p:sp>
          <p:nvSpPr>
            <p:cNvPr id="40" name="TextBox 39"/>
            <p:cNvSpPr txBox="1"/>
            <p:nvPr/>
          </p:nvSpPr>
          <p:spPr>
            <a:xfrm>
              <a:off x="7072060" y="1436583"/>
              <a:ext cx="481222" cy="261610"/>
            </a:xfrm>
            <a:prstGeom prst="rect">
              <a:avLst/>
            </a:prstGeom>
            <a:noFill/>
          </p:spPr>
          <p:txBody>
            <a:bodyPr wrap="none" rtlCol="0">
              <a:spAutoFit/>
            </a:bodyPr>
            <a:lstStyle/>
            <a:p>
              <a:r>
                <a:rPr lang="en-US" sz="1100" b="1" dirty="0"/>
                <a:t>ISP A</a:t>
              </a:r>
            </a:p>
          </p:txBody>
        </p:sp>
        <p:sp>
          <p:nvSpPr>
            <p:cNvPr id="51" name="TextBox 50"/>
            <p:cNvSpPr txBox="1"/>
            <p:nvPr/>
          </p:nvSpPr>
          <p:spPr>
            <a:xfrm>
              <a:off x="4240263" y="1483919"/>
              <a:ext cx="263991" cy="243279"/>
            </a:xfrm>
            <a:prstGeom prst="rect">
              <a:avLst/>
            </a:prstGeom>
            <a:noFill/>
          </p:spPr>
          <p:txBody>
            <a:bodyPr wrap="square" lIns="0" tIns="0" rIns="0" bIns="0" rtlCol="0" anchor="ctr" anchorCtr="0">
              <a:noAutofit/>
            </a:bodyPr>
            <a:lstStyle/>
            <a:p>
              <a:pPr algn="l"/>
              <a:r>
                <a:rPr lang="en-US" sz="1050" dirty="0"/>
                <a:t>.1</a:t>
              </a:r>
            </a:p>
          </p:txBody>
        </p:sp>
        <p:sp>
          <p:nvSpPr>
            <p:cNvPr id="54" name="TextBox 53"/>
            <p:cNvSpPr txBox="1"/>
            <p:nvPr/>
          </p:nvSpPr>
          <p:spPr>
            <a:xfrm>
              <a:off x="4617107" y="1201463"/>
              <a:ext cx="1013551" cy="165253"/>
            </a:xfrm>
            <a:prstGeom prst="rect">
              <a:avLst/>
            </a:prstGeom>
            <a:noFill/>
          </p:spPr>
          <p:txBody>
            <a:bodyPr wrap="square" lIns="0" tIns="0" rIns="0" bIns="0" rtlCol="0" anchor="ctr" anchorCtr="0">
              <a:noAutofit/>
            </a:bodyPr>
            <a:lstStyle/>
            <a:p>
              <a:r>
                <a:rPr lang="en-US" sz="1050" dirty="0"/>
                <a:t>172.16.1.0 /24</a:t>
              </a:r>
            </a:p>
          </p:txBody>
        </p:sp>
        <p:sp>
          <p:nvSpPr>
            <p:cNvPr id="55" name="TextBox 54"/>
            <p:cNvSpPr txBox="1"/>
            <p:nvPr/>
          </p:nvSpPr>
          <p:spPr>
            <a:xfrm>
              <a:off x="5873289" y="1413162"/>
              <a:ext cx="233995" cy="223726"/>
            </a:xfrm>
            <a:prstGeom prst="rect">
              <a:avLst/>
            </a:prstGeom>
            <a:noFill/>
          </p:spPr>
          <p:txBody>
            <a:bodyPr wrap="square" lIns="0" tIns="0" rIns="0" bIns="0" rtlCol="0" anchor="ctr" anchorCtr="0">
              <a:noAutofit/>
            </a:bodyPr>
            <a:lstStyle/>
            <a:p>
              <a:pPr algn="l"/>
              <a:r>
                <a:rPr lang="en-US" sz="1050" dirty="0"/>
                <a:t>.2</a:t>
              </a:r>
            </a:p>
          </p:txBody>
        </p:sp>
        <p:pic>
          <p:nvPicPr>
            <p:cNvPr id="43" name="Picture 88"/>
            <p:cNvPicPr>
              <a:picLocks noChangeAspect="1" noChangeArrowheads="1"/>
            </p:cNvPicPr>
            <p:nvPr/>
          </p:nvPicPr>
          <p:blipFill>
            <a:blip r:embed="rId4"/>
            <a:srcRect/>
            <a:stretch>
              <a:fillRect/>
            </a:stretch>
          </p:blipFill>
          <p:spPr bwMode="auto">
            <a:xfrm>
              <a:off x="6858768" y="1950291"/>
              <a:ext cx="1132922" cy="690333"/>
            </a:xfrm>
            <a:prstGeom prst="rect">
              <a:avLst/>
            </a:prstGeom>
            <a:noFill/>
            <a:ln w="9525" algn="ctr">
              <a:noFill/>
              <a:miter lim="800000"/>
              <a:headEnd/>
              <a:tailEnd/>
            </a:ln>
          </p:spPr>
        </p:pic>
        <p:pic>
          <p:nvPicPr>
            <p:cNvPr id="56" name="Picture 37"/>
            <p:cNvPicPr>
              <a:picLocks noChangeArrowheads="1"/>
            </p:cNvPicPr>
            <p:nvPr/>
          </p:nvPicPr>
          <p:blipFill>
            <a:blip r:embed="rId3"/>
            <a:srcRect/>
            <a:stretch>
              <a:fillRect/>
            </a:stretch>
          </p:blipFill>
          <p:spPr bwMode="auto">
            <a:xfrm>
              <a:off x="6059033" y="2027409"/>
              <a:ext cx="870351" cy="451691"/>
            </a:xfrm>
            <a:prstGeom prst="rect">
              <a:avLst/>
            </a:prstGeom>
            <a:noFill/>
            <a:ln w="9525">
              <a:noFill/>
              <a:miter lim="800000"/>
              <a:headEnd/>
              <a:tailEnd/>
            </a:ln>
          </p:spPr>
        </p:pic>
        <p:sp>
          <p:nvSpPr>
            <p:cNvPr id="57" name="TextBox 56"/>
            <p:cNvSpPr txBox="1"/>
            <p:nvPr/>
          </p:nvSpPr>
          <p:spPr>
            <a:xfrm>
              <a:off x="7094637" y="2181644"/>
              <a:ext cx="474810" cy="261610"/>
            </a:xfrm>
            <a:prstGeom prst="rect">
              <a:avLst/>
            </a:prstGeom>
            <a:noFill/>
          </p:spPr>
          <p:txBody>
            <a:bodyPr wrap="none" rtlCol="0">
              <a:spAutoFit/>
            </a:bodyPr>
            <a:lstStyle/>
            <a:p>
              <a:r>
                <a:rPr lang="en-US" sz="1100" b="1" dirty="0"/>
                <a:t>ISP B</a:t>
              </a:r>
            </a:p>
          </p:txBody>
        </p:sp>
        <p:sp>
          <p:nvSpPr>
            <p:cNvPr id="64" name="TextBox 63"/>
            <p:cNvSpPr txBox="1"/>
            <p:nvPr/>
          </p:nvSpPr>
          <p:spPr>
            <a:xfrm>
              <a:off x="2675457" y="1472397"/>
              <a:ext cx="584531" cy="198359"/>
            </a:xfrm>
            <a:prstGeom prst="rect">
              <a:avLst/>
            </a:prstGeom>
            <a:noFill/>
          </p:spPr>
          <p:txBody>
            <a:bodyPr wrap="square" lIns="0" tIns="0" rIns="0" bIns="0" rtlCol="0" anchor="ctr" anchorCtr="0">
              <a:noAutofit/>
            </a:bodyPr>
            <a:lstStyle/>
            <a:p>
              <a:pPr algn="r"/>
              <a:r>
                <a:rPr lang="en-US" sz="1050" dirty="0"/>
                <a:t>10.1.1.1</a:t>
              </a:r>
            </a:p>
          </p:txBody>
        </p:sp>
        <p:sp>
          <p:nvSpPr>
            <p:cNvPr id="65" name="TextBox 64"/>
            <p:cNvSpPr txBox="1"/>
            <p:nvPr/>
          </p:nvSpPr>
          <p:spPr>
            <a:xfrm>
              <a:off x="2714967" y="2087646"/>
              <a:ext cx="584531" cy="198359"/>
            </a:xfrm>
            <a:prstGeom prst="rect">
              <a:avLst/>
            </a:prstGeom>
            <a:noFill/>
          </p:spPr>
          <p:txBody>
            <a:bodyPr wrap="square" lIns="0" tIns="0" rIns="0" bIns="0" rtlCol="0" anchor="ctr" anchorCtr="0">
              <a:noAutofit/>
            </a:bodyPr>
            <a:lstStyle/>
            <a:p>
              <a:pPr algn="r"/>
              <a:r>
                <a:rPr lang="en-US" sz="1050" dirty="0"/>
                <a:t>10.2.1.1</a:t>
              </a:r>
            </a:p>
          </p:txBody>
        </p:sp>
        <p:sp>
          <p:nvSpPr>
            <p:cNvPr id="67" name="TextBox 66"/>
            <p:cNvSpPr txBox="1"/>
            <p:nvPr/>
          </p:nvSpPr>
          <p:spPr>
            <a:xfrm>
              <a:off x="4245906" y="2178191"/>
              <a:ext cx="263991" cy="243279"/>
            </a:xfrm>
            <a:prstGeom prst="rect">
              <a:avLst/>
            </a:prstGeom>
            <a:noFill/>
          </p:spPr>
          <p:txBody>
            <a:bodyPr wrap="square" lIns="0" tIns="0" rIns="0" bIns="0" rtlCol="0" anchor="ctr" anchorCtr="0">
              <a:noAutofit/>
            </a:bodyPr>
            <a:lstStyle/>
            <a:p>
              <a:pPr algn="l"/>
              <a:r>
                <a:rPr lang="en-US" sz="1050" dirty="0"/>
                <a:t>.1</a:t>
              </a:r>
            </a:p>
          </p:txBody>
        </p:sp>
        <p:sp>
          <p:nvSpPr>
            <p:cNvPr id="68" name="TextBox 67"/>
            <p:cNvSpPr txBox="1"/>
            <p:nvPr/>
          </p:nvSpPr>
          <p:spPr>
            <a:xfrm>
              <a:off x="4622750" y="1895735"/>
              <a:ext cx="1013551" cy="165253"/>
            </a:xfrm>
            <a:prstGeom prst="rect">
              <a:avLst/>
            </a:prstGeom>
            <a:noFill/>
          </p:spPr>
          <p:txBody>
            <a:bodyPr wrap="square" lIns="0" tIns="0" rIns="0" bIns="0" rtlCol="0" anchor="ctr" anchorCtr="0">
              <a:noAutofit/>
            </a:bodyPr>
            <a:lstStyle/>
            <a:p>
              <a:r>
                <a:rPr lang="en-US" sz="1050" dirty="0"/>
                <a:t>172.17.1.0 /24</a:t>
              </a:r>
            </a:p>
          </p:txBody>
        </p:sp>
        <p:sp>
          <p:nvSpPr>
            <p:cNvPr id="69" name="TextBox 68"/>
            <p:cNvSpPr txBox="1"/>
            <p:nvPr/>
          </p:nvSpPr>
          <p:spPr>
            <a:xfrm>
              <a:off x="5878932" y="2107434"/>
              <a:ext cx="233995" cy="223726"/>
            </a:xfrm>
            <a:prstGeom prst="rect">
              <a:avLst/>
            </a:prstGeom>
            <a:noFill/>
          </p:spPr>
          <p:txBody>
            <a:bodyPr wrap="square" lIns="0" tIns="0" rIns="0" bIns="0" rtlCol="0" anchor="ctr" anchorCtr="0">
              <a:noAutofit/>
            </a:bodyPr>
            <a:lstStyle/>
            <a:p>
              <a:pPr algn="l"/>
              <a:r>
                <a:rPr lang="en-US" sz="1050" dirty="0"/>
                <a:t>.2</a:t>
              </a:r>
            </a:p>
          </p:txBody>
        </p:sp>
        <p:sp>
          <p:nvSpPr>
            <p:cNvPr id="70" name="Left Arrow 69"/>
            <p:cNvSpPr/>
            <p:nvPr/>
          </p:nvSpPr>
          <p:spPr bwMode="auto">
            <a:xfrm>
              <a:off x="1806223" y="982135"/>
              <a:ext cx="1851377" cy="417689"/>
            </a:xfrm>
            <a:prstGeom prst="lef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noAutofit/>
            </a:bodyPr>
            <a:lstStyle/>
            <a:p>
              <a:pPr algn="ctr" defTabSz="814388" eaLnBrk="0" fontAlgn="base" hangingPunct="0">
                <a:lnSpc>
                  <a:spcPct val="90000"/>
                </a:lnSpc>
                <a:spcBef>
                  <a:spcPct val="0"/>
                </a:spcBef>
                <a:spcAft>
                  <a:spcPct val="0"/>
                </a:spcAft>
              </a:pPr>
              <a:r>
                <a:rPr lang="en-US" sz="1050" dirty="0">
                  <a:latin typeface="Courier New" pitchFamily="49" charset="0"/>
                  <a:cs typeface="Courier New" pitchFamily="49" charset="0"/>
                </a:rPr>
                <a:t>0.0.0.0  Cost </a:t>
              </a:r>
              <a:r>
                <a:rPr lang="en-US" sz="1050" b="1" dirty="0">
                  <a:latin typeface="Courier New" pitchFamily="49" charset="0"/>
                  <a:cs typeface="Courier New" pitchFamily="49" charset="0"/>
                </a:rPr>
                <a:t>10</a:t>
              </a:r>
            </a:p>
          </p:txBody>
        </p:sp>
        <p:sp>
          <p:nvSpPr>
            <p:cNvPr id="71" name="Left Arrow 70"/>
            <p:cNvSpPr/>
            <p:nvPr/>
          </p:nvSpPr>
          <p:spPr bwMode="auto">
            <a:xfrm>
              <a:off x="1868311" y="2319880"/>
              <a:ext cx="1851377" cy="417689"/>
            </a:xfrm>
            <a:prstGeom prst="leftArrow">
              <a:avLst/>
            </a:prstGeom>
            <a:solidFill>
              <a:srgbClr val="FFFF99"/>
            </a:solidFill>
            <a:ln w="9525" cap="flat" cmpd="sng" algn="ctr">
              <a:solidFill>
                <a:schemeClr val="tx1"/>
              </a:solidFill>
              <a:prstDash val="solid"/>
              <a:round/>
              <a:headEnd type="none" w="med" len="med"/>
              <a:tailEnd type="none" w="med" len="med"/>
            </a:ln>
            <a:effectLst/>
          </p:spPr>
          <p:txBody>
            <a:bodyPr vert="horz" wrap="square" lIns="0" tIns="0" rIns="0" bIns="0" numCol="1" rtlCol="0" anchor="ctr" anchorCtr="1" compatLnSpc="1">
              <a:prstTxWarp prst="textNoShape">
                <a:avLst/>
              </a:prstTxWarp>
              <a:noAutofit/>
            </a:bodyPr>
            <a:lstStyle/>
            <a:p>
              <a:pPr algn="ctr" defTabSz="814388" eaLnBrk="0" fontAlgn="base" hangingPunct="0">
                <a:lnSpc>
                  <a:spcPct val="90000"/>
                </a:lnSpc>
                <a:spcBef>
                  <a:spcPct val="0"/>
                </a:spcBef>
                <a:spcAft>
                  <a:spcPct val="0"/>
                </a:spcAft>
              </a:pPr>
              <a:r>
                <a:rPr lang="en-US" sz="1000" dirty="0">
                  <a:latin typeface="Courier New" pitchFamily="49" charset="0"/>
                  <a:cs typeface="Courier New" pitchFamily="49" charset="0"/>
                </a:rPr>
                <a:t>0.0.0.0  Cost </a:t>
              </a:r>
              <a:r>
                <a:rPr lang="en-US" sz="1000" b="1" dirty="0">
                  <a:latin typeface="Courier New" pitchFamily="49" charset="0"/>
                  <a:cs typeface="Courier New" pitchFamily="49" charset="0"/>
                </a:rPr>
                <a:t>100</a:t>
              </a:r>
            </a:p>
          </p:txBody>
        </p:sp>
      </p:grpSp>
      <p:sp>
        <p:nvSpPr>
          <p:cNvPr id="72" name="Rectangle 71"/>
          <p:cNvSpPr/>
          <p:nvPr/>
        </p:nvSpPr>
        <p:spPr bwMode="auto">
          <a:xfrm>
            <a:off x="7995904" y="4056546"/>
            <a:ext cx="3705820"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73" name="Text Placeholder 5"/>
          <p:cNvSpPr>
            <a:spLocks/>
          </p:cNvSpPr>
          <p:nvPr/>
        </p:nvSpPr>
        <p:spPr bwMode="auto">
          <a:xfrm>
            <a:off x="6223790" y="3771261"/>
            <a:ext cx="5771314" cy="1218850"/>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router ospf 1</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network 10.2.1.1 0.0.0.0 area 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default-information originate metric 100</a:t>
            </a:r>
          </a:p>
          <a:p>
            <a:pPr marL="236538" indent="-236538" defTabSz="814388">
              <a:buClr>
                <a:srgbClr val="708CA1"/>
              </a:buClr>
              <a:defRPr/>
            </a:pPr>
            <a:r>
              <a:rPr lang="en-US" sz="1200" kern="0" dirty="0">
                <a:latin typeface="Courier New" pitchFamily="49" charset="0"/>
              </a:rPr>
              <a:t>R2(config-router)# </a:t>
            </a:r>
            <a:r>
              <a:rPr lang="en-US" sz="1200" b="1" kern="0" dirty="0">
                <a:latin typeface="Courier New" pitchFamily="49" charset="0"/>
              </a:rPr>
              <a:t>exit</a:t>
            </a:r>
          </a:p>
          <a:p>
            <a:pPr marL="236538" indent="-236538" defTabSz="814388">
              <a:buClr>
                <a:srgbClr val="708CA1"/>
              </a:buClr>
              <a:defRPr/>
            </a:pPr>
            <a:r>
              <a:rPr lang="en-US" sz="1200" kern="0" dirty="0">
                <a:latin typeface="Courier New" pitchFamily="49" charset="0"/>
              </a:rPr>
              <a:t>R2(config)# </a:t>
            </a:r>
            <a:r>
              <a:rPr lang="en-US" sz="1200" b="1" kern="0" dirty="0">
                <a:latin typeface="Courier New" pitchFamily="49" charset="0"/>
              </a:rPr>
              <a:t>ip route 0.0.0.0 0.0.0.0 172.17.1.2</a:t>
            </a:r>
          </a:p>
          <a:p>
            <a:pPr marL="236538" indent="-236538" defTabSz="814388">
              <a:buClr>
                <a:srgbClr val="708CA1"/>
              </a:buClr>
              <a:defRPr/>
            </a:pPr>
            <a:r>
              <a:rPr lang="en-US" sz="1200" kern="0" dirty="0">
                <a:latin typeface="Courier New" pitchFamily="49" charset="0"/>
              </a:rPr>
              <a:t>R2(config)#</a:t>
            </a:r>
            <a:endParaRPr lang="en-US" sz="1200" b="1" kern="0" dirty="0">
              <a:latin typeface="Courier New" pitchFamily="49" charset="0"/>
            </a:endParaRPr>
          </a:p>
        </p:txBody>
      </p:sp>
    </p:spTree>
    <p:extLst>
      <p:ext uri="{BB962C8B-B14F-4D97-AF65-F5344CB8AC3E}">
        <p14:creationId xmlns:p14="http://schemas.microsoft.com/office/powerpoint/2010/main" val="342077978"/>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2"/>
          <p:cNvSpPr>
            <a:spLocks noGrp="1" noChangeArrowheads="1"/>
          </p:cNvSpPr>
          <p:nvPr>
            <p:ph type="title"/>
          </p:nvPr>
        </p:nvSpPr>
        <p:spPr>
          <a:xfrm>
            <a:off x="369646" y="324961"/>
            <a:ext cx="8521700" cy="921854"/>
          </a:xfrm>
        </p:spPr>
        <p:txBody>
          <a:bodyPr>
            <a:normAutofit fontScale="90000"/>
          </a:bodyPr>
          <a:lstStyle/>
          <a:p>
            <a:r>
              <a:rPr lang="en-US" sz="4000" b="1" dirty="0">
                <a:solidFill>
                  <a:schemeClr val="accent1">
                    <a:lumMod val="50000"/>
                  </a:schemeClr>
                </a:solidFill>
                <a:latin typeface="Arial" panose="020B0604020202020204" pitchFamily="34" charset="0"/>
                <a:cs typeface="Arial" panose="020B0604020202020204" pitchFamily="34" charset="0"/>
              </a:rPr>
              <a:t>Changing the Reference Bandwidth</a:t>
            </a:r>
          </a:p>
        </p:txBody>
      </p:sp>
      <p:sp>
        <p:nvSpPr>
          <p:cNvPr id="1374211" name="Rectangle 3"/>
          <p:cNvSpPr>
            <a:spLocks noGrp="1" noChangeArrowheads="1"/>
          </p:cNvSpPr>
          <p:nvPr>
            <p:ph idx="11"/>
          </p:nvPr>
        </p:nvSpPr>
        <p:spPr>
          <a:xfrm>
            <a:off x="737946" y="3570781"/>
            <a:ext cx="11098454" cy="2526255"/>
          </a:xfrm>
        </p:spPr>
        <p:txBody>
          <a:bodyPr>
            <a:normAutofit/>
          </a:bodyPr>
          <a:lstStyle/>
          <a:p>
            <a:r>
              <a:rPr lang="en-US" dirty="0">
                <a:solidFill>
                  <a:srgbClr val="000000"/>
                </a:solidFill>
              </a:rPr>
              <a:t>The reference bandwidth defaults to 10</a:t>
            </a:r>
            <a:r>
              <a:rPr lang="en-US" baseline="30000" dirty="0">
                <a:solidFill>
                  <a:srgbClr val="000000"/>
                </a:solidFill>
              </a:rPr>
              <a:t>8</a:t>
            </a:r>
            <a:r>
              <a:rPr lang="en-US" dirty="0">
                <a:solidFill>
                  <a:srgbClr val="000000"/>
                </a:solidFill>
              </a:rPr>
              <a:t> (100,000,000 bps or 100 Mbps). </a:t>
            </a:r>
          </a:p>
          <a:p>
            <a:pPr lvl="1"/>
            <a:r>
              <a:rPr lang="en-US" dirty="0">
                <a:solidFill>
                  <a:srgbClr val="000000"/>
                </a:solidFill>
              </a:rPr>
              <a:t>This can be a problem when using interfaces faster than 100 Mbps and higher since they would all have the same OSPF cost of 1. </a:t>
            </a:r>
          </a:p>
          <a:p>
            <a:r>
              <a:rPr lang="en-US" dirty="0">
                <a:solidFill>
                  <a:srgbClr val="000000"/>
                </a:solidFill>
              </a:rPr>
              <a:t>The reference bandwidth can be modified using the </a:t>
            </a:r>
            <a:r>
              <a:rPr lang="en-US" b="1" dirty="0">
                <a:solidFill>
                  <a:srgbClr val="000000"/>
                </a:solidFill>
                <a:latin typeface="Courier New" pitchFamily="49" charset="0"/>
                <a:cs typeface="Courier New" pitchFamily="49" charset="0"/>
              </a:rPr>
              <a:t>auto-cost reference-bandwidth </a:t>
            </a:r>
            <a:r>
              <a:rPr lang="en-US" dirty="0">
                <a:solidFill>
                  <a:srgbClr val="000000"/>
                </a:solidFill>
              </a:rPr>
              <a:t>router configuration command.</a:t>
            </a:r>
          </a:p>
        </p:txBody>
      </p:sp>
      <p:pic>
        <p:nvPicPr>
          <p:cNvPr id="8" name="Content Placeholder 7"/>
          <p:cNvPicPr>
            <a:picLocks noGrp="1" noChangeAspect="1" noChangeArrowheads="1"/>
          </p:cNvPicPr>
          <p:nvPr>
            <p:ph sz="quarter" idx="12"/>
          </p:nvPr>
        </p:nvPicPr>
        <p:blipFill>
          <a:blip r:embed="rId2"/>
          <a:stretch>
            <a:fillRect/>
          </a:stretch>
        </p:blipFill>
        <p:spPr bwMode="auto">
          <a:xfrm>
            <a:off x="3845411" y="1311913"/>
            <a:ext cx="4439024" cy="2193770"/>
          </a:xfrm>
          <a:prstGeom prst="rect">
            <a:avLst/>
          </a:prstGeom>
          <a:noFill/>
          <a:ln w="9525">
            <a:noFill/>
            <a:miter lim="800000"/>
            <a:headEnd type="none" w="sm" len="sm"/>
            <a:tailEnd type="none" w="sm" len="sm"/>
          </a:ln>
        </p:spPr>
      </p:pic>
    </p:spTree>
    <p:extLst>
      <p:ext uri="{BB962C8B-B14F-4D97-AF65-F5344CB8AC3E}">
        <p14:creationId xmlns:p14="http://schemas.microsoft.com/office/powerpoint/2010/main" val="33487770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371125" y="438020"/>
            <a:ext cx="10881075" cy="620712"/>
          </a:xfrm>
        </p:spPr>
        <p:txBody>
          <a:bodyPr>
            <a:noAutofit/>
          </a:bodyPr>
          <a:lstStyle/>
          <a:p>
            <a:r>
              <a:rPr lang="en-US" sz="4000" b="1" dirty="0">
                <a:latin typeface="Arial" panose="020B0604020202020204" pitchFamily="34" charset="0"/>
                <a:cs typeface="Arial" panose="020B0604020202020204" pitchFamily="34" charset="0"/>
              </a:rPr>
              <a:t>Changing the Reference Bandwidth</a:t>
            </a:r>
          </a:p>
        </p:txBody>
      </p:sp>
      <p:sp>
        <p:nvSpPr>
          <p:cNvPr id="13" name="Content Placeholder 12"/>
          <p:cNvSpPr>
            <a:spLocks noGrp="1"/>
          </p:cNvSpPr>
          <p:nvPr>
            <p:ph idx="1"/>
          </p:nvPr>
        </p:nvSpPr>
        <p:spPr>
          <a:xfrm>
            <a:off x="789642" y="1349399"/>
            <a:ext cx="8316913" cy="491994"/>
          </a:xfrm>
        </p:spPr>
        <p:txBody>
          <a:bodyPr>
            <a:normAutofit/>
          </a:bodyPr>
          <a:lstStyle/>
          <a:p>
            <a:r>
              <a:rPr lang="en-US" dirty="0">
                <a:solidFill>
                  <a:srgbClr val="000000"/>
                </a:solidFill>
              </a:rPr>
              <a:t>Change the reference bandwidth for faster interfaces.</a:t>
            </a:r>
          </a:p>
          <a:p>
            <a:endParaRPr lang="en-US" dirty="0">
              <a:solidFill>
                <a:srgbClr val="000000"/>
              </a:solidFill>
            </a:endParaRPr>
          </a:p>
        </p:txBody>
      </p:sp>
      <p:sp>
        <p:nvSpPr>
          <p:cNvPr id="14" name="Text Placeholder 13"/>
          <p:cNvSpPr>
            <a:spLocks noGrp="1"/>
          </p:cNvSpPr>
          <p:nvPr>
            <p:ph type="body" sz="quarter" idx="10"/>
          </p:nvPr>
        </p:nvSpPr>
        <p:spPr>
          <a:xfrm>
            <a:off x="1134233" y="1841393"/>
            <a:ext cx="7745412" cy="377078"/>
          </a:xfrm>
        </p:spPr>
        <p:txBody>
          <a:bodyPr>
            <a:normAutofit/>
          </a:bodyPr>
          <a:lstStyle/>
          <a:p>
            <a:r>
              <a:rPr lang="en-US" sz="1800" dirty="0"/>
              <a:t>Router(config-router)#</a:t>
            </a:r>
          </a:p>
        </p:txBody>
      </p:sp>
      <p:sp>
        <p:nvSpPr>
          <p:cNvPr id="15" name="Text Placeholder 14"/>
          <p:cNvSpPr>
            <a:spLocks noGrp="1"/>
          </p:cNvSpPr>
          <p:nvPr>
            <p:ph type="body" sz="quarter" idx="11"/>
          </p:nvPr>
        </p:nvSpPr>
        <p:spPr>
          <a:xfrm>
            <a:off x="1134233" y="2405649"/>
            <a:ext cx="7745412" cy="377078"/>
          </a:xfrm>
        </p:spPr>
        <p:txBody>
          <a:bodyPr>
            <a:normAutofit/>
          </a:bodyPr>
          <a:lstStyle/>
          <a:p>
            <a:r>
              <a:rPr lang="en-US" sz="1800" dirty="0"/>
              <a:t>auto-cost reference-bandwidth </a:t>
            </a:r>
            <a:r>
              <a:rPr lang="en-US" sz="1800" b="0" i="1" dirty="0"/>
              <a:t>ref-</a:t>
            </a:r>
            <a:r>
              <a:rPr lang="en-US" sz="1800" b="0" i="1" dirty="0" err="1"/>
              <a:t>bw</a:t>
            </a:r>
            <a:endParaRPr lang="en-US" sz="1800" b="0" dirty="0"/>
          </a:p>
        </p:txBody>
      </p:sp>
      <p:sp>
        <p:nvSpPr>
          <p:cNvPr id="7" name="Rectangle 6"/>
          <p:cNvSpPr/>
          <p:nvPr/>
        </p:nvSpPr>
        <p:spPr>
          <a:xfrm>
            <a:off x="800100" y="2970416"/>
            <a:ext cx="10223500" cy="1846659"/>
          </a:xfrm>
          <a:prstGeom prst="rect">
            <a:avLst/>
          </a:prstGeom>
        </p:spPr>
        <p:txBody>
          <a:bodyPr wrap="square">
            <a:spAutoFit/>
          </a:bodyPr>
          <a:lstStyle/>
          <a:p>
            <a:pPr marL="236538" indent="-236538" defTabSz="814388">
              <a:spcBef>
                <a:spcPts val="600"/>
              </a:spcBef>
              <a:buClr>
                <a:srgbClr val="708CA1"/>
              </a:buClr>
              <a:buFont typeface="Wingdings" pitchFamily="2" charset="2"/>
              <a:buChar char="§"/>
            </a:pPr>
            <a:r>
              <a:rPr lang="en-US" sz="2000" dirty="0"/>
              <a:t>The</a:t>
            </a:r>
            <a:r>
              <a:rPr lang="en-US" sz="2000" i="1" dirty="0">
                <a:latin typeface="Courier New" pitchFamily="49" charset="0"/>
                <a:cs typeface="Courier New" pitchFamily="49" charset="0"/>
              </a:rPr>
              <a:t> ref-</a:t>
            </a:r>
            <a:r>
              <a:rPr lang="en-US" sz="2000" i="1" dirty="0" err="1">
                <a:latin typeface="Courier New" pitchFamily="49" charset="0"/>
                <a:cs typeface="Courier New" pitchFamily="49" charset="0"/>
              </a:rPr>
              <a:t>bw</a:t>
            </a:r>
            <a:r>
              <a:rPr lang="en-US" sz="2000" i="1" dirty="0">
                <a:latin typeface="Courier New" pitchFamily="49" charset="0"/>
                <a:cs typeface="Courier New" pitchFamily="49" charset="0"/>
              </a:rPr>
              <a:t> </a:t>
            </a:r>
            <a:r>
              <a:rPr lang="en-US" sz="2000" dirty="0"/>
              <a:t>parameter is the reference bandwidth in megabits per second. </a:t>
            </a:r>
          </a:p>
          <a:p>
            <a:pPr marL="693738" lvl="1" indent="-236538" defTabSz="814388">
              <a:spcBef>
                <a:spcPts val="600"/>
              </a:spcBef>
              <a:buClr>
                <a:srgbClr val="708CA1"/>
              </a:buClr>
              <a:buFont typeface="Wingdings" pitchFamily="2" charset="2"/>
              <a:buChar char="§"/>
            </a:pPr>
            <a:r>
              <a:rPr lang="en-US" dirty="0"/>
              <a:t>The range is from 1 to 4,294,967. </a:t>
            </a:r>
          </a:p>
          <a:p>
            <a:pPr marL="693738" lvl="1" indent="-236538" defTabSz="814388">
              <a:spcBef>
                <a:spcPts val="600"/>
              </a:spcBef>
              <a:buClr>
                <a:srgbClr val="708CA1"/>
              </a:buClr>
              <a:buFont typeface="Wingdings" pitchFamily="2" charset="2"/>
              <a:buChar char="§"/>
            </a:pPr>
            <a:r>
              <a:rPr lang="en-US" dirty="0"/>
              <a:t>The default is 100. </a:t>
            </a:r>
          </a:p>
          <a:p>
            <a:pPr marL="236538" indent="-236538" defTabSz="814388">
              <a:spcBef>
                <a:spcPts val="600"/>
              </a:spcBef>
              <a:buClr>
                <a:srgbClr val="708CA1"/>
              </a:buClr>
              <a:buFont typeface="Wingdings" pitchFamily="2" charset="2"/>
              <a:buChar char="§"/>
            </a:pPr>
            <a:r>
              <a:rPr lang="en-US" sz="2000" dirty="0"/>
              <a:t>Use this command if interfaces are faster than 100 Mbps. </a:t>
            </a:r>
          </a:p>
          <a:p>
            <a:pPr marL="693738" lvl="1" indent="-236538" defTabSz="814388">
              <a:spcBef>
                <a:spcPts val="600"/>
              </a:spcBef>
              <a:buClr>
                <a:srgbClr val="708CA1"/>
              </a:buClr>
              <a:buFont typeface="Wingdings" pitchFamily="2" charset="2"/>
              <a:buChar char="§"/>
            </a:pPr>
            <a:r>
              <a:rPr lang="en-US" dirty="0"/>
              <a:t>The command must be configured on all OSPF routers to ensure accurate route calculations.</a:t>
            </a:r>
          </a:p>
        </p:txBody>
      </p:sp>
    </p:spTree>
    <p:extLst>
      <p:ext uri="{BB962C8B-B14F-4D97-AF65-F5344CB8AC3E}">
        <p14:creationId xmlns:p14="http://schemas.microsoft.com/office/powerpoint/2010/main" val="1757691941"/>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9"/>
          <p:cNvSpPr>
            <a:spLocks noGrp="1" noChangeArrowheads="1"/>
          </p:cNvSpPr>
          <p:nvPr>
            <p:ph type="title"/>
          </p:nvPr>
        </p:nvSpPr>
        <p:spPr>
          <a:xfrm>
            <a:off x="269875" y="153296"/>
            <a:ext cx="8042276" cy="1206874"/>
          </a:xfrm>
        </p:spPr>
        <p:txBody>
          <a:bodyPr>
            <a:normAutofit/>
          </a:bodyPr>
          <a:lstStyle/>
          <a:p>
            <a:r>
              <a:rPr lang="en-US" sz="4000" dirty="0"/>
              <a:t>Modifying the Cost of a Link</a:t>
            </a:r>
          </a:p>
        </p:txBody>
      </p:sp>
      <p:sp>
        <p:nvSpPr>
          <p:cNvPr id="1277962" name="Rectangle 10"/>
          <p:cNvSpPr>
            <a:spLocks noGrp="1" noChangeArrowheads="1"/>
          </p:cNvSpPr>
          <p:nvPr>
            <p:ph idx="1"/>
          </p:nvPr>
        </p:nvSpPr>
        <p:spPr>
          <a:xfrm>
            <a:off x="688974" y="1257300"/>
            <a:ext cx="11058526" cy="4343400"/>
          </a:xfrm>
        </p:spPr>
        <p:txBody>
          <a:bodyPr>
            <a:normAutofit/>
          </a:bodyPr>
          <a:lstStyle/>
          <a:p>
            <a:r>
              <a:rPr lang="en-US" sz="2400" dirty="0">
                <a:solidFill>
                  <a:schemeClr val="tx1"/>
                </a:solidFill>
              </a:rPr>
              <a:t>The cost of a link can be modified using either the:</a:t>
            </a:r>
          </a:p>
          <a:p>
            <a:pPr lvl="1"/>
            <a:r>
              <a:rPr lang="en-US" sz="2000" b="1" dirty="0">
                <a:solidFill>
                  <a:schemeClr val="tx1"/>
                </a:solidFill>
                <a:latin typeface="Courier New" pitchFamily="49" charset="0"/>
                <a:cs typeface="Courier New" pitchFamily="49" charset="0"/>
              </a:rPr>
              <a:t>bandwidth </a:t>
            </a:r>
            <a:r>
              <a:rPr lang="en-US" sz="2000" dirty="0">
                <a:solidFill>
                  <a:schemeClr val="tx1"/>
                </a:solidFill>
              </a:rPr>
              <a:t>interface command </a:t>
            </a:r>
          </a:p>
          <a:p>
            <a:pPr lvl="1"/>
            <a:r>
              <a:rPr lang="en-US" sz="2000" b="1" dirty="0">
                <a:solidFill>
                  <a:schemeClr val="tx1"/>
                </a:solidFill>
                <a:latin typeface="Courier New" pitchFamily="49" charset="0"/>
                <a:cs typeface="Courier New" pitchFamily="49" charset="0"/>
              </a:rPr>
              <a:t>ip ospf cost </a:t>
            </a:r>
            <a:r>
              <a:rPr lang="en-US" sz="2000" dirty="0">
                <a:solidFill>
                  <a:schemeClr val="tx1"/>
                </a:solidFill>
              </a:rPr>
              <a:t>interface command</a:t>
            </a:r>
          </a:p>
          <a:p>
            <a:r>
              <a:rPr lang="en-US" sz="2400" dirty="0">
                <a:solidFill>
                  <a:schemeClr val="tx1"/>
                </a:solidFill>
              </a:rPr>
              <a:t>The configured</a:t>
            </a:r>
            <a:r>
              <a:rPr lang="en-US" sz="2400" b="1" dirty="0">
                <a:solidFill>
                  <a:schemeClr val="tx1"/>
                </a:solidFill>
                <a:latin typeface="Courier New" pitchFamily="49" charset="0"/>
                <a:cs typeface="Courier New" pitchFamily="49" charset="0"/>
              </a:rPr>
              <a:t> bandwidth </a:t>
            </a:r>
            <a:r>
              <a:rPr lang="en-US" sz="2400" i="1" dirty="0">
                <a:solidFill>
                  <a:schemeClr val="tx1"/>
                </a:solidFill>
                <a:latin typeface="Courier New" pitchFamily="49" charset="0"/>
                <a:cs typeface="Courier New" pitchFamily="49" charset="0"/>
              </a:rPr>
              <a:t>value </a:t>
            </a:r>
            <a:r>
              <a:rPr lang="en-US" sz="2400" dirty="0">
                <a:solidFill>
                  <a:schemeClr val="tx1"/>
                </a:solidFill>
              </a:rPr>
              <a:t>is used by the SPF algorithm to calculate the cost.</a:t>
            </a:r>
          </a:p>
          <a:p>
            <a:pPr lvl="1"/>
            <a:r>
              <a:rPr lang="en-US" sz="2000" dirty="0">
                <a:solidFill>
                  <a:schemeClr val="tx1"/>
                </a:solidFill>
              </a:rPr>
              <a:t>For example, configuring the</a:t>
            </a:r>
            <a:r>
              <a:rPr lang="en-US" sz="2000" dirty="0">
                <a:solidFill>
                  <a:schemeClr val="tx1"/>
                </a:solidFill>
                <a:latin typeface="Courier New" pitchFamily="49" charset="0"/>
                <a:cs typeface="Courier New" pitchFamily="49" charset="0"/>
              </a:rPr>
              <a:t> </a:t>
            </a:r>
            <a:r>
              <a:rPr lang="en-US" sz="2000" b="1" dirty="0">
                <a:solidFill>
                  <a:schemeClr val="tx1"/>
                </a:solidFill>
                <a:latin typeface="Courier New" pitchFamily="49" charset="0"/>
                <a:cs typeface="Courier New" pitchFamily="49" charset="0"/>
              </a:rPr>
              <a:t>bandwidth 128 </a:t>
            </a:r>
            <a:r>
              <a:rPr lang="en-US" sz="2000" dirty="0">
                <a:solidFill>
                  <a:schemeClr val="tx1"/>
                </a:solidFill>
              </a:rPr>
              <a:t>command on a serial interface would generate a cost of 1,562.</a:t>
            </a:r>
          </a:p>
          <a:p>
            <a:pPr lvl="2"/>
            <a:r>
              <a:rPr lang="en-US" sz="1800" dirty="0">
                <a:solidFill>
                  <a:schemeClr val="tx1"/>
                </a:solidFill>
              </a:rPr>
              <a:t>Cost = 100,000,000 / 128,000 = 1,562.</a:t>
            </a:r>
          </a:p>
          <a:p>
            <a:r>
              <a:rPr lang="en-US" sz="2400" dirty="0">
                <a:solidFill>
                  <a:schemeClr val="tx1"/>
                </a:solidFill>
              </a:rPr>
              <a:t>Using the</a:t>
            </a:r>
            <a:r>
              <a:rPr lang="en-US" sz="2400" dirty="0">
                <a:solidFill>
                  <a:schemeClr val="tx1"/>
                </a:solidFill>
                <a:latin typeface="Courier New" pitchFamily="49" charset="0"/>
                <a:cs typeface="Courier New" pitchFamily="49" charset="0"/>
              </a:rPr>
              <a:t> </a:t>
            </a:r>
            <a:r>
              <a:rPr lang="en-US" sz="2400" b="1" dirty="0">
                <a:solidFill>
                  <a:schemeClr val="tx1"/>
                </a:solidFill>
                <a:latin typeface="Courier New" pitchFamily="49" charset="0"/>
                <a:cs typeface="Courier New" pitchFamily="49" charset="0"/>
              </a:rPr>
              <a:t>ip ospf cost </a:t>
            </a:r>
            <a:r>
              <a:rPr lang="en-US" sz="2400" dirty="0">
                <a:solidFill>
                  <a:schemeClr val="tx1"/>
                </a:solidFill>
              </a:rPr>
              <a:t>interface command achieves the same result without the calculation.</a:t>
            </a:r>
          </a:p>
          <a:p>
            <a:pPr lvl="1"/>
            <a:r>
              <a:rPr lang="en-US" sz="2000" dirty="0">
                <a:solidFill>
                  <a:schemeClr val="tx1"/>
                </a:solidFill>
              </a:rPr>
              <a:t>For example, the interface cost could be statically configured using the</a:t>
            </a:r>
            <a:r>
              <a:rPr lang="en-US" sz="2000" dirty="0">
                <a:solidFill>
                  <a:schemeClr val="tx1"/>
                </a:solidFill>
                <a:latin typeface="Courier New" pitchFamily="49" charset="0"/>
                <a:cs typeface="Courier New" pitchFamily="49" charset="0"/>
              </a:rPr>
              <a:t> </a:t>
            </a:r>
            <a:r>
              <a:rPr lang="en-US" sz="2000" b="1" dirty="0">
                <a:solidFill>
                  <a:schemeClr val="tx1"/>
                </a:solidFill>
                <a:latin typeface="Courier New" pitchFamily="49" charset="0"/>
                <a:cs typeface="Courier New" pitchFamily="49" charset="0"/>
              </a:rPr>
              <a:t>ip ospf cost 1562 </a:t>
            </a:r>
            <a:r>
              <a:rPr lang="en-US" sz="2000" dirty="0">
                <a:solidFill>
                  <a:schemeClr val="tx1"/>
                </a:solidFill>
              </a:rPr>
              <a:t>command.</a:t>
            </a:r>
          </a:p>
        </p:txBody>
      </p:sp>
    </p:spTree>
    <p:extLst>
      <p:ext uri="{BB962C8B-B14F-4D97-AF65-F5344CB8AC3E}">
        <p14:creationId xmlns:p14="http://schemas.microsoft.com/office/powerpoint/2010/main" val="1557233858"/>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7682" name="Rectangle 2"/>
          <p:cNvSpPr>
            <a:spLocks noGrp="1" noChangeArrowheads="1"/>
          </p:cNvSpPr>
          <p:nvPr>
            <p:ph type="title"/>
          </p:nvPr>
        </p:nvSpPr>
        <p:spPr>
          <a:xfrm>
            <a:off x="218142" y="172339"/>
            <a:ext cx="8532159" cy="1182781"/>
          </a:xfrm>
        </p:spPr>
        <p:txBody>
          <a:bodyPr>
            <a:normAutofit fontScale="90000"/>
          </a:bodyPr>
          <a:lstStyle/>
          <a:p>
            <a:r>
              <a:rPr lang="en-US" sz="4000" b="1" dirty="0">
                <a:latin typeface="Arial" panose="020B0604020202020204" pitchFamily="34" charset="0"/>
                <a:cs typeface="Arial" panose="020B0604020202020204" pitchFamily="34" charset="0"/>
              </a:rPr>
              <a:t>Override the Default Interface Cost</a:t>
            </a:r>
          </a:p>
        </p:txBody>
      </p:sp>
      <p:sp>
        <p:nvSpPr>
          <p:cNvPr id="13" name="Content Placeholder 12"/>
          <p:cNvSpPr>
            <a:spLocks noGrp="1"/>
          </p:cNvSpPr>
          <p:nvPr>
            <p:ph idx="1"/>
          </p:nvPr>
        </p:nvSpPr>
        <p:spPr>
          <a:xfrm>
            <a:off x="673100" y="1355120"/>
            <a:ext cx="8316913" cy="491994"/>
          </a:xfrm>
        </p:spPr>
        <p:txBody>
          <a:bodyPr>
            <a:normAutofit/>
          </a:bodyPr>
          <a:lstStyle/>
          <a:p>
            <a:r>
              <a:rPr lang="en-US" dirty="0">
                <a:solidFill>
                  <a:srgbClr val="000000"/>
                </a:solidFill>
              </a:rPr>
              <a:t>Manually define the cost of an interface.</a:t>
            </a:r>
          </a:p>
          <a:p>
            <a:endParaRPr lang="en-US" dirty="0">
              <a:solidFill>
                <a:srgbClr val="000000"/>
              </a:solidFill>
            </a:endParaRPr>
          </a:p>
        </p:txBody>
      </p:sp>
      <p:sp>
        <p:nvSpPr>
          <p:cNvPr id="14" name="Text Placeholder 13"/>
          <p:cNvSpPr>
            <a:spLocks noGrp="1"/>
          </p:cNvSpPr>
          <p:nvPr>
            <p:ph type="body" sz="quarter" idx="10"/>
          </p:nvPr>
        </p:nvSpPr>
        <p:spPr>
          <a:xfrm>
            <a:off x="1019933" y="1847114"/>
            <a:ext cx="7745412" cy="377078"/>
          </a:xfrm>
        </p:spPr>
        <p:txBody>
          <a:bodyPr>
            <a:normAutofit/>
          </a:bodyPr>
          <a:lstStyle/>
          <a:p>
            <a:r>
              <a:rPr lang="en-US" sz="1800" dirty="0"/>
              <a:t>Router(config-if)#</a:t>
            </a:r>
          </a:p>
        </p:txBody>
      </p:sp>
      <p:sp>
        <p:nvSpPr>
          <p:cNvPr id="15" name="Text Placeholder 14"/>
          <p:cNvSpPr>
            <a:spLocks noGrp="1"/>
          </p:cNvSpPr>
          <p:nvPr>
            <p:ph type="body" sz="quarter" idx="11"/>
          </p:nvPr>
        </p:nvSpPr>
        <p:spPr>
          <a:xfrm>
            <a:off x="1019933" y="2376580"/>
            <a:ext cx="7745412" cy="377078"/>
          </a:xfrm>
        </p:spPr>
        <p:txBody>
          <a:bodyPr>
            <a:normAutofit/>
          </a:bodyPr>
          <a:lstStyle/>
          <a:p>
            <a:r>
              <a:rPr lang="en-US" sz="1800" dirty="0">
                <a:solidFill>
                  <a:srgbClr val="000000"/>
                </a:solidFill>
              </a:rPr>
              <a:t>ip ospf cost </a:t>
            </a:r>
            <a:r>
              <a:rPr lang="en-US" sz="1800" b="0" i="1" dirty="0">
                <a:solidFill>
                  <a:srgbClr val="000000"/>
                </a:solidFill>
              </a:rPr>
              <a:t>interface-cost</a:t>
            </a:r>
            <a:endParaRPr lang="en-US" sz="1800" b="0" dirty="0">
              <a:solidFill>
                <a:srgbClr val="000000"/>
              </a:solidFill>
            </a:endParaRPr>
          </a:p>
        </p:txBody>
      </p:sp>
      <p:sp>
        <p:nvSpPr>
          <p:cNvPr id="7" name="Rectangle 6"/>
          <p:cNvSpPr/>
          <p:nvPr/>
        </p:nvSpPr>
        <p:spPr>
          <a:xfrm>
            <a:off x="673099" y="3075418"/>
            <a:ext cx="8487008" cy="1138773"/>
          </a:xfrm>
          <a:prstGeom prst="rect">
            <a:avLst/>
          </a:prstGeom>
        </p:spPr>
        <p:txBody>
          <a:bodyPr wrap="square">
            <a:spAutoFit/>
          </a:bodyPr>
          <a:lstStyle/>
          <a:p>
            <a:pPr marL="236538" indent="-236538" defTabSz="814388">
              <a:spcBef>
                <a:spcPts val="600"/>
              </a:spcBef>
              <a:buClr>
                <a:srgbClr val="708CA1"/>
              </a:buClr>
              <a:buFont typeface="Wingdings" pitchFamily="2" charset="2"/>
              <a:buChar char="§"/>
            </a:pPr>
            <a:r>
              <a:rPr lang="en-US" sz="2000" dirty="0">
                <a:solidFill>
                  <a:srgbClr val="000000"/>
                </a:solidFill>
              </a:rPr>
              <a:t>The</a:t>
            </a:r>
            <a:r>
              <a:rPr lang="en-US" sz="2000" i="1" dirty="0">
                <a:solidFill>
                  <a:srgbClr val="000000"/>
                </a:solidFill>
                <a:latin typeface="Courier New" pitchFamily="49" charset="0"/>
                <a:cs typeface="Courier New" pitchFamily="49" charset="0"/>
              </a:rPr>
              <a:t> interface-cost </a:t>
            </a:r>
            <a:r>
              <a:rPr lang="en-US" sz="2000" dirty="0">
                <a:solidFill>
                  <a:srgbClr val="000000"/>
                </a:solidFill>
              </a:rPr>
              <a:t>is an integer from 1 to 65,535. </a:t>
            </a:r>
          </a:p>
          <a:p>
            <a:pPr marL="693738" lvl="1" indent="-236538" defTabSz="814388">
              <a:spcBef>
                <a:spcPts val="600"/>
              </a:spcBef>
              <a:buClr>
                <a:srgbClr val="708CA1"/>
              </a:buClr>
              <a:buFont typeface="Wingdings" pitchFamily="2" charset="2"/>
              <a:buChar char="§"/>
            </a:pPr>
            <a:r>
              <a:rPr lang="en-US" dirty="0">
                <a:solidFill>
                  <a:srgbClr val="000000"/>
                </a:solidFill>
              </a:rPr>
              <a:t>The lower the number, the better (and more preferred) the link.</a:t>
            </a:r>
          </a:p>
          <a:p>
            <a:pPr marL="236538" indent="-236538" defTabSz="814388">
              <a:spcBef>
                <a:spcPts val="600"/>
              </a:spcBef>
              <a:buClr>
                <a:srgbClr val="708CA1"/>
              </a:buClr>
              <a:buFont typeface="Wingdings" pitchFamily="2" charset="2"/>
              <a:buChar char="§"/>
            </a:pPr>
            <a:r>
              <a:rPr lang="en-US" sz="2000" dirty="0">
                <a:solidFill>
                  <a:srgbClr val="000000"/>
                </a:solidFill>
              </a:rPr>
              <a:t>Can be used as an alternative to the</a:t>
            </a:r>
            <a:r>
              <a:rPr lang="en-US" sz="2000" b="1" dirty="0">
                <a:solidFill>
                  <a:srgbClr val="000000"/>
                </a:solidFill>
                <a:latin typeface="Courier New" pitchFamily="49" charset="0"/>
                <a:cs typeface="Courier New" pitchFamily="49" charset="0"/>
              </a:rPr>
              <a:t> bandwidth </a:t>
            </a:r>
            <a:r>
              <a:rPr lang="en-US" sz="2000" dirty="0">
                <a:solidFill>
                  <a:srgbClr val="000000"/>
                </a:solidFill>
              </a:rPr>
              <a:t>command.</a:t>
            </a:r>
          </a:p>
        </p:txBody>
      </p:sp>
    </p:spTree>
    <p:extLst>
      <p:ext uri="{BB962C8B-B14F-4D97-AF65-F5344CB8AC3E}">
        <p14:creationId xmlns:p14="http://schemas.microsoft.com/office/powerpoint/2010/main" val="326176533"/>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6"/>
          <p:cNvSpPr>
            <a:spLocks noGrp="1" noChangeArrowheads="1"/>
          </p:cNvSpPr>
          <p:nvPr>
            <p:ph type="title"/>
          </p:nvPr>
        </p:nvSpPr>
        <p:spPr>
          <a:xfrm>
            <a:off x="354330" y="270486"/>
            <a:ext cx="5161280" cy="740664"/>
          </a:xfrm>
        </p:spPr>
        <p:txBody>
          <a:bodyPr>
            <a:normAutofit fontScale="90000"/>
          </a:bodyPr>
          <a:lstStyle/>
          <a:p>
            <a:pPr algn="l"/>
            <a:r>
              <a:rPr lang="en-US" sz="4000" b="1" dirty="0">
                <a:latin typeface="Arial" panose="020B0604020202020204" pitchFamily="34" charset="0"/>
                <a:cs typeface="Arial" panose="020B0604020202020204" pitchFamily="34" charset="0"/>
              </a:rPr>
              <a:t>OSPF Authentication</a:t>
            </a:r>
          </a:p>
        </p:txBody>
      </p:sp>
      <p:pic>
        <p:nvPicPr>
          <p:cNvPr id="6" name="Content Placeholder 5"/>
          <p:cNvPicPr>
            <a:picLocks noGrp="1" noChangeAspect="1" noChangeArrowheads="1"/>
          </p:cNvPicPr>
          <p:nvPr>
            <p:ph idx="11"/>
          </p:nvPr>
        </p:nvPicPr>
        <p:blipFill>
          <a:blip r:embed="rId2"/>
          <a:stretch>
            <a:fillRect/>
          </a:stretch>
        </p:blipFill>
        <p:spPr>
          <a:xfrm>
            <a:off x="4721819" y="1831616"/>
            <a:ext cx="7301717" cy="3514076"/>
          </a:xfrm>
        </p:spPr>
      </p:pic>
      <p:sp>
        <p:nvSpPr>
          <p:cNvPr id="4" name="Rectangle 7">
            <a:extLst>
              <a:ext uri="{FF2B5EF4-FFF2-40B4-BE49-F238E27FC236}">
                <a16:creationId xmlns:a16="http://schemas.microsoft.com/office/drawing/2014/main" id="{FFE80C5D-54D8-DF21-B863-14532B1590B1}"/>
              </a:ext>
            </a:extLst>
          </p:cNvPr>
          <p:cNvSpPr txBox="1">
            <a:spLocks noChangeArrowheads="1"/>
          </p:cNvSpPr>
          <p:nvPr/>
        </p:nvSpPr>
        <p:spPr>
          <a:xfrm>
            <a:off x="469900" y="1238742"/>
            <a:ext cx="6731000" cy="38793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461963" indent="-236538"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2pPr>
            <a:lvl3pPr marL="688975" indent="-227013"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3pPr>
            <a:lvl4pPr marL="565150" indent="176213"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744538" indent="169863"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solidFill>
                  <a:srgbClr val="000000"/>
                </a:solidFill>
              </a:rPr>
              <a:t>Purpose is to authenticate routing information.</a:t>
            </a:r>
          </a:p>
          <a:p>
            <a:pPr lvl="1"/>
            <a:r>
              <a:rPr lang="en-US">
                <a:solidFill>
                  <a:srgbClr val="000000"/>
                </a:solidFill>
              </a:rPr>
              <a:t>This is an interface specific configuration.</a:t>
            </a:r>
          </a:p>
          <a:p>
            <a:pPr lvl="1"/>
            <a:r>
              <a:rPr lang="en-US">
                <a:solidFill>
                  <a:srgbClr val="000000"/>
                </a:solidFill>
              </a:rPr>
              <a:t>Routers will only accept routing information from other routers that have been configured with the same authentication information.</a:t>
            </a:r>
            <a:endParaRPr lang="en-US" dirty="0">
              <a:solidFill>
                <a:srgbClr val="000000"/>
              </a:solidFill>
            </a:endParaRPr>
          </a:p>
        </p:txBody>
      </p:sp>
    </p:spTree>
    <p:extLst>
      <p:ext uri="{BB962C8B-B14F-4D97-AF65-F5344CB8AC3E}">
        <p14:creationId xmlns:p14="http://schemas.microsoft.com/office/powerpoint/2010/main" val="347680532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0947" name="Rectangle 3"/>
          <p:cNvSpPr>
            <a:spLocks noGrp="1" noChangeArrowheads="1"/>
          </p:cNvSpPr>
          <p:nvPr>
            <p:ph type="title"/>
          </p:nvPr>
        </p:nvSpPr>
        <p:spPr>
          <a:xfrm>
            <a:off x="193675" y="251459"/>
            <a:ext cx="8042276" cy="1377467"/>
          </a:xfrm>
        </p:spPr>
        <p:txBody>
          <a:bodyPr>
            <a:normAutofit/>
          </a:bodyPr>
          <a:lstStyle/>
          <a:p>
            <a:r>
              <a:rPr lang="en-US" sz="4000" dirty="0"/>
              <a:t>OSPF Authentication Types</a:t>
            </a:r>
          </a:p>
        </p:txBody>
      </p:sp>
      <p:sp>
        <p:nvSpPr>
          <p:cNvPr id="5" name="Content Placeholder 4"/>
          <p:cNvSpPr>
            <a:spLocks noGrp="1"/>
          </p:cNvSpPr>
          <p:nvPr>
            <p:ph idx="1"/>
          </p:nvPr>
        </p:nvSpPr>
        <p:spPr>
          <a:xfrm>
            <a:off x="688974" y="1450341"/>
            <a:ext cx="10309225" cy="4343400"/>
          </a:xfrm>
        </p:spPr>
        <p:txBody>
          <a:bodyPr>
            <a:normAutofit/>
          </a:bodyPr>
          <a:lstStyle/>
          <a:p>
            <a:r>
              <a:rPr lang="en-US" dirty="0">
                <a:solidFill>
                  <a:srgbClr val="000000"/>
                </a:solidFill>
              </a:rPr>
              <a:t>Router generates and checks each packet and authenticates the source of each update packet it receives</a:t>
            </a:r>
          </a:p>
          <a:p>
            <a:r>
              <a:rPr lang="en-US" dirty="0">
                <a:solidFill>
                  <a:srgbClr val="000000"/>
                </a:solidFill>
              </a:rPr>
              <a:t>Requires a pre-defined “key” (password) </a:t>
            </a:r>
          </a:p>
          <a:p>
            <a:pPr lvl="1"/>
            <a:r>
              <a:rPr lang="en-US" dirty="0">
                <a:solidFill>
                  <a:srgbClr val="000000"/>
                </a:solidFill>
              </a:rPr>
              <a:t>Note: All participating neighbors must have the same key configured</a:t>
            </a:r>
          </a:p>
          <a:p>
            <a:r>
              <a:rPr lang="en-US" dirty="0">
                <a:solidFill>
                  <a:srgbClr val="000000"/>
                </a:solidFill>
              </a:rPr>
              <a:t>OSPF supports 2 types of authentication:</a:t>
            </a:r>
          </a:p>
          <a:p>
            <a:pPr lvl="1"/>
            <a:r>
              <a:rPr lang="en-US" dirty="0">
                <a:solidFill>
                  <a:srgbClr val="000000"/>
                </a:solidFill>
              </a:rPr>
              <a:t>Simple password authentication (plain text) </a:t>
            </a:r>
          </a:p>
          <a:p>
            <a:pPr lvl="2"/>
            <a:r>
              <a:rPr lang="en-US" dirty="0">
                <a:solidFill>
                  <a:srgbClr val="000000"/>
                </a:solidFill>
              </a:rPr>
              <a:t>Less secure</a:t>
            </a:r>
          </a:p>
          <a:p>
            <a:pPr lvl="1"/>
            <a:r>
              <a:rPr lang="en-US" dirty="0">
                <a:solidFill>
                  <a:srgbClr val="000000"/>
                </a:solidFill>
              </a:rPr>
              <a:t>MD5 authentication </a:t>
            </a:r>
          </a:p>
          <a:p>
            <a:pPr lvl="2"/>
            <a:r>
              <a:rPr lang="en-US" dirty="0">
                <a:solidFill>
                  <a:srgbClr val="000000"/>
                </a:solidFill>
              </a:rPr>
              <a:t>More secure and recommended</a:t>
            </a:r>
          </a:p>
        </p:txBody>
      </p:sp>
    </p:spTree>
    <p:extLst>
      <p:ext uri="{BB962C8B-B14F-4D97-AF65-F5344CB8AC3E}">
        <p14:creationId xmlns:p14="http://schemas.microsoft.com/office/powerpoint/2010/main" val="1153585952"/>
      </p:ext>
    </p:extLst>
  </p:cSld>
  <p:clrMapOvr>
    <a:masterClrMapping/>
  </p:clrMapOvr>
  <p:transition/>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5275" y="174668"/>
            <a:ext cx="8042276" cy="1336956"/>
          </a:xfrm>
        </p:spPr>
        <p:txBody>
          <a:bodyPr>
            <a:normAutofit/>
          </a:bodyPr>
          <a:lstStyle/>
          <a:p>
            <a:r>
              <a:rPr lang="en-US" sz="4000" dirty="0"/>
              <a:t>Planning for OSPF</a:t>
            </a:r>
          </a:p>
        </p:txBody>
      </p:sp>
      <p:sp>
        <p:nvSpPr>
          <p:cNvPr id="3" name="Content Placeholder 2"/>
          <p:cNvSpPr>
            <a:spLocks noGrp="1"/>
          </p:cNvSpPr>
          <p:nvPr>
            <p:ph idx="1"/>
          </p:nvPr>
        </p:nvSpPr>
        <p:spPr>
          <a:xfrm>
            <a:off x="600074" y="1403351"/>
            <a:ext cx="10931525" cy="4343400"/>
          </a:xfrm>
        </p:spPr>
        <p:txBody>
          <a:bodyPr>
            <a:normAutofit/>
          </a:bodyPr>
          <a:lstStyle/>
          <a:p>
            <a:r>
              <a:rPr lang="en-US" sz="2400" dirty="0">
                <a:solidFill>
                  <a:srgbClr val="000000"/>
                </a:solidFill>
              </a:rPr>
              <a:t>The following key parameters must be defined in enough detail before configuring OSPF authentication:</a:t>
            </a:r>
          </a:p>
          <a:p>
            <a:pPr lvl="1"/>
            <a:r>
              <a:rPr lang="en-US" sz="2000" dirty="0">
                <a:solidFill>
                  <a:srgbClr val="000000"/>
                </a:solidFill>
              </a:rPr>
              <a:t>The authentication mode (simple password versus MD5)</a:t>
            </a:r>
          </a:p>
          <a:p>
            <a:pPr lvl="1"/>
            <a:r>
              <a:rPr lang="en-US" sz="2000" dirty="0">
                <a:solidFill>
                  <a:srgbClr val="000000"/>
                </a:solidFill>
              </a:rPr>
              <a:t>The definition of one or more keys to authenticate OSPF packets, according to the network security plan.</a:t>
            </a:r>
          </a:p>
          <a:p>
            <a:r>
              <a:rPr lang="en-US" sz="2400" dirty="0">
                <a:solidFill>
                  <a:srgbClr val="000000"/>
                </a:solidFill>
              </a:rPr>
              <a:t>Once defined, the following steps may be implemented:</a:t>
            </a:r>
          </a:p>
          <a:p>
            <a:pPr marL="682625" lvl="1" indent="-457200">
              <a:buFont typeface="+mj-lt"/>
              <a:buAutoNum type="arabicPeriod"/>
            </a:pPr>
            <a:r>
              <a:rPr lang="en-US" sz="2000" dirty="0">
                <a:solidFill>
                  <a:srgbClr val="000000"/>
                </a:solidFill>
              </a:rPr>
              <a:t>Assign a password (key) to be used.</a:t>
            </a:r>
          </a:p>
          <a:p>
            <a:pPr marL="908050" lvl="2" indent="-219075"/>
            <a:r>
              <a:rPr lang="en-US" sz="1800" dirty="0">
                <a:solidFill>
                  <a:srgbClr val="000000"/>
                </a:solidFill>
              </a:rPr>
              <a:t>The actual command varies depending on the authentication mode used.</a:t>
            </a:r>
          </a:p>
          <a:p>
            <a:pPr marL="682625" lvl="1" indent="-457200">
              <a:buFont typeface="+mj-lt"/>
              <a:buAutoNum type="arabicPeriod"/>
            </a:pPr>
            <a:r>
              <a:rPr lang="en-US" sz="2000" dirty="0">
                <a:solidFill>
                  <a:srgbClr val="000000"/>
                </a:solidFill>
              </a:rPr>
              <a:t>Specify the authentication mode (simple password or MD5).</a:t>
            </a:r>
          </a:p>
          <a:p>
            <a:endParaRPr lang="en-US" sz="2400" dirty="0">
              <a:solidFill>
                <a:srgbClr val="000000"/>
              </a:solidFill>
            </a:endParaRPr>
          </a:p>
        </p:txBody>
      </p:sp>
    </p:spTree>
    <p:extLst>
      <p:ext uri="{BB962C8B-B14F-4D97-AF65-F5344CB8AC3E}">
        <p14:creationId xmlns:p14="http://schemas.microsoft.com/office/powerpoint/2010/main" val="351929048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280992" y="443497"/>
            <a:ext cx="11123608" cy="740664"/>
          </a:xfrm>
        </p:spPr>
        <p:txBody>
          <a:bodyPr>
            <a:noAutofit/>
          </a:bodyPr>
          <a:lstStyle/>
          <a:p>
            <a:pPr lvl="1"/>
            <a:r>
              <a:rPr lang="en-US" sz="4000" b="1" dirty="0">
                <a:solidFill>
                  <a:schemeClr val="accent1">
                    <a:lumMod val="50000"/>
                  </a:schemeClr>
                </a:solidFill>
                <a:latin typeface="Arial" panose="020B0604020202020204" pitchFamily="34" charset="0"/>
                <a:cs typeface="Arial" panose="020B0604020202020204" pitchFamily="34" charset="0"/>
              </a:rPr>
              <a:t>Configure A Key for Simple Authentication</a:t>
            </a:r>
          </a:p>
        </p:txBody>
      </p:sp>
      <p:sp>
        <p:nvSpPr>
          <p:cNvPr id="11" name="Content Placeholder 10"/>
          <p:cNvSpPr>
            <a:spLocks noGrp="1"/>
          </p:cNvSpPr>
          <p:nvPr>
            <p:ph idx="1"/>
          </p:nvPr>
        </p:nvSpPr>
        <p:spPr>
          <a:xfrm>
            <a:off x="534993" y="1481383"/>
            <a:ext cx="8316913" cy="491994"/>
          </a:xfrm>
        </p:spPr>
        <p:txBody>
          <a:bodyPr>
            <a:normAutofit fontScale="85000" lnSpcReduction="10000"/>
          </a:bodyPr>
          <a:lstStyle/>
          <a:p>
            <a:pPr marL="225425" indent="-225425">
              <a:buClr>
                <a:schemeClr val="accent1"/>
              </a:buClr>
            </a:pPr>
            <a:r>
              <a:rPr lang="en-US" dirty="0">
                <a:solidFill>
                  <a:schemeClr val="tx1"/>
                </a:solidFill>
              </a:rPr>
              <a:t>Define a password to use for simple password authentication.</a:t>
            </a:r>
          </a:p>
          <a:p>
            <a:endParaRPr lang="en-US" dirty="0">
              <a:solidFill>
                <a:schemeClr val="tx1"/>
              </a:solidFill>
            </a:endParaRPr>
          </a:p>
        </p:txBody>
      </p:sp>
      <p:sp>
        <p:nvSpPr>
          <p:cNvPr id="12" name="Text Placeholder 11"/>
          <p:cNvSpPr>
            <a:spLocks noGrp="1"/>
          </p:cNvSpPr>
          <p:nvPr>
            <p:ph type="body" sz="quarter" idx="10"/>
          </p:nvPr>
        </p:nvSpPr>
        <p:spPr>
          <a:xfrm>
            <a:off x="829433" y="1965484"/>
            <a:ext cx="7745412" cy="377078"/>
          </a:xfrm>
        </p:spPr>
        <p:txBody>
          <a:bodyPr/>
          <a:lstStyle/>
          <a:p>
            <a:r>
              <a:rPr lang="en-US" sz="1800" dirty="0"/>
              <a:t>Router(config-if)#	</a:t>
            </a:r>
          </a:p>
        </p:txBody>
      </p:sp>
      <p:sp>
        <p:nvSpPr>
          <p:cNvPr id="13" name="Text Placeholder 12"/>
          <p:cNvSpPr>
            <a:spLocks noGrp="1"/>
          </p:cNvSpPr>
          <p:nvPr>
            <p:ph type="body" sz="quarter" idx="11"/>
          </p:nvPr>
        </p:nvSpPr>
        <p:spPr>
          <a:xfrm>
            <a:off x="763041" y="2564267"/>
            <a:ext cx="8049172" cy="377078"/>
          </a:xfrm>
        </p:spPr>
        <p:txBody>
          <a:bodyPr/>
          <a:lstStyle/>
          <a:p>
            <a:pPr lvl="0"/>
            <a:r>
              <a:rPr lang="en-US" sz="1800" dirty="0"/>
              <a:t>ip ospf authentication-key </a:t>
            </a:r>
            <a:r>
              <a:rPr lang="en-US" sz="1800" b="0" i="1" dirty="0"/>
              <a:t>password</a:t>
            </a:r>
          </a:p>
        </p:txBody>
      </p:sp>
      <p:sp>
        <p:nvSpPr>
          <p:cNvPr id="17" name="Rectangle 16"/>
          <p:cNvSpPr/>
          <p:nvPr/>
        </p:nvSpPr>
        <p:spPr>
          <a:xfrm>
            <a:off x="482599" y="3224157"/>
            <a:ext cx="8487008" cy="1092607"/>
          </a:xfrm>
          <a:prstGeom prst="rect">
            <a:avLst/>
          </a:prstGeom>
        </p:spPr>
        <p:txBody>
          <a:bodyPr wrap="square">
            <a:spAutoFit/>
          </a:bodyPr>
          <a:lstStyle/>
          <a:p>
            <a:pPr marL="236538" indent="-236538" defTabSz="814388">
              <a:spcBef>
                <a:spcPts val="600"/>
              </a:spcBef>
              <a:buClr>
                <a:srgbClr val="708CA1"/>
              </a:buClr>
              <a:buFont typeface="Wingdings" pitchFamily="2" charset="2"/>
              <a:buChar char="§"/>
            </a:pPr>
            <a:r>
              <a:rPr lang="en-US" sz="2000" dirty="0"/>
              <a:t>The</a:t>
            </a:r>
            <a:r>
              <a:rPr lang="en-US" sz="2000" dirty="0">
                <a:latin typeface="Courier New" pitchFamily="49" charset="0"/>
                <a:cs typeface="Courier New" pitchFamily="49" charset="0"/>
              </a:rPr>
              <a:t> </a:t>
            </a:r>
            <a:r>
              <a:rPr lang="en-US" sz="2000" i="1" dirty="0">
                <a:latin typeface="Courier New" pitchFamily="49" charset="0"/>
                <a:cs typeface="Courier New" pitchFamily="49" charset="0"/>
              </a:rPr>
              <a:t>password</a:t>
            </a:r>
            <a:r>
              <a:rPr lang="en-US" sz="2000" b="1" i="1" dirty="0">
                <a:latin typeface="Courier New" pitchFamily="49" charset="0"/>
                <a:cs typeface="Courier New" pitchFamily="49" charset="0"/>
              </a:rPr>
              <a:t> </a:t>
            </a:r>
            <a:r>
              <a:rPr lang="en-US" sz="2000" dirty="0"/>
              <a:t>parameter can be entered up to 8 bytes in length.</a:t>
            </a:r>
          </a:p>
          <a:p>
            <a:pPr marL="236538" indent="-236538" defTabSz="814388">
              <a:spcBef>
                <a:spcPts val="600"/>
              </a:spcBef>
              <a:buClr>
                <a:srgbClr val="708CA1"/>
              </a:buClr>
              <a:buFont typeface="Wingdings" pitchFamily="2" charset="2"/>
              <a:buChar char="§"/>
            </a:pPr>
            <a:r>
              <a:rPr lang="en-US" sz="2000" dirty="0"/>
              <a:t>This command is used in conjunction with the</a:t>
            </a:r>
            <a:r>
              <a:rPr lang="en-US" sz="2000" b="1" dirty="0">
                <a:latin typeface="Courier New" pitchFamily="49" charset="0"/>
                <a:cs typeface="Courier New" pitchFamily="49" charset="0"/>
              </a:rPr>
              <a:t> ip ospf authentication </a:t>
            </a:r>
            <a:r>
              <a:rPr lang="en-US" sz="2000" dirty="0"/>
              <a:t>command.</a:t>
            </a:r>
          </a:p>
        </p:txBody>
      </p:sp>
    </p:spTree>
    <p:extLst>
      <p:ext uri="{BB962C8B-B14F-4D97-AF65-F5344CB8AC3E}">
        <p14:creationId xmlns:p14="http://schemas.microsoft.com/office/powerpoint/2010/main" val="228327673"/>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Rectangle 26"/>
          <p:cNvSpPr/>
          <p:nvPr/>
        </p:nvSpPr>
        <p:spPr bwMode="auto">
          <a:xfrm>
            <a:off x="574322" y="3492092"/>
            <a:ext cx="3318934"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210227" y="115336"/>
            <a:ext cx="11626173" cy="1336956"/>
          </a:xfrm>
        </p:spPr>
        <p:txBody>
          <a:bodyPr>
            <a:normAutofit/>
          </a:bodyPr>
          <a:lstStyle/>
          <a:p>
            <a:pPr algn="l"/>
            <a:r>
              <a:rPr lang="en-US" sz="4000" b="1" dirty="0">
                <a:latin typeface="Arial" panose="020B0604020202020204" pitchFamily="34" charset="0"/>
                <a:cs typeface="Arial" panose="020B0604020202020204" pitchFamily="34" charset="0"/>
              </a:rPr>
              <a:t>Configuring Simple Password Authentication</a:t>
            </a:r>
          </a:p>
        </p:txBody>
      </p:sp>
      <p:sp>
        <p:nvSpPr>
          <p:cNvPr id="33" name="Text Placeholder 5"/>
          <p:cNvSpPr>
            <a:spLocks/>
          </p:cNvSpPr>
          <p:nvPr/>
        </p:nvSpPr>
        <p:spPr bwMode="auto">
          <a:xfrm>
            <a:off x="481826" y="1408365"/>
            <a:ext cx="4619978" cy="419809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 </a:t>
            </a:r>
            <a:r>
              <a:rPr lang="en-US" sz="1200" b="1" kern="0" dirty="0">
                <a:latin typeface="Courier New" pitchFamily="49" charset="0"/>
              </a:rPr>
              <a:t>show running-config</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Fa0/0</a:t>
            </a:r>
          </a:p>
          <a:p>
            <a:pPr marL="236538" indent="-236538" defTabSz="814388">
              <a:buClr>
                <a:srgbClr val="708CA1"/>
              </a:buClr>
              <a:defRPr/>
            </a:pPr>
            <a:r>
              <a:rPr lang="en-US" sz="1200" kern="0" dirty="0">
                <a:latin typeface="Courier New" pitchFamily="49" charset="0"/>
              </a:rPr>
              <a:t> ip address 10.1.1.1 255.255.255.0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Serial0/0/1</a:t>
            </a:r>
          </a:p>
          <a:p>
            <a:pPr marL="236538" indent="-236538" defTabSz="814388">
              <a:buClr>
                <a:srgbClr val="708CA1"/>
              </a:buClr>
              <a:defRPr/>
            </a:pPr>
            <a:r>
              <a:rPr lang="en-US" sz="1200" kern="0" dirty="0">
                <a:latin typeface="Courier New" pitchFamily="49" charset="0"/>
              </a:rPr>
              <a:t> ip address 192.168.1.101 255.255.255.224</a:t>
            </a:r>
          </a:p>
          <a:p>
            <a:pPr marL="236538" indent="-236538" defTabSz="814388">
              <a:buClr>
                <a:srgbClr val="708CA1"/>
              </a:buClr>
              <a:defRPr/>
            </a:pPr>
            <a:r>
              <a:rPr lang="en-US" sz="1200" b="1" kern="0" dirty="0">
                <a:latin typeface="Courier New" pitchFamily="49" charset="0"/>
              </a:rPr>
              <a:t> ip ospf authentication</a:t>
            </a:r>
          </a:p>
          <a:p>
            <a:pPr marL="236538" indent="-236538" defTabSz="814388">
              <a:buClr>
                <a:srgbClr val="708CA1"/>
              </a:buClr>
              <a:defRPr/>
            </a:pPr>
            <a:r>
              <a:rPr lang="en-US" sz="1200" b="1" kern="0" dirty="0">
                <a:latin typeface="Courier New" pitchFamily="49" charset="0"/>
              </a:rPr>
              <a:t> ip ospf authentication-key PLAINPAS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router ospf 10</a:t>
            </a:r>
          </a:p>
          <a:p>
            <a:pPr marL="236538" indent="-236538" defTabSz="814388">
              <a:buClr>
                <a:srgbClr val="708CA1"/>
              </a:buClr>
              <a:defRPr/>
            </a:pPr>
            <a:r>
              <a:rPr lang="en-US" sz="1200" kern="0" dirty="0">
                <a:latin typeface="Courier New" pitchFamily="49" charset="0"/>
              </a:rPr>
              <a:t> log-adjacency-changes</a:t>
            </a:r>
          </a:p>
          <a:p>
            <a:pPr marL="236538" indent="-236538" defTabSz="814388">
              <a:buClr>
                <a:srgbClr val="708CA1"/>
              </a:buClr>
              <a:defRPr/>
            </a:pPr>
            <a:r>
              <a:rPr lang="en-US" sz="1200" kern="0" dirty="0">
                <a:latin typeface="Courier New" pitchFamily="49" charset="0"/>
              </a:rPr>
              <a:t> network 10.1.1.1 0.0.0.0 area 0</a:t>
            </a:r>
          </a:p>
          <a:p>
            <a:pPr marL="236538" indent="-236538" defTabSz="814388">
              <a:buClr>
                <a:srgbClr val="708CA1"/>
              </a:buClr>
              <a:defRPr/>
            </a:pPr>
            <a:r>
              <a:rPr lang="en-US" sz="1200" kern="0" dirty="0">
                <a:latin typeface="Courier New" pitchFamily="49" charset="0"/>
              </a:rPr>
              <a:t> network 192.168.1.0 0.0.0.255 area 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endParaRPr lang="en-US" sz="1200" kern="0" dirty="0">
              <a:latin typeface="Courier New" pitchFamily="49" charset="0"/>
            </a:endParaRPr>
          </a:p>
        </p:txBody>
      </p:sp>
      <p:grpSp>
        <p:nvGrpSpPr>
          <p:cNvPr id="28" name="Group 27"/>
          <p:cNvGrpSpPr/>
          <p:nvPr/>
        </p:nvGrpSpPr>
        <p:grpSpPr>
          <a:xfrm>
            <a:off x="5828530" y="1783324"/>
            <a:ext cx="5424443" cy="2852176"/>
            <a:chOff x="5267459" y="1565151"/>
            <a:chExt cx="3740948" cy="1616091"/>
          </a:xfrm>
        </p:grpSpPr>
        <p:sp>
          <p:nvSpPr>
            <p:cNvPr id="48" name="Freeform 9"/>
            <p:cNvSpPr>
              <a:spLocks/>
            </p:cNvSpPr>
            <p:nvPr/>
          </p:nvSpPr>
          <p:spPr bwMode="auto">
            <a:xfrm>
              <a:off x="6309638" y="2398997"/>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5267459" y="2148637"/>
              <a:ext cx="3740948"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5471676" y="2178662"/>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8005560" y="2189679"/>
              <a:ext cx="870351" cy="451691"/>
            </a:xfrm>
            <a:prstGeom prst="rect">
              <a:avLst/>
            </a:prstGeom>
            <a:noFill/>
            <a:ln w="9525">
              <a:noFill/>
              <a:miter lim="800000"/>
              <a:headEnd/>
              <a:tailEnd/>
            </a:ln>
          </p:spPr>
        </p:pic>
        <p:sp>
          <p:nvSpPr>
            <p:cNvPr id="13" name="TextBox 12"/>
            <p:cNvSpPr txBox="1"/>
            <p:nvPr/>
          </p:nvSpPr>
          <p:spPr>
            <a:xfrm>
              <a:off x="8530734" y="2681761"/>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5952794" y="2659726"/>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5733337" y="277632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294800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785509"/>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2957186"/>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398999"/>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8301215" y="2408178"/>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5401903" y="3012277"/>
              <a:ext cx="1013551" cy="165253"/>
            </a:xfrm>
            <a:prstGeom prst="rect">
              <a:avLst/>
            </a:prstGeom>
            <a:noFill/>
          </p:spPr>
          <p:txBody>
            <a:bodyPr wrap="square" lIns="0" tIns="0" rIns="0" bIns="0" rtlCol="0" anchor="ctr" anchorCtr="0">
              <a:noAutofit/>
            </a:bodyPr>
            <a:lstStyle/>
            <a:p>
              <a:r>
                <a:rPr lang="en-US" sz="1050" dirty="0"/>
                <a:t>10.1.1.0 /24</a:t>
              </a:r>
            </a:p>
          </p:txBody>
        </p:sp>
        <p:sp>
          <p:nvSpPr>
            <p:cNvPr id="30" name="TextBox 29"/>
            <p:cNvSpPr txBox="1"/>
            <p:nvPr/>
          </p:nvSpPr>
          <p:spPr>
            <a:xfrm>
              <a:off x="5397242" y="1565151"/>
              <a:ext cx="945988" cy="160898"/>
            </a:xfrm>
            <a:prstGeom prst="rect">
              <a:avLst/>
            </a:prstGeom>
            <a:noFill/>
          </p:spPr>
          <p:txBody>
            <a:bodyPr wrap="square" lIns="0" tIns="0" rIns="0" bIns="0" rtlCol="0" anchor="ctr" anchorCtr="0">
              <a:noAutofit/>
            </a:bodyPr>
            <a:lstStyle/>
            <a:p>
              <a:r>
                <a:rPr lang="en-US" sz="1050" b="1" dirty="0"/>
                <a:t>Area 0</a:t>
              </a:r>
            </a:p>
          </p:txBody>
        </p:sp>
        <p:sp>
          <p:nvSpPr>
            <p:cNvPr id="47" name="TextBox 46"/>
            <p:cNvSpPr txBox="1"/>
            <p:nvPr/>
          </p:nvSpPr>
          <p:spPr>
            <a:xfrm>
              <a:off x="7973812" y="3015989"/>
              <a:ext cx="1013551" cy="165253"/>
            </a:xfrm>
            <a:prstGeom prst="rect">
              <a:avLst/>
            </a:prstGeom>
            <a:noFill/>
          </p:spPr>
          <p:txBody>
            <a:bodyPr wrap="square" lIns="0" tIns="0" rIns="0" bIns="0" rtlCol="0" anchor="ctr" anchorCtr="0">
              <a:noAutofit/>
            </a:bodyPr>
            <a:lstStyle/>
            <a:p>
              <a:r>
                <a:rPr lang="en-US" sz="1050" dirty="0"/>
                <a:t>10.2.2.0 /24</a:t>
              </a:r>
            </a:p>
          </p:txBody>
        </p:sp>
        <p:sp>
          <p:nvSpPr>
            <p:cNvPr id="49" name="TextBox 48"/>
            <p:cNvSpPr txBox="1"/>
            <p:nvPr/>
          </p:nvSpPr>
          <p:spPr>
            <a:xfrm>
              <a:off x="6363924" y="2446021"/>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7596259" y="2531514"/>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6679631" y="1988896"/>
              <a:ext cx="945988" cy="160898"/>
            </a:xfrm>
            <a:prstGeom prst="rect">
              <a:avLst/>
            </a:prstGeom>
            <a:noFill/>
          </p:spPr>
          <p:txBody>
            <a:bodyPr wrap="square" lIns="0" tIns="0" rIns="0" bIns="0" rtlCol="0" anchor="ctr" anchorCtr="0">
              <a:noAutofit/>
            </a:bodyPr>
            <a:lstStyle/>
            <a:p>
              <a:endParaRPr lang="en-US" sz="1000" dirty="0"/>
            </a:p>
          </p:txBody>
        </p:sp>
        <p:sp>
          <p:nvSpPr>
            <p:cNvPr id="52" name="TextBox 51"/>
            <p:cNvSpPr txBox="1"/>
            <p:nvPr/>
          </p:nvSpPr>
          <p:spPr>
            <a:xfrm>
              <a:off x="6669540" y="1835764"/>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6371361" y="2208128"/>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7694634" y="2360525"/>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8298679" y="2665323"/>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5741148" y="2651468"/>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2089620060"/>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 name="Rectangle 62"/>
          <p:cNvSpPr/>
          <p:nvPr/>
        </p:nvSpPr>
        <p:spPr bwMode="auto">
          <a:xfrm>
            <a:off x="7229792" y="3441691"/>
            <a:ext cx="3330222" cy="415323"/>
          </a:xfrm>
          <a:prstGeom prst="rect">
            <a:avLst/>
          </a:prstGeom>
          <a:solidFill>
            <a:srgbClr val="FFFF00"/>
          </a:solidFill>
          <a:ln w="9525" cap="flat" cmpd="sng" algn="ctr">
            <a:no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sp>
        <p:nvSpPr>
          <p:cNvPr id="2" name="Title 1"/>
          <p:cNvSpPr>
            <a:spLocks noGrp="1"/>
          </p:cNvSpPr>
          <p:nvPr>
            <p:ph type="title"/>
          </p:nvPr>
        </p:nvSpPr>
        <p:spPr>
          <a:xfrm>
            <a:off x="219096" y="267954"/>
            <a:ext cx="11604603" cy="1182175"/>
          </a:xfrm>
        </p:spPr>
        <p:txBody>
          <a:bodyPr>
            <a:no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Configuring Simple Password Authentication</a:t>
            </a:r>
          </a:p>
        </p:txBody>
      </p:sp>
      <p:sp>
        <p:nvSpPr>
          <p:cNvPr id="33" name="Text Placeholder 5"/>
          <p:cNvSpPr>
            <a:spLocks/>
          </p:cNvSpPr>
          <p:nvPr/>
        </p:nvSpPr>
        <p:spPr bwMode="auto">
          <a:xfrm>
            <a:off x="7065633" y="1426257"/>
            <a:ext cx="4691991" cy="41564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 </a:t>
            </a:r>
            <a:r>
              <a:rPr lang="en-US" sz="1200" b="1" kern="0" dirty="0">
                <a:latin typeface="Courier New" pitchFamily="49" charset="0"/>
              </a:rPr>
              <a:t>show running-config</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Fa0/0</a:t>
            </a:r>
          </a:p>
          <a:p>
            <a:pPr marL="236538" indent="-236538" defTabSz="814388">
              <a:buClr>
                <a:srgbClr val="708CA1"/>
              </a:buClr>
              <a:defRPr/>
            </a:pPr>
            <a:r>
              <a:rPr lang="en-US" sz="1200" kern="0" dirty="0">
                <a:latin typeface="Courier New" pitchFamily="49" charset="0"/>
              </a:rPr>
              <a:t> ip address 10.2.2.1 255.255.255.0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Serial0/0/1</a:t>
            </a:r>
          </a:p>
          <a:p>
            <a:pPr marL="236538" indent="-236538" defTabSz="814388">
              <a:buClr>
                <a:srgbClr val="708CA1"/>
              </a:buClr>
              <a:defRPr/>
            </a:pPr>
            <a:r>
              <a:rPr lang="en-US" sz="1200" kern="0" dirty="0">
                <a:latin typeface="Courier New" pitchFamily="49" charset="0"/>
              </a:rPr>
              <a:t> ip address 192.168.1.102 255.255.255.224</a:t>
            </a:r>
          </a:p>
          <a:p>
            <a:pPr marL="236538" indent="-236538" defTabSz="814388">
              <a:buClr>
                <a:srgbClr val="708CA1"/>
              </a:buClr>
              <a:defRPr/>
            </a:pPr>
            <a:r>
              <a:rPr lang="en-US" sz="1200" kern="0" dirty="0">
                <a:latin typeface="Courier New" pitchFamily="49" charset="0"/>
              </a:rPr>
              <a:t> </a:t>
            </a:r>
            <a:r>
              <a:rPr lang="en-US" sz="1200" b="1" kern="0" dirty="0">
                <a:latin typeface="Courier New" pitchFamily="49" charset="0"/>
              </a:rPr>
              <a:t>ip ospf authentication</a:t>
            </a:r>
          </a:p>
          <a:p>
            <a:pPr marL="236538" indent="-236538" defTabSz="814388">
              <a:buClr>
                <a:srgbClr val="708CA1"/>
              </a:buClr>
              <a:defRPr/>
            </a:pPr>
            <a:r>
              <a:rPr lang="en-US" sz="1200" b="1" kern="0" dirty="0">
                <a:latin typeface="Courier New" pitchFamily="49" charset="0"/>
              </a:rPr>
              <a:t> ip ospf authentication-key PLAINPAS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router ospf 10</a:t>
            </a:r>
          </a:p>
          <a:p>
            <a:pPr marL="236538" indent="-236538" defTabSz="814388">
              <a:buClr>
                <a:srgbClr val="708CA1"/>
              </a:buClr>
              <a:defRPr/>
            </a:pPr>
            <a:r>
              <a:rPr lang="en-US" sz="1200" kern="0" dirty="0">
                <a:latin typeface="Courier New" pitchFamily="49" charset="0"/>
              </a:rPr>
              <a:t> log-adjacency-changes</a:t>
            </a:r>
          </a:p>
          <a:p>
            <a:pPr marL="236538" indent="-236538" defTabSz="814388">
              <a:buClr>
                <a:srgbClr val="708CA1"/>
              </a:buClr>
              <a:defRPr/>
            </a:pPr>
            <a:r>
              <a:rPr lang="en-US" sz="1200" kern="0" dirty="0">
                <a:latin typeface="Courier New" pitchFamily="49" charset="0"/>
              </a:rPr>
              <a:t> network 10.2.2.1 0.0.0.0 area 0</a:t>
            </a:r>
          </a:p>
          <a:p>
            <a:pPr marL="236538" indent="-236538" defTabSz="814388">
              <a:buClr>
                <a:srgbClr val="708CA1"/>
              </a:buClr>
              <a:defRPr/>
            </a:pPr>
            <a:r>
              <a:rPr lang="en-US" sz="1200" kern="0" dirty="0">
                <a:latin typeface="Courier New" pitchFamily="49" charset="0"/>
              </a:rPr>
              <a:t> network 192.168.1.0 0.0.0.255 area 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p:txBody>
      </p:sp>
      <p:grpSp>
        <p:nvGrpSpPr>
          <p:cNvPr id="29" name="Group 28"/>
          <p:cNvGrpSpPr/>
          <p:nvPr/>
        </p:nvGrpSpPr>
        <p:grpSpPr>
          <a:xfrm>
            <a:off x="874268" y="2023854"/>
            <a:ext cx="5464659" cy="2602056"/>
            <a:chOff x="164831" y="1264895"/>
            <a:chExt cx="3740948" cy="1616091"/>
          </a:xfrm>
        </p:grpSpPr>
        <p:sp>
          <p:nvSpPr>
            <p:cNvPr id="27" name="Freeform 9"/>
            <p:cNvSpPr>
              <a:spLocks/>
            </p:cNvSpPr>
            <p:nvPr/>
          </p:nvSpPr>
          <p:spPr bwMode="auto">
            <a:xfrm>
              <a:off x="1207010" y="209874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8" name="Rounded Rectangle 27"/>
            <p:cNvSpPr/>
            <p:nvPr/>
          </p:nvSpPr>
          <p:spPr bwMode="auto">
            <a:xfrm>
              <a:off x="164831" y="1848381"/>
              <a:ext cx="3740948"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31" name="Picture 37"/>
            <p:cNvPicPr>
              <a:picLocks noChangeArrowheads="1"/>
            </p:cNvPicPr>
            <p:nvPr/>
          </p:nvPicPr>
          <p:blipFill>
            <a:blip r:embed="rId3"/>
            <a:srcRect/>
            <a:stretch>
              <a:fillRect/>
            </a:stretch>
          </p:blipFill>
          <p:spPr bwMode="auto">
            <a:xfrm>
              <a:off x="369048" y="1878406"/>
              <a:ext cx="870351" cy="451691"/>
            </a:xfrm>
            <a:prstGeom prst="rect">
              <a:avLst/>
            </a:prstGeom>
            <a:noFill/>
            <a:ln w="9525">
              <a:noFill/>
              <a:miter lim="800000"/>
              <a:headEnd/>
              <a:tailEnd/>
            </a:ln>
          </p:spPr>
        </p:pic>
        <p:pic>
          <p:nvPicPr>
            <p:cNvPr id="32" name="Picture 37"/>
            <p:cNvPicPr>
              <a:picLocks noChangeArrowheads="1"/>
            </p:cNvPicPr>
            <p:nvPr/>
          </p:nvPicPr>
          <p:blipFill>
            <a:blip r:embed="rId3"/>
            <a:srcRect/>
            <a:stretch>
              <a:fillRect/>
            </a:stretch>
          </p:blipFill>
          <p:spPr bwMode="auto">
            <a:xfrm>
              <a:off x="2902932" y="1889423"/>
              <a:ext cx="870351" cy="451691"/>
            </a:xfrm>
            <a:prstGeom prst="rect">
              <a:avLst/>
            </a:prstGeom>
            <a:noFill/>
            <a:ln w="9525">
              <a:noFill/>
              <a:miter lim="800000"/>
              <a:headEnd/>
              <a:tailEnd/>
            </a:ln>
          </p:spPr>
        </p:pic>
        <p:sp>
          <p:nvSpPr>
            <p:cNvPr id="34" name="TextBox 33"/>
            <p:cNvSpPr txBox="1"/>
            <p:nvPr/>
          </p:nvSpPr>
          <p:spPr>
            <a:xfrm>
              <a:off x="3428106" y="2381505"/>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37" name="TextBox 36"/>
            <p:cNvSpPr txBox="1"/>
            <p:nvPr/>
          </p:nvSpPr>
          <p:spPr>
            <a:xfrm>
              <a:off x="850166" y="235947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8" name="Straight Connector 37"/>
            <p:cNvCxnSpPr/>
            <p:nvPr/>
          </p:nvCxnSpPr>
          <p:spPr bwMode="auto">
            <a:xfrm rot="5400000">
              <a:off x="630709" y="247607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9" name="Straight Connector 38"/>
            <p:cNvCxnSpPr/>
            <p:nvPr/>
          </p:nvCxnSpPr>
          <p:spPr bwMode="auto">
            <a:xfrm rot="10800000">
              <a:off x="554507" y="264774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0" name="Straight Connector 39"/>
            <p:cNvCxnSpPr/>
            <p:nvPr/>
          </p:nvCxnSpPr>
          <p:spPr bwMode="auto">
            <a:xfrm rot="5400000">
              <a:off x="3206820" y="248525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3130618" y="265693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644481" y="2098743"/>
              <a:ext cx="349776" cy="276999"/>
            </a:xfrm>
            <a:prstGeom prst="rect">
              <a:avLst/>
            </a:prstGeom>
            <a:noFill/>
          </p:spPr>
          <p:txBody>
            <a:bodyPr wrap="none" rtlCol="0">
              <a:spAutoFit/>
            </a:bodyPr>
            <a:lstStyle/>
            <a:p>
              <a:r>
                <a:rPr lang="en-US" sz="1200" b="1" dirty="0">
                  <a:solidFill>
                    <a:schemeClr val="bg1"/>
                  </a:solidFill>
                </a:rPr>
                <a:t>R1</a:t>
              </a:r>
            </a:p>
          </p:txBody>
        </p:sp>
        <p:sp>
          <p:nvSpPr>
            <p:cNvPr id="43" name="TextBox 42"/>
            <p:cNvSpPr txBox="1"/>
            <p:nvPr/>
          </p:nvSpPr>
          <p:spPr>
            <a:xfrm>
              <a:off x="3198587" y="2107922"/>
              <a:ext cx="349776" cy="276999"/>
            </a:xfrm>
            <a:prstGeom prst="rect">
              <a:avLst/>
            </a:prstGeom>
            <a:noFill/>
          </p:spPr>
          <p:txBody>
            <a:bodyPr wrap="none" rtlCol="0">
              <a:spAutoFit/>
            </a:bodyPr>
            <a:lstStyle/>
            <a:p>
              <a:r>
                <a:rPr lang="en-US" sz="1200" b="1" dirty="0">
                  <a:solidFill>
                    <a:schemeClr val="bg1"/>
                  </a:solidFill>
                </a:rPr>
                <a:t>R2</a:t>
              </a:r>
            </a:p>
          </p:txBody>
        </p:sp>
        <p:sp>
          <p:nvSpPr>
            <p:cNvPr id="44" name="TextBox 43"/>
            <p:cNvSpPr txBox="1"/>
            <p:nvPr/>
          </p:nvSpPr>
          <p:spPr>
            <a:xfrm>
              <a:off x="299275" y="2712021"/>
              <a:ext cx="1013551" cy="165253"/>
            </a:xfrm>
            <a:prstGeom prst="rect">
              <a:avLst/>
            </a:prstGeom>
            <a:noFill/>
          </p:spPr>
          <p:txBody>
            <a:bodyPr wrap="square" lIns="0" tIns="0" rIns="0" bIns="0" rtlCol="0" anchor="ctr" anchorCtr="0">
              <a:noAutofit/>
            </a:bodyPr>
            <a:lstStyle/>
            <a:p>
              <a:r>
                <a:rPr lang="en-US" sz="1050" dirty="0"/>
                <a:t>10.1.1.0 /24</a:t>
              </a:r>
            </a:p>
          </p:txBody>
        </p:sp>
        <p:sp>
          <p:nvSpPr>
            <p:cNvPr id="45" name="TextBox 44"/>
            <p:cNvSpPr txBox="1"/>
            <p:nvPr/>
          </p:nvSpPr>
          <p:spPr>
            <a:xfrm>
              <a:off x="294614" y="1264895"/>
              <a:ext cx="945988" cy="160898"/>
            </a:xfrm>
            <a:prstGeom prst="rect">
              <a:avLst/>
            </a:prstGeom>
            <a:noFill/>
          </p:spPr>
          <p:txBody>
            <a:bodyPr wrap="square" lIns="0" tIns="0" rIns="0" bIns="0" rtlCol="0" anchor="ctr" anchorCtr="0">
              <a:noAutofit/>
            </a:bodyPr>
            <a:lstStyle/>
            <a:p>
              <a:r>
                <a:rPr lang="en-US" sz="1050" b="1" dirty="0"/>
                <a:t>Area 0</a:t>
              </a:r>
            </a:p>
          </p:txBody>
        </p:sp>
        <p:sp>
          <p:nvSpPr>
            <p:cNvPr id="46" name="TextBox 45"/>
            <p:cNvSpPr txBox="1"/>
            <p:nvPr/>
          </p:nvSpPr>
          <p:spPr>
            <a:xfrm>
              <a:off x="2871184" y="2715733"/>
              <a:ext cx="1013551" cy="165253"/>
            </a:xfrm>
            <a:prstGeom prst="rect">
              <a:avLst/>
            </a:prstGeom>
            <a:noFill/>
          </p:spPr>
          <p:txBody>
            <a:bodyPr wrap="square" lIns="0" tIns="0" rIns="0" bIns="0" rtlCol="0" anchor="ctr" anchorCtr="0">
              <a:noAutofit/>
            </a:bodyPr>
            <a:lstStyle/>
            <a:p>
              <a:r>
                <a:rPr lang="en-US" sz="1050" dirty="0"/>
                <a:t>10.2.2.0 /24</a:t>
              </a:r>
            </a:p>
          </p:txBody>
        </p:sp>
        <p:sp>
          <p:nvSpPr>
            <p:cNvPr id="55" name="TextBox 54"/>
            <p:cNvSpPr txBox="1"/>
            <p:nvPr/>
          </p:nvSpPr>
          <p:spPr>
            <a:xfrm>
              <a:off x="1261296" y="2145765"/>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6" name="TextBox 55"/>
            <p:cNvSpPr txBox="1"/>
            <p:nvPr/>
          </p:nvSpPr>
          <p:spPr>
            <a:xfrm>
              <a:off x="2493631" y="2231258"/>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7" name="TextBox 56"/>
            <p:cNvSpPr txBox="1"/>
            <p:nvPr/>
          </p:nvSpPr>
          <p:spPr>
            <a:xfrm>
              <a:off x="1577003" y="1688640"/>
              <a:ext cx="945988" cy="160898"/>
            </a:xfrm>
            <a:prstGeom prst="rect">
              <a:avLst/>
            </a:prstGeom>
            <a:noFill/>
          </p:spPr>
          <p:txBody>
            <a:bodyPr wrap="square" lIns="0" tIns="0" rIns="0" bIns="0" rtlCol="0" anchor="ctr" anchorCtr="0">
              <a:noAutofit/>
            </a:bodyPr>
            <a:lstStyle/>
            <a:p>
              <a:endParaRPr lang="en-US" sz="1000" dirty="0"/>
            </a:p>
          </p:txBody>
        </p:sp>
        <p:sp>
          <p:nvSpPr>
            <p:cNvPr id="58" name="TextBox 57"/>
            <p:cNvSpPr txBox="1"/>
            <p:nvPr/>
          </p:nvSpPr>
          <p:spPr>
            <a:xfrm>
              <a:off x="1566912" y="1535508"/>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9" name="TextBox 58"/>
            <p:cNvSpPr txBox="1"/>
            <p:nvPr/>
          </p:nvSpPr>
          <p:spPr>
            <a:xfrm>
              <a:off x="1268733" y="1907872"/>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60" name="TextBox 59"/>
            <p:cNvSpPr txBox="1"/>
            <p:nvPr/>
          </p:nvSpPr>
          <p:spPr>
            <a:xfrm>
              <a:off x="2592006" y="2060269"/>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3196051" y="2365067"/>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2" name="TextBox 61"/>
            <p:cNvSpPr txBox="1"/>
            <p:nvPr/>
          </p:nvSpPr>
          <p:spPr>
            <a:xfrm>
              <a:off x="638520" y="2351212"/>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2637986813"/>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a:xfrm>
            <a:off x="204546" y="266700"/>
            <a:ext cx="11327054" cy="908696"/>
          </a:xfrm>
        </p:spPr>
        <p:txBody>
          <a:bodyPr>
            <a:no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Troubleshooting Simple Password Problems</a:t>
            </a:r>
          </a:p>
        </p:txBody>
      </p:sp>
      <p:sp>
        <p:nvSpPr>
          <p:cNvPr id="15" name="Content Placeholder 14"/>
          <p:cNvSpPr>
            <a:spLocks noGrp="1"/>
          </p:cNvSpPr>
          <p:nvPr>
            <p:ph idx="10"/>
          </p:nvPr>
        </p:nvSpPr>
        <p:spPr>
          <a:xfrm>
            <a:off x="431800" y="1357762"/>
            <a:ext cx="8520354" cy="2496283"/>
          </a:xfrm>
        </p:spPr>
        <p:txBody>
          <a:bodyPr/>
          <a:lstStyle/>
          <a:p>
            <a:r>
              <a:rPr lang="en-US" dirty="0">
                <a:solidFill>
                  <a:schemeClr val="tx1"/>
                </a:solidFill>
              </a:rPr>
              <a:t>Simple authentication on R1, no authentication on R2:</a:t>
            </a:r>
          </a:p>
        </p:txBody>
      </p:sp>
      <p:sp>
        <p:nvSpPr>
          <p:cNvPr id="19" name="Content Placeholder 18"/>
          <p:cNvSpPr>
            <a:spLocks noGrp="1"/>
          </p:cNvSpPr>
          <p:nvPr>
            <p:ph sz="quarter" idx="11"/>
          </p:nvPr>
        </p:nvSpPr>
        <p:spPr>
          <a:xfrm>
            <a:off x="781050" y="2013621"/>
            <a:ext cx="10629900" cy="2659979"/>
          </a:xfrm>
        </p:spPr>
        <p:txBody>
          <a:bodyPr>
            <a:normAutofit/>
          </a:bodyPr>
          <a:lstStyle/>
          <a:p>
            <a:r>
              <a:rPr lang="en-US" sz="1800" dirty="0">
                <a:solidFill>
                  <a:schemeClr val="tx1"/>
                </a:solidFill>
                <a:cs typeface="Times New Roman" pitchFamily="18" charset="0"/>
              </a:rPr>
              <a:t>R1#</a:t>
            </a:r>
          </a:p>
          <a:p>
            <a:r>
              <a:rPr lang="en-US" sz="1800" dirty="0">
                <a:solidFill>
                  <a:schemeClr val="tx1"/>
                </a:solidFill>
                <a:cs typeface="Times New Roman" pitchFamily="18" charset="0"/>
              </a:rPr>
              <a:t>*Feb 17 18:51:31.242: OSPF: </a:t>
            </a:r>
            <a:r>
              <a:rPr lang="en-US" sz="1800" dirty="0" err="1">
                <a:solidFill>
                  <a:schemeClr val="tx1"/>
                </a:solidFill>
                <a:cs typeface="Times New Roman" pitchFamily="18" charset="0"/>
              </a:rPr>
              <a:t>Rcv</a:t>
            </a:r>
            <a:r>
              <a:rPr lang="en-US" sz="1800" dirty="0">
                <a:solidFill>
                  <a:schemeClr val="tx1"/>
                </a:solidFill>
                <a:cs typeface="Times New Roman" pitchFamily="18" charset="0"/>
              </a:rPr>
              <a:t> </a:t>
            </a:r>
            <a:r>
              <a:rPr lang="en-US" sz="1800" dirty="0" err="1">
                <a:solidFill>
                  <a:schemeClr val="tx1"/>
                </a:solidFill>
                <a:cs typeface="Times New Roman" pitchFamily="18" charset="0"/>
              </a:rPr>
              <a:t>pkt</a:t>
            </a:r>
            <a:r>
              <a:rPr lang="en-US" sz="1800" dirty="0">
                <a:solidFill>
                  <a:schemeClr val="tx1"/>
                </a:solidFill>
                <a:cs typeface="Times New Roman" pitchFamily="18" charset="0"/>
              </a:rPr>
              <a:t> from 192.168.1.102, Serial0/0/1 : </a:t>
            </a:r>
            <a:r>
              <a:rPr lang="en-US" sz="1800" dirty="0">
                <a:solidFill>
                  <a:schemeClr val="tx1"/>
                </a:solidFill>
                <a:highlight>
                  <a:srgbClr val="FFFF00"/>
                </a:highlight>
                <a:cs typeface="Times New Roman" pitchFamily="18" charset="0"/>
              </a:rPr>
              <a:t>Mismatch Authentication type</a:t>
            </a:r>
            <a:r>
              <a:rPr lang="en-US" sz="1800" dirty="0">
                <a:solidFill>
                  <a:schemeClr val="tx1"/>
                </a:solidFill>
                <a:cs typeface="Times New Roman" pitchFamily="18" charset="0"/>
              </a:rPr>
              <a:t>. Input packet specified type 0, we use type 1</a:t>
            </a:r>
          </a:p>
          <a:p>
            <a:endParaRPr lang="en-US" sz="1800" dirty="0">
              <a:solidFill>
                <a:schemeClr val="tx1"/>
              </a:solidFill>
              <a:cs typeface="Times New Roman" pitchFamily="18" charset="0"/>
            </a:endParaRPr>
          </a:p>
          <a:p>
            <a:r>
              <a:rPr lang="en-US" sz="1800" dirty="0">
                <a:solidFill>
                  <a:schemeClr val="tx1"/>
                </a:solidFill>
                <a:cs typeface="Times New Roman" pitchFamily="18" charset="0"/>
              </a:rPr>
              <a:t>R2#</a:t>
            </a:r>
          </a:p>
          <a:p>
            <a:r>
              <a:rPr lang="en-US" sz="1800" dirty="0">
                <a:solidFill>
                  <a:schemeClr val="tx1"/>
                </a:solidFill>
                <a:cs typeface="Times New Roman" pitchFamily="18" charset="0"/>
              </a:rPr>
              <a:t>*Feb 17 18:50:43.046: OSPF: </a:t>
            </a:r>
            <a:r>
              <a:rPr lang="en-US" sz="1800" dirty="0" err="1">
                <a:solidFill>
                  <a:schemeClr val="tx1"/>
                </a:solidFill>
                <a:cs typeface="Times New Roman" pitchFamily="18" charset="0"/>
              </a:rPr>
              <a:t>Rcv</a:t>
            </a:r>
            <a:r>
              <a:rPr lang="en-US" sz="1800" dirty="0">
                <a:solidFill>
                  <a:schemeClr val="tx1"/>
                </a:solidFill>
                <a:cs typeface="Times New Roman" pitchFamily="18" charset="0"/>
              </a:rPr>
              <a:t> </a:t>
            </a:r>
            <a:r>
              <a:rPr lang="en-US" sz="1800" dirty="0" err="1">
                <a:solidFill>
                  <a:schemeClr val="tx1"/>
                </a:solidFill>
                <a:cs typeface="Times New Roman" pitchFamily="18" charset="0"/>
              </a:rPr>
              <a:t>pkt</a:t>
            </a:r>
            <a:r>
              <a:rPr lang="en-US" sz="1800" dirty="0">
                <a:solidFill>
                  <a:schemeClr val="tx1"/>
                </a:solidFill>
                <a:cs typeface="Times New Roman" pitchFamily="18" charset="0"/>
              </a:rPr>
              <a:t> from 192.168.1.101, Serial0/0/1 : </a:t>
            </a:r>
            <a:r>
              <a:rPr lang="en-US" sz="1800" dirty="0">
                <a:solidFill>
                  <a:schemeClr val="tx1"/>
                </a:solidFill>
                <a:highlight>
                  <a:srgbClr val="FFFF00"/>
                </a:highlight>
                <a:cs typeface="Times New Roman" pitchFamily="18" charset="0"/>
              </a:rPr>
              <a:t>Mismatch Authentication type</a:t>
            </a:r>
            <a:r>
              <a:rPr lang="en-US" sz="1800" dirty="0">
                <a:solidFill>
                  <a:schemeClr val="tx1"/>
                </a:solidFill>
                <a:cs typeface="Times New Roman" pitchFamily="18" charset="0"/>
              </a:rPr>
              <a:t>. Input packet specified type 1, we use type 0</a:t>
            </a:r>
          </a:p>
        </p:txBody>
      </p:sp>
    </p:spTree>
    <p:extLst>
      <p:ext uri="{BB962C8B-B14F-4D97-AF65-F5344CB8AC3E}">
        <p14:creationId xmlns:p14="http://schemas.microsoft.com/office/powerpoint/2010/main" val="2585632837"/>
      </p:ext>
    </p:extLst>
  </p:cSld>
  <p:clrMapOvr>
    <a:masterClrMapping/>
  </p:clrMapOvr>
  <p:transition/>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1426" name="Rectangle 2"/>
          <p:cNvSpPr>
            <a:spLocks noGrp="1" noChangeArrowheads="1"/>
          </p:cNvSpPr>
          <p:nvPr>
            <p:ph type="title"/>
          </p:nvPr>
        </p:nvSpPr>
        <p:spPr>
          <a:xfrm>
            <a:off x="194742" y="243943"/>
            <a:ext cx="11413058" cy="740664"/>
          </a:xfrm>
        </p:spPr>
        <p:txBody>
          <a:bodyPr>
            <a:no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Troubleshooting Simple Password Problems</a:t>
            </a:r>
          </a:p>
        </p:txBody>
      </p:sp>
      <p:sp>
        <p:nvSpPr>
          <p:cNvPr id="16" name="Content Placeholder 15"/>
          <p:cNvSpPr>
            <a:spLocks noGrp="1"/>
          </p:cNvSpPr>
          <p:nvPr>
            <p:ph idx="10"/>
          </p:nvPr>
        </p:nvSpPr>
        <p:spPr>
          <a:xfrm>
            <a:off x="444500" y="1174690"/>
            <a:ext cx="8520354" cy="2496283"/>
          </a:xfrm>
        </p:spPr>
        <p:txBody>
          <a:bodyPr/>
          <a:lstStyle/>
          <a:p>
            <a:r>
              <a:rPr lang="en-US" dirty="0">
                <a:solidFill>
                  <a:srgbClr val="000000"/>
                </a:solidFill>
              </a:rPr>
              <a:t>Simple authentication on R1 and R2, but different passwords.</a:t>
            </a:r>
          </a:p>
        </p:txBody>
      </p:sp>
      <p:sp>
        <p:nvSpPr>
          <p:cNvPr id="19" name="Content Placeholder 18"/>
          <p:cNvSpPr>
            <a:spLocks noGrp="1"/>
          </p:cNvSpPr>
          <p:nvPr>
            <p:ph sz="quarter" idx="11"/>
          </p:nvPr>
        </p:nvSpPr>
        <p:spPr>
          <a:xfrm>
            <a:off x="863600" y="2095501"/>
            <a:ext cx="10883899" cy="2823614"/>
          </a:xfrm>
        </p:spPr>
        <p:txBody>
          <a:bodyPr>
            <a:normAutofit/>
          </a:bodyPr>
          <a:lstStyle/>
          <a:p>
            <a:r>
              <a:rPr lang="en-US" sz="2000" dirty="0">
                <a:solidFill>
                  <a:srgbClr val="000000"/>
                </a:solidFill>
              </a:rPr>
              <a:t>R1#</a:t>
            </a:r>
          </a:p>
          <a:p>
            <a:r>
              <a:rPr lang="en-US" sz="2000" dirty="0">
                <a:solidFill>
                  <a:srgbClr val="000000"/>
                </a:solidFill>
              </a:rPr>
              <a:t>*Feb 17 18:54:01.238: OSPF: </a:t>
            </a:r>
            <a:r>
              <a:rPr lang="en-US" sz="2000" dirty="0" err="1">
                <a:solidFill>
                  <a:srgbClr val="000000"/>
                </a:solidFill>
              </a:rPr>
              <a:t>Rcv</a:t>
            </a:r>
            <a:r>
              <a:rPr lang="en-US" sz="2000" dirty="0">
                <a:solidFill>
                  <a:srgbClr val="000000"/>
                </a:solidFill>
              </a:rPr>
              <a:t> pkt from 192.168.1.102, Serial0/0/1 : </a:t>
            </a:r>
            <a:r>
              <a:rPr lang="en-US" sz="2000" dirty="0">
                <a:solidFill>
                  <a:srgbClr val="000000"/>
                </a:solidFill>
                <a:highlight>
                  <a:srgbClr val="FFFF00"/>
                </a:highlight>
              </a:rPr>
              <a:t>Mismatch Authentication Key - Clear Text</a:t>
            </a:r>
          </a:p>
          <a:p>
            <a:endParaRPr lang="en-US" sz="2000" dirty="0">
              <a:solidFill>
                <a:srgbClr val="000000"/>
              </a:solidFill>
            </a:endParaRPr>
          </a:p>
          <a:p>
            <a:r>
              <a:rPr lang="en-US" sz="2000" dirty="0">
                <a:solidFill>
                  <a:srgbClr val="000000"/>
                </a:solidFill>
              </a:rPr>
              <a:t>R2#</a:t>
            </a:r>
          </a:p>
          <a:p>
            <a:r>
              <a:rPr lang="en-US" sz="2000" dirty="0">
                <a:solidFill>
                  <a:srgbClr val="000000"/>
                </a:solidFill>
              </a:rPr>
              <a:t>*Feb 17 18:53:13.050: OSPF: </a:t>
            </a:r>
            <a:r>
              <a:rPr lang="en-US" sz="2000" dirty="0" err="1">
                <a:solidFill>
                  <a:srgbClr val="000000"/>
                </a:solidFill>
              </a:rPr>
              <a:t>Rcv</a:t>
            </a:r>
            <a:r>
              <a:rPr lang="en-US" sz="2000" dirty="0">
                <a:solidFill>
                  <a:srgbClr val="000000"/>
                </a:solidFill>
              </a:rPr>
              <a:t> pkt from 192.168.1.101, Serial0/0/1 : </a:t>
            </a:r>
            <a:r>
              <a:rPr lang="en-US" sz="2000" dirty="0">
                <a:solidFill>
                  <a:srgbClr val="000000"/>
                </a:solidFill>
                <a:highlight>
                  <a:srgbClr val="FFFF00"/>
                </a:highlight>
              </a:rPr>
              <a:t>Mismatch Authentication Key - Clear Text</a:t>
            </a:r>
          </a:p>
          <a:p>
            <a:endParaRPr lang="en-US" sz="2000" dirty="0">
              <a:solidFill>
                <a:srgbClr val="000000"/>
              </a:solidFill>
            </a:endParaRPr>
          </a:p>
        </p:txBody>
      </p:sp>
    </p:spTree>
    <p:extLst>
      <p:ext uri="{BB962C8B-B14F-4D97-AF65-F5344CB8AC3E}">
        <p14:creationId xmlns:p14="http://schemas.microsoft.com/office/powerpoint/2010/main" val="2574043479"/>
      </p:ext>
    </p:extLst>
  </p:cSld>
  <p:clrMapOvr>
    <a:masterClrMapping/>
  </p:clrMapOvr>
  <p:transition/>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7922" name="Rectangle 2"/>
          <p:cNvSpPr>
            <a:spLocks noGrp="1" noChangeArrowheads="1"/>
          </p:cNvSpPr>
          <p:nvPr>
            <p:ph type="title"/>
          </p:nvPr>
        </p:nvSpPr>
        <p:spPr>
          <a:xfrm>
            <a:off x="393700" y="241002"/>
            <a:ext cx="11341100" cy="1270298"/>
          </a:xfrm>
        </p:spPr>
        <p:txBody>
          <a:bodyPr>
            <a:normAutofit/>
          </a:bodyPr>
          <a:lstStyle/>
          <a:p>
            <a:pPr lvl="1"/>
            <a:r>
              <a:rPr lang="en-US" sz="4000" b="1" dirty="0">
                <a:solidFill>
                  <a:schemeClr val="accent1">
                    <a:lumMod val="50000"/>
                  </a:schemeClr>
                </a:solidFill>
                <a:latin typeface="Arial" panose="020B0604020202020204" pitchFamily="34" charset="0"/>
                <a:cs typeface="Arial" panose="020B0604020202020204" pitchFamily="34" charset="0"/>
              </a:rPr>
              <a:t>Configure the Authentication Mode for OSPF</a:t>
            </a:r>
          </a:p>
        </p:txBody>
      </p:sp>
      <p:sp>
        <p:nvSpPr>
          <p:cNvPr id="11" name="Content Placeholder 10"/>
          <p:cNvSpPr>
            <a:spLocks noGrp="1"/>
          </p:cNvSpPr>
          <p:nvPr>
            <p:ph idx="1"/>
          </p:nvPr>
        </p:nvSpPr>
        <p:spPr>
          <a:xfrm>
            <a:off x="698501" y="1383856"/>
            <a:ext cx="8316913" cy="491994"/>
          </a:xfrm>
        </p:spPr>
        <p:txBody>
          <a:bodyPr>
            <a:noAutofit/>
          </a:bodyPr>
          <a:lstStyle/>
          <a:p>
            <a:r>
              <a:rPr lang="en-US" sz="2200" dirty="0">
                <a:solidFill>
                  <a:srgbClr val="000000"/>
                </a:solidFill>
              </a:rPr>
              <a:t>Specify the authentication type.</a:t>
            </a:r>
          </a:p>
          <a:p>
            <a:endParaRPr lang="en-US" sz="2200" dirty="0">
              <a:solidFill>
                <a:srgbClr val="000000"/>
              </a:solidFill>
            </a:endParaRPr>
          </a:p>
        </p:txBody>
      </p:sp>
      <p:sp>
        <p:nvSpPr>
          <p:cNvPr id="12" name="Text Placeholder 11"/>
          <p:cNvSpPr>
            <a:spLocks noGrp="1"/>
          </p:cNvSpPr>
          <p:nvPr>
            <p:ph type="body" sz="quarter" idx="10"/>
          </p:nvPr>
        </p:nvSpPr>
        <p:spPr>
          <a:xfrm>
            <a:off x="1032633" y="1921895"/>
            <a:ext cx="7745412" cy="377078"/>
          </a:xfrm>
        </p:spPr>
        <p:txBody>
          <a:bodyPr/>
          <a:lstStyle/>
          <a:p>
            <a:r>
              <a:rPr lang="en-US"/>
              <a:t>Router(config-if)#</a:t>
            </a:r>
            <a:endParaRPr lang="en-US" dirty="0"/>
          </a:p>
        </p:txBody>
      </p:sp>
      <p:sp>
        <p:nvSpPr>
          <p:cNvPr id="13" name="Text Placeholder 12"/>
          <p:cNvSpPr>
            <a:spLocks noGrp="1"/>
          </p:cNvSpPr>
          <p:nvPr>
            <p:ph type="body" sz="quarter" idx="11"/>
          </p:nvPr>
        </p:nvSpPr>
        <p:spPr>
          <a:xfrm>
            <a:off x="1034426" y="2381782"/>
            <a:ext cx="7745412" cy="377078"/>
          </a:xfrm>
        </p:spPr>
        <p:txBody>
          <a:bodyPr/>
          <a:lstStyle/>
          <a:p>
            <a:r>
              <a:rPr lang="en-US" dirty="0" err="1">
                <a:solidFill>
                  <a:srgbClr val="000000"/>
                </a:solidFill>
              </a:rPr>
              <a:t>ip</a:t>
            </a:r>
            <a:r>
              <a:rPr lang="en-US" dirty="0">
                <a:solidFill>
                  <a:srgbClr val="000000"/>
                </a:solidFill>
              </a:rPr>
              <a:t> </a:t>
            </a:r>
            <a:r>
              <a:rPr lang="en-US" dirty="0" err="1">
                <a:solidFill>
                  <a:srgbClr val="000000"/>
                </a:solidFill>
              </a:rPr>
              <a:t>ospf</a:t>
            </a:r>
            <a:r>
              <a:rPr lang="en-US" dirty="0">
                <a:solidFill>
                  <a:srgbClr val="000000"/>
                </a:solidFill>
              </a:rPr>
              <a:t> authentication [message-digest | null]</a:t>
            </a:r>
          </a:p>
        </p:txBody>
      </p:sp>
      <p:sp>
        <p:nvSpPr>
          <p:cNvPr id="16" name="Rectangle 15"/>
          <p:cNvSpPr/>
          <p:nvPr/>
        </p:nvSpPr>
        <p:spPr>
          <a:xfrm>
            <a:off x="685799" y="3001940"/>
            <a:ext cx="8487008" cy="2554545"/>
          </a:xfrm>
          <a:prstGeom prst="rect">
            <a:avLst/>
          </a:prstGeom>
        </p:spPr>
        <p:txBody>
          <a:bodyPr wrap="square">
            <a:spAutoFit/>
          </a:bodyPr>
          <a:lstStyle/>
          <a:p>
            <a:pPr marL="236538" lvl="1" indent="-236538" defTabSz="814388">
              <a:spcBef>
                <a:spcPts val="600"/>
              </a:spcBef>
              <a:buClr>
                <a:srgbClr val="708CA1"/>
              </a:buClr>
              <a:buFont typeface="Wingdings" pitchFamily="2" charset="2"/>
              <a:buChar char="§"/>
            </a:pPr>
            <a:r>
              <a:rPr lang="en-US" sz="2000" dirty="0"/>
              <a:t>Before using this command, configure a password. </a:t>
            </a:r>
          </a:p>
          <a:p>
            <a:pPr marL="236538" indent="-236538" defTabSz="814388">
              <a:spcBef>
                <a:spcPts val="600"/>
              </a:spcBef>
              <a:buClr>
                <a:srgbClr val="708CA1"/>
              </a:buClr>
              <a:buFont typeface="Wingdings" pitchFamily="2" charset="2"/>
              <a:buChar char="§"/>
            </a:pPr>
            <a:r>
              <a:rPr lang="en-US" sz="2000" dirty="0"/>
              <a:t>The command without any parameters specifies that simple password authentication will be used. </a:t>
            </a:r>
          </a:p>
          <a:p>
            <a:pPr marL="236538" indent="-236538" defTabSz="814388">
              <a:spcBef>
                <a:spcPts val="600"/>
              </a:spcBef>
              <a:buClr>
                <a:srgbClr val="708CA1"/>
              </a:buClr>
              <a:buFont typeface="Wingdings" pitchFamily="2" charset="2"/>
              <a:buChar char="§"/>
            </a:pPr>
            <a:r>
              <a:rPr lang="en-US" sz="2000" dirty="0"/>
              <a:t>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message-digest</a:t>
            </a:r>
            <a:r>
              <a:rPr lang="en-US" sz="2000" b="1" i="1" dirty="0">
                <a:latin typeface="Courier New" pitchFamily="49" charset="0"/>
                <a:cs typeface="Courier New" pitchFamily="49" charset="0"/>
              </a:rPr>
              <a:t> </a:t>
            </a:r>
            <a:r>
              <a:rPr lang="en-US" sz="2000" dirty="0"/>
              <a:t>parameter specifies that MD5 authentication will be used.</a:t>
            </a:r>
          </a:p>
          <a:p>
            <a:pPr marL="236538" indent="-236538" defTabSz="814388">
              <a:spcBef>
                <a:spcPts val="600"/>
              </a:spcBef>
              <a:buClr>
                <a:srgbClr val="708CA1"/>
              </a:buClr>
              <a:buFont typeface="Wingdings" pitchFamily="2" charset="2"/>
              <a:buChar char="§"/>
            </a:pPr>
            <a:r>
              <a:rPr lang="en-US" sz="2000" dirty="0"/>
              <a:t>The</a:t>
            </a:r>
            <a:r>
              <a:rPr lang="en-US" sz="2000" dirty="0">
                <a:latin typeface="Courier New" pitchFamily="49" charset="0"/>
                <a:cs typeface="Courier New" pitchFamily="49" charset="0"/>
              </a:rPr>
              <a:t> </a:t>
            </a:r>
            <a:r>
              <a:rPr lang="en-US" sz="2000" b="1" dirty="0">
                <a:latin typeface="Courier New" pitchFamily="49" charset="0"/>
                <a:cs typeface="Courier New" pitchFamily="49" charset="0"/>
              </a:rPr>
              <a:t>null</a:t>
            </a:r>
            <a:r>
              <a:rPr lang="en-US" sz="2000" b="1" i="1" dirty="0">
                <a:latin typeface="Courier New" pitchFamily="49" charset="0"/>
                <a:cs typeface="Courier New" pitchFamily="49" charset="0"/>
              </a:rPr>
              <a:t> </a:t>
            </a:r>
            <a:r>
              <a:rPr lang="en-US" sz="2000" dirty="0"/>
              <a:t>parameter specifies that no authentication is used. </a:t>
            </a:r>
          </a:p>
          <a:p>
            <a:pPr marL="693738" lvl="1" indent="-236538" defTabSz="814388">
              <a:spcBef>
                <a:spcPts val="600"/>
              </a:spcBef>
              <a:buClr>
                <a:srgbClr val="708CA1"/>
              </a:buClr>
              <a:buFont typeface="Wingdings" pitchFamily="2" charset="2"/>
              <a:buChar char="§"/>
            </a:pPr>
            <a:r>
              <a:rPr lang="en-US" sz="2000" dirty="0"/>
              <a:t>This can be useful for overriding simple password or MD5 authentication.</a:t>
            </a:r>
          </a:p>
        </p:txBody>
      </p:sp>
    </p:spTree>
    <p:extLst>
      <p:ext uri="{BB962C8B-B14F-4D97-AF65-F5344CB8AC3E}">
        <p14:creationId xmlns:p14="http://schemas.microsoft.com/office/powerpoint/2010/main" val="3501684591"/>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idx="1"/>
          </p:nvPr>
        </p:nvSpPr>
        <p:spPr>
          <a:xfrm>
            <a:off x="711201" y="1431536"/>
            <a:ext cx="8316913" cy="491994"/>
          </a:xfrm>
        </p:spPr>
        <p:txBody>
          <a:bodyPr>
            <a:normAutofit/>
          </a:bodyPr>
          <a:lstStyle/>
          <a:p>
            <a:pPr marL="225425" indent="-225425">
              <a:buClr>
                <a:schemeClr val="accent1"/>
              </a:buClr>
            </a:pPr>
            <a:r>
              <a:rPr lang="en-US" dirty="0">
                <a:solidFill>
                  <a:srgbClr val="091E24"/>
                </a:solidFill>
              </a:rPr>
              <a:t>Define a password to use for MD5 authentication.</a:t>
            </a:r>
          </a:p>
          <a:p>
            <a:endParaRPr lang="en-US" dirty="0">
              <a:solidFill>
                <a:srgbClr val="091E24"/>
              </a:solidFill>
            </a:endParaRPr>
          </a:p>
        </p:txBody>
      </p:sp>
      <p:sp>
        <p:nvSpPr>
          <p:cNvPr id="12" name="Text Placeholder 11"/>
          <p:cNvSpPr>
            <a:spLocks noGrp="1"/>
          </p:cNvSpPr>
          <p:nvPr>
            <p:ph type="body" sz="quarter" idx="10"/>
          </p:nvPr>
        </p:nvSpPr>
        <p:spPr>
          <a:xfrm>
            <a:off x="1045333" y="1923530"/>
            <a:ext cx="7745412" cy="377078"/>
          </a:xfrm>
        </p:spPr>
        <p:txBody>
          <a:bodyPr/>
          <a:lstStyle/>
          <a:p>
            <a:r>
              <a:rPr lang="en-US" sz="1800" dirty="0"/>
              <a:t>Router(config-if)#	</a:t>
            </a:r>
          </a:p>
        </p:txBody>
      </p:sp>
      <p:sp>
        <p:nvSpPr>
          <p:cNvPr id="13" name="Text Placeholder 12"/>
          <p:cNvSpPr>
            <a:spLocks noGrp="1"/>
          </p:cNvSpPr>
          <p:nvPr>
            <p:ph type="body" sz="quarter" idx="11"/>
          </p:nvPr>
        </p:nvSpPr>
        <p:spPr>
          <a:xfrm>
            <a:off x="1045333" y="2514278"/>
            <a:ext cx="7745412" cy="377078"/>
          </a:xfrm>
        </p:spPr>
        <p:txBody>
          <a:bodyPr/>
          <a:lstStyle/>
          <a:p>
            <a:pPr lvl="0"/>
            <a:r>
              <a:rPr lang="en-US" sz="1800" dirty="0"/>
              <a:t>ip ospf message-digest-key </a:t>
            </a:r>
            <a:r>
              <a:rPr lang="en-US" sz="1800" b="0" i="1" dirty="0"/>
              <a:t>key-id </a:t>
            </a:r>
            <a:r>
              <a:rPr lang="en-US" sz="1800" dirty="0"/>
              <a:t>md5 </a:t>
            </a:r>
            <a:r>
              <a:rPr lang="en-US" sz="1800" b="0" i="1" dirty="0"/>
              <a:t>key</a:t>
            </a:r>
          </a:p>
        </p:txBody>
      </p:sp>
      <p:sp>
        <p:nvSpPr>
          <p:cNvPr id="7" name="Content Placeholder 6"/>
          <p:cNvSpPr>
            <a:spLocks noGrp="1"/>
          </p:cNvSpPr>
          <p:nvPr>
            <p:ph idx="12"/>
          </p:nvPr>
        </p:nvSpPr>
        <p:spPr>
          <a:xfrm>
            <a:off x="711201" y="3274399"/>
            <a:ext cx="11150599" cy="3320143"/>
          </a:xfrm>
        </p:spPr>
        <p:txBody>
          <a:bodyPr>
            <a:normAutofit/>
          </a:bodyPr>
          <a:lstStyle/>
          <a:p>
            <a:pPr>
              <a:spcBef>
                <a:spcPts val="600"/>
              </a:spcBef>
            </a:pPr>
            <a:r>
              <a:rPr lang="en-US" sz="2000" dirty="0"/>
              <a:t>The</a:t>
            </a:r>
            <a:r>
              <a:rPr lang="en-US" sz="2000" dirty="0">
                <a:latin typeface="Courier New" pitchFamily="49" charset="0"/>
                <a:cs typeface="Courier New" pitchFamily="49" charset="0"/>
              </a:rPr>
              <a:t> </a:t>
            </a:r>
            <a:r>
              <a:rPr lang="en-US" sz="2000" i="1" dirty="0">
                <a:latin typeface="Courier New" pitchFamily="49" charset="0"/>
                <a:cs typeface="Courier New" pitchFamily="49" charset="0"/>
              </a:rPr>
              <a:t>key-id</a:t>
            </a:r>
            <a:r>
              <a:rPr lang="en-US" sz="2000" b="1" i="1" dirty="0">
                <a:latin typeface="Courier New" pitchFamily="49" charset="0"/>
                <a:cs typeface="Courier New" pitchFamily="49" charset="0"/>
              </a:rPr>
              <a:t> </a:t>
            </a:r>
            <a:r>
              <a:rPr lang="en-US" sz="2000" dirty="0"/>
              <a:t>parameter is an identifier in the range from 1 to 255.</a:t>
            </a:r>
          </a:p>
          <a:p>
            <a:pPr>
              <a:spcBef>
                <a:spcPts val="600"/>
              </a:spcBef>
            </a:pPr>
            <a:r>
              <a:rPr lang="en-US" sz="2000" dirty="0"/>
              <a:t>The</a:t>
            </a:r>
            <a:r>
              <a:rPr lang="en-US" sz="2000" dirty="0">
                <a:latin typeface="Courier New" pitchFamily="49" charset="0"/>
                <a:cs typeface="Courier New" pitchFamily="49" charset="0"/>
              </a:rPr>
              <a:t> </a:t>
            </a:r>
            <a:r>
              <a:rPr lang="en-US" sz="2000" i="1" dirty="0">
                <a:latin typeface="Courier New" pitchFamily="49" charset="0"/>
                <a:cs typeface="Courier New" pitchFamily="49" charset="0"/>
              </a:rPr>
              <a:t>key </a:t>
            </a:r>
            <a:r>
              <a:rPr lang="en-US" sz="2000" dirty="0"/>
              <a:t>parameter can be entered up to 16 bytes in length.</a:t>
            </a:r>
          </a:p>
          <a:p>
            <a:pPr>
              <a:spcBef>
                <a:spcPts val="600"/>
              </a:spcBef>
            </a:pPr>
            <a:r>
              <a:rPr lang="en-US" sz="2000" dirty="0"/>
              <a:t>All neighboring routers on the same network must have the same</a:t>
            </a:r>
            <a:r>
              <a:rPr lang="en-US" sz="2000" dirty="0">
                <a:latin typeface="Courier New" pitchFamily="49" charset="0"/>
                <a:cs typeface="Courier New" pitchFamily="49" charset="0"/>
              </a:rPr>
              <a:t> </a:t>
            </a:r>
            <a:r>
              <a:rPr lang="en-US" sz="2000" i="1" dirty="0">
                <a:latin typeface="Courier New" pitchFamily="49" charset="0"/>
                <a:cs typeface="Courier New" pitchFamily="49" charset="0"/>
              </a:rPr>
              <a:t>key-id </a:t>
            </a:r>
            <a:r>
              <a:rPr lang="en-US" sz="2000" dirty="0"/>
              <a:t>and the same</a:t>
            </a:r>
            <a:r>
              <a:rPr lang="en-US" sz="2000" dirty="0">
                <a:latin typeface="Courier New" pitchFamily="49" charset="0"/>
                <a:cs typeface="Courier New" pitchFamily="49" charset="0"/>
              </a:rPr>
              <a:t> </a:t>
            </a:r>
            <a:r>
              <a:rPr lang="en-US" sz="2000" i="1" dirty="0">
                <a:latin typeface="Courier New" pitchFamily="49" charset="0"/>
                <a:cs typeface="Courier New" pitchFamily="49" charset="0"/>
              </a:rPr>
              <a:t>key</a:t>
            </a:r>
            <a:r>
              <a:rPr lang="en-US" sz="2000" dirty="0">
                <a:latin typeface="Courier New" pitchFamily="49" charset="0"/>
                <a:cs typeface="Courier New" pitchFamily="49" charset="0"/>
              </a:rPr>
              <a:t> </a:t>
            </a:r>
            <a:r>
              <a:rPr lang="en-US" sz="2000" dirty="0"/>
              <a:t>value.</a:t>
            </a:r>
          </a:p>
          <a:p>
            <a:pPr>
              <a:spcBef>
                <a:spcPts val="600"/>
              </a:spcBef>
            </a:pPr>
            <a:r>
              <a:rPr lang="en-US" sz="2000" dirty="0"/>
              <a:t>This command is used in conjunction with the</a:t>
            </a:r>
            <a:r>
              <a:rPr lang="en-US" sz="2000" b="1" dirty="0">
                <a:latin typeface="Courier New" pitchFamily="49" charset="0"/>
                <a:cs typeface="Courier New" pitchFamily="49" charset="0"/>
              </a:rPr>
              <a:t> </a:t>
            </a:r>
            <a:r>
              <a:rPr lang="en-US" sz="2000" b="1" dirty="0" err="1">
                <a:latin typeface="Courier New" pitchFamily="49" charset="0"/>
                <a:cs typeface="Courier New" pitchFamily="49" charset="0"/>
              </a:rPr>
              <a:t>ip</a:t>
            </a:r>
            <a:r>
              <a:rPr lang="en-US" sz="2000" b="1" dirty="0">
                <a:latin typeface="Courier New" pitchFamily="49" charset="0"/>
                <a:cs typeface="Courier New" pitchFamily="49" charset="0"/>
              </a:rPr>
              <a:t> </a:t>
            </a:r>
            <a:r>
              <a:rPr lang="en-US" sz="2000" b="1" dirty="0" err="1">
                <a:latin typeface="Courier New" pitchFamily="49" charset="0"/>
                <a:cs typeface="Courier New" pitchFamily="49" charset="0"/>
              </a:rPr>
              <a:t>ospf</a:t>
            </a:r>
            <a:r>
              <a:rPr lang="en-US" sz="2000" b="1" dirty="0">
                <a:latin typeface="Courier New" pitchFamily="49" charset="0"/>
                <a:cs typeface="Courier New" pitchFamily="49" charset="0"/>
              </a:rPr>
              <a:t> authentication message-digest </a:t>
            </a:r>
            <a:r>
              <a:rPr lang="en-US" sz="2000" dirty="0"/>
              <a:t>command.</a:t>
            </a:r>
          </a:p>
          <a:p>
            <a:pPr>
              <a:spcBef>
                <a:spcPts val="600"/>
              </a:spcBef>
            </a:pPr>
            <a:endParaRPr lang="en-US" sz="2000" dirty="0"/>
          </a:p>
          <a:p>
            <a:endParaRPr lang="en-US" sz="2000" dirty="0"/>
          </a:p>
        </p:txBody>
      </p:sp>
      <p:sp>
        <p:nvSpPr>
          <p:cNvPr id="9" name="Title 1"/>
          <p:cNvSpPr txBox="1">
            <a:spLocks/>
          </p:cNvSpPr>
          <p:nvPr/>
        </p:nvSpPr>
        <p:spPr>
          <a:xfrm>
            <a:off x="291945" y="160128"/>
            <a:ext cx="8202768" cy="843172"/>
          </a:xfrm>
          <a:prstGeom prst="rect">
            <a:avLst/>
          </a:prstGeom>
        </p:spPr>
        <p:txBody>
          <a:bodyPr vert="horz" lIns="91440" tIns="45720" rIns="91440" bIns="45720" rtlCol="0" anchor="b" anchorCtr="0">
            <a:normAutofit fontScale="92500"/>
          </a:bodyPr>
          <a:lstStyle>
            <a:lvl1pPr algn="ctr" defTabSz="914400" rtl="0" eaLnBrk="1" latinLnBrk="0" hangingPunct="1">
              <a:spcBef>
                <a:spcPct val="0"/>
              </a:spcBef>
              <a:buNone/>
              <a:defRPr sz="4600" kern="1200">
                <a:solidFill>
                  <a:schemeClr val="accent1"/>
                </a:solidFill>
                <a:latin typeface="+mj-lt"/>
                <a:ea typeface="+mj-ea"/>
                <a:cs typeface="+mj-cs"/>
              </a:defRPr>
            </a:lvl1pPr>
          </a:lstStyle>
          <a:p>
            <a:r>
              <a:rPr lang="en-US" sz="4000" b="1" dirty="0">
                <a:solidFill>
                  <a:schemeClr val="accent1">
                    <a:lumMod val="50000"/>
                  </a:schemeClr>
                </a:solidFill>
                <a:latin typeface="Arial" panose="020B0604020202020204" pitchFamily="34" charset="0"/>
                <a:cs typeface="Arial" panose="020B0604020202020204" pitchFamily="34" charset="0"/>
              </a:rPr>
              <a:t>Configure the MD5 Key-ID and Key</a:t>
            </a:r>
          </a:p>
        </p:txBody>
      </p:sp>
    </p:spTree>
    <p:extLst>
      <p:ext uri="{BB962C8B-B14F-4D97-AF65-F5344CB8AC3E}">
        <p14:creationId xmlns:p14="http://schemas.microsoft.com/office/powerpoint/2010/main" val="3580756842"/>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504" y="77567"/>
            <a:ext cx="8312151" cy="133695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Configuring MD5 Authentication</a:t>
            </a:r>
          </a:p>
        </p:txBody>
      </p:sp>
      <p:sp>
        <p:nvSpPr>
          <p:cNvPr id="33" name="Text Placeholder 5"/>
          <p:cNvSpPr>
            <a:spLocks/>
          </p:cNvSpPr>
          <p:nvPr/>
        </p:nvSpPr>
        <p:spPr bwMode="auto">
          <a:xfrm>
            <a:off x="559337" y="1329952"/>
            <a:ext cx="4619978" cy="4198096"/>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R1# </a:t>
            </a:r>
            <a:r>
              <a:rPr lang="en-US" sz="1200" b="1" kern="0" dirty="0">
                <a:latin typeface="Courier New" pitchFamily="49" charset="0"/>
              </a:rPr>
              <a:t>show running-config</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Fa0/0</a:t>
            </a:r>
          </a:p>
          <a:p>
            <a:pPr marL="236538" indent="-236538" defTabSz="814388">
              <a:buClr>
                <a:srgbClr val="708CA1"/>
              </a:buClr>
              <a:defRPr/>
            </a:pPr>
            <a:r>
              <a:rPr lang="en-US" sz="1200" kern="0" dirty="0">
                <a:latin typeface="Courier New" pitchFamily="49" charset="0"/>
              </a:rPr>
              <a:t> ip address 10.1.1.1 255.255.255.0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Serial0/0/1</a:t>
            </a:r>
          </a:p>
          <a:p>
            <a:pPr marL="236538" indent="-236538" defTabSz="814388">
              <a:buClr>
                <a:srgbClr val="708CA1"/>
              </a:buClr>
              <a:defRPr/>
            </a:pPr>
            <a:r>
              <a:rPr lang="en-US" sz="1200" kern="0" dirty="0">
                <a:latin typeface="Courier New" pitchFamily="49" charset="0"/>
              </a:rPr>
              <a:t> ip address 192.168.1.101 255.255.255.224</a:t>
            </a:r>
          </a:p>
          <a:p>
            <a:pPr marL="236538" indent="-236538" defTabSz="814388">
              <a:buClr>
                <a:srgbClr val="708CA1"/>
              </a:buClr>
              <a:defRPr/>
            </a:pPr>
            <a:r>
              <a:rPr lang="en-US" sz="1200" b="1" kern="0" dirty="0">
                <a:highlight>
                  <a:srgbClr val="FFFF00"/>
                </a:highlight>
                <a:latin typeface="Courier New" pitchFamily="49" charset="0"/>
              </a:rPr>
              <a:t> ip ospf authentication message-digest</a:t>
            </a:r>
          </a:p>
          <a:p>
            <a:pPr marL="236538" indent="-236538" defTabSz="814388">
              <a:buClr>
                <a:srgbClr val="708CA1"/>
              </a:buClr>
              <a:defRPr/>
            </a:pPr>
            <a:r>
              <a:rPr lang="en-US" sz="1200" b="1" kern="0" dirty="0">
                <a:highlight>
                  <a:srgbClr val="FFFF00"/>
                </a:highlight>
                <a:latin typeface="Courier New" pitchFamily="49" charset="0"/>
              </a:rPr>
              <a:t> ip ospf message-digest-key 1 md5 SECRETPASS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router ospf 10</a:t>
            </a:r>
          </a:p>
          <a:p>
            <a:pPr marL="236538" indent="-236538" defTabSz="814388">
              <a:buClr>
                <a:srgbClr val="708CA1"/>
              </a:buClr>
              <a:defRPr/>
            </a:pPr>
            <a:r>
              <a:rPr lang="en-US" sz="1200" kern="0" dirty="0">
                <a:latin typeface="Courier New" pitchFamily="49" charset="0"/>
              </a:rPr>
              <a:t> log-adjacency-changes</a:t>
            </a:r>
          </a:p>
          <a:p>
            <a:pPr marL="236538" indent="-236538" defTabSz="814388">
              <a:buClr>
                <a:srgbClr val="708CA1"/>
              </a:buClr>
              <a:defRPr/>
            </a:pPr>
            <a:r>
              <a:rPr lang="en-US" sz="1200" kern="0" dirty="0">
                <a:latin typeface="Courier New" pitchFamily="49" charset="0"/>
              </a:rPr>
              <a:t> network 10.1.1.1 0.0.0.0 area 0</a:t>
            </a:r>
          </a:p>
          <a:p>
            <a:pPr marL="236538" indent="-236538" defTabSz="814388">
              <a:buClr>
                <a:srgbClr val="708CA1"/>
              </a:buClr>
              <a:defRPr/>
            </a:pPr>
            <a:r>
              <a:rPr lang="en-US" sz="1200" kern="0" dirty="0">
                <a:latin typeface="Courier New" pitchFamily="49" charset="0"/>
              </a:rPr>
              <a:t> network 192.168.1.0 0.0.0.255 area 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endParaRPr lang="en-US" sz="1200" kern="0" dirty="0">
              <a:latin typeface="Courier New" pitchFamily="49" charset="0"/>
            </a:endParaRPr>
          </a:p>
          <a:p>
            <a:pPr marL="236538" indent="-236538" defTabSz="814388">
              <a:buClr>
                <a:srgbClr val="708CA1"/>
              </a:buClr>
              <a:defRPr/>
            </a:pPr>
            <a:endParaRPr lang="en-US" sz="1200" kern="0" dirty="0">
              <a:latin typeface="Courier New" pitchFamily="49" charset="0"/>
            </a:endParaRPr>
          </a:p>
        </p:txBody>
      </p:sp>
      <p:grpSp>
        <p:nvGrpSpPr>
          <p:cNvPr id="28" name="Group 27"/>
          <p:cNvGrpSpPr/>
          <p:nvPr/>
        </p:nvGrpSpPr>
        <p:grpSpPr>
          <a:xfrm>
            <a:off x="5860888" y="1805408"/>
            <a:ext cx="5594511" cy="2703326"/>
            <a:chOff x="5267459" y="1666690"/>
            <a:chExt cx="3740948" cy="1616091"/>
          </a:xfrm>
        </p:grpSpPr>
        <p:sp>
          <p:nvSpPr>
            <p:cNvPr id="48" name="Freeform 9"/>
            <p:cNvSpPr>
              <a:spLocks/>
            </p:cNvSpPr>
            <p:nvPr/>
          </p:nvSpPr>
          <p:spPr bwMode="auto">
            <a:xfrm>
              <a:off x="6309638" y="2500536"/>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9" name="Rounded Rectangle 28"/>
            <p:cNvSpPr/>
            <p:nvPr/>
          </p:nvSpPr>
          <p:spPr bwMode="auto">
            <a:xfrm>
              <a:off x="5267459" y="2250176"/>
              <a:ext cx="3740948"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7" name="Picture 37"/>
            <p:cNvPicPr>
              <a:picLocks noChangeArrowheads="1"/>
            </p:cNvPicPr>
            <p:nvPr/>
          </p:nvPicPr>
          <p:blipFill>
            <a:blip r:embed="rId3"/>
            <a:srcRect/>
            <a:stretch>
              <a:fillRect/>
            </a:stretch>
          </p:blipFill>
          <p:spPr bwMode="auto">
            <a:xfrm>
              <a:off x="5471676" y="2280201"/>
              <a:ext cx="870351" cy="451691"/>
            </a:xfrm>
            <a:prstGeom prst="rect">
              <a:avLst/>
            </a:prstGeom>
            <a:noFill/>
            <a:ln w="9525">
              <a:noFill/>
              <a:miter lim="800000"/>
              <a:headEnd/>
              <a:tailEnd/>
            </a:ln>
          </p:spPr>
        </p:pic>
        <p:pic>
          <p:nvPicPr>
            <p:cNvPr id="8" name="Picture 37"/>
            <p:cNvPicPr>
              <a:picLocks noChangeArrowheads="1"/>
            </p:cNvPicPr>
            <p:nvPr/>
          </p:nvPicPr>
          <p:blipFill>
            <a:blip r:embed="rId3"/>
            <a:srcRect/>
            <a:stretch>
              <a:fillRect/>
            </a:stretch>
          </p:blipFill>
          <p:spPr bwMode="auto">
            <a:xfrm>
              <a:off x="8005560" y="2291218"/>
              <a:ext cx="870351" cy="451691"/>
            </a:xfrm>
            <a:prstGeom prst="rect">
              <a:avLst/>
            </a:prstGeom>
            <a:noFill/>
            <a:ln w="9525">
              <a:noFill/>
              <a:miter lim="800000"/>
              <a:headEnd/>
              <a:tailEnd/>
            </a:ln>
          </p:spPr>
        </p:pic>
        <p:sp>
          <p:nvSpPr>
            <p:cNvPr id="13" name="TextBox 12"/>
            <p:cNvSpPr txBox="1"/>
            <p:nvPr/>
          </p:nvSpPr>
          <p:spPr>
            <a:xfrm>
              <a:off x="8530734" y="2783300"/>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14" name="TextBox 13"/>
            <p:cNvSpPr txBox="1"/>
            <p:nvPr/>
          </p:nvSpPr>
          <p:spPr>
            <a:xfrm>
              <a:off x="5952794" y="2761265"/>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20" name="Straight Connector 19"/>
            <p:cNvCxnSpPr/>
            <p:nvPr/>
          </p:nvCxnSpPr>
          <p:spPr bwMode="auto">
            <a:xfrm rot="5400000">
              <a:off x="5733337" y="2877867"/>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1" name="Straight Connector 20"/>
            <p:cNvCxnSpPr/>
            <p:nvPr/>
          </p:nvCxnSpPr>
          <p:spPr bwMode="auto">
            <a:xfrm rot="10800000">
              <a:off x="5657135" y="3049544"/>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2" name="Straight Connector 21"/>
            <p:cNvCxnSpPr/>
            <p:nvPr/>
          </p:nvCxnSpPr>
          <p:spPr bwMode="auto">
            <a:xfrm rot="5400000">
              <a:off x="8309448" y="2887048"/>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23" name="Straight Connector 22"/>
            <p:cNvCxnSpPr/>
            <p:nvPr/>
          </p:nvCxnSpPr>
          <p:spPr bwMode="auto">
            <a:xfrm rot="10800000">
              <a:off x="8233246" y="3058725"/>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24" name="TextBox 23"/>
            <p:cNvSpPr txBox="1"/>
            <p:nvPr/>
          </p:nvSpPr>
          <p:spPr>
            <a:xfrm>
              <a:off x="5747109" y="2500538"/>
              <a:ext cx="349776" cy="276999"/>
            </a:xfrm>
            <a:prstGeom prst="rect">
              <a:avLst/>
            </a:prstGeom>
            <a:noFill/>
          </p:spPr>
          <p:txBody>
            <a:bodyPr wrap="none" rtlCol="0">
              <a:spAutoFit/>
            </a:bodyPr>
            <a:lstStyle/>
            <a:p>
              <a:r>
                <a:rPr lang="en-US" sz="1200" b="1" dirty="0">
                  <a:solidFill>
                    <a:schemeClr val="bg1"/>
                  </a:solidFill>
                </a:rPr>
                <a:t>R1</a:t>
              </a:r>
            </a:p>
          </p:txBody>
        </p:sp>
        <p:sp>
          <p:nvSpPr>
            <p:cNvPr id="25" name="TextBox 24"/>
            <p:cNvSpPr txBox="1"/>
            <p:nvPr/>
          </p:nvSpPr>
          <p:spPr>
            <a:xfrm>
              <a:off x="8301215" y="2509717"/>
              <a:ext cx="349776" cy="276999"/>
            </a:xfrm>
            <a:prstGeom prst="rect">
              <a:avLst/>
            </a:prstGeom>
            <a:noFill/>
          </p:spPr>
          <p:txBody>
            <a:bodyPr wrap="none" rtlCol="0">
              <a:spAutoFit/>
            </a:bodyPr>
            <a:lstStyle/>
            <a:p>
              <a:r>
                <a:rPr lang="en-US" sz="1200" b="1" dirty="0">
                  <a:solidFill>
                    <a:schemeClr val="bg1"/>
                  </a:solidFill>
                </a:rPr>
                <a:t>R2</a:t>
              </a:r>
            </a:p>
          </p:txBody>
        </p:sp>
        <p:sp>
          <p:nvSpPr>
            <p:cNvPr id="26" name="TextBox 25"/>
            <p:cNvSpPr txBox="1"/>
            <p:nvPr/>
          </p:nvSpPr>
          <p:spPr>
            <a:xfrm>
              <a:off x="5401903" y="3113816"/>
              <a:ext cx="1013551" cy="165253"/>
            </a:xfrm>
            <a:prstGeom prst="rect">
              <a:avLst/>
            </a:prstGeom>
            <a:noFill/>
          </p:spPr>
          <p:txBody>
            <a:bodyPr wrap="square" lIns="0" tIns="0" rIns="0" bIns="0" rtlCol="0" anchor="ctr" anchorCtr="0">
              <a:noAutofit/>
            </a:bodyPr>
            <a:lstStyle/>
            <a:p>
              <a:r>
                <a:rPr lang="en-US" sz="1050" dirty="0"/>
                <a:t>10.1.1.0 /24</a:t>
              </a:r>
            </a:p>
          </p:txBody>
        </p:sp>
        <p:sp>
          <p:nvSpPr>
            <p:cNvPr id="30" name="TextBox 29"/>
            <p:cNvSpPr txBox="1"/>
            <p:nvPr/>
          </p:nvSpPr>
          <p:spPr>
            <a:xfrm>
              <a:off x="5397242" y="1666690"/>
              <a:ext cx="945988" cy="160898"/>
            </a:xfrm>
            <a:prstGeom prst="rect">
              <a:avLst/>
            </a:prstGeom>
            <a:noFill/>
          </p:spPr>
          <p:txBody>
            <a:bodyPr wrap="square" lIns="0" tIns="0" rIns="0" bIns="0" rtlCol="0" anchor="ctr" anchorCtr="0">
              <a:noAutofit/>
            </a:bodyPr>
            <a:lstStyle/>
            <a:p>
              <a:r>
                <a:rPr lang="en-US" sz="1050" b="1" dirty="0"/>
                <a:t>Area 0</a:t>
              </a:r>
            </a:p>
          </p:txBody>
        </p:sp>
        <p:sp>
          <p:nvSpPr>
            <p:cNvPr id="47" name="TextBox 46"/>
            <p:cNvSpPr txBox="1"/>
            <p:nvPr/>
          </p:nvSpPr>
          <p:spPr>
            <a:xfrm>
              <a:off x="7973812" y="3117528"/>
              <a:ext cx="1013551" cy="165253"/>
            </a:xfrm>
            <a:prstGeom prst="rect">
              <a:avLst/>
            </a:prstGeom>
            <a:noFill/>
          </p:spPr>
          <p:txBody>
            <a:bodyPr wrap="square" lIns="0" tIns="0" rIns="0" bIns="0" rtlCol="0" anchor="ctr" anchorCtr="0">
              <a:noAutofit/>
            </a:bodyPr>
            <a:lstStyle/>
            <a:p>
              <a:r>
                <a:rPr lang="en-US" sz="1050" dirty="0"/>
                <a:t>10.2.2.0 /24</a:t>
              </a:r>
            </a:p>
          </p:txBody>
        </p:sp>
        <p:sp>
          <p:nvSpPr>
            <p:cNvPr id="49" name="TextBox 48"/>
            <p:cNvSpPr txBox="1"/>
            <p:nvPr/>
          </p:nvSpPr>
          <p:spPr>
            <a:xfrm>
              <a:off x="6363924" y="2547560"/>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0" name="TextBox 49"/>
            <p:cNvSpPr txBox="1"/>
            <p:nvPr/>
          </p:nvSpPr>
          <p:spPr>
            <a:xfrm>
              <a:off x="7596259" y="2633053"/>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1" name="TextBox 50"/>
            <p:cNvSpPr txBox="1"/>
            <p:nvPr/>
          </p:nvSpPr>
          <p:spPr>
            <a:xfrm>
              <a:off x="6679631" y="2090435"/>
              <a:ext cx="945988" cy="160898"/>
            </a:xfrm>
            <a:prstGeom prst="rect">
              <a:avLst/>
            </a:prstGeom>
            <a:noFill/>
          </p:spPr>
          <p:txBody>
            <a:bodyPr wrap="square" lIns="0" tIns="0" rIns="0" bIns="0" rtlCol="0" anchor="ctr" anchorCtr="0">
              <a:noAutofit/>
            </a:bodyPr>
            <a:lstStyle/>
            <a:p>
              <a:endParaRPr lang="en-US" sz="1000" dirty="0"/>
            </a:p>
          </p:txBody>
        </p:sp>
        <p:sp>
          <p:nvSpPr>
            <p:cNvPr id="52" name="TextBox 51"/>
            <p:cNvSpPr txBox="1"/>
            <p:nvPr/>
          </p:nvSpPr>
          <p:spPr>
            <a:xfrm>
              <a:off x="6669540" y="1937303"/>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3" name="TextBox 52"/>
            <p:cNvSpPr txBox="1"/>
            <p:nvPr/>
          </p:nvSpPr>
          <p:spPr>
            <a:xfrm>
              <a:off x="6371361" y="2309667"/>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54" name="TextBox 53"/>
            <p:cNvSpPr txBox="1"/>
            <p:nvPr/>
          </p:nvSpPr>
          <p:spPr>
            <a:xfrm>
              <a:off x="7694634" y="2462064"/>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35" name="TextBox 34"/>
            <p:cNvSpPr txBox="1"/>
            <p:nvPr/>
          </p:nvSpPr>
          <p:spPr>
            <a:xfrm>
              <a:off x="8298679" y="2766862"/>
              <a:ext cx="544315" cy="179554"/>
            </a:xfrm>
            <a:prstGeom prst="rect">
              <a:avLst/>
            </a:prstGeom>
            <a:noFill/>
          </p:spPr>
          <p:txBody>
            <a:bodyPr wrap="square" lIns="0" tIns="0" rIns="0" bIns="0" rtlCol="0" anchor="ctr" anchorCtr="0">
              <a:noAutofit/>
            </a:bodyPr>
            <a:lstStyle/>
            <a:p>
              <a:pPr algn="l"/>
              <a:r>
                <a:rPr lang="en-US" sz="1050" dirty="0"/>
                <a:t>.1</a:t>
              </a:r>
            </a:p>
          </p:txBody>
        </p:sp>
        <p:sp>
          <p:nvSpPr>
            <p:cNvPr id="36" name="TextBox 35"/>
            <p:cNvSpPr txBox="1"/>
            <p:nvPr/>
          </p:nvSpPr>
          <p:spPr>
            <a:xfrm>
              <a:off x="5741148" y="2753007"/>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379602781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186" y="75162"/>
            <a:ext cx="8233276" cy="1336956"/>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Configuring MD5 Authentication</a:t>
            </a:r>
          </a:p>
        </p:txBody>
      </p:sp>
      <p:sp>
        <p:nvSpPr>
          <p:cNvPr id="33" name="Text Placeholder 5"/>
          <p:cNvSpPr>
            <a:spLocks/>
          </p:cNvSpPr>
          <p:nvPr/>
        </p:nvSpPr>
        <p:spPr bwMode="auto">
          <a:xfrm>
            <a:off x="7268689" y="1125797"/>
            <a:ext cx="4691991" cy="4156437"/>
          </a:xfrm>
          <a:prstGeom prst="rect">
            <a:avLst/>
          </a:prstGeom>
          <a:noFill/>
          <a:ln w="12700" algn="ctr">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82124" tIns="41061" rIns="82124" bIns="41061" numCol="1" anchor="t" anchorCtr="0" compatLnSpc="1">
            <a:prstTxWarp prst="textNoShape">
              <a:avLst/>
            </a:prstTxWarp>
          </a:bodyPr>
          <a:lstStyle/>
          <a:p>
            <a:pPr marL="236538" indent="-236538" defTabSz="814388">
              <a:buClr>
                <a:srgbClr val="708CA1"/>
              </a:buClr>
              <a:defRPr/>
            </a:pPr>
            <a:r>
              <a:rPr lang="en-US" sz="1200" kern="0" dirty="0">
                <a:latin typeface="Courier New" pitchFamily="49" charset="0"/>
              </a:rPr>
              <a:t>R2# </a:t>
            </a:r>
            <a:r>
              <a:rPr lang="en-US" sz="1200" b="1" kern="0" dirty="0">
                <a:latin typeface="Courier New" pitchFamily="49" charset="0"/>
              </a:rPr>
              <a:t>show running-config</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Fa0/0</a:t>
            </a:r>
          </a:p>
          <a:p>
            <a:pPr marL="236538" indent="-236538" defTabSz="814388">
              <a:buClr>
                <a:srgbClr val="708CA1"/>
              </a:buClr>
              <a:defRPr/>
            </a:pPr>
            <a:r>
              <a:rPr lang="en-US" sz="1200" kern="0" dirty="0">
                <a:latin typeface="Courier New" pitchFamily="49" charset="0"/>
              </a:rPr>
              <a:t> ip address 10.2.2.1 255.255.255.0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interface Serial0/0/1</a:t>
            </a:r>
          </a:p>
          <a:p>
            <a:pPr marL="236538" indent="-236538" defTabSz="814388">
              <a:buClr>
                <a:srgbClr val="708CA1"/>
              </a:buClr>
              <a:defRPr/>
            </a:pPr>
            <a:r>
              <a:rPr lang="en-US" sz="1200" kern="0" dirty="0">
                <a:latin typeface="Courier New" pitchFamily="49" charset="0"/>
              </a:rPr>
              <a:t> ip address 192.168.1.102 255.255.255.224</a:t>
            </a:r>
          </a:p>
          <a:p>
            <a:pPr marL="236538" indent="-236538" defTabSz="814388">
              <a:buClr>
                <a:srgbClr val="708CA1"/>
              </a:buClr>
              <a:defRPr/>
            </a:pPr>
            <a:r>
              <a:rPr lang="en-US" sz="1200" b="1" kern="0" dirty="0">
                <a:latin typeface="Courier New" pitchFamily="49" charset="0"/>
              </a:rPr>
              <a:t> </a:t>
            </a:r>
            <a:r>
              <a:rPr lang="en-US" sz="1200" b="1" kern="0" dirty="0">
                <a:highlight>
                  <a:srgbClr val="FFFF00"/>
                </a:highlight>
                <a:latin typeface="Courier New" pitchFamily="49" charset="0"/>
              </a:rPr>
              <a:t>ip ospf authentication message-digest</a:t>
            </a:r>
          </a:p>
          <a:p>
            <a:pPr marL="236538" indent="-236538" defTabSz="814388">
              <a:buClr>
                <a:srgbClr val="708CA1"/>
              </a:buClr>
              <a:defRPr/>
            </a:pPr>
            <a:r>
              <a:rPr lang="en-US" sz="1200" b="1" kern="0" dirty="0">
                <a:highlight>
                  <a:srgbClr val="FFFF00"/>
                </a:highlight>
                <a:latin typeface="Courier New" pitchFamily="49" charset="0"/>
              </a:rPr>
              <a:t> ip ospf message-digest-key 1 md5 SECRETPASS </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router ospf 10</a:t>
            </a:r>
          </a:p>
          <a:p>
            <a:pPr marL="236538" indent="-236538" defTabSz="814388">
              <a:buClr>
                <a:srgbClr val="708CA1"/>
              </a:buClr>
              <a:defRPr/>
            </a:pPr>
            <a:r>
              <a:rPr lang="en-US" sz="1200" kern="0" dirty="0">
                <a:latin typeface="Courier New" pitchFamily="49" charset="0"/>
              </a:rPr>
              <a:t> log-adjacency-changes</a:t>
            </a:r>
          </a:p>
          <a:p>
            <a:pPr marL="236538" indent="-236538" defTabSz="814388">
              <a:buClr>
                <a:srgbClr val="708CA1"/>
              </a:buClr>
              <a:defRPr/>
            </a:pPr>
            <a:r>
              <a:rPr lang="en-US" sz="1200" kern="0" dirty="0">
                <a:latin typeface="Courier New" pitchFamily="49" charset="0"/>
              </a:rPr>
              <a:t> network 10.2.2.1 0.0.0.0 area 0</a:t>
            </a:r>
          </a:p>
          <a:p>
            <a:pPr marL="236538" indent="-236538" defTabSz="814388">
              <a:buClr>
                <a:srgbClr val="708CA1"/>
              </a:buClr>
              <a:defRPr/>
            </a:pPr>
            <a:r>
              <a:rPr lang="en-US" sz="1200" kern="0" dirty="0">
                <a:latin typeface="Courier New" pitchFamily="49" charset="0"/>
              </a:rPr>
              <a:t> network 192.168.1.0 0.0.0.255 area 0</a:t>
            </a:r>
          </a:p>
          <a:p>
            <a:pPr marL="236538" indent="-236538" defTabSz="814388">
              <a:buClr>
                <a:srgbClr val="708CA1"/>
              </a:buClr>
              <a:defRPr/>
            </a:pPr>
            <a:r>
              <a:rPr lang="en-US" sz="1200" kern="0" dirty="0">
                <a:latin typeface="Courier New" pitchFamily="49" charset="0"/>
              </a:rPr>
              <a:t>!</a:t>
            </a:r>
          </a:p>
          <a:p>
            <a:pPr marL="236538" indent="-236538" defTabSz="814388">
              <a:buClr>
                <a:srgbClr val="708CA1"/>
              </a:buClr>
              <a:defRPr/>
            </a:pPr>
            <a:r>
              <a:rPr lang="en-US" sz="1200" kern="0" dirty="0">
                <a:latin typeface="Courier New" pitchFamily="49" charset="0"/>
              </a:rPr>
              <a:t>&lt;output omitted&gt;</a:t>
            </a:r>
          </a:p>
        </p:txBody>
      </p:sp>
      <p:grpSp>
        <p:nvGrpSpPr>
          <p:cNvPr id="29" name="Group 28"/>
          <p:cNvGrpSpPr/>
          <p:nvPr/>
        </p:nvGrpSpPr>
        <p:grpSpPr>
          <a:xfrm>
            <a:off x="332920" y="2070101"/>
            <a:ext cx="6461580" cy="2656858"/>
            <a:chOff x="164831" y="1569705"/>
            <a:chExt cx="3740948" cy="1616091"/>
          </a:xfrm>
        </p:grpSpPr>
        <p:sp>
          <p:nvSpPr>
            <p:cNvPr id="27" name="Freeform 9"/>
            <p:cNvSpPr>
              <a:spLocks/>
            </p:cNvSpPr>
            <p:nvPr/>
          </p:nvSpPr>
          <p:spPr bwMode="auto">
            <a:xfrm>
              <a:off x="1207010" y="2403551"/>
              <a:ext cx="1927296" cy="132203"/>
            </a:xfrm>
            <a:custGeom>
              <a:avLst/>
              <a:gdLst>
                <a:gd name="T0" fmla="*/ 0 w 2017"/>
                <a:gd name="T1" fmla="*/ 0 h 97"/>
                <a:gd name="T2" fmla="*/ 2147483647 w 2017"/>
                <a:gd name="T3" fmla="*/ 0 h 97"/>
                <a:gd name="T4" fmla="*/ 2147483647 w 2017"/>
                <a:gd name="T5" fmla="*/ 2147483647 h 97"/>
                <a:gd name="T6" fmla="*/ 2147483647 w 2017"/>
                <a:gd name="T7" fmla="*/ 2147483647 h 97"/>
                <a:gd name="T8" fmla="*/ 0 60000 65536"/>
                <a:gd name="T9" fmla="*/ 0 60000 65536"/>
                <a:gd name="T10" fmla="*/ 0 60000 65536"/>
                <a:gd name="T11" fmla="*/ 0 60000 65536"/>
                <a:gd name="T12" fmla="*/ 0 w 2017"/>
                <a:gd name="T13" fmla="*/ 0 h 97"/>
                <a:gd name="T14" fmla="*/ 2017 w 2017"/>
                <a:gd name="T15" fmla="*/ 97 h 97"/>
              </a:gdLst>
              <a:ahLst/>
              <a:cxnLst>
                <a:cxn ang="T8">
                  <a:pos x="T0" y="T1"/>
                </a:cxn>
                <a:cxn ang="T9">
                  <a:pos x="T2" y="T3"/>
                </a:cxn>
                <a:cxn ang="T10">
                  <a:pos x="T4" y="T5"/>
                </a:cxn>
                <a:cxn ang="T11">
                  <a:pos x="T6" y="T7"/>
                </a:cxn>
              </a:cxnLst>
              <a:rect l="T12" t="T13" r="T14" b="T15"/>
              <a:pathLst>
                <a:path w="2017" h="97">
                  <a:moveTo>
                    <a:pt x="0" y="0"/>
                  </a:moveTo>
                  <a:lnTo>
                    <a:pt x="1008" y="0"/>
                  </a:lnTo>
                  <a:lnTo>
                    <a:pt x="912" y="96"/>
                  </a:lnTo>
                  <a:lnTo>
                    <a:pt x="2016" y="96"/>
                  </a:lnTo>
                </a:path>
              </a:pathLst>
            </a:custGeom>
            <a:noFill/>
            <a:ln w="25400" cap="rnd" cmpd="sng">
              <a:solidFill>
                <a:schemeClr val="accent2"/>
              </a:solidFill>
              <a:prstDash val="solid"/>
              <a:round/>
              <a:headEnd type="none" w="sm" len="sm"/>
              <a:tailEnd type="none" w="sm" len="sm"/>
            </a:ln>
          </p:spPr>
          <p:txBody>
            <a:bodyPr/>
            <a:lstStyle/>
            <a:p>
              <a:endParaRPr lang="en-US" dirty="0"/>
            </a:p>
          </p:txBody>
        </p:sp>
        <p:sp>
          <p:nvSpPr>
            <p:cNvPr id="28" name="Rounded Rectangle 27"/>
            <p:cNvSpPr/>
            <p:nvPr/>
          </p:nvSpPr>
          <p:spPr bwMode="auto">
            <a:xfrm>
              <a:off x="164831" y="2153191"/>
              <a:ext cx="3740948" cy="459506"/>
            </a:xfrm>
            <a:prstGeom prst="roundRect">
              <a:avLst/>
            </a:prstGeom>
            <a:solidFill>
              <a:schemeClr val="accent1">
                <a:alpha val="13000"/>
              </a:schemeClr>
            </a:solidFill>
            <a:ln w="9525" cap="flat" cmpd="sng" algn="ctr">
              <a:solidFill>
                <a:schemeClr val="tx1"/>
              </a:solidFill>
              <a:prstDash val="solid"/>
              <a:round/>
              <a:headEnd type="none" w="med" len="med"/>
              <a:tailEnd type="none" w="med" len="med"/>
            </a:ln>
            <a:effectLst/>
          </p:spPr>
          <p:txBody>
            <a:bodyPr vert="horz" wrap="square" lIns="82124" tIns="41061" rIns="82124" bIns="41061" numCol="1" rtlCol="0" anchor="ctr" anchorCtr="0" compatLnSpc="1">
              <a:prstTxWarp prst="textNoShape">
                <a:avLst/>
              </a:prstTxWarp>
              <a:spAutoFit/>
            </a:bodyPr>
            <a:lstStyle/>
            <a:p>
              <a:pPr algn="ctr" defTabSz="814388" eaLnBrk="0" fontAlgn="base" hangingPunct="0">
                <a:lnSpc>
                  <a:spcPct val="90000"/>
                </a:lnSpc>
                <a:spcBef>
                  <a:spcPct val="0"/>
                </a:spcBef>
                <a:spcAft>
                  <a:spcPct val="0"/>
                </a:spcAft>
              </a:pPr>
              <a:endParaRPr lang="en-US" sz="2400" dirty="0">
                <a:latin typeface="Arial" charset="0"/>
              </a:endParaRPr>
            </a:p>
          </p:txBody>
        </p:sp>
        <p:pic>
          <p:nvPicPr>
            <p:cNvPr id="31" name="Picture 37"/>
            <p:cNvPicPr>
              <a:picLocks noChangeArrowheads="1"/>
            </p:cNvPicPr>
            <p:nvPr/>
          </p:nvPicPr>
          <p:blipFill>
            <a:blip r:embed="rId3"/>
            <a:srcRect/>
            <a:stretch>
              <a:fillRect/>
            </a:stretch>
          </p:blipFill>
          <p:spPr bwMode="auto">
            <a:xfrm>
              <a:off x="369048" y="2183216"/>
              <a:ext cx="870351" cy="451691"/>
            </a:xfrm>
            <a:prstGeom prst="rect">
              <a:avLst/>
            </a:prstGeom>
            <a:noFill/>
            <a:ln w="9525">
              <a:noFill/>
              <a:miter lim="800000"/>
              <a:headEnd/>
              <a:tailEnd/>
            </a:ln>
          </p:spPr>
        </p:pic>
        <p:pic>
          <p:nvPicPr>
            <p:cNvPr id="32" name="Picture 37"/>
            <p:cNvPicPr>
              <a:picLocks noChangeArrowheads="1"/>
            </p:cNvPicPr>
            <p:nvPr/>
          </p:nvPicPr>
          <p:blipFill>
            <a:blip r:embed="rId3"/>
            <a:srcRect/>
            <a:stretch>
              <a:fillRect/>
            </a:stretch>
          </p:blipFill>
          <p:spPr bwMode="auto">
            <a:xfrm>
              <a:off x="2902932" y="2194233"/>
              <a:ext cx="870351" cy="451691"/>
            </a:xfrm>
            <a:prstGeom prst="rect">
              <a:avLst/>
            </a:prstGeom>
            <a:noFill/>
            <a:ln w="9525">
              <a:noFill/>
              <a:miter lim="800000"/>
              <a:headEnd/>
              <a:tailEnd/>
            </a:ln>
          </p:spPr>
        </p:pic>
        <p:sp>
          <p:nvSpPr>
            <p:cNvPr id="34" name="TextBox 33"/>
            <p:cNvSpPr txBox="1"/>
            <p:nvPr/>
          </p:nvSpPr>
          <p:spPr>
            <a:xfrm>
              <a:off x="3428106" y="2686315"/>
              <a:ext cx="455336" cy="157915"/>
            </a:xfrm>
            <a:prstGeom prst="rect">
              <a:avLst/>
            </a:prstGeom>
            <a:noFill/>
          </p:spPr>
          <p:txBody>
            <a:bodyPr wrap="square" lIns="0" tIns="0" rIns="0" bIns="0" rtlCol="0" anchor="ctr" anchorCtr="0">
              <a:noAutofit/>
            </a:bodyPr>
            <a:lstStyle/>
            <a:p>
              <a:pPr algn="l"/>
              <a:r>
                <a:rPr lang="en-US" sz="1050" dirty="0"/>
                <a:t>Fa0/0</a:t>
              </a:r>
            </a:p>
          </p:txBody>
        </p:sp>
        <p:sp>
          <p:nvSpPr>
            <p:cNvPr id="37" name="TextBox 36"/>
            <p:cNvSpPr txBox="1"/>
            <p:nvPr/>
          </p:nvSpPr>
          <p:spPr>
            <a:xfrm>
              <a:off x="850166" y="2664280"/>
              <a:ext cx="1013551" cy="165253"/>
            </a:xfrm>
            <a:prstGeom prst="rect">
              <a:avLst/>
            </a:prstGeom>
            <a:noFill/>
          </p:spPr>
          <p:txBody>
            <a:bodyPr wrap="square" lIns="0" tIns="0" rIns="0" bIns="0" rtlCol="0" anchor="ctr" anchorCtr="0">
              <a:noAutofit/>
            </a:bodyPr>
            <a:lstStyle/>
            <a:p>
              <a:pPr algn="l"/>
              <a:r>
                <a:rPr lang="en-US" sz="1050" dirty="0"/>
                <a:t>Fa0/0</a:t>
              </a:r>
            </a:p>
          </p:txBody>
        </p:sp>
        <p:cxnSp>
          <p:nvCxnSpPr>
            <p:cNvPr id="38" name="Straight Connector 37"/>
            <p:cNvCxnSpPr/>
            <p:nvPr/>
          </p:nvCxnSpPr>
          <p:spPr bwMode="auto">
            <a:xfrm rot="5400000">
              <a:off x="630709" y="2780882"/>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39" name="Straight Connector 38"/>
            <p:cNvCxnSpPr/>
            <p:nvPr/>
          </p:nvCxnSpPr>
          <p:spPr bwMode="auto">
            <a:xfrm rot="10800000">
              <a:off x="554507" y="2952559"/>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0" name="Straight Connector 39"/>
            <p:cNvCxnSpPr/>
            <p:nvPr/>
          </p:nvCxnSpPr>
          <p:spPr bwMode="auto">
            <a:xfrm rot="5400000">
              <a:off x="3206820" y="2790063"/>
              <a:ext cx="341524" cy="550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cxnSp>
          <p:nvCxnSpPr>
            <p:cNvPr id="41" name="Straight Connector 40"/>
            <p:cNvCxnSpPr/>
            <p:nvPr/>
          </p:nvCxnSpPr>
          <p:spPr bwMode="auto">
            <a:xfrm rot="10800000">
              <a:off x="3130618" y="2961740"/>
              <a:ext cx="519629" cy="1836"/>
            </a:xfrm>
            <a:prstGeom prst="line">
              <a:avLst/>
            </a:prstGeom>
            <a:solidFill>
              <a:schemeClr val="accent1"/>
            </a:solidFill>
            <a:ln w="22225" cap="flat" cmpd="sng" algn="ctr">
              <a:solidFill>
                <a:schemeClr val="accent6"/>
              </a:solidFill>
              <a:prstDash val="solid"/>
              <a:round/>
              <a:headEnd type="none" w="med" len="med"/>
              <a:tailEnd type="none" w="med" len="med"/>
            </a:ln>
            <a:effectLst/>
          </p:spPr>
        </p:cxnSp>
        <p:sp>
          <p:nvSpPr>
            <p:cNvPr id="42" name="TextBox 41"/>
            <p:cNvSpPr txBox="1"/>
            <p:nvPr/>
          </p:nvSpPr>
          <p:spPr>
            <a:xfrm>
              <a:off x="644481" y="2403553"/>
              <a:ext cx="349776" cy="276999"/>
            </a:xfrm>
            <a:prstGeom prst="rect">
              <a:avLst/>
            </a:prstGeom>
            <a:noFill/>
          </p:spPr>
          <p:txBody>
            <a:bodyPr wrap="none" rtlCol="0">
              <a:spAutoFit/>
            </a:bodyPr>
            <a:lstStyle/>
            <a:p>
              <a:r>
                <a:rPr lang="en-US" sz="1200" b="1" dirty="0">
                  <a:solidFill>
                    <a:schemeClr val="bg1"/>
                  </a:solidFill>
                </a:rPr>
                <a:t>R1</a:t>
              </a:r>
            </a:p>
          </p:txBody>
        </p:sp>
        <p:sp>
          <p:nvSpPr>
            <p:cNvPr id="43" name="TextBox 42"/>
            <p:cNvSpPr txBox="1"/>
            <p:nvPr/>
          </p:nvSpPr>
          <p:spPr>
            <a:xfrm>
              <a:off x="3198587" y="2412732"/>
              <a:ext cx="349776" cy="276999"/>
            </a:xfrm>
            <a:prstGeom prst="rect">
              <a:avLst/>
            </a:prstGeom>
            <a:noFill/>
          </p:spPr>
          <p:txBody>
            <a:bodyPr wrap="none" rtlCol="0">
              <a:spAutoFit/>
            </a:bodyPr>
            <a:lstStyle/>
            <a:p>
              <a:r>
                <a:rPr lang="en-US" sz="1200" b="1" dirty="0">
                  <a:solidFill>
                    <a:schemeClr val="bg1"/>
                  </a:solidFill>
                </a:rPr>
                <a:t>R2</a:t>
              </a:r>
            </a:p>
          </p:txBody>
        </p:sp>
        <p:sp>
          <p:nvSpPr>
            <p:cNvPr id="44" name="TextBox 43"/>
            <p:cNvSpPr txBox="1"/>
            <p:nvPr/>
          </p:nvSpPr>
          <p:spPr>
            <a:xfrm>
              <a:off x="299275" y="3016831"/>
              <a:ext cx="1013551" cy="165253"/>
            </a:xfrm>
            <a:prstGeom prst="rect">
              <a:avLst/>
            </a:prstGeom>
            <a:noFill/>
          </p:spPr>
          <p:txBody>
            <a:bodyPr wrap="square" lIns="0" tIns="0" rIns="0" bIns="0" rtlCol="0" anchor="ctr" anchorCtr="0">
              <a:noAutofit/>
            </a:bodyPr>
            <a:lstStyle/>
            <a:p>
              <a:r>
                <a:rPr lang="en-US" sz="1050" dirty="0"/>
                <a:t>10.1.1.0 /24</a:t>
              </a:r>
            </a:p>
          </p:txBody>
        </p:sp>
        <p:sp>
          <p:nvSpPr>
            <p:cNvPr id="45" name="TextBox 44"/>
            <p:cNvSpPr txBox="1"/>
            <p:nvPr/>
          </p:nvSpPr>
          <p:spPr>
            <a:xfrm>
              <a:off x="294614" y="1569705"/>
              <a:ext cx="945988" cy="160898"/>
            </a:xfrm>
            <a:prstGeom prst="rect">
              <a:avLst/>
            </a:prstGeom>
            <a:noFill/>
          </p:spPr>
          <p:txBody>
            <a:bodyPr wrap="square" lIns="0" tIns="0" rIns="0" bIns="0" rtlCol="0" anchor="ctr" anchorCtr="0">
              <a:noAutofit/>
            </a:bodyPr>
            <a:lstStyle/>
            <a:p>
              <a:r>
                <a:rPr lang="en-US" sz="1050" b="1" dirty="0"/>
                <a:t>Area 0</a:t>
              </a:r>
            </a:p>
          </p:txBody>
        </p:sp>
        <p:sp>
          <p:nvSpPr>
            <p:cNvPr id="46" name="TextBox 45"/>
            <p:cNvSpPr txBox="1"/>
            <p:nvPr/>
          </p:nvSpPr>
          <p:spPr>
            <a:xfrm>
              <a:off x="2871184" y="3020543"/>
              <a:ext cx="1013551" cy="165253"/>
            </a:xfrm>
            <a:prstGeom prst="rect">
              <a:avLst/>
            </a:prstGeom>
            <a:noFill/>
          </p:spPr>
          <p:txBody>
            <a:bodyPr wrap="square" lIns="0" tIns="0" rIns="0" bIns="0" rtlCol="0" anchor="ctr" anchorCtr="0">
              <a:noAutofit/>
            </a:bodyPr>
            <a:lstStyle/>
            <a:p>
              <a:r>
                <a:rPr lang="en-US" sz="1050" dirty="0"/>
                <a:t>10.2.2.0 /24</a:t>
              </a:r>
            </a:p>
          </p:txBody>
        </p:sp>
        <p:sp>
          <p:nvSpPr>
            <p:cNvPr id="55" name="TextBox 54"/>
            <p:cNvSpPr txBox="1"/>
            <p:nvPr/>
          </p:nvSpPr>
          <p:spPr>
            <a:xfrm>
              <a:off x="1261296" y="2450575"/>
              <a:ext cx="503430" cy="172119"/>
            </a:xfrm>
            <a:prstGeom prst="rect">
              <a:avLst/>
            </a:prstGeom>
            <a:noFill/>
          </p:spPr>
          <p:txBody>
            <a:bodyPr wrap="square" lIns="0" tIns="0" rIns="0" bIns="0" rtlCol="0" anchor="ctr" anchorCtr="0">
              <a:noAutofit/>
            </a:bodyPr>
            <a:lstStyle/>
            <a:p>
              <a:pPr algn="l"/>
              <a:r>
                <a:rPr lang="en-US" sz="1050" dirty="0"/>
                <a:t>S0/0/1</a:t>
              </a:r>
            </a:p>
          </p:txBody>
        </p:sp>
        <p:sp>
          <p:nvSpPr>
            <p:cNvPr id="56" name="TextBox 55"/>
            <p:cNvSpPr txBox="1"/>
            <p:nvPr/>
          </p:nvSpPr>
          <p:spPr>
            <a:xfrm>
              <a:off x="2493631" y="2536068"/>
              <a:ext cx="508882" cy="186988"/>
            </a:xfrm>
            <a:prstGeom prst="rect">
              <a:avLst/>
            </a:prstGeom>
            <a:noFill/>
          </p:spPr>
          <p:txBody>
            <a:bodyPr wrap="square" lIns="0" tIns="0" rIns="0" bIns="0" rtlCol="0" anchor="ctr" anchorCtr="0">
              <a:noAutofit/>
            </a:bodyPr>
            <a:lstStyle/>
            <a:p>
              <a:pPr algn="l"/>
              <a:r>
                <a:rPr lang="en-US" sz="1050" dirty="0"/>
                <a:t>S0/0/1</a:t>
              </a:r>
            </a:p>
          </p:txBody>
        </p:sp>
        <p:sp>
          <p:nvSpPr>
            <p:cNvPr id="57" name="TextBox 56"/>
            <p:cNvSpPr txBox="1"/>
            <p:nvPr/>
          </p:nvSpPr>
          <p:spPr>
            <a:xfrm>
              <a:off x="1577003" y="1993450"/>
              <a:ext cx="945988" cy="160898"/>
            </a:xfrm>
            <a:prstGeom prst="rect">
              <a:avLst/>
            </a:prstGeom>
            <a:noFill/>
          </p:spPr>
          <p:txBody>
            <a:bodyPr wrap="square" lIns="0" tIns="0" rIns="0" bIns="0" rtlCol="0" anchor="ctr" anchorCtr="0">
              <a:noAutofit/>
            </a:bodyPr>
            <a:lstStyle/>
            <a:p>
              <a:endParaRPr lang="en-US" sz="1000" dirty="0"/>
            </a:p>
          </p:txBody>
        </p:sp>
        <p:sp>
          <p:nvSpPr>
            <p:cNvPr id="58" name="TextBox 57"/>
            <p:cNvSpPr txBox="1"/>
            <p:nvPr/>
          </p:nvSpPr>
          <p:spPr>
            <a:xfrm>
              <a:off x="1566912" y="1840318"/>
              <a:ext cx="1013551" cy="165253"/>
            </a:xfrm>
            <a:prstGeom prst="rect">
              <a:avLst/>
            </a:prstGeom>
            <a:noFill/>
          </p:spPr>
          <p:txBody>
            <a:bodyPr wrap="square" lIns="0" tIns="0" rIns="0" bIns="0" rtlCol="0" anchor="ctr" anchorCtr="0">
              <a:noAutofit/>
            </a:bodyPr>
            <a:lstStyle/>
            <a:p>
              <a:r>
                <a:rPr lang="en-US" sz="1050" dirty="0"/>
                <a:t>192.168.1.96 /27</a:t>
              </a:r>
            </a:p>
          </p:txBody>
        </p:sp>
        <p:sp>
          <p:nvSpPr>
            <p:cNvPr id="59" name="TextBox 58"/>
            <p:cNvSpPr txBox="1"/>
            <p:nvPr/>
          </p:nvSpPr>
          <p:spPr>
            <a:xfrm>
              <a:off x="1268733" y="2212682"/>
              <a:ext cx="1013551" cy="165253"/>
            </a:xfrm>
            <a:prstGeom prst="rect">
              <a:avLst/>
            </a:prstGeom>
            <a:noFill/>
          </p:spPr>
          <p:txBody>
            <a:bodyPr wrap="square" lIns="0" tIns="0" rIns="0" bIns="0" rtlCol="0" anchor="ctr" anchorCtr="0">
              <a:noAutofit/>
            </a:bodyPr>
            <a:lstStyle/>
            <a:p>
              <a:pPr algn="l"/>
              <a:r>
                <a:rPr lang="en-US" sz="1050" dirty="0"/>
                <a:t>.101</a:t>
              </a:r>
            </a:p>
          </p:txBody>
        </p:sp>
        <p:sp>
          <p:nvSpPr>
            <p:cNvPr id="60" name="TextBox 59"/>
            <p:cNvSpPr txBox="1"/>
            <p:nvPr/>
          </p:nvSpPr>
          <p:spPr>
            <a:xfrm>
              <a:off x="2592006" y="2365079"/>
              <a:ext cx="544315" cy="179554"/>
            </a:xfrm>
            <a:prstGeom prst="rect">
              <a:avLst/>
            </a:prstGeom>
            <a:noFill/>
          </p:spPr>
          <p:txBody>
            <a:bodyPr wrap="square" lIns="0" tIns="0" rIns="0" bIns="0" rtlCol="0" anchor="ctr" anchorCtr="0">
              <a:noAutofit/>
            </a:bodyPr>
            <a:lstStyle/>
            <a:p>
              <a:pPr algn="l"/>
              <a:r>
                <a:rPr lang="en-US" sz="1050" dirty="0"/>
                <a:t>.102</a:t>
              </a:r>
            </a:p>
          </p:txBody>
        </p:sp>
        <p:sp>
          <p:nvSpPr>
            <p:cNvPr id="61" name="TextBox 60"/>
            <p:cNvSpPr txBox="1"/>
            <p:nvPr/>
          </p:nvSpPr>
          <p:spPr>
            <a:xfrm>
              <a:off x="3196051" y="2669877"/>
              <a:ext cx="544315" cy="179554"/>
            </a:xfrm>
            <a:prstGeom prst="rect">
              <a:avLst/>
            </a:prstGeom>
            <a:noFill/>
          </p:spPr>
          <p:txBody>
            <a:bodyPr wrap="square" lIns="0" tIns="0" rIns="0" bIns="0" rtlCol="0" anchor="ctr" anchorCtr="0">
              <a:noAutofit/>
            </a:bodyPr>
            <a:lstStyle/>
            <a:p>
              <a:pPr algn="l"/>
              <a:r>
                <a:rPr lang="en-US" sz="1050" dirty="0"/>
                <a:t>.1</a:t>
              </a:r>
            </a:p>
          </p:txBody>
        </p:sp>
        <p:sp>
          <p:nvSpPr>
            <p:cNvPr id="62" name="TextBox 61"/>
            <p:cNvSpPr txBox="1"/>
            <p:nvPr/>
          </p:nvSpPr>
          <p:spPr>
            <a:xfrm>
              <a:off x="638520" y="2656022"/>
              <a:ext cx="544315" cy="179554"/>
            </a:xfrm>
            <a:prstGeom prst="rect">
              <a:avLst/>
            </a:prstGeom>
            <a:noFill/>
          </p:spPr>
          <p:txBody>
            <a:bodyPr wrap="square" lIns="0" tIns="0" rIns="0" bIns="0" rtlCol="0" anchor="ctr" anchorCtr="0">
              <a:noAutofit/>
            </a:bodyPr>
            <a:lstStyle/>
            <a:p>
              <a:pPr algn="l"/>
              <a:r>
                <a:rPr lang="en-US" sz="1050" dirty="0"/>
                <a:t>.1</a:t>
              </a:r>
            </a:p>
          </p:txBody>
        </p:sp>
      </p:grpSp>
    </p:spTree>
    <p:extLst>
      <p:ext uri="{BB962C8B-B14F-4D97-AF65-F5344CB8AC3E}">
        <p14:creationId xmlns:p14="http://schemas.microsoft.com/office/powerpoint/2010/main" val="644218554"/>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0210" name="Rectangle 2"/>
          <p:cNvSpPr>
            <a:spLocks noGrp="1" noChangeArrowheads="1"/>
          </p:cNvSpPr>
          <p:nvPr>
            <p:ph type="title"/>
          </p:nvPr>
        </p:nvSpPr>
        <p:spPr>
          <a:xfrm>
            <a:off x="256242" y="262315"/>
            <a:ext cx="8532159" cy="740664"/>
          </a:xfrm>
        </p:spPr>
        <p:txBody>
          <a:bodyPr>
            <a:normAutofit/>
          </a:bodyPr>
          <a:lstStyle/>
          <a:p>
            <a:r>
              <a:rPr lang="en-US" sz="4000" b="1" dirty="0">
                <a:solidFill>
                  <a:schemeClr val="accent1">
                    <a:lumMod val="50000"/>
                  </a:schemeClr>
                </a:solidFill>
                <a:latin typeface="Arial" panose="020B0604020202020204" pitchFamily="34" charset="0"/>
                <a:cs typeface="Arial" panose="020B0604020202020204" pitchFamily="34" charset="0"/>
              </a:rPr>
              <a:t>Verifying MD5 Authentication</a:t>
            </a:r>
          </a:p>
        </p:txBody>
      </p:sp>
      <p:sp>
        <p:nvSpPr>
          <p:cNvPr id="4" name="Text Placeholder 3"/>
          <p:cNvSpPr>
            <a:spLocks noGrp="1"/>
          </p:cNvSpPr>
          <p:nvPr>
            <p:ph type="body" sz="quarter" idx="10"/>
          </p:nvPr>
        </p:nvSpPr>
        <p:spPr>
          <a:xfrm>
            <a:off x="609598" y="1124280"/>
            <a:ext cx="9690101" cy="4213771"/>
          </a:xfrm>
        </p:spPr>
        <p:txBody>
          <a:bodyPr>
            <a:normAutofit/>
          </a:bodyPr>
          <a:lstStyle/>
          <a:p>
            <a:pPr>
              <a:lnSpc>
                <a:spcPct val="110000"/>
              </a:lnSpc>
            </a:pPr>
            <a:r>
              <a:rPr lang="en-US" dirty="0">
                <a:solidFill>
                  <a:srgbClr val="000000"/>
                </a:solidFill>
              </a:rPr>
              <a:t>R1# </a:t>
            </a:r>
            <a:r>
              <a:rPr lang="en-US" b="1" dirty="0">
                <a:solidFill>
                  <a:srgbClr val="000000"/>
                </a:solidFill>
              </a:rPr>
              <a:t>show ip ospf interface</a:t>
            </a:r>
          </a:p>
          <a:p>
            <a:pPr>
              <a:lnSpc>
                <a:spcPct val="110000"/>
              </a:lnSpc>
            </a:pPr>
            <a:r>
              <a:rPr lang="en-US" dirty="0">
                <a:solidFill>
                  <a:srgbClr val="000000"/>
                </a:solidFill>
              </a:rPr>
              <a:t>Serial0/0/1 is up, line protocol is up</a:t>
            </a:r>
          </a:p>
          <a:p>
            <a:pPr>
              <a:lnSpc>
                <a:spcPct val="110000"/>
              </a:lnSpc>
            </a:pPr>
            <a:r>
              <a:rPr lang="en-US" dirty="0">
                <a:solidFill>
                  <a:srgbClr val="000000"/>
                </a:solidFill>
              </a:rPr>
              <a:t>  Internet Address 192.168.1.101/27, Area 0</a:t>
            </a:r>
          </a:p>
          <a:p>
            <a:pPr>
              <a:lnSpc>
                <a:spcPct val="110000"/>
              </a:lnSpc>
            </a:pPr>
            <a:r>
              <a:rPr lang="en-US" dirty="0">
                <a:solidFill>
                  <a:srgbClr val="000000"/>
                </a:solidFill>
              </a:rPr>
              <a:t>  Process ID 10, Router ID 10.1.1.1, Network Type POINT_TO_POINT, Cost: 64</a:t>
            </a:r>
          </a:p>
          <a:p>
            <a:pPr>
              <a:lnSpc>
                <a:spcPct val="110000"/>
              </a:lnSpc>
            </a:pPr>
            <a:r>
              <a:rPr lang="en-US" dirty="0">
                <a:solidFill>
                  <a:srgbClr val="000000"/>
                </a:solidFill>
              </a:rPr>
              <a:t>  Transmit Delay is 1 sec, State POINT_TO_POINT</a:t>
            </a:r>
          </a:p>
          <a:p>
            <a:pPr>
              <a:lnSpc>
                <a:spcPct val="110000"/>
              </a:lnSpc>
            </a:pPr>
            <a:r>
              <a:rPr lang="en-US" dirty="0">
                <a:solidFill>
                  <a:srgbClr val="000000"/>
                </a:solidFill>
              </a:rPr>
              <a:t>&lt;output omitted&gt;</a:t>
            </a:r>
          </a:p>
          <a:p>
            <a:pPr>
              <a:lnSpc>
                <a:spcPct val="110000"/>
              </a:lnSpc>
            </a:pPr>
            <a:r>
              <a:rPr lang="en-US" dirty="0">
                <a:solidFill>
                  <a:srgbClr val="000000"/>
                </a:solidFill>
              </a:rPr>
              <a:t>  Neighbor Count is 1, Adjacent neighbor count is 1</a:t>
            </a:r>
          </a:p>
          <a:p>
            <a:pPr>
              <a:lnSpc>
                <a:spcPct val="110000"/>
              </a:lnSpc>
            </a:pPr>
            <a:r>
              <a:rPr lang="en-US" dirty="0">
                <a:solidFill>
                  <a:srgbClr val="000000"/>
                </a:solidFill>
              </a:rPr>
              <a:t>    Adjacent with neighbor 10.2.2.1 </a:t>
            </a:r>
          </a:p>
          <a:p>
            <a:pPr>
              <a:lnSpc>
                <a:spcPct val="110000"/>
              </a:lnSpc>
            </a:pPr>
            <a:r>
              <a:rPr lang="en-US" dirty="0">
                <a:solidFill>
                  <a:srgbClr val="000000"/>
                </a:solidFill>
              </a:rPr>
              <a:t>  Suppress hello for 0 neighbor(s)</a:t>
            </a:r>
          </a:p>
          <a:p>
            <a:pPr>
              <a:lnSpc>
                <a:spcPct val="110000"/>
              </a:lnSpc>
            </a:pPr>
            <a:r>
              <a:rPr lang="en-US" dirty="0">
                <a:solidFill>
                  <a:srgbClr val="000000"/>
                </a:solidFill>
              </a:rPr>
              <a:t>  </a:t>
            </a:r>
            <a:r>
              <a:rPr lang="en-US" dirty="0">
                <a:solidFill>
                  <a:srgbClr val="000000"/>
                </a:solidFill>
                <a:highlight>
                  <a:srgbClr val="FFFF00"/>
                </a:highlight>
              </a:rPr>
              <a:t>Message digest authentication enabled</a:t>
            </a:r>
          </a:p>
          <a:p>
            <a:pPr>
              <a:lnSpc>
                <a:spcPct val="110000"/>
              </a:lnSpc>
            </a:pPr>
            <a:r>
              <a:rPr lang="en-US" dirty="0">
                <a:solidFill>
                  <a:srgbClr val="000000"/>
                </a:solidFill>
              </a:rPr>
              <a:t>    Youngest key id is 1</a:t>
            </a:r>
          </a:p>
          <a:p>
            <a:pPr>
              <a:lnSpc>
                <a:spcPct val="110000"/>
              </a:lnSpc>
            </a:pPr>
            <a:r>
              <a:rPr lang="en-US" dirty="0">
                <a:solidFill>
                  <a:srgbClr val="000000"/>
                </a:solidFill>
              </a:rPr>
              <a:t>&lt;output omitted&gt;</a:t>
            </a:r>
          </a:p>
          <a:p>
            <a:r>
              <a:rPr lang="en-US" dirty="0">
                <a:solidFill>
                  <a:srgbClr val="000000"/>
                </a:solidFill>
              </a:rPr>
              <a:t>R1# </a:t>
            </a:r>
          </a:p>
          <a:p>
            <a:r>
              <a:rPr lang="en-US" dirty="0">
                <a:solidFill>
                  <a:srgbClr val="000000"/>
                </a:solidFill>
              </a:rPr>
              <a:t>R1# </a:t>
            </a:r>
            <a:r>
              <a:rPr lang="en-US" b="1" dirty="0">
                <a:solidFill>
                  <a:srgbClr val="000000"/>
                </a:solidFill>
              </a:rPr>
              <a:t>show ip ospf neighbor</a:t>
            </a:r>
            <a:endParaRPr lang="en-US" dirty="0">
              <a:solidFill>
                <a:srgbClr val="000000"/>
              </a:solidFill>
            </a:endParaRPr>
          </a:p>
          <a:p>
            <a:r>
              <a:rPr lang="en-US" dirty="0">
                <a:solidFill>
                  <a:srgbClr val="000000"/>
                </a:solidFill>
              </a:rPr>
              <a:t>Neighbor ID     Pri   State           Dead Time   Address         Interface</a:t>
            </a:r>
          </a:p>
          <a:p>
            <a:r>
              <a:rPr lang="en-US" dirty="0">
                <a:solidFill>
                  <a:srgbClr val="000000"/>
                </a:solidFill>
                <a:highlight>
                  <a:srgbClr val="FFFF00"/>
                </a:highlight>
              </a:rPr>
              <a:t>10.2.2.1          0   FULL/  </a:t>
            </a:r>
            <a:r>
              <a:rPr lang="en-US" dirty="0">
                <a:solidFill>
                  <a:srgbClr val="000000"/>
                </a:solidFill>
              </a:rPr>
              <a:t>-        00:00:31    192.168.1.102   Serial0/0/1</a:t>
            </a:r>
          </a:p>
          <a:p>
            <a:r>
              <a:rPr lang="en-US" dirty="0">
                <a:solidFill>
                  <a:srgbClr val="000000"/>
                </a:solidFill>
              </a:rPr>
              <a:t> </a:t>
            </a:r>
          </a:p>
          <a:p>
            <a:pPr>
              <a:lnSpc>
                <a:spcPct val="110000"/>
              </a:lnSpc>
            </a:pPr>
            <a:endParaRPr lang="en-US" dirty="0">
              <a:solidFill>
                <a:srgbClr val="000000"/>
              </a:solidFill>
            </a:endParaRPr>
          </a:p>
          <a:p>
            <a:pPr>
              <a:lnSpc>
                <a:spcPct val="110000"/>
              </a:lnSpc>
            </a:pPr>
            <a:endParaRPr lang="en-US" dirty="0">
              <a:solidFill>
                <a:srgbClr val="000000"/>
              </a:solidFill>
            </a:endParaRPr>
          </a:p>
        </p:txBody>
      </p:sp>
    </p:spTree>
    <p:extLst>
      <p:ext uri="{BB962C8B-B14F-4D97-AF65-F5344CB8AC3E}">
        <p14:creationId xmlns:p14="http://schemas.microsoft.com/office/powerpoint/2010/main" val="4144409544"/>
      </p:ext>
    </p:extLst>
  </p:cSld>
  <p:clrMapOvr>
    <a:masterClrMapping/>
  </p:clrMapOvr>
  <p:transition/>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22" name="Rectangle 2"/>
          <p:cNvSpPr>
            <a:spLocks noGrp="1" noChangeArrowheads="1"/>
          </p:cNvSpPr>
          <p:nvPr>
            <p:ph type="title"/>
          </p:nvPr>
        </p:nvSpPr>
        <p:spPr>
          <a:xfrm>
            <a:off x="268942" y="226485"/>
            <a:ext cx="8532159" cy="924871"/>
          </a:xfrm>
        </p:spPr>
        <p:txBody>
          <a:bodyPr>
            <a:normAutofit fontScale="90000"/>
          </a:bodyPr>
          <a:lstStyle/>
          <a:p>
            <a:r>
              <a:rPr lang="en-US" sz="4000" b="1" dirty="0">
                <a:solidFill>
                  <a:schemeClr val="accent1">
                    <a:lumMod val="50000"/>
                  </a:schemeClr>
                </a:solidFill>
                <a:latin typeface="Arial" panose="020B0604020202020204" pitchFamily="34" charset="0"/>
                <a:cs typeface="Arial" panose="020B0604020202020204" pitchFamily="34" charset="0"/>
              </a:rPr>
              <a:t>Troubleshooting MD5 Authentication</a:t>
            </a:r>
          </a:p>
        </p:txBody>
      </p:sp>
      <p:sp>
        <p:nvSpPr>
          <p:cNvPr id="13" name="Text Placeholder 12"/>
          <p:cNvSpPr>
            <a:spLocks noGrp="1"/>
          </p:cNvSpPr>
          <p:nvPr>
            <p:ph type="body" sz="quarter" idx="10"/>
          </p:nvPr>
        </p:nvSpPr>
        <p:spPr>
          <a:xfrm>
            <a:off x="939798" y="2009081"/>
            <a:ext cx="10528301" cy="3121610"/>
          </a:xfrm>
        </p:spPr>
        <p:txBody>
          <a:bodyPr>
            <a:normAutofit/>
          </a:bodyPr>
          <a:lstStyle/>
          <a:p>
            <a:r>
              <a:rPr lang="en-US" sz="1600" dirty="0">
                <a:solidFill>
                  <a:srgbClr val="000000"/>
                </a:solidFill>
              </a:rPr>
              <a:t>R1#</a:t>
            </a:r>
          </a:p>
          <a:p>
            <a:r>
              <a:rPr lang="en-US" sz="1600" dirty="0">
                <a:solidFill>
                  <a:srgbClr val="000000"/>
                </a:solidFill>
              </a:rPr>
              <a:t>*Feb 17 17:56:16.530: OSPF: Send with youngest Key 1</a:t>
            </a:r>
          </a:p>
          <a:p>
            <a:r>
              <a:rPr lang="en-US" sz="1600" dirty="0">
                <a:solidFill>
                  <a:srgbClr val="000000"/>
                </a:solidFill>
              </a:rPr>
              <a:t>*Feb 17 17:56:26.502: OSPF: </a:t>
            </a:r>
            <a:r>
              <a:rPr lang="en-US" sz="1600" dirty="0" err="1">
                <a:solidFill>
                  <a:srgbClr val="000000"/>
                </a:solidFill>
              </a:rPr>
              <a:t>Rcv</a:t>
            </a:r>
            <a:r>
              <a:rPr lang="en-US" sz="1600" dirty="0">
                <a:solidFill>
                  <a:srgbClr val="000000"/>
                </a:solidFill>
              </a:rPr>
              <a:t> </a:t>
            </a:r>
            <a:r>
              <a:rPr lang="en-US" sz="1600" dirty="0" err="1">
                <a:solidFill>
                  <a:srgbClr val="000000"/>
                </a:solidFill>
              </a:rPr>
              <a:t>pkt</a:t>
            </a:r>
            <a:r>
              <a:rPr lang="en-US" sz="1600" dirty="0">
                <a:solidFill>
                  <a:srgbClr val="000000"/>
                </a:solidFill>
              </a:rPr>
              <a:t> from 192.168.1.102, Serial0/0/1 : </a:t>
            </a:r>
            <a:r>
              <a:rPr lang="en-US" sz="1600" dirty="0">
                <a:solidFill>
                  <a:srgbClr val="000000"/>
                </a:solidFill>
                <a:highlight>
                  <a:srgbClr val="FFFF00"/>
                </a:highlight>
              </a:rPr>
              <a:t>Mismatch Authentication Key - No message digest key 2 on interface</a:t>
            </a:r>
          </a:p>
          <a:p>
            <a:r>
              <a:rPr lang="en-US" sz="1600" dirty="0">
                <a:solidFill>
                  <a:srgbClr val="000000"/>
                </a:solidFill>
              </a:rPr>
              <a:t>*Feb 17 17:56:26.530: OSPF: Send with youngest Key 1</a:t>
            </a:r>
          </a:p>
          <a:p>
            <a:endParaRPr lang="en-US" sz="1600" dirty="0">
              <a:solidFill>
                <a:srgbClr val="000000"/>
              </a:solidFill>
            </a:endParaRPr>
          </a:p>
          <a:p>
            <a:r>
              <a:rPr lang="en-US" sz="1600" dirty="0">
                <a:solidFill>
                  <a:srgbClr val="000000"/>
                </a:solidFill>
              </a:rPr>
              <a:t>R2#</a:t>
            </a:r>
          </a:p>
          <a:p>
            <a:r>
              <a:rPr lang="en-US" sz="1600" dirty="0">
                <a:solidFill>
                  <a:srgbClr val="000000"/>
                </a:solidFill>
              </a:rPr>
              <a:t>*Feb 17 17:55:28.226: OSPF: Send with youngest Key 2</a:t>
            </a:r>
          </a:p>
          <a:p>
            <a:r>
              <a:rPr lang="en-US" sz="1600" dirty="0">
                <a:solidFill>
                  <a:srgbClr val="000000"/>
                </a:solidFill>
              </a:rPr>
              <a:t>*Feb 17 17:55:28.286: OSPF: </a:t>
            </a:r>
            <a:r>
              <a:rPr lang="en-US" sz="1600" dirty="0" err="1">
                <a:solidFill>
                  <a:srgbClr val="000000"/>
                </a:solidFill>
              </a:rPr>
              <a:t>Rcv</a:t>
            </a:r>
            <a:r>
              <a:rPr lang="en-US" sz="1600" dirty="0">
                <a:solidFill>
                  <a:srgbClr val="000000"/>
                </a:solidFill>
              </a:rPr>
              <a:t> </a:t>
            </a:r>
            <a:r>
              <a:rPr lang="en-US" sz="1600" dirty="0" err="1">
                <a:solidFill>
                  <a:srgbClr val="000000"/>
                </a:solidFill>
              </a:rPr>
              <a:t>pkt</a:t>
            </a:r>
            <a:r>
              <a:rPr lang="en-US" sz="1600" dirty="0">
                <a:solidFill>
                  <a:srgbClr val="000000"/>
                </a:solidFill>
              </a:rPr>
              <a:t> from 192.168.1.101, Serial0/0/1 : </a:t>
            </a:r>
            <a:r>
              <a:rPr lang="en-US" sz="1600" dirty="0">
                <a:solidFill>
                  <a:srgbClr val="000000"/>
                </a:solidFill>
                <a:highlight>
                  <a:srgbClr val="FFFF00"/>
                </a:highlight>
              </a:rPr>
              <a:t>Mismatch Authentication Key - No message digest key 1 on interface</a:t>
            </a:r>
          </a:p>
          <a:p>
            <a:r>
              <a:rPr lang="en-US" sz="1600" dirty="0">
                <a:solidFill>
                  <a:srgbClr val="000000"/>
                </a:solidFill>
              </a:rPr>
              <a:t>*Feb 17 17:55:38.226: OSPF: Send with youngest Key 2</a:t>
            </a:r>
          </a:p>
          <a:p>
            <a:endParaRPr lang="en-US" sz="1600" dirty="0">
              <a:solidFill>
                <a:srgbClr val="000000"/>
              </a:solidFill>
            </a:endParaRPr>
          </a:p>
        </p:txBody>
      </p:sp>
      <p:sp>
        <p:nvSpPr>
          <p:cNvPr id="14" name="Content Placeholder 13"/>
          <p:cNvSpPr>
            <a:spLocks noGrp="1"/>
          </p:cNvSpPr>
          <p:nvPr>
            <p:ph sz="quarter" idx="11"/>
          </p:nvPr>
        </p:nvSpPr>
        <p:spPr>
          <a:xfrm>
            <a:off x="451470" y="1151356"/>
            <a:ext cx="11471588" cy="687798"/>
          </a:xfrm>
        </p:spPr>
        <p:txBody>
          <a:bodyPr>
            <a:normAutofit fontScale="92500" lnSpcReduction="10000"/>
          </a:bodyPr>
          <a:lstStyle/>
          <a:p>
            <a:r>
              <a:rPr lang="en-US" dirty="0">
                <a:solidFill>
                  <a:srgbClr val="000000"/>
                </a:solidFill>
              </a:rPr>
              <a:t>MD5 authentication on both R1 and R2, but R1 has key 1 and R2 has key 2, both with the same passwords:</a:t>
            </a:r>
          </a:p>
        </p:txBody>
      </p:sp>
    </p:spTree>
    <p:extLst>
      <p:ext uri="{BB962C8B-B14F-4D97-AF65-F5344CB8AC3E}">
        <p14:creationId xmlns:p14="http://schemas.microsoft.com/office/powerpoint/2010/main" val="4151971755"/>
      </p:ext>
    </p:extLst>
  </p:cSld>
  <p:clrMapOvr>
    <a:masterClrMapping/>
  </p:clrMapOvr>
  <p:transition/>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19751-AC0D-4BD7-A3B0-ED949644DE25}"/>
              </a:ext>
            </a:extLst>
          </p:cNvPr>
          <p:cNvSpPr>
            <a:spLocks noGrp="1"/>
          </p:cNvSpPr>
          <p:nvPr>
            <p:ph type="title"/>
          </p:nvPr>
        </p:nvSpPr>
        <p:spPr>
          <a:xfrm>
            <a:off x="231219" y="1241425"/>
            <a:ext cx="11481847" cy="3698875"/>
          </a:xfrm>
        </p:spPr>
        <p:txBody>
          <a:bodyPr>
            <a:normAutofit/>
          </a:bodyPr>
          <a:lstStyle/>
          <a:p>
            <a:pPr algn="ctr"/>
            <a:r>
              <a:rPr lang="en-GB" sz="6600" dirty="0"/>
              <a:t>Summary </a:t>
            </a:r>
            <a:br>
              <a:rPr lang="en-GB" sz="6600" dirty="0"/>
            </a:br>
            <a:r>
              <a:rPr lang="en-GB" sz="6600" dirty="0"/>
              <a:t>&amp; </a:t>
            </a:r>
            <a:br>
              <a:rPr lang="en-GB" sz="6600" dirty="0"/>
            </a:br>
            <a:r>
              <a:rPr lang="en-GB" sz="6600" dirty="0"/>
              <a:t>Q&amp;A</a:t>
            </a:r>
          </a:p>
        </p:txBody>
      </p:sp>
    </p:spTree>
    <p:extLst>
      <p:ext uri="{BB962C8B-B14F-4D97-AF65-F5344CB8AC3E}">
        <p14:creationId xmlns:p14="http://schemas.microsoft.com/office/powerpoint/2010/main" val="209636062"/>
      </p:ext>
    </p:extLst>
  </p:cSld>
  <p:clrMapOvr>
    <a:masterClrMapping/>
  </p:clrMapOvr>
</p:sld>
</file>

<file path=ppt/theme/theme1.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246F012C-2FD0-457E-8863-8FAB47F772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9758E74-DC2D-41F1-8941-572C7A584856}">
  <ds:schemaRefs>
    <ds:schemaRef ds:uri="http://schemas.microsoft.com/sharepoint/v3/contenttype/forms"/>
  </ds:schemaRefs>
</ds:datastoreItem>
</file>

<file path=customXml/itemProps3.xml><?xml version="1.0" encoding="utf-8"?>
<ds:datastoreItem xmlns:ds="http://schemas.openxmlformats.org/officeDocument/2006/customXml" ds:itemID="{2C577367-4EA9-4457-9131-4CAA96788206}">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2152</TotalTime>
  <Words>11476</Words>
  <Application>Microsoft Macintosh PowerPoint</Application>
  <PresentationFormat>Widescreen</PresentationFormat>
  <Paragraphs>1227</Paragraphs>
  <Slides>106</Slides>
  <Notes>74</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106</vt:i4>
      </vt:variant>
    </vt:vector>
  </HeadingPairs>
  <TitlesOfParts>
    <vt:vector size="117" baseType="lpstr">
      <vt:lpstr>Aptos</vt:lpstr>
      <vt:lpstr>Arial</vt:lpstr>
      <vt:lpstr>Calibri</vt:lpstr>
      <vt:lpstr>Calibri Light</vt:lpstr>
      <vt:lpstr>Courier New</vt:lpstr>
      <vt:lpstr>Tahoma</vt:lpstr>
      <vt:lpstr>Times New Roman</vt:lpstr>
      <vt:lpstr>Wingdings</vt:lpstr>
      <vt:lpstr>Wingdings 2</vt:lpstr>
      <vt:lpstr>UWTSD Text 2</vt:lpstr>
      <vt:lpstr>UWTSD Logo Variations place image in Background</vt:lpstr>
      <vt:lpstr>Open Shortest Path First (OSPF) </vt:lpstr>
      <vt:lpstr>Objectives</vt:lpstr>
      <vt:lpstr>Open Shortest Path First (OSPF)</vt:lpstr>
      <vt:lpstr>OSPF Features</vt:lpstr>
      <vt:lpstr>Link-State Protocol Characteristics </vt:lpstr>
      <vt:lpstr>Link-State Protocol Advantages</vt:lpstr>
      <vt:lpstr>OSPF Terminology</vt:lpstr>
      <vt:lpstr>OSPF Terminology</vt:lpstr>
      <vt:lpstr>OSPF Router Tables / Databases</vt:lpstr>
      <vt:lpstr>Link-State Advertisements (LSAs)</vt:lpstr>
      <vt:lpstr>PowerPoint Presentation</vt:lpstr>
      <vt:lpstr>SPF Routing Algorithm</vt:lpstr>
      <vt:lpstr>SPF Tree and Routing Table</vt:lpstr>
      <vt:lpstr>OSPF Areas</vt:lpstr>
      <vt:lpstr>OSPF Two-Layer Hierarchy</vt:lpstr>
      <vt:lpstr>OSPF Router Types</vt:lpstr>
      <vt:lpstr>OSPF Router Types</vt:lpstr>
      <vt:lpstr>Internal Router</vt:lpstr>
      <vt:lpstr>Backbone Router</vt:lpstr>
      <vt:lpstr>Area Border Router (ABR)</vt:lpstr>
      <vt:lpstr>Autonomous System Boundary Router (ASBR)</vt:lpstr>
      <vt:lpstr>OSPF Router Types</vt:lpstr>
      <vt:lpstr>DR and BDR Routers</vt:lpstr>
      <vt:lpstr>OSPF Metric Calculation</vt:lpstr>
      <vt:lpstr>OSPF Cost Formula</vt:lpstr>
      <vt:lpstr>OSPF Packet</vt:lpstr>
      <vt:lpstr>OSPF Packet Types</vt:lpstr>
      <vt:lpstr>OSPF Hello Packet</vt:lpstr>
      <vt:lpstr>Synchronization and Route calculation</vt:lpstr>
      <vt:lpstr>Adjacent OSPF Neighbors</vt:lpstr>
      <vt:lpstr>Link-State Data Structures</vt:lpstr>
      <vt:lpstr>Link-State Data Structures</vt:lpstr>
      <vt:lpstr>OSPF Administrative Distance</vt:lpstr>
      <vt:lpstr>Single-Area OSPFv2</vt:lpstr>
      <vt:lpstr>Single-Area OSPFv2: OSPF Router ID</vt:lpstr>
      <vt:lpstr>OSPF Router ID (Cont.)</vt:lpstr>
      <vt:lpstr> Configure Single-Area OSPFv2</vt:lpstr>
      <vt:lpstr> Configure Single-Area OSPFv2 (Cont.)</vt:lpstr>
      <vt:lpstr>OSPF Cost</vt:lpstr>
      <vt:lpstr>OSPF Cost (Cont.)</vt:lpstr>
      <vt:lpstr>Verify OSPF</vt:lpstr>
      <vt:lpstr>Verify OSPF (Cont.)</vt:lpstr>
      <vt:lpstr>Single-Area OSPFv3</vt:lpstr>
      <vt:lpstr>OSPFv2 vs. OSPFv3</vt:lpstr>
      <vt:lpstr>OSPFv2 vs. OSPFv3 (Cont.)</vt:lpstr>
      <vt:lpstr>Configuring OSPFv3</vt:lpstr>
      <vt:lpstr>Verify OSPFv3</vt:lpstr>
      <vt:lpstr>Verify OSPFv3 (Cont.)</vt:lpstr>
      <vt:lpstr>Planning OSPF Routing Implementations </vt:lpstr>
      <vt:lpstr>Planning to Deploy OSPF</vt:lpstr>
      <vt:lpstr>Implementing OSPF</vt:lpstr>
      <vt:lpstr>Implementing OSPF</vt:lpstr>
      <vt:lpstr>Verifying OSPF</vt:lpstr>
      <vt:lpstr>Documenting</vt:lpstr>
      <vt:lpstr>PowerPoint Presentation</vt:lpstr>
      <vt:lpstr>Enable OSPF Routing</vt:lpstr>
      <vt:lpstr>Identify OSPF Network </vt:lpstr>
      <vt:lpstr>The Wildcard Mask</vt:lpstr>
      <vt:lpstr>Define the Interface Bandwidth</vt:lpstr>
      <vt:lpstr>Configuring Single-Area OSPF Example</vt:lpstr>
      <vt:lpstr>Configuring Single-Area OSPF Example</vt:lpstr>
      <vt:lpstr>OSPF Router ID</vt:lpstr>
      <vt:lpstr>OSPF Router ID</vt:lpstr>
      <vt:lpstr>Define the Router ID</vt:lpstr>
      <vt:lpstr>Verifying the Router-ID</vt:lpstr>
      <vt:lpstr>Verifying OSPF</vt:lpstr>
      <vt:lpstr>Verifying OSPF: show ip protocols</vt:lpstr>
      <vt:lpstr>Verifying OSPF: show ip ospf neighbors</vt:lpstr>
      <vt:lpstr>Verifying OSPF: show ip route ospf</vt:lpstr>
      <vt:lpstr>Clearing the OSPF Routing Table</vt:lpstr>
      <vt:lpstr>Verifying OSPF: show ip ospf interface</vt:lpstr>
      <vt:lpstr>LSA Broadcast </vt:lpstr>
      <vt:lpstr>Broadcast Challenge: Multiple Adjacencies</vt:lpstr>
      <vt:lpstr>Broadcast Challenge: Extensive LSAs</vt:lpstr>
      <vt:lpstr>Solution: Designated Router</vt:lpstr>
      <vt:lpstr>Designated Router (DR)</vt:lpstr>
      <vt:lpstr>Backup Designated Router (BDR)</vt:lpstr>
      <vt:lpstr>DR/BDR</vt:lpstr>
      <vt:lpstr>Assigning Router Priority</vt:lpstr>
      <vt:lpstr>The Election of the DR</vt:lpstr>
      <vt:lpstr>Manipulating the Election Process</vt:lpstr>
      <vt:lpstr>PowerPoint Presentation</vt:lpstr>
      <vt:lpstr>OSPF Passive-Interface</vt:lpstr>
      <vt:lpstr>Passive-Interface Example</vt:lpstr>
      <vt:lpstr>Propagating a Default Route</vt:lpstr>
      <vt:lpstr>default-information originate Command </vt:lpstr>
      <vt:lpstr>default-information originate Example</vt:lpstr>
      <vt:lpstr>Changing the Reference Bandwidth</vt:lpstr>
      <vt:lpstr>Changing the Reference Bandwidth</vt:lpstr>
      <vt:lpstr>Modifying the Cost of a Link</vt:lpstr>
      <vt:lpstr>Override the Default Interface Cost</vt:lpstr>
      <vt:lpstr>OSPF Authentication</vt:lpstr>
      <vt:lpstr>OSPF Authentication Types</vt:lpstr>
      <vt:lpstr>Planning for OSPF</vt:lpstr>
      <vt:lpstr>Configure A Key for Simple Authentication</vt:lpstr>
      <vt:lpstr>Configuring Simple Password Authentication</vt:lpstr>
      <vt:lpstr>Configuring Simple Password Authentication</vt:lpstr>
      <vt:lpstr>Troubleshooting Simple Password Problems</vt:lpstr>
      <vt:lpstr>Troubleshooting Simple Password Problems</vt:lpstr>
      <vt:lpstr>Configure the Authentication Mode for OSPF</vt:lpstr>
      <vt:lpstr>PowerPoint Presentation</vt:lpstr>
      <vt:lpstr>Configuring MD5 Authentication</vt:lpstr>
      <vt:lpstr>Configuring MD5 Authentication</vt:lpstr>
      <vt:lpstr>Verifying MD5 Authentication</vt:lpstr>
      <vt:lpstr>Troubleshooting MD5 Authentication</vt:lpstr>
      <vt:lpstr>Summary  &amp;  Q&amp;A</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Kapilan Radhakrishnan</cp:lastModifiedBy>
  <cp:revision>80</cp:revision>
  <dcterms:created xsi:type="dcterms:W3CDTF">2021-03-09T15:35:42Z</dcterms:created>
  <dcterms:modified xsi:type="dcterms:W3CDTF">2026-10-11T20:14:59Z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