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7" r:id="rId1"/>
  </p:sldMasterIdLst>
  <p:notesMasterIdLst>
    <p:notesMasterId r:id="rId11"/>
  </p:notesMasterIdLst>
  <p:sldIdLst>
    <p:sldId id="257" r:id="rId2"/>
    <p:sldId id="605" r:id="rId3"/>
    <p:sldId id="602" r:id="rId4"/>
    <p:sldId id="573" r:id="rId5"/>
    <p:sldId id="313" r:id="rId6"/>
    <p:sldId id="420" r:id="rId7"/>
    <p:sldId id="603" r:id="rId8"/>
    <p:sldId id="260" r:id="rId9"/>
    <p:sldId id="294" r:id="rId10"/>
  </p:sldIdLst>
  <p:sldSz cx="9144000" cy="5143500" type="screen16x9"/>
  <p:notesSz cx="6858000" cy="9144000"/>
  <p:embeddedFontLst>
    <p:embeddedFont>
      <p:font typeface="Montserrat SemiBold" panose="00000700000000000000" pitchFamily="2" charset="0"/>
      <p:regular r:id="rId12"/>
      <p:bold r:id="rId13"/>
      <p:italic r:id="rId14"/>
      <p:boldItalic r:id="rId15"/>
    </p:embeddedFont>
    <p:embeddedFont>
      <p:font typeface="Myriad Pro" panose="020B0503030403020204" charset="0"/>
      <p:regular r:id="rId16"/>
      <p:bold r:id="rId17"/>
      <p:italic r:id="rId18"/>
      <p:boldItalic r:id="rId19"/>
    </p:embeddedFont>
    <p:embeddedFont>
      <p:font typeface="Tahoma" panose="020B0604030504040204" pitchFamily="34" charset="0"/>
      <p:regular r:id="rId20"/>
      <p:bold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79B144-9811-4E0B-8440-C05FABD24FEF}" v="1" dt="2023-02-01T09:42:35.904"/>
  </p1510:revLst>
</p1510:revInfo>
</file>

<file path=ppt/tableStyles.xml><?xml version="1.0" encoding="utf-8"?>
<a:tblStyleLst xmlns:a="http://schemas.openxmlformats.org/drawingml/2006/main" def="{9E75C888-D13C-4F04-A0A8-709BC2F43DA2}">
  <a:tblStyle styleId="{9E75C888-D13C-4F04-A0A8-709BC2F43DA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84"/>
    <p:restoredTop sz="93537" autoAdjust="0"/>
  </p:normalViewPr>
  <p:slideViewPr>
    <p:cSldViewPr snapToGrid="0">
      <p:cViewPr varScale="1">
        <p:scale>
          <a:sx n="112" d="100"/>
          <a:sy n="112" d="100"/>
        </p:scale>
        <p:origin x="64" y="3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fY56P8UjA4M"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youtube.com/watch?v=8vlyOH5pSvg"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fY56P8UjA4M"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youtube.com/watch?v=cG9OO7KpSKs" TargetMode="External"/><Relationship Id="rId4" Type="http://schemas.openxmlformats.org/officeDocument/2006/relationships/hyperlink" Target="https://www.youtube.com/watch?v=8vlyOH5pSvg"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fY56P8UjA4M"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youtube.com/watch?v=8vlyOH5pSv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501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Approaches to evaluation: Where to start with service and intervention evaluation – YouTube</a:t>
            </a:r>
            <a:endParaRPr lang="en-GB" dirty="0"/>
          </a:p>
          <a:p>
            <a:r>
              <a:rPr lang="en-GB" dirty="0">
                <a:hlinkClick r:id="rId4"/>
              </a:rPr>
              <a:t>Evaluating Health Promotion Campaigns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2</a:t>
            </a:fld>
            <a:endParaRPr lang="en-GB"/>
          </a:p>
        </p:txBody>
      </p:sp>
    </p:spTree>
    <p:extLst>
      <p:ext uri="{BB962C8B-B14F-4D97-AF65-F5344CB8AC3E}">
        <p14:creationId xmlns:p14="http://schemas.microsoft.com/office/powerpoint/2010/main" val="16350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"individual or group that has an interest in any decision or activity of an organization."</a:t>
            </a:r>
          </a:p>
        </p:txBody>
      </p:sp>
    </p:spTree>
    <p:extLst>
      <p:ext uri="{BB962C8B-B14F-4D97-AF65-F5344CB8AC3E}">
        <p14:creationId xmlns:p14="http://schemas.microsoft.com/office/powerpoint/2010/main" val="1114010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Approaches to evaluation: Where to start with service and intervention evaluation – YouTube</a:t>
            </a:r>
            <a:endParaRPr lang="en-GB" dirty="0"/>
          </a:p>
          <a:p>
            <a:r>
              <a:rPr lang="en-GB" dirty="0">
                <a:hlinkClick r:id="rId4"/>
              </a:rPr>
              <a:t>Evaluating Health Promotion Campaigns – YouTube</a:t>
            </a:r>
            <a:endParaRPr lang="en-GB" dirty="0"/>
          </a:p>
          <a:p>
            <a:r>
              <a:rPr lang="en-GB" dirty="0">
                <a:hlinkClick r:id="rId5"/>
              </a:rPr>
              <a:t>What should I consider when planning an evaluation?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4</a:t>
            </a:fld>
            <a:endParaRPr lang="en-GB"/>
          </a:p>
        </p:txBody>
      </p:sp>
    </p:spTree>
    <p:extLst>
      <p:ext uri="{BB962C8B-B14F-4D97-AF65-F5344CB8AC3E}">
        <p14:creationId xmlns:p14="http://schemas.microsoft.com/office/powerpoint/2010/main" val="712608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Approaches to evaluation: Where to start with service and intervention evaluation – YouTube</a:t>
            </a:r>
            <a:endParaRPr lang="en-GB" dirty="0"/>
          </a:p>
          <a:p>
            <a:r>
              <a:rPr lang="en-GB" dirty="0">
                <a:hlinkClick r:id="rId4"/>
              </a:rPr>
              <a:t>Evaluating Health Promotion Campaigns - YouTube</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7</a:t>
            </a:fld>
            <a:endParaRPr lang="en-GB"/>
          </a:p>
        </p:txBody>
      </p:sp>
    </p:spTree>
    <p:extLst>
      <p:ext uri="{BB962C8B-B14F-4D97-AF65-F5344CB8AC3E}">
        <p14:creationId xmlns:p14="http://schemas.microsoft.com/office/powerpoint/2010/main" val="2631153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491630"/>
            <a:ext cx="7772400" cy="1102519"/>
          </a:xfrm>
        </p:spPr>
        <p:txBody>
          <a:bodyPr/>
          <a:lstStyle/>
          <a:p>
            <a:r>
              <a:rPr lang="en-US"/>
              <a:t>Click to edit Master title style</a:t>
            </a:r>
            <a:endParaRPr lang="en-GB"/>
          </a:p>
        </p:txBody>
      </p:sp>
      <p:sp>
        <p:nvSpPr>
          <p:cNvPr id="3" name="Subtitle 2"/>
          <p:cNvSpPr>
            <a:spLocks noGrp="1"/>
          </p:cNvSpPr>
          <p:nvPr>
            <p:ph type="subTitle" idx="1"/>
          </p:nvPr>
        </p:nvSpPr>
        <p:spPr>
          <a:xfrm>
            <a:off x="1369368" y="2808461"/>
            <a:ext cx="6400800" cy="131445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4894008"/>
            <a:ext cx="971128" cy="163892"/>
          </a:xfrm>
        </p:spPr>
        <p:txBody>
          <a:bodyPr/>
          <a:lstStyle/>
          <a:p>
            <a:fld id="{9C64F3F4-CE19-49F8-9EF4-FF4EE52031C2}" type="datetimeFigureOut">
              <a:rPr lang="en-GB" smtClean="0"/>
              <a:t>29/01/2026</a:t>
            </a:fld>
            <a:endParaRPr lang="en-GB"/>
          </a:p>
        </p:txBody>
      </p:sp>
      <p:sp>
        <p:nvSpPr>
          <p:cNvPr id="5" name="Footer Placeholder 4"/>
          <p:cNvSpPr>
            <a:spLocks noGrp="1"/>
          </p:cNvSpPr>
          <p:nvPr>
            <p:ph type="ftr" sz="quarter" idx="11"/>
          </p:nvPr>
        </p:nvSpPr>
        <p:spPr>
          <a:xfrm>
            <a:off x="4139952" y="4785996"/>
            <a:ext cx="2895600" cy="273844"/>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437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200151"/>
            <a:ext cx="8229600" cy="29377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5" name="Footer Placeholder 4"/>
          <p:cNvSpPr>
            <a:spLocks noGrp="1"/>
          </p:cNvSpPr>
          <p:nvPr>
            <p:ph type="ftr" sz="quarter" idx="11"/>
          </p:nvPr>
        </p:nvSpPr>
        <p:spPr>
          <a:xfrm>
            <a:off x="3131840" y="4846335"/>
            <a:ext cx="2895600" cy="273844"/>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5763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2994813"/>
            <a:ext cx="7772400" cy="1021556"/>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1869673"/>
            <a:ext cx="77724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5876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200151"/>
            <a:ext cx="4038600" cy="299178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00151"/>
            <a:ext cx="4038600" cy="299178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4310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1631157"/>
            <a:ext cx="4040188" cy="25607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1631157"/>
            <a:ext cx="4041775" cy="25607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47444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81554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3662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387913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076326"/>
            <a:ext cx="3008313" cy="302241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5179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381840"/>
            <a:ext cx="5486400" cy="425054"/>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459582"/>
            <a:ext cx="5486400" cy="2868253"/>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3867894"/>
            <a:ext cx="5486400" cy="324036"/>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876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1033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3931946"/>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5979"/>
            <a:ext cx="6019800" cy="39319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82839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image 2">
    <p:spTree>
      <p:nvGrpSpPr>
        <p:cNvPr id="1" name=""/>
        <p:cNvGrpSpPr/>
        <p:nvPr/>
      </p:nvGrpSpPr>
      <p:grpSpPr>
        <a:xfrm>
          <a:off x="0" y="0"/>
          <a:ext cx="0" cy="0"/>
          <a:chOff x="0" y="0"/>
          <a:chExt cx="0" cy="0"/>
        </a:xfrm>
      </p:grpSpPr>
      <p:sp>
        <p:nvSpPr>
          <p:cNvPr id="14" name="Text Placeholder 23">
            <a:extLst>
              <a:ext uri="{FF2B5EF4-FFF2-40B4-BE49-F238E27FC236}">
                <a16:creationId xmlns:a16="http://schemas.microsoft.com/office/drawing/2014/main" id="{E90710C3-BF7A-F548-B418-3A0A8213631B}"/>
              </a:ext>
            </a:extLst>
          </p:cNvPr>
          <p:cNvSpPr>
            <a:spLocks noGrp="1"/>
          </p:cNvSpPr>
          <p:nvPr>
            <p:ph type="body" sz="quarter" idx="14" hasCustomPrompt="1"/>
          </p:nvPr>
        </p:nvSpPr>
        <p:spPr>
          <a:xfrm>
            <a:off x="4797155" y="3608486"/>
            <a:ext cx="2635793" cy="448076"/>
          </a:xfrm>
        </p:spPr>
        <p:txBody>
          <a:bodyPr/>
          <a:lstStyle>
            <a:lvl1pPr marL="0" indent="0">
              <a:buNone/>
              <a:defRPr b="0" i="0">
                <a:solidFill>
                  <a:srgbClr val="0F3758"/>
                </a:solidFill>
                <a:latin typeface="+mn-lt"/>
              </a:defRPr>
            </a:lvl1pPr>
          </a:lstStyle>
          <a:p>
            <a:pPr lvl="0"/>
            <a:r>
              <a:rPr lang="en-US" dirty="0"/>
              <a:t>Caption of image</a:t>
            </a:r>
          </a:p>
        </p:txBody>
      </p:sp>
      <p:sp>
        <p:nvSpPr>
          <p:cNvPr id="13" name="Content Placeholder 3">
            <a:extLst>
              <a:ext uri="{FF2B5EF4-FFF2-40B4-BE49-F238E27FC236}">
                <a16:creationId xmlns:a16="http://schemas.microsoft.com/office/drawing/2014/main" id="{3A060D27-FA01-9B46-B9F6-9222EF682582}"/>
              </a:ext>
            </a:extLst>
          </p:cNvPr>
          <p:cNvSpPr>
            <a:spLocks noGrp="1"/>
          </p:cNvSpPr>
          <p:nvPr>
            <p:ph sz="half" idx="13"/>
          </p:nvPr>
        </p:nvSpPr>
        <p:spPr>
          <a:xfrm>
            <a:off x="4897007" y="1331178"/>
            <a:ext cx="2436086" cy="2111467"/>
          </a:xfrm>
        </p:spPr>
        <p:txBody>
          <a:bodyPr>
            <a:normAutofit/>
          </a:bodyPr>
          <a:lstStyle>
            <a:lvl1pPr algn="l">
              <a:defRPr sz="1350" b="1" i="0">
                <a:latin typeface="Montserrat SemiBold" pitchFamily="2" charset="77"/>
              </a:defRPr>
            </a:lvl1pPr>
            <a:lvl2pPr algn="l">
              <a:defRPr/>
            </a:lvl2pPr>
            <a:lvl3pPr algn="l">
              <a:defRPr/>
            </a:lvl3pPr>
            <a:lvl4pPr algn="l">
              <a:defRPr/>
            </a:lvl4pPr>
            <a:lvl5pPr algn="l">
              <a:defRPr/>
            </a:lvl5pPr>
          </a:lstStyle>
          <a:p>
            <a:pPr lvl="0"/>
            <a:endParaRPr lang="en-US" dirty="0"/>
          </a:p>
        </p:txBody>
      </p:sp>
      <p:sp>
        <p:nvSpPr>
          <p:cNvPr id="12" name="Text Placeholder 3">
            <a:extLst>
              <a:ext uri="{FF2B5EF4-FFF2-40B4-BE49-F238E27FC236}">
                <a16:creationId xmlns:a16="http://schemas.microsoft.com/office/drawing/2014/main" id="{146B7075-00A2-0F41-81C1-8D5FEDEBC806}"/>
              </a:ext>
            </a:extLst>
          </p:cNvPr>
          <p:cNvSpPr>
            <a:spLocks noGrp="1"/>
          </p:cNvSpPr>
          <p:nvPr>
            <p:ph type="body" sz="half" idx="2" hasCustomPrompt="1"/>
          </p:nvPr>
        </p:nvSpPr>
        <p:spPr>
          <a:xfrm>
            <a:off x="604794" y="1023046"/>
            <a:ext cx="2949178" cy="3287008"/>
          </a:xfrm>
        </p:spPr>
        <p:txBody>
          <a:bodyPr>
            <a:normAutofit/>
          </a:bodyPr>
          <a:lstStyle>
            <a:lvl1pPr marL="0" indent="0">
              <a:buNone/>
              <a:defRPr sz="1350" b="0">
                <a:solidFill>
                  <a:srgbClr val="0F3758"/>
                </a:solidFill>
                <a:latin typeface="+mn-lt"/>
              </a:defRPr>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dirty="0"/>
              <a:t>text</a:t>
            </a:r>
          </a:p>
        </p:txBody>
      </p:sp>
      <p:cxnSp>
        <p:nvCxnSpPr>
          <p:cNvPr id="15" name="Straight Connector 14">
            <a:extLst>
              <a:ext uri="{FF2B5EF4-FFF2-40B4-BE49-F238E27FC236}">
                <a16:creationId xmlns:a16="http://schemas.microsoft.com/office/drawing/2014/main" id="{FEB215AE-78AD-A54E-BE54-BA055DAA7055}"/>
              </a:ext>
            </a:extLst>
          </p:cNvPr>
          <p:cNvCxnSpPr>
            <a:cxnSpLocks/>
          </p:cNvCxnSpPr>
          <p:nvPr userDrawn="1"/>
        </p:nvCxnSpPr>
        <p:spPr>
          <a:xfrm>
            <a:off x="592866" y="95619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73D6E85-05C5-F149-BE2A-4CE3C338CD7C}"/>
              </a:ext>
            </a:extLst>
          </p:cNvPr>
          <p:cNvSpPr>
            <a:spLocks noGrp="1"/>
          </p:cNvSpPr>
          <p:nvPr>
            <p:ph type="title" hasCustomPrompt="1"/>
          </p:nvPr>
        </p:nvSpPr>
        <p:spPr>
          <a:xfrm>
            <a:off x="592865" y="83515"/>
            <a:ext cx="7886700" cy="994172"/>
          </a:xfrm>
        </p:spPr>
        <p:txBody>
          <a:bodyPr/>
          <a:lstStyle/>
          <a:p>
            <a:r>
              <a:rPr lang="en-GB" dirty="0"/>
              <a:t>Title</a:t>
            </a:r>
            <a:endParaRPr lang="en-US" dirty="0"/>
          </a:p>
        </p:txBody>
      </p:sp>
    </p:spTree>
    <p:extLst>
      <p:ext uri="{BB962C8B-B14F-4D97-AF65-F5344CB8AC3E}">
        <p14:creationId xmlns:p14="http://schemas.microsoft.com/office/powerpoint/2010/main" val="2149350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628650" y="1369219"/>
            <a:ext cx="7886700" cy="1342085"/>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23160840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plit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FD46-05D0-4CF8-91BA-2D979E4E915F}"/>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Slide Number Placeholder 2">
            <a:extLst>
              <a:ext uri="{FF2B5EF4-FFF2-40B4-BE49-F238E27FC236}">
                <a16:creationId xmlns:a16="http://schemas.microsoft.com/office/drawing/2014/main" id="{3D5F07D1-E3C2-4586-AD58-6C0B5D727C1A}"/>
              </a:ext>
            </a:extLst>
          </p:cNvPr>
          <p:cNvSpPr>
            <a:spLocks noGrp="1"/>
          </p:cNvSpPr>
          <p:nvPr>
            <p:ph type="sldNum" sz="quarter" idx="10"/>
          </p:nvPr>
        </p:nvSpPr>
        <p:spPr/>
        <p:txBody>
          <a:bodyPr/>
          <a:lstStyle/>
          <a:p>
            <a:fld id="{889EA259-1322-4CFA-ABA3-A9673A866BB3}" type="slidenum">
              <a:rPr lang="en-GB" smtClean="0"/>
              <a:t>‹#›</a:t>
            </a:fld>
            <a:endParaRPr lang="en-GB"/>
          </a:p>
        </p:txBody>
      </p:sp>
      <p:sp>
        <p:nvSpPr>
          <p:cNvPr id="4" name="Content Placeholder 2">
            <a:extLst>
              <a:ext uri="{FF2B5EF4-FFF2-40B4-BE49-F238E27FC236}">
                <a16:creationId xmlns:a16="http://schemas.microsoft.com/office/drawing/2014/main" id="{21EC7DA8-7095-4304-96B5-8E903E8E69C8}"/>
              </a:ext>
            </a:extLst>
          </p:cNvPr>
          <p:cNvSpPr>
            <a:spLocks noGrp="1"/>
          </p:cNvSpPr>
          <p:nvPr>
            <p:ph sz="half" idx="1"/>
          </p:nvPr>
        </p:nvSpPr>
        <p:spPr>
          <a:xfrm>
            <a:off x="628650" y="1369219"/>
            <a:ext cx="3888685" cy="2825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3">
            <a:extLst>
              <a:ext uri="{FF2B5EF4-FFF2-40B4-BE49-F238E27FC236}">
                <a16:creationId xmlns:a16="http://schemas.microsoft.com/office/drawing/2014/main" id="{686BD4FC-FA96-4EFC-A84F-69B44B106A46}"/>
              </a:ext>
            </a:extLst>
          </p:cNvPr>
          <p:cNvSpPr>
            <a:spLocks noGrp="1"/>
          </p:cNvSpPr>
          <p:nvPr>
            <p:ph sz="half" idx="2"/>
          </p:nvPr>
        </p:nvSpPr>
        <p:spPr>
          <a:xfrm>
            <a:off x="4629151" y="1369219"/>
            <a:ext cx="3888685" cy="2825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75330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517276"/>
            <a:ext cx="7886700" cy="758331"/>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275606"/>
            <a:ext cx="6551612" cy="3456384"/>
          </a:xfrm>
          <a:prstGeom prst="rect">
            <a:avLst/>
          </a:prstGeom>
        </p:spPr>
        <p:txBody>
          <a:bodyPr lIns="0" tIns="0" rIns="0" bIns="0"/>
          <a:lstStyle>
            <a:lvl1pPr marL="200025" indent="-192881">
              <a:buClr>
                <a:srgbClr val="7A7392"/>
              </a:buClr>
              <a:tabLst/>
              <a:defRPr sz="1350">
                <a:latin typeface="+mn-lt"/>
                <a:ea typeface="Tahoma" panose="020B0604030504040204" pitchFamily="34" charset="0"/>
                <a:cs typeface="Tahoma" panose="020B0604030504040204" pitchFamily="34" charset="0"/>
              </a:defRPr>
            </a:lvl1pPr>
            <a:lvl2pPr marL="406004" indent="-205979">
              <a:buClr>
                <a:srgbClr val="7A7392"/>
              </a:buClr>
              <a:buFont typeface="Courier New" panose="02070309020205020404" pitchFamily="49" charset="0"/>
              <a:buChar char="o"/>
              <a:defRPr sz="1350">
                <a:latin typeface="+mn-lt"/>
                <a:ea typeface="Tahoma" panose="020B0604030504040204" pitchFamily="34" charset="0"/>
                <a:cs typeface="Tahoma" panose="020B0604030504040204" pitchFamily="34" charset="0"/>
              </a:defRPr>
            </a:lvl2pPr>
            <a:lvl3pPr marL="606029" indent="-200025">
              <a:buClr>
                <a:srgbClr val="7A7392"/>
              </a:buClr>
              <a:buFont typeface="Arial" panose="020B0604020202020204" pitchFamily="34" charset="0"/>
              <a:buChar char="̶"/>
              <a:defRPr sz="1350">
                <a:latin typeface="+mn-lt"/>
                <a:ea typeface="Tahoma" panose="020B0604030504040204" pitchFamily="34" charset="0"/>
                <a:cs typeface="Tahoma" panose="020B0604030504040204" pitchFamily="34" charset="0"/>
              </a:defRPr>
            </a:lvl3pPr>
            <a:lvl4pPr>
              <a:defRPr sz="1200">
                <a:latin typeface="Tahoma" panose="020B0604030504040204" pitchFamily="34" charset="0"/>
                <a:ea typeface="Tahoma" panose="020B0604030504040204" pitchFamily="34" charset="0"/>
                <a:cs typeface="Tahoma" panose="020B0604030504040204" pitchFamily="34" charset="0"/>
              </a:defRPr>
            </a:lvl4pPr>
            <a:lvl5pPr>
              <a:defRPr sz="12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37022882"/>
      </p:ext>
    </p:extLst>
  </p:cSld>
  <p:clrMapOvr>
    <a:masterClrMapping/>
  </p:clrMapOvr>
  <p:transition spd="slow">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07"/>
        <p:cNvGrpSpPr/>
        <p:nvPr/>
      </p:nvGrpSpPr>
      <p:grpSpPr>
        <a:xfrm>
          <a:off x="0" y="0"/>
          <a:ext cx="0" cy="0"/>
          <a:chOff x="0" y="0"/>
          <a:chExt cx="0" cy="0"/>
        </a:xfrm>
      </p:grpSpPr>
      <p:sp>
        <p:nvSpPr>
          <p:cNvPr id="245" name="Google Shape;245;p5"/>
          <p:cNvSpPr txBox="1">
            <a:spLocks noGrp="1"/>
          </p:cNvSpPr>
          <p:nvPr>
            <p:ph type="title"/>
          </p:nvPr>
        </p:nvSpPr>
        <p:spPr>
          <a:xfrm>
            <a:off x="1320025" y="866525"/>
            <a:ext cx="6455700" cy="6681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246" name="Google Shape;246;p5"/>
          <p:cNvSpPr txBox="1">
            <a:spLocks noGrp="1"/>
          </p:cNvSpPr>
          <p:nvPr>
            <p:ph type="body" idx="1"/>
          </p:nvPr>
        </p:nvSpPr>
        <p:spPr>
          <a:xfrm>
            <a:off x="1320025" y="1613274"/>
            <a:ext cx="6455700" cy="2902500"/>
          </a:xfrm>
          <a:prstGeom prst="rect">
            <a:avLst/>
          </a:prstGeom>
        </p:spPr>
        <p:txBody>
          <a:bodyPr spcFirstLastPara="1" wrap="square" lIns="91425" tIns="91425" rIns="91425" bIns="91425" anchor="t" anchorCtr="0">
            <a:noAutofit/>
          </a:bodyPr>
          <a:lstStyle>
            <a:lvl1pPr marL="457200" lvl="0" indent="-368300">
              <a:spcBef>
                <a:spcPts val="600"/>
              </a:spcBef>
              <a:spcAft>
                <a:spcPts val="0"/>
              </a:spcAft>
              <a:buSzPts val="22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247" name="Google Shape;247;p5"/>
          <p:cNvSpPr txBox="1">
            <a:spLocks noGrp="1"/>
          </p:cNvSpPr>
          <p:nvPr>
            <p:ph type="sldNum" idx="12"/>
          </p:nvPr>
        </p:nvSpPr>
        <p:spPr>
          <a:xfrm>
            <a:off x="8547650" y="4749850"/>
            <a:ext cx="558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5631338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628650" y="1369219"/>
            <a:ext cx="7886700" cy="1342085"/>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451342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200151"/>
            <a:ext cx="8229600" cy="29377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4894008"/>
            <a:ext cx="971128" cy="16389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29/01/2026</a:t>
            </a:fld>
            <a:endParaRPr lang="en-GB" dirty="0"/>
          </a:p>
        </p:txBody>
      </p:sp>
      <p:sp>
        <p:nvSpPr>
          <p:cNvPr id="6" name="Slide Number Placeholder 5"/>
          <p:cNvSpPr>
            <a:spLocks noGrp="1"/>
          </p:cNvSpPr>
          <p:nvPr>
            <p:ph type="sldNum" sz="quarter" idx="4"/>
          </p:nvPr>
        </p:nvSpPr>
        <p:spPr>
          <a:xfrm>
            <a:off x="7956376" y="4785730"/>
            <a:ext cx="730424" cy="255377"/>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0135905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4" r:id="rId16"/>
    <p:sldLayoutId id="2147483676" r:id="rId17"/>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1-SvuFIQjK8"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hyperlink" Target="https://www.youtube.com/watch?v=1T3o-ruJ8uA" TargetMode="External"/><Relationship Id="rId4" Type="http://schemas.openxmlformats.org/officeDocument/2006/relationships/hyperlink" Target="https://www.youtube.com/watch?v=PCRSVRD2EA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fY56P8UjA4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youtube.com/watch?v=cG9OO7KpSK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8vlyOH5pSvg"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wp-content/uploads/2014/10/5yfv-web.pdf" TargetMode="External"/><Relationship Id="rId2" Type="http://schemas.openxmlformats.org/officeDocument/2006/relationships/hyperlink" Target="https://mypeer.org.au/monitoring-evaluation/types-of-evaluation/" TargetMode="External"/><Relationship Id="rId1" Type="http://schemas.openxmlformats.org/officeDocument/2006/relationships/slideLayout" Target="../slideLayouts/slideLayout16.xml"/><Relationship Id="rId5" Type="http://schemas.openxmlformats.org/officeDocument/2006/relationships/hyperlink" Target="https://www.instituteofhealthequity.org/resources-reports/fair-society-healthy-lives-the-marmot-review/fair-society-healthy-lives-full-report-pdf.pdf" TargetMode="External"/><Relationship Id="rId4" Type="http://schemas.openxmlformats.org/officeDocument/2006/relationships/hyperlink" Target="https://www.gov.uk/government/uploads/system/uploads/attachment_data/file/366852/PHE_Priorit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17694" y="1491630"/>
            <a:ext cx="5994666" cy="1080120"/>
          </a:xfrm>
        </p:spPr>
        <p:txBody>
          <a:bodyPr>
            <a:noAutofit/>
          </a:bodyPr>
          <a:lstStyle/>
          <a:p>
            <a:br>
              <a:rPr lang="en-GB" sz="2700" b="1" i="1" dirty="0">
                <a:solidFill>
                  <a:schemeClr val="bg1"/>
                </a:solidFill>
              </a:rPr>
            </a:br>
            <a:br>
              <a:rPr lang="en-GB" sz="2700" b="1" i="1" dirty="0">
                <a:solidFill>
                  <a:schemeClr val="bg1"/>
                </a:solidFill>
              </a:rPr>
            </a:br>
            <a:r>
              <a:rPr lang="en-GB" sz="2700" b="1" dirty="0">
                <a:solidFill>
                  <a:schemeClr val="bg1"/>
                </a:solidFill>
              </a:rPr>
              <a:t>Social Epidemiology and Public Health Development</a:t>
            </a:r>
            <a:br>
              <a:rPr lang="en-GB" sz="2700" b="1" i="1" dirty="0">
                <a:solidFill>
                  <a:schemeClr val="bg1"/>
                </a:solidFill>
              </a:rPr>
            </a:br>
            <a:br>
              <a:rPr lang="en-GB" sz="2700" b="1" i="1" dirty="0">
                <a:solidFill>
                  <a:schemeClr val="bg1"/>
                </a:solidFill>
              </a:rPr>
            </a:br>
            <a:br>
              <a:rPr lang="en-GB" sz="2700" b="1" i="1" dirty="0">
                <a:solidFill>
                  <a:schemeClr val="bg1"/>
                </a:solidFill>
              </a:rPr>
            </a:br>
            <a:br>
              <a:rPr lang="en-GB" sz="2700" b="1" dirty="0">
                <a:solidFill>
                  <a:schemeClr val="bg1"/>
                </a:solidFill>
              </a:rPr>
            </a:br>
            <a:br>
              <a:rPr lang="en-GB" sz="2700" b="1" dirty="0">
                <a:solidFill>
                  <a:schemeClr val="bg1"/>
                </a:solidFill>
              </a:rPr>
            </a:br>
            <a:br>
              <a:rPr lang="en-GB" sz="2700" b="1" dirty="0">
                <a:solidFill>
                  <a:schemeClr val="bg1"/>
                </a:solidFill>
              </a:rPr>
            </a:br>
            <a:r>
              <a:rPr lang="en-GB" sz="2700" b="1" dirty="0">
                <a:solidFill>
                  <a:schemeClr val="bg1"/>
                </a:solidFill>
              </a:rPr>
              <a:t>Week 3</a:t>
            </a:r>
            <a:endParaRPr lang="en-GB" sz="24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331640" y="4083918"/>
            <a:ext cx="5994666" cy="48605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defTabSz="685800"/>
            <a:endParaRPr lang="en-GB" sz="1500" b="1">
              <a:solidFill>
                <a:prstClr val="white"/>
              </a:solidFill>
              <a:latin typeface="Myriad Pro"/>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298069" y="1960402"/>
            <a:ext cx="4914546" cy="1569660"/>
          </a:xfrm>
          <a:prstGeom prst="rect">
            <a:avLst/>
          </a:prstGeom>
          <a:noFill/>
        </p:spPr>
        <p:txBody>
          <a:bodyPr wrap="square">
            <a:spAutoFit/>
          </a:bodyPr>
          <a:lstStyle/>
          <a:p>
            <a:pPr algn="ctr" defTabSz="685800">
              <a:buClrTx/>
            </a:pPr>
            <a:r>
              <a:rPr lang="en-US" sz="2400" b="1" i="1" kern="1200" dirty="0">
                <a:solidFill>
                  <a:schemeClr val="bg1"/>
                </a:solidFill>
                <a:latin typeface="Arial" panose="020B0604020202020204" pitchFamily="34" charset="0"/>
                <a:ea typeface="+mn-ea"/>
                <a:cs typeface="Arial" panose="020B0604020202020204" pitchFamily="34" charset="0"/>
              </a:rPr>
              <a:t>Planning and Evaluation of Health Interventions/campaign</a:t>
            </a:r>
          </a:p>
          <a:p>
            <a:pPr algn="ctr" defTabSz="685800">
              <a:buClrTx/>
            </a:pPr>
            <a:endParaRPr lang="en-US" sz="2400" b="1" dirty="0">
              <a:solidFill>
                <a:schemeClr val="bg1"/>
              </a:solidFill>
              <a:latin typeface="Arial" panose="020B0604020202020204" pitchFamily="34" charset="0"/>
              <a:cs typeface="Arial" panose="020B0604020202020204" pitchFamily="34" charset="0"/>
            </a:endParaRPr>
          </a:p>
          <a:p>
            <a:pPr algn="ctr" defTabSz="685800">
              <a:buClrTx/>
            </a:pPr>
            <a:r>
              <a:rPr lang="en-US" sz="2400" b="1" dirty="0">
                <a:solidFill>
                  <a:schemeClr val="bg1"/>
                </a:solidFill>
                <a:latin typeface="Arial" panose="020B0604020202020204" pitchFamily="34" charset="0"/>
                <a:cs typeface="Arial" panose="020B0604020202020204" pitchFamily="34" charset="0"/>
              </a:rPr>
              <a:t>Seminar Activities</a:t>
            </a:r>
            <a:endParaRPr lang="en-GB" sz="2400" b="1" kern="1200" dirty="0">
              <a:solidFill>
                <a:schemeClr val="bg1"/>
              </a:solidFill>
              <a:latin typeface="Myriad Pro"/>
              <a:ea typeface="+mn-ea"/>
              <a:cs typeface="Arial" panose="020B0604020202020204" pitchFamily="34" charset="0"/>
            </a:endParaRPr>
          </a:p>
        </p:txBody>
      </p:sp>
    </p:spTree>
    <p:extLst>
      <p:ext uri="{BB962C8B-B14F-4D97-AF65-F5344CB8AC3E}">
        <p14:creationId xmlns:p14="http://schemas.microsoft.com/office/powerpoint/2010/main" val="3304050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0" y="127221"/>
            <a:ext cx="9144000" cy="696300"/>
          </a:xfrm>
        </p:spPr>
        <p:txBody>
          <a:bodyPr>
            <a:normAutofit/>
          </a:bodyPr>
          <a:lstStyle/>
          <a:p>
            <a:pPr algn="ctr"/>
            <a:r>
              <a:rPr lang="en-GB" sz="3300" dirty="0">
                <a:latin typeface="Arial" panose="020B0604020202020204" pitchFamily="34" charset="0"/>
                <a:cs typeface="Arial" panose="020B0604020202020204" pitchFamily="34" charset="0"/>
              </a:rPr>
              <a:t>Activity 1 - SMART</a:t>
            </a:r>
          </a:p>
        </p:txBody>
      </p:sp>
      <p:sp>
        <p:nvSpPr>
          <p:cNvPr id="4" name="TextBox 3">
            <a:extLst>
              <a:ext uri="{FF2B5EF4-FFF2-40B4-BE49-F238E27FC236}">
                <a16:creationId xmlns:a16="http://schemas.microsoft.com/office/drawing/2014/main" id="{25A2FE0C-8188-428C-9DBD-A814733232F6}"/>
              </a:ext>
            </a:extLst>
          </p:cNvPr>
          <p:cNvSpPr txBox="1"/>
          <p:nvPr/>
        </p:nvSpPr>
        <p:spPr>
          <a:xfrm>
            <a:off x="1385646" y="1221600"/>
            <a:ext cx="7074786" cy="3477875"/>
          </a:xfrm>
          <a:prstGeom prst="rect">
            <a:avLst/>
          </a:prstGeom>
          <a:noFill/>
        </p:spPr>
        <p:txBody>
          <a:bodyPr wrap="square">
            <a:spAutoFit/>
          </a:bodyPr>
          <a:lstStyle/>
          <a:p>
            <a:r>
              <a:rPr lang="en-GB" sz="2100" dirty="0">
                <a:solidFill>
                  <a:schemeClr val="tx1"/>
                </a:solidFill>
              </a:rPr>
              <a:t>Watch the video below then discuss and</a:t>
            </a:r>
          </a:p>
          <a:p>
            <a:endParaRPr lang="en-GB" sz="1600" dirty="0">
              <a:solidFill>
                <a:srgbClr val="0070C0"/>
              </a:solidFill>
            </a:endParaRPr>
          </a:p>
          <a:p>
            <a:r>
              <a:rPr lang="en-GB" sz="1600" dirty="0">
                <a:hlinkClick r:id="rId3"/>
              </a:rPr>
              <a:t>SMART Goals - Quick Overview - YouTube</a:t>
            </a:r>
            <a:endParaRPr lang="en-GB" sz="1600" dirty="0">
              <a:solidFill>
                <a:srgbClr val="0070C0"/>
              </a:solidFill>
            </a:endParaRPr>
          </a:p>
          <a:p>
            <a:r>
              <a:rPr lang="en-GB" sz="1600" dirty="0">
                <a:solidFill>
                  <a:schemeClr val="tx1"/>
                </a:solidFill>
                <a:hlinkClick r:id="rId3"/>
              </a:rPr>
              <a:t>https://www.youtube.com/watch?v=1-SvuFIQjK8</a:t>
            </a:r>
            <a:endParaRPr lang="en-GB" sz="1600" dirty="0">
              <a:solidFill>
                <a:schemeClr val="tx1"/>
              </a:solidFill>
            </a:endParaRPr>
          </a:p>
          <a:p>
            <a:endParaRPr lang="en-GB" sz="1600" dirty="0">
              <a:solidFill>
                <a:schemeClr val="tx1"/>
              </a:solidFill>
            </a:endParaRPr>
          </a:p>
          <a:p>
            <a:r>
              <a:rPr lang="en-GB" sz="1600" dirty="0">
                <a:hlinkClick r:id="rId4"/>
              </a:rPr>
              <a:t>Setting SMART Goals - How To Properly Set a Goal (animated) - YouTube</a:t>
            </a:r>
            <a:endParaRPr lang="en-GB" sz="1600" dirty="0">
              <a:solidFill>
                <a:schemeClr val="tx1"/>
              </a:solidFill>
            </a:endParaRPr>
          </a:p>
          <a:p>
            <a:r>
              <a:rPr lang="en-GB" sz="1600" dirty="0">
                <a:solidFill>
                  <a:schemeClr val="tx1"/>
                </a:solidFill>
                <a:hlinkClick r:id="rId4"/>
              </a:rPr>
              <a:t>https://www.youtube.com/watch?v=PCRSVRD2EAk</a:t>
            </a:r>
            <a:endParaRPr lang="en-GB" sz="1600" dirty="0">
              <a:solidFill>
                <a:schemeClr val="tx1"/>
              </a:solidFill>
            </a:endParaRPr>
          </a:p>
          <a:p>
            <a:endParaRPr lang="en-GB" sz="1600" dirty="0">
              <a:solidFill>
                <a:schemeClr val="tx1"/>
              </a:solidFill>
            </a:endParaRPr>
          </a:p>
          <a:p>
            <a:r>
              <a:rPr lang="en-GB" sz="1600" dirty="0">
                <a:hlinkClick r:id="rId5"/>
              </a:rPr>
              <a:t>SMART objectives – YouTube</a:t>
            </a:r>
            <a:endParaRPr lang="en-GB" sz="1600" dirty="0"/>
          </a:p>
          <a:p>
            <a:r>
              <a:rPr lang="en-GB" sz="1600" dirty="0">
                <a:solidFill>
                  <a:srgbClr val="0070C0"/>
                </a:solidFill>
                <a:hlinkClick r:id="rId5"/>
              </a:rPr>
              <a:t>https://www.youtube.com/watch?v=1T3o-ruJ8uA</a:t>
            </a:r>
            <a:endParaRPr lang="en-GB" sz="1600" dirty="0">
              <a:solidFill>
                <a:srgbClr val="0070C0"/>
              </a:solidFill>
            </a:endParaRPr>
          </a:p>
          <a:p>
            <a:endParaRPr lang="en-GB" sz="1600" dirty="0">
              <a:solidFill>
                <a:schemeClr val="tx1"/>
              </a:solidFill>
            </a:endParaRPr>
          </a:p>
          <a:p>
            <a:pPr algn="ctr"/>
            <a:r>
              <a:rPr lang="en-GB" sz="2100" dirty="0">
                <a:solidFill>
                  <a:schemeClr val="tx1"/>
                </a:solidFill>
              </a:rPr>
              <a:t>Feedback your findings to the whole class</a:t>
            </a:r>
          </a:p>
          <a:p>
            <a:endParaRPr lang="en-GB" sz="1800" dirty="0">
              <a:solidFill>
                <a:srgbClr val="0070C0"/>
              </a:solidFill>
            </a:endParaRPr>
          </a:p>
        </p:txBody>
      </p:sp>
    </p:spTree>
    <p:extLst>
      <p:ext uri="{BB962C8B-B14F-4D97-AF65-F5344CB8AC3E}">
        <p14:creationId xmlns:p14="http://schemas.microsoft.com/office/powerpoint/2010/main" val="3394342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0AAEE-D46C-4631-850A-302362172CC6}"/>
              </a:ext>
            </a:extLst>
          </p:cNvPr>
          <p:cNvSpPr>
            <a:spLocks noGrp="1"/>
          </p:cNvSpPr>
          <p:nvPr>
            <p:ph type="title"/>
          </p:nvPr>
        </p:nvSpPr>
        <p:spPr>
          <a:xfrm>
            <a:off x="1860714" y="293676"/>
            <a:ext cx="6455700" cy="668100"/>
          </a:xfrm>
        </p:spPr>
        <p:txBody>
          <a:bodyPr/>
          <a:lstStyle/>
          <a:p>
            <a:pPr algn="ctr"/>
            <a:r>
              <a:rPr lang="en-GB" dirty="0"/>
              <a:t>Activity 2 - STAKEHOLDERS</a:t>
            </a:r>
          </a:p>
        </p:txBody>
      </p:sp>
      <p:sp>
        <p:nvSpPr>
          <p:cNvPr id="3" name="Text Placeholder 2">
            <a:extLst>
              <a:ext uri="{FF2B5EF4-FFF2-40B4-BE49-F238E27FC236}">
                <a16:creationId xmlns:a16="http://schemas.microsoft.com/office/drawing/2014/main" id="{AFFF3B12-39CA-4195-A25F-C0E042473E7D}"/>
              </a:ext>
            </a:extLst>
          </p:cNvPr>
          <p:cNvSpPr>
            <a:spLocks noGrp="1"/>
          </p:cNvSpPr>
          <p:nvPr>
            <p:ph type="body" idx="1"/>
          </p:nvPr>
        </p:nvSpPr>
        <p:spPr>
          <a:xfrm>
            <a:off x="1740747" y="1311125"/>
            <a:ext cx="6337128" cy="2610635"/>
          </a:xfrm>
        </p:spPr>
        <p:txBody>
          <a:bodyPr/>
          <a:lstStyle/>
          <a:p>
            <a:pPr marL="88900" indent="0">
              <a:buNone/>
            </a:pPr>
            <a:r>
              <a:rPr lang="en-GB" dirty="0">
                <a:latin typeface="+mn-lt"/>
              </a:rPr>
              <a:t>Working in groups research the term stakeholders</a:t>
            </a:r>
          </a:p>
          <a:p>
            <a:pPr marL="88900" indent="0">
              <a:buNone/>
            </a:pPr>
            <a:r>
              <a:rPr lang="en-GB" dirty="0">
                <a:latin typeface="+mn-lt"/>
              </a:rPr>
              <a:t>What other names are they called</a:t>
            </a:r>
          </a:p>
          <a:p>
            <a:endParaRPr lang="en-GB" dirty="0">
              <a:latin typeface="+mn-lt"/>
            </a:endParaRPr>
          </a:p>
          <a:p>
            <a:pPr marL="88900" indent="0">
              <a:buNone/>
            </a:pPr>
            <a:r>
              <a:rPr lang="en-GB" b="1" dirty="0">
                <a:latin typeface="+mn-lt"/>
              </a:rPr>
              <a:t>Feedback your findings to the whole class</a:t>
            </a:r>
          </a:p>
          <a:p>
            <a:endParaRPr lang="en-GB" dirty="0"/>
          </a:p>
        </p:txBody>
      </p:sp>
      <p:sp>
        <p:nvSpPr>
          <p:cNvPr id="4" name="Slide Number Placeholder 3">
            <a:extLst>
              <a:ext uri="{FF2B5EF4-FFF2-40B4-BE49-F238E27FC236}">
                <a16:creationId xmlns:a16="http://schemas.microsoft.com/office/drawing/2014/main" id="{46FD8443-AAD2-44E0-9AB1-48A543794FD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1241591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0" y="127221"/>
            <a:ext cx="9144000" cy="696300"/>
          </a:xfrm>
        </p:spPr>
        <p:txBody>
          <a:bodyPr>
            <a:normAutofit/>
          </a:bodyPr>
          <a:lstStyle/>
          <a:p>
            <a:pPr algn="ctr"/>
            <a:r>
              <a:rPr lang="en-GB" sz="3300" dirty="0">
                <a:latin typeface="Arial" panose="020B0604020202020204" pitchFamily="34" charset="0"/>
                <a:cs typeface="Arial" panose="020B0604020202020204" pitchFamily="34" charset="0"/>
              </a:rPr>
              <a:t>Activity 3 - PLANNING AN EVALUATION</a:t>
            </a:r>
          </a:p>
        </p:txBody>
      </p:sp>
      <p:sp>
        <p:nvSpPr>
          <p:cNvPr id="4" name="TextBox 3">
            <a:extLst>
              <a:ext uri="{FF2B5EF4-FFF2-40B4-BE49-F238E27FC236}">
                <a16:creationId xmlns:a16="http://schemas.microsoft.com/office/drawing/2014/main" id="{25A2FE0C-8188-428C-9DBD-A814733232F6}"/>
              </a:ext>
            </a:extLst>
          </p:cNvPr>
          <p:cNvSpPr txBox="1"/>
          <p:nvPr/>
        </p:nvSpPr>
        <p:spPr>
          <a:xfrm>
            <a:off x="1385646" y="1221600"/>
            <a:ext cx="7074786" cy="2677656"/>
          </a:xfrm>
          <a:prstGeom prst="rect">
            <a:avLst/>
          </a:prstGeom>
          <a:noFill/>
        </p:spPr>
        <p:txBody>
          <a:bodyPr wrap="square">
            <a:spAutoFit/>
          </a:bodyPr>
          <a:lstStyle/>
          <a:p>
            <a:r>
              <a:rPr lang="en-GB" sz="2100" dirty="0">
                <a:solidFill>
                  <a:schemeClr val="tx1"/>
                </a:solidFill>
              </a:rPr>
              <a:t>Watch the video below then discuss and</a:t>
            </a:r>
          </a:p>
          <a:p>
            <a:endParaRPr lang="en-GB" sz="2100" dirty="0">
              <a:solidFill>
                <a:schemeClr val="tx1"/>
              </a:solidFill>
            </a:endParaRPr>
          </a:p>
          <a:p>
            <a:endParaRPr lang="en-GB" sz="2100" dirty="0">
              <a:solidFill>
                <a:schemeClr val="tx1"/>
              </a:solidFill>
            </a:endParaRPr>
          </a:p>
          <a:p>
            <a:r>
              <a:rPr lang="en-GB" sz="2100" dirty="0">
                <a:solidFill>
                  <a:schemeClr val="tx1"/>
                </a:solidFill>
                <a:hlinkClick r:id="rId3"/>
              </a:rPr>
              <a:t>https://www.youtube.com/watch?v=fY56P8UjA4M</a:t>
            </a:r>
            <a:endParaRPr lang="en-GB" sz="2100" dirty="0">
              <a:solidFill>
                <a:schemeClr val="tx1"/>
              </a:solidFill>
            </a:endParaRPr>
          </a:p>
          <a:p>
            <a:endParaRPr lang="en-GB" sz="2100" dirty="0">
              <a:solidFill>
                <a:schemeClr val="tx1"/>
              </a:solidFill>
            </a:endParaRPr>
          </a:p>
          <a:p>
            <a:r>
              <a:rPr lang="en-GB" sz="2100" dirty="0">
                <a:solidFill>
                  <a:schemeClr val="tx1"/>
                </a:solidFill>
                <a:hlinkClick r:id="rId4"/>
              </a:rPr>
              <a:t>https://www.youtube.com/watch?v=cG9OO7KpSKs</a:t>
            </a:r>
            <a:endParaRPr lang="en-GB" sz="2100" dirty="0"/>
          </a:p>
          <a:p>
            <a:r>
              <a:rPr lang="en-GB" sz="2100" dirty="0">
                <a:solidFill>
                  <a:schemeClr val="tx1"/>
                </a:solidFill>
              </a:rPr>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1260964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0709-2870-49DE-9F59-547A8D9764C1}"/>
              </a:ext>
            </a:extLst>
          </p:cNvPr>
          <p:cNvSpPr>
            <a:spLocks noGrp="1"/>
          </p:cNvSpPr>
          <p:nvPr>
            <p:ph type="title"/>
          </p:nvPr>
        </p:nvSpPr>
        <p:spPr>
          <a:xfrm>
            <a:off x="891954" y="0"/>
            <a:ext cx="8213696" cy="668100"/>
          </a:xfrm>
        </p:spPr>
        <p:txBody>
          <a:bodyPr/>
          <a:lstStyle/>
          <a:p>
            <a:pPr algn="ctr"/>
            <a:r>
              <a:rPr lang="en-US" sz="3200" dirty="0">
                <a:latin typeface="+mj-lt"/>
              </a:rPr>
              <a:t>Activity 4 – CONDUCT AN EVALUATION</a:t>
            </a:r>
          </a:p>
        </p:txBody>
      </p:sp>
      <p:sp>
        <p:nvSpPr>
          <p:cNvPr id="3" name="Text Placeholder 2">
            <a:extLst>
              <a:ext uri="{FF2B5EF4-FFF2-40B4-BE49-F238E27FC236}">
                <a16:creationId xmlns:a16="http://schemas.microsoft.com/office/drawing/2014/main" id="{B001C9C3-9B43-404B-B321-E6E5ECEFEA86}"/>
              </a:ext>
            </a:extLst>
          </p:cNvPr>
          <p:cNvSpPr>
            <a:spLocks noGrp="1"/>
          </p:cNvSpPr>
          <p:nvPr>
            <p:ph type="body" idx="1"/>
          </p:nvPr>
        </p:nvSpPr>
        <p:spPr>
          <a:xfrm>
            <a:off x="494453" y="541627"/>
            <a:ext cx="8132712" cy="4405023"/>
          </a:xfrm>
        </p:spPr>
        <p:txBody>
          <a:bodyPr/>
          <a:lstStyle/>
          <a:p>
            <a:pPr marL="88900" indent="0">
              <a:buNone/>
            </a:pPr>
            <a:r>
              <a:rPr lang="en-GB" sz="2000" b="1" dirty="0">
                <a:latin typeface="+mn-lt"/>
              </a:rPr>
              <a:t>Working groups read the case scenario below  and highlight how to evaluate it using the 4 principles</a:t>
            </a:r>
          </a:p>
          <a:p>
            <a:pPr marL="88900" indent="0">
              <a:buNone/>
            </a:pPr>
            <a:r>
              <a:rPr lang="en-GB" sz="1800" dirty="0">
                <a:latin typeface="+mn-lt"/>
              </a:rPr>
              <a:t>A well-woman clinic is introduced in a primary health care practice aimed to monitor the health of middle-aged women. This will help to provide information and advice that will enable women to adopt healthier lifestyles to reduce the risk of hypertension, and other non-communicable diseases. Nurses invite women aged 40-65 years to a session in the clinic to assess and check their vital statistics that include weight, height and blood pressure. Question about lifestyle behaviours (e.g. diet, exercise) were also asked. Then the collected information is used to tailor information and advice given to them about adopting healthy behaviour.</a:t>
            </a:r>
          </a:p>
          <a:p>
            <a:pPr marL="88900" indent="0">
              <a:buNone/>
            </a:pPr>
            <a:r>
              <a:rPr lang="en-GB" sz="1800" b="1" dirty="0">
                <a:latin typeface="+mn-lt"/>
              </a:rPr>
              <a:t>Feedback your findings to the whole class</a:t>
            </a:r>
          </a:p>
          <a:p>
            <a:pPr>
              <a:buFont typeface="Wingdings" panose="05000000000000000000" pitchFamily="2" charset="2"/>
              <a:buChar char="§"/>
            </a:pPr>
            <a:endParaRPr lang="en-GB" sz="1800" dirty="0">
              <a:latin typeface="+mn-lt"/>
            </a:endParaRPr>
          </a:p>
        </p:txBody>
      </p:sp>
      <p:sp>
        <p:nvSpPr>
          <p:cNvPr id="4" name="Slide Number Placeholder 3">
            <a:extLst>
              <a:ext uri="{FF2B5EF4-FFF2-40B4-BE49-F238E27FC236}">
                <a16:creationId xmlns:a16="http://schemas.microsoft.com/office/drawing/2014/main" id="{76AEE518-3DD3-44B0-9F4D-6FCC0399863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5</a:t>
            </a:fld>
            <a:endParaRPr lang="en"/>
          </a:p>
        </p:txBody>
      </p:sp>
    </p:spTree>
    <p:extLst>
      <p:ext uri="{BB962C8B-B14F-4D97-AF65-F5344CB8AC3E}">
        <p14:creationId xmlns:p14="http://schemas.microsoft.com/office/powerpoint/2010/main" val="2455394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A204-E753-4F80-B01D-56F7E69F8ED4}"/>
              </a:ext>
            </a:extLst>
          </p:cNvPr>
          <p:cNvSpPr>
            <a:spLocks noGrp="1"/>
          </p:cNvSpPr>
          <p:nvPr>
            <p:ph type="title"/>
          </p:nvPr>
        </p:nvSpPr>
        <p:spPr>
          <a:xfrm>
            <a:off x="1606273" y="0"/>
            <a:ext cx="6455700" cy="668100"/>
          </a:xfrm>
        </p:spPr>
        <p:txBody>
          <a:bodyPr/>
          <a:lstStyle/>
          <a:p>
            <a:pPr algn="ctr"/>
            <a:r>
              <a:rPr lang="en-GB" dirty="0"/>
              <a:t>Activity 4 answer</a:t>
            </a:r>
          </a:p>
        </p:txBody>
      </p:sp>
      <p:sp>
        <p:nvSpPr>
          <p:cNvPr id="3" name="Text Placeholder 2">
            <a:extLst>
              <a:ext uri="{FF2B5EF4-FFF2-40B4-BE49-F238E27FC236}">
                <a16:creationId xmlns:a16="http://schemas.microsoft.com/office/drawing/2014/main" id="{06D5A0F1-13A0-439D-9089-30ACFE2578CE}"/>
              </a:ext>
            </a:extLst>
          </p:cNvPr>
          <p:cNvSpPr>
            <a:spLocks noGrp="1"/>
          </p:cNvSpPr>
          <p:nvPr>
            <p:ph type="body" idx="1"/>
          </p:nvPr>
        </p:nvSpPr>
        <p:spPr>
          <a:xfrm>
            <a:off x="155787" y="580635"/>
            <a:ext cx="8769282" cy="3693338"/>
          </a:xfrm>
        </p:spPr>
        <p:txBody>
          <a:bodyPr/>
          <a:lstStyle/>
          <a:p>
            <a:pPr marL="88900" indent="0">
              <a:buNone/>
            </a:pPr>
            <a:r>
              <a:rPr lang="en-GB" sz="1800" dirty="0">
                <a:latin typeface="+mn-lt"/>
              </a:rPr>
              <a:t>Since evaluation is  a process of appraising and assessing any on-going activities like health intervention</a:t>
            </a:r>
          </a:p>
          <a:p>
            <a:pPr marL="88900" indent="0">
              <a:buNone/>
            </a:pPr>
            <a:r>
              <a:rPr lang="en-GB" sz="1800" dirty="0">
                <a:latin typeface="+mn-lt"/>
              </a:rPr>
              <a:t>Noting how the women received the sessions by asking for feedback is one process of evaluation.</a:t>
            </a:r>
          </a:p>
          <a:p>
            <a:pPr marL="88900" indent="0">
              <a:buNone/>
            </a:pPr>
            <a:r>
              <a:rPr lang="en-GB" sz="1800" dirty="0">
                <a:latin typeface="+mn-lt"/>
              </a:rPr>
              <a:t>A before and after study of lifestyle behavioural change can be done through monitoring the collected vital statistics.</a:t>
            </a:r>
          </a:p>
          <a:p>
            <a:pPr marL="88900" indent="0">
              <a:buNone/>
            </a:pPr>
            <a:r>
              <a:rPr lang="en-GB" sz="1800" dirty="0">
                <a:latin typeface="+mn-lt"/>
              </a:rPr>
              <a:t>Equity and participation is a major evaluation principles that must be considered through asking the participants what they which to achieve from the programme</a:t>
            </a:r>
          </a:p>
          <a:p>
            <a:pPr marL="88900" indent="0">
              <a:buNone/>
            </a:pPr>
            <a:r>
              <a:rPr lang="en-GB" sz="1800" dirty="0">
                <a:latin typeface="+mn-lt"/>
              </a:rPr>
              <a:t>Assessing and comparing the socio-economic status of participants will help to determine if the programme has considered the social and health inequalities.</a:t>
            </a:r>
          </a:p>
        </p:txBody>
      </p:sp>
      <p:sp>
        <p:nvSpPr>
          <p:cNvPr id="4" name="Slide Number Placeholder 3">
            <a:extLst>
              <a:ext uri="{FF2B5EF4-FFF2-40B4-BE49-F238E27FC236}">
                <a16:creationId xmlns:a16="http://schemas.microsoft.com/office/drawing/2014/main" id="{49CAA57F-8C5E-42B4-9E4E-0DDBE603D83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1170895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0" y="127221"/>
            <a:ext cx="9144000" cy="696300"/>
          </a:xfrm>
        </p:spPr>
        <p:txBody>
          <a:bodyPr>
            <a:normAutofit/>
          </a:bodyPr>
          <a:lstStyle/>
          <a:p>
            <a:pPr algn="ctr"/>
            <a:r>
              <a:rPr lang="en-GB" sz="3300" dirty="0">
                <a:cs typeface="Arial" panose="020B0604020202020204" pitchFamily="34" charset="0"/>
              </a:rPr>
              <a:t>Activity 5 – EVALUATING A HEALTH CAMPAIGN</a:t>
            </a:r>
          </a:p>
        </p:txBody>
      </p:sp>
      <p:sp>
        <p:nvSpPr>
          <p:cNvPr id="4" name="TextBox 3">
            <a:extLst>
              <a:ext uri="{FF2B5EF4-FFF2-40B4-BE49-F238E27FC236}">
                <a16:creationId xmlns:a16="http://schemas.microsoft.com/office/drawing/2014/main" id="{25A2FE0C-8188-428C-9DBD-A814733232F6}"/>
              </a:ext>
            </a:extLst>
          </p:cNvPr>
          <p:cNvSpPr txBox="1"/>
          <p:nvPr/>
        </p:nvSpPr>
        <p:spPr>
          <a:xfrm>
            <a:off x="1385646" y="1221600"/>
            <a:ext cx="7074786" cy="1661993"/>
          </a:xfrm>
          <a:prstGeom prst="rect">
            <a:avLst/>
          </a:prstGeom>
          <a:noFill/>
        </p:spPr>
        <p:txBody>
          <a:bodyPr wrap="square">
            <a:spAutoFit/>
          </a:bodyPr>
          <a:lstStyle/>
          <a:p>
            <a:r>
              <a:rPr lang="en-GB" sz="2100" dirty="0">
                <a:solidFill>
                  <a:schemeClr val="tx1"/>
                </a:solidFill>
              </a:rPr>
              <a:t>Watch the video below then discuss and</a:t>
            </a:r>
          </a:p>
          <a:p>
            <a:endParaRPr lang="en-GB" sz="2100" dirty="0">
              <a:solidFill>
                <a:schemeClr val="tx1"/>
              </a:solidFill>
            </a:endParaRPr>
          </a:p>
          <a:p>
            <a:r>
              <a:rPr lang="en-GB" sz="2100" dirty="0">
                <a:solidFill>
                  <a:schemeClr val="tx1"/>
                </a:solidFill>
                <a:hlinkClick r:id="rId3"/>
              </a:rPr>
              <a:t>https://www.youtube.com/watch?v=8vlyOH5pSvg</a:t>
            </a:r>
            <a:endParaRPr lang="en-GB" sz="2100" dirty="0"/>
          </a:p>
          <a:p>
            <a:r>
              <a:rPr lang="en-GB" sz="2100" dirty="0">
                <a:solidFill>
                  <a:schemeClr val="tx1"/>
                </a:solidFill>
              </a:rPr>
              <a:t>Feedback your findings to the whole class</a:t>
            </a:r>
          </a:p>
          <a:p>
            <a:endParaRPr lang="en-GB" sz="1800" dirty="0">
              <a:solidFill>
                <a:srgbClr val="0070C0"/>
              </a:solidFill>
            </a:endParaRPr>
          </a:p>
        </p:txBody>
      </p:sp>
    </p:spTree>
    <p:extLst>
      <p:ext uri="{BB962C8B-B14F-4D97-AF65-F5344CB8AC3E}">
        <p14:creationId xmlns:p14="http://schemas.microsoft.com/office/powerpoint/2010/main" val="3560352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466D3-AE94-4227-8C47-576A9FB37EFC}"/>
              </a:ext>
            </a:extLst>
          </p:cNvPr>
          <p:cNvSpPr>
            <a:spLocks noGrp="1"/>
          </p:cNvSpPr>
          <p:nvPr>
            <p:ph type="title"/>
          </p:nvPr>
        </p:nvSpPr>
        <p:spPr>
          <a:xfrm>
            <a:off x="1137145" y="331432"/>
            <a:ext cx="6455700" cy="668100"/>
          </a:xfrm>
        </p:spPr>
        <p:txBody>
          <a:bodyPr>
            <a:normAutofit fontScale="90000"/>
          </a:bodyPr>
          <a:lstStyle/>
          <a:p>
            <a:pPr algn="ctr"/>
            <a:r>
              <a:rPr lang="en-GB" b="1" dirty="0">
                <a:cs typeface="Arial" panose="020B0604020202020204" pitchFamily="34" charset="0"/>
              </a:rPr>
              <a:t>ASSIGNMNENT</a:t>
            </a:r>
            <a:br>
              <a:rPr lang="en-GB" b="1" dirty="0">
                <a:cs typeface="Arial" panose="020B0604020202020204" pitchFamily="34" charset="0"/>
              </a:rPr>
            </a:br>
            <a:r>
              <a:rPr lang="en-GB" b="1" dirty="0">
                <a:cs typeface="Arial" panose="020B0604020202020204" pitchFamily="34" charset="0"/>
              </a:rPr>
              <a:t>Group Activity   </a:t>
            </a:r>
          </a:p>
        </p:txBody>
      </p:sp>
      <p:sp>
        <p:nvSpPr>
          <p:cNvPr id="3" name="Content Placeholder 2">
            <a:extLst>
              <a:ext uri="{FF2B5EF4-FFF2-40B4-BE49-F238E27FC236}">
                <a16:creationId xmlns:a16="http://schemas.microsoft.com/office/drawing/2014/main" id="{4245D9B8-57CB-47EA-8750-F984B990076E}"/>
              </a:ext>
            </a:extLst>
          </p:cNvPr>
          <p:cNvSpPr>
            <a:spLocks noGrp="1"/>
          </p:cNvSpPr>
          <p:nvPr>
            <p:ph idx="1"/>
          </p:nvPr>
        </p:nvSpPr>
        <p:spPr>
          <a:xfrm>
            <a:off x="1086029" y="1245465"/>
            <a:ext cx="5798748" cy="2790180"/>
          </a:xfrm>
        </p:spPr>
        <p:txBody>
          <a:bodyPr>
            <a:noAutofit/>
          </a:bodyPr>
          <a:lstStyle/>
          <a:p>
            <a:pPr marL="0" indent="0">
              <a:buNone/>
            </a:pPr>
            <a:r>
              <a:rPr lang="en-GB" sz="1800" dirty="0">
                <a:cs typeface="Arial" panose="020B0604020202020204" pitchFamily="34" charset="0"/>
              </a:rPr>
              <a:t>Breakout in your identified smaller groups (3-4 students)</a:t>
            </a:r>
          </a:p>
          <a:p>
            <a:pPr marL="0" indent="0">
              <a:buNone/>
            </a:pPr>
            <a:endParaRPr lang="en-GB" sz="1800" dirty="0">
              <a:solidFill>
                <a:schemeClr val="tx1"/>
              </a:solidFill>
              <a:cs typeface="Arial" panose="020B0604020202020204" pitchFamily="34" charset="0"/>
            </a:endParaRPr>
          </a:p>
          <a:p>
            <a:pPr>
              <a:buFont typeface="Wingdings" panose="05000000000000000000" pitchFamily="2" charset="2"/>
              <a:buChar char="Ø"/>
            </a:pPr>
            <a:r>
              <a:rPr lang="en-GB" sz="1800" dirty="0">
                <a:solidFill>
                  <a:schemeClr val="tx1"/>
                </a:solidFill>
                <a:cs typeface="Arial" panose="020B0604020202020204" pitchFamily="34" charset="0"/>
              </a:rPr>
              <a:t>Identify significant public health campaigns in of the areas/behaviours highlighted in the assignment brief and work with the one that you selected</a:t>
            </a:r>
            <a:r>
              <a:rPr lang="en-GB" sz="1800" dirty="0">
                <a:cs typeface="Arial" panose="020B0604020202020204" pitchFamily="34" charset="0"/>
              </a:rPr>
              <a:t>.</a:t>
            </a:r>
            <a:endParaRPr lang="en-GB" sz="1800" dirty="0">
              <a:solidFill>
                <a:schemeClr val="tx1"/>
              </a:solidFill>
              <a:cs typeface="Arial" panose="020B0604020202020204" pitchFamily="34" charset="0"/>
            </a:endParaRPr>
          </a:p>
          <a:p>
            <a:pPr>
              <a:buFont typeface="Wingdings" panose="05000000000000000000" pitchFamily="2" charset="2"/>
              <a:buChar char="Ø"/>
            </a:pPr>
            <a:r>
              <a:rPr lang="en-GB" sz="1800" dirty="0">
                <a:solidFill>
                  <a:schemeClr val="tx1"/>
                </a:solidFill>
                <a:cs typeface="Arial" panose="020B0604020202020204" pitchFamily="34" charset="0"/>
              </a:rPr>
              <a:t>Jot down three bullet points demonstrating whether your health campaign has evidence of </a:t>
            </a:r>
            <a:r>
              <a:rPr lang="en-GB" sz="1800" b="1" dirty="0">
                <a:solidFill>
                  <a:schemeClr val="tx1"/>
                </a:solidFill>
                <a:cs typeface="Arial" panose="020B0604020202020204" pitchFamily="34" charset="0"/>
              </a:rPr>
              <a:t>planning &amp; development</a:t>
            </a:r>
          </a:p>
        </p:txBody>
      </p:sp>
      <p:sp>
        <p:nvSpPr>
          <p:cNvPr id="4" name="Slide Number Placeholder 3">
            <a:extLst>
              <a:ext uri="{FF2B5EF4-FFF2-40B4-BE49-F238E27FC236}">
                <a16:creationId xmlns:a16="http://schemas.microsoft.com/office/drawing/2014/main" id="{A5D044A3-84B9-43BB-8C55-1C932950DAD7}"/>
              </a:ext>
            </a:extLst>
          </p:cNvPr>
          <p:cNvSpPr>
            <a:spLocks noGrp="1"/>
          </p:cNvSpPr>
          <p:nvPr>
            <p:ph type="sldNum" sz="quarter" idx="12"/>
          </p:nvPr>
        </p:nvSpPr>
        <p:spPr/>
        <p:txBody>
          <a:bodyPr/>
          <a:lstStyle/>
          <a:p>
            <a:r>
              <a:rPr lang="en-GB" dirty="0"/>
              <a:t>     </a:t>
            </a:r>
          </a:p>
        </p:txBody>
      </p:sp>
      <p:pic>
        <p:nvPicPr>
          <p:cNvPr id="5" name="Picture 4" descr="A close up of a sign&#10;&#10;Description automatically generated">
            <a:extLst>
              <a:ext uri="{FF2B5EF4-FFF2-40B4-BE49-F238E27FC236}">
                <a16:creationId xmlns:a16="http://schemas.microsoft.com/office/drawing/2014/main" id="{788C7F06-1565-4089-BB43-F660516FC7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3370" y="331432"/>
            <a:ext cx="1726012" cy="245067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60701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0709-2870-49DE-9F59-547A8D9764C1}"/>
              </a:ext>
            </a:extLst>
          </p:cNvPr>
          <p:cNvSpPr>
            <a:spLocks noGrp="1"/>
          </p:cNvSpPr>
          <p:nvPr>
            <p:ph type="title"/>
          </p:nvPr>
        </p:nvSpPr>
        <p:spPr>
          <a:xfrm>
            <a:off x="1805054" y="95249"/>
            <a:ext cx="6455700" cy="668100"/>
          </a:xfrm>
        </p:spPr>
        <p:txBody>
          <a:bodyPr/>
          <a:lstStyle/>
          <a:p>
            <a:r>
              <a:rPr lang="en-GB" dirty="0"/>
              <a:t>References</a:t>
            </a:r>
            <a:endParaRPr lang="en-US" dirty="0"/>
          </a:p>
        </p:txBody>
      </p:sp>
      <p:sp>
        <p:nvSpPr>
          <p:cNvPr id="3" name="Text Placeholder 2">
            <a:extLst>
              <a:ext uri="{FF2B5EF4-FFF2-40B4-BE49-F238E27FC236}">
                <a16:creationId xmlns:a16="http://schemas.microsoft.com/office/drawing/2014/main" id="{B001C9C3-9B43-404B-B321-E6E5ECEFEA86}"/>
              </a:ext>
            </a:extLst>
          </p:cNvPr>
          <p:cNvSpPr>
            <a:spLocks noGrp="1"/>
          </p:cNvSpPr>
          <p:nvPr>
            <p:ph type="body" idx="1"/>
          </p:nvPr>
        </p:nvSpPr>
        <p:spPr>
          <a:xfrm>
            <a:off x="281093" y="667070"/>
            <a:ext cx="8581813" cy="3523268"/>
          </a:xfrm>
        </p:spPr>
        <p:txBody>
          <a:bodyPr/>
          <a:lstStyle/>
          <a:p>
            <a:pPr marL="88900" indent="0">
              <a:buNone/>
            </a:pPr>
            <a:r>
              <a:rPr lang="en-GB" sz="1200" dirty="0"/>
              <a:t>MY-Peer Toolkit. </a:t>
            </a:r>
            <a:r>
              <a:rPr lang="en-GB" sz="1200" dirty="0">
                <a:latin typeface="+mn-lt"/>
              </a:rPr>
              <a:t>(2010) Types of Evaluation Available. </a:t>
            </a:r>
            <a:r>
              <a:rPr lang="en-GB" sz="1200" dirty="0">
                <a:latin typeface="+mn-lt"/>
                <a:hlinkClick r:id="rId2"/>
              </a:rPr>
              <a:t>https://mypeer.org.au/monitoring-evaluation/types-of-evaluation/</a:t>
            </a:r>
            <a:r>
              <a:rPr lang="en-GB" sz="1200" dirty="0">
                <a:latin typeface="+mn-lt"/>
              </a:rPr>
              <a:t> (Accessed date 07</a:t>
            </a:r>
            <a:r>
              <a:rPr lang="en-GB" sz="1200" baseline="30000" dirty="0">
                <a:latin typeface="+mn-lt"/>
              </a:rPr>
              <a:t>th</a:t>
            </a:r>
            <a:r>
              <a:rPr lang="en-GB" sz="1200" dirty="0">
                <a:latin typeface="+mn-lt"/>
              </a:rPr>
              <a:t> October 2022)</a:t>
            </a:r>
          </a:p>
          <a:p>
            <a:pPr marL="88900" indent="0">
              <a:buNone/>
            </a:pPr>
            <a:r>
              <a:rPr lang="en-GB" sz="1200" dirty="0">
                <a:latin typeface="+mn-lt"/>
              </a:rPr>
              <a:t>NHS Five Year Forward View (2014) </a:t>
            </a:r>
            <a:r>
              <a:rPr lang="en-GB" sz="1200" dirty="0">
                <a:latin typeface="+mn-lt"/>
                <a:hlinkClick r:id="rId3"/>
              </a:rPr>
              <a:t>https://www.england.nhs.uk/wp-content/uploads/2014/10/5yfv-web.pdf</a:t>
            </a:r>
            <a:endParaRPr lang="en-GB" sz="1200" dirty="0">
              <a:latin typeface="+mn-lt"/>
            </a:endParaRPr>
          </a:p>
          <a:p>
            <a:pPr marL="88900" indent="0">
              <a:buNone/>
            </a:pPr>
            <a:r>
              <a:rPr lang="en-GB" sz="1200" dirty="0">
                <a:latin typeface="+mn-lt"/>
              </a:rPr>
              <a:t>O'Connor-Fleming ML, Parker E, Higgins H, Gould T. A framework for evaluating health promotion programs. Health </a:t>
            </a:r>
            <a:r>
              <a:rPr lang="en-GB" sz="1200" dirty="0" err="1">
                <a:latin typeface="+mn-lt"/>
              </a:rPr>
              <a:t>Promot</a:t>
            </a:r>
            <a:r>
              <a:rPr lang="en-GB" sz="1200" dirty="0">
                <a:latin typeface="+mn-lt"/>
              </a:rPr>
              <a:t> J </a:t>
            </a:r>
            <a:r>
              <a:rPr lang="en-GB" sz="1200" dirty="0" err="1">
                <a:latin typeface="+mn-lt"/>
              </a:rPr>
              <a:t>Austr</a:t>
            </a:r>
            <a:r>
              <a:rPr lang="en-GB" sz="1200" dirty="0">
                <a:latin typeface="+mn-lt"/>
              </a:rPr>
              <a:t>. 2006 Apr;17(1):61-6. </a:t>
            </a:r>
            <a:r>
              <a:rPr lang="en-GB" sz="1200" dirty="0" err="1">
                <a:latin typeface="+mn-lt"/>
              </a:rPr>
              <a:t>doi</a:t>
            </a:r>
            <a:r>
              <a:rPr lang="en-GB" sz="1200" dirty="0">
                <a:latin typeface="+mn-lt"/>
              </a:rPr>
              <a:t>: 10.1071/he06061. PMID: 16619938</a:t>
            </a:r>
          </a:p>
          <a:p>
            <a:pPr marL="88900" indent="0">
              <a:buNone/>
            </a:pPr>
            <a:r>
              <a:rPr lang="en-GB" sz="1200" dirty="0">
                <a:latin typeface="+mn-lt"/>
              </a:rPr>
              <a:t>Public Health England. From Evidence into Action: opportunities to protect and improve the nations health. 2014 </a:t>
            </a:r>
            <a:r>
              <a:rPr lang="en-GB" sz="1200" dirty="0">
                <a:latin typeface="+mn-lt"/>
                <a:hlinkClick r:id="rId4"/>
              </a:rPr>
              <a:t>https://www.gov.uk/government/uploads/system/uploads/attachment_data/file/366852/PHE_Priorities.pdf</a:t>
            </a:r>
            <a:endParaRPr lang="en-GB" sz="1200" dirty="0">
              <a:latin typeface="+mn-lt"/>
            </a:endParaRPr>
          </a:p>
          <a:p>
            <a:pPr marL="88900" indent="0">
              <a:buNone/>
            </a:pPr>
            <a:r>
              <a:rPr lang="en-GB" sz="1200" dirty="0">
                <a:latin typeface="+mn-lt"/>
              </a:rPr>
              <a:t>Strategic Review of Health Inequalities in England post-2010. (2010). </a:t>
            </a:r>
            <a:r>
              <a:rPr lang="en-GB" sz="1200" i="1" dirty="0">
                <a:latin typeface="+mn-lt"/>
              </a:rPr>
              <a:t>Fair society, healthier lives: The Marmot review.</a:t>
            </a:r>
            <a:r>
              <a:rPr lang="en-GB" sz="1200" dirty="0">
                <a:latin typeface="+mn-lt"/>
              </a:rPr>
              <a:t> Retrieved from </a:t>
            </a:r>
            <a:r>
              <a:rPr lang="en-GB" sz="1200" dirty="0">
                <a:latin typeface="+mn-lt"/>
                <a:hlinkClick r:id="rId5"/>
              </a:rPr>
              <a:t>https://www.instituteofhealthequity.org/resources-reports/fair-society-healthy-lives-the-marmot-review/fair-society-healthy-lives-full-report-pdf.pdf</a:t>
            </a:r>
            <a:endParaRPr lang="en-GB" sz="1200" dirty="0">
              <a:latin typeface="+mn-lt"/>
            </a:endParaRPr>
          </a:p>
          <a:p>
            <a:pPr marL="88900" indent="0">
              <a:buNone/>
            </a:pPr>
            <a:r>
              <a:rPr lang="en-GB" sz="1200" dirty="0">
                <a:latin typeface="+mn-lt"/>
              </a:rPr>
              <a:t>Wenk, R. (2021). Biopsychosocial model. The Free Online Palliative Care Dictionary. Accessed 27/01/2022 at What is Biopsychosocial model - Meaning and definition – </a:t>
            </a:r>
            <a:r>
              <a:rPr lang="en-GB" sz="1200" dirty="0" err="1">
                <a:latin typeface="+mn-lt"/>
              </a:rPr>
              <a:t>Pallipedia</a:t>
            </a:r>
            <a:endParaRPr lang="en-GB" sz="1200" dirty="0">
              <a:latin typeface="+mn-lt"/>
            </a:endParaRPr>
          </a:p>
          <a:p>
            <a:pPr marL="88900" indent="0">
              <a:buNone/>
            </a:pPr>
            <a:r>
              <a:rPr lang="en-GB" sz="1200" dirty="0">
                <a:latin typeface="+mn-lt"/>
              </a:rPr>
              <a:t>World Health Organisation (2022) Available at: https://www.who.int/westernpacific/about/how-we-work/programmes/health-promotion (Accessed date 06Th  October 2022)</a:t>
            </a:r>
          </a:p>
          <a:p>
            <a:pPr marL="88900" indent="0">
              <a:buNone/>
            </a:pPr>
            <a:r>
              <a:rPr lang="en-GB" sz="1200" dirty="0">
                <a:latin typeface="+mn-lt"/>
              </a:rPr>
              <a:t>https://www.bmj.com/content/365/bmj.l2239</a:t>
            </a:r>
          </a:p>
          <a:p>
            <a:pPr marL="88900" indent="0">
              <a:buNone/>
            </a:pPr>
            <a:endParaRPr lang="en-GB" sz="1400" dirty="0">
              <a:latin typeface="+mn-lt"/>
            </a:endParaRPr>
          </a:p>
          <a:p>
            <a:pPr marL="88900" indent="0">
              <a:buNone/>
            </a:pPr>
            <a:r>
              <a:rPr lang="en-GB" sz="1400" dirty="0">
                <a:latin typeface="+mn-lt"/>
              </a:rPr>
              <a:t>.</a:t>
            </a:r>
          </a:p>
        </p:txBody>
      </p:sp>
      <p:sp>
        <p:nvSpPr>
          <p:cNvPr id="4" name="Slide Number Placeholder 3">
            <a:extLst>
              <a:ext uri="{FF2B5EF4-FFF2-40B4-BE49-F238E27FC236}">
                <a16:creationId xmlns:a16="http://schemas.microsoft.com/office/drawing/2014/main" id="{76AEE518-3DD3-44B0-9F4D-6FCC0399863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9</a:t>
            </a:fld>
            <a:endParaRPr lang="en"/>
          </a:p>
        </p:txBody>
      </p:sp>
    </p:spTree>
    <p:extLst>
      <p:ext uri="{BB962C8B-B14F-4D97-AF65-F5344CB8AC3E}">
        <p14:creationId xmlns:p14="http://schemas.microsoft.com/office/powerpoint/2010/main" val="19111632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871</Words>
  <Application>Microsoft Office PowerPoint</Application>
  <PresentationFormat>On-screen Show (16:9)</PresentationFormat>
  <Paragraphs>78</Paragraphs>
  <Slides>9</Slides>
  <Notes>5</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Montserrat SemiBold</vt:lpstr>
      <vt:lpstr>Courier New</vt:lpstr>
      <vt:lpstr>Calibri</vt:lpstr>
      <vt:lpstr>Arial</vt:lpstr>
      <vt:lpstr>Myriad Pro</vt:lpstr>
      <vt:lpstr>Wingdings</vt:lpstr>
      <vt:lpstr>Tahoma</vt:lpstr>
      <vt:lpstr>20140311PresentationUWTSDTemplate</vt:lpstr>
      <vt:lpstr>  Social Epidemiology and Public Health Development      Week 3</vt:lpstr>
      <vt:lpstr>Activity 1 - SMART</vt:lpstr>
      <vt:lpstr>Activity 2 - STAKEHOLDERS</vt:lpstr>
      <vt:lpstr>Activity 3 - PLANNING AN EVALUATION</vt:lpstr>
      <vt:lpstr>Activity 4 – CONDUCT AN EVALUATION</vt:lpstr>
      <vt:lpstr>Activity 4 answer</vt:lpstr>
      <vt:lpstr>Activity 5 – EVALUATING A HEALTH CAMPAIGN</vt:lpstr>
      <vt:lpstr>ASSIGNMNENT Group Activity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Wellbeing Week 3</dc:title>
  <dc:creator>Lauren Young</dc:creator>
  <cp:lastModifiedBy>Diola Bijlhout</cp:lastModifiedBy>
  <cp:revision>414</cp:revision>
  <dcterms:modified xsi:type="dcterms:W3CDTF">2026-01-29T16:29:16Z</dcterms:modified>
</cp:coreProperties>
</file>