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257" r:id="rId3"/>
    <p:sldId id="258" r:id="rId4"/>
    <p:sldId id="285" r:id="rId5"/>
    <p:sldId id="259" r:id="rId6"/>
    <p:sldId id="260" r:id="rId7"/>
    <p:sldId id="261" r:id="rId8"/>
    <p:sldId id="262" r:id="rId9"/>
    <p:sldId id="263" r:id="rId10"/>
    <p:sldId id="264" r:id="rId11"/>
    <p:sldId id="266" r:id="rId12"/>
    <p:sldId id="265" r:id="rId13"/>
    <p:sldId id="267" r:id="rId14"/>
    <p:sldId id="269" r:id="rId15"/>
    <p:sldId id="268" r:id="rId16"/>
    <p:sldId id="270" r:id="rId17"/>
    <p:sldId id="271" r:id="rId18"/>
    <p:sldId id="272" r:id="rId19"/>
    <p:sldId id="273" r:id="rId20"/>
    <p:sldId id="274" r:id="rId21"/>
    <p:sldId id="275" r:id="rId22"/>
    <p:sldId id="276" r:id="rId23"/>
    <p:sldId id="277" r:id="rId24"/>
    <p:sldId id="278" r:id="rId25"/>
    <p:sldId id="287" r:id="rId26"/>
    <p:sldId id="280" r:id="rId27"/>
    <p:sldId id="290" r:id="rId28"/>
    <p:sldId id="279" r:id="rId29"/>
    <p:sldId id="289" r:id="rId30"/>
    <p:sldId id="281" r:id="rId31"/>
    <p:sldId id="291" r:id="rId32"/>
    <p:sldId id="286" r:id="rId33"/>
    <p:sldId id="288" r:id="rId34"/>
    <p:sldId id="293" r:id="rId35"/>
    <p:sldId id="282" r:id="rId36"/>
    <p:sldId id="283" r:id="rId37"/>
    <p:sldId id="294" r:id="rId38"/>
    <p:sldId id="28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168" autoAdjust="0"/>
    <p:restoredTop sz="85739" autoAdjust="0"/>
  </p:normalViewPr>
  <p:slideViewPr>
    <p:cSldViewPr snapToGrid="0" snapToObjects="1">
      <p:cViewPr>
        <p:scale>
          <a:sx n="75" d="100"/>
          <a:sy n="75" d="100"/>
        </p:scale>
        <p:origin x="-161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11/4/2014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latin typeface="+mn-lt"/>
                <a:ea typeface="+mn-ea"/>
                <a:cs typeface="+mn-cs"/>
              </a:rPr>
              <a:t>Amplitude – </a:t>
            </a:r>
            <a:r>
              <a:rPr lang="en-US" sz="1200" kern="1200" dirty="0" smtClean="0">
                <a:solidFill>
                  <a:schemeClr val="tx1"/>
                </a:solidFill>
                <a:latin typeface="+mn-lt"/>
                <a:ea typeface="+mn-ea"/>
                <a:cs typeface="+mn-cs"/>
              </a:rPr>
              <a:t>The distance from zero to the maximum value of each alternation is called the amplitude. The amplitude of the positive alternation and the amplitude of the negative alternation are the same.</a:t>
            </a:r>
          </a:p>
          <a:p>
            <a:r>
              <a:rPr lang="en-US" sz="1200" b="1" kern="1200" dirty="0" smtClean="0">
                <a:solidFill>
                  <a:schemeClr val="tx1"/>
                </a:solidFill>
                <a:latin typeface="+mn-lt"/>
                <a:ea typeface="+mn-ea"/>
                <a:cs typeface="+mn-cs"/>
              </a:rPr>
              <a:t>Period –</a:t>
            </a:r>
            <a:r>
              <a:rPr lang="en-US" sz="1200" kern="1200" dirty="0" smtClean="0">
                <a:solidFill>
                  <a:schemeClr val="tx1"/>
                </a:solidFill>
                <a:latin typeface="+mn-lt"/>
                <a:ea typeface="+mn-ea"/>
                <a:cs typeface="+mn-cs"/>
              </a:rPr>
              <a:t> The time it takes for a sine wave to complete one cycle is defined as the period of the waveform. The distance traveled by the sine wave during this period is referred to as its wavelength.</a:t>
            </a:r>
          </a:p>
          <a:p>
            <a:r>
              <a:rPr lang="en-US" sz="1200" b="1" kern="1200" dirty="0" smtClean="0">
                <a:solidFill>
                  <a:schemeClr val="tx1"/>
                </a:solidFill>
                <a:latin typeface="+mn-lt"/>
                <a:ea typeface="+mn-ea"/>
                <a:cs typeface="+mn-cs"/>
              </a:rPr>
              <a:t>Wavelength – </a:t>
            </a:r>
            <a:r>
              <a:rPr lang="en-US" sz="1200" kern="1200" dirty="0" smtClean="0">
                <a:solidFill>
                  <a:schemeClr val="tx1"/>
                </a:solidFill>
                <a:latin typeface="+mn-lt"/>
                <a:ea typeface="+mn-ea"/>
                <a:cs typeface="+mn-cs"/>
              </a:rPr>
              <a:t>Indicated by the Greek lambda symbol </a:t>
            </a:r>
            <a:r>
              <a:rPr lang="en-US" sz="1200" kern="1200" dirty="0" err="1" smtClean="0">
                <a:solidFill>
                  <a:schemeClr val="tx1"/>
                </a:solidFill>
                <a:latin typeface="+mn-lt"/>
                <a:ea typeface="+mn-ea"/>
                <a:cs typeface="+mn-cs"/>
              </a:rPr>
              <a:t>λ</a:t>
            </a:r>
            <a:r>
              <a:rPr lang="en-US" sz="1200" kern="1200" dirty="0" smtClean="0">
                <a:solidFill>
                  <a:schemeClr val="tx1"/>
                </a:solidFill>
                <a:latin typeface="+mn-lt"/>
                <a:ea typeface="+mn-ea"/>
                <a:cs typeface="+mn-cs"/>
              </a:rPr>
              <a:t>. It is the distance between one value to the same value on the next cycle.</a:t>
            </a:r>
          </a:p>
          <a:p>
            <a:r>
              <a:rPr lang="en-US" sz="1200" b="1" kern="1200" dirty="0" smtClean="0">
                <a:solidFill>
                  <a:schemeClr val="tx1"/>
                </a:solidFill>
                <a:latin typeface="+mn-lt"/>
                <a:ea typeface="+mn-ea"/>
                <a:cs typeface="+mn-cs"/>
              </a:rPr>
              <a:t>Frequency</a:t>
            </a:r>
            <a:r>
              <a:rPr lang="en-US" sz="1200" kern="1200" dirty="0" smtClean="0">
                <a:solidFill>
                  <a:schemeClr val="tx1"/>
                </a:solidFill>
                <a:latin typeface="+mn-lt"/>
                <a:ea typeface="+mn-ea"/>
                <a:cs typeface="+mn-cs"/>
              </a:rPr>
              <a:t> – The number of repetitions or cycles per unit time is the frequency, typically expressed in cycles per second, or Hz.</a:t>
            </a: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1403824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There are also some general rules for approximating the dB and power relationship:</a:t>
            </a:r>
          </a:p>
          <a:p>
            <a:r>
              <a:rPr lang="en-US" sz="1200" kern="1200" dirty="0" smtClean="0">
                <a:solidFill>
                  <a:schemeClr val="tx1"/>
                </a:solidFill>
                <a:latin typeface="+mn-lt"/>
                <a:ea typeface="+mn-ea"/>
                <a:cs typeface="+mn-cs"/>
              </a:rPr>
              <a:t>An increase of 3 dB = Double the power</a:t>
            </a:r>
          </a:p>
          <a:p>
            <a:r>
              <a:rPr lang="en-US" sz="1200" kern="1200" dirty="0" smtClean="0">
                <a:solidFill>
                  <a:schemeClr val="tx1"/>
                </a:solidFill>
                <a:latin typeface="+mn-lt"/>
                <a:ea typeface="+mn-ea"/>
                <a:cs typeface="+mn-cs"/>
              </a:rPr>
              <a:t>A decrease of 3 dB = Half the power</a:t>
            </a:r>
          </a:p>
          <a:p>
            <a:r>
              <a:rPr lang="en-US" sz="1200" kern="1200" dirty="0" smtClean="0">
                <a:solidFill>
                  <a:schemeClr val="tx1"/>
                </a:solidFill>
                <a:latin typeface="+mn-lt"/>
                <a:ea typeface="+mn-ea"/>
                <a:cs typeface="+mn-cs"/>
              </a:rPr>
              <a:t>An increase of 10 dB = Ten times the power</a:t>
            </a:r>
          </a:p>
          <a:p>
            <a:r>
              <a:rPr lang="en-US" sz="1200" kern="1200" dirty="0" smtClean="0">
                <a:solidFill>
                  <a:schemeClr val="tx1"/>
                </a:solidFill>
                <a:latin typeface="+mn-lt"/>
                <a:ea typeface="+mn-ea"/>
                <a:cs typeface="+mn-cs"/>
              </a:rPr>
              <a:t>A decrease of 10 dB = One-tenth the power</a:t>
            </a:r>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944188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54889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Reflection depends on the frequency. You will encounter some frequencies that are not affected as much as others. This is because objects that reflect some frequencies might not reflect others.</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27079835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waveform is being passed through a glass of water as shown in the figure above. Notice that, because the glass is reflective, some of the light is reflected,</a:t>
            </a:r>
          </a:p>
          <a:p>
            <a:r>
              <a:rPr lang="en-US" sz="1200" b="0" i="0" u="none" strike="noStrike" kern="1200" baseline="0" dirty="0" smtClean="0">
                <a:solidFill>
                  <a:schemeClr val="tx1"/>
                </a:solidFill>
                <a:latin typeface="+mn-lt"/>
                <a:ea typeface="+mn-ea"/>
                <a:cs typeface="+mn-cs"/>
              </a:rPr>
              <a:t>yet some still passes through.</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14583371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One characteristic of multipath is that a receiver might get the same signal several times over. This is dependent on the wavelength and the position of the receiver.</a:t>
            </a:r>
          </a:p>
          <a:p>
            <a:r>
              <a:rPr lang="en-US" sz="1200" b="0" i="0" u="none" strike="noStrike" kern="1200" baseline="0" dirty="0" smtClean="0">
                <a:solidFill>
                  <a:schemeClr val="tx1"/>
                </a:solidFill>
                <a:latin typeface="+mn-lt"/>
                <a:ea typeface="+mn-ea"/>
                <a:cs typeface="+mn-cs"/>
              </a:rPr>
              <a:t>Another characteristic of multipath is that it can cause the signal to become out of </a:t>
            </a:r>
            <a:r>
              <a:rPr lang="en-US" sz="1200" b="0" i="1" u="none" strike="noStrike" kern="1200" baseline="0" dirty="0" smtClean="0">
                <a:solidFill>
                  <a:schemeClr val="tx1"/>
                </a:solidFill>
                <a:latin typeface="+mn-lt"/>
                <a:ea typeface="+mn-ea"/>
                <a:cs typeface="+mn-cs"/>
              </a:rPr>
              <a:t>phase</a:t>
            </a:r>
            <a:r>
              <a:rPr lang="en-US" sz="1200" b="0" i="0" u="none" strike="noStrike" kern="1200" baseline="0" dirty="0" smtClean="0">
                <a:solidFill>
                  <a:schemeClr val="tx1"/>
                </a:solidFill>
                <a:latin typeface="+mn-lt"/>
                <a:ea typeface="+mn-ea"/>
                <a:cs typeface="+mn-cs"/>
              </a:rPr>
              <a:t>. When you receive out-of-phase signals, they can cancel each other out, resulting in a null signal.</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40252444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Imagine that it is raining. Large raindrops have reflective capabilities. When a waveform travels through those micro-particles, it is reflected in many directions.</a:t>
            </a:r>
          </a:p>
          <a:p>
            <a:r>
              <a:rPr lang="en-US" sz="1200" b="0" i="0" u="none" strike="noStrike" kern="1200" baseline="0" dirty="0" smtClean="0">
                <a:solidFill>
                  <a:schemeClr val="tx1"/>
                </a:solidFill>
                <a:latin typeface="+mn-lt"/>
                <a:ea typeface="+mn-ea"/>
                <a:cs typeface="+mn-cs"/>
              </a:rPr>
              <a:t>This is </a:t>
            </a:r>
            <a:r>
              <a:rPr lang="en-US" sz="1200" b="0" i="1" u="none" strike="noStrike" kern="1200" baseline="0" dirty="0" smtClean="0">
                <a:solidFill>
                  <a:schemeClr val="tx1"/>
                </a:solidFill>
                <a:latin typeface="+mn-lt"/>
                <a:ea typeface="+mn-ea"/>
                <a:cs typeface="+mn-cs"/>
              </a:rPr>
              <a:t>scattering</a:t>
            </a:r>
            <a:r>
              <a:rPr lang="en-US" sz="1200" b="0" i="0" u="none" strike="noStrike" kern="1200" baseline="0" dirty="0" smtClean="0">
                <a:solidFill>
                  <a:schemeClr val="tx1"/>
                </a:solidFill>
                <a:latin typeface="+mn-lt"/>
                <a:ea typeface="+mn-ea"/>
                <a:cs typeface="+mn-cs"/>
              </a:rPr>
              <a:t>. To visualize this, notice that diagram above involves a waveform traveling between two sites on a college campus. During a heavy downpour of rain, the wireless signal would be scattered in transit from one antenna to the next.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1104753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From the diagram you can see that as the wave—or, in this case, the radiated wireless signal—travels away from the source, it thins out. This is represented by the bold dots becoming less and less bold.</a:t>
            </a:r>
          </a:p>
          <a:p>
            <a:r>
              <a:rPr lang="en-US" sz="1200" b="0" i="0" u="none" strike="noStrike" kern="1200" baseline="0" dirty="0" smtClean="0">
                <a:solidFill>
                  <a:schemeClr val="tx1"/>
                </a:solidFill>
                <a:latin typeface="+mn-lt"/>
                <a:ea typeface="+mn-ea"/>
                <a:cs typeface="+mn-cs"/>
              </a:rPr>
              <a:t>You might also notice that the farther away the signal gets from the center, the sparser the dots are. It has a single transmitting device (you could relate that to an access point) and many receiving devices. Not all the receiving stations get each one of the dots or signals that the transmitter sent. A device closer to the transmitter usually gets a more concentrated signal, and a receiver farther away might get only one dot.</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36</a:t>
            </a:fld>
            <a:endParaRPr lang="en-GB"/>
          </a:p>
        </p:txBody>
      </p:sp>
    </p:spTree>
    <p:extLst>
      <p:ext uri="{BB962C8B-B14F-4D97-AF65-F5344CB8AC3E}">
        <p14:creationId xmlns:p14="http://schemas.microsoft.com/office/powerpoint/2010/main" val="2658337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You can find the free Network </a:t>
            </a:r>
            <a:r>
              <a:rPr lang="en-US" sz="1200" b="0" i="0" u="none" strike="noStrike" kern="1200" baseline="0" dirty="0" err="1" smtClean="0">
                <a:solidFill>
                  <a:schemeClr val="tx1"/>
                </a:solidFill>
                <a:latin typeface="+mn-lt"/>
                <a:ea typeface="+mn-ea"/>
                <a:cs typeface="+mn-cs"/>
              </a:rPr>
              <a:t>Stumbler</a:t>
            </a:r>
            <a:r>
              <a:rPr lang="en-US" sz="1200" b="0" i="0" u="none" strike="noStrike" kern="1200" baseline="0" dirty="0" smtClean="0">
                <a:solidFill>
                  <a:schemeClr val="tx1"/>
                </a:solidFill>
                <a:latin typeface="+mn-lt"/>
                <a:ea typeface="+mn-ea"/>
                <a:cs typeface="+mn-cs"/>
              </a:rPr>
              <a:t> software at http://www.netstumbler.com/</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To understand SNR, suppose you walk </a:t>
            </a:r>
            <a:r>
              <a:rPr lang="en-US" sz="1200" b="0" i="0" u="none" strike="noStrike" kern="1200" baseline="0" dirty="0" smtClean="0">
                <a:solidFill>
                  <a:schemeClr val="tx1"/>
                </a:solidFill>
                <a:latin typeface="+mn-lt"/>
                <a:ea typeface="+mn-ea"/>
                <a:cs typeface="+mn-cs"/>
              </a:rPr>
              <a:t>into a crowded park with many screaming kids and speak in a normal voice while on the phone. The odds are that the noise is going to be so loud that the person on the other end will not be able to distinguish your words from all the noise around you that is also being transmitted over the phone. This is how the wireless network operates. If the outside influences are causing too much noise, the receivers cannot understand the transmissions.</a:t>
            </a:r>
          </a:p>
          <a:p>
            <a:r>
              <a:rPr lang="en-US" sz="1200" b="0" i="0" u="none" strike="noStrike" kern="1200" baseline="0" dirty="0" smtClean="0">
                <a:solidFill>
                  <a:schemeClr val="tx1"/>
                </a:solidFill>
                <a:latin typeface="+mn-lt"/>
                <a:ea typeface="+mn-ea"/>
                <a:cs typeface="+mn-cs"/>
              </a:rPr>
              <a:t>When the software that runs your wireless card reports this measurement, it is best to have a higher number, but this is also built on the RSSI value, so it is vendor determined.</a:t>
            </a:r>
          </a:p>
          <a:p>
            <a:endParaRPr lang="en-GB"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following is a simple equation to factor link budget:</a:t>
            </a:r>
          </a:p>
          <a:p>
            <a:r>
              <a:rPr lang="en-US" sz="1200" b="0" i="0" u="none" strike="noStrike" kern="1200" baseline="0" dirty="0" smtClean="0">
                <a:solidFill>
                  <a:schemeClr val="tx1"/>
                </a:solidFill>
                <a:latin typeface="+mn-lt"/>
                <a:ea typeface="+mn-ea"/>
                <a:cs typeface="+mn-cs"/>
              </a:rPr>
              <a:t>Received Power (</a:t>
            </a:r>
            <a:r>
              <a:rPr lang="en-US" sz="1200" b="0" i="0" u="none" strike="noStrike" kern="1200" baseline="0" dirty="0" err="1" smtClean="0">
                <a:solidFill>
                  <a:schemeClr val="tx1"/>
                </a:solidFill>
                <a:latin typeface="+mn-lt"/>
                <a:ea typeface="+mn-ea"/>
                <a:cs typeface="+mn-cs"/>
              </a:rPr>
              <a:t>dBm</a:t>
            </a:r>
            <a:r>
              <a:rPr lang="en-US" sz="1200" b="0" i="0" u="none" strike="noStrike" kern="1200" baseline="0" dirty="0" smtClean="0">
                <a:solidFill>
                  <a:schemeClr val="tx1"/>
                </a:solidFill>
                <a:latin typeface="+mn-lt"/>
                <a:ea typeface="+mn-ea"/>
                <a:cs typeface="+mn-cs"/>
              </a:rPr>
              <a:t>) = Transmitted Power (</a:t>
            </a:r>
            <a:r>
              <a:rPr lang="en-US" sz="1200" b="0" i="0" u="none" strike="noStrike" kern="1200" baseline="0" dirty="0" err="1" smtClean="0">
                <a:solidFill>
                  <a:schemeClr val="tx1"/>
                </a:solidFill>
                <a:latin typeface="+mn-lt"/>
                <a:ea typeface="+mn-ea"/>
                <a:cs typeface="+mn-cs"/>
              </a:rPr>
              <a:t>dBm</a:t>
            </a:r>
            <a:r>
              <a:rPr lang="en-US" sz="1200" b="0" i="0" u="none" strike="noStrike" kern="1200" baseline="0" dirty="0" smtClean="0">
                <a:solidFill>
                  <a:schemeClr val="tx1"/>
                </a:solidFill>
                <a:latin typeface="+mn-lt"/>
                <a:ea typeface="+mn-ea"/>
                <a:cs typeface="+mn-cs"/>
              </a:rPr>
              <a:t>) + Gains (dB) – Losses (dB)</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4153347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11/4/2014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897906" y="5499100"/>
            <a:ext cx="990600" cy="365125"/>
          </a:xfrm>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11/4/2014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11/4/2014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11/4/2014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11/4/2014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11/4/2014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11/4/2014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11/4/2014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11/4/2014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11/4/2014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11/4/2014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11/4/2014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11/4/2014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200" y="736600"/>
            <a:ext cx="8712200" cy="2878667"/>
          </a:xfrm>
        </p:spPr>
        <p:txBody>
          <a:bodyPr/>
          <a:lstStyle/>
          <a:p>
            <a:r>
              <a:rPr lang="en-US" sz="4000" dirty="0" smtClean="0">
                <a:solidFill>
                  <a:srgbClr val="0F3661"/>
                </a:solidFill>
                <a:latin typeface="Times New Roman"/>
                <a:cs typeface="Times New Roman"/>
              </a:rPr>
              <a:t>Wireless Radio Technology </a:t>
            </a:r>
            <a:br>
              <a:rPr lang="en-US" sz="4000" dirty="0" smtClean="0">
                <a:solidFill>
                  <a:srgbClr val="0F3661"/>
                </a:solidFill>
                <a:latin typeface="Times New Roman"/>
                <a:cs typeface="Times New Roman"/>
              </a:rPr>
            </a:br>
            <a:r>
              <a:rPr lang="en-US" sz="4000" dirty="0" smtClean="0">
                <a:solidFill>
                  <a:srgbClr val="0F3661"/>
                </a:solidFill>
                <a:latin typeface="Times New Roman"/>
                <a:cs typeface="Times New Roman"/>
              </a:rPr>
              <a:t>&amp;</a:t>
            </a:r>
            <a:br>
              <a:rPr lang="en-US" sz="4000" dirty="0" smtClean="0">
                <a:solidFill>
                  <a:srgbClr val="0F3661"/>
                </a:solidFill>
                <a:latin typeface="Times New Roman"/>
                <a:cs typeface="Times New Roman"/>
              </a:rPr>
            </a:br>
            <a:r>
              <a:rPr lang="en-GB" sz="4000" dirty="0" smtClean="0">
                <a:solidFill>
                  <a:schemeClr val="tx1"/>
                </a:solidFill>
                <a:latin typeface="Times New Roman" panose="02020603050405020304" pitchFamily="18" charset="0"/>
                <a:cs typeface="Times New Roman" panose="02020603050405020304" pitchFamily="18" charset="0"/>
              </a:rPr>
              <a:t>WLAN Radio Frequency (RF) principles</a:t>
            </a:r>
            <a:br>
              <a:rPr lang="en-GB" sz="4000" dirty="0" smtClean="0">
                <a:solidFill>
                  <a:schemeClr val="tx1"/>
                </a:solidFill>
                <a:latin typeface="Times New Roman" panose="02020603050405020304" pitchFamily="18" charset="0"/>
                <a:cs typeface="Times New Roman" panose="02020603050405020304" pitchFamily="18" charset="0"/>
              </a:rPr>
            </a:br>
            <a:endParaRPr lang="en-US" sz="4000" dirty="0">
              <a:solidFill>
                <a:srgbClr val="0F3661"/>
              </a:solidFill>
              <a:latin typeface="Times New Roman"/>
              <a:cs typeface="Times New Roman"/>
            </a:endParaRPr>
          </a:p>
        </p:txBody>
      </p:sp>
      <p:sp>
        <p:nvSpPr>
          <p:cNvPr id="3" name="TextBox 2"/>
          <p:cNvSpPr txBox="1"/>
          <p:nvPr/>
        </p:nvSpPr>
        <p:spPr>
          <a:xfrm>
            <a:off x="3722716" y="4012344"/>
            <a:ext cx="1548822"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5</a:t>
            </a:r>
            <a:endParaRPr lang="en-US" sz="2800" dirty="0">
              <a:solidFill>
                <a:schemeClr val="accent2">
                  <a:lumMod val="60000"/>
                  <a:lumOff val="40000"/>
                </a:schemeClr>
              </a:solidFill>
              <a:latin typeface="Times New Roman"/>
              <a:cs typeface="Times New Roman"/>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dirty="0" smtClean="0"/>
              <a:t>Objectives</a:t>
            </a:r>
            <a:endParaRPr lang="en-US" dirty="0"/>
          </a:p>
        </p:txBody>
      </p:sp>
      <p:sp>
        <p:nvSpPr>
          <p:cNvPr id="3" name="Content Placeholder 2"/>
          <p:cNvSpPr>
            <a:spLocks noGrp="1"/>
          </p:cNvSpPr>
          <p:nvPr>
            <p:ph idx="1"/>
          </p:nvPr>
        </p:nvSpPr>
        <p:spPr>
          <a:xfrm>
            <a:off x="1231899" y="1041401"/>
            <a:ext cx="7524751" cy="4343400"/>
          </a:xfrm>
        </p:spPr>
        <p:txBody>
          <a:bodyPr/>
          <a:lstStyle/>
          <a:p>
            <a:r>
              <a:rPr lang="en-US" dirty="0" smtClean="0">
                <a:solidFill>
                  <a:srgbClr val="12252C"/>
                </a:solidFill>
              </a:rPr>
              <a:t>Waves</a:t>
            </a:r>
          </a:p>
          <a:p>
            <a:r>
              <a:rPr lang="en-US" dirty="0" smtClean="0">
                <a:solidFill>
                  <a:srgbClr val="12252C"/>
                </a:solidFill>
              </a:rPr>
              <a:t>Mathematics for studying radio</a:t>
            </a:r>
          </a:p>
          <a:p>
            <a:r>
              <a:rPr lang="en-US" dirty="0" smtClean="0">
                <a:solidFill>
                  <a:srgbClr val="12252C"/>
                </a:solidFill>
              </a:rPr>
              <a:t>Electromagnetic (EM) waves</a:t>
            </a:r>
          </a:p>
          <a:p>
            <a:r>
              <a:rPr lang="en-US" dirty="0" smtClean="0">
                <a:solidFill>
                  <a:srgbClr val="12252C"/>
                </a:solidFill>
              </a:rPr>
              <a:t>Signals</a:t>
            </a:r>
          </a:p>
          <a:p>
            <a:r>
              <a:rPr lang="en-US" dirty="0" smtClean="0">
                <a:solidFill>
                  <a:srgbClr val="12252C"/>
                </a:solidFill>
              </a:rPr>
              <a:t>Multiple access and bandwidth</a:t>
            </a:r>
          </a:p>
          <a:p>
            <a:r>
              <a:rPr lang="en-US" dirty="0" smtClean="0">
                <a:solidFill>
                  <a:srgbClr val="12252C"/>
                </a:solidFill>
              </a:rPr>
              <a:t>Radio wave propagation</a:t>
            </a:r>
          </a:p>
          <a:p>
            <a:r>
              <a:rPr lang="en-GB" dirty="0" smtClean="0">
                <a:solidFill>
                  <a:srgbClr val="12252C"/>
                </a:solidFill>
              </a:rPr>
              <a:t>Factors that influences wireless transmission</a:t>
            </a:r>
            <a:endParaRPr lang="en-US" dirty="0">
              <a:solidFill>
                <a:srgbClr val="12252C"/>
              </a:solidFill>
            </a:endParaRPr>
          </a:p>
        </p:txBody>
      </p:sp>
    </p:spTree>
    <p:extLst>
      <p:ext uri="{BB962C8B-B14F-4D97-AF65-F5344CB8AC3E}">
        <p14:creationId xmlns:p14="http://schemas.microsoft.com/office/powerpoint/2010/main" val="352779350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15576"/>
            <a:ext cx="8042276" cy="654424"/>
          </a:xfrm>
        </p:spPr>
        <p:txBody>
          <a:bodyPr/>
          <a:lstStyle/>
          <a:p>
            <a:r>
              <a:rPr lang="en-US" dirty="0" smtClean="0"/>
              <a:t>Wave</a:t>
            </a:r>
            <a:endParaRPr lang="en-US" dirty="0"/>
          </a:p>
        </p:txBody>
      </p:sp>
      <p:sp>
        <p:nvSpPr>
          <p:cNvPr id="3" name="Content Placeholder 2"/>
          <p:cNvSpPr>
            <a:spLocks noGrp="1"/>
          </p:cNvSpPr>
          <p:nvPr>
            <p:ph idx="1"/>
          </p:nvPr>
        </p:nvSpPr>
        <p:spPr>
          <a:xfrm>
            <a:off x="549275" y="2497667"/>
            <a:ext cx="8042276" cy="3115733"/>
          </a:xfrm>
        </p:spPr>
        <p:txBody>
          <a:bodyPr>
            <a:normAutofit/>
          </a:bodyPr>
          <a:lstStyle/>
          <a:p>
            <a:pPr algn="just"/>
            <a:r>
              <a:rPr lang="en-US" dirty="0" smtClean="0">
                <a:solidFill>
                  <a:srgbClr val="12252C"/>
                </a:solidFill>
              </a:rPr>
              <a:t>The </a:t>
            </a:r>
            <a:r>
              <a:rPr lang="en-US" dirty="0">
                <a:solidFill>
                  <a:srgbClr val="12252C"/>
                </a:solidFill>
              </a:rPr>
              <a:t>medium through which the wave travels may experience some local oscillations as the wave passes, but the particles in the medium do not travel with the wave. </a:t>
            </a:r>
            <a:endParaRPr lang="en-US" dirty="0" smtClean="0">
              <a:solidFill>
                <a:srgbClr val="12252C"/>
              </a:solidFill>
            </a:endParaRPr>
          </a:p>
          <a:p>
            <a:pPr algn="just"/>
            <a:r>
              <a:rPr lang="en-US" dirty="0" smtClean="0">
                <a:solidFill>
                  <a:srgbClr val="12252C"/>
                </a:solidFill>
              </a:rPr>
              <a:t>The </a:t>
            </a:r>
            <a:r>
              <a:rPr lang="en-US" dirty="0">
                <a:solidFill>
                  <a:srgbClr val="12252C"/>
                </a:solidFill>
              </a:rPr>
              <a:t>disturbance may take any of a number of shapes, from a finite width pulse to an infinitely long sine wave</a:t>
            </a:r>
            <a:r>
              <a:rPr lang="en-US" dirty="0" smtClean="0">
                <a:solidFill>
                  <a:srgbClr val="12252C"/>
                </a:solidFill>
              </a:rPr>
              <a:t>.</a:t>
            </a:r>
          </a:p>
          <a:p>
            <a:pPr algn="just"/>
            <a:endParaRPr lang="en-US" dirty="0">
              <a:solidFill>
                <a:srgbClr val="12252C"/>
              </a:solidFil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4" y="1241332"/>
            <a:ext cx="8340713" cy="1175901"/>
          </a:xfrm>
          <a:prstGeom prst="rect">
            <a:avLst/>
          </a:prstGeom>
        </p:spPr>
      </p:pic>
    </p:spTree>
    <p:extLst>
      <p:ext uri="{BB962C8B-B14F-4D97-AF65-F5344CB8AC3E}">
        <p14:creationId xmlns:p14="http://schemas.microsoft.com/office/powerpoint/2010/main" val="30605634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GB" dirty="0" smtClean="0"/>
              <a:t>Waveform</a:t>
            </a:r>
            <a:endParaRPr lang="en-US" dirty="0"/>
          </a:p>
        </p:txBody>
      </p:sp>
      <p:sp>
        <p:nvSpPr>
          <p:cNvPr id="3" name="Content Placeholder 2"/>
          <p:cNvSpPr>
            <a:spLocks noGrp="1"/>
          </p:cNvSpPr>
          <p:nvPr>
            <p:ph idx="1"/>
          </p:nvPr>
        </p:nvSpPr>
        <p:spPr>
          <a:xfrm>
            <a:off x="701675" y="711201"/>
            <a:ext cx="8042276" cy="4343400"/>
          </a:xfrm>
        </p:spPr>
        <p:txBody>
          <a:bodyPr>
            <a:normAutofit fontScale="92500" lnSpcReduction="20000"/>
          </a:bodyPr>
          <a:lstStyle/>
          <a:p>
            <a:pPr algn="just"/>
            <a:r>
              <a:rPr lang="en-US" dirty="0">
                <a:solidFill>
                  <a:schemeClr val="tx1"/>
                </a:solidFill>
              </a:rPr>
              <a:t>The wavelength is a certain size, measured from one point in the AC cycle to the next point in the AC cycle. This in turn is called a </a:t>
            </a:r>
            <a:r>
              <a:rPr lang="en-US" i="1" dirty="0">
                <a:solidFill>
                  <a:schemeClr val="tx1"/>
                </a:solidFill>
              </a:rPr>
              <a:t>waveform</a:t>
            </a:r>
            <a:r>
              <a:rPr lang="en-US" dirty="0">
                <a:solidFill>
                  <a:schemeClr val="tx1"/>
                </a:solidFill>
              </a:rPr>
              <a:t>. Following are some quick facts about waveforms that you may relate to:</a:t>
            </a:r>
          </a:p>
          <a:p>
            <a:pPr lvl="1" algn="just">
              <a:buFont typeface="Wingdings" panose="05000000000000000000" pitchFamily="2" charset="2"/>
              <a:buChar char="§"/>
            </a:pPr>
            <a:r>
              <a:rPr lang="en-US" dirty="0">
                <a:solidFill>
                  <a:schemeClr val="tx1"/>
                </a:solidFill>
              </a:rPr>
              <a:t>AM radio waveforms are 400 to 500 meters long.</a:t>
            </a:r>
          </a:p>
          <a:p>
            <a:pPr lvl="1" algn="just">
              <a:buFont typeface="Wingdings" panose="05000000000000000000" pitchFamily="2" charset="2"/>
              <a:buChar char="§"/>
            </a:pPr>
            <a:r>
              <a:rPr lang="en-US" dirty="0">
                <a:solidFill>
                  <a:schemeClr val="tx1"/>
                </a:solidFill>
              </a:rPr>
              <a:t>Wireless waveforms in wireless LANS are only a few centimeters.</a:t>
            </a:r>
          </a:p>
          <a:p>
            <a:pPr lvl="1" algn="just">
              <a:buFont typeface="Wingdings" panose="05000000000000000000" pitchFamily="2" charset="2"/>
              <a:buChar char="§"/>
            </a:pPr>
            <a:r>
              <a:rPr lang="en-US" dirty="0">
                <a:solidFill>
                  <a:schemeClr val="tx1"/>
                </a:solidFill>
              </a:rPr>
              <a:t> Waveforms sent by satellites are approximately 1 mm long.</a:t>
            </a:r>
          </a:p>
          <a:p>
            <a:pPr algn="just"/>
            <a:r>
              <a:rPr lang="en-US" dirty="0" smtClean="0">
                <a:solidFill>
                  <a:schemeClr val="tx1"/>
                </a:solidFill>
              </a:rPr>
              <a:t>The </a:t>
            </a:r>
            <a:r>
              <a:rPr lang="en-US" dirty="0">
                <a:solidFill>
                  <a:schemeClr val="tx1"/>
                </a:solidFill>
              </a:rPr>
              <a:t>waveform starts as an AC signal that is generated by a transmitter inside an access point (AP) and is then sent to the antenna, where it is radiated as a sine wave. During this process, current changes the </a:t>
            </a:r>
            <a:r>
              <a:rPr lang="en-US" i="1" dirty="0">
                <a:solidFill>
                  <a:schemeClr val="tx1"/>
                </a:solidFill>
              </a:rPr>
              <a:t>electromagnetic field </a:t>
            </a:r>
            <a:r>
              <a:rPr lang="en-US" dirty="0">
                <a:solidFill>
                  <a:schemeClr val="tx1"/>
                </a:solidFill>
              </a:rPr>
              <a:t>around the antenna, so it transmits electric and magnetic signals.</a:t>
            </a:r>
          </a:p>
          <a:p>
            <a:endParaRPr lang="en-US" dirty="0" smtClean="0"/>
          </a:p>
          <a:p>
            <a:pPr>
              <a:buFont typeface="Wingdings" panose="05000000000000000000" pitchFamily="2" charset="2"/>
              <a:buChar char="§"/>
            </a:pPr>
            <a:endParaRPr lang="en-US" dirty="0"/>
          </a:p>
        </p:txBody>
      </p:sp>
    </p:spTree>
    <p:extLst>
      <p:ext uri="{BB962C8B-B14F-4D97-AF65-F5344CB8AC3E}">
        <p14:creationId xmlns:p14="http://schemas.microsoft.com/office/powerpoint/2010/main" val="4263746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1724"/>
          </a:xfrm>
        </p:spPr>
        <p:txBody>
          <a:bodyPr/>
          <a:lstStyle/>
          <a:p>
            <a:r>
              <a:rPr lang="en-US" dirty="0" smtClean="0"/>
              <a:t>Sine Waves</a:t>
            </a:r>
            <a:endParaRPr lang="en-US" dirty="0"/>
          </a:p>
        </p:txBody>
      </p:sp>
      <p:sp>
        <p:nvSpPr>
          <p:cNvPr id="3" name="Content Placeholder 2"/>
          <p:cNvSpPr>
            <a:spLocks noGrp="1"/>
          </p:cNvSpPr>
          <p:nvPr>
            <p:ph idx="1"/>
          </p:nvPr>
        </p:nvSpPr>
        <p:spPr>
          <a:xfrm>
            <a:off x="752475" y="787401"/>
            <a:ext cx="8042276" cy="4343400"/>
          </a:xfrm>
        </p:spPr>
        <p:txBody>
          <a:bodyPr>
            <a:normAutofit fontScale="92500" lnSpcReduction="10000"/>
          </a:bodyPr>
          <a:lstStyle/>
          <a:p>
            <a:pPr algn="just"/>
            <a:r>
              <a:rPr lang="en-US" dirty="0">
                <a:solidFill>
                  <a:schemeClr val="tx1"/>
                </a:solidFill>
              </a:rPr>
              <a:t>A waveform is a representation of how alternating current (AC) varies with time. </a:t>
            </a:r>
            <a:endParaRPr lang="en-US" dirty="0" smtClean="0">
              <a:solidFill>
                <a:schemeClr val="tx1"/>
              </a:solidFill>
            </a:endParaRPr>
          </a:p>
          <a:p>
            <a:pPr algn="just"/>
            <a:r>
              <a:rPr lang="en-US" dirty="0" smtClean="0">
                <a:solidFill>
                  <a:schemeClr val="tx1"/>
                </a:solidFill>
              </a:rPr>
              <a:t>The </a:t>
            </a:r>
            <a:r>
              <a:rPr lang="en-US" dirty="0">
                <a:solidFill>
                  <a:schemeClr val="tx1"/>
                </a:solidFill>
              </a:rPr>
              <a:t>most familiar AC waveform is the sine wave, which derives its name from the fact that the current or voltage varies with the mathematical sine function of the elapsed </a:t>
            </a:r>
            <a:r>
              <a:rPr lang="en-US" dirty="0" smtClean="0">
                <a:solidFill>
                  <a:schemeClr val="tx1"/>
                </a:solidFill>
              </a:rPr>
              <a:t>time.</a:t>
            </a:r>
          </a:p>
          <a:p>
            <a:pPr algn="just"/>
            <a:r>
              <a:rPr lang="en-US" dirty="0">
                <a:solidFill>
                  <a:schemeClr val="tx1"/>
                </a:solidFill>
              </a:rPr>
              <a:t>The sine wave is unique in that it represents energy entirely concentrated at a single frequency. </a:t>
            </a:r>
            <a:endParaRPr lang="en-US" dirty="0" smtClean="0">
              <a:solidFill>
                <a:schemeClr val="tx1"/>
              </a:solidFill>
            </a:endParaRPr>
          </a:p>
          <a:p>
            <a:pPr algn="just"/>
            <a:r>
              <a:rPr lang="en-US" dirty="0" smtClean="0">
                <a:solidFill>
                  <a:schemeClr val="tx1"/>
                </a:solidFill>
              </a:rPr>
              <a:t>An </a:t>
            </a:r>
            <a:r>
              <a:rPr lang="en-US" dirty="0">
                <a:solidFill>
                  <a:schemeClr val="tx1"/>
                </a:solidFill>
              </a:rPr>
              <a:t>ideal wireless signal has a sine waveform, with a frequency usually measured in cycles per second or Hertz (Hz).</a:t>
            </a:r>
          </a:p>
        </p:txBody>
      </p:sp>
    </p:spTree>
    <p:extLst>
      <p:ext uri="{BB962C8B-B14F-4D97-AF65-F5344CB8AC3E}">
        <p14:creationId xmlns:p14="http://schemas.microsoft.com/office/powerpoint/2010/main" val="137609553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smtClean="0"/>
              <a:t>Sine Waves</a:t>
            </a:r>
            <a:endParaRPr lang="en-US" dirty="0"/>
          </a:p>
        </p:txBody>
      </p:sp>
      <p:sp>
        <p:nvSpPr>
          <p:cNvPr id="3" name="Content Placeholder 2"/>
          <p:cNvSpPr>
            <a:spLocks noGrp="1"/>
          </p:cNvSpPr>
          <p:nvPr>
            <p:ph idx="1"/>
          </p:nvPr>
        </p:nvSpPr>
        <p:spPr>
          <a:xfrm>
            <a:off x="650875" y="1003300"/>
            <a:ext cx="8042276" cy="4343400"/>
          </a:xfrm>
        </p:spPr>
        <p:txBody>
          <a:bodyPr>
            <a:normAutofit/>
          </a:bodyPr>
          <a:lstStyle/>
          <a:p>
            <a:r>
              <a:rPr lang="en-US" dirty="0">
                <a:solidFill>
                  <a:schemeClr val="tx1"/>
                </a:solidFill>
              </a:rPr>
              <a:t>A sine wave has several basic </a:t>
            </a:r>
            <a:r>
              <a:rPr lang="en-US" dirty="0" smtClean="0">
                <a:solidFill>
                  <a:schemeClr val="tx1"/>
                </a:solidFill>
              </a:rPr>
              <a:t>properties:</a:t>
            </a:r>
          </a:p>
          <a:p>
            <a:pPr lvl="1"/>
            <a:r>
              <a:rPr lang="en-US" dirty="0" smtClean="0">
                <a:solidFill>
                  <a:schemeClr val="tx1"/>
                </a:solidFill>
              </a:rPr>
              <a:t>Amplitude</a:t>
            </a:r>
          </a:p>
          <a:p>
            <a:pPr lvl="1"/>
            <a:r>
              <a:rPr lang="en-US" dirty="0" smtClean="0">
                <a:solidFill>
                  <a:schemeClr val="tx1"/>
                </a:solidFill>
              </a:rPr>
              <a:t>Period</a:t>
            </a:r>
          </a:p>
          <a:p>
            <a:pPr lvl="1"/>
            <a:r>
              <a:rPr lang="en-US" dirty="0" smtClean="0">
                <a:solidFill>
                  <a:schemeClr val="tx1"/>
                </a:solidFill>
              </a:rPr>
              <a:t>Wavelength</a:t>
            </a:r>
          </a:p>
          <a:p>
            <a:pPr lvl="1"/>
            <a:r>
              <a:rPr lang="en-US" dirty="0" smtClean="0">
                <a:solidFill>
                  <a:schemeClr val="tx1"/>
                </a:solidFill>
              </a:rPr>
              <a:t>Frequency</a:t>
            </a:r>
          </a:p>
          <a:p>
            <a:pPr lvl="1"/>
            <a:endParaRPr lang="en-US" dirty="0">
              <a:solidFill>
                <a:schemeClr val="tx1"/>
              </a:solidFill>
            </a:endParaRPr>
          </a:p>
          <a:p>
            <a:pPr algn="just"/>
            <a:r>
              <a:rPr lang="en-US" dirty="0">
                <a:solidFill>
                  <a:schemeClr val="tx1"/>
                </a:solidFill>
              </a:rPr>
              <a:t>The inverse relationship between time </a:t>
            </a:r>
            <a:r>
              <a:rPr lang="en-US" i="1" dirty="0">
                <a:solidFill>
                  <a:schemeClr val="tx1"/>
                </a:solidFill>
              </a:rPr>
              <a:t>(t),</a:t>
            </a:r>
            <a:r>
              <a:rPr lang="en-US" dirty="0">
                <a:solidFill>
                  <a:schemeClr val="tx1"/>
                </a:solidFill>
              </a:rPr>
              <a:t> the period in seconds, and frequency </a:t>
            </a:r>
            <a:r>
              <a:rPr lang="en-US" i="1" dirty="0">
                <a:solidFill>
                  <a:schemeClr val="tx1"/>
                </a:solidFill>
              </a:rPr>
              <a:t>(f)</a:t>
            </a:r>
            <a:r>
              <a:rPr lang="en-US" dirty="0">
                <a:solidFill>
                  <a:schemeClr val="tx1"/>
                </a:solidFill>
              </a:rPr>
              <a:t>, in Hz, is indicated by the following formulas:</a:t>
            </a:r>
          </a:p>
          <a:p>
            <a:pPr lvl="5"/>
            <a:r>
              <a:rPr lang="en-US" sz="2000" b="1" i="1" dirty="0">
                <a:solidFill>
                  <a:srgbClr val="FF0000"/>
                </a:solidFill>
              </a:rPr>
              <a:t>t = 1/f</a:t>
            </a:r>
          </a:p>
          <a:p>
            <a:endParaRPr lang="en-US" dirty="0">
              <a:solidFill>
                <a:schemeClr val="accent2">
                  <a:lumMod val="50000"/>
                </a:schemeClr>
              </a:solidFill>
            </a:endParaRPr>
          </a:p>
        </p:txBody>
      </p:sp>
      <p:pic>
        <p:nvPicPr>
          <p:cNvPr id="4" name="Picture 3" descr="Untitled.tiff"/>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437464" y="1756833"/>
            <a:ext cx="4978401" cy="1744134"/>
          </a:xfrm>
          <a:prstGeom prst="rect">
            <a:avLst/>
          </a:prstGeom>
        </p:spPr>
      </p:pic>
    </p:spTree>
    <p:extLst>
      <p:ext uri="{BB962C8B-B14F-4D97-AF65-F5344CB8AC3E}">
        <p14:creationId xmlns:p14="http://schemas.microsoft.com/office/powerpoint/2010/main" val="360815293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US" dirty="0" smtClean="0"/>
              <a:t>Watts</a:t>
            </a:r>
            <a:endParaRPr lang="en-US" dirty="0"/>
          </a:p>
        </p:txBody>
      </p:sp>
      <p:sp>
        <p:nvSpPr>
          <p:cNvPr id="3" name="Content Placeholder 2"/>
          <p:cNvSpPr>
            <a:spLocks noGrp="1"/>
          </p:cNvSpPr>
          <p:nvPr>
            <p:ph idx="1"/>
          </p:nvPr>
        </p:nvSpPr>
        <p:spPr>
          <a:xfrm>
            <a:off x="739775" y="990601"/>
            <a:ext cx="8042276" cy="4343400"/>
          </a:xfrm>
        </p:spPr>
        <p:txBody>
          <a:bodyPr/>
          <a:lstStyle/>
          <a:p>
            <a:pPr algn="just"/>
            <a:r>
              <a:rPr lang="en-US" dirty="0">
                <a:solidFill>
                  <a:schemeClr val="tx1"/>
                </a:solidFill>
              </a:rPr>
              <a:t>A watt is the basic unit of power, and power is related to energy. However, power is a rate, and energy is a quantity. The formula for power </a:t>
            </a:r>
            <a:r>
              <a:rPr lang="en-US" dirty="0" smtClean="0">
                <a:solidFill>
                  <a:schemeClr val="tx1"/>
                </a:solidFill>
              </a:rPr>
              <a:t>is:</a:t>
            </a:r>
            <a:endParaRPr lang="en-US" dirty="0">
              <a:solidFill>
                <a:schemeClr val="tx1"/>
              </a:solidFill>
            </a:endParaRPr>
          </a:p>
          <a:p>
            <a:pPr algn="ctr"/>
            <a:r>
              <a:rPr lang="en-US" b="1" i="1" dirty="0">
                <a:solidFill>
                  <a:srgbClr val="FF0000"/>
                </a:solidFill>
              </a:rPr>
              <a:t>P = DE / </a:t>
            </a:r>
            <a:r>
              <a:rPr lang="en-US" b="1" i="1" dirty="0" err="1">
                <a:solidFill>
                  <a:srgbClr val="FF0000"/>
                </a:solidFill>
              </a:rPr>
              <a:t>Dt</a:t>
            </a:r>
            <a:endParaRPr lang="en-US" b="1" i="1" dirty="0">
              <a:solidFill>
                <a:srgbClr val="FF0000"/>
              </a:solidFill>
            </a:endParaRPr>
          </a:p>
          <a:p>
            <a:pPr lvl="1" algn="just"/>
            <a:r>
              <a:rPr lang="en-US" i="1" dirty="0">
                <a:solidFill>
                  <a:srgbClr val="FF0000"/>
                </a:solidFill>
              </a:rPr>
              <a:t>DE</a:t>
            </a:r>
            <a:r>
              <a:rPr lang="en-US" dirty="0">
                <a:solidFill>
                  <a:schemeClr val="accent2">
                    <a:lumMod val="50000"/>
                  </a:schemeClr>
                </a:solidFill>
              </a:rPr>
              <a:t> </a:t>
            </a:r>
            <a:r>
              <a:rPr lang="en-US" dirty="0">
                <a:solidFill>
                  <a:schemeClr val="tx1"/>
                </a:solidFill>
              </a:rPr>
              <a:t>is the amount of energy transferred</a:t>
            </a:r>
          </a:p>
          <a:p>
            <a:pPr lvl="1" algn="just"/>
            <a:r>
              <a:rPr lang="en-US" i="1" dirty="0" err="1">
                <a:solidFill>
                  <a:srgbClr val="FF0000"/>
                </a:solidFill>
              </a:rPr>
              <a:t>Dt</a:t>
            </a:r>
            <a:r>
              <a:rPr lang="en-US" dirty="0">
                <a:solidFill>
                  <a:schemeClr val="accent2">
                    <a:lumMod val="50000"/>
                  </a:schemeClr>
                </a:solidFill>
              </a:rPr>
              <a:t> </a:t>
            </a:r>
            <a:r>
              <a:rPr lang="en-US" dirty="0">
                <a:solidFill>
                  <a:schemeClr val="tx1"/>
                </a:solidFill>
              </a:rPr>
              <a:t>is the time interval over which that energy is transferred.</a:t>
            </a:r>
          </a:p>
          <a:p>
            <a:pPr algn="just"/>
            <a:r>
              <a:rPr lang="en-US" dirty="0">
                <a:solidFill>
                  <a:schemeClr val="tx1"/>
                </a:solidFill>
              </a:rPr>
              <a:t>If one Joule of energy is transferred in one second, this is one watt </a:t>
            </a:r>
            <a:r>
              <a:rPr lang="en-US" i="1" dirty="0">
                <a:solidFill>
                  <a:srgbClr val="FF0000"/>
                </a:solidFill>
              </a:rPr>
              <a:t>(W) </a:t>
            </a:r>
            <a:r>
              <a:rPr lang="en-US" dirty="0">
                <a:solidFill>
                  <a:schemeClr val="tx1"/>
                </a:solidFill>
              </a:rPr>
              <a:t>of power</a:t>
            </a:r>
            <a:r>
              <a:rPr lang="en-US" dirty="0" smtClean="0">
                <a:solidFill>
                  <a:schemeClr val="tx1"/>
                </a:solidFill>
              </a:rPr>
              <a:t>.</a:t>
            </a:r>
          </a:p>
          <a:p>
            <a:endParaRPr lang="en-US" dirty="0">
              <a:solidFill>
                <a:schemeClr val="accent2">
                  <a:lumMod val="50000"/>
                </a:schemeClr>
              </a:solidFill>
            </a:endParaRPr>
          </a:p>
        </p:txBody>
      </p:sp>
    </p:spTree>
    <p:extLst>
      <p:ext uri="{BB962C8B-B14F-4D97-AF65-F5344CB8AC3E}">
        <p14:creationId xmlns:p14="http://schemas.microsoft.com/office/powerpoint/2010/main" val="371195045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27525" cy="768724"/>
          </a:xfrm>
        </p:spPr>
        <p:txBody>
          <a:bodyPr/>
          <a:lstStyle/>
          <a:p>
            <a:r>
              <a:rPr lang="en-US" dirty="0" smtClean="0"/>
              <a:t>Watts</a:t>
            </a:r>
            <a:endParaRPr lang="en-US" dirty="0"/>
          </a:p>
        </p:txBody>
      </p:sp>
      <p:sp>
        <p:nvSpPr>
          <p:cNvPr id="3" name="Content Placeholder 2"/>
          <p:cNvSpPr>
            <a:spLocks noGrp="1"/>
          </p:cNvSpPr>
          <p:nvPr>
            <p:ph idx="1"/>
          </p:nvPr>
        </p:nvSpPr>
        <p:spPr>
          <a:xfrm>
            <a:off x="727075" y="893233"/>
            <a:ext cx="8042276" cy="2319867"/>
          </a:xfrm>
        </p:spPr>
        <p:txBody>
          <a:bodyPr>
            <a:normAutofit/>
          </a:bodyPr>
          <a:lstStyle/>
          <a:p>
            <a:pPr algn="just"/>
            <a:r>
              <a:rPr lang="en-US" sz="1800" dirty="0">
                <a:solidFill>
                  <a:schemeClr val="tx1"/>
                </a:solidFill>
              </a:rPr>
              <a:t>A watt is defined as one ampere (A) of current at one volt (V).</a:t>
            </a:r>
          </a:p>
          <a:p>
            <a:pPr algn="just"/>
            <a:r>
              <a:rPr lang="en-US" sz="1800" dirty="0">
                <a:solidFill>
                  <a:schemeClr val="tx1"/>
                </a:solidFill>
              </a:rPr>
              <a:t>The United States Federal Communications Commission allows a maximum of four watts of power to be emitted in point-to-multipoint WLAN transmissions in the unlicensed 2.4-GHz band</a:t>
            </a:r>
            <a:r>
              <a:rPr lang="en-US" sz="1800" dirty="0" smtClean="0">
                <a:solidFill>
                  <a:schemeClr val="tx1"/>
                </a:solidFill>
              </a:rPr>
              <a:t>.</a:t>
            </a:r>
          </a:p>
          <a:p>
            <a:pPr algn="just"/>
            <a:r>
              <a:rPr lang="en-US" sz="1800" dirty="0" smtClean="0">
                <a:solidFill>
                  <a:schemeClr val="tx1"/>
                </a:solidFill>
              </a:rPr>
              <a:t>In </a:t>
            </a:r>
            <a:r>
              <a:rPr lang="en-US" sz="1800" dirty="0">
                <a:solidFill>
                  <a:schemeClr val="tx1"/>
                </a:solidFill>
              </a:rPr>
              <a:t>WLANs, power levels as low as one </a:t>
            </a:r>
            <a:r>
              <a:rPr lang="en-US" sz="1800" dirty="0" err="1">
                <a:solidFill>
                  <a:schemeClr val="tx1"/>
                </a:solidFill>
              </a:rPr>
              <a:t>milliwatt</a:t>
            </a:r>
            <a:r>
              <a:rPr lang="en-US" sz="1800" dirty="0">
                <a:solidFill>
                  <a:schemeClr val="tx1"/>
                </a:solidFill>
              </a:rPr>
              <a:t> (</a:t>
            </a:r>
            <a:r>
              <a:rPr lang="en-US" sz="1800" dirty="0" err="1">
                <a:solidFill>
                  <a:schemeClr val="tx1"/>
                </a:solidFill>
              </a:rPr>
              <a:t>mW</a:t>
            </a:r>
            <a:r>
              <a:rPr lang="en-US" sz="1800" dirty="0">
                <a:solidFill>
                  <a:schemeClr val="tx1"/>
                </a:solidFill>
              </a:rPr>
              <a:t>), or one one-thousandth (1/1000th) of a watt, can be used for a small area.</a:t>
            </a:r>
          </a:p>
          <a:p>
            <a:endParaRPr lang="en-US" sz="1800" dirty="0">
              <a:solidFill>
                <a:schemeClr val="tx1"/>
              </a:solidFil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7465" y="3280833"/>
            <a:ext cx="6908799" cy="2159000"/>
          </a:xfrm>
          <a:prstGeom prst="rect">
            <a:avLst/>
          </a:prstGeom>
        </p:spPr>
      </p:pic>
    </p:spTree>
    <p:extLst>
      <p:ext uri="{BB962C8B-B14F-4D97-AF65-F5344CB8AC3E}">
        <p14:creationId xmlns:p14="http://schemas.microsoft.com/office/powerpoint/2010/main" val="201258213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US" dirty="0" smtClean="0"/>
              <a:t>Decibels (dB)</a:t>
            </a:r>
            <a:endParaRPr lang="en-US" dirty="0"/>
          </a:p>
        </p:txBody>
      </p:sp>
      <p:sp>
        <p:nvSpPr>
          <p:cNvPr id="3" name="Content Placeholder 2"/>
          <p:cNvSpPr>
            <a:spLocks noGrp="1"/>
          </p:cNvSpPr>
          <p:nvPr>
            <p:ph idx="1"/>
          </p:nvPr>
        </p:nvSpPr>
        <p:spPr>
          <a:xfrm>
            <a:off x="904875" y="825501"/>
            <a:ext cx="8042276" cy="4343400"/>
          </a:xfrm>
        </p:spPr>
        <p:txBody>
          <a:bodyPr>
            <a:normAutofit fontScale="92500" lnSpcReduction="20000"/>
          </a:bodyPr>
          <a:lstStyle/>
          <a:p>
            <a:pPr algn="just"/>
            <a:r>
              <a:rPr lang="en-US" dirty="0">
                <a:solidFill>
                  <a:schemeClr val="tx1"/>
                </a:solidFill>
              </a:rPr>
              <a:t>The decibel (dB) is a unit that is used to measure electrical power. </a:t>
            </a:r>
            <a:endParaRPr lang="en-US" dirty="0" smtClean="0">
              <a:solidFill>
                <a:schemeClr val="tx1"/>
              </a:solidFill>
            </a:endParaRPr>
          </a:p>
          <a:p>
            <a:pPr algn="just"/>
            <a:r>
              <a:rPr lang="en-US" dirty="0" smtClean="0">
                <a:solidFill>
                  <a:schemeClr val="tx1"/>
                </a:solidFill>
              </a:rPr>
              <a:t>A </a:t>
            </a:r>
            <a:r>
              <a:rPr lang="en-US" dirty="0">
                <a:solidFill>
                  <a:schemeClr val="tx1"/>
                </a:solidFill>
              </a:rPr>
              <a:t>dB is one-tenth of a </a:t>
            </a:r>
            <a:r>
              <a:rPr lang="en-US" dirty="0" err="1">
                <a:solidFill>
                  <a:schemeClr val="tx1"/>
                </a:solidFill>
              </a:rPr>
              <a:t>Bel</a:t>
            </a:r>
            <a:r>
              <a:rPr lang="en-US" dirty="0">
                <a:solidFill>
                  <a:schemeClr val="tx1"/>
                </a:solidFill>
              </a:rPr>
              <a:t>, which is a larger unit of sound named for Alexander Graham Bell</a:t>
            </a:r>
            <a:r>
              <a:rPr lang="en-US" dirty="0" smtClean="0">
                <a:solidFill>
                  <a:schemeClr val="tx1"/>
                </a:solidFill>
              </a:rPr>
              <a:t>.</a:t>
            </a:r>
          </a:p>
          <a:p>
            <a:pPr marL="0" indent="0" algn="just">
              <a:buNone/>
            </a:pPr>
            <a:r>
              <a:rPr lang="en-US" b="1" dirty="0">
                <a:solidFill>
                  <a:srgbClr val="FF0000"/>
                </a:solidFill>
              </a:rPr>
              <a:t>Calculating dB  </a:t>
            </a:r>
            <a:r>
              <a:rPr lang="en-US" dirty="0">
                <a:solidFill>
                  <a:schemeClr val="tx1"/>
                </a:solidFill>
              </a:rPr>
              <a:t>The formula for calculating dB is as follows:</a:t>
            </a:r>
          </a:p>
          <a:p>
            <a:pPr marL="349250" lvl="1" indent="0">
              <a:buNone/>
            </a:pPr>
            <a:r>
              <a:rPr lang="en-US" dirty="0" smtClean="0">
                <a:solidFill>
                  <a:srgbClr val="FF0000"/>
                </a:solidFill>
              </a:rPr>
              <a:t>	</a:t>
            </a:r>
            <a:r>
              <a:rPr lang="en-US" b="1" i="1" dirty="0" smtClean="0">
                <a:solidFill>
                  <a:srgbClr val="FF0000"/>
                </a:solidFill>
              </a:rPr>
              <a:t>dB </a:t>
            </a:r>
            <a:r>
              <a:rPr lang="en-US" b="1" i="1" dirty="0">
                <a:solidFill>
                  <a:srgbClr val="FF0000"/>
                </a:solidFill>
              </a:rPr>
              <a:t>= 10 log10 (</a:t>
            </a:r>
            <a:r>
              <a:rPr lang="en-US" b="1" i="1" dirty="0" err="1">
                <a:solidFill>
                  <a:srgbClr val="FF0000"/>
                </a:solidFill>
              </a:rPr>
              <a:t>Pfinal</a:t>
            </a:r>
            <a:r>
              <a:rPr lang="en-US" b="1" i="1" dirty="0">
                <a:solidFill>
                  <a:srgbClr val="FF0000"/>
                </a:solidFill>
              </a:rPr>
              <a:t>/</a:t>
            </a:r>
            <a:r>
              <a:rPr lang="en-US" b="1" i="1" dirty="0" err="1">
                <a:solidFill>
                  <a:srgbClr val="FF0000"/>
                </a:solidFill>
              </a:rPr>
              <a:t>Pref</a:t>
            </a:r>
            <a:r>
              <a:rPr lang="en-US" b="1" i="1" dirty="0">
                <a:solidFill>
                  <a:srgbClr val="FF0000"/>
                </a:solidFill>
              </a:rPr>
              <a:t>)</a:t>
            </a:r>
          </a:p>
          <a:p>
            <a:pPr lvl="1" algn="just"/>
            <a:r>
              <a:rPr lang="en-US" dirty="0">
                <a:solidFill>
                  <a:srgbClr val="FF0000"/>
                </a:solidFill>
              </a:rPr>
              <a:t>dB</a:t>
            </a:r>
            <a:r>
              <a:rPr lang="en-US" dirty="0"/>
              <a:t> = </a:t>
            </a:r>
            <a:r>
              <a:rPr lang="en-US" dirty="0">
                <a:solidFill>
                  <a:schemeClr val="tx1"/>
                </a:solidFill>
              </a:rPr>
              <a:t>The amount of decibels. This usually represents a loss in power such as when the wave travels or interacts with matter, but it can also represent a gain as when traveling through an amplifier.</a:t>
            </a:r>
          </a:p>
          <a:p>
            <a:pPr lvl="1" algn="just"/>
            <a:r>
              <a:rPr lang="en-US" dirty="0" err="1">
                <a:solidFill>
                  <a:srgbClr val="FF0000"/>
                </a:solidFill>
              </a:rPr>
              <a:t>Pfinal</a:t>
            </a:r>
            <a:r>
              <a:rPr lang="en-US" dirty="0"/>
              <a:t> = </a:t>
            </a:r>
            <a:r>
              <a:rPr lang="en-US" dirty="0">
                <a:solidFill>
                  <a:schemeClr val="tx1"/>
                </a:solidFill>
              </a:rPr>
              <a:t>The final power. This is the delivered power after some process has occurred.</a:t>
            </a:r>
          </a:p>
          <a:p>
            <a:pPr lvl="1" algn="just"/>
            <a:r>
              <a:rPr lang="en-US" dirty="0" err="1">
                <a:solidFill>
                  <a:srgbClr val="FF0000"/>
                </a:solidFill>
              </a:rPr>
              <a:t>Pref</a:t>
            </a:r>
            <a:r>
              <a:rPr lang="en-US" dirty="0">
                <a:solidFill>
                  <a:srgbClr val="FF0000"/>
                </a:solidFill>
              </a:rPr>
              <a:t> </a:t>
            </a:r>
            <a:r>
              <a:rPr lang="en-US" dirty="0"/>
              <a:t>= </a:t>
            </a:r>
            <a:r>
              <a:rPr lang="en-US" dirty="0">
                <a:solidFill>
                  <a:schemeClr val="tx1"/>
                </a:solidFill>
              </a:rPr>
              <a:t>The reference power. This is the original power.</a:t>
            </a:r>
          </a:p>
          <a:p>
            <a:endParaRPr lang="en-US" dirty="0"/>
          </a:p>
        </p:txBody>
      </p:sp>
    </p:spTree>
    <p:extLst>
      <p:ext uri="{BB962C8B-B14F-4D97-AF65-F5344CB8AC3E}">
        <p14:creationId xmlns:p14="http://schemas.microsoft.com/office/powerpoint/2010/main" val="206440049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575" y="107576"/>
            <a:ext cx="8042276" cy="616324"/>
          </a:xfrm>
        </p:spPr>
        <p:txBody>
          <a:bodyPr/>
          <a:lstStyle/>
          <a:p>
            <a:r>
              <a:rPr lang="en-US" sz="3200" dirty="0" smtClean="0"/>
              <a:t>Basics of </a:t>
            </a:r>
            <a:r>
              <a:rPr lang="en-GB" sz="3200" dirty="0"/>
              <a:t>Electromagnetic </a:t>
            </a:r>
            <a:r>
              <a:rPr lang="en-GB" sz="3200" dirty="0" smtClean="0"/>
              <a:t>(</a:t>
            </a:r>
            <a:r>
              <a:rPr lang="en-US" sz="3200" dirty="0" smtClean="0"/>
              <a:t>EM) Waves</a:t>
            </a:r>
            <a:endParaRPr lang="en-US" sz="3200" dirty="0"/>
          </a:p>
        </p:txBody>
      </p:sp>
      <p:sp>
        <p:nvSpPr>
          <p:cNvPr id="3" name="Content Placeholder 2"/>
          <p:cNvSpPr>
            <a:spLocks noGrp="1"/>
          </p:cNvSpPr>
          <p:nvPr>
            <p:ph idx="1"/>
          </p:nvPr>
        </p:nvSpPr>
        <p:spPr>
          <a:xfrm>
            <a:off x="815975" y="863601"/>
            <a:ext cx="8042276" cy="4343400"/>
          </a:xfrm>
        </p:spPr>
        <p:txBody>
          <a:bodyPr>
            <a:normAutofit lnSpcReduction="10000"/>
          </a:bodyPr>
          <a:lstStyle/>
          <a:p>
            <a:pPr algn="just"/>
            <a:r>
              <a:rPr lang="en-US" dirty="0">
                <a:solidFill>
                  <a:schemeClr val="tx1"/>
                </a:solidFill>
              </a:rPr>
              <a:t>The EM spectrum is simply a name that scientists have given to the set of all types of radiation when discussed as a group. </a:t>
            </a:r>
            <a:endParaRPr lang="en-US" dirty="0" smtClean="0">
              <a:solidFill>
                <a:schemeClr val="tx1"/>
              </a:solidFill>
            </a:endParaRPr>
          </a:p>
          <a:p>
            <a:pPr algn="just"/>
            <a:r>
              <a:rPr lang="en-US" dirty="0" smtClean="0">
                <a:solidFill>
                  <a:schemeClr val="tx1"/>
                </a:solidFill>
              </a:rPr>
              <a:t>Radiation </a:t>
            </a:r>
            <a:r>
              <a:rPr lang="en-US" dirty="0">
                <a:solidFill>
                  <a:schemeClr val="tx1"/>
                </a:solidFill>
              </a:rPr>
              <a:t>is energy that travels in waves and spreads out over distance. </a:t>
            </a:r>
            <a:endParaRPr lang="en-US" dirty="0" smtClean="0">
              <a:solidFill>
                <a:schemeClr val="tx1"/>
              </a:solidFill>
            </a:endParaRPr>
          </a:p>
          <a:p>
            <a:pPr algn="just"/>
            <a:r>
              <a:rPr lang="en-US" dirty="0" smtClean="0">
                <a:solidFill>
                  <a:schemeClr val="tx1"/>
                </a:solidFill>
              </a:rPr>
              <a:t>The </a:t>
            </a:r>
            <a:r>
              <a:rPr lang="en-US" dirty="0">
                <a:solidFill>
                  <a:schemeClr val="tx1"/>
                </a:solidFill>
              </a:rPr>
              <a:t>visible light that comes from a lamp in a house and radio waves that come from a radio station are two types of electromagnetic waves. </a:t>
            </a:r>
            <a:endParaRPr lang="en-US" dirty="0" smtClean="0">
              <a:solidFill>
                <a:schemeClr val="tx1"/>
              </a:solidFill>
            </a:endParaRPr>
          </a:p>
          <a:p>
            <a:pPr algn="just"/>
            <a:r>
              <a:rPr lang="en-US" dirty="0" smtClean="0">
                <a:solidFill>
                  <a:schemeClr val="tx1"/>
                </a:solidFill>
              </a:rPr>
              <a:t>Other </a:t>
            </a:r>
            <a:r>
              <a:rPr lang="en-US" dirty="0">
                <a:solidFill>
                  <a:schemeClr val="tx1"/>
                </a:solidFill>
              </a:rPr>
              <a:t>examples are microwaves, infrared light, ultraviolet light, X-rays, and gamma rays.</a:t>
            </a:r>
          </a:p>
        </p:txBody>
      </p:sp>
    </p:spTree>
    <p:extLst>
      <p:ext uri="{BB962C8B-B14F-4D97-AF65-F5344CB8AC3E}">
        <p14:creationId xmlns:p14="http://schemas.microsoft.com/office/powerpoint/2010/main" val="25194052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US" dirty="0" smtClean="0"/>
              <a:t>Basics of EM Waves</a:t>
            </a:r>
            <a:endParaRPr lang="en-US" dirty="0"/>
          </a:p>
        </p:txBody>
      </p:sp>
      <p:sp>
        <p:nvSpPr>
          <p:cNvPr id="3" name="Content Placeholder 2"/>
          <p:cNvSpPr>
            <a:spLocks noGrp="1"/>
          </p:cNvSpPr>
          <p:nvPr>
            <p:ph idx="1"/>
          </p:nvPr>
        </p:nvSpPr>
        <p:spPr>
          <a:xfrm>
            <a:off x="777875" y="838200"/>
            <a:ext cx="8042276" cy="4343400"/>
          </a:xfrm>
        </p:spPr>
        <p:txBody>
          <a:bodyPr>
            <a:normAutofit/>
          </a:bodyPr>
          <a:lstStyle/>
          <a:p>
            <a:pPr algn="just"/>
            <a:r>
              <a:rPr lang="en-US" dirty="0">
                <a:solidFill>
                  <a:schemeClr val="tx1"/>
                </a:solidFill>
              </a:rPr>
              <a:t>All EM waves travel at the speed of light in a vacuum and have a characteristic wavelength </a:t>
            </a:r>
            <a:r>
              <a:rPr lang="en-US" i="1" dirty="0">
                <a:solidFill>
                  <a:schemeClr val="tx1"/>
                </a:solidFill>
              </a:rPr>
              <a:t>(</a:t>
            </a:r>
            <a:r>
              <a:rPr lang="en-US" i="1" dirty="0" err="1">
                <a:solidFill>
                  <a:schemeClr val="tx1"/>
                </a:solidFill>
              </a:rPr>
              <a:t>λ</a:t>
            </a:r>
            <a:r>
              <a:rPr lang="en-US" i="1" dirty="0">
                <a:solidFill>
                  <a:schemeClr val="tx1"/>
                </a:solidFill>
              </a:rPr>
              <a:t>)</a:t>
            </a:r>
            <a:r>
              <a:rPr lang="en-US" dirty="0">
                <a:solidFill>
                  <a:schemeClr val="tx1"/>
                </a:solidFill>
              </a:rPr>
              <a:t> and frequency </a:t>
            </a:r>
            <a:r>
              <a:rPr lang="en-US" i="1" dirty="0">
                <a:solidFill>
                  <a:schemeClr val="tx1"/>
                </a:solidFill>
              </a:rPr>
              <a:t>(f)</a:t>
            </a:r>
            <a:r>
              <a:rPr lang="en-US" dirty="0">
                <a:solidFill>
                  <a:schemeClr val="tx1"/>
                </a:solidFill>
              </a:rPr>
              <a:t>, which can be determined by using the following equation:</a:t>
            </a:r>
          </a:p>
          <a:p>
            <a:pPr marL="0" indent="0" algn="just">
              <a:buNone/>
            </a:pPr>
            <a:r>
              <a:rPr lang="en-US" i="1" dirty="0" smtClean="0">
                <a:solidFill>
                  <a:srgbClr val="FF0000"/>
                </a:solidFill>
              </a:rPr>
              <a:t>c </a:t>
            </a:r>
            <a:r>
              <a:rPr lang="en-US" i="1" dirty="0">
                <a:solidFill>
                  <a:srgbClr val="FF0000"/>
                </a:solidFill>
              </a:rPr>
              <a:t>= </a:t>
            </a:r>
            <a:r>
              <a:rPr lang="en-US" i="1" dirty="0" err="1">
                <a:solidFill>
                  <a:srgbClr val="FF0000"/>
                </a:solidFill>
              </a:rPr>
              <a:t>λ</a:t>
            </a:r>
            <a:r>
              <a:rPr lang="en-US" i="1" dirty="0">
                <a:solidFill>
                  <a:srgbClr val="FF0000"/>
                </a:solidFill>
              </a:rPr>
              <a:t> x f</a:t>
            </a:r>
            <a:r>
              <a:rPr lang="en-US" dirty="0">
                <a:solidFill>
                  <a:srgbClr val="FF0000"/>
                </a:solidFill>
              </a:rPr>
              <a:t>, where </a:t>
            </a:r>
            <a:r>
              <a:rPr lang="en-US" i="1" dirty="0">
                <a:solidFill>
                  <a:srgbClr val="FF0000"/>
                </a:solidFill>
              </a:rPr>
              <a:t>c</a:t>
            </a:r>
            <a:r>
              <a:rPr lang="en-US" dirty="0">
                <a:solidFill>
                  <a:srgbClr val="FF0000"/>
                </a:solidFill>
              </a:rPr>
              <a:t> = the speed of light (3 x 10</a:t>
            </a:r>
            <a:r>
              <a:rPr lang="en-US" baseline="30000" dirty="0">
                <a:solidFill>
                  <a:srgbClr val="FF0000"/>
                </a:solidFill>
              </a:rPr>
              <a:t>8</a:t>
            </a:r>
            <a:r>
              <a:rPr lang="en-US" dirty="0">
                <a:solidFill>
                  <a:srgbClr val="FF0000"/>
                </a:solidFill>
              </a:rPr>
              <a:t> m/s</a:t>
            </a:r>
            <a:r>
              <a:rPr lang="en-US" dirty="0" smtClean="0">
                <a:solidFill>
                  <a:srgbClr val="FF0000"/>
                </a:solidFill>
              </a:rPr>
              <a:t>)</a:t>
            </a:r>
          </a:p>
          <a:p>
            <a:pPr algn="just"/>
            <a:r>
              <a:rPr lang="en-US" dirty="0">
                <a:solidFill>
                  <a:schemeClr val="tx1"/>
                </a:solidFill>
              </a:rPr>
              <a:t>This formula states that the wavelength of any EM wave traveling in a vacuum, in meters, multiplied by the frequency of that same EM wave, in Hz, always equals the speed of light or 3 x 10</a:t>
            </a:r>
            <a:r>
              <a:rPr lang="en-US" baseline="30000" dirty="0">
                <a:solidFill>
                  <a:schemeClr val="tx1"/>
                </a:solidFill>
              </a:rPr>
              <a:t>8</a:t>
            </a:r>
            <a:r>
              <a:rPr lang="en-US" dirty="0">
                <a:solidFill>
                  <a:schemeClr val="tx1"/>
                </a:solidFill>
              </a:rPr>
              <a:t> m/s or 186,000 miles per second.</a:t>
            </a:r>
          </a:p>
        </p:txBody>
      </p:sp>
    </p:spTree>
    <p:extLst>
      <p:ext uri="{BB962C8B-B14F-4D97-AF65-F5344CB8AC3E}">
        <p14:creationId xmlns:p14="http://schemas.microsoft.com/office/powerpoint/2010/main" val="134770529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01658" cy="629024"/>
          </a:xfrm>
        </p:spPr>
        <p:txBody>
          <a:bodyPr/>
          <a:lstStyle/>
          <a:p>
            <a:r>
              <a:rPr lang="en-US" dirty="0" smtClean="0"/>
              <a:t>EM Waves</a:t>
            </a:r>
            <a:endParaRPr lang="en-US" dirty="0"/>
          </a:p>
        </p:txBody>
      </p:sp>
      <p:sp>
        <p:nvSpPr>
          <p:cNvPr id="3" name="Content Placeholder 2"/>
          <p:cNvSpPr>
            <a:spLocks noGrp="1"/>
          </p:cNvSpPr>
          <p:nvPr>
            <p:ph idx="1"/>
          </p:nvPr>
        </p:nvSpPr>
        <p:spPr>
          <a:xfrm>
            <a:off x="854075" y="838199"/>
            <a:ext cx="8042276" cy="2336801"/>
          </a:xfrm>
        </p:spPr>
        <p:txBody>
          <a:bodyPr/>
          <a:lstStyle/>
          <a:p>
            <a:r>
              <a:rPr lang="en-US" dirty="0">
                <a:solidFill>
                  <a:schemeClr val="tx1"/>
                </a:solidFill>
              </a:rPr>
              <a:t>EM waves exhibit the following properties:</a:t>
            </a:r>
          </a:p>
          <a:p>
            <a:pPr lvl="1"/>
            <a:r>
              <a:rPr lang="en-US" dirty="0">
                <a:solidFill>
                  <a:schemeClr val="tx1"/>
                </a:solidFill>
              </a:rPr>
              <a:t>reflection or bouncing</a:t>
            </a:r>
          </a:p>
          <a:p>
            <a:pPr lvl="1"/>
            <a:r>
              <a:rPr lang="en-US" dirty="0">
                <a:solidFill>
                  <a:schemeClr val="tx1"/>
                </a:solidFill>
              </a:rPr>
              <a:t>refraction or bending</a:t>
            </a:r>
          </a:p>
          <a:p>
            <a:pPr lvl="1"/>
            <a:r>
              <a:rPr lang="en-US" dirty="0">
                <a:solidFill>
                  <a:schemeClr val="tx1"/>
                </a:solidFill>
              </a:rPr>
              <a:t>diffraction or spreading around obstacles</a:t>
            </a:r>
          </a:p>
          <a:p>
            <a:pPr lvl="1"/>
            <a:r>
              <a:rPr lang="en-US" dirty="0">
                <a:solidFill>
                  <a:schemeClr val="tx1"/>
                </a:solidFill>
              </a:rPr>
              <a:t>scattering or being redirected by particles</a:t>
            </a:r>
          </a:p>
          <a:p>
            <a:endParaRPr lang="en-US" dirty="0">
              <a:solidFill>
                <a:schemeClr val="tx1"/>
              </a:solidFil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4075" y="2988735"/>
            <a:ext cx="8026400" cy="2230967"/>
          </a:xfrm>
          <a:prstGeom prst="rect">
            <a:avLst/>
          </a:prstGeom>
        </p:spPr>
      </p:pic>
    </p:spTree>
    <p:extLst>
      <p:ext uri="{BB962C8B-B14F-4D97-AF65-F5344CB8AC3E}">
        <p14:creationId xmlns:p14="http://schemas.microsoft.com/office/powerpoint/2010/main" val="35970272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dirty="0" smtClean="0"/>
              <a:t>EM Spectrum</a:t>
            </a:r>
            <a:endParaRPr lang="en-US" dirty="0"/>
          </a:p>
        </p:txBody>
      </p:sp>
      <p:sp>
        <p:nvSpPr>
          <p:cNvPr id="3" name="Content Placeholder 2"/>
          <p:cNvSpPr>
            <a:spLocks noGrp="1"/>
          </p:cNvSpPr>
          <p:nvPr>
            <p:ph idx="1"/>
          </p:nvPr>
        </p:nvSpPr>
        <p:spPr>
          <a:xfrm>
            <a:off x="815975" y="914400"/>
            <a:ext cx="8042276" cy="4381500"/>
          </a:xfrm>
        </p:spPr>
        <p:txBody>
          <a:bodyPr>
            <a:noAutofit/>
          </a:bodyPr>
          <a:lstStyle/>
          <a:p>
            <a:pPr algn="just"/>
            <a:r>
              <a:rPr lang="en-US" sz="2200" dirty="0">
                <a:solidFill>
                  <a:schemeClr val="tx1"/>
                </a:solidFill>
              </a:rPr>
              <a:t>The EM spectrum has </a:t>
            </a:r>
            <a:r>
              <a:rPr lang="en-US" sz="2200" b="1" dirty="0">
                <a:solidFill>
                  <a:schemeClr val="tx1"/>
                </a:solidFill>
              </a:rPr>
              <a:t>eight</a:t>
            </a:r>
            <a:r>
              <a:rPr lang="en-US" sz="2200" dirty="0">
                <a:solidFill>
                  <a:schemeClr val="tx1"/>
                </a:solidFill>
              </a:rPr>
              <a:t> major sections, which are presented in order of increasing frequency and energy, and decreasing wavelength:</a:t>
            </a:r>
          </a:p>
          <a:p>
            <a:pPr marL="793750" lvl="1" indent="-457200" algn="just">
              <a:buAutoNum type="arabicPeriod"/>
            </a:pPr>
            <a:r>
              <a:rPr lang="en-US" dirty="0" smtClean="0">
                <a:solidFill>
                  <a:schemeClr val="tx1"/>
                </a:solidFill>
              </a:rPr>
              <a:t>Power </a:t>
            </a:r>
            <a:r>
              <a:rPr lang="en-US" dirty="0">
                <a:solidFill>
                  <a:schemeClr val="tx1"/>
                </a:solidFill>
              </a:rPr>
              <a:t>waves – These are the slowest of all EM radiation and therefore also have the lowest energy and the longest </a:t>
            </a:r>
            <a:r>
              <a:rPr lang="en-US" dirty="0" smtClean="0">
                <a:solidFill>
                  <a:schemeClr val="tx1"/>
                </a:solidFill>
              </a:rPr>
              <a:t>wavelength.</a:t>
            </a:r>
          </a:p>
          <a:p>
            <a:pPr marL="793750" lvl="1" indent="-457200" algn="just">
              <a:buAutoNum type="arabicPeriod"/>
            </a:pPr>
            <a:r>
              <a:rPr lang="en-US" dirty="0" smtClean="0">
                <a:solidFill>
                  <a:schemeClr val="tx1"/>
                </a:solidFill>
              </a:rPr>
              <a:t> Radio </a:t>
            </a:r>
            <a:r>
              <a:rPr lang="en-US" dirty="0">
                <a:solidFill>
                  <a:schemeClr val="tx1"/>
                </a:solidFill>
              </a:rPr>
              <a:t>waves – This is the same kind of energy that radio stations emit into the air for a radio to capture and play. However, other things such as stars and gases in space also emit radio waves. Many communication functions use radio </a:t>
            </a:r>
            <a:r>
              <a:rPr lang="en-US" dirty="0" smtClean="0">
                <a:solidFill>
                  <a:schemeClr val="tx1"/>
                </a:solidFill>
              </a:rPr>
              <a:t>waves.</a:t>
            </a:r>
          </a:p>
        </p:txBody>
      </p:sp>
    </p:spTree>
    <p:extLst>
      <p:ext uri="{BB962C8B-B14F-4D97-AF65-F5344CB8AC3E}">
        <p14:creationId xmlns:p14="http://schemas.microsoft.com/office/powerpoint/2010/main" val="345886339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dirty="0" smtClean="0"/>
              <a:t>EM Spectrum</a:t>
            </a:r>
            <a:endParaRPr lang="en-US" dirty="0"/>
          </a:p>
        </p:txBody>
      </p:sp>
      <p:sp>
        <p:nvSpPr>
          <p:cNvPr id="3" name="Content Placeholder 2"/>
          <p:cNvSpPr>
            <a:spLocks noGrp="1"/>
          </p:cNvSpPr>
          <p:nvPr>
            <p:ph idx="1"/>
          </p:nvPr>
        </p:nvSpPr>
        <p:spPr>
          <a:xfrm>
            <a:off x="765175" y="800100"/>
            <a:ext cx="8042276" cy="4343400"/>
          </a:xfrm>
        </p:spPr>
        <p:txBody>
          <a:bodyPr>
            <a:noAutofit/>
          </a:bodyPr>
          <a:lstStyle/>
          <a:p>
            <a:pPr marL="793750" lvl="1" indent="-457200" algn="just">
              <a:buFont typeface="+mj-lt"/>
              <a:buAutoNum type="arabicPeriod" startAt="3"/>
            </a:pPr>
            <a:r>
              <a:rPr lang="en-US" sz="2000" dirty="0" smtClean="0">
                <a:solidFill>
                  <a:schemeClr val="tx1"/>
                </a:solidFill>
              </a:rPr>
              <a:t>Microwaves </a:t>
            </a:r>
            <a:r>
              <a:rPr lang="en-US" sz="2000" dirty="0">
                <a:solidFill>
                  <a:schemeClr val="tx1"/>
                </a:solidFill>
              </a:rPr>
              <a:t>– Microwaves will cook popcorn in just a few minutes. In space, astronomers use microwaves to learn about the structure of nearby </a:t>
            </a:r>
            <a:r>
              <a:rPr lang="en-US" sz="2000" dirty="0" smtClean="0">
                <a:solidFill>
                  <a:schemeClr val="tx1"/>
                </a:solidFill>
              </a:rPr>
              <a:t>galaxies.</a:t>
            </a:r>
          </a:p>
          <a:p>
            <a:pPr marL="679450" lvl="1" indent="-342900" algn="just">
              <a:buFont typeface="+mj-lt"/>
              <a:buAutoNum type="arabicPeriod" startAt="3"/>
            </a:pPr>
            <a:r>
              <a:rPr lang="en-US" sz="2000" dirty="0" smtClean="0">
                <a:solidFill>
                  <a:schemeClr val="tx1"/>
                </a:solidFill>
              </a:rPr>
              <a:t> Infrared </a:t>
            </a:r>
            <a:r>
              <a:rPr lang="en-US" sz="2000" dirty="0">
                <a:solidFill>
                  <a:schemeClr val="tx1"/>
                </a:solidFill>
              </a:rPr>
              <a:t>(IR) light – Infrared is often thought of as being the same thing as heat, because it makes our skin feel warm. In space, IR light maps the dust between </a:t>
            </a:r>
            <a:r>
              <a:rPr lang="en-US" sz="2000" dirty="0" smtClean="0">
                <a:solidFill>
                  <a:schemeClr val="tx1"/>
                </a:solidFill>
              </a:rPr>
              <a:t>stars.</a:t>
            </a:r>
          </a:p>
          <a:p>
            <a:pPr marL="679450" lvl="1" indent="-342900" algn="just">
              <a:buFont typeface="+mj-lt"/>
              <a:buAutoNum type="arabicPeriod" startAt="3"/>
            </a:pPr>
            <a:r>
              <a:rPr lang="en-US" sz="2000" dirty="0" smtClean="0">
                <a:solidFill>
                  <a:schemeClr val="tx1"/>
                </a:solidFill>
              </a:rPr>
              <a:t>Visible </a:t>
            </a:r>
            <a:r>
              <a:rPr lang="en-US" sz="2000" dirty="0">
                <a:solidFill>
                  <a:schemeClr val="tx1"/>
                </a:solidFill>
              </a:rPr>
              <a:t>light – This is the range that is visible to the human eye. </a:t>
            </a:r>
            <a:r>
              <a:rPr lang="en-US" sz="2000" dirty="0" err="1" smtClean="0">
                <a:solidFill>
                  <a:schemeClr val="tx1"/>
                </a:solidFill>
              </a:rPr>
              <a:t>Visble</a:t>
            </a:r>
            <a:r>
              <a:rPr lang="en-US" sz="2000" dirty="0" smtClean="0">
                <a:solidFill>
                  <a:schemeClr val="tx1"/>
                </a:solidFill>
              </a:rPr>
              <a:t> </a:t>
            </a:r>
            <a:r>
              <a:rPr lang="en-US" sz="2000" dirty="0">
                <a:solidFill>
                  <a:schemeClr val="tx1"/>
                </a:solidFill>
              </a:rPr>
              <a:t>radiation is emitted by everything from fireflies to light bulbs to stars. It is also emitted by fast-moving particles hitting other particles</a:t>
            </a:r>
            <a:r>
              <a:rPr lang="en-US" sz="2000" dirty="0" smtClean="0">
                <a:solidFill>
                  <a:schemeClr val="tx1"/>
                </a:solidFill>
              </a:rPr>
              <a:t>.</a:t>
            </a:r>
          </a:p>
          <a:p>
            <a:pPr marL="679450" lvl="1" indent="-342900" algn="just">
              <a:buFont typeface="+mj-lt"/>
              <a:buAutoNum type="arabicPeriod" startAt="3"/>
            </a:pPr>
            <a:r>
              <a:rPr lang="en-US" sz="2000" dirty="0" smtClean="0">
                <a:solidFill>
                  <a:schemeClr val="tx1"/>
                </a:solidFill>
              </a:rPr>
              <a:t>X</a:t>
            </a:r>
            <a:r>
              <a:rPr lang="en-US" sz="2000" dirty="0">
                <a:solidFill>
                  <a:schemeClr val="tx1"/>
                </a:solidFill>
              </a:rPr>
              <a:t>-rays – A doctor uses X-rays to look at bones and a dentist uses them to look at teeth. Hot gases in the universe also emit X-rays.</a:t>
            </a:r>
          </a:p>
          <a:p>
            <a:pPr marL="679450" lvl="1" indent="-342900">
              <a:buFont typeface="+mj-lt"/>
              <a:buAutoNum type="arabicPeriod" startAt="3"/>
            </a:pPr>
            <a:endParaRPr lang="en-US" sz="2000" dirty="0">
              <a:solidFill>
                <a:schemeClr val="tx1"/>
              </a:solidFill>
            </a:endParaRPr>
          </a:p>
          <a:p>
            <a:pPr marL="336550" lvl="1" indent="0">
              <a:buNone/>
            </a:pPr>
            <a:endParaRPr lang="en-US" sz="2000" dirty="0" smtClean="0">
              <a:solidFill>
                <a:schemeClr val="tx1"/>
              </a:solidFill>
            </a:endParaRPr>
          </a:p>
          <a:p>
            <a:endParaRPr lang="en-US" sz="2000" dirty="0">
              <a:solidFill>
                <a:schemeClr val="tx1"/>
              </a:solidFill>
            </a:endParaRPr>
          </a:p>
        </p:txBody>
      </p:sp>
    </p:spTree>
    <p:extLst>
      <p:ext uri="{BB962C8B-B14F-4D97-AF65-F5344CB8AC3E}">
        <p14:creationId xmlns:p14="http://schemas.microsoft.com/office/powerpoint/2010/main" val="317979980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US" dirty="0" smtClean="0"/>
              <a:t>EM Spectrum</a:t>
            </a:r>
            <a:endParaRPr lang="en-US" dirty="0"/>
          </a:p>
        </p:txBody>
      </p:sp>
      <p:sp>
        <p:nvSpPr>
          <p:cNvPr id="3" name="Content Placeholder 2"/>
          <p:cNvSpPr>
            <a:spLocks noGrp="1"/>
          </p:cNvSpPr>
          <p:nvPr>
            <p:ph idx="1"/>
          </p:nvPr>
        </p:nvSpPr>
        <p:spPr>
          <a:xfrm>
            <a:off x="900642" y="825500"/>
            <a:ext cx="8040158" cy="4521201"/>
          </a:xfrm>
        </p:spPr>
        <p:txBody>
          <a:bodyPr>
            <a:noAutofit/>
          </a:bodyPr>
          <a:lstStyle/>
          <a:p>
            <a:pPr marL="342900" indent="-342900" algn="just">
              <a:buFont typeface="+mj-lt"/>
              <a:buAutoNum type="arabicPeriod" startAt="7"/>
            </a:pPr>
            <a:r>
              <a:rPr lang="en-US" sz="2000" dirty="0" smtClean="0">
                <a:solidFill>
                  <a:schemeClr val="tx1"/>
                </a:solidFill>
              </a:rPr>
              <a:t>Ultra</a:t>
            </a:r>
            <a:r>
              <a:rPr lang="en-US" sz="2000" dirty="0">
                <a:solidFill>
                  <a:schemeClr val="tx1"/>
                </a:solidFill>
              </a:rPr>
              <a:t>-violet (UV) light – It is well known that the sun is a source of ultraviolet (UV) radiation. It is the UV rays that cause our skin to burn. Stars and other hot objects in space emit UV </a:t>
            </a:r>
            <a:r>
              <a:rPr lang="en-US" sz="2000" dirty="0" smtClean="0">
                <a:solidFill>
                  <a:schemeClr val="tx1"/>
                </a:solidFill>
              </a:rPr>
              <a:t>radiation.</a:t>
            </a:r>
          </a:p>
          <a:p>
            <a:pPr marL="342900" indent="-342900" algn="just">
              <a:buFont typeface="+mj-lt"/>
              <a:buAutoNum type="arabicPeriod" startAt="7"/>
            </a:pPr>
            <a:r>
              <a:rPr lang="en-US" sz="2000" dirty="0" smtClean="0">
                <a:solidFill>
                  <a:schemeClr val="tx1"/>
                </a:solidFill>
              </a:rPr>
              <a:t>Gamma </a:t>
            </a:r>
            <a:r>
              <a:rPr lang="en-US" sz="2000" dirty="0">
                <a:solidFill>
                  <a:schemeClr val="tx1"/>
                </a:solidFill>
              </a:rPr>
              <a:t>rays – Natural and man-made radioactive materials can emit gamma rays. Big particle accelerators that scientists use to help them understand what matter is made of can sometimes generate gamma rays. However, the biggest gamma-ray generator of all is the universe, which makes gamma radiation in many ways</a:t>
            </a:r>
            <a:r>
              <a:rPr lang="en-US" sz="2000" dirty="0" smtClean="0">
                <a:solidFill>
                  <a:schemeClr val="tx1"/>
                </a:solidFill>
              </a:rPr>
              <a:t>.</a:t>
            </a:r>
          </a:p>
          <a:p>
            <a:pPr algn="just"/>
            <a:r>
              <a:rPr lang="en-US" sz="2000" b="1" dirty="0">
                <a:solidFill>
                  <a:schemeClr val="tx1"/>
                </a:solidFill>
              </a:rPr>
              <a:t>The most important range for this course is the RF spectrum. The RF spectrum includes several frequency bands including microwave and the Ultra High Frequencies (UHF) and Very High Frequencies (VHF) bands</a:t>
            </a:r>
          </a:p>
          <a:p>
            <a:pPr algn="just">
              <a:buFont typeface="+mj-lt"/>
              <a:buAutoNum type="arabicPeriod" startAt="7"/>
            </a:pPr>
            <a:endParaRPr lang="en-US" sz="1800" dirty="0">
              <a:solidFill>
                <a:schemeClr val="tx1"/>
              </a:solidFill>
            </a:endParaRPr>
          </a:p>
        </p:txBody>
      </p:sp>
    </p:spTree>
    <p:extLst>
      <p:ext uri="{BB962C8B-B14F-4D97-AF65-F5344CB8AC3E}">
        <p14:creationId xmlns:p14="http://schemas.microsoft.com/office/powerpoint/2010/main" val="137627730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US" dirty="0" smtClean="0"/>
              <a:t>Spectrum Uses</a:t>
            </a:r>
            <a:endParaRPr lang="en-US" dirty="0"/>
          </a:p>
        </p:txBody>
      </p:sp>
      <p:sp>
        <p:nvSpPr>
          <p:cNvPr id="3" name="Content Placeholder 2"/>
          <p:cNvSpPr>
            <a:spLocks noGrp="1"/>
          </p:cNvSpPr>
          <p:nvPr>
            <p:ph idx="1"/>
          </p:nvPr>
        </p:nvSpPr>
        <p:spPr>
          <a:xfrm>
            <a:off x="790575" y="889001"/>
            <a:ext cx="8042276" cy="1473199"/>
          </a:xfrm>
        </p:spPr>
        <p:txBody>
          <a:bodyPr/>
          <a:lstStyle/>
          <a:p>
            <a:r>
              <a:rPr lang="en-US" dirty="0">
                <a:solidFill>
                  <a:srgbClr val="12252C"/>
                </a:solidFill>
              </a:rPr>
              <a:t>It is true that there are an infinite number of different frequencies of EM waves</a:t>
            </a:r>
            <a:r>
              <a:rPr lang="en-US" dirty="0" smtClean="0">
                <a:solidFill>
                  <a:srgbClr val="12252C"/>
                </a:solidFill>
              </a:rPr>
              <a:t>.</a:t>
            </a:r>
          </a:p>
          <a:p>
            <a:endParaRPr lang="en-US" dirty="0">
              <a:solidFill>
                <a:srgbClr val="12252C"/>
              </a:solidFil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3575" y="1896532"/>
            <a:ext cx="8042276" cy="3200400"/>
          </a:xfrm>
          <a:prstGeom prst="rect">
            <a:avLst/>
          </a:prstGeom>
        </p:spPr>
      </p:pic>
    </p:spTree>
    <p:extLst>
      <p:ext uri="{BB962C8B-B14F-4D97-AF65-F5344CB8AC3E}">
        <p14:creationId xmlns:p14="http://schemas.microsoft.com/office/powerpoint/2010/main" val="2331773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US" dirty="0" smtClean="0"/>
              <a:t>Spectrum Uses</a:t>
            </a:r>
            <a:endParaRPr lang="en-US" dirty="0"/>
          </a:p>
        </p:txBody>
      </p:sp>
      <p:sp>
        <p:nvSpPr>
          <p:cNvPr id="3" name="Content Placeholder 2"/>
          <p:cNvSpPr>
            <a:spLocks noGrp="1"/>
          </p:cNvSpPr>
          <p:nvPr>
            <p:ph idx="1"/>
          </p:nvPr>
        </p:nvSpPr>
        <p:spPr>
          <a:xfrm>
            <a:off x="866775" y="838200"/>
            <a:ext cx="8042276" cy="4343400"/>
          </a:xfrm>
        </p:spPr>
        <p:txBody>
          <a:bodyPr/>
          <a:lstStyle/>
          <a:p>
            <a:pPr algn="just"/>
            <a:r>
              <a:rPr lang="en-US" dirty="0">
                <a:solidFill>
                  <a:schemeClr val="tx1"/>
                </a:solidFill>
              </a:rPr>
              <a:t>Many parts of the EM spectrum are not useable for communications and many parts of the spectrum are already used extensively for this purpose. </a:t>
            </a:r>
            <a:endParaRPr lang="en-US" dirty="0" smtClean="0">
              <a:solidFill>
                <a:schemeClr val="tx1"/>
              </a:solidFill>
            </a:endParaRPr>
          </a:p>
          <a:p>
            <a:pPr algn="just"/>
            <a:r>
              <a:rPr lang="en-US" dirty="0" smtClean="0">
                <a:solidFill>
                  <a:schemeClr val="tx1"/>
                </a:solidFill>
              </a:rPr>
              <a:t>The </a:t>
            </a:r>
            <a:r>
              <a:rPr lang="en-US" dirty="0">
                <a:solidFill>
                  <a:schemeClr val="tx1"/>
                </a:solidFill>
              </a:rPr>
              <a:t>electromagnetic spectrum is a finite resource</a:t>
            </a:r>
            <a:r>
              <a:rPr lang="en-US" dirty="0" smtClean="0">
                <a:solidFill>
                  <a:schemeClr val="tx1"/>
                </a:solidFill>
              </a:rPr>
              <a:t>.</a:t>
            </a:r>
          </a:p>
          <a:p>
            <a:pPr algn="just"/>
            <a:r>
              <a:rPr lang="en-US" dirty="0">
                <a:solidFill>
                  <a:schemeClr val="tx1"/>
                </a:solidFill>
              </a:rPr>
              <a:t>Frequency bands that require a license to operate within are called the licensed spectrum. </a:t>
            </a:r>
            <a:endParaRPr lang="en-US" dirty="0" smtClean="0">
              <a:solidFill>
                <a:schemeClr val="tx1"/>
              </a:solidFill>
            </a:endParaRPr>
          </a:p>
          <a:p>
            <a:pPr algn="just"/>
            <a:r>
              <a:rPr lang="en-US" dirty="0" smtClean="0">
                <a:solidFill>
                  <a:schemeClr val="tx1"/>
                </a:solidFill>
              </a:rPr>
              <a:t>Examples </a:t>
            </a:r>
            <a:r>
              <a:rPr lang="en-US" dirty="0">
                <a:solidFill>
                  <a:schemeClr val="tx1"/>
                </a:solidFill>
              </a:rPr>
              <a:t>include amplitude modulation (AM) and frequency modulation (FM) radio</a:t>
            </a:r>
          </a:p>
        </p:txBody>
      </p:sp>
    </p:spTree>
    <p:extLst>
      <p:ext uri="{BB962C8B-B14F-4D97-AF65-F5344CB8AC3E}">
        <p14:creationId xmlns:p14="http://schemas.microsoft.com/office/powerpoint/2010/main" val="78873295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dirty="0" smtClean="0"/>
              <a:t>Signals</a:t>
            </a:r>
            <a:endParaRPr lang="en-US" dirty="0"/>
          </a:p>
        </p:txBody>
      </p:sp>
      <p:sp>
        <p:nvSpPr>
          <p:cNvPr id="3" name="Content Placeholder 2"/>
          <p:cNvSpPr>
            <a:spLocks noGrp="1"/>
          </p:cNvSpPr>
          <p:nvPr>
            <p:ph idx="1"/>
          </p:nvPr>
        </p:nvSpPr>
        <p:spPr>
          <a:xfrm>
            <a:off x="854075" y="850901"/>
            <a:ext cx="8042276" cy="4343400"/>
          </a:xfrm>
        </p:spPr>
        <p:txBody>
          <a:bodyPr>
            <a:normAutofit lnSpcReduction="10000"/>
          </a:bodyPr>
          <a:lstStyle/>
          <a:p>
            <a:pPr algn="just"/>
            <a:r>
              <a:rPr lang="en-GB" dirty="0" smtClean="0">
                <a:solidFill>
                  <a:schemeClr val="tx1"/>
                </a:solidFill>
              </a:rPr>
              <a:t>One of the most important facts of the information age is that data can be represented electrically by voltage patterns on wires and in electronic devices. This is important for the study of WLANs since WLANs are made up of electronic devices. </a:t>
            </a:r>
          </a:p>
          <a:p>
            <a:pPr algn="just"/>
            <a:r>
              <a:rPr lang="en-GB" dirty="0" smtClean="0">
                <a:solidFill>
                  <a:schemeClr val="tx1"/>
                </a:solidFill>
              </a:rPr>
              <a:t>The data in electronic devices, which is represented by voltage patterns, can be converted to radio waves and radio waves can be converted to voltage patterns. Since voltages are much easier to measure than directly measuring the radio waves, an understanding of voltage patterns can be very helpful in the study of WLAN</a:t>
            </a:r>
            <a:endParaRPr lang="en-US" dirty="0">
              <a:solidFill>
                <a:schemeClr val="tx1"/>
              </a:solidFill>
            </a:endParaRPr>
          </a:p>
        </p:txBody>
      </p:sp>
    </p:spTree>
    <p:extLst>
      <p:ext uri="{BB962C8B-B14F-4D97-AF65-F5344CB8AC3E}">
        <p14:creationId xmlns:p14="http://schemas.microsoft.com/office/powerpoint/2010/main" val="414891585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4924"/>
          </a:xfrm>
        </p:spPr>
        <p:txBody>
          <a:bodyPr/>
          <a:lstStyle/>
          <a:p>
            <a:r>
              <a:rPr lang="en-GB" dirty="0" smtClean="0"/>
              <a:t>Digital Signals</a:t>
            </a:r>
            <a:endParaRPr lang="en-GB" dirty="0"/>
          </a:p>
        </p:txBody>
      </p:sp>
      <p:sp>
        <p:nvSpPr>
          <p:cNvPr id="3" name="Content Placeholder 2"/>
          <p:cNvSpPr>
            <a:spLocks noGrp="1"/>
          </p:cNvSpPr>
          <p:nvPr>
            <p:ph idx="1"/>
          </p:nvPr>
        </p:nvSpPr>
        <p:spPr>
          <a:xfrm>
            <a:off x="942975" y="952500"/>
            <a:ext cx="8042276" cy="1844039"/>
          </a:xfrm>
        </p:spPr>
        <p:txBody>
          <a:bodyPr>
            <a:normAutofit/>
          </a:bodyPr>
          <a:lstStyle/>
          <a:p>
            <a:pPr algn="just"/>
            <a:r>
              <a:rPr lang="en-GB" dirty="0" smtClean="0">
                <a:solidFill>
                  <a:schemeClr val="tx1"/>
                </a:solidFill>
              </a:rPr>
              <a:t>The pattern of voltage changes versus time is called a square wave. There are many ways to represent data with digital signals.</a:t>
            </a:r>
          </a:p>
          <a:p>
            <a:pPr algn="just"/>
            <a:r>
              <a:rPr lang="en-GB" dirty="0" smtClean="0">
                <a:solidFill>
                  <a:schemeClr val="tx1"/>
                </a:solidFill>
              </a:rPr>
              <a:t>Example: </a:t>
            </a:r>
            <a:endParaRPr lang="en-GB" dirty="0">
              <a:solidFill>
                <a:schemeClr val="tx1"/>
              </a:solidFill>
            </a:endParaRPr>
          </a:p>
        </p:txBody>
      </p:sp>
      <p:pic>
        <p:nvPicPr>
          <p:cNvPr id="1027" name="Picture 3"/>
          <p:cNvPicPr>
            <a:picLocks noChangeAspect="1" noChangeArrowheads="1"/>
          </p:cNvPicPr>
          <p:nvPr/>
        </p:nvPicPr>
        <p:blipFill>
          <a:blip r:embed="rId2" cstate="print"/>
          <a:srcRect/>
          <a:stretch>
            <a:fillRect/>
          </a:stretch>
        </p:blipFill>
        <p:spPr bwMode="auto">
          <a:xfrm>
            <a:off x="942975" y="2804159"/>
            <a:ext cx="7810500" cy="2101215"/>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GB" sz="4000" dirty="0" smtClean="0"/>
              <a:t>Multiple Access</a:t>
            </a:r>
            <a:endParaRPr lang="en-GB" sz="4000" dirty="0"/>
          </a:p>
        </p:txBody>
      </p:sp>
      <p:sp>
        <p:nvSpPr>
          <p:cNvPr id="3" name="Content Placeholder 2"/>
          <p:cNvSpPr>
            <a:spLocks noGrp="1"/>
          </p:cNvSpPr>
          <p:nvPr>
            <p:ph idx="1"/>
          </p:nvPr>
        </p:nvSpPr>
        <p:spPr>
          <a:xfrm>
            <a:off x="917575" y="1079500"/>
            <a:ext cx="8042276" cy="4343400"/>
          </a:xfrm>
        </p:spPr>
        <p:txBody>
          <a:bodyPr/>
          <a:lstStyle/>
          <a:p>
            <a:pPr algn="just"/>
            <a:r>
              <a:rPr lang="en-GB" dirty="0" smtClean="0">
                <a:solidFill>
                  <a:schemeClr val="tx1"/>
                </a:solidFill>
              </a:rPr>
              <a:t>As mentioned earlier, WLANs operate in the unlicensed spectrum. 802.11b and 802.11g operate in the 2.4-GHz band. 802.11a operates in the 5-GHz band. Within the 2.4-GHz and 5-GHz bands, the frequencies are not licensed.</a:t>
            </a:r>
          </a:p>
          <a:p>
            <a:pPr algn="just"/>
            <a:r>
              <a:rPr lang="en-GB" dirty="0" smtClean="0">
                <a:solidFill>
                  <a:schemeClr val="tx1"/>
                </a:solidFill>
              </a:rPr>
              <a:t>However, these bands have a limited size, which is set by regulation. This means that the shared media is prone to collisions and therefore needs a method of dealing with this possibility. </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GB" sz="4000" dirty="0" smtClean="0"/>
              <a:t>Multiple Access</a:t>
            </a:r>
            <a:endParaRPr lang="en-GB" sz="4000" dirty="0"/>
          </a:p>
        </p:txBody>
      </p:sp>
      <p:sp>
        <p:nvSpPr>
          <p:cNvPr id="3" name="Content Placeholder 2"/>
          <p:cNvSpPr>
            <a:spLocks noGrp="1"/>
          </p:cNvSpPr>
          <p:nvPr>
            <p:ph idx="1"/>
          </p:nvPr>
        </p:nvSpPr>
        <p:spPr>
          <a:xfrm>
            <a:off x="701675" y="863601"/>
            <a:ext cx="8042276" cy="4343400"/>
          </a:xfrm>
        </p:spPr>
        <p:txBody>
          <a:bodyPr>
            <a:normAutofit fontScale="92500" lnSpcReduction="20000"/>
          </a:bodyPr>
          <a:lstStyle/>
          <a:p>
            <a:pPr algn="just"/>
            <a:r>
              <a:rPr lang="en-GB" dirty="0" smtClean="0">
                <a:solidFill>
                  <a:schemeClr val="tx1"/>
                </a:solidFill>
              </a:rPr>
              <a:t>The technique currently used is called carrier sense multiple access, with collision avoidance (CSMA/CA)</a:t>
            </a:r>
          </a:p>
          <a:p>
            <a:pPr algn="just"/>
            <a:r>
              <a:rPr lang="en-GB" dirty="0" smtClean="0">
                <a:solidFill>
                  <a:schemeClr val="tx1"/>
                </a:solidFill>
              </a:rPr>
              <a:t>It is similar in many respects to CSMA/CD in Ethernet.</a:t>
            </a:r>
          </a:p>
          <a:p>
            <a:pPr algn="just"/>
            <a:r>
              <a:rPr lang="en-GB" dirty="0" smtClean="0">
                <a:solidFill>
                  <a:schemeClr val="tx1"/>
                </a:solidFill>
              </a:rPr>
              <a:t>The CSMA/CA protocol is designed to reduce the collision probability between multiple devices accessing a medium, at the point when collisions are most likely to occur. </a:t>
            </a:r>
          </a:p>
          <a:p>
            <a:pPr algn="just"/>
            <a:r>
              <a:rPr lang="en-GB" dirty="0" smtClean="0">
                <a:solidFill>
                  <a:schemeClr val="tx1"/>
                </a:solidFill>
              </a:rPr>
              <a:t>Just after the medium becomes idle, following a busy medium is when the highest probability of a collision exists. This is because multiple devices could have been waiting for the medium to become available again. </a:t>
            </a:r>
          </a:p>
          <a:p>
            <a:pPr algn="just"/>
            <a:r>
              <a:rPr lang="en-GB" dirty="0" smtClean="0">
                <a:solidFill>
                  <a:schemeClr val="tx1"/>
                </a:solidFill>
              </a:rPr>
              <a:t>This is when a random </a:t>
            </a:r>
            <a:r>
              <a:rPr lang="en-GB" dirty="0" err="1" smtClean="0">
                <a:solidFill>
                  <a:schemeClr val="tx1"/>
                </a:solidFill>
              </a:rPr>
              <a:t>backoff</a:t>
            </a:r>
            <a:r>
              <a:rPr lang="en-GB" dirty="0" smtClean="0">
                <a:solidFill>
                  <a:schemeClr val="tx1"/>
                </a:solidFill>
              </a:rPr>
              <a:t> procedure is used to resolve medium contention conflicts</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sz="4000" dirty="0" smtClean="0"/>
              <a:t>Multiple Access</a:t>
            </a:r>
            <a:endParaRPr lang="en-GB" sz="4000" dirty="0"/>
          </a:p>
        </p:txBody>
      </p:sp>
      <p:sp>
        <p:nvSpPr>
          <p:cNvPr id="3" name="Content Placeholder 2"/>
          <p:cNvSpPr>
            <a:spLocks noGrp="1"/>
          </p:cNvSpPr>
          <p:nvPr>
            <p:ph idx="1"/>
          </p:nvPr>
        </p:nvSpPr>
        <p:spPr>
          <a:xfrm>
            <a:off x="892175" y="812800"/>
            <a:ext cx="8042276" cy="1041399"/>
          </a:xfrm>
        </p:spPr>
        <p:txBody>
          <a:bodyPr>
            <a:normAutofit/>
          </a:bodyPr>
          <a:lstStyle/>
          <a:p>
            <a:pPr algn="just"/>
            <a:r>
              <a:rPr lang="en-GB" sz="2000" dirty="0" smtClean="0">
                <a:solidFill>
                  <a:schemeClr val="tx1"/>
                </a:solidFill>
              </a:rPr>
              <a:t>The access CSMA/CA method uses both a physical and a virtual carrier-sense mechanism. The physical carrier-sense mechanism works just as it does for CSMA/CD.</a:t>
            </a:r>
          </a:p>
        </p:txBody>
      </p:sp>
      <p:pic>
        <p:nvPicPr>
          <p:cNvPr id="2050" name="Picture 2"/>
          <p:cNvPicPr>
            <a:picLocks noChangeAspect="1" noChangeArrowheads="1"/>
          </p:cNvPicPr>
          <p:nvPr/>
        </p:nvPicPr>
        <p:blipFill>
          <a:blip r:embed="rId2" cstate="print"/>
          <a:srcRect/>
          <a:stretch>
            <a:fillRect/>
          </a:stretch>
        </p:blipFill>
        <p:spPr bwMode="auto">
          <a:xfrm>
            <a:off x="182245" y="2242819"/>
            <a:ext cx="4162992" cy="3074035"/>
          </a:xfrm>
          <a:prstGeom prst="rect">
            <a:avLst/>
          </a:prstGeom>
          <a:noFill/>
          <a:ln w="9525">
            <a:noFill/>
            <a:miter lim="800000"/>
            <a:headEnd/>
            <a:tailEnd/>
          </a:ln>
          <a:effectLst/>
        </p:spPr>
      </p:pic>
      <p:sp>
        <p:nvSpPr>
          <p:cNvPr id="5" name="Content Placeholder 2"/>
          <p:cNvSpPr txBox="1">
            <a:spLocks/>
          </p:cNvSpPr>
          <p:nvPr/>
        </p:nvSpPr>
        <p:spPr>
          <a:xfrm>
            <a:off x="4490720" y="2349500"/>
            <a:ext cx="4443731" cy="3246754"/>
          </a:xfrm>
          <a:prstGeom prst="rect">
            <a:avLst/>
          </a:prstGeom>
        </p:spPr>
        <p:txBody>
          <a:bodyPr vert="horz" lIns="91440" tIns="45720" rIns="91440" bIns="45720" rtlCol="0">
            <a:normAutofit fontScale="92500" lnSpcReduction="20000"/>
          </a:bodyPr>
          <a:lstStyle/>
          <a:p>
            <a:pPr marL="349250" lvl="0" indent="-349250" algn="just">
              <a:spcBef>
                <a:spcPts val="2000"/>
              </a:spcBef>
              <a:buClr>
                <a:schemeClr val="accent1">
                  <a:lumMod val="60000"/>
                  <a:lumOff val="40000"/>
                </a:schemeClr>
              </a:buClr>
              <a:buSzPct val="110000"/>
              <a:buFont typeface="Wingdings 2" pitchFamily="18" charset="2"/>
              <a:buChar char=""/>
            </a:pPr>
            <a:r>
              <a:rPr lang="en-GB" sz="2000" dirty="0" smtClean="0"/>
              <a:t>The exchange of RTS and CTS frames prior to the actual data frame is one way to distribute this medium reservation information. </a:t>
            </a:r>
          </a:p>
          <a:p>
            <a:pPr marL="349250" lvl="0" indent="-349250" algn="just">
              <a:spcBef>
                <a:spcPts val="2000"/>
              </a:spcBef>
              <a:buClr>
                <a:schemeClr val="accent1">
                  <a:lumMod val="60000"/>
                  <a:lumOff val="40000"/>
                </a:schemeClr>
              </a:buClr>
              <a:buSzPct val="110000"/>
              <a:buFont typeface="Wingdings 2" pitchFamily="18" charset="2"/>
              <a:buChar char=""/>
            </a:pPr>
            <a:r>
              <a:rPr lang="en-GB" sz="2000" dirty="0" smtClean="0"/>
              <a:t>The IEEE 802.11 MAC can also incorporate an optional access method, called the point coordination function (PCF), which creates contention-free access to the medium, using a type of polling, whereby the AP is the polling master. </a:t>
            </a: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4800" dirty="0" smtClean="0"/>
              <a:t>Bandwidth</a:t>
            </a:r>
            <a:endParaRPr lang="en-GB" dirty="0"/>
          </a:p>
        </p:txBody>
      </p:sp>
      <p:sp>
        <p:nvSpPr>
          <p:cNvPr id="3" name="Content Placeholder 2"/>
          <p:cNvSpPr>
            <a:spLocks noGrp="1"/>
          </p:cNvSpPr>
          <p:nvPr>
            <p:ph idx="1"/>
          </p:nvPr>
        </p:nvSpPr>
        <p:spPr>
          <a:xfrm>
            <a:off x="841375" y="850900"/>
            <a:ext cx="8042276" cy="4343400"/>
          </a:xfrm>
        </p:spPr>
        <p:txBody>
          <a:bodyPr>
            <a:normAutofit fontScale="92500"/>
          </a:bodyPr>
          <a:lstStyle/>
          <a:p>
            <a:pPr algn="just"/>
            <a:r>
              <a:rPr lang="en-GB" dirty="0" smtClean="0">
                <a:solidFill>
                  <a:schemeClr val="tx1"/>
                </a:solidFill>
              </a:rPr>
              <a:t>Bandwidth is an extremely important concept in communications systems. There are two common ways of looking at bandwidth, which are referred to as analog bandwidth and digital bandwidth.</a:t>
            </a:r>
          </a:p>
          <a:p>
            <a:pPr algn="just"/>
            <a:r>
              <a:rPr lang="en-GB" dirty="0" smtClean="0">
                <a:solidFill>
                  <a:schemeClr val="tx1"/>
                </a:solidFill>
              </a:rPr>
              <a:t>Analog bandwidth typically refers to the frequency range of an analog electronic system.</a:t>
            </a:r>
          </a:p>
          <a:p>
            <a:pPr algn="just"/>
            <a:r>
              <a:rPr lang="en-GB" dirty="0" smtClean="0">
                <a:solidFill>
                  <a:schemeClr val="tx1"/>
                </a:solidFill>
              </a:rPr>
              <a:t>Digital bandwidth is a measure of how much information can flow from one place to another, in a given amount of time. Digital bandwidth is measured in bits per second. When dealing with data communications, the term bandwidth most often signifies digital bandwidth.</a:t>
            </a:r>
          </a:p>
          <a:p>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dirty="0" smtClean="0"/>
              <a:t>Propagation of RF</a:t>
            </a:r>
            <a:endParaRPr lang="en-GB" dirty="0"/>
          </a:p>
        </p:txBody>
      </p:sp>
      <p:sp>
        <p:nvSpPr>
          <p:cNvPr id="3" name="Content Placeholder 2"/>
          <p:cNvSpPr>
            <a:spLocks noGrp="1"/>
          </p:cNvSpPr>
          <p:nvPr>
            <p:ph idx="1"/>
          </p:nvPr>
        </p:nvSpPr>
        <p:spPr>
          <a:xfrm>
            <a:off x="701675" y="850901"/>
            <a:ext cx="8042276" cy="4343400"/>
          </a:xfrm>
        </p:spPr>
        <p:txBody>
          <a:bodyPr/>
          <a:lstStyle/>
          <a:p>
            <a:pPr algn="just"/>
            <a:r>
              <a:rPr lang="en-GB" dirty="0" smtClean="0">
                <a:solidFill>
                  <a:schemeClr val="tx1"/>
                </a:solidFill>
              </a:rPr>
              <a:t>Similar to light, when RF travels through transparent matter, some of the waves are altered. Therefore, the velocity of 2.4 GHz and 5 GHz microwaves also changes, as the waves travel through matter. However, the amount of alteration depends heavily on the frequency of the waves and the matter.</a:t>
            </a:r>
          </a:p>
          <a:p>
            <a:pPr algn="just"/>
            <a:r>
              <a:rPr lang="en-GB" dirty="0" smtClean="0">
                <a:solidFill>
                  <a:schemeClr val="tx1"/>
                </a:solidFill>
              </a:rPr>
              <a:t>The phenomena that can affect WLAN radio waves as they travel through matter are:</a:t>
            </a:r>
          </a:p>
          <a:p>
            <a:pPr lvl="2" algn="just"/>
            <a:r>
              <a:rPr lang="en-GB" dirty="0" smtClean="0">
                <a:solidFill>
                  <a:schemeClr val="tx1"/>
                </a:solidFill>
              </a:rPr>
              <a:t>Refraction</a:t>
            </a:r>
          </a:p>
          <a:p>
            <a:pPr lvl="2" algn="just"/>
            <a:r>
              <a:rPr lang="en-GB" dirty="0" smtClean="0">
                <a:solidFill>
                  <a:schemeClr val="tx1"/>
                </a:solidFill>
              </a:rPr>
              <a:t>Reflection</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801" y="2025276"/>
            <a:ext cx="8712199" cy="1336956"/>
          </a:xfrm>
        </p:spPr>
        <p:txBody>
          <a:bodyPr/>
          <a:lstStyle/>
          <a:p>
            <a:r>
              <a:rPr lang="en-US" sz="4400" dirty="0" smtClean="0"/>
              <a:t>Factors </a:t>
            </a:r>
            <a:r>
              <a:rPr lang="en-US" sz="4400" dirty="0"/>
              <a:t>that influences wireless transmission</a:t>
            </a:r>
          </a:p>
        </p:txBody>
      </p:sp>
      <p:sp>
        <p:nvSpPr>
          <p:cNvPr id="3" name="Content Placeholder 2"/>
          <p:cNvSpPr>
            <a:spLocks noGrp="1"/>
          </p:cNvSpPr>
          <p:nvPr>
            <p:ph idx="1"/>
          </p:nvPr>
        </p:nvSpPr>
        <p:spPr>
          <a:xfrm>
            <a:off x="549275" y="4229098"/>
            <a:ext cx="8042276" cy="1143001"/>
          </a:xfrm>
        </p:spPr>
        <p:txBody>
          <a:bodyPr/>
          <a:lstStyle/>
          <a:p>
            <a:endParaRPr lang="en-US" dirty="0"/>
          </a:p>
        </p:txBody>
      </p:sp>
    </p:spTree>
    <p:extLst>
      <p:ext uri="{BB962C8B-B14F-4D97-AF65-F5344CB8AC3E}">
        <p14:creationId xmlns:p14="http://schemas.microsoft.com/office/powerpoint/2010/main" val="6707113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GB" dirty="0" smtClean="0"/>
              <a:t>Reflection</a:t>
            </a:r>
            <a:endParaRPr lang="en-GB" dirty="0"/>
          </a:p>
        </p:txBody>
      </p:sp>
      <p:sp>
        <p:nvSpPr>
          <p:cNvPr id="3" name="Content Placeholder 2"/>
          <p:cNvSpPr>
            <a:spLocks noGrp="1"/>
          </p:cNvSpPr>
          <p:nvPr>
            <p:ph idx="1"/>
          </p:nvPr>
        </p:nvSpPr>
        <p:spPr>
          <a:xfrm>
            <a:off x="904875" y="800100"/>
            <a:ext cx="8042276" cy="4343400"/>
          </a:xfrm>
        </p:spPr>
        <p:txBody>
          <a:bodyPr>
            <a:normAutofit fontScale="85000" lnSpcReduction="20000"/>
          </a:bodyPr>
          <a:lstStyle/>
          <a:p>
            <a:pPr algn="just"/>
            <a:r>
              <a:rPr lang="en-GB" dirty="0" smtClean="0">
                <a:solidFill>
                  <a:schemeClr val="tx1"/>
                </a:solidFill>
              </a:rPr>
              <a:t>Reflection is the light bouncing back in the general direction from which it came.</a:t>
            </a:r>
          </a:p>
          <a:p>
            <a:pPr algn="just"/>
            <a:r>
              <a:rPr lang="en-GB" dirty="0" smtClean="0">
                <a:solidFill>
                  <a:schemeClr val="tx1"/>
                </a:solidFill>
              </a:rPr>
              <a:t>Radio waves also reflect when entering different media. </a:t>
            </a:r>
          </a:p>
          <a:p>
            <a:pPr algn="just"/>
            <a:r>
              <a:rPr lang="en-GB" dirty="0" smtClean="0">
                <a:solidFill>
                  <a:schemeClr val="tx1"/>
                </a:solidFill>
              </a:rPr>
              <a:t>Radio waves can bounce off of different layers of the atmosphere. </a:t>
            </a:r>
          </a:p>
          <a:p>
            <a:pPr algn="just"/>
            <a:r>
              <a:rPr lang="en-GB" dirty="0" smtClean="0">
                <a:solidFill>
                  <a:schemeClr val="tx1"/>
                </a:solidFill>
              </a:rPr>
              <a:t>The reflecting properties of the area where the WLAN is to be installed are extremely important and can determine whether a WLAN works or fails. </a:t>
            </a:r>
          </a:p>
          <a:p>
            <a:pPr algn="just"/>
            <a:r>
              <a:rPr lang="en-GB" dirty="0" smtClean="0">
                <a:solidFill>
                  <a:schemeClr val="tx1"/>
                </a:solidFill>
              </a:rPr>
              <a:t>Furthermore, the connectors at both ends of the transmission line going to the antenna should be properly designed and installed, so that no reflection of radio waves takes place. If the line and connectors are not properly matched, some energy will be thrown back as an echo and will constitute a loss in power from the system.</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4576"/>
            <a:ext cx="8042276" cy="590924"/>
          </a:xfrm>
        </p:spPr>
        <p:txBody>
          <a:bodyPr/>
          <a:lstStyle/>
          <a:p>
            <a:r>
              <a:rPr lang="en-GB" dirty="0" smtClean="0"/>
              <a:t>The Reflection Issue</a:t>
            </a:r>
            <a:endParaRPr lang="en-US" dirty="0"/>
          </a:p>
        </p:txBody>
      </p:sp>
      <p:sp>
        <p:nvSpPr>
          <p:cNvPr id="3" name="Content Placeholder 2"/>
          <p:cNvSpPr>
            <a:spLocks noGrp="1"/>
          </p:cNvSpPr>
          <p:nvPr>
            <p:ph idx="1"/>
          </p:nvPr>
        </p:nvSpPr>
        <p:spPr>
          <a:xfrm>
            <a:off x="215900" y="3428999"/>
            <a:ext cx="8699500" cy="1943101"/>
          </a:xfrm>
        </p:spPr>
        <p:txBody>
          <a:bodyPr>
            <a:normAutofit fontScale="92500" lnSpcReduction="10000"/>
          </a:bodyPr>
          <a:lstStyle/>
          <a:p>
            <a:pPr marL="0" indent="0" algn="just">
              <a:buNone/>
            </a:pPr>
            <a:r>
              <a:rPr lang="en-US" dirty="0" smtClean="0"/>
              <a:t>In the diagram where </a:t>
            </a:r>
            <a:r>
              <a:rPr lang="en-US" dirty="0"/>
              <a:t>the reflection of the signal is reflected at the </a:t>
            </a:r>
            <a:r>
              <a:rPr lang="en-US" dirty="0" smtClean="0"/>
              <a:t>same angle </a:t>
            </a:r>
            <a:r>
              <a:rPr lang="en-US" dirty="0"/>
              <a:t>that it hits the mirror. You can also relate this to sources of interference in an </a:t>
            </a:r>
            <a:r>
              <a:rPr lang="en-US" dirty="0" smtClean="0"/>
              <a:t>office environment</a:t>
            </a:r>
            <a:r>
              <a:rPr lang="en-US" dirty="0"/>
              <a:t>. Although offices do not usually have mirrors lying around, they do </a:t>
            </a:r>
            <a:r>
              <a:rPr lang="en-US" dirty="0" smtClean="0"/>
              <a:t>have other </a:t>
            </a:r>
            <a:r>
              <a:rPr lang="en-US" dirty="0"/>
              <a:t>objects with similar reflective qualities, such as monitors and framed artwork </a:t>
            </a:r>
            <a:r>
              <a:rPr lang="en-US" dirty="0" smtClean="0"/>
              <a:t>with glass </a:t>
            </a:r>
            <a:r>
              <a:rPr lang="en-US" dirty="0"/>
              <a:t>facing.</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841" r="2279" b="12968"/>
          <a:stretch/>
        </p:blipFill>
        <p:spPr bwMode="auto">
          <a:xfrm>
            <a:off x="1515449" y="717550"/>
            <a:ext cx="5634652" cy="2495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558568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0924"/>
          </a:xfrm>
        </p:spPr>
        <p:txBody>
          <a:bodyPr/>
          <a:lstStyle/>
          <a:p>
            <a:r>
              <a:rPr lang="en-GB" dirty="0" smtClean="0"/>
              <a:t>Refraction</a:t>
            </a:r>
            <a:endParaRPr lang="en-GB" dirty="0"/>
          </a:p>
        </p:txBody>
      </p:sp>
      <p:sp>
        <p:nvSpPr>
          <p:cNvPr id="3" name="Content Placeholder 2"/>
          <p:cNvSpPr>
            <a:spLocks noGrp="1"/>
          </p:cNvSpPr>
          <p:nvPr>
            <p:ph idx="1"/>
          </p:nvPr>
        </p:nvSpPr>
        <p:spPr>
          <a:xfrm>
            <a:off x="803275" y="927101"/>
            <a:ext cx="8042276" cy="4343400"/>
          </a:xfrm>
        </p:spPr>
        <p:txBody>
          <a:bodyPr>
            <a:normAutofit fontScale="77500" lnSpcReduction="20000"/>
          </a:bodyPr>
          <a:lstStyle/>
          <a:p>
            <a:r>
              <a:rPr lang="en-US" dirty="0"/>
              <a:t>Refraction</a:t>
            </a:r>
            <a:r>
              <a:rPr lang="en-US" i="1" dirty="0"/>
              <a:t> </a:t>
            </a:r>
            <a:r>
              <a:rPr lang="en-US" dirty="0"/>
              <a:t>is the change in direction of, or the bending of, a waveform as it </a:t>
            </a:r>
            <a:r>
              <a:rPr lang="en-US" dirty="0" smtClean="0"/>
              <a:t>passes through </a:t>
            </a:r>
            <a:r>
              <a:rPr lang="en-US" dirty="0"/>
              <a:t>something that is a different density.</a:t>
            </a:r>
            <a:endParaRPr lang="en-GB" dirty="0" smtClean="0"/>
          </a:p>
          <a:p>
            <a:pPr algn="just"/>
            <a:r>
              <a:rPr lang="en-GB" dirty="0" smtClean="0"/>
              <a:t>A surface is considered smooth if the size of irregularities is small relative to the wavelength. Otherwise, it is considered to be rough. </a:t>
            </a:r>
          </a:p>
          <a:p>
            <a:pPr algn="just"/>
            <a:r>
              <a:rPr lang="en-GB" dirty="0" smtClean="0"/>
              <a:t>Electromagnetic waves are diffracted around intervening objects. If the object is small relative to the wavelength, it has very little effect. </a:t>
            </a:r>
          </a:p>
          <a:p>
            <a:pPr algn="just"/>
            <a:r>
              <a:rPr lang="en-GB" dirty="0" smtClean="0"/>
              <a:t>The wave will pass around the object undisturbed. However, if the object is large a shadow will appear behind the object and a significant amount of energy is reflected back toward the source. </a:t>
            </a:r>
          </a:p>
          <a:p>
            <a:pPr algn="just"/>
            <a:r>
              <a:rPr lang="en-GB" dirty="0" smtClean="0"/>
              <a:t>If the object is about the same size as the wavelength, things become quite complicated, and interesting diffraction patterns appear.</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8876"/>
            <a:ext cx="8042276" cy="590924"/>
          </a:xfrm>
        </p:spPr>
        <p:txBody>
          <a:bodyPr/>
          <a:lstStyle/>
          <a:p>
            <a:r>
              <a:rPr lang="en-GB" dirty="0" smtClean="0"/>
              <a:t>The Refraction Issue</a:t>
            </a:r>
            <a:endParaRPr lang="en-US" dirty="0"/>
          </a:p>
        </p:txBody>
      </p:sp>
      <p:sp>
        <p:nvSpPr>
          <p:cNvPr id="3" name="Content Placeholder 2"/>
          <p:cNvSpPr>
            <a:spLocks noGrp="1"/>
          </p:cNvSpPr>
          <p:nvPr>
            <p:ph idx="1"/>
          </p:nvPr>
        </p:nvSpPr>
        <p:spPr>
          <a:xfrm>
            <a:off x="549275" y="4305299"/>
            <a:ext cx="8042276" cy="1117601"/>
          </a:xfrm>
        </p:spPr>
        <p:txBody>
          <a:bodyPr>
            <a:normAutofit fontScale="85000" lnSpcReduction="10000"/>
          </a:bodyPr>
          <a:lstStyle/>
          <a:p>
            <a:pPr algn="just"/>
            <a:r>
              <a:rPr lang="en-US" dirty="0">
                <a:solidFill>
                  <a:schemeClr val="tx1"/>
                </a:solidFill>
              </a:rPr>
              <a:t>A waveform is being passed through a glass of water as shown in the figure above. Notice that, because the glass is reflective, some of the light is reflected</a:t>
            </a:r>
            <a:r>
              <a:rPr lang="en-US" dirty="0" smtClean="0">
                <a:solidFill>
                  <a:schemeClr val="tx1"/>
                </a:solidFill>
              </a:rPr>
              <a:t>, yet </a:t>
            </a:r>
            <a:r>
              <a:rPr lang="en-US" dirty="0">
                <a:solidFill>
                  <a:schemeClr val="tx1"/>
                </a:solidFill>
              </a:rPr>
              <a:t>some still passes through.</a:t>
            </a:r>
            <a:endParaRPr lang="en-US" dirty="0"/>
          </a:p>
          <a:p>
            <a:endParaRPr lang="en-US"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7025" r="12534" b="7987"/>
          <a:stretch/>
        </p:blipFill>
        <p:spPr bwMode="auto">
          <a:xfrm>
            <a:off x="2209800" y="1181100"/>
            <a:ext cx="4711700" cy="3118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023932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GB" dirty="0" smtClean="0"/>
              <a:t>Multipath</a:t>
            </a:r>
            <a:endParaRPr lang="en-GB" dirty="0"/>
          </a:p>
        </p:txBody>
      </p:sp>
      <p:sp>
        <p:nvSpPr>
          <p:cNvPr id="3" name="Content Placeholder 2"/>
          <p:cNvSpPr>
            <a:spLocks noGrp="1"/>
          </p:cNvSpPr>
          <p:nvPr>
            <p:ph idx="1"/>
          </p:nvPr>
        </p:nvSpPr>
        <p:spPr>
          <a:xfrm>
            <a:off x="777875" y="901701"/>
            <a:ext cx="8042276" cy="4343400"/>
          </a:xfrm>
        </p:spPr>
        <p:txBody>
          <a:bodyPr>
            <a:normAutofit fontScale="92500" lnSpcReduction="10000"/>
          </a:bodyPr>
          <a:lstStyle/>
          <a:p>
            <a:pPr algn="just"/>
            <a:r>
              <a:rPr lang="en-GB" dirty="0" smtClean="0">
                <a:solidFill>
                  <a:schemeClr val="tx1"/>
                </a:solidFill>
              </a:rPr>
              <a:t>In many common WLAN installations, the radio waves emitted from a transmitter are traveling at different angles. </a:t>
            </a:r>
          </a:p>
          <a:p>
            <a:pPr algn="just"/>
            <a:r>
              <a:rPr lang="en-GB" dirty="0" smtClean="0">
                <a:solidFill>
                  <a:schemeClr val="tx1"/>
                </a:solidFill>
              </a:rPr>
              <a:t>They can reflect off of different surfaces and end up arriving at the receiver at slightly different times. All waves are travelling at approximately the speed of light. </a:t>
            </a:r>
          </a:p>
          <a:p>
            <a:pPr algn="just"/>
            <a:r>
              <a:rPr lang="en-GB" dirty="0" smtClean="0">
                <a:solidFill>
                  <a:schemeClr val="tx1"/>
                </a:solidFill>
              </a:rPr>
              <a:t>However, only a small amount of time difference is needed, to result in a distorted microwave signal. Multipath interference can cause high RF signal strength, but poor signal quality levels. </a:t>
            </a:r>
          </a:p>
          <a:p>
            <a:pPr algn="just"/>
            <a:r>
              <a:rPr lang="en-GB" dirty="0" smtClean="0">
                <a:solidFill>
                  <a:schemeClr val="tx1"/>
                </a:solidFill>
              </a:rPr>
              <a:t>This is an important issue to consider when installing WLANs.</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GB" dirty="0" smtClean="0"/>
              <a:t>The Multipath Issue</a:t>
            </a:r>
            <a:endParaRPr lang="en-US" dirty="0"/>
          </a:p>
        </p:txBody>
      </p:sp>
      <p:sp>
        <p:nvSpPr>
          <p:cNvPr id="3" name="Content Placeholder 2"/>
          <p:cNvSpPr>
            <a:spLocks noGrp="1"/>
          </p:cNvSpPr>
          <p:nvPr>
            <p:ph idx="1"/>
          </p:nvPr>
        </p:nvSpPr>
        <p:spPr>
          <a:xfrm>
            <a:off x="165100" y="3109122"/>
            <a:ext cx="8826500" cy="2491578"/>
          </a:xfrm>
        </p:spPr>
        <p:txBody>
          <a:bodyPr>
            <a:normAutofit fontScale="77500" lnSpcReduction="20000"/>
          </a:bodyPr>
          <a:lstStyle/>
          <a:p>
            <a:pPr algn="just"/>
            <a:r>
              <a:rPr lang="en-US" i="1" dirty="0"/>
              <a:t>Multipath </a:t>
            </a:r>
            <a:r>
              <a:rPr lang="en-US" dirty="0"/>
              <a:t>is what happens when portions of signals are reflected and then arrive out </a:t>
            </a:r>
            <a:r>
              <a:rPr lang="en-US" dirty="0" smtClean="0"/>
              <a:t>of order </a:t>
            </a:r>
            <a:r>
              <a:rPr lang="en-US" dirty="0"/>
              <a:t>at the receiver, as illustrated in </a:t>
            </a:r>
            <a:r>
              <a:rPr lang="en-US" dirty="0" smtClean="0"/>
              <a:t>in the diagram above.</a:t>
            </a:r>
          </a:p>
          <a:p>
            <a:pPr algn="just"/>
            <a:r>
              <a:rPr lang="en-US" dirty="0">
                <a:solidFill>
                  <a:schemeClr val="tx1"/>
                </a:solidFill>
              </a:rPr>
              <a:t>One </a:t>
            </a:r>
            <a:r>
              <a:rPr lang="en-US" dirty="0" smtClean="0">
                <a:solidFill>
                  <a:schemeClr val="tx1"/>
                </a:solidFill>
              </a:rPr>
              <a:t>issue </a:t>
            </a:r>
            <a:r>
              <a:rPr lang="en-US" dirty="0">
                <a:solidFill>
                  <a:schemeClr val="tx1"/>
                </a:solidFill>
              </a:rPr>
              <a:t>of multipath is that a receiver might get the same signal several times over. This is dependent on the wavelength and the position of the receiver.</a:t>
            </a:r>
          </a:p>
          <a:p>
            <a:pPr algn="just"/>
            <a:r>
              <a:rPr lang="en-US" dirty="0">
                <a:solidFill>
                  <a:schemeClr val="tx1"/>
                </a:solidFill>
              </a:rPr>
              <a:t>Another </a:t>
            </a:r>
            <a:r>
              <a:rPr lang="en-US" dirty="0" smtClean="0">
                <a:solidFill>
                  <a:schemeClr val="tx1"/>
                </a:solidFill>
              </a:rPr>
              <a:t>issue </a:t>
            </a:r>
            <a:r>
              <a:rPr lang="en-US" dirty="0">
                <a:solidFill>
                  <a:schemeClr val="tx1"/>
                </a:solidFill>
              </a:rPr>
              <a:t>of multipath is that it can cause the signal to become out of </a:t>
            </a:r>
            <a:r>
              <a:rPr lang="en-US" i="1" dirty="0">
                <a:solidFill>
                  <a:schemeClr val="tx1"/>
                </a:solidFill>
              </a:rPr>
              <a:t>phase</a:t>
            </a:r>
            <a:r>
              <a:rPr lang="en-US" dirty="0">
                <a:solidFill>
                  <a:schemeClr val="tx1"/>
                </a:solidFill>
              </a:rPr>
              <a:t>. When you receive out-of-phase signals, they can cancel each other out, resulting in a null signal.</a:t>
            </a:r>
            <a:endParaRPr lang="en-US" dirty="0"/>
          </a:p>
          <a:p>
            <a:endParaRPr lang="en-US" dirty="0"/>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524" r="4798" b="11368"/>
          <a:stretch/>
        </p:blipFill>
        <p:spPr bwMode="auto">
          <a:xfrm>
            <a:off x="1028700" y="673100"/>
            <a:ext cx="6977599" cy="2461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04578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54424"/>
          </a:xfrm>
        </p:spPr>
        <p:txBody>
          <a:bodyPr/>
          <a:lstStyle/>
          <a:p>
            <a:r>
              <a:rPr lang="en-GB" dirty="0" smtClean="0"/>
              <a:t>Absorption</a:t>
            </a:r>
            <a:endParaRPr lang="en-US" dirty="0"/>
          </a:p>
        </p:txBody>
      </p:sp>
      <p:sp>
        <p:nvSpPr>
          <p:cNvPr id="3" name="Content Placeholder 2"/>
          <p:cNvSpPr>
            <a:spLocks noGrp="1"/>
          </p:cNvSpPr>
          <p:nvPr>
            <p:ph idx="1"/>
          </p:nvPr>
        </p:nvSpPr>
        <p:spPr>
          <a:xfrm>
            <a:off x="777875" y="914400"/>
            <a:ext cx="8042276" cy="4597401"/>
          </a:xfrm>
        </p:spPr>
        <p:txBody>
          <a:bodyPr>
            <a:normAutofit fontScale="92500" lnSpcReduction="20000"/>
          </a:bodyPr>
          <a:lstStyle/>
          <a:p>
            <a:pPr algn="just"/>
            <a:r>
              <a:rPr lang="en-US" dirty="0"/>
              <a:t>By removing or reducing amplitude in a wave, you </a:t>
            </a:r>
            <a:r>
              <a:rPr lang="en-US" dirty="0" smtClean="0"/>
              <a:t>essentially reduce </a:t>
            </a:r>
            <a:r>
              <a:rPr lang="en-US" dirty="0"/>
              <a:t>the distance a wave can travel. </a:t>
            </a:r>
            <a:endParaRPr lang="en-US" dirty="0" smtClean="0"/>
          </a:p>
          <a:p>
            <a:pPr algn="just"/>
            <a:r>
              <a:rPr lang="en-US" dirty="0" smtClean="0"/>
              <a:t>A </a:t>
            </a:r>
            <a:r>
              <a:rPr lang="en-US" b="1" dirty="0"/>
              <a:t>factor</a:t>
            </a:r>
            <a:r>
              <a:rPr lang="en-US" dirty="0"/>
              <a:t> that influences wireless </a:t>
            </a:r>
            <a:r>
              <a:rPr lang="en-US" dirty="0" smtClean="0"/>
              <a:t>transmission by </a:t>
            </a:r>
            <a:r>
              <a:rPr lang="en-US" dirty="0"/>
              <a:t>reducing amplitude is called </a:t>
            </a:r>
            <a:r>
              <a:rPr lang="en-US" i="1" dirty="0"/>
              <a:t>absorption</a:t>
            </a:r>
            <a:r>
              <a:rPr lang="en-US" dirty="0"/>
              <a:t>.</a:t>
            </a:r>
          </a:p>
          <a:p>
            <a:pPr algn="just"/>
            <a:r>
              <a:rPr lang="en-US" dirty="0"/>
              <a:t>An effect of absorption is heat. When something absorbs a wave, it creates heat in </a:t>
            </a:r>
            <a:r>
              <a:rPr lang="en-US" dirty="0" smtClean="0"/>
              <a:t>whatever absorbed </a:t>
            </a:r>
            <a:r>
              <a:rPr lang="en-US" dirty="0"/>
              <a:t>the wave. This is seen in microwaves. They create waves that are </a:t>
            </a:r>
            <a:r>
              <a:rPr lang="en-US" dirty="0" smtClean="0"/>
              <a:t>absorbed by </a:t>
            </a:r>
            <a:r>
              <a:rPr lang="en-US" dirty="0"/>
              <a:t>your food. The result is hot food. </a:t>
            </a:r>
            <a:endParaRPr lang="en-US" dirty="0" smtClean="0"/>
          </a:p>
          <a:p>
            <a:pPr algn="just"/>
            <a:r>
              <a:rPr lang="en-US" dirty="0" smtClean="0"/>
              <a:t>A </a:t>
            </a:r>
            <a:r>
              <a:rPr lang="en-US" dirty="0"/>
              <a:t>problem you can encounter is that if a wave is </a:t>
            </a:r>
            <a:r>
              <a:rPr lang="en-US" dirty="0" smtClean="0"/>
              <a:t>entirely absorbed</a:t>
            </a:r>
            <a:r>
              <a:rPr lang="en-US" dirty="0"/>
              <a:t>, it stops. While this effect reduces the distance the wave can travel, it </a:t>
            </a:r>
            <a:r>
              <a:rPr lang="en-US" dirty="0" smtClean="0"/>
              <a:t>does not </a:t>
            </a:r>
            <a:r>
              <a:rPr lang="en-US" dirty="0"/>
              <a:t>change the wavelength or the frequency of the wave. These two values do not </a:t>
            </a:r>
            <a:r>
              <a:rPr lang="en-US" dirty="0" smtClean="0"/>
              <a:t>change as </a:t>
            </a:r>
            <a:r>
              <a:rPr lang="en-US" dirty="0"/>
              <a:t>a wave is absorbed.</a:t>
            </a:r>
          </a:p>
        </p:txBody>
      </p:sp>
    </p:spTree>
    <p:extLst>
      <p:ext uri="{BB962C8B-B14F-4D97-AF65-F5344CB8AC3E}">
        <p14:creationId xmlns:p14="http://schemas.microsoft.com/office/powerpoint/2010/main" val="80704670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GB" dirty="0" smtClean="0"/>
              <a:t>Scattering</a:t>
            </a:r>
            <a:endParaRPr lang="en-US" dirty="0"/>
          </a:p>
        </p:txBody>
      </p:sp>
      <p:sp>
        <p:nvSpPr>
          <p:cNvPr id="3" name="Content Placeholder 2"/>
          <p:cNvSpPr>
            <a:spLocks noGrp="1"/>
          </p:cNvSpPr>
          <p:nvPr>
            <p:ph idx="1"/>
          </p:nvPr>
        </p:nvSpPr>
        <p:spPr>
          <a:xfrm>
            <a:off x="854075" y="673100"/>
            <a:ext cx="8042276" cy="4343400"/>
          </a:xfrm>
        </p:spPr>
        <p:txBody>
          <a:bodyPr>
            <a:normAutofit/>
          </a:bodyPr>
          <a:lstStyle/>
          <a:p>
            <a:pPr algn="just"/>
            <a:r>
              <a:rPr lang="en-US" dirty="0"/>
              <a:t>The issue of wireless signals scattering happens when the signal is sent in many </a:t>
            </a:r>
            <a:r>
              <a:rPr lang="en-US" dirty="0" smtClean="0"/>
              <a:t>different directions</a:t>
            </a:r>
            <a:r>
              <a:rPr lang="en-US" dirty="0"/>
              <a:t>. </a:t>
            </a:r>
            <a:endParaRPr lang="en-US" dirty="0" smtClean="0"/>
          </a:p>
          <a:p>
            <a:pPr lvl="1" algn="just">
              <a:buFont typeface="Wingdings" panose="05000000000000000000" pitchFamily="2" charset="2"/>
              <a:buChar char="§"/>
            </a:pPr>
            <a:r>
              <a:rPr lang="en-US" dirty="0" smtClean="0"/>
              <a:t>This </a:t>
            </a:r>
            <a:r>
              <a:rPr lang="en-US" dirty="0"/>
              <a:t>can be caused by some object that has reflective, yet jagged edges, </a:t>
            </a:r>
            <a:r>
              <a:rPr lang="en-US" dirty="0" smtClean="0"/>
              <a:t>such as </a:t>
            </a:r>
            <a:r>
              <a:rPr lang="en-US" dirty="0"/>
              <a:t>dust particles in the air and water. </a:t>
            </a:r>
            <a:endParaRPr lang="en-US" dirty="0" smtClean="0"/>
          </a:p>
          <a:p>
            <a:pPr lvl="1" algn="just">
              <a:buFont typeface="Wingdings" panose="05000000000000000000" pitchFamily="2" charset="2"/>
              <a:buChar char="§"/>
            </a:pPr>
            <a:r>
              <a:rPr lang="en-US" dirty="0" smtClean="0"/>
              <a:t>One </a:t>
            </a:r>
            <a:r>
              <a:rPr lang="en-US" dirty="0"/>
              <a:t>way to illustrate the effects would be to </a:t>
            </a:r>
            <a:r>
              <a:rPr lang="en-US" dirty="0" smtClean="0"/>
              <a:t>consider shining </a:t>
            </a:r>
            <a:r>
              <a:rPr lang="en-US" dirty="0"/>
              <a:t>a light onto a pile of broken glass. The light that is reflected shoots off in </a:t>
            </a:r>
            <a:r>
              <a:rPr lang="en-US" dirty="0" smtClean="0"/>
              <a:t>many different </a:t>
            </a:r>
            <a:r>
              <a:rPr lang="en-US" dirty="0"/>
              <a:t>directions. </a:t>
            </a:r>
            <a:r>
              <a:rPr lang="en-US" b="1" dirty="0"/>
              <a:t>The same is true with wireless</a:t>
            </a:r>
            <a:r>
              <a:rPr lang="en-US" dirty="0"/>
              <a:t>, only the pile of glass is replaced </a:t>
            </a:r>
            <a:r>
              <a:rPr lang="en-US" dirty="0" smtClean="0"/>
              <a:t>with micro-particles </a:t>
            </a:r>
            <a:r>
              <a:rPr lang="en-US" dirty="0"/>
              <a:t>of dust or water.</a:t>
            </a:r>
          </a:p>
        </p:txBody>
      </p:sp>
    </p:spTree>
    <p:extLst>
      <p:ext uri="{BB962C8B-B14F-4D97-AF65-F5344CB8AC3E}">
        <p14:creationId xmlns:p14="http://schemas.microsoft.com/office/powerpoint/2010/main" val="413680548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7299" y="107576"/>
            <a:ext cx="6819901" cy="502024"/>
          </a:xfrm>
        </p:spPr>
        <p:txBody>
          <a:bodyPr/>
          <a:lstStyle/>
          <a:p>
            <a:r>
              <a:rPr lang="en-GB" sz="3600" dirty="0" smtClean="0"/>
              <a:t>Wireless Signal Scattering</a:t>
            </a:r>
            <a:endParaRPr lang="en-US" sz="3600" dirty="0"/>
          </a:p>
        </p:txBody>
      </p:sp>
      <p:sp>
        <p:nvSpPr>
          <p:cNvPr id="3" name="Content Placeholder 2"/>
          <p:cNvSpPr>
            <a:spLocks noGrp="1"/>
          </p:cNvSpPr>
          <p:nvPr>
            <p:ph idx="1"/>
          </p:nvPr>
        </p:nvSpPr>
        <p:spPr>
          <a:xfrm>
            <a:off x="177800" y="2857500"/>
            <a:ext cx="8890000" cy="2603500"/>
          </a:xfrm>
        </p:spPr>
        <p:txBody>
          <a:bodyPr>
            <a:normAutofit fontScale="77500" lnSpcReduction="20000"/>
          </a:bodyPr>
          <a:lstStyle/>
          <a:p>
            <a:pPr algn="just"/>
            <a:r>
              <a:rPr lang="en-US" dirty="0"/>
              <a:t>Scattering has more of an effect on shorter wavelengths, and the effect depends on frequency</a:t>
            </a:r>
            <a:r>
              <a:rPr lang="en-US" dirty="0" smtClean="0"/>
              <a:t>. The </a:t>
            </a:r>
            <a:r>
              <a:rPr lang="en-US" dirty="0"/>
              <a:t>result is that the signal weakens</a:t>
            </a:r>
            <a:r>
              <a:rPr lang="en-US" dirty="0" smtClean="0"/>
              <a:t>.</a:t>
            </a:r>
          </a:p>
          <a:p>
            <a:pPr algn="just"/>
            <a:r>
              <a:rPr lang="en-US" dirty="0">
                <a:solidFill>
                  <a:schemeClr val="tx1"/>
                </a:solidFill>
              </a:rPr>
              <a:t>Imagine that it is raining. Large raindrops have reflective capabilities. When a waveform travels through those micro-particles, it is reflected in many directions</a:t>
            </a:r>
            <a:r>
              <a:rPr lang="en-US" dirty="0" smtClean="0">
                <a:solidFill>
                  <a:schemeClr val="tx1"/>
                </a:solidFill>
              </a:rPr>
              <a:t>. This </a:t>
            </a:r>
            <a:r>
              <a:rPr lang="en-US" dirty="0">
                <a:solidFill>
                  <a:schemeClr val="tx1"/>
                </a:solidFill>
              </a:rPr>
              <a:t>is </a:t>
            </a:r>
            <a:r>
              <a:rPr lang="en-US" i="1" dirty="0">
                <a:solidFill>
                  <a:schemeClr val="tx1"/>
                </a:solidFill>
              </a:rPr>
              <a:t>scattering</a:t>
            </a:r>
            <a:r>
              <a:rPr lang="en-US" dirty="0">
                <a:solidFill>
                  <a:schemeClr val="tx1"/>
                </a:solidFill>
              </a:rPr>
              <a:t>. </a:t>
            </a:r>
            <a:endParaRPr lang="en-US" dirty="0" smtClean="0">
              <a:solidFill>
                <a:schemeClr val="tx1"/>
              </a:solidFill>
            </a:endParaRPr>
          </a:p>
          <a:p>
            <a:pPr algn="just"/>
            <a:r>
              <a:rPr lang="en-US" dirty="0" smtClean="0">
                <a:solidFill>
                  <a:schemeClr val="tx1"/>
                </a:solidFill>
              </a:rPr>
              <a:t>To </a:t>
            </a:r>
            <a:r>
              <a:rPr lang="en-US" dirty="0">
                <a:solidFill>
                  <a:schemeClr val="tx1"/>
                </a:solidFill>
              </a:rPr>
              <a:t>visualize this, notice that diagram above involves a waveform traveling between two sites on a college campus. During a heavy downpour of rain, the wireless signal would be scattered in transit from one antenna to the next.</a:t>
            </a:r>
            <a:endParaRPr lang="en-US" dirty="0"/>
          </a:p>
          <a:p>
            <a:pPr algn="just"/>
            <a:endParaRPr lang="en-US" dirty="0"/>
          </a:p>
        </p:txBody>
      </p:sp>
      <p:pic>
        <p:nvPicPr>
          <p:cNvPr id="5122" name="Picture 2"/>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852" r="8429" b="20567"/>
          <a:stretch/>
        </p:blipFill>
        <p:spPr bwMode="auto">
          <a:xfrm>
            <a:off x="1257298" y="737108"/>
            <a:ext cx="6819901" cy="20314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240769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3624"/>
          </a:xfrm>
        </p:spPr>
        <p:txBody>
          <a:bodyPr/>
          <a:lstStyle/>
          <a:p>
            <a:r>
              <a:rPr lang="en-GB" dirty="0" smtClean="0"/>
              <a:t>Path-loss</a:t>
            </a:r>
            <a:endParaRPr lang="en-GB" dirty="0"/>
          </a:p>
        </p:txBody>
      </p:sp>
      <p:sp>
        <p:nvSpPr>
          <p:cNvPr id="3" name="Content Placeholder 2"/>
          <p:cNvSpPr>
            <a:spLocks noGrp="1"/>
          </p:cNvSpPr>
          <p:nvPr>
            <p:ph idx="1"/>
          </p:nvPr>
        </p:nvSpPr>
        <p:spPr>
          <a:xfrm>
            <a:off x="828676" y="622300"/>
            <a:ext cx="8042276" cy="4343400"/>
          </a:xfrm>
        </p:spPr>
        <p:txBody>
          <a:bodyPr>
            <a:normAutofit fontScale="92500" lnSpcReduction="20000"/>
          </a:bodyPr>
          <a:lstStyle/>
          <a:p>
            <a:pPr algn="just"/>
            <a:r>
              <a:rPr lang="en-GB" dirty="0" smtClean="0">
                <a:solidFill>
                  <a:schemeClr val="tx1"/>
                </a:solidFill>
              </a:rPr>
              <a:t>A crucial factor in the success or failure of a communications system is how much power from the transmitter actually reaches the receiver. </a:t>
            </a:r>
          </a:p>
          <a:p>
            <a:pPr algn="just"/>
            <a:r>
              <a:rPr lang="en-GB" dirty="0" smtClean="0">
                <a:solidFill>
                  <a:schemeClr val="tx1"/>
                </a:solidFill>
              </a:rPr>
              <a:t>Many different ways that EM waves can be affected have been discussed. </a:t>
            </a:r>
          </a:p>
          <a:p>
            <a:pPr algn="just"/>
            <a:r>
              <a:rPr lang="en-GB" dirty="0" smtClean="0">
                <a:solidFill>
                  <a:schemeClr val="tx1"/>
                </a:solidFill>
              </a:rPr>
              <a:t>These different effects can be combined and described by what are known as path loss calculations. Path loss calculations determine how much power is lost along the communications path.</a:t>
            </a:r>
          </a:p>
          <a:p>
            <a:pPr algn="just"/>
            <a:r>
              <a:rPr lang="en-GB" dirty="0">
                <a:solidFill>
                  <a:schemeClr val="tx1"/>
                </a:solidFill>
              </a:rPr>
              <a:t>Free-space loss (FSL) is the signal attenuation that would result if all absorbing, diffracting, obstructing, refracting, scattering, and reflecting influences were sufficiently removed so as to have no effect on propagation.</a:t>
            </a:r>
          </a:p>
          <a:p>
            <a:pPr algn="just"/>
            <a:endParaRPr lang="en-GB" dirty="0">
              <a:solidFill>
                <a:schemeClr val="tx1"/>
              </a:solidFill>
            </a:endParaRPr>
          </a:p>
        </p:txBody>
      </p:sp>
      <p:pic>
        <p:nvPicPr>
          <p:cNvPr id="4" name="Picture 2"/>
          <p:cNvPicPr>
            <a:picLocks noChangeAspect="1" noChangeArrowheads="1"/>
          </p:cNvPicPr>
          <p:nvPr/>
        </p:nvPicPr>
        <p:blipFill>
          <a:blip r:embed="rId2" cstate="print"/>
          <a:srcRect/>
          <a:stretch>
            <a:fillRect/>
          </a:stretch>
        </p:blipFill>
        <p:spPr bwMode="auto">
          <a:xfrm>
            <a:off x="828675" y="4940300"/>
            <a:ext cx="7762875" cy="3810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6867525" cy="616324"/>
          </a:xfrm>
        </p:spPr>
        <p:txBody>
          <a:bodyPr/>
          <a:lstStyle/>
          <a:p>
            <a:r>
              <a:rPr lang="en-GB" dirty="0" smtClean="0"/>
              <a:t>Path-loss</a:t>
            </a:r>
            <a:endParaRPr lang="en-GB" dirty="0"/>
          </a:p>
        </p:txBody>
      </p:sp>
      <p:sp>
        <p:nvSpPr>
          <p:cNvPr id="3" name="Content Placeholder 2"/>
          <p:cNvSpPr>
            <a:spLocks noGrp="1"/>
          </p:cNvSpPr>
          <p:nvPr>
            <p:ph idx="1"/>
          </p:nvPr>
        </p:nvSpPr>
        <p:spPr>
          <a:xfrm>
            <a:off x="4445000" y="844033"/>
            <a:ext cx="4546600" cy="4642367"/>
          </a:xfrm>
        </p:spPr>
        <p:txBody>
          <a:bodyPr>
            <a:normAutofit fontScale="77500" lnSpcReduction="20000"/>
          </a:bodyPr>
          <a:lstStyle/>
          <a:p>
            <a:pPr algn="just"/>
            <a:r>
              <a:rPr lang="en-US" dirty="0">
                <a:solidFill>
                  <a:schemeClr val="tx1"/>
                </a:solidFill>
              </a:rPr>
              <a:t>From the diagram you can see that as the wave—or, in this case, the radiated wireless signal—travels away from the source, it thins out. This is represented by the bold dots becoming less and less bold.</a:t>
            </a:r>
          </a:p>
          <a:p>
            <a:pPr algn="just"/>
            <a:r>
              <a:rPr lang="en-US" dirty="0">
                <a:solidFill>
                  <a:schemeClr val="tx1"/>
                </a:solidFill>
              </a:rPr>
              <a:t>You might also notice that the farther away the signal gets from the center, the sparser the dots are. It has a single transmitting device (you could relate that to an access point) and many receiving devices. Not all the receiving stations get each one of the dots or signals that the transmitter sent. A device closer to the transmitter usually gets a more concentrated signal, and a receiver farther away might get only one dot.</a:t>
            </a:r>
            <a:endParaRPr lang="en-US" dirty="0"/>
          </a:p>
          <a:p>
            <a:pPr algn="just"/>
            <a:endParaRPr lang="en-GB" dirty="0" smtClean="0">
              <a:solidFill>
                <a:schemeClr val="tx1"/>
              </a:solidFill>
            </a:endParaRP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1601" y="723899"/>
            <a:ext cx="4343400" cy="3889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49274" y="4613870"/>
            <a:ext cx="3146425" cy="369332"/>
          </a:xfrm>
          <a:prstGeom prst="rect">
            <a:avLst/>
          </a:prstGeom>
        </p:spPr>
        <p:txBody>
          <a:bodyPr wrap="square">
            <a:spAutoFit/>
          </a:bodyPr>
          <a:lstStyle/>
          <a:p>
            <a:r>
              <a:rPr lang="en-US" i="1" dirty="0"/>
              <a:t>The Free Path Loss Model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175" y="107576"/>
            <a:ext cx="8042276" cy="463924"/>
          </a:xfrm>
        </p:spPr>
        <p:txBody>
          <a:bodyPr/>
          <a:lstStyle/>
          <a:p>
            <a:r>
              <a:rPr lang="en-US" sz="3200" b="1" dirty="0"/>
              <a:t>Determining Signal Strength Influences</a:t>
            </a:r>
            <a:endParaRPr lang="en-US" sz="3200" dirty="0"/>
          </a:p>
        </p:txBody>
      </p:sp>
      <p:sp>
        <p:nvSpPr>
          <p:cNvPr id="3" name="Content Placeholder 2"/>
          <p:cNvSpPr>
            <a:spLocks noGrp="1"/>
          </p:cNvSpPr>
          <p:nvPr>
            <p:ph idx="1"/>
          </p:nvPr>
        </p:nvSpPr>
        <p:spPr>
          <a:xfrm>
            <a:off x="803275" y="698500"/>
            <a:ext cx="8042276" cy="4800600"/>
          </a:xfrm>
        </p:spPr>
        <p:txBody>
          <a:bodyPr>
            <a:normAutofit fontScale="85000" lnSpcReduction="10000"/>
          </a:bodyPr>
          <a:lstStyle/>
          <a:p>
            <a:pPr marL="349250" lvl="1" indent="-349250" algn="just">
              <a:spcBef>
                <a:spcPts val="2000"/>
              </a:spcBef>
              <a:buClr>
                <a:schemeClr val="accent1">
                  <a:lumMod val="60000"/>
                  <a:lumOff val="40000"/>
                </a:schemeClr>
              </a:buClr>
            </a:pPr>
            <a:r>
              <a:rPr lang="en-US" dirty="0"/>
              <a:t>Tools are available out there for you to determine signal strength, noise levels, and potential sources of interference in the path</a:t>
            </a:r>
            <a:r>
              <a:rPr lang="en-US" dirty="0" smtClean="0"/>
              <a:t>.</a:t>
            </a:r>
          </a:p>
          <a:p>
            <a:pPr algn="just"/>
            <a:r>
              <a:rPr lang="en-US" dirty="0" smtClean="0"/>
              <a:t>The </a:t>
            </a:r>
            <a:r>
              <a:rPr lang="en-US" b="1" dirty="0"/>
              <a:t>Received Signal Strength Indicator (RSSI) </a:t>
            </a:r>
            <a:r>
              <a:rPr lang="en-US" dirty="0"/>
              <a:t>measurement uses vendor-specified values.</a:t>
            </a:r>
          </a:p>
          <a:p>
            <a:pPr lvl="1" algn="just">
              <a:buFont typeface="Wingdings" panose="05000000000000000000" pitchFamily="2" charset="2"/>
              <a:buChar char="§"/>
            </a:pPr>
            <a:r>
              <a:rPr lang="en-US" dirty="0" smtClean="0"/>
              <a:t>You </a:t>
            </a:r>
            <a:r>
              <a:rPr lang="en-US" dirty="0"/>
              <a:t>cannot rely on it to compare different vendors. In the end, all </a:t>
            </a:r>
            <a:r>
              <a:rPr lang="en-US" dirty="0" smtClean="0"/>
              <a:t>this gives </a:t>
            </a:r>
            <a:r>
              <a:rPr lang="en-US" dirty="0"/>
              <a:t>you is a grading of how much signal was received</a:t>
            </a:r>
            <a:r>
              <a:rPr lang="en-US" dirty="0" smtClean="0"/>
              <a:t>.</a:t>
            </a:r>
          </a:p>
          <a:p>
            <a:pPr algn="just"/>
            <a:r>
              <a:rPr lang="en-US" b="1" dirty="0"/>
              <a:t>Signal-to-noise ratio (SNR) </a:t>
            </a:r>
            <a:r>
              <a:rPr lang="en-US" dirty="0"/>
              <a:t>is the term used to describe how much stronger the signal </a:t>
            </a:r>
            <a:r>
              <a:rPr lang="en-US" dirty="0" smtClean="0"/>
              <a:t>is compared </a:t>
            </a:r>
            <a:r>
              <a:rPr lang="en-US" dirty="0"/>
              <a:t>to the surrounding noise that corrupts the signal</a:t>
            </a:r>
            <a:r>
              <a:rPr lang="en-US" dirty="0" smtClean="0"/>
              <a:t>.</a:t>
            </a:r>
          </a:p>
          <a:p>
            <a:pPr algn="just"/>
            <a:r>
              <a:rPr lang="en-US" b="1" dirty="0"/>
              <a:t>Link budget</a:t>
            </a:r>
            <a:r>
              <a:rPr lang="en-US" i="1" dirty="0"/>
              <a:t> </a:t>
            </a:r>
            <a:r>
              <a:rPr lang="en-US" dirty="0"/>
              <a:t>is a value that accounts for all the gains and losses between sender and receiver</a:t>
            </a:r>
            <a:r>
              <a:rPr lang="en-US" dirty="0" smtClean="0"/>
              <a:t>, including </a:t>
            </a:r>
            <a:r>
              <a:rPr lang="en-US" dirty="0"/>
              <a:t>attenuation, antenna gain, and other miscellaneous losses that might occur.</a:t>
            </a:r>
          </a:p>
          <a:p>
            <a:pPr lvl="1" algn="just">
              <a:buFont typeface="Wingdings" panose="05000000000000000000" pitchFamily="2" charset="2"/>
              <a:buChar char="§"/>
            </a:pPr>
            <a:r>
              <a:rPr lang="en-US" dirty="0"/>
              <a:t>This can be useful in determining how much power is needed to transmit a signal </a:t>
            </a:r>
            <a:r>
              <a:rPr lang="en-US" dirty="0" smtClean="0"/>
              <a:t>that the </a:t>
            </a:r>
            <a:r>
              <a:rPr lang="en-US" dirty="0"/>
              <a:t>receiving end can understand.</a:t>
            </a:r>
            <a:endParaRPr lang="en-US" dirty="0" smtClean="0"/>
          </a:p>
          <a:p>
            <a:endParaRPr lang="en-US" dirty="0"/>
          </a:p>
        </p:txBody>
      </p:sp>
    </p:spTree>
    <p:extLst>
      <p:ext uri="{BB962C8B-B14F-4D97-AF65-F5344CB8AC3E}">
        <p14:creationId xmlns:p14="http://schemas.microsoft.com/office/powerpoint/2010/main" val="392535696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2475" y="1715666"/>
            <a:ext cx="8042276" cy="1336956"/>
          </a:xfrm>
        </p:spPr>
        <p:txBody>
          <a:bodyPr/>
          <a:lstStyle/>
          <a:p>
            <a:r>
              <a:rPr lang="en-GB" dirty="0" smtClean="0"/>
              <a:t>Questions!</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3104</TotalTime>
  <Words>3802</Words>
  <Application>Microsoft Office PowerPoint</Application>
  <PresentationFormat>On-screen Show (4:3)</PresentationFormat>
  <Paragraphs>206</Paragraphs>
  <Slides>38</Slides>
  <Notes>9</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Breeze</vt:lpstr>
      <vt:lpstr>Wireless Radio Technology  &amp; WLAN Radio Frequency (RF) principles </vt:lpstr>
      <vt:lpstr>Objectives</vt:lpstr>
      <vt:lpstr>Wave</vt:lpstr>
      <vt:lpstr>Waveform</vt:lpstr>
      <vt:lpstr>Sine Waves</vt:lpstr>
      <vt:lpstr>Sine Waves</vt:lpstr>
      <vt:lpstr>Watts</vt:lpstr>
      <vt:lpstr>Watts</vt:lpstr>
      <vt:lpstr>Decibels (dB)</vt:lpstr>
      <vt:lpstr>Basics of Electromagnetic (EM) Waves</vt:lpstr>
      <vt:lpstr>Basics of EM Waves</vt:lpstr>
      <vt:lpstr>EM Waves</vt:lpstr>
      <vt:lpstr>EM Spectrum</vt:lpstr>
      <vt:lpstr>EM Spectrum</vt:lpstr>
      <vt:lpstr>EM Spectrum</vt:lpstr>
      <vt:lpstr>Spectrum Uses</vt:lpstr>
      <vt:lpstr>Spectrum Uses</vt:lpstr>
      <vt:lpstr>Signals</vt:lpstr>
      <vt:lpstr>Digital Signals</vt:lpstr>
      <vt:lpstr>Multiple Access</vt:lpstr>
      <vt:lpstr>Multiple Access</vt:lpstr>
      <vt:lpstr>Multiple Access</vt:lpstr>
      <vt:lpstr>Bandwidth</vt:lpstr>
      <vt:lpstr>Propagation of RF</vt:lpstr>
      <vt:lpstr>Factors that influences wireless transmission</vt:lpstr>
      <vt:lpstr>Reflection</vt:lpstr>
      <vt:lpstr>The Reflection Issue</vt:lpstr>
      <vt:lpstr>Refraction</vt:lpstr>
      <vt:lpstr>The Refraction Issue</vt:lpstr>
      <vt:lpstr>Multipath</vt:lpstr>
      <vt:lpstr>The Multipath Issue</vt:lpstr>
      <vt:lpstr>Absorption</vt:lpstr>
      <vt:lpstr>Scattering</vt:lpstr>
      <vt:lpstr>Wireless Signal Scattering</vt:lpstr>
      <vt:lpstr>Path-loss</vt:lpstr>
      <vt:lpstr>Path-loss</vt:lpstr>
      <vt:lpstr>Determining Signal Strength Influences</vt:lpstr>
      <vt:lpstr>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 Campbell</dc:creator>
  <cp:lastModifiedBy>sc-cc</cp:lastModifiedBy>
  <cp:revision>423</cp:revision>
  <dcterms:created xsi:type="dcterms:W3CDTF">2011-10-03T10:20:59Z</dcterms:created>
  <dcterms:modified xsi:type="dcterms:W3CDTF">2014-11-04T14:00:46Z</dcterms:modified>
</cp:coreProperties>
</file>