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18"/>
  </p:handoutMasterIdLst>
  <p:sldIdLst>
    <p:sldId id="256" r:id="rId2"/>
    <p:sldId id="257" r:id="rId3"/>
    <p:sldId id="258" r:id="rId4"/>
    <p:sldId id="273" r:id="rId5"/>
    <p:sldId id="259" r:id="rId6"/>
    <p:sldId id="268" r:id="rId7"/>
    <p:sldId id="269" r:id="rId8"/>
    <p:sldId id="260" r:id="rId9"/>
    <p:sldId id="261" r:id="rId10"/>
    <p:sldId id="263" r:id="rId11"/>
    <p:sldId id="264" r:id="rId12"/>
    <p:sldId id="270" r:id="rId13"/>
    <p:sldId id="265" r:id="rId14"/>
    <p:sldId id="272" r:id="rId15"/>
    <p:sldId id="266" r:id="rId16"/>
    <p:sldId id="267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65" d="100"/>
          <a:sy n="65" d="100"/>
        </p:scale>
        <p:origin x="145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5558" tIns="47779" rIns="95558" bIns="4777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5558" tIns="47779" rIns="95558" bIns="47779" rtlCol="0"/>
          <a:lstStyle>
            <a:lvl1pPr algn="r">
              <a:defRPr sz="1300"/>
            </a:lvl1pPr>
          </a:lstStyle>
          <a:p>
            <a:fld id="{4B080D3F-461F-431F-A07A-2FC2DD49D436}" type="datetimeFigureOut">
              <a:rPr lang="en-US" smtClean="0"/>
              <a:pPr/>
              <a:t>9/17/2018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945659" cy="496332"/>
          </a:xfrm>
          <a:prstGeom prst="rect">
            <a:avLst/>
          </a:prstGeom>
        </p:spPr>
        <p:txBody>
          <a:bodyPr vert="horz" lIns="95558" tIns="47779" rIns="95558" bIns="4777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5558" tIns="47779" rIns="95558" bIns="47779" rtlCol="0" anchor="b"/>
          <a:lstStyle>
            <a:lvl1pPr algn="r">
              <a:defRPr sz="1300"/>
            </a:lvl1pPr>
          </a:lstStyle>
          <a:p>
            <a:fld id="{8E75A305-9321-4138-9DE0-ECF523625B9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0236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D678C86-74F6-4B1C-AA3E-707361AC39E3}" type="datetimeFigureOut">
              <a:rPr lang="en-US" smtClean="0"/>
              <a:pPr/>
              <a:t>9/17/2018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0DC10CE-06E4-4485-8241-C0927CDEE4F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in Education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TLSBAT:</a:t>
            </a:r>
          </a:p>
          <a:p>
            <a:r>
              <a:rPr lang="en-GB" dirty="0"/>
              <a:t>Define communication and apply this definition to the classroom/training area</a:t>
            </a:r>
          </a:p>
          <a:p>
            <a:r>
              <a:rPr lang="en-GB" dirty="0"/>
              <a:t>Investigate some principles of effective communication</a:t>
            </a:r>
          </a:p>
          <a:p>
            <a:r>
              <a:rPr lang="en-GB" dirty="0"/>
              <a:t>Identify important barriers to effective communication</a:t>
            </a:r>
          </a:p>
          <a:p>
            <a:r>
              <a:rPr lang="en-GB" dirty="0"/>
              <a:t>Discuss some ways of improving communication through structure.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objectives: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/>
              <a:t>True communication is:</a:t>
            </a:r>
          </a:p>
          <a:p>
            <a:endParaRPr lang="en-GB" dirty="0"/>
          </a:p>
          <a:p>
            <a:r>
              <a:rPr lang="en-GB" dirty="0"/>
              <a:t>‘creating a mental picture in the mind of a receiver in exactly the same detail as intended by the sender’ </a:t>
            </a:r>
            <a:r>
              <a:rPr lang="en-GB" sz="2000" dirty="0"/>
              <a:t>(</a:t>
            </a:r>
            <a:r>
              <a:rPr lang="en-GB" sz="2000" dirty="0" err="1"/>
              <a:t>Vecchio</a:t>
            </a:r>
            <a:r>
              <a:rPr lang="en-GB" sz="2000" dirty="0"/>
              <a:t>, 1995, p.470)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	Therefore true or perfect communication is rare.</a:t>
            </a:r>
          </a:p>
          <a:p>
            <a:pPr>
              <a:buNone/>
            </a:pPr>
            <a:r>
              <a:rPr lang="en-GB" dirty="0"/>
              <a:t>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74D4A07-126A-4956-A806-59BDCFFBC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 algn="ctr">
              <a:buNone/>
            </a:pPr>
            <a:r>
              <a:rPr lang="en-GB" sz="4000" b="1" dirty="0"/>
              <a:t>Verbal Communication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C2353A6-1555-4B09-ACB9-391F55CD1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370516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the process of giving information to another party or parties, so that it can be understood correctly and acted upon. </a:t>
            </a:r>
            <a:r>
              <a:rPr lang="en-GB" u="sng" dirty="0"/>
              <a:t>Therefore:</a:t>
            </a:r>
          </a:p>
          <a:p>
            <a:r>
              <a:rPr lang="en-GB" dirty="0"/>
              <a:t>The right message has to be constructed</a:t>
            </a:r>
          </a:p>
          <a:p>
            <a:r>
              <a:rPr lang="en-GB" dirty="0"/>
              <a:t>It has to get through to the right people</a:t>
            </a:r>
          </a:p>
          <a:p>
            <a:r>
              <a:rPr lang="en-GB" dirty="0"/>
              <a:t>It needs to get through at the right time</a:t>
            </a:r>
          </a:p>
          <a:p>
            <a:r>
              <a:rPr lang="en-GB" dirty="0"/>
              <a:t>The receiver needs to understand it in the way the sender intended</a:t>
            </a:r>
          </a:p>
          <a:p>
            <a:r>
              <a:rPr lang="en-GB" dirty="0"/>
              <a:t>The action that follows up is intended.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844" y="274638"/>
            <a:ext cx="8858312" cy="1143000"/>
          </a:xfrm>
        </p:spPr>
        <p:txBody>
          <a:bodyPr>
            <a:normAutofit/>
          </a:bodyPr>
          <a:lstStyle/>
          <a:p>
            <a:r>
              <a:rPr lang="en-GB" sz="3500" dirty="0"/>
              <a:t>A Model of Communication </a:t>
            </a:r>
            <a:r>
              <a:rPr lang="en-GB" sz="2400" dirty="0"/>
              <a:t>(Schramm, 1955)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85720" y="1714488"/>
            <a:ext cx="128588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Sender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857884" y="1714488"/>
            <a:ext cx="128588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Decoded Message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572396" y="1714488"/>
            <a:ext cx="128588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Receiver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714744" y="1643050"/>
            <a:ext cx="1785950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Medium of Transmission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1928794" y="1714488"/>
            <a:ext cx="1428760" cy="7209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0000" lnSpcReduction="20000"/>
          </a:bodyPr>
          <a:lstStyle/>
          <a:p>
            <a:pPr algn="ctr">
              <a:buNone/>
            </a:pPr>
            <a:r>
              <a:rPr lang="en-GB" b="1" dirty="0"/>
              <a:t>Encoded</a:t>
            </a:r>
          </a:p>
          <a:p>
            <a:pPr algn="ctr">
              <a:buNone/>
            </a:pPr>
            <a:r>
              <a:rPr lang="en-GB" b="1" dirty="0"/>
              <a:t>Message</a:t>
            </a:r>
          </a:p>
        </p:txBody>
      </p:sp>
      <p:cxnSp>
        <p:nvCxnSpPr>
          <p:cNvPr id="13" name="Straight Connector 12"/>
          <p:cNvCxnSpPr>
            <a:stCxn id="4" idx="3"/>
            <a:endCxn id="11" idx="1"/>
          </p:cNvCxnSpPr>
          <p:nvPr/>
        </p:nvCxnSpPr>
        <p:spPr>
          <a:xfrm>
            <a:off x="1571604" y="2071678"/>
            <a:ext cx="357190" cy="3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357554" y="2071678"/>
            <a:ext cx="357190" cy="3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5500694" y="2071678"/>
            <a:ext cx="357190" cy="3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7" idx="3"/>
          </p:cNvCxnSpPr>
          <p:nvPr/>
        </p:nvCxnSpPr>
        <p:spPr>
          <a:xfrm>
            <a:off x="7143768" y="2071678"/>
            <a:ext cx="428628" cy="3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8" idx="2"/>
          </p:cNvCxnSpPr>
          <p:nvPr/>
        </p:nvCxnSpPr>
        <p:spPr>
          <a:xfrm rot="5400000">
            <a:off x="6822297" y="3821909"/>
            <a:ext cx="27860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-464379" y="3821909"/>
            <a:ext cx="27860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928662" y="5214950"/>
            <a:ext cx="72866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xplosion 1 24"/>
          <p:cNvSpPr/>
          <p:nvPr/>
        </p:nvSpPr>
        <p:spPr>
          <a:xfrm>
            <a:off x="1714480" y="2857496"/>
            <a:ext cx="2357454" cy="155734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Noise</a:t>
            </a:r>
          </a:p>
        </p:txBody>
      </p:sp>
      <p:sp>
        <p:nvSpPr>
          <p:cNvPr id="26" name="Explosion 1 25"/>
          <p:cNvSpPr/>
          <p:nvPr/>
        </p:nvSpPr>
        <p:spPr>
          <a:xfrm>
            <a:off x="5429256" y="2928934"/>
            <a:ext cx="2143140" cy="155734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Noise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643306" y="535782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FEEDBACK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142984"/>
            <a:ext cx="8715436" cy="5214974"/>
          </a:xfrm>
        </p:spPr>
        <p:txBody>
          <a:bodyPr>
            <a:normAutofit fontScale="85000" lnSpcReduction="20000"/>
          </a:bodyPr>
          <a:lstStyle/>
          <a:p>
            <a:pPr hangingPunct="0">
              <a:buNone/>
            </a:pPr>
            <a:r>
              <a:rPr lang="en-GB" dirty="0"/>
              <a:t>	According to Scott and Mitchell (1976), communication has four main functions: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Control</a:t>
            </a:r>
            <a:r>
              <a:rPr lang="en-GB" dirty="0"/>
              <a:t> - people must follow set procedures and guidelines, which may be written or verbal, for many tasks 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Motivation </a:t>
            </a:r>
            <a:r>
              <a:rPr lang="en-GB" dirty="0"/>
              <a:t>- people require clarification on tasks, then feedback on performance to reinforce good behaviour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Emotional expression</a:t>
            </a:r>
            <a:r>
              <a:rPr lang="en-GB" dirty="0"/>
              <a:t> - people must be able to express their frustrations and satisfaction in an informal way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Information</a:t>
            </a:r>
            <a:r>
              <a:rPr lang="en-GB" dirty="0"/>
              <a:t> - people require information to make decisions and to progress with what is expected of them.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3500" dirty="0"/>
              <a:t>Functions of Communication: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109728" indent="0" algn="ctr">
              <a:buNone/>
            </a:pPr>
            <a:r>
              <a:rPr lang="en-GB"/>
              <a:t>‘</a:t>
            </a:r>
            <a:r>
              <a:rPr lang="en-GB" dirty="0"/>
              <a:t>Electric communication will never be a substitute for the face of someone who with their soul encourages another person to be brave and true’       (Charles Dickens)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Dickens said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lnSpcReduction="10000"/>
          </a:bodyPr>
          <a:lstStyle/>
          <a:p>
            <a:pPr lvl="0" hangingPunct="0"/>
            <a:r>
              <a:rPr lang="en-GB" b="1" i="1" dirty="0"/>
              <a:t>Oral/verbal</a:t>
            </a:r>
            <a:r>
              <a:rPr lang="en-GB" dirty="0"/>
              <a:t>   e.g. face-to-face, telephone, meetings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Written</a:t>
            </a:r>
            <a:r>
              <a:rPr lang="en-GB" dirty="0"/>
              <a:t>   e.g. reports, memos, letters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Visual</a:t>
            </a:r>
            <a:r>
              <a:rPr lang="en-GB" dirty="0"/>
              <a:t>   e.g. signs, posters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Non-verbal</a:t>
            </a:r>
            <a:r>
              <a:rPr lang="en-GB" dirty="0"/>
              <a:t>   e.g. body language</a:t>
            </a:r>
          </a:p>
          <a:p>
            <a:pPr hangingPunct="0">
              <a:buNone/>
            </a:pPr>
            <a:r>
              <a:rPr lang="en-GB" dirty="0"/>
              <a:t> </a:t>
            </a:r>
          </a:p>
          <a:p>
            <a:pPr lvl="0" hangingPunct="0"/>
            <a:r>
              <a:rPr lang="en-GB" b="1" i="1" dirty="0"/>
              <a:t>Technological</a:t>
            </a:r>
            <a:r>
              <a:rPr lang="en-GB" dirty="0"/>
              <a:t>   e.g. e-mail, the internet, fax machines.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en-GB" dirty="0"/>
              <a:t>Communication may be: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 think of someone you think is a good communicator – famous or personal – give all the reasons you can to express why you feel they are a good at communicating.</a:t>
            </a:r>
          </a:p>
          <a:p>
            <a:endParaRPr lang="en-GB" dirty="0"/>
          </a:p>
          <a:p>
            <a:r>
              <a:rPr lang="en-GB" dirty="0"/>
              <a:t>Nominate someone from your group to provide feedback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078489"/>
          </a:xfrm>
        </p:spPr>
        <p:txBody>
          <a:bodyPr/>
          <a:lstStyle/>
          <a:p>
            <a:r>
              <a:rPr lang="en-GB" dirty="0"/>
              <a:t>RESPECT – making other people feel valued and important</a:t>
            </a:r>
          </a:p>
          <a:p>
            <a:endParaRPr lang="en-GB" dirty="0"/>
          </a:p>
          <a:p>
            <a:r>
              <a:rPr lang="en-GB" dirty="0"/>
              <a:t>HONESTY – coming across as genuine, being straight with people</a:t>
            </a:r>
          </a:p>
          <a:p>
            <a:endParaRPr lang="en-GB" dirty="0"/>
          </a:p>
          <a:p>
            <a:r>
              <a:rPr lang="en-GB" dirty="0"/>
              <a:t>EMPATHY – trying to see things from the other person’s point of view.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makes a good communicator?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/>
          <a:lstStyle/>
          <a:p>
            <a:pPr algn="ctr">
              <a:buNone/>
            </a:pPr>
            <a:r>
              <a:rPr lang="en-GB" dirty="0"/>
              <a:t>	</a:t>
            </a:r>
            <a:r>
              <a:rPr lang="en-GB" sz="3500" dirty="0"/>
              <a:t>In your groups, put together a list of things which might act as a barrier to good communication e.g. attitudes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85720" y="142852"/>
            <a:ext cx="8401080" cy="785818"/>
          </a:xfrm>
        </p:spPr>
        <p:txBody>
          <a:bodyPr>
            <a:normAutofit/>
          </a:bodyPr>
          <a:lstStyle/>
          <a:p>
            <a:r>
              <a:rPr lang="en-GB" dirty="0"/>
              <a:t>Exercise</a:t>
            </a:r>
          </a:p>
        </p:txBody>
      </p:sp>
      <p:pic>
        <p:nvPicPr>
          <p:cNvPr id="28673" name="Picture 1" descr="http://www.rsc-ne-scotland.ac.uk/ie/Who%20Am%20I%203/Who%20Am%20I%203-590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286124"/>
            <a:ext cx="3571900" cy="30848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282" y="273050"/>
            <a:ext cx="8715436" cy="1143000"/>
          </a:xfrm>
        </p:spPr>
        <p:txBody>
          <a:bodyPr>
            <a:normAutofit/>
          </a:bodyPr>
          <a:lstStyle/>
          <a:p>
            <a:r>
              <a:rPr lang="en-GB" sz="3500" dirty="0"/>
              <a:t>BARRIERS TO GOOD COMMUNICATION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8422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u="sng" dirty="0"/>
              <a:t>IN THE SENDER:</a:t>
            </a:r>
          </a:p>
          <a:p>
            <a:r>
              <a:rPr lang="en-GB" dirty="0"/>
              <a:t>Not speaking clearly</a:t>
            </a:r>
          </a:p>
          <a:p>
            <a:r>
              <a:rPr lang="en-GB" dirty="0"/>
              <a:t>Being vague</a:t>
            </a:r>
          </a:p>
          <a:p>
            <a:r>
              <a:rPr lang="en-GB" dirty="0"/>
              <a:t>Talking too much – not allowing questions</a:t>
            </a:r>
          </a:p>
          <a:p>
            <a:r>
              <a:rPr lang="en-GB" dirty="0"/>
              <a:t>Using language the other person would not understand</a:t>
            </a:r>
          </a:p>
          <a:p>
            <a:r>
              <a:rPr lang="en-GB" dirty="0"/>
              <a:t>Speaking too fast</a:t>
            </a:r>
          </a:p>
          <a:p>
            <a:r>
              <a:rPr lang="en-GB" dirty="0"/>
              <a:t>Complicating what is being said</a:t>
            </a:r>
          </a:p>
          <a:p>
            <a:r>
              <a:rPr lang="en-GB" dirty="0"/>
              <a:t>Lack of eye contact.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49851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u="sng" dirty="0"/>
              <a:t>IN THE RECEIVER:</a:t>
            </a:r>
          </a:p>
          <a:p>
            <a:r>
              <a:rPr lang="en-GB" dirty="0"/>
              <a:t>Dislike of speaker</a:t>
            </a:r>
          </a:p>
          <a:p>
            <a:r>
              <a:rPr lang="en-GB" dirty="0"/>
              <a:t>Changing the subject</a:t>
            </a:r>
          </a:p>
          <a:p>
            <a:r>
              <a:rPr lang="en-GB" dirty="0"/>
              <a:t>Not paying attention</a:t>
            </a:r>
          </a:p>
          <a:p>
            <a:r>
              <a:rPr lang="en-GB" dirty="0"/>
              <a:t>Interrupting the speaker to give personal views</a:t>
            </a:r>
          </a:p>
          <a:p>
            <a:r>
              <a:rPr lang="en-GB" dirty="0"/>
              <a:t>Letting prejudices get in the way of listening</a:t>
            </a:r>
          </a:p>
          <a:p>
            <a:r>
              <a:rPr lang="en-GB" dirty="0"/>
              <a:t>Fidgeting or distracting the speaker</a:t>
            </a:r>
          </a:p>
          <a:p>
            <a:r>
              <a:rPr lang="en-GB" dirty="0"/>
              <a:t>Lack of eye contact.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en-GB" dirty="0"/>
              <a:t>	</a:t>
            </a:r>
            <a:r>
              <a:rPr lang="en-GB" sz="3500" dirty="0"/>
              <a:t>In your groups, consider your list of things which might act as a barrier to good communication and relate them to the field of education.</a:t>
            </a:r>
          </a:p>
          <a:p>
            <a:pPr algn="ctr">
              <a:buNone/>
            </a:pPr>
            <a:endParaRPr lang="en-GB" sz="3500" dirty="0"/>
          </a:p>
          <a:p>
            <a:pPr algn="ctr">
              <a:buNone/>
            </a:pPr>
            <a:r>
              <a:rPr lang="en-GB" sz="3500" dirty="0"/>
              <a:t>What particular barriers might exist in education?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3050"/>
            <a:ext cx="8572560" cy="1143000"/>
          </a:xfrm>
        </p:spPr>
        <p:txBody>
          <a:bodyPr>
            <a:noAutofit/>
          </a:bodyPr>
          <a:lstStyle/>
          <a:p>
            <a:r>
              <a:rPr lang="en-GB" sz="3400" dirty="0"/>
              <a:t>Barriers to communication in Education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85720" y="1571612"/>
            <a:ext cx="4211668" cy="5000660"/>
          </a:xfrm>
        </p:spPr>
        <p:txBody>
          <a:bodyPr>
            <a:normAutofit/>
          </a:bodyPr>
          <a:lstStyle/>
          <a:p>
            <a:r>
              <a:rPr lang="en-GB" sz="2800" dirty="0"/>
              <a:t>Subject Knowledge (too little)</a:t>
            </a:r>
          </a:p>
          <a:p>
            <a:r>
              <a:rPr lang="en-GB" sz="2800" dirty="0"/>
              <a:t>Subject knowledge (too much)</a:t>
            </a:r>
          </a:p>
          <a:p>
            <a:r>
              <a:rPr lang="en-GB" sz="2800" dirty="0"/>
              <a:t>Lack of structure</a:t>
            </a:r>
          </a:p>
          <a:p>
            <a:r>
              <a:rPr lang="en-GB" sz="2800" dirty="0"/>
              <a:t>Lack of motivation</a:t>
            </a:r>
          </a:p>
          <a:p>
            <a:r>
              <a:rPr lang="en-GB" sz="2800" dirty="0"/>
              <a:t>Inappropriate method of delivery</a:t>
            </a:r>
          </a:p>
          <a:p>
            <a:r>
              <a:rPr lang="en-GB" sz="2800" dirty="0"/>
              <a:t>Environment</a:t>
            </a:r>
          </a:p>
          <a:p>
            <a:r>
              <a:rPr lang="en-GB" sz="2800" dirty="0"/>
              <a:t>Distractions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71612"/>
            <a:ext cx="4213255" cy="5000660"/>
          </a:xfrm>
        </p:spPr>
        <p:txBody>
          <a:bodyPr/>
          <a:lstStyle/>
          <a:p>
            <a:r>
              <a:rPr lang="en-GB" sz="2800" dirty="0"/>
              <a:t>Length, speed, variety of communication process</a:t>
            </a:r>
          </a:p>
          <a:p>
            <a:r>
              <a:rPr lang="en-GB" sz="2800" dirty="0"/>
              <a:t>Lack of direction</a:t>
            </a:r>
          </a:p>
          <a:p>
            <a:r>
              <a:rPr lang="en-GB" sz="2800" dirty="0"/>
              <a:t>Specialised vocabulary</a:t>
            </a:r>
          </a:p>
          <a:p>
            <a:r>
              <a:rPr lang="en-GB" sz="2800" dirty="0"/>
              <a:t>Attitudes</a:t>
            </a:r>
          </a:p>
          <a:p>
            <a:r>
              <a:rPr lang="en-GB" sz="2800" dirty="0"/>
              <a:t>Resistance.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/>
          <a:lstStyle/>
          <a:p>
            <a:r>
              <a:rPr lang="en-GB" dirty="0"/>
              <a:t>55% of the message is transmitted by body language</a:t>
            </a:r>
          </a:p>
          <a:p>
            <a:r>
              <a:rPr lang="en-GB" dirty="0"/>
              <a:t>38% of the message is transmitted by tone and inflection of your voice</a:t>
            </a:r>
          </a:p>
          <a:p>
            <a:r>
              <a:rPr lang="en-GB" dirty="0"/>
              <a:t>7% of the message is transmitted by the actual words we use.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928694"/>
          </a:xfrm>
        </p:spPr>
        <p:txBody>
          <a:bodyPr/>
          <a:lstStyle/>
          <a:p>
            <a:r>
              <a:rPr lang="en-GB" dirty="0"/>
              <a:t>BODY LANGUAGE</a:t>
            </a:r>
          </a:p>
        </p:txBody>
      </p:sp>
      <p:pic>
        <p:nvPicPr>
          <p:cNvPr id="1026" name="Picture 2" descr="http://www.cartoonstock.com/newscartoons/cartoonists/cwl/lowres/cwln1125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3571876"/>
            <a:ext cx="3262532" cy="2960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327</TotalTime>
  <Words>478</Words>
  <Application>Microsoft Office PowerPoint</Application>
  <PresentationFormat>On-screen Show (4:3)</PresentationFormat>
  <Paragraphs>109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Calibri</vt:lpstr>
      <vt:lpstr>Lucida Sans Unicode</vt:lpstr>
      <vt:lpstr>Verdana</vt:lpstr>
      <vt:lpstr>Wingdings 2</vt:lpstr>
      <vt:lpstr>Wingdings 3</vt:lpstr>
      <vt:lpstr>Concourse</vt:lpstr>
      <vt:lpstr>Communication in Education</vt:lpstr>
      <vt:lpstr>Today’s objectives:</vt:lpstr>
      <vt:lpstr>Communication</vt:lpstr>
      <vt:lpstr>Activity</vt:lpstr>
      <vt:lpstr>Communication</vt:lpstr>
      <vt:lpstr>A Model of Communication (Schramm, 1955)</vt:lpstr>
      <vt:lpstr>Functions of Communication:</vt:lpstr>
      <vt:lpstr>What Dickens said …</vt:lpstr>
      <vt:lpstr>Communication may be:</vt:lpstr>
      <vt:lpstr>Group Exercise</vt:lpstr>
      <vt:lpstr>What makes a good communicator?</vt:lpstr>
      <vt:lpstr>Exercise</vt:lpstr>
      <vt:lpstr>BARRIERS TO GOOD COMMUNICATION</vt:lpstr>
      <vt:lpstr>Exercise</vt:lpstr>
      <vt:lpstr>Barriers to communication in Education</vt:lpstr>
      <vt:lpstr>BODY LANGUAGE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Education</dc:title>
  <dc:creator>edu-pd1</dc:creator>
  <cp:lastModifiedBy>SMU</cp:lastModifiedBy>
  <cp:revision>38</cp:revision>
  <dcterms:created xsi:type="dcterms:W3CDTF">2008-10-09T12:38:06Z</dcterms:created>
  <dcterms:modified xsi:type="dcterms:W3CDTF">2018-09-17T18:44:24Z</dcterms:modified>
</cp:coreProperties>
</file>