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765" r:id="rId3"/>
    <p:sldId id="733" r:id="rId4"/>
    <p:sldId id="766" r:id="rId5"/>
    <p:sldId id="760" r:id="rId6"/>
    <p:sldId id="761" r:id="rId7"/>
    <p:sldId id="767" r:id="rId8"/>
    <p:sldId id="420" r:id="rId9"/>
    <p:sldId id="763" r:id="rId10"/>
    <p:sldId id="770" r:id="rId11"/>
    <p:sldId id="7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256"/>
            <p14:sldId id="765"/>
            <p14:sldId id="733"/>
            <p14:sldId id="766"/>
            <p14:sldId id="760"/>
            <p14:sldId id="761"/>
            <p14:sldId id="767"/>
            <p14:sldId id="420"/>
            <p14:sldId id="763"/>
            <p14:sldId id="770"/>
            <p14:sldId id="7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C221"/>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7" autoAdjust="0"/>
    <p:restoredTop sz="94660"/>
  </p:normalViewPr>
  <p:slideViewPr>
    <p:cSldViewPr snapToGrid="0">
      <p:cViewPr varScale="1">
        <p:scale>
          <a:sx n="94" d="100"/>
          <a:sy n="94" d="100"/>
        </p:scale>
        <p:origin x="11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D41E3912-7F27-4453-B966-3E06C69D80E4}"/>
    <pc:docChg chg="modSld">
      <pc:chgData name="John Harris" userId="ac199a4c-ad19-40c2-90c5-6743bba5a0d2" providerId="ADAL" clId="{D41E3912-7F27-4453-B966-3E06C69D80E4}" dt="2025-09-04T08:41:05.954" v="19" actId="14100"/>
      <pc:docMkLst>
        <pc:docMk/>
      </pc:docMkLst>
      <pc:sldChg chg="modSp mod">
        <pc:chgData name="John Harris" userId="ac199a4c-ad19-40c2-90c5-6743bba5a0d2" providerId="ADAL" clId="{D41E3912-7F27-4453-B966-3E06C69D80E4}" dt="2025-09-04T08:41:05.954" v="19" actId="14100"/>
        <pc:sldMkLst>
          <pc:docMk/>
          <pc:sldMk cId="1929520705" sldId="760"/>
        </pc:sldMkLst>
        <pc:spChg chg="mod">
          <ac:chgData name="John Harris" userId="ac199a4c-ad19-40c2-90c5-6743bba5a0d2" providerId="ADAL" clId="{D41E3912-7F27-4453-B966-3E06C69D80E4}" dt="2025-09-04T08:41:05.954" v="19" actId="14100"/>
          <ac:spMkLst>
            <pc:docMk/>
            <pc:sldMk cId="1929520705" sldId="760"/>
            <ac:spMk id="3" creationId="{BDC4E20A-E973-4CB3-926A-28B05C270E1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AECE7D-8763-4FB8-9CDD-0DDC6A02D677}"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51BBF334-6060-4624-ADD0-A2EF44430CE3}">
      <dgm:prSet/>
      <dgm:spPr/>
      <dgm:t>
        <a:bodyPr/>
        <a:lstStyle/>
        <a:p>
          <a:r>
            <a:rPr lang="en-US" dirty="0"/>
            <a:t>Personal life</a:t>
          </a:r>
        </a:p>
      </dgm:t>
    </dgm:pt>
    <dgm:pt modelId="{41978FEB-1545-4E86-8284-C396EDE9F302}" type="parTrans" cxnId="{FD4678CF-4E76-4ABC-9F1B-6487F783F2C2}">
      <dgm:prSet/>
      <dgm:spPr/>
      <dgm:t>
        <a:bodyPr/>
        <a:lstStyle/>
        <a:p>
          <a:endParaRPr lang="en-US"/>
        </a:p>
      </dgm:t>
    </dgm:pt>
    <dgm:pt modelId="{0DE8ED7B-BBA9-4286-92AE-76F03D606B0A}" type="sibTrans" cxnId="{FD4678CF-4E76-4ABC-9F1B-6487F783F2C2}">
      <dgm:prSet/>
      <dgm:spPr/>
      <dgm:t>
        <a:bodyPr/>
        <a:lstStyle/>
        <a:p>
          <a:endParaRPr lang="en-US"/>
        </a:p>
      </dgm:t>
    </dgm:pt>
    <dgm:pt modelId="{4ED66B3C-7008-446D-AB9D-782587CBA1F3}">
      <dgm:prSet/>
      <dgm:spPr/>
      <dgm:t>
        <a:bodyPr/>
        <a:lstStyle/>
        <a:p>
          <a:r>
            <a:rPr lang="en-US" dirty="0"/>
            <a:t>Current societal problems or organizational dilemmas</a:t>
          </a:r>
        </a:p>
      </dgm:t>
    </dgm:pt>
    <dgm:pt modelId="{29892CA8-3045-4060-AB3C-6851E5EE92A8}" type="parTrans" cxnId="{712088B4-321B-44BE-9D7C-C0E590D9D6D5}">
      <dgm:prSet/>
      <dgm:spPr/>
      <dgm:t>
        <a:bodyPr/>
        <a:lstStyle/>
        <a:p>
          <a:endParaRPr lang="en-US"/>
        </a:p>
      </dgm:t>
    </dgm:pt>
    <dgm:pt modelId="{0B13E7FF-4B68-4920-AF5C-6A61C28FE920}" type="sibTrans" cxnId="{712088B4-321B-44BE-9D7C-C0E590D9D6D5}">
      <dgm:prSet/>
      <dgm:spPr/>
      <dgm:t>
        <a:bodyPr/>
        <a:lstStyle/>
        <a:p>
          <a:endParaRPr lang="en-US"/>
        </a:p>
      </dgm:t>
    </dgm:pt>
    <dgm:pt modelId="{AB0605A6-5E07-4922-8152-531CE3123F4F}">
      <dgm:prSet/>
      <dgm:spPr/>
      <dgm:t>
        <a:bodyPr/>
        <a:lstStyle/>
        <a:p>
          <a:r>
            <a:rPr lang="en-US" dirty="0"/>
            <a:t>Current events</a:t>
          </a:r>
        </a:p>
      </dgm:t>
    </dgm:pt>
    <dgm:pt modelId="{FAF1F262-1BE0-451E-A682-E0261B723386}" type="parTrans" cxnId="{1C9C25CB-A9B9-428D-A188-29644BD7CA44}">
      <dgm:prSet/>
      <dgm:spPr/>
      <dgm:t>
        <a:bodyPr/>
        <a:lstStyle/>
        <a:p>
          <a:endParaRPr lang="en-US"/>
        </a:p>
      </dgm:t>
    </dgm:pt>
    <dgm:pt modelId="{86791F9F-F800-43FF-87E7-B84855D9970A}" type="sibTrans" cxnId="{1C9C25CB-A9B9-428D-A188-29644BD7CA44}">
      <dgm:prSet/>
      <dgm:spPr/>
      <dgm:t>
        <a:bodyPr/>
        <a:lstStyle/>
        <a:p>
          <a:endParaRPr lang="en-US"/>
        </a:p>
      </dgm:t>
    </dgm:pt>
    <dgm:pt modelId="{D4A98052-3FFB-9843-B593-F3A4B48A1CBE}">
      <dgm:prSet/>
      <dgm:spPr/>
      <dgm:t>
        <a:bodyPr/>
        <a:lstStyle/>
        <a:p>
          <a:r>
            <a:rPr lang="en-US" dirty="0"/>
            <a:t>Empirical research and theories</a:t>
          </a:r>
          <a:endParaRPr lang="zh-CN" altLang="en-US" dirty="0"/>
        </a:p>
      </dgm:t>
    </dgm:pt>
    <dgm:pt modelId="{B2EF5775-6359-8948-9530-F5D22775B213}" type="parTrans" cxnId="{1E76A609-DECE-4549-B6F4-0FB34D3B82F1}">
      <dgm:prSet/>
      <dgm:spPr/>
      <dgm:t>
        <a:bodyPr/>
        <a:lstStyle/>
        <a:p>
          <a:endParaRPr lang="zh-CN" altLang="en-US"/>
        </a:p>
      </dgm:t>
    </dgm:pt>
    <dgm:pt modelId="{DAA1EB8A-96C8-D24C-9F36-BF4FB609C6D1}" type="sibTrans" cxnId="{1E76A609-DECE-4549-B6F4-0FB34D3B82F1}">
      <dgm:prSet/>
      <dgm:spPr/>
      <dgm:t>
        <a:bodyPr/>
        <a:lstStyle/>
        <a:p>
          <a:endParaRPr lang="zh-CN" altLang="en-US"/>
        </a:p>
      </dgm:t>
    </dgm:pt>
    <dgm:pt modelId="{DDF71D15-6902-4F1A-8A36-1C39F3B8E3E5}" type="pres">
      <dgm:prSet presAssocID="{17AECE7D-8763-4FB8-9CDD-0DDC6A02D677}" presName="vert0" presStyleCnt="0">
        <dgm:presLayoutVars>
          <dgm:dir/>
          <dgm:animOne val="branch"/>
          <dgm:animLvl val="lvl"/>
        </dgm:presLayoutVars>
      </dgm:prSet>
      <dgm:spPr/>
    </dgm:pt>
    <dgm:pt modelId="{E5F51922-9CAA-47CD-A08E-698DD50B33BB}" type="pres">
      <dgm:prSet presAssocID="{51BBF334-6060-4624-ADD0-A2EF44430CE3}" presName="thickLine" presStyleLbl="alignNode1" presStyleIdx="0" presStyleCnt="4"/>
      <dgm:spPr/>
    </dgm:pt>
    <dgm:pt modelId="{1B49B55F-A791-4B29-93E2-51793C812DFA}" type="pres">
      <dgm:prSet presAssocID="{51BBF334-6060-4624-ADD0-A2EF44430CE3}" presName="horz1" presStyleCnt="0"/>
      <dgm:spPr/>
    </dgm:pt>
    <dgm:pt modelId="{B8D1981B-F5C6-40EC-A115-E8FD8DB858A0}" type="pres">
      <dgm:prSet presAssocID="{51BBF334-6060-4624-ADD0-A2EF44430CE3}" presName="tx1" presStyleLbl="revTx" presStyleIdx="0" presStyleCnt="4"/>
      <dgm:spPr/>
    </dgm:pt>
    <dgm:pt modelId="{52BB668C-B00F-40A5-8F66-E73E64C73AAB}" type="pres">
      <dgm:prSet presAssocID="{51BBF334-6060-4624-ADD0-A2EF44430CE3}" presName="vert1" presStyleCnt="0"/>
      <dgm:spPr/>
    </dgm:pt>
    <dgm:pt modelId="{678E4CDC-4F4D-4A37-97A7-745AB78D559E}" type="pres">
      <dgm:prSet presAssocID="{4ED66B3C-7008-446D-AB9D-782587CBA1F3}" presName="thickLine" presStyleLbl="alignNode1" presStyleIdx="1" presStyleCnt="4"/>
      <dgm:spPr/>
    </dgm:pt>
    <dgm:pt modelId="{4B55019D-55DF-4567-B1C6-6799EF3484CC}" type="pres">
      <dgm:prSet presAssocID="{4ED66B3C-7008-446D-AB9D-782587CBA1F3}" presName="horz1" presStyleCnt="0"/>
      <dgm:spPr/>
    </dgm:pt>
    <dgm:pt modelId="{3361913B-890B-47C1-8280-131A709B356D}" type="pres">
      <dgm:prSet presAssocID="{4ED66B3C-7008-446D-AB9D-782587CBA1F3}" presName="tx1" presStyleLbl="revTx" presStyleIdx="1" presStyleCnt="4"/>
      <dgm:spPr/>
    </dgm:pt>
    <dgm:pt modelId="{1A6DBB1F-19F0-497C-B382-8604A9EAE3B9}" type="pres">
      <dgm:prSet presAssocID="{4ED66B3C-7008-446D-AB9D-782587CBA1F3}" presName="vert1" presStyleCnt="0"/>
      <dgm:spPr/>
    </dgm:pt>
    <dgm:pt modelId="{6A9A99DF-6259-4277-9D96-21B5760B6784}" type="pres">
      <dgm:prSet presAssocID="{AB0605A6-5E07-4922-8152-531CE3123F4F}" presName="thickLine" presStyleLbl="alignNode1" presStyleIdx="2" presStyleCnt="4"/>
      <dgm:spPr/>
    </dgm:pt>
    <dgm:pt modelId="{1581CDB8-67F4-4210-B904-62A31FA7C813}" type="pres">
      <dgm:prSet presAssocID="{AB0605A6-5E07-4922-8152-531CE3123F4F}" presName="horz1" presStyleCnt="0"/>
      <dgm:spPr/>
    </dgm:pt>
    <dgm:pt modelId="{9D4F9277-D585-4D6F-86F7-D4E174401E2B}" type="pres">
      <dgm:prSet presAssocID="{AB0605A6-5E07-4922-8152-531CE3123F4F}" presName="tx1" presStyleLbl="revTx" presStyleIdx="2" presStyleCnt="4"/>
      <dgm:spPr/>
    </dgm:pt>
    <dgm:pt modelId="{5A17952B-9086-4358-8C3A-E484AFF8D0B3}" type="pres">
      <dgm:prSet presAssocID="{AB0605A6-5E07-4922-8152-531CE3123F4F}" presName="vert1" presStyleCnt="0"/>
      <dgm:spPr/>
    </dgm:pt>
    <dgm:pt modelId="{564E297B-F74C-A84A-A1B3-41FE5B0F09C3}" type="pres">
      <dgm:prSet presAssocID="{D4A98052-3FFB-9843-B593-F3A4B48A1CBE}" presName="thickLine" presStyleLbl="alignNode1" presStyleIdx="3" presStyleCnt="4"/>
      <dgm:spPr/>
    </dgm:pt>
    <dgm:pt modelId="{C0EB3EA9-5599-3E44-B7F1-DED610ABB269}" type="pres">
      <dgm:prSet presAssocID="{D4A98052-3FFB-9843-B593-F3A4B48A1CBE}" presName="horz1" presStyleCnt="0"/>
      <dgm:spPr/>
    </dgm:pt>
    <dgm:pt modelId="{2092CAA2-24FD-434B-BB86-26CBB4B56CFE}" type="pres">
      <dgm:prSet presAssocID="{D4A98052-3FFB-9843-B593-F3A4B48A1CBE}" presName="tx1" presStyleLbl="revTx" presStyleIdx="3" presStyleCnt="4"/>
      <dgm:spPr/>
    </dgm:pt>
    <dgm:pt modelId="{83D0A527-24A2-9C42-9198-D23B3B14E447}" type="pres">
      <dgm:prSet presAssocID="{D4A98052-3FFB-9843-B593-F3A4B48A1CBE}" presName="vert1" presStyleCnt="0"/>
      <dgm:spPr/>
    </dgm:pt>
  </dgm:ptLst>
  <dgm:cxnLst>
    <dgm:cxn modelId="{BA262F03-88C1-4437-BD31-FEC50FFDCCB1}" type="presOf" srcId="{17AECE7D-8763-4FB8-9CDD-0DDC6A02D677}" destId="{DDF71D15-6902-4F1A-8A36-1C39F3B8E3E5}" srcOrd="0" destOrd="0" presId="urn:microsoft.com/office/officeart/2008/layout/LinedList"/>
    <dgm:cxn modelId="{1E76A609-DECE-4549-B6F4-0FB34D3B82F1}" srcId="{17AECE7D-8763-4FB8-9CDD-0DDC6A02D677}" destId="{D4A98052-3FFB-9843-B593-F3A4B48A1CBE}" srcOrd="3" destOrd="0" parTransId="{B2EF5775-6359-8948-9530-F5D22775B213}" sibTransId="{DAA1EB8A-96C8-D24C-9F36-BF4FB609C6D1}"/>
    <dgm:cxn modelId="{7929581D-E019-6442-8B06-3B96BFCA2DCC}" type="presOf" srcId="{D4A98052-3FFB-9843-B593-F3A4B48A1CBE}" destId="{2092CAA2-24FD-434B-BB86-26CBB4B56CFE}" srcOrd="0" destOrd="0" presId="urn:microsoft.com/office/officeart/2008/layout/LinedList"/>
    <dgm:cxn modelId="{A35F231E-C5F5-437A-9F13-6F4D6DE7BB9F}" type="presOf" srcId="{4ED66B3C-7008-446D-AB9D-782587CBA1F3}" destId="{3361913B-890B-47C1-8280-131A709B356D}" srcOrd="0" destOrd="0" presId="urn:microsoft.com/office/officeart/2008/layout/LinedList"/>
    <dgm:cxn modelId="{81E14C68-C0FB-4BB5-BE6B-46E57813BA4A}" type="presOf" srcId="{51BBF334-6060-4624-ADD0-A2EF44430CE3}" destId="{B8D1981B-F5C6-40EC-A115-E8FD8DB858A0}" srcOrd="0" destOrd="0" presId="urn:microsoft.com/office/officeart/2008/layout/LinedList"/>
    <dgm:cxn modelId="{712088B4-321B-44BE-9D7C-C0E590D9D6D5}" srcId="{17AECE7D-8763-4FB8-9CDD-0DDC6A02D677}" destId="{4ED66B3C-7008-446D-AB9D-782587CBA1F3}" srcOrd="1" destOrd="0" parTransId="{29892CA8-3045-4060-AB3C-6851E5EE92A8}" sibTransId="{0B13E7FF-4B68-4920-AF5C-6A61C28FE920}"/>
    <dgm:cxn modelId="{CFD408C5-4AC9-4030-881A-8AB869F2F48F}" type="presOf" srcId="{AB0605A6-5E07-4922-8152-531CE3123F4F}" destId="{9D4F9277-D585-4D6F-86F7-D4E174401E2B}" srcOrd="0" destOrd="0" presId="urn:microsoft.com/office/officeart/2008/layout/LinedList"/>
    <dgm:cxn modelId="{1C9C25CB-A9B9-428D-A188-29644BD7CA44}" srcId="{17AECE7D-8763-4FB8-9CDD-0DDC6A02D677}" destId="{AB0605A6-5E07-4922-8152-531CE3123F4F}" srcOrd="2" destOrd="0" parTransId="{FAF1F262-1BE0-451E-A682-E0261B723386}" sibTransId="{86791F9F-F800-43FF-87E7-B84855D9970A}"/>
    <dgm:cxn modelId="{FD4678CF-4E76-4ABC-9F1B-6487F783F2C2}" srcId="{17AECE7D-8763-4FB8-9CDD-0DDC6A02D677}" destId="{51BBF334-6060-4624-ADD0-A2EF44430CE3}" srcOrd="0" destOrd="0" parTransId="{41978FEB-1545-4E86-8284-C396EDE9F302}" sibTransId="{0DE8ED7B-BBA9-4286-92AE-76F03D606B0A}"/>
    <dgm:cxn modelId="{67A8C0A2-C895-4679-9FF7-A1FFA3C43836}" type="presParOf" srcId="{DDF71D15-6902-4F1A-8A36-1C39F3B8E3E5}" destId="{E5F51922-9CAA-47CD-A08E-698DD50B33BB}" srcOrd="0" destOrd="0" presId="urn:microsoft.com/office/officeart/2008/layout/LinedList"/>
    <dgm:cxn modelId="{80FB1BFA-1150-4F85-B9BB-741BEB6A2641}" type="presParOf" srcId="{DDF71D15-6902-4F1A-8A36-1C39F3B8E3E5}" destId="{1B49B55F-A791-4B29-93E2-51793C812DFA}" srcOrd="1" destOrd="0" presId="urn:microsoft.com/office/officeart/2008/layout/LinedList"/>
    <dgm:cxn modelId="{FE2B9364-C87C-4521-87AA-8F00F8DF8F98}" type="presParOf" srcId="{1B49B55F-A791-4B29-93E2-51793C812DFA}" destId="{B8D1981B-F5C6-40EC-A115-E8FD8DB858A0}" srcOrd="0" destOrd="0" presId="urn:microsoft.com/office/officeart/2008/layout/LinedList"/>
    <dgm:cxn modelId="{A2E620A4-DCC6-48B0-A6D4-0240FF8D9417}" type="presParOf" srcId="{1B49B55F-A791-4B29-93E2-51793C812DFA}" destId="{52BB668C-B00F-40A5-8F66-E73E64C73AAB}" srcOrd="1" destOrd="0" presId="urn:microsoft.com/office/officeart/2008/layout/LinedList"/>
    <dgm:cxn modelId="{230AD88D-CFA5-4DD3-8486-482382224F32}" type="presParOf" srcId="{DDF71D15-6902-4F1A-8A36-1C39F3B8E3E5}" destId="{678E4CDC-4F4D-4A37-97A7-745AB78D559E}" srcOrd="2" destOrd="0" presId="urn:microsoft.com/office/officeart/2008/layout/LinedList"/>
    <dgm:cxn modelId="{818271BC-DB4A-4D75-BF88-AC23320D5271}" type="presParOf" srcId="{DDF71D15-6902-4F1A-8A36-1C39F3B8E3E5}" destId="{4B55019D-55DF-4567-B1C6-6799EF3484CC}" srcOrd="3" destOrd="0" presId="urn:microsoft.com/office/officeart/2008/layout/LinedList"/>
    <dgm:cxn modelId="{70713D20-8942-46EA-A4FE-EBDD54143F48}" type="presParOf" srcId="{4B55019D-55DF-4567-B1C6-6799EF3484CC}" destId="{3361913B-890B-47C1-8280-131A709B356D}" srcOrd="0" destOrd="0" presId="urn:microsoft.com/office/officeart/2008/layout/LinedList"/>
    <dgm:cxn modelId="{20553CDB-DA96-4853-A446-E78309752B76}" type="presParOf" srcId="{4B55019D-55DF-4567-B1C6-6799EF3484CC}" destId="{1A6DBB1F-19F0-497C-B382-8604A9EAE3B9}" srcOrd="1" destOrd="0" presId="urn:microsoft.com/office/officeart/2008/layout/LinedList"/>
    <dgm:cxn modelId="{36674EBA-FE19-4443-BE34-EB26B5631A4F}" type="presParOf" srcId="{DDF71D15-6902-4F1A-8A36-1C39F3B8E3E5}" destId="{6A9A99DF-6259-4277-9D96-21B5760B6784}" srcOrd="4" destOrd="0" presId="urn:microsoft.com/office/officeart/2008/layout/LinedList"/>
    <dgm:cxn modelId="{E8B8388A-3EAC-4FBA-AEDE-9BEABD864A49}" type="presParOf" srcId="{DDF71D15-6902-4F1A-8A36-1C39F3B8E3E5}" destId="{1581CDB8-67F4-4210-B904-62A31FA7C813}" srcOrd="5" destOrd="0" presId="urn:microsoft.com/office/officeart/2008/layout/LinedList"/>
    <dgm:cxn modelId="{92774EFD-B95B-4982-947E-5063F1F7C22B}" type="presParOf" srcId="{1581CDB8-67F4-4210-B904-62A31FA7C813}" destId="{9D4F9277-D585-4D6F-86F7-D4E174401E2B}" srcOrd="0" destOrd="0" presId="urn:microsoft.com/office/officeart/2008/layout/LinedList"/>
    <dgm:cxn modelId="{F32D9E7A-01A8-4507-A793-F1AE40B79EAB}" type="presParOf" srcId="{1581CDB8-67F4-4210-B904-62A31FA7C813}" destId="{5A17952B-9086-4358-8C3A-E484AFF8D0B3}" srcOrd="1" destOrd="0" presId="urn:microsoft.com/office/officeart/2008/layout/LinedList"/>
    <dgm:cxn modelId="{DBF88D26-56F6-EB42-8E8A-6804EE67CB1B}" type="presParOf" srcId="{DDF71D15-6902-4F1A-8A36-1C39F3B8E3E5}" destId="{564E297B-F74C-A84A-A1B3-41FE5B0F09C3}" srcOrd="6" destOrd="0" presId="urn:microsoft.com/office/officeart/2008/layout/LinedList"/>
    <dgm:cxn modelId="{E7587C39-48F9-9946-A4DE-1164CA770398}" type="presParOf" srcId="{DDF71D15-6902-4F1A-8A36-1C39F3B8E3E5}" destId="{C0EB3EA9-5599-3E44-B7F1-DED610ABB269}" srcOrd="7" destOrd="0" presId="urn:microsoft.com/office/officeart/2008/layout/LinedList"/>
    <dgm:cxn modelId="{4D72C023-E751-D74D-9C2B-F3F714F29422}" type="presParOf" srcId="{C0EB3EA9-5599-3E44-B7F1-DED610ABB269}" destId="{2092CAA2-24FD-434B-BB86-26CBB4B56CFE}" srcOrd="0" destOrd="0" presId="urn:microsoft.com/office/officeart/2008/layout/LinedList"/>
    <dgm:cxn modelId="{DCD95163-864C-9F40-AE3B-03C564D9815C}" type="presParOf" srcId="{C0EB3EA9-5599-3E44-B7F1-DED610ABB269}" destId="{83D0A527-24A2-9C42-9198-D23B3B14E4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51922-9CAA-47CD-A08E-698DD50B33BB}">
      <dsp:nvSpPr>
        <dsp:cNvPr id="0" name=""/>
        <dsp:cNvSpPr/>
      </dsp:nvSpPr>
      <dsp:spPr>
        <a:xfrm>
          <a:off x="0" y="0"/>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8D1981B-F5C6-40EC-A115-E8FD8DB858A0}">
      <dsp:nvSpPr>
        <dsp:cNvPr id="0" name=""/>
        <dsp:cNvSpPr/>
      </dsp:nvSpPr>
      <dsp:spPr>
        <a:xfrm>
          <a:off x="0" y="0"/>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Personal life</a:t>
          </a:r>
        </a:p>
      </dsp:txBody>
      <dsp:txXfrm>
        <a:off x="0" y="0"/>
        <a:ext cx="5607050" cy="1231899"/>
      </dsp:txXfrm>
    </dsp:sp>
    <dsp:sp modelId="{678E4CDC-4F4D-4A37-97A7-745AB78D559E}">
      <dsp:nvSpPr>
        <dsp:cNvPr id="0" name=""/>
        <dsp:cNvSpPr/>
      </dsp:nvSpPr>
      <dsp:spPr>
        <a:xfrm>
          <a:off x="0" y="1231899"/>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361913B-890B-47C1-8280-131A709B356D}">
      <dsp:nvSpPr>
        <dsp:cNvPr id="0" name=""/>
        <dsp:cNvSpPr/>
      </dsp:nvSpPr>
      <dsp:spPr>
        <a:xfrm>
          <a:off x="0" y="12318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Current societal problems or organizational dilemmas</a:t>
          </a:r>
        </a:p>
      </dsp:txBody>
      <dsp:txXfrm>
        <a:off x="0" y="1231899"/>
        <a:ext cx="5607050" cy="1231899"/>
      </dsp:txXfrm>
    </dsp:sp>
    <dsp:sp modelId="{6A9A99DF-6259-4277-9D96-21B5760B6784}">
      <dsp:nvSpPr>
        <dsp:cNvPr id="0" name=""/>
        <dsp:cNvSpPr/>
      </dsp:nvSpPr>
      <dsp:spPr>
        <a:xfrm>
          <a:off x="0" y="246379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D4F9277-D585-4D6F-86F7-D4E174401E2B}">
      <dsp:nvSpPr>
        <dsp:cNvPr id="0" name=""/>
        <dsp:cNvSpPr/>
      </dsp:nvSpPr>
      <dsp:spPr>
        <a:xfrm>
          <a:off x="0" y="24637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Current events</a:t>
          </a:r>
        </a:p>
      </dsp:txBody>
      <dsp:txXfrm>
        <a:off x="0" y="2463799"/>
        <a:ext cx="5607050" cy="1231899"/>
      </dsp:txXfrm>
    </dsp:sp>
    <dsp:sp modelId="{564E297B-F74C-A84A-A1B3-41FE5B0F09C3}">
      <dsp:nvSpPr>
        <dsp:cNvPr id="0" name=""/>
        <dsp:cNvSpPr/>
      </dsp:nvSpPr>
      <dsp:spPr>
        <a:xfrm>
          <a:off x="0" y="3695699"/>
          <a:ext cx="5607050"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092CAA2-24FD-434B-BB86-26CBB4B56CFE}">
      <dsp:nvSpPr>
        <dsp:cNvPr id="0" name=""/>
        <dsp:cNvSpPr/>
      </dsp:nvSpPr>
      <dsp:spPr>
        <a:xfrm>
          <a:off x="0" y="36956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Empirical research and theories</a:t>
          </a:r>
          <a:endParaRPr lang="zh-CN" altLang="en-US" sz="3600" kern="1200" dirty="0"/>
        </a:p>
      </dsp:txBody>
      <dsp:txXfrm>
        <a:off x="0" y="3695699"/>
        <a:ext cx="5607050" cy="12318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04/09/2025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04/09/2025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04/09/2025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04/09/2025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04/09/2025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04/09/2025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04/09/2025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04/09/2025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04/09/2025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04/09/2025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04/09/2025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04/09/2025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04/09/2025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Research Topic,  </a:t>
            </a:r>
            <a:br>
              <a:rPr lang="en-GB" sz="4800" dirty="0">
                <a:solidFill>
                  <a:schemeClr val="tx1"/>
                </a:solidFill>
              </a:rPr>
            </a:br>
            <a:r>
              <a:rPr lang="en-GB" sz="4800" dirty="0">
                <a:solidFill>
                  <a:schemeClr val="tx1"/>
                </a:solidFill>
              </a:rPr>
              <a:t>key words &amp; THE Literature</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D2A07AA4-8BCB-C34B-3671-63BC5B8601B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5" name="Rectangle 2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dirty="0">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342900" y="2638044"/>
            <a:ext cx="3962400" cy="3477006"/>
          </a:xfrm>
        </p:spPr>
        <p:txBody>
          <a:bodyPr>
            <a:noAutofit/>
          </a:bodyPr>
          <a:lstStyle/>
          <a:p>
            <a:pPr lvl="1"/>
            <a:r>
              <a:rPr lang="en-US" altLang="zh-CN" sz="2000" dirty="0">
                <a:solidFill>
                  <a:schemeClr val="bg1">
                    <a:lumMod val="95000"/>
                  </a:schemeClr>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Tree>
    <p:extLst>
      <p:ext uri="{BB962C8B-B14F-4D97-AF65-F5344CB8AC3E}">
        <p14:creationId xmlns:p14="http://schemas.microsoft.com/office/powerpoint/2010/main" val="4283670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3467" y="2109019"/>
            <a:ext cx="3363974" cy="2067878"/>
          </a:xfrm>
          <a:noFill/>
          <a:ln>
            <a:solidFill>
              <a:schemeClr val="bg1"/>
            </a:solidFill>
          </a:ln>
        </p:spPr>
        <p:txBody>
          <a:bodyPr wrap="square">
            <a:normAutofit/>
          </a:bodyPr>
          <a:lstStyle/>
          <a:p>
            <a:r>
              <a:rPr lang="en-GB" dirty="0">
                <a:solidFill>
                  <a:schemeClr val="bg1"/>
                </a:solidFill>
              </a:rPr>
              <a:t> choosing a topic</a:t>
            </a:r>
            <a:br>
              <a:rPr lang="en-GB" dirty="0">
                <a:solidFill>
                  <a:schemeClr val="bg1"/>
                </a:solidFill>
              </a:rPr>
            </a:br>
            <a:endParaRPr lang="en-GB" dirty="0">
              <a:solidFill>
                <a:schemeClr val="bg1"/>
              </a:solidFill>
            </a:endParaRPr>
          </a:p>
        </p:txBody>
      </p:sp>
      <p:graphicFrame>
        <p:nvGraphicFramePr>
          <p:cNvPr id="19" name="Content Placeholder 2">
            <a:extLst>
              <a:ext uri="{FF2B5EF4-FFF2-40B4-BE49-F238E27FC236}">
                <a16:creationId xmlns:a16="http://schemas.microsoft.com/office/drawing/2014/main" id="{BA6D28CC-16AD-46C9-A240-B2708A07E66B}"/>
              </a:ext>
            </a:extLst>
          </p:cNvPr>
          <p:cNvGraphicFramePr>
            <a:graphicFrameLocks noGrp="1"/>
          </p:cNvGraphicFramePr>
          <p:nvPr>
            <p:ph idx="1"/>
            <p:extLst>
              <p:ext uri="{D42A27DB-BD31-4B8C-83A1-F6EECF244321}">
                <p14:modId xmlns:p14="http://schemas.microsoft.com/office/powerpoint/2010/main" val="3069868199"/>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76ED5338-A2C2-4C6E-8091-14B87498F727}"/>
              </a:ext>
            </a:extLst>
          </p:cNvPr>
          <p:cNvSpPr/>
          <p:nvPr/>
        </p:nvSpPr>
        <p:spPr>
          <a:xfrm>
            <a:off x="10678040" y="6301859"/>
            <a:ext cx="1362874" cy="369332"/>
          </a:xfrm>
          <a:prstGeom prst="rect">
            <a:avLst/>
          </a:prstGeom>
        </p:spPr>
        <p:txBody>
          <a:bodyPr wrap="none">
            <a:spAutoFit/>
          </a:bodyPr>
          <a:lstStyle/>
          <a:p>
            <a:r>
              <a:rPr lang="en-GB" dirty="0"/>
              <a:t>Tracy (2020)</a:t>
            </a:r>
          </a:p>
        </p:txBody>
      </p:sp>
    </p:spTree>
    <p:extLst>
      <p:ext uri="{BB962C8B-B14F-4D97-AF65-F5344CB8AC3E}">
        <p14:creationId xmlns:p14="http://schemas.microsoft.com/office/powerpoint/2010/main" val="38780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F81A7A6-E2D8-2A43-9EE9-04E77F63CEC5}"/>
              </a:ext>
            </a:extLst>
          </p:cNvPr>
          <p:cNvSpPr>
            <a:spLocks noGrp="1"/>
          </p:cNvSpPr>
          <p:nvPr>
            <p:ph type="title"/>
          </p:nvPr>
        </p:nvSpPr>
        <p:spPr>
          <a:xfrm>
            <a:off x="2231135" y="566486"/>
            <a:ext cx="7729728" cy="1188720"/>
          </a:xfrm>
        </p:spPr>
        <p:txBody>
          <a:bodyPr/>
          <a:lstStyle/>
          <a:p>
            <a:r>
              <a:rPr lang="en-GB" dirty="0"/>
              <a:t>Identifying research gaps</a:t>
            </a:r>
          </a:p>
        </p:txBody>
      </p:sp>
      <p:sp>
        <p:nvSpPr>
          <p:cNvPr id="4" name="文本框 3">
            <a:extLst>
              <a:ext uri="{FF2B5EF4-FFF2-40B4-BE49-F238E27FC236}">
                <a16:creationId xmlns:a16="http://schemas.microsoft.com/office/drawing/2014/main" id="{E7E26364-6206-3040-8D4B-790CA94B6950}"/>
              </a:ext>
            </a:extLst>
          </p:cNvPr>
          <p:cNvSpPr txBox="1"/>
          <p:nvPr/>
        </p:nvSpPr>
        <p:spPr>
          <a:xfrm>
            <a:off x="884902" y="2245442"/>
            <a:ext cx="10422194" cy="3493264"/>
          </a:xfrm>
          <a:prstGeom prst="rect">
            <a:avLst/>
          </a:prstGeom>
          <a:noFill/>
        </p:spPr>
        <p:txBody>
          <a:bodyPr wrap="square" rtlCol="0">
            <a:spAutoFit/>
          </a:bodyPr>
          <a:lstStyle/>
          <a:p>
            <a:pPr marL="285750" indent="-285750">
              <a:spcBef>
                <a:spcPts val="1800"/>
              </a:spcBef>
              <a:buFont typeface="Arial" panose="020B0604020202020204" pitchFamily="34" charset="0"/>
              <a:buChar char="•"/>
            </a:pPr>
            <a:r>
              <a:rPr lang="en-GB" altLang="zh-CN" sz="2200" dirty="0"/>
              <a:t>to take a well-understood problem within a particular discipline that has been explored in a particular way, and to investigate the same phenomenon using a different approach</a:t>
            </a:r>
            <a:endParaRPr lang="zh-CN" altLang="zh-CN" sz="2200" dirty="0"/>
          </a:p>
          <a:p>
            <a:pPr marL="285750" indent="-285750">
              <a:spcBef>
                <a:spcPts val="1800"/>
              </a:spcBef>
              <a:buFont typeface="Arial" panose="020B0604020202020204" pitchFamily="34" charset="0"/>
              <a:buChar char="•"/>
            </a:pPr>
            <a:r>
              <a:rPr lang="en-GB" altLang="zh-CN" sz="2200" dirty="0"/>
              <a:t>to identify contradictory results and try, through the research, to reconcile them or produce new findings</a:t>
            </a:r>
            <a:endParaRPr lang="zh-CN" altLang="zh-CN" sz="2200" dirty="0"/>
          </a:p>
          <a:p>
            <a:pPr marL="285750" indent="-285750">
              <a:spcBef>
                <a:spcPts val="1800"/>
              </a:spcBef>
              <a:buFont typeface="Arial" panose="020B0604020202020204" pitchFamily="34" charset="0"/>
              <a:buChar char="•"/>
            </a:pPr>
            <a:r>
              <a:rPr lang="en-GB" altLang="zh-CN" sz="2200" dirty="0"/>
              <a:t>to identify a novel social phenomenon that cannot be explained by existing research and theorizing</a:t>
            </a:r>
            <a:endParaRPr lang="zh-CN" altLang="zh-CN" sz="2200" dirty="0"/>
          </a:p>
          <a:p>
            <a:pPr marL="285750" indent="-285750">
              <a:spcBef>
                <a:spcPts val="1800"/>
              </a:spcBef>
              <a:buFont typeface="Arial" panose="020B0604020202020204" pitchFamily="34" charset="0"/>
              <a:buChar char="•"/>
            </a:pPr>
            <a:r>
              <a:rPr lang="en-GB" altLang="zh-CN" sz="2200" dirty="0"/>
              <a:t>to take well-understood methods from one area of the social sciences and use them (perhaps for the first time) in another</a:t>
            </a:r>
            <a:endParaRPr lang="zh-CN" altLang="zh-CN" sz="2200" dirty="0"/>
          </a:p>
        </p:txBody>
      </p:sp>
    </p:spTree>
    <p:extLst>
      <p:ext uri="{BB962C8B-B14F-4D97-AF65-F5344CB8AC3E}">
        <p14:creationId xmlns:p14="http://schemas.microsoft.com/office/powerpoint/2010/main" val="3036564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64AE-9539-4067-962A-8424E6D4C8F6}"/>
              </a:ext>
            </a:extLst>
          </p:cNvPr>
          <p:cNvSpPr>
            <a:spLocks noGrp="1"/>
          </p:cNvSpPr>
          <p:nvPr>
            <p:ph type="title"/>
          </p:nvPr>
        </p:nvSpPr>
        <p:spPr>
          <a:xfrm>
            <a:off x="5445496" y="978776"/>
            <a:ext cx="5925310" cy="1174991"/>
          </a:xfrm>
        </p:spPr>
        <p:txBody>
          <a:bodyPr>
            <a:normAutofit fontScale="90000"/>
          </a:bodyPr>
          <a:lstStyle/>
          <a:p>
            <a:r>
              <a:rPr lang="en-GB" sz="2400" dirty="0"/>
              <a:t>Before Finding and recording relevant literature</a:t>
            </a:r>
          </a:p>
        </p:txBody>
      </p:sp>
      <p:pic>
        <p:nvPicPr>
          <p:cNvPr id="5" name="Picture 4">
            <a:extLst>
              <a:ext uri="{FF2B5EF4-FFF2-40B4-BE49-F238E27FC236}">
                <a16:creationId xmlns:a16="http://schemas.microsoft.com/office/drawing/2014/main" id="{48C1D9B3-7899-4F23-842D-9AAE8E93F618}"/>
              </a:ext>
            </a:extLst>
          </p:cNvPr>
          <p:cNvPicPr>
            <a:picLocks noChangeAspect="1"/>
          </p:cNvPicPr>
          <p:nvPr/>
        </p:nvPicPr>
        <p:blipFill rotWithShape="1">
          <a:blip r:embed="rId2"/>
          <a:srcRect l="54670" r="-1" b="-1"/>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BDC4E20A-E973-4CB3-926A-28B05C270E1B}"/>
              </a:ext>
            </a:extLst>
          </p:cNvPr>
          <p:cNvSpPr>
            <a:spLocks noGrp="1"/>
          </p:cNvSpPr>
          <p:nvPr>
            <p:ph idx="1"/>
          </p:nvPr>
        </p:nvSpPr>
        <p:spPr>
          <a:xfrm>
            <a:off x="4826000" y="2714434"/>
            <a:ext cx="7183120" cy="3255252"/>
          </a:xfrm>
        </p:spPr>
        <p:txBody>
          <a:bodyPr>
            <a:noAutofit/>
          </a:bodyPr>
          <a:lstStyle/>
          <a:p>
            <a:pPr marL="0" lvl="0" indent="0">
              <a:buNone/>
            </a:pPr>
            <a:r>
              <a:rPr lang="en-US" altLang="zh-CN" sz="2000" dirty="0"/>
              <a:t>Key questions to consider:</a:t>
            </a:r>
          </a:p>
          <a:p>
            <a:pPr lvl="0"/>
            <a:r>
              <a:rPr lang="en-US" altLang="zh-CN" sz="2000" dirty="0"/>
              <a:t>1. What is the topic of my research?</a:t>
            </a:r>
            <a:endParaRPr lang="zh-CN" altLang="zh-CN" sz="2000" dirty="0"/>
          </a:p>
          <a:p>
            <a:pPr lvl="0"/>
            <a:r>
              <a:rPr lang="en-US" altLang="zh-CN" sz="2000" dirty="0"/>
              <a:t>2. Why is this topic relevant, important or interesting?</a:t>
            </a:r>
            <a:endParaRPr lang="zh-CN" altLang="zh-CN" sz="2000" dirty="0"/>
          </a:p>
          <a:p>
            <a:pPr lvl="0"/>
            <a:r>
              <a:rPr lang="en-US" altLang="zh-CN" sz="2000" dirty="0"/>
              <a:t>3. How does this project relate to past research in this field?</a:t>
            </a:r>
            <a:endParaRPr lang="zh-CN" altLang="zh-CN" sz="2000" dirty="0"/>
          </a:p>
          <a:p>
            <a:pPr lvl="0"/>
            <a:r>
              <a:rPr lang="en-US" altLang="zh-CN" sz="2000" dirty="0"/>
              <a:t>4. What are the main concepts and theories that could be relevant?</a:t>
            </a:r>
            <a:endParaRPr lang="zh-CN" altLang="zh-CN" sz="2000" dirty="0"/>
          </a:p>
          <a:p>
            <a:pPr lvl="0"/>
            <a:r>
              <a:rPr lang="en-US" altLang="zh-CN" sz="2000" dirty="0"/>
              <a:t>5. What is the aim of the literature review, and how does it relate to the aim of my research?</a:t>
            </a:r>
            <a:endParaRPr lang="zh-CN" altLang="zh-CN" sz="2000" dirty="0"/>
          </a:p>
          <a:p>
            <a:pPr lvl="0"/>
            <a:r>
              <a:rPr lang="en-US" altLang="zh-CN" sz="2000" dirty="0"/>
              <a:t>6. What could be an appropriate working title for this review?</a:t>
            </a:r>
            <a:endParaRPr lang="zh-CN" altLang="zh-CN" sz="2000" dirty="0"/>
          </a:p>
        </p:txBody>
      </p:sp>
    </p:spTree>
    <p:extLst>
      <p:ext uri="{BB962C8B-B14F-4D97-AF65-F5344CB8AC3E}">
        <p14:creationId xmlns:p14="http://schemas.microsoft.com/office/powerpoint/2010/main" val="1929520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200">
                <a:solidFill>
                  <a:schemeClr val="bg1"/>
                </a:solidFill>
              </a:rPr>
              <a:t>Identifying keywords</a:t>
            </a:r>
          </a:p>
        </p:txBody>
      </p:sp>
      <p:pic>
        <p:nvPicPr>
          <p:cNvPr id="4" name="Picture 2" descr="Easterby-Smith_5e_Figure 2">
            <a:extLst>
              <a:ext uri="{FF2B5EF4-FFF2-40B4-BE49-F238E27FC236}">
                <a16:creationId xmlns:a16="http://schemas.microsoft.com/office/drawing/2014/main" id="{C9EEBC2B-3602-6B4E-AD54-4451B932951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697607" y="643467"/>
            <a:ext cx="5451081" cy="5410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9650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500">
                <a:solidFill>
                  <a:schemeClr val="bg1"/>
                </a:solidFill>
              </a:rPr>
              <a:t>Mind-map of a literature review</a:t>
            </a:r>
          </a:p>
        </p:txBody>
      </p:sp>
      <p:pic>
        <p:nvPicPr>
          <p:cNvPr id="4" name="Picture 3" descr="Easterby-Smith_5e_Figure 2">
            <a:extLst>
              <a:ext uri="{FF2B5EF4-FFF2-40B4-BE49-F238E27FC236}">
                <a16:creationId xmlns:a16="http://schemas.microsoft.com/office/drawing/2014/main" id="{E409E7FB-F214-B840-A01B-F70494DC47D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45463" y="1571348"/>
            <a:ext cx="7399610" cy="35333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4436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dirty="0"/>
              <a:t>Exercise: </a:t>
            </a:r>
            <a:r>
              <a:rPr lang="en-US" altLang="zh-CN" b="1" dirty="0"/>
              <a:t>mapping your topic 1</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3" y="2267575"/>
            <a:ext cx="10588641" cy="3263206"/>
          </a:xfrm>
        </p:spPr>
        <p:txBody>
          <a:bodyPr>
            <a:noAutofit/>
          </a:bodyPr>
          <a:lstStyle/>
          <a:p>
            <a:pPr lvl="1">
              <a:lnSpc>
                <a:spcPct val="90000"/>
              </a:lnSpc>
              <a:spcBef>
                <a:spcPts val="1200"/>
              </a:spcBef>
            </a:pPr>
            <a:r>
              <a:rPr lang="en-US" altLang="zh-CN" sz="2800" dirty="0"/>
              <a:t>Decide on a working title for your literature review and write a short research statement that addresses the six questions listed above (about 500 to 1,000 words in total). The statement should help you to articulate your ideas and assumptions. It does not have to be perfect and should be considered work in progress.</a:t>
            </a:r>
            <a:r>
              <a:rPr lang="zh-CN" altLang="zh-CN" sz="2800" dirty="0"/>
              <a:t> </a:t>
            </a:r>
            <a:endParaRPr lang="en-GB" altLang="zh-CN" sz="2800" dirty="0"/>
          </a:p>
          <a:p>
            <a:pPr lvl="1">
              <a:lnSpc>
                <a:spcPct val="90000"/>
              </a:lnSpc>
              <a:spcBef>
                <a:spcPts val="1200"/>
              </a:spcBef>
            </a:pPr>
            <a:r>
              <a:rPr lang="en-US" altLang="zh-CN" sz="2800" dirty="0"/>
              <a:t>Give your research statement to a classmate and ask them to comment on it. Do they understand the topic and intention of your research? What aspects do they find most/least interesting? Why?</a:t>
            </a:r>
            <a:r>
              <a:rPr lang="zh-CN" altLang="zh-CN" sz="2800" dirty="0"/>
              <a:t> </a:t>
            </a:r>
            <a:endParaRPr lang="en-GB" altLang="zh-CN" sz="2800" dirty="0"/>
          </a:p>
        </p:txBody>
      </p:sp>
    </p:spTree>
    <p:extLst>
      <p:ext uri="{BB962C8B-B14F-4D97-AF65-F5344CB8AC3E}">
        <p14:creationId xmlns:p14="http://schemas.microsoft.com/office/powerpoint/2010/main" val="1731457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dirty="0"/>
              <a:t>Exercise: </a:t>
            </a:r>
            <a:r>
              <a:rPr lang="en-US" altLang="zh-CN" b="1" dirty="0"/>
              <a:t>mapping your topic II</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3" y="2267575"/>
            <a:ext cx="10588641" cy="3263206"/>
          </a:xfrm>
        </p:spPr>
        <p:txBody>
          <a:bodyPr>
            <a:noAutofit/>
          </a:bodyPr>
          <a:lstStyle/>
          <a:p>
            <a:pPr lvl="1">
              <a:lnSpc>
                <a:spcPct val="90000"/>
              </a:lnSpc>
              <a:spcBef>
                <a:spcPts val="1200"/>
              </a:spcBef>
            </a:pPr>
            <a:r>
              <a:rPr lang="en-US" altLang="zh-CN" sz="2800" dirty="0"/>
              <a:t>After re-reading your initial research summary once or twice, draw a simple Venn diagram or mind-map for your own research project, adding all the items you think your study should cover.  Think about how the different items relate to one another and what keywords could be used to describe them. Prepare a list of keywords, adding alternative expressions and synonyms. Decide what kinds of truncations or wildcards could be useful. For example, the term ‘</a:t>
            </a:r>
            <a:r>
              <a:rPr lang="en-US" altLang="zh-CN" sz="2800" dirty="0" err="1"/>
              <a:t>orga</a:t>
            </a:r>
            <a:r>
              <a:rPr lang="en-US" altLang="zh-CN" sz="2800" dirty="0"/>
              <a:t>*’ might turn out too many results but, combined with ‘</a:t>
            </a:r>
            <a:r>
              <a:rPr lang="en-US" altLang="zh-CN" sz="2800" dirty="0" err="1"/>
              <a:t>innovat</a:t>
            </a:r>
            <a:r>
              <a:rPr lang="en-US" altLang="zh-CN" sz="2800" dirty="0"/>
              <a:t>*’ and ‘</a:t>
            </a:r>
            <a:r>
              <a:rPr lang="en-US" altLang="zh-CN" sz="2800" dirty="0" err="1"/>
              <a:t>manag</a:t>
            </a:r>
            <a:r>
              <a:rPr lang="en-US" altLang="zh-CN" sz="2800" dirty="0"/>
              <a:t>*’, could form part of a useful search.</a:t>
            </a:r>
            <a:r>
              <a:rPr lang="zh-CN" altLang="zh-CN" sz="2800" dirty="0"/>
              <a:t> </a:t>
            </a:r>
          </a:p>
        </p:txBody>
      </p:sp>
    </p:spTree>
    <p:extLst>
      <p:ext uri="{BB962C8B-B14F-4D97-AF65-F5344CB8AC3E}">
        <p14:creationId xmlns:p14="http://schemas.microsoft.com/office/powerpoint/2010/main" val="2204181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a:t>Exercise</a:t>
            </a:r>
            <a:r>
              <a:rPr lang="en-GB" dirty="0"/>
              <a:t>: </a:t>
            </a:r>
            <a:r>
              <a:rPr lang="en-US" altLang="zh-CN" b="1" dirty="0"/>
              <a:t>mapping your topic III</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3" y="2267575"/>
            <a:ext cx="10588641" cy="3263206"/>
          </a:xfrm>
        </p:spPr>
        <p:txBody>
          <a:bodyPr>
            <a:noAutofit/>
          </a:bodyPr>
          <a:lstStyle/>
          <a:p>
            <a:pPr marL="228600" lvl="1" indent="0">
              <a:lnSpc>
                <a:spcPct val="140000"/>
              </a:lnSpc>
              <a:spcBef>
                <a:spcPts val="1200"/>
              </a:spcBef>
              <a:buNone/>
            </a:pPr>
            <a:r>
              <a:rPr lang="en-US" altLang="zh-CN" sz="2800" b="1" dirty="0"/>
              <a:t>Group exercise</a:t>
            </a:r>
            <a:r>
              <a:rPr lang="en-US" altLang="zh-CN" sz="2800" dirty="0"/>
              <a:t>: </a:t>
            </a:r>
          </a:p>
          <a:p>
            <a:pPr marL="228600" lvl="1" indent="0">
              <a:lnSpc>
                <a:spcPct val="140000"/>
              </a:lnSpc>
              <a:spcBef>
                <a:spcPts val="1200"/>
              </a:spcBef>
              <a:buNone/>
            </a:pPr>
            <a:r>
              <a:rPr lang="en-US" altLang="zh-CN" sz="2800" dirty="0"/>
              <a:t>Share your Venn diagram with someone else. Can you use it to explain your research project? What words do you use? Show them your initial list of keywords and ask them to revise this list with you. Do they have any useful suggestions</a:t>
            </a:r>
            <a:endParaRPr lang="zh-CN" altLang="zh-CN" sz="2800" dirty="0"/>
          </a:p>
        </p:txBody>
      </p:sp>
    </p:spTree>
    <p:extLst>
      <p:ext uri="{BB962C8B-B14F-4D97-AF65-F5344CB8AC3E}">
        <p14:creationId xmlns:p14="http://schemas.microsoft.com/office/powerpoint/2010/main" val="71913118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541</Words>
  <Application>Microsoft Office PowerPoint</Application>
  <PresentationFormat>Widescreen</PresentationFormat>
  <Paragraphs>36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Wingdings</vt:lpstr>
      <vt:lpstr>Parcel</vt:lpstr>
      <vt:lpstr>Research Topic,   key words &amp; THE Literature</vt:lpstr>
      <vt:lpstr>The review process</vt:lpstr>
      <vt:lpstr> choosing a topic </vt:lpstr>
      <vt:lpstr>Identifying research gaps</vt:lpstr>
      <vt:lpstr>Before Finding and recording relevant literature</vt:lpstr>
      <vt:lpstr>Identifying keywords</vt:lpstr>
      <vt:lpstr>Mind-map of a literature review</vt:lpstr>
      <vt:lpstr>Questions? </vt:lpstr>
      <vt:lpstr>Exercise: mapping your topic 1</vt:lpstr>
      <vt:lpstr>Exercise: mapping your topic II</vt:lpstr>
      <vt:lpstr>Exercise: mapping your topic III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Proposals</dc:title>
  <dc:creator>Lena Jaspersen</dc:creator>
  <cp:lastModifiedBy>John Harris</cp:lastModifiedBy>
  <cp:revision>16</cp:revision>
  <dcterms:created xsi:type="dcterms:W3CDTF">2020-05-21T16:10:54Z</dcterms:created>
  <dcterms:modified xsi:type="dcterms:W3CDTF">2025-09-04T08:41:06Z</dcterms:modified>
</cp:coreProperties>
</file>