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63" r:id="rId6"/>
    <p:sldId id="260" r:id="rId7"/>
    <p:sldId id="261" r:id="rId8"/>
    <p:sldId id="270" r:id="rId9"/>
    <p:sldId id="264" r:id="rId10"/>
    <p:sldId id="259" r:id="rId11"/>
    <p:sldId id="265" r:id="rId12"/>
    <p:sldId id="266" r:id="rId13"/>
    <p:sldId id="271" r:id="rId14"/>
    <p:sldId id="272" r:id="rId15"/>
    <p:sldId id="267" r:id="rId16"/>
    <p:sldId id="269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0" d="100"/>
          <a:sy n="50" d="100"/>
        </p:scale>
        <p:origin x="590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62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334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57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640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538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650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306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3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353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506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53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8166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811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58858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9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29152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9155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1548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742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5278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3765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0480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1517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53264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21388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62088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98165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5497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DCF4B-57F4-4D47-8913-D39E3B2CA0B8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26551-9A4F-4AD3-8E2E-4C4CAEAAC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731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4C84ADE-1597-4E2E-8F2F-3FA5B948B6A6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0567885-6BF8-4009-AF4E-36CB32018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9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D3AEF-A0C8-D745-929C-31B92CFA8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550505"/>
            <a:ext cx="6815669" cy="1948070"/>
          </a:xfrm>
        </p:spPr>
        <p:txBody>
          <a:bodyPr/>
          <a:lstStyle/>
          <a:p>
            <a:r>
              <a:rPr lang="en-US" altLang="zh-CN" sz="3200" dirty="0"/>
              <a:t>HPCH5010/6010 </a:t>
            </a:r>
            <a:br>
              <a:rPr lang="en-US" altLang="zh-CN" sz="3200" dirty="0"/>
            </a:br>
            <a:r>
              <a:rPr lang="en-US" altLang="zh-CN" sz="3200" dirty="0"/>
              <a:t>Chinese Wellbeing: from Philosophy and Religion to Culture</a:t>
            </a:r>
            <a:br>
              <a:rPr lang="en-US" altLang="zh-CN" sz="3200" dirty="0"/>
            </a:br>
            <a:r>
              <a:rPr lang="en-US" altLang="zh-CN" sz="3200" dirty="0"/>
              <a:t>Week </a:t>
            </a:r>
            <a:r>
              <a:rPr lang="en-US" altLang="zh-CN" sz="3200" dirty="0" smtClean="0"/>
              <a:t>2-1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4F688E-07B1-D142-BE03-4856ABFD27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Yiying</a:t>
            </a:r>
            <a:r>
              <a:rPr lang="en-US" dirty="0"/>
              <a:t> Jiao</a:t>
            </a:r>
          </a:p>
          <a:p>
            <a:r>
              <a:rPr lang="en-US" dirty="0"/>
              <a:t>Lecturer in Chinese Studies</a:t>
            </a:r>
          </a:p>
          <a:p>
            <a:r>
              <a:rPr lang="en-US" dirty="0"/>
              <a:t>Institute of Education and Humanities</a:t>
            </a:r>
          </a:p>
        </p:txBody>
      </p:sp>
    </p:spTree>
    <p:extLst>
      <p:ext uri="{BB962C8B-B14F-4D97-AF65-F5344CB8AC3E}">
        <p14:creationId xmlns:p14="http://schemas.microsoft.com/office/powerpoint/2010/main" val="4085357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Bagua</a:t>
            </a:r>
            <a:r>
              <a:rPr lang="en-GB" dirty="0" smtClean="0"/>
              <a:t> (</a:t>
            </a:r>
            <a:r>
              <a:rPr lang="zh-CN" altLang="en-US" dirty="0" smtClean="0"/>
              <a:t>八卦</a:t>
            </a:r>
            <a:r>
              <a:rPr lang="en-GB" dirty="0" smtClean="0"/>
              <a:t>) Eight </a:t>
            </a:r>
            <a:r>
              <a:rPr lang="en-GB" dirty="0" err="1" smtClean="0"/>
              <a:t>Trigams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altLang="zh-CN" dirty="0"/>
              <a:t>《</a:t>
            </a:r>
            <a:r>
              <a:rPr lang="zh-CN" altLang="en-US" dirty="0"/>
              <a:t>周易</a:t>
            </a:r>
            <a:r>
              <a:rPr lang="en-US" altLang="zh-CN" dirty="0"/>
              <a:t>·</a:t>
            </a:r>
            <a:r>
              <a:rPr lang="zh-CN" altLang="en-US" dirty="0"/>
              <a:t>系辞下</a:t>
            </a:r>
            <a:r>
              <a:rPr lang="en-US" altLang="zh-CN" dirty="0"/>
              <a:t>》</a:t>
            </a:r>
            <a:r>
              <a:rPr lang="zh-CN" altLang="en-US" dirty="0"/>
              <a:t>云：“古者包牺氏之王天下也，仰则观象于天，俯则观法于地；观鸟兽之文与地之宜；近取诸身，远取诸物，于是始作八卦，以通神明之德，以类万物之情。” </a:t>
            </a:r>
            <a:r>
              <a:rPr lang="zh-CN" altLang="en-US" dirty="0" smtClean="0"/>
              <a:t>八</a:t>
            </a:r>
            <a:r>
              <a:rPr lang="zh-CN" altLang="en-US" dirty="0"/>
              <a:t>卦生自太极、两仪、四象中，“四象生八卦”</a:t>
            </a:r>
            <a:r>
              <a:rPr lang="zh-CN" altLang="en-US" dirty="0" smtClean="0"/>
              <a:t>。</a:t>
            </a:r>
            <a:endParaRPr lang="en-US" dirty="0" smtClean="0"/>
          </a:p>
          <a:p>
            <a:pPr marL="0" indent="0">
              <a:buNone/>
            </a:pPr>
            <a:r>
              <a:rPr lang="en-GB" dirty="0"/>
              <a:t>According to the </a:t>
            </a:r>
            <a:r>
              <a:rPr lang="en-GB" dirty="0" smtClean="0"/>
              <a:t>Book </a:t>
            </a:r>
            <a:r>
              <a:rPr lang="en-GB" dirty="0"/>
              <a:t>of C</a:t>
            </a:r>
            <a:r>
              <a:rPr lang="en-GB" dirty="0" smtClean="0"/>
              <a:t>hanges, Xi Ci: </a:t>
            </a:r>
            <a:r>
              <a:rPr lang="en-GB" dirty="0"/>
              <a:t>"the ancient king of </a:t>
            </a:r>
            <a:r>
              <a:rPr lang="en-GB" dirty="0" err="1" smtClean="0"/>
              <a:t>Baoxi</a:t>
            </a:r>
            <a:r>
              <a:rPr lang="en-US" altLang="zh-CN" dirty="0" err="1" smtClean="0"/>
              <a:t>shi</a:t>
            </a:r>
            <a:r>
              <a:rPr lang="en-GB" dirty="0" smtClean="0"/>
              <a:t>, </a:t>
            </a:r>
            <a:r>
              <a:rPr lang="en-GB" dirty="0"/>
              <a:t>who was also the king of the world, looked up to the sky and looked down to the earth; the </a:t>
            </a:r>
            <a:r>
              <a:rPr lang="en-US" altLang="zh-CN" dirty="0" smtClean="0"/>
              <a:t>patterns</a:t>
            </a:r>
            <a:r>
              <a:rPr lang="en-GB" dirty="0" smtClean="0"/>
              <a:t> </a:t>
            </a:r>
            <a:r>
              <a:rPr lang="en-GB" dirty="0"/>
              <a:t>of birds and animals </a:t>
            </a:r>
            <a:r>
              <a:rPr lang="en-GB" dirty="0" smtClean="0"/>
              <a:t>and how they are harmonious with the </a:t>
            </a:r>
            <a:r>
              <a:rPr lang="en-GB" dirty="0"/>
              <a:t>earth; he took </a:t>
            </a:r>
            <a:r>
              <a:rPr lang="en-GB" dirty="0" smtClean="0"/>
              <a:t>reference from his own body </a:t>
            </a:r>
            <a:r>
              <a:rPr lang="en-GB" dirty="0"/>
              <a:t>and all the </a:t>
            </a:r>
            <a:r>
              <a:rPr lang="en-GB" dirty="0" smtClean="0"/>
              <a:t>things far away, </a:t>
            </a:r>
            <a:r>
              <a:rPr lang="en-GB" dirty="0"/>
              <a:t>so he began to make eight trigrams to communicate the virtues of gods and </a:t>
            </a:r>
            <a:r>
              <a:rPr lang="en-GB" dirty="0" smtClean="0"/>
              <a:t>brightness </a:t>
            </a:r>
            <a:r>
              <a:rPr lang="en-GB" dirty="0"/>
              <a:t>and the feelings of all things</a:t>
            </a:r>
            <a:r>
              <a:rPr lang="en-GB" dirty="0" smtClean="0"/>
              <a:t>." </a:t>
            </a:r>
            <a:r>
              <a:rPr lang="en-GB" dirty="0"/>
              <a:t>the eight trigrams were born from Tai Chi, </a:t>
            </a:r>
            <a:r>
              <a:rPr lang="en-GB" dirty="0" err="1"/>
              <a:t>Liangyi</a:t>
            </a:r>
            <a:r>
              <a:rPr lang="en-GB" dirty="0"/>
              <a:t> and four </a:t>
            </a:r>
            <a:r>
              <a:rPr lang="en-GB" dirty="0" smtClean="0"/>
              <a:t>phenomena, </a:t>
            </a:r>
            <a:r>
              <a:rPr lang="en-GB" dirty="0"/>
              <a:t>"four </a:t>
            </a:r>
            <a:r>
              <a:rPr lang="en-GB" dirty="0" smtClean="0"/>
              <a:t>phenomena </a:t>
            </a:r>
            <a:r>
              <a:rPr lang="en-GB" dirty="0"/>
              <a:t>generate eight trigrams".</a:t>
            </a:r>
          </a:p>
        </p:txBody>
      </p:sp>
    </p:spTree>
    <p:extLst>
      <p:ext uri="{BB962C8B-B14F-4D97-AF65-F5344CB8AC3E}">
        <p14:creationId xmlns:p14="http://schemas.microsoft.com/office/powerpoint/2010/main" val="2724213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</a:t>
            </a:r>
            <a:r>
              <a:rPr lang="en-US" altLang="zh-CN" dirty="0"/>
              <a:t>Yin and Yang in </a:t>
            </a:r>
            <a:r>
              <a:rPr lang="en-US" altLang="zh-CN" dirty="0" err="1"/>
              <a:t>Bagua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Limitless 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無極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Wuji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produces the Delimited 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有極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Youji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),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Delimited is equivalent to the Highest Limit 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太極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Taiji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), or the Absolute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Taiji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(i.e. the two opposing forces in embryonic,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unmanifested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form) produces two forms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Liangyi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兩儀</a:t>
            </a:r>
            <a:r>
              <a:rPr lang="en-US" altLang="zh-CN" dirty="0" smtClean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namely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yin-yang(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陰陽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manifested opposing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forces. </a:t>
            </a: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two forms produce four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phenomena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namely: lesser yin 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少陰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shaoyin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), and greater yin 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太陰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taiyin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which also refers to the Moon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);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lesser yang 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陽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shaoyang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), and greater yang 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太陽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taiyang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which also refers to the Sun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altLang="zh-CN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four phenomena 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四象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sìxiàng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act on the eight trigrams (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八卦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Bagua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Eight 'eights' results in sixty-four hexagrams</a:t>
            </a:r>
          </a:p>
        </p:txBody>
      </p:sp>
    </p:spTree>
    <p:extLst>
      <p:ext uri="{BB962C8B-B14F-4D97-AF65-F5344CB8AC3E}">
        <p14:creationId xmlns:p14="http://schemas.microsoft.com/office/powerpoint/2010/main" val="3727875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Concept of </a:t>
            </a:r>
            <a:r>
              <a:rPr lang="en-US" altLang="zh-CN" dirty="0" smtClean="0"/>
              <a:t>Yin and Yang in </a:t>
            </a:r>
            <a:r>
              <a:rPr lang="en-US" altLang="zh-CN" dirty="0" err="1" smtClean="0"/>
              <a:t>Bagua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https://upload.wikimedia.org/wikipedia/commons/thumb/b/b7/Xiantianbagua.png/275px-Xiantianbagu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796" y="2556932"/>
            <a:ext cx="4867723" cy="3646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48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Fuxi’s</a:t>
            </a:r>
            <a:r>
              <a:rPr lang="en-US" dirty="0" smtClean="0"/>
              <a:t> Earlier Heaven </a:t>
            </a:r>
            <a:r>
              <a:rPr lang="en-US" dirty="0" err="1" smtClean="0"/>
              <a:t>Bagua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https://upload.wikimedia.org/wikipedia/commons/thumb/4/4d/Bagua-name-earlier.svg/275px-Bagua-name-earlier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0040" y="2556932"/>
            <a:ext cx="3688079" cy="368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16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https://pics3.baidu.com/feed/728da9773912b31b36c9531269bddf7fdbb4e194.jpeg?token=36b22167458ddd4535c984383b94ccc5&amp;s=4AA43C621189C0EA18DCA5DA0000C0B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84" y="618172"/>
            <a:ext cx="8127829" cy="553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483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He </a:t>
            </a:r>
            <a:r>
              <a:rPr lang="en-US" dirty="0" err="1" smtClean="0"/>
              <a:t>Tu</a:t>
            </a:r>
            <a:r>
              <a:rPr lang="en-US" dirty="0" smtClean="0"/>
              <a:t> (Yellow River Diagram) and Luo Shu (Book of River Luo)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610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err="1" smtClean="0"/>
              <a:t>Bagua</a:t>
            </a:r>
            <a:r>
              <a:rPr lang="en-US" altLang="zh-CN" dirty="0" smtClean="0"/>
              <a:t> Eight Trigrams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Bagua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represents the yin-yang system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within the changes of things. </a:t>
            </a:r>
          </a:p>
          <a:p>
            <a:pPr marL="0" indent="0">
              <a:buNone/>
            </a:pPr>
            <a:r>
              <a:rPr lang="en-US" altLang="zh-CN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zh-CN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一</a:t>
            </a:r>
            <a:r>
              <a:rPr lang="en-US" altLang="zh-CN" dirty="0" smtClean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represents Yang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altLang="zh-CN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-"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represents Yin. These two symbols are combined in parallel according to the yin-yang changes of nature to form eight different forms, which are called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Bagua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or Eight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rigrams.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Bagua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actually the earliest written expression symbol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It is used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deduce the relationship between various things in world space and time. Each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trigram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represents a certain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thing.</a:t>
            </a:r>
            <a:r>
              <a:rPr lang="zh-CN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乾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represents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heaven, </a:t>
            </a:r>
            <a:r>
              <a:rPr lang="zh-CN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坤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represents earth, </a:t>
            </a:r>
            <a:r>
              <a:rPr lang="zh-CN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巽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(x ù n) represents wind, </a:t>
            </a:r>
            <a:r>
              <a:rPr lang="zh-CN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震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represents thunder, </a:t>
            </a:r>
            <a:r>
              <a:rPr lang="zh-CN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坎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represents water, 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离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represents fire, </a:t>
            </a:r>
            <a:r>
              <a:rPr lang="zh-CN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艮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(g è n) represents mountain and </a:t>
            </a:r>
            <a:r>
              <a:rPr lang="zh-CN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兑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represents </a:t>
            </a:r>
            <a:r>
              <a:rPr lang="en-US" altLang="zh-CN" dirty="0" smtClean="0">
                <a:latin typeface="Arial" panose="020B0604020202020204" pitchFamily="34" charset="0"/>
                <a:cs typeface="Arial" panose="020B0604020202020204" pitchFamily="34" charset="0"/>
              </a:rPr>
              <a:t>lake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5747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7323190"/>
              </p:ext>
            </p:extLst>
          </p:nvPr>
        </p:nvGraphicFramePr>
        <p:xfrm>
          <a:off x="1463040" y="640080"/>
          <a:ext cx="9113520" cy="56083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51478">
                  <a:extLst>
                    <a:ext uri="{9D8B030D-6E8A-4147-A177-3AD203B41FA5}">
                      <a16:colId xmlns:a16="http://schemas.microsoft.com/office/drawing/2014/main" val="2458832979"/>
                    </a:ext>
                  </a:extLst>
                </a:gridCol>
                <a:gridCol w="3053082">
                  <a:extLst>
                    <a:ext uri="{9D8B030D-6E8A-4147-A177-3AD203B41FA5}">
                      <a16:colId xmlns:a16="http://schemas.microsoft.com/office/drawing/2014/main" val="3409197586"/>
                    </a:ext>
                  </a:extLst>
                </a:gridCol>
                <a:gridCol w="3108960">
                  <a:extLst>
                    <a:ext uri="{9D8B030D-6E8A-4147-A177-3AD203B41FA5}">
                      <a16:colId xmlns:a16="http://schemas.microsoft.com/office/drawing/2014/main" val="576476277"/>
                    </a:ext>
                  </a:extLst>
                </a:gridCol>
              </a:tblGrid>
              <a:tr h="585747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36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☰</a:t>
                      </a:r>
                      <a:endParaRPr lang="en-GB" sz="36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乾</a:t>
                      </a:r>
                      <a:r>
                        <a:rPr lang="zh-CN" altLang="en-US" sz="4000" b="1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i="1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qián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heaven, sky</a:t>
                      </a:r>
                      <a:r>
                        <a:rPr lang="en-GB" sz="4000" b="1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天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4797402"/>
                  </a:ext>
                </a:extLst>
              </a:tr>
              <a:tr h="58574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36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☱</a:t>
                      </a:r>
                      <a:endParaRPr lang="en-GB" sz="36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兌</a:t>
                      </a:r>
                      <a:r>
                        <a:rPr lang="zh-CN" altLang="en-US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i="1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duì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lake, marsh</a:t>
                      </a:r>
                      <a:r>
                        <a:rPr lang="en-GB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澤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8615975"/>
                  </a:ext>
                </a:extLst>
              </a:tr>
              <a:tr h="58574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36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☲</a:t>
                      </a:r>
                      <a:endParaRPr lang="en-GB" sz="36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離</a:t>
                      </a:r>
                      <a:r>
                        <a:rPr lang="zh-CN" altLang="en-US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i="1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lí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fire, glow</a:t>
                      </a:r>
                      <a:r>
                        <a:rPr lang="en-GB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火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0938097"/>
                  </a:ext>
                </a:extLst>
              </a:tr>
              <a:tr h="58574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36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☳</a:t>
                      </a:r>
                      <a:endParaRPr lang="en-GB" sz="36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震</a:t>
                      </a:r>
                      <a:r>
                        <a:rPr lang="zh-CN" altLang="en-US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i="1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zhèn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Thunder</a:t>
                      </a:r>
                      <a:r>
                        <a:rPr lang="en-GB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雷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6307131"/>
                  </a:ext>
                </a:extLst>
              </a:tr>
              <a:tr h="58574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36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☴</a:t>
                      </a:r>
                      <a:endParaRPr lang="en-GB" sz="36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巽</a:t>
                      </a:r>
                      <a:r>
                        <a:rPr lang="zh-CN" altLang="en-US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i="1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xùn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wind, air</a:t>
                      </a:r>
                      <a:r>
                        <a:rPr lang="en-GB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風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0074273"/>
                  </a:ext>
                </a:extLst>
              </a:tr>
              <a:tr h="58574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36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☵</a:t>
                      </a:r>
                      <a:endParaRPr lang="en-GB" sz="36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坎</a:t>
                      </a:r>
                      <a:r>
                        <a:rPr lang="zh-CN" altLang="en-US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i="1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kǎn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Water</a:t>
                      </a:r>
                      <a:r>
                        <a:rPr lang="en-GB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水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7203216"/>
                  </a:ext>
                </a:extLst>
              </a:tr>
              <a:tr h="58574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36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☶</a:t>
                      </a:r>
                      <a:endParaRPr lang="en-GB" sz="36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艮</a:t>
                      </a:r>
                      <a:r>
                        <a:rPr lang="zh-CN" altLang="en-US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i="1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gèn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Mountain</a:t>
                      </a:r>
                      <a:r>
                        <a:rPr lang="en-GB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山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7939494"/>
                  </a:ext>
                </a:extLst>
              </a:tr>
              <a:tr h="58574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36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☷</a:t>
                      </a:r>
                      <a:endParaRPr lang="en-GB" sz="36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坤</a:t>
                      </a:r>
                      <a:r>
                        <a:rPr lang="zh-CN" altLang="en-US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i="1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kūn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en-GB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ground, earth</a:t>
                      </a:r>
                      <a:r>
                        <a:rPr lang="en-GB" sz="4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zh-CN" altLang="en-US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地</a:t>
                      </a:r>
                      <a:endParaRPr lang="en-GB" sz="4000" b="1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4019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8015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Try yourself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Try to draw the Eight Trigrams yourself.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696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Sixty Four Hexagrams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Also called the King Wen sequence, it is an arrangement of the sixty-four hexagrams in Yi Jing (The Book of Changes). </a:t>
            </a:r>
            <a:r>
              <a:rPr lang="en-GB" dirty="0"/>
              <a:t> </a:t>
            </a:r>
            <a:r>
              <a:rPr lang="en-GB" dirty="0" smtClean="0"/>
              <a:t>It is </a:t>
            </a:r>
            <a:r>
              <a:rPr lang="en-GB" dirty="0"/>
              <a:t>composed of six </a:t>
            </a:r>
            <a:r>
              <a:rPr lang="zh-CN" altLang="en-US" dirty="0"/>
              <a:t>爻 </a:t>
            </a:r>
            <a:r>
              <a:rPr lang="en-GB" dirty="0" err="1"/>
              <a:t>yáo</a:t>
            </a:r>
            <a:r>
              <a:rPr lang="en-GB" dirty="0"/>
              <a:t>—broken or unbroken lines, that </a:t>
            </a:r>
            <a:r>
              <a:rPr lang="en-GB" dirty="0" smtClean="0"/>
              <a:t>represent yin and yang</a:t>
            </a:r>
            <a:r>
              <a:rPr lang="en-GB" dirty="0"/>
              <a:t> </a:t>
            </a:r>
            <a:r>
              <a:rPr lang="en-GB" dirty="0" smtClean="0"/>
              <a:t>respectively.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73325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Qian hexagram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602652"/>
            <a:ext cx="5229221" cy="3318936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Top nine</a:t>
            </a:r>
          </a:p>
          <a:p>
            <a:pPr marL="0" indent="0">
              <a:buNone/>
            </a:pPr>
            <a:r>
              <a:rPr lang="en-US" dirty="0" smtClean="0"/>
              <a:t>Nine five</a:t>
            </a:r>
          </a:p>
          <a:p>
            <a:pPr marL="0" indent="0">
              <a:buNone/>
            </a:pPr>
            <a:r>
              <a:rPr lang="en-US" dirty="0" smtClean="0"/>
              <a:t>Nine four</a:t>
            </a:r>
          </a:p>
          <a:p>
            <a:pPr marL="0" indent="0">
              <a:buNone/>
            </a:pPr>
            <a:r>
              <a:rPr lang="en-US" dirty="0" smtClean="0"/>
              <a:t>Nine three</a:t>
            </a:r>
          </a:p>
          <a:p>
            <a:pPr marL="0" indent="0">
              <a:buNone/>
            </a:pPr>
            <a:r>
              <a:rPr lang="en-US" dirty="0" smtClean="0"/>
              <a:t>Nine two</a:t>
            </a:r>
          </a:p>
          <a:p>
            <a:pPr marL="0" indent="0">
              <a:buNone/>
            </a:pPr>
            <a:r>
              <a:rPr lang="en-US" dirty="0" smtClean="0"/>
              <a:t>First nine </a:t>
            </a:r>
          </a:p>
        </p:txBody>
      </p:sp>
      <p:pic>
        <p:nvPicPr>
          <p:cNvPr id="6" name="Picture 4" descr="https://bkimg.cdn.bcebos.com/pic/d50735fae6cd7b896599e7b60e2442a7d9330e0a?x-bce-process=image/watermark,image_d2F0ZXIvYmFpa2U4MA==,g_7,xp_5,yp_5/format,f_aut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441" y="2484119"/>
            <a:ext cx="4371975" cy="2962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6044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 descr="https://gimg2.baidu.com/image_search/src=http%3A%2F%2Fhbimg.b0.upaiyun.com%2F8143515304f872b20b0c1c208dc88b58992b44c550baf-DfJvJt_fw658&amp;refer=http%3A%2F%2Fhbimg.b0.upaiyun.com&amp;app=2002&amp;size=f9999,10000&amp;q=a80&amp;n=0&amp;g=0n&amp;fmt=jpeg?sec=1634740255&amp;t=beb86f2a725e5d316b4d28e9c06cfa3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481" y="0"/>
            <a:ext cx="529643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4647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Try it yourself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Try to draw the sixty four hexagrams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440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6327772" cy="1303867"/>
          </a:xfrm>
        </p:spPr>
        <p:txBody>
          <a:bodyPr/>
          <a:lstStyle/>
          <a:p>
            <a:r>
              <a:rPr lang="en-US" dirty="0" smtClean="0"/>
              <a:t>Yi Jing Divination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916293" cy="3318936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Fifty Yarrow Stalks (</a:t>
            </a:r>
            <a:r>
              <a:rPr lang="zh-CN" altLang="en-US" dirty="0"/>
              <a:t>蓍</a:t>
            </a:r>
            <a:r>
              <a:rPr lang="zh-CN" altLang="en-US" dirty="0" smtClean="0"/>
              <a:t>草 </a:t>
            </a:r>
            <a:r>
              <a:rPr lang="en-GB" altLang="zh-CN" dirty="0" err="1" smtClean="0"/>
              <a:t>shī</a:t>
            </a:r>
            <a:r>
              <a:rPr lang="en-GB" altLang="zh-CN" dirty="0" smtClean="0"/>
              <a:t> </a:t>
            </a:r>
            <a:r>
              <a:rPr lang="en-GB" altLang="zh-CN" dirty="0" err="1"/>
              <a:t>cǎo</a:t>
            </a:r>
            <a:r>
              <a:rPr lang="en-US" dirty="0" smtClean="0"/>
              <a:t>) used for Divination</a:t>
            </a:r>
            <a:endParaRPr lang="en-GB" dirty="0"/>
          </a:p>
        </p:txBody>
      </p:sp>
      <p:pic>
        <p:nvPicPr>
          <p:cNvPr id="5122" name="Picture 2" descr="A bundle of thin stic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1694" y="491065"/>
            <a:ext cx="4403014" cy="5864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14719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Yi Jing </a:t>
            </a:r>
            <a:r>
              <a:rPr lang="en-US" dirty="0" err="1" smtClean="0"/>
              <a:t>Divinaion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4251959" cy="3318936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Turtle shell and divination coins (</a:t>
            </a:r>
            <a:r>
              <a:rPr lang="zh-CN" altLang="en-US" dirty="0" smtClean="0"/>
              <a:t>龟甲</a:t>
            </a:r>
            <a:r>
              <a:rPr lang="en-GB" dirty="0" err="1"/>
              <a:t>guījiǎ</a:t>
            </a:r>
            <a:r>
              <a:rPr lang="zh-CN" altLang="en-US" dirty="0" smtClean="0"/>
              <a:t>和铜钱</a:t>
            </a:r>
            <a:r>
              <a:rPr lang="en-GB" dirty="0" err="1" smtClean="0"/>
              <a:t>tóngqián</a:t>
            </a:r>
            <a:r>
              <a:rPr lang="en-US" dirty="0" smtClean="0"/>
              <a:t>) used for Yi Jing Divination</a:t>
            </a:r>
            <a:endParaRPr lang="en-GB" dirty="0"/>
          </a:p>
        </p:txBody>
      </p:sp>
      <p:pic>
        <p:nvPicPr>
          <p:cNvPr id="8194" name="Picture 2" descr="https://img0.baidu.com/it/u=3987440581,3023418307&amp;fm=26&amp;fmt=aut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495" y="2556932"/>
            <a:ext cx="4752975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229880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730</Words>
  <Application>Microsoft Office PowerPoint</Application>
  <PresentationFormat>Widescreen</PresentationFormat>
  <Paragraphs>58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方正舒体</vt:lpstr>
      <vt:lpstr>Arial</vt:lpstr>
      <vt:lpstr>Calibri</vt:lpstr>
      <vt:lpstr>Calibri Light</vt:lpstr>
      <vt:lpstr>Garamond</vt:lpstr>
      <vt:lpstr>Office Theme</vt:lpstr>
      <vt:lpstr>Organic</vt:lpstr>
      <vt:lpstr>HPCH5010/6010  Chinese Wellbeing: from Philosophy and Religion to Culture Week 2-1</vt:lpstr>
      <vt:lpstr>Bagua (八卦) Eight Trigams</vt:lpstr>
      <vt:lpstr>The Concept of Yin and Yang in Bagua</vt:lpstr>
      <vt:lpstr>The Concept of Yin and Yang in Bagua</vt:lpstr>
      <vt:lpstr>Fuxi’s Earlier Heaven Bagua</vt:lpstr>
      <vt:lpstr>PowerPoint Presentation</vt:lpstr>
      <vt:lpstr>He Tu (Yellow River Diagram) and Luo Shu (Book of River Luo)</vt:lpstr>
      <vt:lpstr>Bagua Eight Trigrams</vt:lpstr>
      <vt:lpstr>PowerPoint Presentation</vt:lpstr>
      <vt:lpstr>Try yourself</vt:lpstr>
      <vt:lpstr>Sixty Four Hexagrams</vt:lpstr>
      <vt:lpstr>Qian hexagram</vt:lpstr>
      <vt:lpstr>PowerPoint Presentation</vt:lpstr>
      <vt:lpstr>Try it yourself</vt:lpstr>
      <vt:lpstr>Yi Jing Divination</vt:lpstr>
      <vt:lpstr>Yi Jing Divinaion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HPCH5010/6010  Chinese Wellbeing: from Philosophy and Religion to Culture Week 2-1</dc:title>
  <dc:creator>Yiying Jiao</dc:creator>
  <cp:lastModifiedBy>Yiying Jiao</cp:lastModifiedBy>
  <cp:revision>3</cp:revision>
  <dcterms:created xsi:type="dcterms:W3CDTF">2021-09-20T07:57:51Z</dcterms:created>
  <dcterms:modified xsi:type="dcterms:W3CDTF">2021-09-20T14:37:29Z</dcterms:modified>
</cp:coreProperties>
</file>