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handoutMasterIdLst>
    <p:handoutMasterId r:id="rId25"/>
  </p:handoutMasterIdLst>
  <p:sldIdLst>
    <p:sldId id="280" r:id="rId2"/>
    <p:sldId id="281" r:id="rId3"/>
    <p:sldId id="279" r:id="rId4"/>
    <p:sldId id="257" r:id="rId5"/>
    <p:sldId id="258" r:id="rId6"/>
    <p:sldId id="267" r:id="rId7"/>
    <p:sldId id="273" r:id="rId8"/>
    <p:sldId id="275" r:id="rId9"/>
    <p:sldId id="276" r:id="rId10"/>
    <p:sldId id="265" r:id="rId11"/>
    <p:sldId id="272" r:id="rId12"/>
    <p:sldId id="260" r:id="rId13"/>
    <p:sldId id="266" r:id="rId14"/>
    <p:sldId id="259" r:id="rId15"/>
    <p:sldId id="274" r:id="rId16"/>
    <p:sldId id="263" r:id="rId17"/>
    <p:sldId id="264" r:id="rId18"/>
    <p:sldId id="270" r:id="rId19"/>
    <p:sldId id="261" r:id="rId20"/>
    <p:sldId id="262" r:id="rId21"/>
    <p:sldId id="271" r:id="rId22"/>
    <p:sldId id="284" r:id="rId23"/>
    <p:sldId id="283" r:id="rId24"/>
  </p:sldIdLst>
  <p:sldSz cx="9144000" cy="6858000" type="screen4x3"/>
  <p:notesSz cx="6864350" cy="9750425"/>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33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5237" autoAdjust="0"/>
    <p:restoredTop sz="94681" autoAdjust="0"/>
  </p:normalViewPr>
  <p:slideViewPr>
    <p:cSldViewPr>
      <p:cViewPr>
        <p:scale>
          <a:sx n="66" d="100"/>
          <a:sy n="66" d="100"/>
        </p:scale>
        <p:origin x="-342" y="-18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1308"/>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506" name="Rectangle 2"/>
          <p:cNvSpPr>
            <a:spLocks noGrp="1" noChangeArrowheads="1"/>
          </p:cNvSpPr>
          <p:nvPr>
            <p:ph type="hdr" sz="quarter"/>
          </p:nvPr>
        </p:nvSpPr>
        <p:spPr bwMode="auto">
          <a:xfrm>
            <a:off x="0" y="0"/>
            <a:ext cx="2974975" cy="487363"/>
          </a:xfrm>
          <a:prstGeom prst="rect">
            <a:avLst/>
          </a:prstGeom>
          <a:noFill/>
          <a:ln w="9525">
            <a:noFill/>
            <a:miter lim="800000"/>
            <a:headEnd/>
            <a:tailEnd/>
          </a:ln>
          <a:effectLst/>
        </p:spPr>
        <p:txBody>
          <a:bodyPr vert="horz" wrap="square" lIns="94933" tIns="47467" rIns="94933" bIns="47467" numCol="1" anchor="t" anchorCtr="0" compatLnSpc="1">
            <a:prstTxWarp prst="textNoShape">
              <a:avLst/>
            </a:prstTxWarp>
          </a:bodyPr>
          <a:lstStyle>
            <a:lvl1pPr defTabSz="949325">
              <a:defRPr sz="1200" smtClean="0"/>
            </a:lvl1pPr>
          </a:lstStyle>
          <a:p>
            <a:pPr>
              <a:defRPr/>
            </a:pPr>
            <a:endParaRPr lang="en-GB"/>
          </a:p>
        </p:txBody>
      </p:sp>
      <p:sp>
        <p:nvSpPr>
          <p:cNvPr id="21507" name="Rectangle 3"/>
          <p:cNvSpPr>
            <a:spLocks noGrp="1" noChangeArrowheads="1"/>
          </p:cNvSpPr>
          <p:nvPr>
            <p:ph type="dt" sz="quarter" idx="1"/>
          </p:nvPr>
        </p:nvSpPr>
        <p:spPr bwMode="auto">
          <a:xfrm>
            <a:off x="3887788" y="0"/>
            <a:ext cx="2974975" cy="487363"/>
          </a:xfrm>
          <a:prstGeom prst="rect">
            <a:avLst/>
          </a:prstGeom>
          <a:noFill/>
          <a:ln w="9525">
            <a:noFill/>
            <a:miter lim="800000"/>
            <a:headEnd/>
            <a:tailEnd/>
          </a:ln>
          <a:effectLst/>
        </p:spPr>
        <p:txBody>
          <a:bodyPr vert="horz" wrap="square" lIns="94933" tIns="47467" rIns="94933" bIns="47467" numCol="1" anchor="t" anchorCtr="0" compatLnSpc="1">
            <a:prstTxWarp prst="textNoShape">
              <a:avLst/>
            </a:prstTxWarp>
          </a:bodyPr>
          <a:lstStyle>
            <a:lvl1pPr algn="r" defTabSz="949325">
              <a:defRPr sz="1200" smtClean="0"/>
            </a:lvl1pPr>
          </a:lstStyle>
          <a:p>
            <a:pPr>
              <a:defRPr/>
            </a:pPr>
            <a:endParaRPr lang="en-GB"/>
          </a:p>
        </p:txBody>
      </p:sp>
      <p:sp>
        <p:nvSpPr>
          <p:cNvPr id="21508" name="Rectangle 4"/>
          <p:cNvSpPr>
            <a:spLocks noGrp="1" noChangeArrowheads="1"/>
          </p:cNvSpPr>
          <p:nvPr>
            <p:ph type="ftr" sz="quarter" idx="2"/>
          </p:nvPr>
        </p:nvSpPr>
        <p:spPr bwMode="auto">
          <a:xfrm>
            <a:off x="0" y="9261475"/>
            <a:ext cx="2974975" cy="487363"/>
          </a:xfrm>
          <a:prstGeom prst="rect">
            <a:avLst/>
          </a:prstGeom>
          <a:noFill/>
          <a:ln w="9525">
            <a:noFill/>
            <a:miter lim="800000"/>
            <a:headEnd/>
            <a:tailEnd/>
          </a:ln>
          <a:effectLst/>
        </p:spPr>
        <p:txBody>
          <a:bodyPr vert="horz" wrap="square" lIns="94933" tIns="47467" rIns="94933" bIns="47467" numCol="1" anchor="b" anchorCtr="0" compatLnSpc="1">
            <a:prstTxWarp prst="textNoShape">
              <a:avLst/>
            </a:prstTxWarp>
          </a:bodyPr>
          <a:lstStyle>
            <a:lvl1pPr defTabSz="949325">
              <a:defRPr sz="1200" smtClean="0"/>
            </a:lvl1pPr>
          </a:lstStyle>
          <a:p>
            <a:pPr>
              <a:defRPr/>
            </a:pPr>
            <a:endParaRPr lang="en-GB"/>
          </a:p>
        </p:txBody>
      </p:sp>
      <p:sp>
        <p:nvSpPr>
          <p:cNvPr id="21509" name="Rectangle 5"/>
          <p:cNvSpPr>
            <a:spLocks noGrp="1" noChangeArrowheads="1"/>
          </p:cNvSpPr>
          <p:nvPr>
            <p:ph type="sldNum" sz="quarter" idx="3"/>
          </p:nvPr>
        </p:nvSpPr>
        <p:spPr bwMode="auto">
          <a:xfrm>
            <a:off x="3887788" y="9261475"/>
            <a:ext cx="2974975" cy="487363"/>
          </a:xfrm>
          <a:prstGeom prst="rect">
            <a:avLst/>
          </a:prstGeom>
          <a:noFill/>
          <a:ln w="9525">
            <a:noFill/>
            <a:miter lim="800000"/>
            <a:headEnd/>
            <a:tailEnd/>
          </a:ln>
          <a:effectLst/>
        </p:spPr>
        <p:txBody>
          <a:bodyPr vert="horz" wrap="square" lIns="94933" tIns="47467" rIns="94933" bIns="47467" numCol="1" anchor="b" anchorCtr="0" compatLnSpc="1">
            <a:prstTxWarp prst="textNoShape">
              <a:avLst/>
            </a:prstTxWarp>
          </a:bodyPr>
          <a:lstStyle>
            <a:lvl1pPr algn="r" defTabSz="949325">
              <a:defRPr sz="1200" smtClean="0"/>
            </a:lvl1pPr>
          </a:lstStyle>
          <a:p>
            <a:pPr>
              <a:defRPr/>
            </a:pPr>
            <a:fld id="{8C13ABA9-7EA3-45AB-AF3D-0B2158C0F03B}" type="slidenum">
              <a:rPr lang="en-GB"/>
              <a:pPr>
                <a:defRPr/>
              </a:pPr>
              <a:t>‹#›</a:t>
            </a:fld>
            <a:endParaRPr lang="en-GB"/>
          </a:p>
        </p:txBody>
      </p:sp>
    </p:spTree>
    <p:extLst>
      <p:ext uri="{BB962C8B-B14F-4D97-AF65-F5344CB8AC3E}">
        <p14:creationId xmlns:p14="http://schemas.microsoft.com/office/powerpoint/2010/main" val="3121551766"/>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extBox 7"/>
          <p:cNvSpPr txBox="1"/>
          <p:nvPr/>
        </p:nvSpPr>
        <p:spPr>
          <a:xfrm>
            <a:off x="1828800" y="3159760"/>
            <a:ext cx="457200" cy="1034129"/>
          </a:xfrm>
          <a:prstGeom prst="rect">
            <a:avLst/>
          </a:prstGeom>
          <a:noFill/>
        </p:spPr>
        <p:txBody>
          <a:bodyPr wrap="square" lIns="0" tIns="9144" rIns="0" bIns="9144" rtlCol="0" anchor="ctr" anchorCtr="0">
            <a:spAutoFit/>
          </a:bodyPr>
          <a:lstStyle/>
          <a:p>
            <a:r>
              <a:rPr lang="en-US" sz="6600" dirty="0" smtClean="0">
                <a:effectLst>
                  <a:outerShdw blurRad="38100" dist="38100" dir="2700000" algn="tl">
                    <a:srgbClr val="000000">
                      <a:alpha val="43137"/>
                    </a:srgbClr>
                  </a:outerShdw>
                </a:effectLst>
                <a:latin typeface="+mn-lt"/>
              </a:rPr>
              <a:t>{</a:t>
            </a:r>
            <a:endParaRPr lang="en-US" sz="6600" dirty="0">
              <a:effectLst>
                <a:outerShdw blurRad="38100" dist="38100" dir="2700000" algn="tl">
                  <a:srgbClr val="000000">
                    <a:alpha val="43137"/>
                  </a:srgbClr>
                </a:outerShdw>
              </a:effectLst>
              <a:latin typeface="+mn-lt"/>
            </a:endParaRPr>
          </a:p>
        </p:txBody>
      </p:sp>
      <p:sp>
        <p:nvSpPr>
          <p:cNvPr id="2" name="Title 1"/>
          <p:cNvSpPr>
            <a:spLocks noGrp="1"/>
          </p:cNvSpPr>
          <p:nvPr>
            <p:ph type="ctrTitle"/>
          </p:nvPr>
        </p:nvSpPr>
        <p:spPr>
          <a:xfrm>
            <a:off x="777240" y="1219200"/>
            <a:ext cx="7543800" cy="2152650"/>
          </a:xfrm>
        </p:spPr>
        <p:txBody>
          <a:bodyPr>
            <a:noAutofit/>
          </a:bodyPr>
          <a:lstStyle>
            <a:lvl1pPr>
              <a:defRPr sz="6000">
                <a:solidFill>
                  <a:schemeClr val="tx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2133600" y="3375491"/>
            <a:ext cx="6172200" cy="685800"/>
          </a:xfrm>
        </p:spPr>
        <p:txBody>
          <a:bodyPr anchor="ctr"/>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15" name="Date Placeholder 14"/>
          <p:cNvSpPr>
            <a:spLocks noGrp="1"/>
          </p:cNvSpPr>
          <p:nvPr>
            <p:ph type="dt" sz="half" idx="10"/>
          </p:nvPr>
        </p:nvSpPr>
        <p:spPr/>
        <p:txBody>
          <a:bodyPr/>
          <a:lstStyle/>
          <a:p>
            <a:pPr>
              <a:defRPr/>
            </a:pPr>
            <a:endParaRPr lang="en-GB"/>
          </a:p>
        </p:txBody>
      </p:sp>
      <p:sp>
        <p:nvSpPr>
          <p:cNvPr id="16" name="Slide Number Placeholder 15"/>
          <p:cNvSpPr>
            <a:spLocks noGrp="1"/>
          </p:cNvSpPr>
          <p:nvPr>
            <p:ph type="sldNum" sz="quarter" idx="11"/>
          </p:nvPr>
        </p:nvSpPr>
        <p:spPr/>
        <p:txBody>
          <a:bodyPr/>
          <a:lstStyle/>
          <a:p>
            <a:pPr>
              <a:defRPr/>
            </a:pPr>
            <a:fld id="{FD2523F9-E3B5-47F5-B127-D187598327BB}" type="slidenum">
              <a:rPr lang="en-GB" smtClean="0"/>
              <a:pPr>
                <a:defRPr/>
              </a:pPr>
              <a:t>‹#›</a:t>
            </a:fld>
            <a:endParaRPr lang="en-GB"/>
          </a:p>
        </p:txBody>
      </p:sp>
      <p:sp>
        <p:nvSpPr>
          <p:cNvPr id="17" name="Footer Placeholder 16"/>
          <p:cNvSpPr>
            <a:spLocks noGrp="1"/>
          </p:cNvSpPr>
          <p:nvPr>
            <p:ph type="ftr" sz="quarter" idx="12"/>
          </p:nvPr>
        </p:nvSpPr>
        <p:spPr/>
        <p:txBody>
          <a:bodyPr/>
          <a:lstStyle/>
          <a:p>
            <a:pPr>
              <a:defRPr/>
            </a:pPr>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3" name="Title 12"/>
          <p:cNvSpPr>
            <a:spLocks noGrp="1"/>
          </p:cNvSpPr>
          <p:nvPr>
            <p:ph type="title"/>
          </p:nvPr>
        </p:nvSpPr>
        <p:spPr/>
        <p:txBody>
          <a:bodyPr/>
          <a:lstStyle/>
          <a:p>
            <a:r>
              <a:rPr lang="en-US" smtClean="0"/>
              <a:t>Click to edit Master title style</a:t>
            </a:r>
            <a:endParaRPr lang="en-US"/>
          </a:p>
        </p:txBody>
      </p:sp>
      <p:sp>
        <p:nvSpPr>
          <p:cNvPr id="14" name="Date Placeholder 13"/>
          <p:cNvSpPr>
            <a:spLocks noGrp="1"/>
          </p:cNvSpPr>
          <p:nvPr>
            <p:ph type="dt" sz="half" idx="10"/>
          </p:nvPr>
        </p:nvSpPr>
        <p:spPr/>
        <p:txBody>
          <a:bodyPr/>
          <a:lstStyle/>
          <a:p>
            <a:pPr>
              <a:defRPr/>
            </a:pPr>
            <a:endParaRPr lang="en-GB"/>
          </a:p>
        </p:txBody>
      </p:sp>
      <p:sp>
        <p:nvSpPr>
          <p:cNvPr id="15" name="Slide Number Placeholder 14"/>
          <p:cNvSpPr>
            <a:spLocks noGrp="1"/>
          </p:cNvSpPr>
          <p:nvPr>
            <p:ph type="sldNum" sz="quarter" idx="11"/>
          </p:nvPr>
        </p:nvSpPr>
        <p:spPr/>
        <p:txBody>
          <a:bodyPr/>
          <a:lstStyle/>
          <a:p>
            <a:pPr>
              <a:defRPr/>
            </a:pPr>
            <a:fld id="{F0657A1A-A1D6-41CA-BD3D-3E1E34EA574B}" type="slidenum">
              <a:rPr lang="en-GB" smtClean="0"/>
              <a:pPr>
                <a:defRPr/>
              </a:pPr>
              <a:t>‹#›</a:t>
            </a:fld>
            <a:endParaRPr lang="en-GB"/>
          </a:p>
        </p:txBody>
      </p:sp>
      <p:sp>
        <p:nvSpPr>
          <p:cNvPr id="16" name="Footer Placeholder 15"/>
          <p:cNvSpPr>
            <a:spLocks noGrp="1"/>
          </p:cNvSpPr>
          <p:nvPr>
            <p:ph type="ftr" sz="quarter" idx="12"/>
          </p:nvPr>
        </p:nvSpPr>
        <p:spPr/>
        <p:txBody>
          <a:bodyPr/>
          <a:lstStyle/>
          <a:p>
            <a:pPr>
              <a:defRPr/>
            </a:pPr>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TextBox 7"/>
          <p:cNvSpPr txBox="1"/>
          <p:nvPr/>
        </p:nvSpPr>
        <p:spPr>
          <a:xfrm>
            <a:off x="4267200" y="4074497"/>
            <a:ext cx="457200" cy="1015663"/>
          </a:xfrm>
          <a:prstGeom prst="rect">
            <a:avLst/>
          </a:prstGeom>
          <a:noFill/>
        </p:spPr>
        <p:txBody>
          <a:bodyPr wrap="square" lIns="0" tIns="0" rIns="0" bIns="0" rtlCol="0" anchor="t" anchorCtr="0">
            <a:spAutoFit/>
          </a:bodyPr>
          <a:lstStyle/>
          <a:p>
            <a:r>
              <a:rPr lang="en-US" sz="6600" dirty="0" smtClean="0">
                <a:effectLst>
                  <a:outerShdw blurRad="38100" dist="38100" dir="2700000" algn="tl">
                    <a:srgbClr val="000000">
                      <a:alpha val="43137"/>
                    </a:srgbClr>
                  </a:outerShdw>
                </a:effectLst>
                <a:latin typeface="+mn-lt"/>
              </a:rPr>
              <a:t>{</a:t>
            </a:r>
            <a:endParaRPr lang="en-US" sz="6600" dirty="0">
              <a:effectLst>
                <a:outerShdw blurRad="38100" dist="38100" dir="2700000" algn="tl">
                  <a:srgbClr val="000000">
                    <a:alpha val="43137"/>
                  </a:srgbClr>
                </a:outerShdw>
              </a:effectLst>
              <a:latin typeface="+mn-lt"/>
            </a:endParaRPr>
          </a:p>
        </p:txBody>
      </p:sp>
      <p:sp>
        <p:nvSpPr>
          <p:cNvPr id="3" name="Text Placeholder 2"/>
          <p:cNvSpPr>
            <a:spLocks noGrp="1"/>
          </p:cNvSpPr>
          <p:nvPr>
            <p:ph type="body" idx="1"/>
          </p:nvPr>
        </p:nvSpPr>
        <p:spPr>
          <a:xfrm>
            <a:off x="4572000" y="4267368"/>
            <a:ext cx="3733800" cy="731520"/>
          </a:xfrm>
        </p:spPr>
        <p:txBody>
          <a:bodyPr anchor="ctr">
            <a:normAutofit/>
          </a:bodyPr>
          <a:lstStyle>
            <a:lvl1pPr marL="0" indent="0">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12" name="Date Placeholder 11"/>
          <p:cNvSpPr>
            <a:spLocks noGrp="1"/>
          </p:cNvSpPr>
          <p:nvPr>
            <p:ph type="dt" sz="half" idx="10"/>
          </p:nvPr>
        </p:nvSpPr>
        <p:spPr/>
        <p:txBody>
          <a:bodyPr/>
          <a:lstStyle/>
          <a:p>
            <a:pPr>
              <a:defRPr/>
            </a:pPr>
            <a:endParaRPr lang="en-GB"/>
          </a:p>
        </p:txBody>
      </p:sp>
      <p:sp>
        <p:nvSpPr>
          <p:cNvPr id="13" name="Slide Number Placeholder 12"/>
          <p:cNvSpPr>
            <a:spLocks noGrp="1"/>
          </p:cNvSpPr>
          <p:nvPr>
            <p:ph type="sldNum" sz="quarter" idx="11"/>
          </p:nvPr>
        </p:nvSpPr>
        <p:spPr/>
        <p:txBody>
          <a:bodyPr/>
          <a:lstStyle/>
          <a:p>
            <a:pPr>
              <a:defRPr/>
            </a:pPr>
            <a:fld id="{189F6005-0331-4667-B6F7-356983A8F147}" type="slidenum">
              <a:rPr lang="en-GB" smtClean="0"/>
              <a:pPr>
                <a:defRPr/>
              </a:pPr>
              <a:t>‹#›</a:t>
            </a:fld>
            <a:endParaRPr lang="en-GB"/>
          </a:p>
        </p:txBody>
      </p:sp>
      <p:sp>
        <p:nvSpPr>
          <p:cNvPr id="14" name="Footer Placeholder 13"/>
          <p:cNvSpPr>
            <a:spLocks noGrp="1"/>
          </p:cNvSpPr>
          <p:nvPr>
            <p:ph type="ftr" sz="quarter" idx="12"/>
          </p:nvPr>
        </p:nvSpPr>
        <p:spPr/>
        <p:txBody>
          <a:bodyPr/>
          <a:lstStyle/>
          <a:p>
            <a:pPr>
              <a:defRPr/>
            </a:pPr>
            <a:endParaRPr lang="en-GB"/>
          </a:p>
        </p:txBody>
      </p:sp>
      <p:sp>
        <p:nvSpPr>
          <p:cNvPr id="4" name="Title 3"/>
          <p:cNvSpPr>
            <a:spLocks noGrp="1"/>
          </p:cNvSpPr>
          <p:nvPr>
            <p:ph type="title"/>
          </p:nvPr>
        </p:nvSpPr>
        <p:spPr>
          <a:xfrm>
            <a:off x="2286000" y="1905000"/>
            <a:ext cx="6035040" cy="2350008"/>
          </a:xfrm>
        </p:spPr>
        <p:txBody>
          <a:bodyPr/>
          <a:lstStyle>
            <a:lvl1pPr marL="0" algn="l" defTabSz="914400" rtl="0" eaLnBrk="1" latinLnBrk="0" hangingPunct="1">
              <a:spcBef>
                <a:spcPct val="0"/>
              </a:spcBef>
              <a:buNone/>
              <a:defRPr lang="en-US" sz="5400" b="0" kern="1200" cap="none" dirty="0" smtClean="0">
                <a:solidFill>
                  <a:schemeClr val="tx1"/>
                </a:solidFill>
                <a:effectLst>
                  <a:outerShdw blurRad="38100" dist="38100" dir="2700000" algn="tl">
                    <a:srgbClr val="000000">
                      <a:alpha val="43137"/>
                    </a:srgbClr>
                  </a:outerShdw>
                </a:effectLst>
                <a:latin typeface="+mj-lt"/>
                <a:ea typeface="+mj-ea"/>
                <a:cs typeface="+mj-cs"/>
              </a:defRPr>
            </a:lvl1pPr>
          </a:lstStyle>
          <a:p>
            <a:r>
              <a:rPr lang="en-US" smtClean="0"/>
              <a:t>Click to edit Master title style</a:t>
            </a:r>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Date Placeholder 7"/>
          <p:cNvSpPr>
            <a:spLocks noGrp="1"/>
          </p:cNvSpPr>
          <p:nvPr>
            <p:ph type="dt" sz="half" idx="10"/>
          </p:nvPr>
        </p:nvSpPr>
        <p:spPr/>
        <p:txBody>
          <a:bodyPr/>
          <a:lstStyle/>
          <a:p>
            <a:pPr>
              <a:defRPr/>
            </a:pPr>
            <a:endParaRPr lang="en-GB"/>
          </a:p>
        </p:txBody>
      </p:sp>
      <p:sp>
        <p:nvSpPr>
          <p:cNvPr id="9" name="Slide Number Placeholder 8"/>
          <p:cNvSpPr>
            <a:spLocks noGrp="1"/>
          </p:cNvSpPr>
          <p:nvPr>
            <p:ph type="sldNum" sz="quarter" idx="11"/>
          </p:nvPr>
        </p:nvSpPr>
        <p:spPr/>
        <p:txBody>
          <a:bodyPr/>
          <a:lstStyle/>
          <a:p>
            <a:pPr>
              <a:defRPr/>
            </a:pPr>
            <a:fld id="{489D320C-6801-4BF1-99F0-99C13C67D040}" type="slidenum">
              <a:rPr lang="en-GB" smtClean="0"/>
              <a:pPr>
                <a:defRPr/>
              </a:pPr>
              <a:t>‹#›</a:t>
            </a:fld>
            <a:endParaRPr lang="en-GB"/>
          </a:p>
        </p:txBody>
      </p:sp>
      <p:sp>
        <p:nvSpPr>
          <p:cNvPr id="10" name="Footer Placeholder 9"/>
          <p:cNvSpPr>
            <a:spLocks noGrp="1"/>
          </p:cNvSpPr>
          <p:nvPr>
            <p:ph type="ftr" sz="quarter" idx="12"/>
          </p:nvPr>
        </p:nvSpPr>
        <p:spPr/>
        <p:txBody>
          <a:bodyPr/>
          <a:lstStyle/>
          <a:p>
            <a:pPr>
              <a:defRPr/>
            </a:pPr>
            <a:endParaRPr lang="en-GB"/>
          </a:p>
        </p:txBody>
      </p:sp>
      <p:sp>
        <p:nvSpPr>
          <p:cNvPr id="11" name="Title 10"/>
          <p:cNvSpPr>
            <a:spLocks noGrp="1"/>
          </p:cNvSpPr>
          <p:nvPr>
            <p:ph type="title"/>
          </p:nvPr>
        </p:nvSpPr>
        <p:spPr/>
        <p:txBody>
          <a:bodyPr/>
          <a:lstStyle/>
          <a:p>
            <a:r>
              <a:rPr lang="en-US" smtClean="0"/>
              <a:t>Click to edit Master title style</a:t>
            </a:r>
            <a:endParaRPr lang="en-US" dirty="0"/>
          </a:p>
        </p:txBody>
      </p:sp>
      <p:sp>
        <p:nvSpPr>
          <p:cNvPr id="5" name="Content Placeholder 4"/>
          <p:cNvSpPr>
            <a:spLocks noGrp="1"/>
          </p:cNvSpPr>
          <p:nvPr>
            <p:ph sz="quarter" idx="13"/>
          </p:nvPr>
        </p:nvSpPr>
        <p:spPr>
          <a:xfrm>
            <a:off x="1344168" y="658368"/>
            <a:ext cx="3273552" cy="34290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Content Placeholder 6"/>
          <p:cNvSpPr>
            <a:spLocks noGrp="1"/>
          </p:cNvSpPr>
          <p:nvPr>
            <p:ph sz="quarter" idx="14"/>
          </p:nvPr>
        </p:nvSpPr>
        <p:spPr>
          <a:xfrm>
            <a:off x="5029200" y="658368"/>
            <a:ext cx="3273552" cy="34321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41120" y="661976"/>
            <a:ext cx="3273552" cy="639762"/>
          </a:xfrm>
        </p:spPr>
        <p:txBody>
          <a:bodyPr anchor="ctr">
            <a:noAutofit/>
          </a:bodyPr>
          <a:lstStyle>
            <a:lvl1pPr marL="0" indent="0">
              <a:buNone/>
              <a:defRPr sz="2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344168" y="1371600"/>
            <a:ext cx="3276600" cy="2743200"/>
          </a:xfrm>
        </p:spPr>
        <p:txBody>
          <a:bodyPr anchor="t"/>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29200" y="661976"/>
            <a:ext cx="3273552" cy="639762"/>
          </a:xfrm>
        </p:spPr>
        <p:txBody>
          <a:bodyPr anchor="ctr">
            <a:noAutofit/>
          </a:bodyPr>
          <a:lstStyle>
            <a:lvl1pPr marL="0" indent="0">
              <a:buNone/>
              <a:defRPr sz="2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029200" y="1371600"/>
            <a:ext cx="3273552" cy="2743200"/>
          </a:xfrm>
        </p:spPr>
        <p:txBody>
          <a:bodyPr anchor="t"/>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3" name="TextBox 12"/>
          <p:cNvSpPr txBox="1"/>
          <p:nvPr/>
        </p:nvSpPr>
        <p:spPr>
          <a:xfrm>
            <a:off x="1056640" y="520192"/>
            <a:ext cx="457200" cy="923330"/>
          </a:xfrm>
          <a:prstGeom prst="rect">
            <a:avLst/>
          </a:prstGeom>
          <a:noFill/>
        </p:spPr>
        <p:txBody>
          <a:bodyPr wrap="square" lIns="0" tIns="0" rIns="0" bIns="0" rtlCol="0" anchor="t" anchorCtr="0">
            <a:spAutoFit/>
          </a:bodyPr>
          <a:lstStyle/>
          <a:p>
            <a:r>
              <a:rPr lang="en-US" sz="6000" dirty="0" smtClean="0">
                <a:effectLst>
                  <a:outerShdw blurRad="38100" dist="38100" dir="2700000" algn="tl">
                    <a:srgbClr val="000000">
                      <a:alpha val="43137"/>
                    </a:srgbClr>
                  </a:outerShdw>
                </a:effectLst>
                <a:latin typeface="+mn-lt"/>
              </a:rPr>
              <a:t>{</a:t>
            </a:r>
            <a:endParaRPr lang="en-US" sz="6000" dirty="0">
              <a:effectLst>
                <a:outerShdw blurRad="38100" dist="38100" dir="2700000" algn="tl">
                  <a:srgbClr val="000000">
                    <a:alpha val="43137"/>
                  </a:srgbClr>
                </a:outerShdw>
              </a:effectLst>
              <a:latin typeface="+mn-lt"/>
            </a:endParaRPr>
          </a:p>
        </p:txBody>
      </p:sp>
      <p:sp>
        <p:nvSpPr>
          <p:cNvPr id="18" name="TextBox 17"/>
          <p:cNvSpPr txBox="1"/>
          <p:nvPr/>
        </p:nvSpPr>
        <p:spPr>
          <a:xfrm>
            <a:off x="4780280" y="520192"/>
            <a:ext cx="457200" cy="923330"/>
          </a:xfrm>
          <a:prstGeom prst="rect">
            <a:avLst/>
          </a:prstGeom>
          <a:noFill/>
        </p:spPr>
        <p:txBody>
          <a:bodyPr wrap="square" lIns="0" tIns="0" rIns="0" bIns="0" rtlCol="0" anchor="t" anchorCtr="0">
            <a:spAutoFit/>
          </a:bodyPr>
          <a:lstStyle/>
          <a:p>
            <a:r>
              <a:rPr lang="en-US" sz="6000" dirty="0" smtClean="0">
                <a:effectLst>
                  <a:outerShdw blurRad="38100" dist="38100" dir="2700000" algn="tl">
                    <a:srgbClr val="000000">
                      <a:alpha val="43137"/>
                    </a:srgbClr>
                  </a:outerShdw>
                </a:effectLst>
                <a:latin typeface="+mn-lt"/>
              </a:rPr>
              <a:t>{</a:t>
            </a:r>
            <a:endParaRPr lang="en-US" sz="6000" dirty="0">
              <a:effectLst>
                <a:outerShdw blurRad="38100" dist="38100" dir="2700000" algn="tl">
                  <a:srgbClr val="000000">
                    <a:alpha val="43137"/>
                  </a:srgbClr>
                </a:outerShdw>
              </a:effectLst>
              <a:latin typeface="+mn-lt"/>
            </a:endParaRPr>
          </a:p>
        </p:txBody>
      </p:sp>
      <p:sp>
        <p:nvSpPr>
          <p:cNvPr id="12" name="Title 11"/>
          <p:cNvSpPr>
            <a:spLocks noGrp="1"/>
          </p:cNvSpPr>
          <p:nvPr>
            <p:ph type="title"/>
          </p:nvPr>
        </p:nvSpPr>
        <p:spPr/>
        <p:txBody>
          <a:bodyPr/>
          <a:lstStyle/>
          <a:p>
            <a:r>
              <a:rPr lang="en-US" smtClean="0"/>
              <a:t>Click to edit Master title style</a:t>
            </a:r>
            <a:endParaRPr lang="en-US" dirty="0"/>
          </a:p>
        </p:txBody>
      </p:sp>
      <p:sp>
        <p:nvSpPr>
          <p:cNvPr id="14" name="Date Placeholder 13"/>
          <p:cNvSpPr>
            <a:spLocks noGrp="1"/>
          </p:cNvSpPr>
          <p:nvPr>
            <p:ph type="dt" sz="half" idx="10"/>
          </p:nvPr>
        </p:nvSpPr>
        <p:spPr/>
        <p:txBody>
          <a:bodyPr/>
          <a:lstStyle/>
          <a:p>
            <a:pPr>
              <a:defRPr/>
            </a:pPr>
            <a:endParaRPr lang="en-GB"/>
          </a:p>
        </p:txBody>
      </p:sp>
      <p:sp>
        <p:nvSpPr>
          <p:cNvPr id="15" name="Slide Number Placeholder 14"/>
          <p:cNvSpPr>
            <a:spLocks noGrp="1"/>
          </p:cNvSpPr>
          <p:nvPr>
            <p:ph type="sldNum" sz="quarter" idx="11"/>
          </p:nvPr>
        </p:nvSpPr>
        <p:spPr/>
        <p:txBody>
          <a:bodyPr/>
          <a:lstStyle/>
          <a:p>
            <a:pPr>
              <a:defRPr/>
            </a:pPr>
            <a:fld id="{456D080C-03B9-4290-BF72-35F15F6030BE}" type="slidenum">
              <a:rPr lang="en-GB" smtClean="0"/>
              <a:pPr>
                <a:defRPr/>
              </a:pPr>
              <a:t>‹#›</a:t>
            </a:fld>
            <a:endParaRPr lang="en-GB"/>
          </a:p>
        </p:txBody>
      </p:sp>
      <p:sp>
        <p:nvSpPr>
          <p:cNvPr id="16" name="Footer Placeholder 15"/>
          <p:cNvSpPr>
            <a:spLocks noGrp="1"/>
          </p:cNvSpPr>
          <p:nvPr>
            <p:ph type="ftr" sz="quarter" idx="12"/>
          </p:nvPr>
        </p:nvSpPr>
        <p:spPr/>
        <p:txBody>
          <a:bodyPr/>
          <a:lstStyle/>
          <a:p>
            <a:pPr>
              <a:defRPr/>
            </a:pPr>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mtClean="0"/>
              <a:t>Click to edit Master title style</a:t>
            </a:r>
            <a:endParaRPr lang="en-US"/>
          </a:p>
        </p:txBody>
      </p:sp>
      <p:sp>
        <p:nvSpPr>
          <p:cNvPr id="7" name="Date Placeholder 6"/>
          <p:cNvSpPr>
            <a:spLocks noGrp="1"/>
          </p:cNvSpPr>
          <p:nvPr>
            <p:ph type="dt" sz="half" idx="10"/>
          </p:nvPr>
        </p:nvSpPr>
        <p:spPr/>
        <p:txBody>
          <a:bodyPr/>
          <a:lstStyle/>
          <a:p>
            <a:pPr>
              <a:defRPr/>
            </a:pPr>
            <a:endParaRPr lang="en-GB"/>
          </a:p>
        </p:txBody>
      </p:sp>
      <p:sp>
        <p:nvSpPr>
          <p:cNvPr id="8" name="Slide Number Placeholder 7"/>
          <p:cNvSpPr>
            <a:spLocks noGrp="1"/>
          </p:cNvSpPr>
          <p:nvPr>
            <p:ph type="sldNum" sz="quarter" idx="11"/>
          </p:nvPr>
        </p:nvSpPr>
        <p:spPr/>
        <p:txBody>
          <a:bodyPr/>
          <a:lstStyle/>
          <a:p>
            <a:pPr>
              <a:defRPr/>
            </a:pPr>
            <a:fld id="{EA6000AC-B9A5-4D44-B74C-361E5731C98F}" type="slidenum">
              <a:rPr lang="en-GB" smtClean="0"/>
              <a:pPr>
                <a:defRPr/>
              </a:pPr>
              <a:t>‹#›</a:t>
            </a:fld>
            <a:endParaRPr lang="en-GB"/>
          </a:p>
        </p:txBody>
      </p:sp>
      <p:sp>
        <p:nvSpPr>
          <p:cNvPr id="9" name="Footer Placeholder 8"/>
          <p:cNvSpPr>
            <a:spLocks noGrp="1"/>
          </p:cNvSpPr>
          <p:nvPr>
            <p:ph type="ftr" sz="quarter" idx="12"/>
          </p:nvPr>
        </p:nvSpPr>
        <p:spPr/>
        <p:txBody>
          <a:bodyPr/>
          <a:lstStyle/>
          <a:p>
            <a:pPr>
              <a:defRPr/>
            </a:pPr>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pPr>
              <a:defRPr/>
            </a:pPr>
            <a:endParaRPr lang="en-GB"/>
          </a:p>
        </p:txBody>
      </p:sp>
      <p:sp>
        <p:nvSpPr>
          <p:cNvPr id="6" name="Slide Number Placeholder 5"/>
          <p:cNvSpPr>
            <a:spLocks noGrp="1"/>
          </p:cNvSpPr>
          <p:nvPr>
            <p:ph type="sldNum" sz="quarter" idx="11"/>
          </p:nvPr>
        </p:nvSpPr>
        <p:spPr/>
        <p:txBody>
          <a:bodyPr/>
          <a:lstStyle/>
          <a:p>
            <a:pPr>
              <a:defRPr/>
            </a:pPr>
            <a:fld id="{314BC4E1-749A-4305-94B4-E69CD90496EC}" type="slidenum">
              <a:rPr lang="en-GB" smtClean="0"/>
              <a:pPr>
                <a:defRPr/>
              </a:pPr>
              <a:t>‹#›</a:t>
            </a:fld>
            <a:endParaRPr lang="en-GB"/>
          </a:p>
        </p:txBody>
      </p:sp>
      <p:sp>
        <p:nvSpPr>
          <p:cNvPr id="7" name="Footer Placeholder 6"/>
          <p:cNvSpPr>
            <a:spLocks noGrp="1"/>
          </p:cNvSpPr>
          <p:nvPr>
            <p:ph type="ftr" sz="quarter" idx="12"/>
          </p:nvPr>
        </p:nvSpPr>
        <p:spPr/>
        <p:txBody>
          <a:bodyPr/>
          <a:lstStyle/>
          <a:p>
            <a:pPr>
              <a:defRPr/>
            </a:pPr>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TextBox 8"/>
          <p:cNvSpPr txBox="1"/>
          <p:nvPr/>
        </p:nvSpPr>
        <p:spPr>
          <a:xfrm>
            <a:off x="5328920" y="1774588"/>
            <a:ext cx="457200" cy="1231106"/>
          </a:xfrm>
          <a:prstGeom prst="rect">
            <a:avLst/>
          </a:prstGeom>
          <a:noFill/>
        </p:spPr>
        <p:txBody>
          <a:bodyPr wrap="square" lIns="0" tIns="0" rIns="0" bIns="0" rtlCol="0" anchor="t" anchorCtr="0">
            <a:spAutoFit/>
          </a:bodyPr>
          <a:lstStyle/>
          <a:p>
            <a:r>
              <a:rPr lang="en-US" sz="8000" dirty="0" smtClean="0">
                <a:effectLst>
                  <a:outerShdw blurRad="38100" dist="38100" dir="2700000" algn="tl">
                    <a:srgbClr val="000000">
                      <a:alpha val="43137"/>
                    </a:srgbClr>
                  </a:outerShdw>
                </a:effectLst>
                <a:latin typeface="+mn-lt"/>
              </a:rPr>
              <a:t>{</a:t>
            </a:r>
            <a:endParaRPr lang="en-US" sz="8000" dirty="0">
              <a:effectLst>
                <a:outerShdw blurRad="38100" dist="38100" dir="2700000" algn="tl">
                  <a:srgbClr val="000000">
                    <a:alpha val="43137"/>
                  </a:srgbClr>
                </a:outerShdw>
              </a:effectLst>
              <a:latin typeface="+mn-lt"/>
            </a:endParaRPr>
          </a:p>
        </p:txBody>
      </p:sp>
      <p:sp>
        <p:nvSpPr>
          <p:cNvPr id="3" name="Content Placeholder 2"/>
          <p:cNvSpPr>
            <a:spLocks noGrp="1"/>
          </p:cNvSpPr>
          <p:nvPr>
            <p:ph idx="1"/>
          </p:nvPr>
        </p:nvSpPr>
        <p:spPr>
          <a:xfrm>
            <a:off x="838200" y="685801"/>
            <a:ext cx="4343400" cy="3429000"/>
          </a:xfrm>
        </p:spPr>
        <p:txBody>
          <a:bodyPr anchor="ctr"/>
          <a:lstStyle>
            <a:lvl1pPr>
              <a:defRPr sz="2400"/>
            </a:lvl1pPr>
            <a:lvl2pPr>
              <a:defRPr sz="22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5715000" y="685801"/>
            <a:ext cx="2590800" cy="3429000"/>
          </a:xfrm>
        </p:spPr>
        <p:txBody>
          <a:bodyPr anchor="ct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5" name="Date Placeholder 14"/>
          <p:cNvSpPr>
            <a:spLocks noGrp="1"/>
          </p:cNvSpPr>
          <p:nvPr>
            <p:ph type="dt" sz="half" idx="10"/>
          </p:nvPr>
        </p:nvSpPr>
        <p:spPr/>
        <p:txBody>
          <a:bodyPr/>
          <a:lstStyle/>
          <a:p>
            <a:pPr>
              <a:defRPr/>
            </a:pPr>
            <a:endParaRPr lang="en-GB"/>
          </a:p>
        </p:txBody>
      </p:sp>
      <p:sp>
        <p:nvSpPr>
          <p:cNvPr id="16" name="Slide Number Placeholder 15"/>
          <p:cNvSpPr>
            <a:spLocks noGrp="1"/>
          </p:cNvSpPr>
          <p:nvPr>
            <p:ph type="sldNum" sz="quarter" idx="11"/>
          </p:nvPr>
        </p:nvSpPr>
        <p:spPr/>
        <p:txBody>
          <a:bodyPr/>
          <a:lstStyle/>
          <a:p>
            <a:pPr>
              <a:defRPr/>
            </a:pPr>
            <a:fld id="{A4F8FFF7-897D-46A5-826A-EC5E2567BA9A}" type="slidenum">
              <a:rPr lang="en-GB" smtClean="0"/>
              <a:pPr>
                <a:defRPr/>
              </a:pPr>
              <a:t>‹#›</a:t>
            </a:fld>
            <a:endParaRPr lang="en-GB"/>
          </a:p>
        </p:txBody>
      </p:sp>
      <p:sp>
        <p:nvSpPr>
          <p:cNvPr id="17" name="Footer Placeholder 16"/>
          <p:cNvSpPr>
            <a:spLocks noGrp="1"/>
          </p:cNvSpPr>
          <p:nvPr>
            <p:ph type="ftr" sz="quarter" idx="12"/>
          </p:nvPr>
        </p:nvSpPr>
        <p:spPr/>
        <p:txBody>
          <a:bodyPr/>
          <a:lstStyle/>
          <a:p>
            <a:pPr>
              <a:defRPr/>
            </a:pPr>
            <a:endParaRPr lang="en-GB"/>
          </a:p>
        </p:txBody>
      </p:sp>
      <p:sp>
        <p:nvSpPr>
          <p:cNvPr id="18" name="Title 17"/>
          <p:cNvSpPr>
            <a:spLocks noGrp="1"/>
          </p:cNvSpPr>
          <p:nvPr>
            <p:ph type="title"/>
          </p:nvPr>
        </p:nvSpPr>
        <p:spPr/>
        <p:txBody>
          <a:bodyPr/>
          <a:lstStyle/>
          <a:p>
            <a:r>
              <a:rPr lang="en-US" smtClean="0"/>
              <a:t>Click to edit Master title style</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3" name="Picture Placeholder 2"/>
          <p:cNvSpPr>
            <a:spLocks noGrp="1"/>
          </p:cNvSpPr>
          <p:nvPr>
            <p:ph type="pic" idx="1"/>
          </p:nvPr>
        </p:nvSpPr>
        <p:spPr>
          <a:xfrm>
            <a:off x="1219200" y="612775"/>
            <a:ext cx="6705600" cy="2546985"/>
          </a:xfrm>
          <a:effectLst>
            <a:outerShdw blurRad="152400" dist="317500" dir="5400000" sx="90000" sy="-19000" rotWithShape="0">
              <a:prstClr val="black">
                <a:alpha val="15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a:p>
        </p:txBody>
      </p:sp>
      <p:sp>
        <p:nvSpPr>
          <p:cNvPr id="4" name="Text Placeholder 3"/>
          <p:cNvSpPr>
            <a:spLocks noGrp="1"/>
          </p:cNvSpPr>
          <p:nvPr>
            <p:ph type="body" sz="half" idx="2"/>
          </p:nvPr>
        </p:nvSpPr>
        <p:spPr>
          <a:xfrm>
            <a:off x="2743200" y="3453047"/>
            <a:ext cx="5029200" cy="720804"/>
          </a:xfrm>
        </p:spPr>
        <p:txBody>
          <a:bodyPr anchor="ct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Box 8"/>
          <p:cNvSpPr txBox="1"/>
          <p:nvPr/>
        </p:nvSpPr>
        <p:spPr>
          <a:xfrm>
            <a:off x="2435352" y="3331464"/>
            <a:ext cx="457200" cy="923330"/>
          </a:xfrm>
          <a:prstGeom prst="rect">
            <a:avLst/>
          </a:prstGeom>
          <a:noFill/>
        </p:spPr>
        <p:txBody>
          <a:bodyPr wrap="square" lIns="0" tIns="0" rIns="0" bIns="0" rtlCol="0" anchor="t" anchorCtr="0">
            <a:spAutoFit/>
          </a:bodyPr>
          <a:lstStyle/>
          <a:p>
            <a:r>
              <a:rPr lang="en-US" sz="6000" dirty="0" smtClean="0">
                <a:effectLst>
                  <a:outerShdw blurRad="38100" dist="38100" dir="2700000" algn="tl">
                    <a:srgbClr val="000000">
                      <a:alpha val="43137"/>
                    </a:srgbClr>
                  </a:outerShdw>
                </a:effectLst>
                <a:latin typeface="+mn-lt"/>
              </a:rPr>
              <a:t>{</a:t>
            </a:r>
            <a:endParaRPr lang="en-US" sz="6000" dirty="0">
              <a:effectLst>
                <a:outerShdw blurRad="38100" dist="38100" dir="2700000" algn="tl">
                  <a:srgbClr val="000000">
                    <a:alpha val="43137"/>
                  </a:srgbClr>
                </a:outerShdw>
              </a:effectLst>
              <a:latin typeface="+mn-lt"/>
            </a:endParaRPr>
          </a:p>
        </p:txBody>
      </p:sp>
      <p:sp>
        <p:nvSpPr>
          <p:cNvPr id="11" name="Title 10"/>
          <p:cNvSpPr>
            <a:spLocks noGrp="1"/>
          </p:cNvSpPr>
          <p:nvPr>
            <p:ph type="title"/>
          </p:nvPr>
        </p:nvSpPr>
        <p:spPr/>
        <p:txBody>
          <a:bodyPr/>
          <a:lstStyle/>
          <a:p>
            <a:r>
              <a:rPr lang="en-US" smtClean="0"/>
              <a:t>Click to edit Master title style</a:t>
            </a:r>
            <a:endParaRPr lang="en-US"/>
          </a:p>
        </p:txBody>
      </p:sp>
      <p:sp>
        <p:nvSpPr>
          <p:cNvPr id="13" name="Date Placeholder 12"/>
          <p:cNvSpPr>
            <a:spLocks noGrp="1"/>
          </p:cNvSpPr>
          <p:nvPr>
            <p:ph type="dt" sz="half" idx="10"/>
          </p:nvPr>
        </p:nvSpPr>
        <p:spPr/>
        <p:txBody>
          <a:bodyPr/>
          <a:lstStyle/>
          <a:p>
            <a:pPr>
              <a:defRPr/>
            </a:pPr>
            <a:endParaRPr lang="en-GB"/>
          </a:p>
        </p:txBody>
      </p:sp>
      <p:sp>
        <p:nvSpPr>
          <p:cNvPr id="14" name="Slide Number Placeholder 13"/>
          <p:cNvSpPr>
            <a:spLocks noGrp="1"/>
          </p:cNvSpPr>
          <p:nvPr>
            <p:ph type="sldNum" sz="quarter" idx="11"/>
          </p:nvPr>
        </p:nvSpPr>
        <p:spPr/>
        <p:txBody>
          <a:bodyPr/>
          <a:lstStyle/>
          <a:p>
            <a:pPr>
              <a:defRPr/>
            </a:pPr>
            <a:fld id="{7C28C9EE-7D59-48BF-A118-CE8CE4593A55}" type="slidenum">
              <a:rPr lang="en-GB" smtClean="0"/>
              <a:pPr>
                <a:defRPr/>
              </a:pPr>
              <a:t>‹#›</a:t>
            </a:fld>
            <a:endParaRPr lang="en-GB"/>
          </a:p>
        </p:txBody>
      </p:sp>
      <p:sp>
        <p:nvSpPr>
          <p:cNvPr id="15" name="Footer Placeholder 14"/>
          <p:cNvSpPr>
            <a:spLocks noGrp="1"/>
          </p:cNvSpPr>
          <p:nvPr>
            <p:ph type="ftr" sz="quarter" idx="12"/>
          </p:nvPr>
        </p:nvSpPr>
        <p:spPr/>
        <p:txBody>
          <a:bodyPr/>
          <a:lstStyle/>
          <a:p>
            <a:pPr>
              <a:defRPr/>
            </a:pPr>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133600" y="685801"/>
            <a:ext cx="5791200" cy="3505199"/>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69CB39DF-533D-4EB7-8AD8-050ABAED996F}" type="slidenum">
              <a:rPr lang="en-GB" smtClean="0"/>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09600" y="609601"/>
            <a:ext cx="2133600" cy="51816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895600" y="685801"/>
            <a:ext cx="5029200" cy="4572000"/>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6A5D63F6-E8EB-4AE8-9050-9C0271B7BEB9}" type="slidenum">
              <a:rPr lang="en-GB" smtClean="0"/>
              <a:pPr>
                <a:defRPr/>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Only">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457200" y="274638"/>
            <a:ext cx="8229600" cy="58515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pPr>
              <a:defRPr/>
            </a:pPr>
            <a:fld id="{3031D93F-CF0D-4753-A2E0-16028EFBE700}" type="slidenum">
              <a:rPr lang="en-GB"/>
              <a:pPr>
                <a:defRPr/>
              </a:pPr>
              <a:t>‹#›</a:t>
            </a:fld>
            <a:endParaRPr lang="en-GB"/>
          </a:p>
        </p:txBody>
      </p:sp>
    </p:spTree>
    <p:extLst>
      <p:ext uri="{BB962C8B-B14F-4D97-AF65-F5344CB8AC3E}">
        <p14:creationId xmlns:p14="http://schemas.microsoft.com/office/powerpoint/2010/main" val="28704825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gradFill>
            <a:gsLst>
              <a:gs pos="0">
                <a:schemeClr val="accent6">
                  <a:lumMod val="50000"/>
                  <a:alpha val="36000"/>
                </a:schemeClr>
              </a:gs>
              <a:gs pos="100000">
                <a:schemeClr val="bg2">
                  <a:alpha val="1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p:cNvSpPr/>
          <p:nvPr/>
        </p:nvSpPr>
        <p:spPr>
          <a:xfrm rot="19724275">
            <a:off x="1373221" y="1038440"/>
            <a:ext cx="7240620" cy="5706987"/>
          </a:xfrm>
          <a:prstGeom prst="ellipse">
            <a:avLst/>
          </a:prstGeom>
          <a:gradFill flip="none" rotWithShape="1">
            <a:gsLst>
              <a:gs pos="0">
                <a:schemeClr val="accent6">
                  <a:lumMod val="60000"/>
                  <a:lumOff val="40000"/>
                  <a:alpha val="7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p:cNvSpPr/>
          <p:nvPr/>
        </p:nvSpPr>
        <p:spPr>
          <a:xfrm rot="17656910">
            <a:off x="-274211" y="1165875"/>
            <a:ext cx="5538472" cy="4480459"/>
          </a:xfrm>
          <a:prstGeom prst="ellipse">
            <a:avLst/>
          </a:prstGeom>
          <a:gradFill flip="none" rotWithShape="1">
            <a:gsLst>
              <a:gs pos="0">
                <a:schemeClr val="accent6">
                  <a:lumMod val="60000"/>
                  <a:lumOff val="40000"/>
                  <a:alpha val="8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rot="19724275">
            <a:off x="3277955" y="116854"/>
            <a:ext cx="6479362" cy="4754757"/>
          </a:xfrm>
          <a:prstGeom prst="ellipse">
            <a:avLst/>
          </a:prstGeom>
          <a:gradFill flip="none" rotWithShape="1">
            <a:gsLst>
              <a:gs pos="0">
                <a:schemeClr val="accent6">
                  <a:lumMod val="60000"/>
                  <a:lumOff val="40000"/>
                  <a:alpha val="8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777240" y="4876800"/>
            <a:ext cx="7543800" cy="914400"/>
          </a:xfrm>
          <a:prstGeom prst="rect">
            <a:avLst/>
          </a:prstGeom>
        </p:spPr>
        <p:txBody>
          <a:bodyPr vert="horz" lIns="91440" tIns="45720" rIns="91440" bIns="45720" rtlCol="0" anchor="b">
            <a:noAutofit/>
          </a:bodyPr>
          <a:lstStyle/>
          <a:p>
            <a:r>
              <a:rPr lang="en-US" smtClean="0"/>
              <a:t>Click to edit Master title style</a:t>
            </a:r>
            <a:endParaRPr lang="en-US" dirty="0"/>
          </a:p>
        </p:txBody>
      </p:sp>
      <p:sp>
        <p:nvSpPr>
          <p:cNvPr id="3" name="Text Placeholder 2"/>
          <p:cNvSpPr>
            <a:spLocks noGrp="1"/>
          </p:cNvSpPr>
          <p:nvPr>
            <p:ph type="body" idx="1"/>
          </p:nvPr>
        </p:nvSpPr>
        <p:spPr>
          <a:xfrm>
            <a:off x="2133600" y="685801"/>
            <a:ext cx="6096000" cy="3657599"/>
          </a:xfrm>
          <a:prstGeom prst="rect">
            <a:avLst/>
          </a:prstGeom>
        </p:spPr>
        <p:txBody>
          <a:bodyPr vert="horz" lIns="91440" tIns="45720" rIns="91440" bIns="45720" rtlCol="0"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172200" y="6154738"/>
            <a:ext cx="2133600" cy="365125"/>
          </a:xfrm>
          <a:prstGeom prst="rect">
            <a:avLst/>
          </a:prstGeom>
        </p:spPr>
        <p:txBody>
          <a:bodyPr vert="horz" lIns="91440" tIns="45720" rIns="91440" bIns="45720" rtlCol="0" anchor="t"/>
          <a:lstStyle>
            <a:lvl1pPr algn="r">
              <a:defRPr sz="1100">
                <a:solidFill>
                  <a:schemeClr val="tx1">
                    <a:alpha val="60000"/>
                  </a:schemeClr>
                </a:solidFill>
                <a:effectLst/>
              </a:defRPr>
            </a:lvl1pPr>
          </a:lstStyle>
          <a:p>
            <a:pPr>
              <a:defRPr/>
            </a:pPr>
            <a:endParaRPr lang="en-GB"/>
          </a:p>
        </p:txBody>
      </p:sp>
      <p:sp>
        <p:nvSpPr>
          <p:cNvPr id="5" name="Footer Placeholder 4"/>
          <p:cNvSpPr>
            <a:spLocks noGrp="1"/>
          </p:cNvSpPr>
          <p:nvPr>
            <p:ph type="ftr" sz="quarter" idx="3"/>
          </p:nvPr>
        </p:nvSpPr>
        <p:spPr>
          <a:xfrm>
            <a:off x="822960" y="6154738"/>
            <a:ext cx="4572000" cy="365125"/>
          </a:xfrm>
          <a:prstGeom prst="rect">
            <a:avLst/>
          </a:prstGeom>
        </p:spPr>
        <p:txBody>
          <a:bodyPr vert="horz" lIns="91440" tIns="45720" rIns="91440" bIns="45720" rtlCol="0" anchor="t"/>
          <a:lstStyle>
            <a:lvl1pPr algn="l">
              <a:defRPr sz="1100">
                <a:solidFill>
                  <a:schemeClr val="tx1">
                    <a:alpha val="60000"/>
                  </a:schemeClr>
                </a:solidFill>
                <a:effectLst/>
              </a:defRPr>
            </a:lvl1pPr>
          </a:lstStyle>
          <a:p>
            <a:pPr>
              <a:defRPr/>
            </a:pPr>
            <a:endParaRPr lang="en-GB"/>
          </a:p>
        </p:txBody>
      </p:sp>
      <p:sp>
        <p:nvSpPr>
          <p:cNvPr id="6" name="Slide Number Placeholder 5"/>
          <p:cNvSpPr>
            <a:spLocks noGrp="1"/>
          </p:cNvSpPr>
          <p:nvPr>
            <p:ph type="sldNum" sz="quarter" idx="4"/>
          </p:nvPr>
        </p:nvSpPr>
        <p:spPr>
          <a:xfrm>
            <a:off x="822960" y="5842000"/>
            <a:ext cx="2133600" cy="304800"/>
          </a:xfrm>
          <a:prstGeom prst="rect">
            <a:avLst/>
          </a:prstGeom>
        </p:spPr>
        <p:txBody>
          <a:bodyPr vert="horz" lIns="91440" tIns="45720" rIns="91440" bIns="9144" rtlCol="0" anchor="b"/>
          <a:lstStyle>
            <a:lvl1pPr algn="l">
              <a:defRPr sz="1600">
                <a:solidFill>
                  <a:schemeClr val="tx1">
                    <a:alpha val="60000"/>
                  </a:schemeClr>
                </a:solidFill>
                <a:effectLst/>
              </a:defRPr>
            </a:lvl1pPr>
          </a:lstStyle>
          <a:p>
            <a:pPr>
              <a:defRPr/>
            </a:pPr>
            <a:fld id="{684FD078-6472-4D4E-8826-1836F3E613FE}" type="slidenum">
              <a:rPr lang="en-GB" smtClean="0"/>
              <a:pPr>
                <a:defRPr/>
              </a:pPr>
              <a:t>‹#›</a:t>
            </a:fld>
            <a:endParaRPr lang="en-GB"/>
          </a:p>
        </p:txBody>
      </p:sp>
    </p:spTree>
  </p:cSld>
  <p:clrMap bg1="dk1" tx1="lt1" bg2="dk2" tx2="lt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Lst>
  <p:txStyles>
    <p:titleStyle>
      <a:lvl1pPr algn="l" defTabSz="914400" rtl="0" eaLnBrk="1" latinLnBrk="0" hangingPunct="1">
        <a:spcBef>
          <a:spcPct val="0"/>
        </a:spcBef>
        <a:buNone/>
        <a:defRPr sz="4900" kern="1200">
          <a:solidFill>
            <a:schemeClr val="tx1"/>
          </a:solidFill>
          <a:effectLst>
            <a:outerShdw blurRad="38100" dist="38100" dir="2700000" algn="tl">
              <a:srgbClr val="000000">
                <a:alpha val="43137"/>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56032" algn="l" defTabSz="914400" rtl="0" eaLnBrk="1" latinLnBrk="0" hangingPunct="1">
        <a:spcBef>
          <a:spcPct val="20000"/>
        </a:spcBef>
        <a:spcAft>
          <a:spcPts val="0"/>
        </a:spcAft>
        <a:buSzPct val="60000"/>
        <a:buFont typeface="Wingdings" pitchFamily="2" charset="2"/>
        <a:buChar char=""/>
        <a:defRPr sz="2100" kern="1200">
          <a:solidFill>
            <a:schemeClr val="tx1"/>
          </a:solidFill>
          <a:effectLst>
            <a:outerShdw blurRad="38100" dist="38100" dir="2700000" algn="tl">
              <a:srgbClr val="000000">
                <a:alpha val="43137"/>
              </a:srgbClr>
            </a:outerShdw>
          </a:effectLst>
          <a:latin typeface="+mn-lt"/>
          <a:ea typeface="+mn-ea"/>
          <a:cs typeface="+mn-cs"/>
        </a:defRPr>
      </a:lvl1pPr>
      <a:lvl2pPr marL="640080" indent="-256032" algn="l" defTabSz="914400" rtl="0" eaLnBrk="1" latinLnBrk="0" hangingPunct="1">
        <a:spcBef>
          <a:spcPct val="20000"/>
        </a:spcBef>
        <a:buSzPct val="60000"/>
        <a:buFont typeface="Wingdings" pitchFamily="2" charset="2"/>
        <a:buChar char=""/>
        <a:defRPr sz="1900" kern="1200">
          <a:solidFill>
            <a:schemeClr val="tx1"/>
          </a:solidFill>
          <a:effectLst>
            <a:outerShdw blurRad="38100" dist="38100" dir="2700000" algn="tl">
              <a:srgbClr val="000000">
                <a:alpha val="43137"/>
              </a:srgbClr>
            </a:outerShdw>
          </a:effectLst>
          <a:latin typeface="+mn-lt"/>
          <a:ea typeface="+mn-ea"/>
          <a:cs typeface="+mn-cs"/>
        </a:defRPr>
      </a:lvl2pPr>
      <a:lvl3pPr marL="1005840" indent="-256032" algn="l" defTabSz="914400" rtl="0" eaLnBrk="1" latinLnBrk="0" hangingPunct="1">
        <a:spcBef>
          <a:spcPct val="20000"/>
        </a:spcBef>
        <a:buSzPct val="60000"/>
        <a:buFont typeface="Wingdings" pitchFamily="2" charset="2"/>
        <a:buChar char=""/>
        <a:defRPr sz="1700" kern="1200">
          <a:solidFill>
            <a:schemeClr val="tx1"/>
          </a:solidFill>
          <a:effectLst>
            <a:outerShdw blurRad="38100" dist="38100" dir="2700000" algn="tl">
              <a:srgbClr val="000000">
                <a:alpha val="43137"/>
              </a:srgbClr>
            </a:outerShdw>
          </a:effectLst>
          <a:latin typeface="+mn-lt"/>
          <a:ea typeface="+mn-ea"/>
          <a:cs typeface="+mn-cs"/>
        </a:defRPr>
      </a:lvl3pPr>
      <a:lvl4pPr marL="1371600" indent="-256032" algn="l" defTabSz="914400" rtl="0" eaLnBrk="1" latinLnBrk="0" hangingPunct="1">
        <a:spcBef>
          <a:spcPct val="20000"/>
        </a:spcBef>
        <a:buSzPct val="60000"/>
        <a:buFont typeface="Wingdings" pitchFamily="2" charset="2"/>
        <a:buChar char=""/>
        <a:defRPr sz="1600" kern="1200">
          <a:solidFill>
            <a:schemeClr val="tx1"/>
          </a:solidFill>
          <a:effectLst>
            <a:outerShdw blurRad="38100" dist="38100" dir="2700000" algn="tl">
              <a:srgbClr val="000000">
                <a:alpha val="43137"/>
              </a:srgbClr>
            </a:outerShdw>
          </a:effectLst>
          <a:latin typeface="+mn-lt"/>
          <a:ea typeface="+mn-ea"/>
          <a:cs typeface="+mn-cs"/>
        </a:defRPr>
      </a:lvl4pPr>
      <a:lvl5pPr marL="1645920" indent="-256032" algn="l" defTabSz="914400" rtl="0" eaLnBrk="1" latinLnBrk="0" hangingPunct="1">
        <a:spcBef>
          <a:spcPct val="20000"/>
        </a:spcBef>
        <a:buSzPct val="60000"/>
        <a:buFont typeface="Wingdings" pitchFamily="2" charset="2"/>
        <a:buChar char=""/>
        <a:defRPr sz="1500" kern="1200">
          <a:solidFill>
            <a:schemeClr val="tx1"/>
          </a:solidFill>
          <a:effectLst>
            <a:outerShdw blurRad="38100" dist="38100" dir="2700000" algn="tl">
              <a:srgbClr val="000000">
                <a:alpha val="43137"/>
              </a:srgbClr>
            </a:outerShdw>
          </a:effectLst>
          <a:latin typeface="+mn-lt"/>
          <a:ea typeface="+mn-ea"/>
          <a:cs typeface="+mn-cs"/>
        </a:defRPr>
      </a:lvl5pPr>
      <a:lvl6pPr marL="196596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6pPr>
      <a:lvl7pPr marL="224028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7pPr>
      <a:lvl8pPr marL="251460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8pPr>
      <a:lvl9pPr marL="283464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en.wikipedia.org/wiki/File:Duchamp_-_Nude_Descending_a_Staircase.jpg" TargetMode="External"/><Relationship Id="rId1" Type="http://schemas.openxmlformats.org/officeDocument/2006/relationships/slideLayout" Target="../slideLayouts/slideLayout7.xml"/><Relationship Id="rId5" Type="http://schemas.microsoft.com/office/2007/relationships/hdphoto" Target="../media/hdphoto1.wdp"/><Relationship Id="rId4" Type="http://schemas.openxmlformats.org/officeDocument/2006/relationships/image" Target="../media/image3.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5"/>
          <p:cNvSpPr txBox="1">
            <a:spLocks noChangeArrowheads="1"/>
          </p:cNvSpPr>
          <p:nvPr/>
        </p:nvSpPr>
        <p:spPr>
          <a:xfrm>
            <a:off x="1403648" y="2037098"/>
            <a:ext cx="5911800" cy="3024336"/>
          </a:xfrm>
          <a:prstGeom prst="rect">
            <a:avLst/>
          </a:prstGeom>
          <a:noFill/>
          <a:ln>
            <a:noFill/>
          </a:ln>
        </p:spPr>
        <p:txBody>
          <a:bodyPr vert="horz" lIns="91440" tIns="45720" rIns="91440" bIns="45720" rtlCol="0" anchor="b">
            <a:noAutofit/>
          </a:bodyPr>
          <a:lstStyle>
            <a:lvl1pPr algn="l" defTabSz="914400" rtl="0" eaLnBrk="1" latinLnBrk="0" hangingPunct="1">
              <a:spcBef>
                <a:spcPct val="0"/>
              </a:spcBef>
              <a:buNone/>
              <a:defRPr sz="4900" kern="1200">
                <a:solidFill>
                  <a:schemeClr val="tx1"/>
                </a:solidFill>
                <a:effectLst>
                  <a:outerShdw blurRad="38100" dist="38100" dir="2700000" algn="tl">
                    <a:srgbClr val="000000">
                      <a:alpha val="43137"/>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fontAlgn="auto">
              <a:spcAft>
                <a:spcPts val="0"/>
              </a:spcAft>
            </a:pPr>
            <a:r>
              <a:rPr lang="en-GB" altLang="en-US" sz="4800" dirty="0" smtClean="0">
                <a:effectLst/>
                <a:latin typeface="Modern No. 20" pitchFamily="18" charset="0"/>
              </a:rPr>
              <a:t>CSEN6020 </a:t>
            </a:r>
            <a:r>
              <a:rPr lang="en-GB" altLang="en-US" sz="4400" dirty="0" smtClean="0">
                <a:effectLst/>
                <a:latin typeface="Modern No. 20" pitchFamily="18" charset="0"/>
              </a:rPr>
              <a:t>MODERNISM </a:t>
            </a:r>
          </a:p>
          <a:p>
            <a:pPr algn="ctr" fontAlgn="auto">
              <a:spcAft>
                <a:spcPts val="0"/>
              </a:spcAft>
            </a:pPr>
            <a:r>
              <a:rPr lang="en-GB" altLang="en-US" sz="4400" dirty="0" smtClean="0">
                <a:effectLst/>
                <a:latin typeface="Modern No. 20" pitchFamily="18" charset="0"/>
              </a:rPr>
              <a:t>&amp; MODERNISMS </a:t>
            </a:r>
            <a:endParaRPr lang="en-GB" altLang="en-US" sz="4400" dirty="0" smtClean="0">
              <a:effectLst/>
              <a:latin typeface="Modern No. 20" pitchFamily="18" charset="0"/>
            </a:endParaRPr>
          </a:p>
          <a:p>
            <a:pPr algn="ctr" fontAlgn="auto">
              <a:spcAft>
                <a:spcPts val="0"/>
              </a:spcAft>
            </a:pPr>
            <a:endParaRPr lang="en-GB" altLang="en-US" sz="4000" dirty="0" smtClean="0">
              <a:solidFill>
                <a:srgbClr val="FF33CC"/>
              </a:solidFill>
              <a:effectLst/>
            </a:endParaRPr>
          </a:p>
        </p:txBody>
      </p:sp>
    </p:spTree>
    <p:extLst>
      <p:ext uri="{BB962C8B-B14F-4D97-AF65-F5344CB8AC3E}">
        <p14:creationId xmlns:p14="http://schemas.microsoft.com/office/powerpoint/2010/main" val="24646660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51520" y="1700808"/>
            <a:ext cx="8568952" cy="4039343"/>
          </a:xfrm>
        </p:spPr>
        <p:txBody>
          <a:bodyPr>
            <a:normAutofit/>
          </a:bodyPr>
          <a:lstStyle/>
          <a:p>
            <a:pPr marL="18288" indent="0">
              <a:buNone/>
            </a:pPr>
            <a:r>
              <a:rPr lang="en-GB" sz="2400" dirty="0" smtClean="0">
                <a:effectLst/>
              </a:rPr>
              <a:t>•    	</a:t>
            </a:r>
            <a:r>
              <a:rPr lang="en-GB" sz="2400" dirty="0" smtClean="0">
                <a:effectLst/>
                <a:latin typeface="Century Gothic" panose="020B0502020202020204" pitchFamily="34" charset="0"/>
              </a:rPr>
              <a:t>To </a:t>
            </a:r>
            <a:r>
              <a:rPr lang="en-GB" sz="2400" dirty="0">
                <a:effectLst/>
                <a:latin typeface="Century Gothic" panose="020B0502020202020204" pitchFamily="34" charset="0"/>
              </a:rPr>
              <a:t>explore the internal variety and range of </a:t>
            </a:r>
            <a:r>
              <a:rPr lang="en-GB" sz="2400" dirty="0" smtClean="0">
                <a:effectLst/>
                <a:latin typeface="Century Gothic" panose="020B0502020202020204" pitchFamily="34" charset="0"/>
              </a:rPr>
              <a:t>	experimentation encompassed </a:t>
            </a:r>
            <a:r>
              <a:rPr lang="en-GB" sz="2400" dirty="0">
                <a:effectLst/>
                <a:latin typeface="Century Gothic" panose="020B0502020202020204" pitchFamily="34" charset="0"/>
              </a:rPr>
              <a:t>by the </a:t>
            </a:r>
            <a:r>
              <a:rPr lang="en-GB" sz="2400" dirty="0" smtClean="0">
                <a:effectLst/>
                <a:latin typeface="Century Gothic" panose="020B0502020202020204" pitchFamily="34" charset="0"/>
              </a:rPr>
              <a:t>critical </a:t>
            </a:r>
            <a:r>
              <a:rPr lang="en-GB" sz="2400" dirty="0">
                <a:effectLst/>
                <a:latin typeface="Century Gothic" panose="020B0502020202020204" pitchFamily="34" charset="0"/>
              </a:rPr>
              <a:t>	</a:t>
            </a:r>
            <a:r>
              <a:rPr lang="en-GB" sz="2400" dirty="0" smtClean="0">
                <a:effectLst/>
                <a:latin typeface="Century Gothic" panose="020B0502020202020204" pitchFamily="34" charset="0"/>
              </a:rPr>
              <a:t>concept </a:t>
            </a:r>
            <a:r>
              <a:rPr lang="en-GB" sz="2400" dirty="0">
                <a:effectLst/>
                <a:latin typeface="Century Gothic" panose="020B0502020202020204" pitchFamily="34" charset="0"/>
              </a:rPr>
              <a:t>of ‘Modernism’ </a:t>
            </a:r>
            <a:r>
              <a:rPr lang="en-GB" sz="2400" dirty="0" smtClean="0">
                <a:effectLst/>
                <a:latin typeface="Century Gothic" panose="020B0502020202020204" pitchFamily="34" charset="0"/>
              </a:rPr>
              <a:t>and exhibited by early 	twentieth-century </a:t>
            </a:r>
            <a:r>
              <a:rPr lang="en-GB" sz="2400" dirty="0">
                <a:effectLst/>
                <a:latin typeface="Century Gothic" panose="020B0502020202020204" pitchFamily="34" charset="0"/>
              </a:rPr>
              <a:t>writing </a:t>
            </a:r>
            <a:r>
              <a:rPr lang="en-GB" sz="2400" dirty="0" smtClean="0">
                <a:effectLst/>
                <a:latin typeface="Century Gothic" panose="020B0502020202020204" pitchFamily="34" charset="0"/>
              </a:rPr>
              <a:t>more </a:t>
            </a:r>
            <a:r>
              <a:rPr lang="en-GB" sz="2400" dirty="0">
                <a:effectLst/>
                <a:latin typeface="Century Gothic" panose="020B0502020202020204" pitchFamily="34" charset="0"/>
              </a:rPr>
              <a:t>generally</a:t>
            </a:r>
            <a:r>
              <a:rPr lang="en-GB" sz="2400" dirty="0" smtClean="0">
                <a:effectLst/>
                <a:latin typeface="Century Gothic" panose="020B0502020202020204" pitchFamily="34" charset="0"/>
              </a:rPr>
              <a:t>.</a:t>
            </a:r>
          </a:p>
          <a:p>
            <a:pPr marL="18288" indent="0">
              <a:buNone/>
            </a:pPr>
            <a:endParaRPr lang="en-GB" sz="2400" dirty="0">
              <a:effectLst/>
              <a:latin typeface="Century Gothic" panose="020B0502020202020204" pitchFamily="34" charset="0"/>
            </a:endParaRPr>
          </a:p>
          <a:p>
            <a:pPr marL="18288" indent="0">
              <a:buNone/>
            </a:pPr>
            <a:r>
              <a:rPr lang="en-GB" sz="2400" dirty="0" smtClean="0">
                <a:effectLst/>
                <a:latin typeface="Century Gothic" panose="020B0502020202020204" pitchFamily="34" charset="0"/>
              </a:rPr>
              <a:t>•       	To </a:t>
            </a:r>
            <a:r>
              <a:rPr lang="en-GB" sz="2400" dirty="0">
                <a:effectLst/>
                <a:latin typeface="Century Gothic" panose="020B0502020202020204" pitchFamily="34" charset="0"/>
              </a:rPr>
              <a:t>establish the specific configurations of </a:t>
            </a:r>
            <a:r>
              <a:rPr lang="en-GB" sz="2400" dirty="0" smtClean="0">
                <a:effectLst/>
                <a:latin typeface="Century Gothic" panose="020B0502020202020204" pitchFamily="34" charset="0"/>
              </a:rPr>
              <a:t>social</a:t>
            </a:r>
            <a:r>
              <a:rPr lang="en-GB" sz="2400" dirty="0">
                <a:effectLst/>
                <a:latin typeface="Century Gothic" panose="020B0502020202020204" pitchFamily="34" charset="0"/>
              </a:rPr>
              <a:t>, 	</a:t>
            </a:r>
            <a:r>
              <a:rPr lang="en-GB" sz="2400" dirty="0" smtClean="0">
                <a:effectLst/>
                <a:latin typeface="Century Gothic" panose="020B0502020202020204" pitchFamily="34" charset="0"/>
              </a:rPr>
              <a:t>historical</a:t>
            </a:r>
            <a:r>
              <a:rPr lang="en-GB" sz="2400" dirty="0">
                <a:effectLst/>
                <a:latin typeface="Century Gothic" panose="020B0502020202020204" pitchFamily="34" charset="0"/>
              </a:rPr>
              <a:t>, and cultural </a:t>
            </a:r>
            <a:r>
              <a:rPr lang="en-GB" sz="2400" dirty="0" smtClean="0">
                <a:effectLst/>
                <a:latin typeface="Century Gothic" panose="020B0502020202020204" pitchFamily="34" charset="0"/>
              </a:rPr>
              <a:t>forces </a:t>
            </a:r>
            <a:r>
              <a:rPr lang="en-GB" sz="2400" dirty="0">
                <a:effectLst/>
                <a:latin typeface="Century Gothic" panose="020B0502020202020204" pitchFamily="34" charset="0"/>
              </a:rPr>
              <a:t>to which Modernist 	</a:t>
            </a:r>
            <a:r>
              <a:rPr lang="en-GB" sz="2400" dirty="0" smtClean="0">
                <a:effectLst/>
                <a:latin typeface="Century Gothic" panose="020B0502020202020204" pitchFamily="34" charset="0"/>
              </a:rPr>
              <a:t>texts </a:t>
            </a:r>
            <a:r>
              <a:rPr lang="en-GB" sz="2400" dirty="0">
                <a:effectLst/>
                <a:latin typeface="Century Gothic" panose="020B0502020202020204" pitchFamily="34" charset="0"/>
              </a:rPr>
              <a:t>both refer and respond</a:t>
            </a:r>
            <a:r>
              <a:rPr lang="en-GB" dirty="0">
                <a:effectLst/>
                <a:latin typeface="Century Gothic" panose="020B0502020202020204" pitchFamily="34" charset="0"/>
              </a:rPr>
              <a:t>.</a:t>
            </a:r>
          </a:p>
          <a:p>
            <a:endParaRPr lang="en-GB" dirty="0"/>
          </a:p>
        </p:txBody>
      </p:sp>
      <p:sp>
        <p:nvSpPr>
          <p:cNvPr id="3" name="Title 2"/>
          <p:cNvSpPr>
            <a:spLocks noGrp="1"/>
          </p:cNvSpPr>
          <p:nvPr>
            <p:ph type="title"/>
          </p:nvPr>
        </p:nvSpPr>
        <p:spPr>
          <a:xfrm>
            <a:off x="467544" y="476672"/>
            <a:ext cx="7543800" cy="914400"/>
          </a:xfrm>
        </p:spPr>
        <p:txBody>
          <a:bodyPr/>
          <a:lstStyle/>
          <a:p>
            <a:pPr algn="ctr"/>
            <a:r>
              <a:rPr lang="en-GB" sz="4000" dirty="0">
                <a:effectLst/>
                <a:latin typeface="Perpetua Titling MT" panose="02020502060505020804" pitchFamily="18" charset="0"/>
              </a:rPr>
              <a:t>AIM(S</a:t>
            </a:r>
            <a:r>
              <a:rPr lang="en-GB" sz="4000" dirty="0" smtClean="0">
                <a:effectLst/>
                <a:latin typeface="Perpetua Titling MT" panose="02020502060505020804" pitchFamily="18" charset="0"/>
              </a:rPr>
              <a:t>)</a:t>
            </a:r>
            <a:endParaRPr lang="en-GB" sz="4000" dirty="0">
              <a:latin typeface="Perpetua Titling MT" panose="02020502060505020804" pitchFamily="18" charset="0"/>
            </a:endParaRPr>
          </a:p>
        </p:txBody>
      </p:sp>
    </p:spTree>
    <p:extLst>
      <p:ext uri="{BB962C8B-B14F-4D97-AF65-F5344CB8AC3E}">
        <p14:creationId xmlns:p14="http://schemas.microsoft.com/office/powerpoint/2010/main" val="21034613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1484784"/>
            <a:ext cx="8496944" cy="4968552"/>
          </a:xfrm>
        </p:spPr>
        <p:txBody>
          <a:bodyPr/>
          <a:lstStyle/>
          <a:p>
            <a:pPr marL="0" indent="0">
              <a:buNone/>
            </a:pPr>
            <a:r>
              <a:rPr lang="en-GB" sz="2400" dirty="0" smtClean="0">
                <a:latin typeface="Century Gothic" panose="020B0502020202020204" pitchFamily="34" charset="0"/>
              </a:rPr>
              <a:t>1.    an </a:t>
            </a:r>
            <a:r>
              <a:rPr lang="en-GB" sz="2400" dirty="0">
                <a:latin typeface="Century Gothic" panose="020B0502020202020204" pitchFamily="34" charset="0"/>
              </a:rPr>
              <a:t>ability to exhibit a systematic understanding of </a:t>
            </a:r>
            <a:r>
              <a:rPr lang="en-GB" sz="2400" dirty="0" smtClean="0">
                <a:latin typeface="Century Gothic" panose="020B0502020202020204" pitchFamily="34" charset="0"/>
              </a:rPr>
              <a:t>the </a:t>
            </a:r>
            <a:r>
              <a:rPr lang="en-GB" sz="2400" dirty="0">
                <a:latin typeface="Century Gothic" panose="020B0502020202020204" pitchFamily="34" charset="0"/>
              </a:rPr>
              <a:t>key concepts 	associated with literary Modernism;</a:t>
            </a:r>
          </a:p>
          <a:p>
            <a:pPr marL="0" indent="0">
              <a:buNone/>
            </a:pPr>
            <a:r>
              <a:rPr lang="en-GB" sz="2400" dirty="0">
                <a:latin typeface="Century Gothic" panose="020B0502020202020204" pitchFamily="34" charset="0"/>
              </a:rPr>
              <a:t>2</a:t>
            </a:r>
            <a:r>
              <a:rPr lang="en-GB" sz="2400" dirty="0" smtClean="0">
                <a:latin typeface="Century Gothic" panose="020B0502020202020204" pitchFamily="34" charset="0"/>
              </a:rPr>
              <a:t>.    a </a:t>
            </a:r>
            <a:r>
              <a:rPr lang="en-GB" sz="2400" dirty="0">
                <a:latin typeface="Century Gothic" panose="020B0502020202020204" pitchFamily="34" charset="0"/>
              </a:rPr>
              <a:t>coherent and detailed knowledge of a varied range of Modernist </a:t>
            </a:r>
            <a:r>
              <a:rPr lang="en-GB" sz="2400" dirty="0" smtClean="0">
                <a:latin typeface="Century Gothic" panose="020B0502020202020204" pitchFamily="34" charset="0"/>
              </a:rPr>
              <a:t>texts</a:t>
            </a:r>
            <a:r>
              <a:rPr lang="en-GB" sz="2400" dirty="0">
                <a:latin typeface="Century Gothic" panose="020B0502020202020204" pitchFamily="34" charset="0"/>
              </a:rPr>
              <a:t>;</a:t>
            </a:r>
          </a:p>
          <a:p>
            <a:pPr marL="0" indent="0">
              <a:buNone/>
            </a:pPr>
            <a:r>
              <a:rPr lang="en-GB" sz="2400" dirty="0">
                <a:latin typeface="Century Gothic" panose="020B0502020202020204" pitchFamily="34" charset="0"/>
              </a:rPr>
              <a:t>3</a:t>
            </a:r>
            <a:r>
              <a:rPr lang="en-GB" sz="2400" dirty="0" smtClean="0">
                <a:latin typeface="Century Gothic" panose="020B0502020202020204" pitchFamily="34" charset="0"/>
              </a:rPr>
              <a:t>.    an </a:t>
            </a:r>
            <a:r>
              <a:rPr lang="en-GB" sz="2400" dirty="0">
                <a:latin typeface="Century Gothic" panose="020B0502020202020204" pitchFamily="34" charset="0"/>
              </a:rPr>
              <a:t>ability to discuss the characteristic formal and thematic features </a:t>
            </a:r>
            <a:r>
              <a:rPr lang="en-GB" sz="2400" dirty="0" smtClean="0">
                <a:latin typeface="Century Gothic" panose="020B0502020202020204" pitchFamily="34" charset="0"/>
              </a:rPr>
              <a:t>associated </a:t>
            </a:r>
            <a:r>
              <a:rPr lang="en-GB" sz="2400" dirty="0">
                <a:latin typeface="Century Gothic" panose="020B0502020202020204" pitchFamily="34" charset="0"/>
              </a:rPr>
              <a:t>with Modernism;</a:t>
            </a:r>
          </a:p>
          <a:p>
            <a:pPr marL="0" indent="0">
              <a:buNone/>
            </a:pPr>
            <a:r>
              <a:rPr lang="en-GB" sz="2400" dirty="0">
                <a:latin typeface="Century Gothic" panose="020B0502020202020204" pitchFamily="34" charset="0"/>
              </a:rPr>
              <a:t>4</a:t>
            </a:r>
            <a:r>
              <a:rPr lang="en-GB" sz="2400" dirty="0" smtClean="0">
                <a:latin typeface="Century Gothic" panose="020B0502020202020204" pitchFamily="34" charset="0"/>
              </a:rPr>
              <a:t>.    an </a:t>
            </a:r>
            <a:r>
              <a:rPr lang="en-GB" sz="2400" dirty="0">
                <a:latin typeface="Century Gothic" panose="020B0502020202020204" pitchFamily="34" charset="0"/>
              </a:rPr>
              <a:t>ability to display a thorough familiarity with the historical and </a:t>
            </a:r>
            <a:r>
              <a:rPr lang="en-GB" sz="2400" dirty="0" smtClean="0">
                <a:latin typeface="Century Gothic" panose="020B0502020202020204" pitchFamily="34" charset="0"/>
              </a:rPr>
              <a:t>socio- cultural </a:t>
            </a:r>
            <a:r>
              <a:rPr lang="en-GB" sz="2400" dirty="0">
                <a:latin typeface="Century Gothic" panose="020B0502020202020204" pitchFamily="34" charset="0"/>
              </a:rPr>
              <a:t>contexts of </a:t>
            </a:r>
            <a:r>
              <a:rPr lang="en-GB" sz="2400" dirty="0" smtClean="0">
                <a:latin typeface="Century Gothic" panose="020B0502020202020204" pitchFamily="34" charset="0"/>
              </a:rPr>
              <a:t>Modernism </a:t>
            </a:r>
            <a:r>
              <a:rPr lang="en-GB" sz="2400" dirty="0">
                <a:latin typeface="Century Gothic" panose="020B0502020202020204" pitchFamily="34" charset="0"/>
              </a:rPr>
              <a:t>generally and individual texts in </a:t>
            </a:r>
            <a:r>
              <a:rPr lang="en-GB" sz="2400" dirty="0" smtClean="0">
                <a:latin typeface="Century Gothic" panose="020B0502020202020204" pitchFamily="34" charset="0"/>
              </a:rPr>
              <a:t>particular</a:t>
            </a:r>
            <a:r>
              <a:rPr lang="en-GB" sz="2400" dirty="0">
                <a:latin typeface="Century Gothic" panose="020B0502020202020204" pitchFamily="34" charset="0"/>
              </a:rPr>
              <a:t>;</a:t>
            </a:r>
          </a:p>
          <a:p>
            <a:pPr marL="0" indent="0">
              <a:buNone/>
            </a:pPr>
            <a:r>
              <a:rPr lang="en-GB" sz="2400" dirty="0">
                <a:latin typeface="Century Gothic" panose="020B0502020202020204" pitchFamily="34" charset="0"/>
              </a:rPr>
              <a:t>5</a:t>
            </a:r>
            <a:r>
              <a:rPr lang="en-GB" sz="2400" dirty="0" smtClean="0">
                <a:latin typeface="Century Gothic" panose="020B0502020202020204" pitchFamily="34" charset="0"/>
              </a:rPr>
              <a:t>.    an </a:t>
            </a:r>
            <a:r>
              <a:rPr lang="en-GB" sz="2400" dirty="0">
                <a:latin typeface="Century Gothic" panose="020B0502020202020204" pitchFamily="34" charset="0"/>
              </a:rPr>
              <a:t>ability to show awareness of the ongoing critical debates concerning </a:t>
            </a:r>
            <a:r>
              <a:rPr lang="en-GB" sz="2400" dirty="0" smtClean="0">
                <a:latin typeface="Century Gothic" panose="020B0502020202020204" pitchFamily="34" charset="0"/>
              </a:rPr>
              <a:t> ‘</a:t>
            </a:r>
            <a:r>
              <a:rPr lang="en-GB" sz="2400" dirty="0">
                <a:latin typeface="Century Gothic" panose="020B0502020202020204" pitchFamily="34" charset="0"/>
              </a:rPr>
              <a:t>Modernism’, its precise definition, and historical importance</a:t>
            </a:r>
            <a:r>
              <a:rPr lang="en-GB" sz="2400" dirty="0" smtClean="0">
                <a:latin typeface="Century Gothic" panose="020B0502020202020204" pitchFamily="34" charset="0"/>
              </a:rPr>
              <a:t>.</a:t>
            </a:r>
            <a:endParaRPr lang="en-GB" sz="2400" dirty="0">
              <a:latin typeface="Century Gothic" panose="020B0502020202020204" pitchFamily="34" charset="0"/>
            </a:endParaRPr>
          </a:p>
        </p:txBody>
      </p:sp>
      <p:sp>
        <p:nvSpPr>
          <p:cNvPr id="2" name="Title 1"/>
          <p:cNvSpPr>
            <a:spLocks noGrp="1"/>
          </p:cNvSpPr>
          <p:nvPr>
            <p:ph type="title"/>
          </p:nvPr>
        </p:nvSpPr>
        <p:spPr>
          <a:xfrm>
            <a:off x="467544" y="332656"/>
            <a:ext cx="8229600" cy="850106"/>
          </a:xfrm>
        </p:spPr>
        <p:txBody>
          <a:bodyPr/>
          <a:lstStyle/>
          <a:p>
            <a:pPr algn="ctr"/>
            <a:r>
              <a:rPr lang="en-GB" sz="4000" dirty="0" smtClean="0">
                <a:effectLst/>
                <a:latin typeface="Perpetua Titling MT" panose="02020502060505020804" pitchFamily="18" charset="0"/>
              </a:rPr>
              <a:t>LEARNING OUTCOMES</a:t>
            </a:r>
            <a:endParaRPr lang="en-GB" sz="4000" dirty="0">
              <a:effectLst/>
              <a:latin typeface="Perpetua Titling MT" panose="02020502060505020804" pitchFamily="18" charset="0"/>
            </a:endParaRPr>
          </a:p>
        </p:txBody>
      </p:sp>
    </p:spTree>
    <p:extLst>
      <p:ext uri="{BB962C8B-B14F-4D97-AF65-F5344CB8AC3E}">
        <p14:creationId xmlns:p14="http://schemas.microsoft.com/office/powerpoint/2010/main" val="36227596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4"/>
          <p:cNvSpPr>
            <a:spLocks noChangeArrowheads="1"/>
          </p:cNvSpPr>
          <p:nvPr/>
        </p:nvSpPr>
        <p:spPr bwMode="auto">
          <a:xfrm>
            <a:off x="1258888" y="260350"/>
            <a:ext cx="6756721"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4000" dirty="0">
                <a:latin typeface="Perpetua Titling MT" panose="02020502060505020804" pitchFamily="18" charset="0"/>
              </a:rPr>
              <a:t>PROBLEMS OF DEFINITION</a:t>
            </a:r>
          </a:p>
        </p:txBody>
      </p:sp>
      <p:sp>
        <p:nvSpPr>
          <p:cNvPr id="3075" name="Rectangle 5"/>
          <p:cNvSpPr>
            <a:spLocks noChangeArrowheads="1"/>
          </p:cNvSpPr>
          <p:nvPr/>
        </p:nvSpPr>
        <p:spPr bwMode="auto">
          <a:xfrm>
            <a:off x="395288" y="1174949"/>
            <a:ext cx="8497887" cy="55399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2400" dirty="0">
                <a:latin typeface="Century Gothic" pitchFamily="34" charset="0"/>
              </a:rPr>
              <a:t>it is the </a:t>
            </a:r>
            <a:r>
              <a:rPr lang="en-GB" altLang="en-US" sz="2400" dirty="0">
                <a:solidFill>
                  <a:srgbClr val="FFFF00"/>
                </a:solidFill>
                <a:latin typeface="Century Gothic" pitchFamily="34" charset="0"/>
              </a:rPr>
              <a:t>protean variety of relations to capitalist modernity that is most striking in the broad groupings of movements typically assembled under the common rubric “modernism”. </a:t>
            </a:r>
            <a:r>
              <a:rPr lang="en-GB" altLang="en-US" sz="2400" dirty="0">
                <a:latin typeface="Century Gothic" pitchFamily="34" charset="0"/>
              </a:rPr>
              <a:t>[…] As we have seen, what is concealed beneath the label “modernism” is a wide variety of very diverse – indeed, incompatible – aesthetic practices: symbolism, constructivism, expressionism, surrealism. These –isms, which spell out specific programs, were unified </a:t>
            </a:r>
            <a:r>
              <a:rPr lang="en-GB" altLang="en-US" sz="2400" i="1" dirty="0">
                <a:latin typeface="Century Gothic" pitchFamily="34" charset="0"/>
              </a:rPr>
              <a:t>post hoc </a:t>
            </a:r>
            <a:r>
              <a:rPr lang="en-GB" altLang="en-US" sz="2400" dirty="0">
                <a:latin typeface="Century Gothic" pitchFamily="34" charset="0"/>
              </a:rPr>
              <a:t>in a portmanteau concept whose only referent is the blank passage of time itself. </a:t>
            </a:r>
          </a:p>
          <a:p>
            <a:pPr eaLnBrk="1" hangingPunct="1"/>
            <a:r>
              <a:rPr lang="en-GB" altLang="en-US" dirty="0">
                <a:latin typeface="Century Gothic" pitchFamily="34" charset="0"/>
              </a:rPr>
              <a:t>	</a:t>
            </a:r>
            <a:endParaRPr lang="en-GB" altLang="en-US" dirty="0" smtClean="0">
              <a:latin typeface="Century Gothic" pitchFamily="34" charset="0"/>
            </a:endParaRPr>
          </a:p>
          <a:p>
            <a:pPr eaLnBrk="1" hangingPunct="1"/>
            <a:r>
              <a:rPr lang="en-GB" altLang="en-US" dirty="0">
                <a:latin typeface="Century Gothic" pitchFamily="34" charset="0"/>
              </a:rPr>
              <a:t>	</a:t>
            </a:r>
            <a:r>
              <a:rPr lang="en-GB" altLang="en-US" dirty="0" smtClean="0">
                <a:latin typeface="Century Gothic" pitchFamily="34" charset="0"/>
              </a:rPr>
              <a:t>Perry </a:t>
            </a:r>
            <a:r>
              <a:rPr lang="en-GB" altLang="en-US" dirty="0">
                <a:latin typeface="Century Gothic" pitchFamily="34" charset="0"/>
              </a:rPr>
              <a:t>Anderson, ‘Modernity and Revolution,’ Cary Nelson and 	Lawrence </a:t>
            </a:r>
            <a:r>
              <a:rPr lang="en-GB" altLang="en-US" dirty="0" err="1">
                <a:latin typeface="Century Gothic" pitchFamily="34" charset="0"/>
              </a:rPr>
              <a:t>Grossberg</a:t>
            </a:r>
            <a:r>
              <a:rPr lang="en-GB" altLang="en-US" dirty="0">
                <a:latin typeface="Century Gothic" pitchFamily="34" charset="0"/>
              </a:rPr>
              <a:t>, eds., </a:t>
            </a:r>
            <a:r>
              <a:rPr lang="en-GB" altLang="en-US" i="1" dirty="0">
                <a:latin typeface="Century Gothic" pitchFamily="34" charset="0"/>
              </a:rPr>
              <a:t>Marxism and 	the Interpretation of 	Culture</a:t>
            </a:r>
            <a:r>
              <a:rPr lang="en-GB" altLang="en-US" dirty="0">
                <a:latin typeface="Century Gothic" pitchFamily="34" charset="0"/>
              </a:rPr>
              <a:t> (Urbana; </a:t>
            </a:r>
            <a:r>
              <a:rPr lang="en-GB" altLang="en-US" dirty="0" err="1">
                <a:latin typeface="Century Gothic" pitchFamily="34" charset="0"/>
              </a:rPr>
              <a:t>Chacago</a:t>
            </a:r>
            <a:r>
              <a:rPr lang="en-GB" altLang="en-US" dirty="0">
                <a:latin typeface="Century Gothic" pitchFamily="34" charset="0"/>
              </a:rPr>
              <a:t>:  University of Illinois Press, 1988), 	 	pp. 323, 332.</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ChangeArrowheads="1"/>
          </p:cNvSpPr>
          <p:nvPr/>
        </p:nvSpPr>
        <p:spPr bwMode="auto">
          <a:xfrm>
            <a:off x="467544" y="1212141"/>
            <a:ext cx="8424863" cy="5509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2800" dirty="0" smtClean="0">
                <a:latin typeface="Century Gothic" pitchFamily="34" charset="0"/>
              </a:rPr>
              <a:t>It </a:t>
            </a:r>
            <a:r>
              <a:rPr lang="en-GB" altLang="en-US" sz="2800" dirty="0">
                <a:latin typeface="Century Gothic" pitchFamily="34" charset="0"/>
              </a:rPr>
              <a:t>is the art consequent on the dis-establishing of communal reality and conventional notions of causality, on the destruction of traditional notions of the wholeness of individual character, on the linguistic chaos that ensues when public notions of language have been discredited and when all realities have become subjective fictions. </a:t>
            </a:r>
            <a:endParaRPr lang="en-GB" altLang="en-US" sz="2800" dirty="0" smtClean="0">
              <a:latin typeface="Century Gothic" pitchFamily="34" charset="0"/>
            </a:endParaRPr>
          </a:p>
          <a:p>
            <a:pPr eaLnBrk="1" hangingPunct="1"/>
            <a:endParaRPr lang="en-GB" altLang="en-US" dirty="0" smtClean="0">
              <a:latin typeface="Century Gothic" pitchFamily="34" charset="0"/>
            </a:endParaRPr>
          </a:p>
          <a:p>
            <a:pPr eaLnBrk="1" hangingPunct="1"/>
            <a:r>
              <a:rPr lang="en-GB" altLang="en-US" sz="2800" dirty="0" smtClean="0">
                <a:solidFill>
                  <a:srgbClr val="FFFF00"/>
                </a:solidFill>
                <a:latin typeface="Century Gothic" pitchFamily="34" charset="0"/>
              </a:rPr>
              <a:t>Modernism </a:t>
            </a:r>
            <a:r>
              <a:rPr lang="en-GB" altLang="en-US" sz="2800" dirty="0">
                <a:solidFill>
                  <a:srgbClr val="FFFF00"/>
                </a:solidFill>
                <a:latin typeface="Century Gothic" pitchFamily="34" charset="0"/>
              </a:rPr>
              <a:t>is then the art of </a:t>
            </a:r>
            <a:r>
              <a:rPr lang="en-GB" altLang="en-US" sz="2800" dirty="0" smtClean="0">
                <a:solidFill>
                  <a:srgbClr val="FFFF00"/>
                </a:solidFill>
                <a:latin typeface="Century Gothic" pitchFamily="34" charset="0"/>
              </a:rPr>
              <a:t>modernization</a:t>
            </a:r>
            <a:endParaRPr lang="en-GB" altLang="en-US" sz="2800" dirty="0">
              <a:solidFill>
                <a:srgbClr val="FFFF00"/>
              </a:solidFill>
              <a:latin typeface="Century Gothic" pitchFamily="34" charset="0"/>
            </a:endParaRPr>
          </a:p>
          <a:p>
            <a:pPr eaLnBrk="1" hangingPunct="1"/>
            <a:r>
              <a:rPr lang="en-GB" altLang="en-US" dirty="0">
                <a:latin typeface="Century Gothic" pitchFamily="34" charset="0"/>
              </a:rPr>
              <a:t>	</a:t>
            </a:r>
            <a:endParaRPr lang="en-GB" altLang="en-US" dirty="0" smtClean="0">
              <a:latin typeface="Century Gothic" pitchFamily="34" charset="0"/>
            </a:endParaRPr>
          </a:p>
          <a:p>
            <a:pPr eaLnBrk="1" hangingPunct="1"/>
            <a:r>
              <a:rPr lang="en-GB" altLang="en-US" dirty="0">
                <a:latin typeface="Century Gothic" pitchFamily="34" charset="0"/>
              </a:rPr>
              <a:t>	</a:t>
            </a:r>
            <a:r>
              <a:rPr lang="en-GB" altLang="en-US" dirty="0" smtClean="0">
                <a:latin typeface="Century Gothic" pitchFamily="34" charset="0"/>
              </a:rPr>
              <a:t>Malcolm </a:t>
            </a:r>
            <a:r>
              <a:rPr lang="en-GB" altLang="en-US" dirty="0">
                <a:latin typeface="Century Gothic" pitchFamily="34" charset="0"/>
              </a:rPr>
              <a:t>Bradbury </a:t>
            </a:r>
            <a:r>
              <a:rPr lang="en-GB" altLang="en-US" i="1" dirty="0" smtClean="0">
                <a:latin typeface="Garamond" panose="02020404030301010803" pitchFamily="18" charset="0"/>
              </a:rPr>
              <a:t>&amp; </a:t>
            </a:r>
            <a:r>
              <a:rPr lang="en-GB" altLang="en-US" dirty="0" smtClean="0">
                <a:latin typeface="Century Gothic" pitchFamily="34" charset="0"/>
              </a:rPr>
              <a:t>James </a:t>
            </a:r>
            <a:r>
              <a:rPr lang="en-GB" altLang="en-US" dirty="0">
                <a:latin typeface="Century Gothic" pitchFamily="34" charset="0"/>
              </a:rPr>
              <a:t>McFarlane, ‘The Name and </a:t>
            </a:r>
            <a:r>
              <a:rPr lang="en-GB" altLang="en-US" dirty="0" smtClean="0">
                <a:latin typeface="Century Gothic" pitchFamily="34" charset="0"/>
              </a:rPr>
              <a:t>Nature </a:t>
            </a:r>
            <a:r>
              <a:rPr lang="en-GB" altLang="en-US" dirty="0">
                <a:latin typeface="Century Gothic" pitchFamily="34" charset="0"/>
              </a:rPr>
              <a:t>of </a:t>
            </a:r>
            <a:r>
              <a:rPr lang="en-GB" altLang="en-US" dirty="0" smtClean="0">
                <a:latin typeface="Century Gothic" pitchFamily="34" charset="0"/>
              </a:rPr>
              <a:t>	Modernism</a:t>
            </a:r>
            <a:r>
              <a:rPr lang="en-GB" altLang="en-US" dirty="0">
                <a:latin typeface="Century Gothic" pitchFamily="34" charset="0"/>
              </a:rPr>
              <a:t>,’ </a:t>
            </a:r>
            <a:r>
              <a:rPr lang="en-GB" altLang="en-US" dirty="0" smtClean="0">
                <a:latin typeface="Century Gothic" pitchFamily="34" charset="0"/>
              </a:rPr>
              <a:t>in Bradbury </a:t>
            </a:r>
            <a:r>
              <a:rPr lang="en-GB" altLang="en-US" i="1" dirty="0" smtClean="0">
                <a:latin typeface="Garamond" panose="02020404030301010803" pitchFamily="18" charset="0"/>
              </a:rPr>
              <a:t>&amp;</a:t>
            </a:r>
            <a:r>
              <a:rPr lang="en-GB" altLang="en-US" dirty="0" smtClean="0">
                <a:latin typeface="Century Gothic" pitchFamily="34" charset="0"/>
              </a:rPr>
              <a:t> McFarlane</a:t>
            </a:r>
            <a:r>
              <a:rPr lang="en-GB" altLang="en-US" dirty="0">
                <a:latin typeface="Century Gothic" pitchFamily="34" charset="0"/>
              </a:rPr>
              <a:t>, eds., </a:t>
            </a:r>
            <a:r>
              <a:rPr lang="en-GB" altLang="en-US" i="1" dirty="0">
                <a:latin typeface="Century Gothic" pitchFamily="34" charset="0"/>
              </a:rPr>
              <a:t>Modernism 1890-1930</a:t>
            </a:r>
            <a:r>
              <a:rPr lang="en-GB" altLang="en-US" dirty="0">
                <a:latin typeface="Century Gothic" pitchFamily="34" charset="0"/>
              </a:rPr>
              <a:t> </a:t>
            </a:r>
            <a:r>
              <a:rPr lang="en-GB" altLang="en-US" dirty="0" smtClean="0">
                <a:latin typeface="Century Gothic" pitchFamily="34" charset="0"/>
              </a:rPr>
              <a:t>	(</a:t>
            </a:r>
            <a:r>
              <a:rPr lang="en-GB" altLang="en-US" dirty="0" err="1">
                <a:latin typeface="Century Gothic" pitchFamily="34" charset="0"/>
              </a:rPr>
              <a:t>Harmondsworth</a:t>
            </a:r>
            <a:r>
              <a:rPr lang="en-GB" altLang="en-US" dirty="0">
                <a:latin typeface="Century Gothic" pitchFamily="34" charset="0"/>
              </a:rPr>
              <a:t>: </a:t>
            </a:r>
            <a:r>
              <a:rPr lang="en-GB" altLang="en-US" dirty="0" smtClean="0">
                <a:latin typeface="Century Gothic" pitchFamily="34" charset="0"/>
              </a:rPr>
              <a:t>Penguin</a:t>
            </a:r>
            <a:r>
              <a:rPr lang="en-GB" altLang="en-US" dirty="0">
                <a:latin typeface="Century Gothic" pitchFamily="34" charset="0"/>
              </a:rPr>
              <a:t>, 1990), p. 27.</a:t>
            </a:r>
          </a:p>
        </p:txBody>
      </p:sp>
      <p:sp>
        <p:nvSpPr>
          <p:cNvPr id="9219" name="Rectangle 3"/>
          <p:cNvSpPr>
            <a:spLocks noChangeArrowheads="1"/>
          </p:cNvSpPr>
          <p:nvPr/>
        </p:nvSpPr>
        <p:spPr bwMode="auto">
          <a:xfrm>
            <a:off x="250825" y="260350"/>
            <a:ext cx="8497639"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r>
              <a:rPr lang="en-GB" altLang="en-US" sz="4000" dirty="0">
                <a:latin typeface="Perpetua Titling MT" panose="02020502060505020804" pitchFamily="18" charset="0"/>
              </a:rPr>
              <a:t>MODERNISM </a:t>
            </a:r>
            <a:r>
              <a:rPr lang="en-GB" altLang="en-US" sz="4000" dirty="0" smtClean="0">
                <a:latin typeface="Perpetua Titling MT" panose="02020502060505020804" pitchFamily="18" charset="0"/>
              </a:rPr>
              <a:t>&amp;</a:t>
            </a:r>
            <a:r>
              <a:rPr lang="en-GB" altLang="en-US" sz="4000" i="1" dirty="0" smtClean="0">
                <a:latin typeface="Perpetua Titling MT" panose="02020502060505020804" pitchFamily="18" charset="0"/>
              </a:rPr>
              <a:t> </a:t>
            </a:r>
            <a:r>
              <a:rPr lang="en-GB" altLang="en-US" sz="4000" dirty="0" smtClean="0">
                <a:latin typeface="Perpetua Titling MT" panose="02020502060505020804" pitchFamily="18" charset="0"/>
              </a:rPr>
              <a:t>MODERNISATION</a:t>
            </a:r>
            <a:endParaRPr lang="en-GB" altLang="en-US" sz="4000" dirty="0">
              <a:latin typeface="Perpetua Titling MT" panose="02020502060505020804" pitchFamily="18" charset="0"/>
            </a:endParaRP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3"/>
          <p:cNvSpPr>
            <a:spLocks noChangeArrowheads="1"/>
          </p:cNvSpPr>
          <p:nvPr/>
        </p:nvSpPr>
        <p:spPr bwMode="auto">
          <a:xfrm>
            <a:off x="179388" y="115888"/>
            <a:ext cx="8964612" cy="68634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4000" dirty="0">
                <a:latin typeface="Perpetua Titling MT" panose="02020502060505020804" pitchFamily="18" charset="0"/>
              </a:rPr>
              <a:t>KEY FEATURES OF MODERNISM (</a:t>
            </a:r>
            <a:r>
              <a:rPr lang="en-GB" altLang="en-US" sz="4000" dirty="0" err="1">
                <a:latin typeface="+mj-lt"/>
              </a:rPr>
              <a:t>i</a:t>
            </a:r>
            <a:r>
              <a:rPr lang="en-GB" altLang="en-US" sz="4000" dirty="0">
                <a:latin typeface="Perpetua Titling MT" panose="02020502060505020804" pitchFamily="18" charset="0"/>
              </a:rPr>
              <a:t>)</a:t>
            </a:r>
          </a:p>
          <a:p>
            <a:pPr eaLnBrk="1" hangingPunct="1"/>
            <a:endParaRPr lang="en-GB" altLang="en-US" sz="2000" dirty="0">
              <a:latin typeface="Century Gothic" pitchFamily="34" charset="0"/>
            </a:endParaRPr>
          </a:p>
          <a:p>
            <a:pPr eaLnBrk="1" hangingPunct="1">
              <a:buFontTx/>
              <a:buAutoNum type="arabicPeriod"/>
            </a:pPr>
            <a:r>
              <a:rPr lang="en-GB" altLang="en-US" sz="2300" dirty="0">
                <a:latin typeface="Century Gothic" pitchFamily="34" charset="0"/>
              </a:rPr>
              <a:t>the alignment with Freud’s discoveries of the primacy of the </a:t>
            </a:r>
            <a:r>
              <a:rPr lang="en-GB" altLang="en-US" sz="2300" dirty="0">
                <a:solidFill>
                  <a:srgbClr val="FFFF00"/>
                </a:solidFill>
                <a:latin typeface="Century Gothic" pitchFamily="34" charset="0"/>
              </a:rPr>
              <a:t>unconscious</a:t>
            </a:r>
          </a:p>
          <a:p>
            <a:pPr eaLnBrk="1" hangingPunct="1">
              <a:buFontTx/>
              <a:buAutoNum type="arabicPeriod"/>
            </a:pPr>
            <a:endParaRPr lang="en-GB" altLang="en-US" sz="1000" dirty="0">
              <a:latin typeface="Century Gothic" pitchFamily="34" charset="0"/>
            </a:endParaRPr>
          </a:p>
          <a:p>
            <a:pPr eaLnBrk="1" hangingPunct="1">
              <a:buFontTx/>
              <a:buAutoNum type="arabicPeriod"/>
            </a:pPr>
            <a:r>
              <a:rPr lang="en-GB" altLang="en-US" sz="2300" dirty="0">
                <a:latin typeface="Century Gothic" pitchFamily="34" charset="0"/>
              </a:rPr>
              <a:t>a radical questioning of the </a:t>
            </a:r>
            <a:r>
              <a:rPr lang="en-GB" altLang="en-US" sz="2300" dirty="0">
                <a:solidFill>
                  <a:srgbClr val="FFFF00"/>
                </a:solidFill>
                <a:latin typeface="Century Gothic" pitchFamily="34" charset="0"/>
              </a:rPr>
              <a:t>process of representation</a:t>
            </a:r>
          </a:p>
          <a:p>
            <a:pPr eaLnBrk="1" hangingPunct="1">
              <a:buFontTx/>
              <a:buAutoNum type="arabicPeriod"/>
            </a:pPr>
            <a:endParaRPr lang="en-GB" altLang="en-US" sz="1000" dirty="0">
              <a:latin typeface="Century Gothic" pitchFamily="34" charset="0"/>
            </a:endParaRPr>
          </a:p>
          <a:p>
            <a:pPr eaLnBrk="1" hangingPunct="1">
              <a:buFontTx/>
              <a:buAutoNum type="arabicPeriod"/>
            </a:pPr>
            <a:r>
              <a:rPr lang="en-GB" altLang="en-US" sz="2300" dirty="0">
                <a:latin typeface="Century Gothic" pitchFamily="34" charset="0"/>
              </a:rPr>
              <a:t>the problematic status of the </a:t>
            </a:r>
            <a:r>
              <a:rPr lang="en-GB" altLang="en-US" sz="2300" dirty="0">
                <a:solidFill>
                  <a:srgbClr val="FFFF00"/>
                </a:solidFill>
                <a:latin typeface="Century Gothic" pitchFamily="34" charset="0"/>
              </a:rPr>
              <a:t>author and his authority</a:t>
            </a:r>
            <a:r>
              <a:rPr lang="en-GB" altLang="en-US" sz="2300" dirty="0">
                <a:latin typeface="Century Gothic" pitchFamily="34" charset="0"/>
              </a:rPr>
              <a:t>—the author appears in the text</a:t>
            </a:r>
          </a:p>
          <a:p>
            <a:pPr eaLnBrk="1" hangingPunct="1">
              <a:buFontTx/>
              <a:buAutoNum type="arabicPeriod"/>
            </a:pPr>
            <a:endParaRPr lang="en-GB" altLang="en-US" sz="1000" dirty="0">
              <a:latin typeface="Century Gothic" pitchFamily="34" charset="0"/>
            </a:endParaRPr>
          </a:p>
          <a:p>
            <a:pPr eaLnBrk="1" hangingPunct="1">
              <a:buFontTx/>
              <a:buAutoNum type="arabicPeriod"/>
            </a:pPr>
            <a:r>
              <a:rPr lang="en-GB" altLang="en-US" sz="2300" dirty="0">
                <a:latin typeface="Century Gothic" pitchFamily="34" charset="0"/>
              </a:rPr>
              <a:t>the artist as dandy or </a:t>
            </a:r>
            <a:r>
              <a:rPr lang="en-GB" altLang="en-US" sz="2300" dirty="0">
                <a:solidFill>
                  <a:srgbClr val="FFFF00"/>
                </a:solidFill>
                <a:latin typeface="Century Gothic" pitchFamily="34" charset="0"/>
              </a:rPr>
              <a:t>anti-commercial radical</a:t>
            </a:r>
          </a:p>
          <a:p>
            <a:pPr eaLnBrk="1" hangingPunct="1">
              <a:buFontTx/>
              <a:buAutoNum type="arabicPeriod"/>
            </a:pPr>
            <a:endParaRPr lang="en-GB" altLang="en-US" sz="1000" dirty="0">
              <a:latin typeface="Century Gothic" pitchFamily="34" charset="0"/>
            </a:endParaRPr>
          </a:p>
          <a:p>
            <a:pPr eaLnBrk="1" hangingPunct="1">
              <a:buFontTx/>
              <a:buAutoNum type="arabicPeriod"/>
            </a:pPr>
            <a:r>
              <a:rPr lang="en-GB" altLang="en-US" sz="2300" dirty="0">
                <a:latin typeface="Century Gothic" pitchFamily="34" charset="0"/>
              </a:rPr>
              <a:t>the “new metropolitan cities”, “transnational capitals”, the </a:t>
            </a:r>
            <a:r>
              <a:rPr lang="en-GB" altLang="en-US" sz="2300" dirty="0">
                <a:solidFill>
                  <a:srgbClr val="FFFF00"/>
                </a:solidFill>
                <a:latin typeface="Century Gothic" pitchFamily="34" charset="0"/>
              </a:rPr>
              <a:t>“City of Strangers”</a:t>
            </a:r>
          </a:p>
          <a:p>
            <a:pPr eaLnBrk="1" hangingPunct="1">
              <a:buFontTx/>
              <a:buAutoNum type="arabicPeriod"/>
            </a:pPr>
            <a:endParaRPr lang="en-GB" altLang="en-US" sz="1000" dirty="0">
              <a:latin typeface="Century Gothic" pitchFamily="34" charset="0"/>
            </a:endParaRPr>
          </a:p>
          <a:p>
            <a:pPr eaLnBrk="1" hangingPunct="1">
              <a:buFontTx/>
              <a:buAutoNum type="arabicPeriod"/>
            </a:pPr>
            <a:r>
              <a:rPr lang="en-GB" altLang="en-US" sz="2300" dirty="0">
                <a:latin typeface="Century Gothic" pitchFamily="34" charset="0"/>
              </a:rPr>
              <a:t>art made by the restlessly </a:t>
            </a:r>
            <a:r>
              <a:rPr lang="en-GB" altLang="en-US" sz="2300" dirty="0">
                <a:solidFill>
                  <a:srgbClr val="FFFF00"/>
                </a:solidFill>
                <a:latin typeface="Century Gothic" pitchFamily="34" charset="0"/>
              </a:rPr>
              <a:t>mobile </a:t>
            </a:r>
            <a:r>
              <a:rPr lang="en-GB" altLang="en-US" sz="2300" i="1" dirty="0" err="1">
                <a:solidFill>
                  <a:srgbClr val="FFFF00"/>
                </a:solidFill>
                <a:latin typeface="Century Gothic" pitchFamily="34" charset="0"/>
              </a:rPr>
              <a:t>emigré</a:t>
            </a:r>
            <a:r>
              <a:rPr lang="en-GB" altLang="en-US" sz="2300" dirty="0">
                <a:solidFill>
                  <a:srgbClr val="FFFF00"/>
                </a:solidFill>
                <a:latin typeface="Century Gothic" pitchFamily="34" charset="0"/>
              </a:rPr>
              <a:t> or exile</a:t>
            </a:r>
          </a:p>
          <a:p>
            <a:pPr eaLnBrk="1" hangingPunct="1">
              <a:buFontTx/>
              <a:buAutoNum type="arabicPeriod"/>
            </a:pPr>
            <a:endParaRPr lang="en-GB" altLang="en-US" sz="1000" dirty="0">
              <a:latin typeface="Century Gothic" pitchFamily="34" charset="0"/>
            </a:endParaRPr>
          </a:p>
          <a:p>
            <a:pPr eaLnBrk="1" hangingPunct="1">
              <a:buFontTx/>
              <a:buAutoNum type="arabicPeriod"/>
            </a:pPr>
            <a:r>
              <a:rPr lang="en-GB" altLang="en-US" sz="2300" dirty="0">
                <a:latin typeface="Century Gothic" pitchFamily="34" charset="0"/>
              </a:rPr>
              <a:t>the </a:t>
            </a:r>
            <a:r>
              <a:rPr lang="en-GB" altLang="en-US" sz="2300" dirty="0">
                <a:solidFill>
                  <a:srgbClr val="FFFF00"/>
                </a:solidFill>
                <a:latin typeface="Century Gothic" pitchFamily="34" charset="0"/>
              </a:rPr>
              <a:t>non-natural status of language </a:t>
            </a:r>
          </a:p>
          <a:p>
            <a:pPr eaLnBrk="1" hangingPunct="1">
              <a:buFontTx/>
              <a:buAutoNum type="arabicPeriod"/>
            </a:pPr>
            <a:endParaRPr lang="en-GB" altLang="en-US" sz="800" dirty="0">
              <a:latin typeface="Century Gothic" pitchFamily="34" charset="0"/>
            </a:endParaRPr>
          </a:p>
          <a:p>
            <a:pPr eaLnBrk="1" hangingPunct="1"/>
            <a:r>
              <a:rPr lang="en-GB" altLang="en-US" sz="2000" dirty="0">
                <a:latin typeface="Century Gothic" pitchFamily="34" charset="0"/>
              </a:rPr>
              <a:t>		Raymond Williams, “When was Modernism?,” </a:t>
            </a:r>
            <a:r>
              <a:rPr lang="en-GB" altLang="en-US" sz="2000" i="1" dirty="0">
                <a:latin typeface="Century Gothic" pitchFamily="34" charset="0"/>
              </a:rPr>
              <a:t>The Politics of 	Modernism</a:t>
            </a:r>
            <a:r>
              <a:rPr lang="en-GB" altLang="en-US" sz="2000" dirty="0">
                <a:latin typeface="Century Gothic" pitchFamily="34" charset="0"/>
              </a:rPr>
              <a:t>: </a:t>
            </a:r>
            <a:r>
              <a:rPr lang="en-GB" altLang="en-US" sz="2000" i="1" dirty="0">
                <a:latin typeface="Century Gothic" pitchFamily="34" charset="0"/>
              </a:rPr>
              <a:t>Against the New Conformists </a:t>
            </a:r>
            <a:r>
              <a:rPr lang="en-GB" altLang="en-US" sz="2000" dirty="0">
                <a:latin typeface="Century Gothic" pitchFamily="34" charset="0"/>
              </a:rPr>
              <a:t>(London: Verso, 	1989), pp.31-35.</a:t>
            </a:r>
          </a:p>
          <a:p>
            <a:pPr eaLnBrk="1" hangingPunct="1"/>
            <a:endParaRPr lang="en-GB" altLang="en-US" dirty="0">
              <a:latin typeface="Century Gothic" pitchFamily="34" charset="0"/>
            </a:endParaRP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ChangeArrowheads="1"/>
          </p:cNvSpPr>
          <p:nvPr/>
        </p:nvSpPr>
        <p:spPr bwMode="auto">
          <a:xfrm>
            <a:off x="4479925" y="3108325"/>
            <a:ext cx="1841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endParaRPr lang="en-GB" altLang="en-US"/>
          </a:p>
          <a:p>
            <a:pPr algn="ctr"/>
            <a:endParaRPr lang="en-GB" altLang="en-US"/>
          </a:p>
        </p:txBody>
      </p:sp>
      <p:sp>
        <p:nvSpPr>
          <p:cNvPr id="6147" name="Rectangle 3"/>
          <p:cNvSpPr>
            <a:spLocks noChangeArrowheads="1"/>
          </p:cNvSpPr>
          <p:nvPr/>
        </p:nvSpPr>
        <p:spPr bwMode="auto">
          <a:xfrm>
            <a:off x="0" y="0"/>
            <a:ext cx="641350" cy="976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indent="457200"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1000"/>
              <a:t/>
            </a:r>
            <a:br>
              <a:rPr lang="en-GB" altLang="en-US" sz="1000"/>
            </a:br>
            <a:r>
              <a:rPr lang="en-GB" altLang="en-US" sz="1000"/>
              <a:t/>
            </a:r>
            <a:br>
              <a:rPr lang="en-GB" altLang="en-US" sz="1000"/>
            </a:br>
            <a:r>
              <a:rPr lang="en-GB" altLang="en-US" sz="1000"/>
              <a:t/>
            </a:r>
            <a:br>
              <a:rPr lang="en-GB" altLang="en-US" sz="1000"/>
            </a:br>
            <a:endParaRPr lang="en-GB" altLang="en-US" sz="1000"/>
          </a:p>
          <a:p>
            <a:endParaRPr lang="en-GB" altLang="en-US"/>
          </a:p>
        </p:txBody>
      </p:sp>
      <p:sp>
        <p:nvSpPr>
          <p:cNvPr id="6148" name="Text Box 4"/>
          <p:cNvSpPr txBox="1">
            <a:spLocks noChangeArrowheads="1"/>
          </p:cNvSpPr>
          <p:nvPr/>
        </p:nvSpPr>
        <p:spPr bwMode="auto">
          <a:xfrm>
            <a:off x="1692275" y="836613"/>
            <a:ext cx="48958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spcBef>
                <a:spcPct val="50000"/>
              </a:spcBef>
            </a:pPr>
            <a:endParaRPr lang="en-US" altLang="en-US"/>
          </a:p>
        </p:txBody>
      </p:sp>
      <p:sp>
        <p:nvSpPr>
          <p:cNvPr id="6149" name="Rectangle 5"/>
          <p:cNvSpPr>
            <a:spLocks noChangeArrowheads="1"/>
          </p:cNvSpPr>
          <p:nvPr/>
        </p:nvSpPr>
        <p:spPr bwMode="auto">
          <a:xfrm>
            <a:off x="0" y="0"/>
            <a:ext cx="641350" cy="976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indent="457200"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1000"/>
              <a:t/>
            </a:r>
            <a:br>
              <a:rPr lang="en-GB" altLang="en-US" sz="1000"/>
            </a:br>
            <a:r>
              <a:rPr lang="en-GB" altLang="en-US" sz="1000"/>
              <a:t/>
            </a:r>
            <a:br>
              <a:rPr lang="en-GB" altLang="en-US" sz="1000"/>
            </a:br>
            <a:r>
              <a:rPr lang="en-GB" altLang="en-US" sz="1000"/>
              <a:t/>
            </a:r>
            <a:br>
              <a:rPr lang="en-GB" altLang="en-US" sz="1000"/>
            </a:br>
            <a:endParaRPr lang="en-GB" altLang="en-US" sz="1000"/>
          </a:p>
          <a:p>
            <a:endParaRPr lang="en-GB" altLang="en-US"/>
          </a:p>
        </p:txBody>
      </p:sp>
      <p:sp>
        <p:nvSpPr>
          <p:cNvPr id="6150" name="Text Box 6"/>
          <p:cNvSpPr txBox="1">
            <a:spLocks noChangeArrowheads="1"/>
          </p:cNvSpPr>
          <p:nvPr/>
        </p:nvSpPr>
        <p:spPr bwMode="auto">
          <a:xfrm>
            <a:off x="1547813" y="1341438"/>
            <a:ext cx="331152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spcBef>
                <a:spcPct val="50000"/>
              </a:spcBef>
            </a:pPr>
            <a:endParaRPr lang="en-US" altLang="en-US"/>
          </a:p>
        </p:txBody>
      </p:sp>
      <p:sp>
        <p:nvSpPr>
          <p:cNvPr id="6151" name="Rectangle 7"/>
          <p:cNvSpPr>
            <a:spLocks noChangeArrowheads="1"/>
          </p:cNvSpPr>
          <p:nvPr/>
        </p:nvSpPr>
        <p:spPr bwMode="auto">
          <a:xfrm>
            <a:off x="0" y="0"/>
            <a:ext cx="641350" cy="976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indent="457200"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1000"/>
              <a:t/>
            </a:r>
            <a:br>
              <a:rPr lang="en-GB" altLang="en-US" sz="1000"/>
            </a:br>
            <a:r>
              <a:rPr lang="en-GB" altLang="en-US" sz="1000"/>
              <a:t/>
            </a:r>
            <a:br>
              <a:rPr lang="en-GB" altLang="en-US" sz="1000"/>
            </a:br>
            <a:r>
              <a:rPr lang="en-GB" altLang="en-US" sz="1000"/>
              <a:t/>
            </a:r>
            <a:br>
              <a:rPr lang="en-GB" altLang="en-US" sz="1000"/>
            </a:br>
            <a:endParaRPr lang="en-GB" altLang="en-US" sz="1000"/>
          </a:p>
          <a:p>
            <a:endParaRPr lang="en-GB" altLang="en-US"/>
          </a:p>
        </p:txBody>
      </p:sp>
      <p:sp>
        <p:nvSpPr>
          <p:cNvPr id="6152" name="Rectangle 8"/>
          <p:cNvSpPr>
            <a:spLocks noChangeArrowheads="1"/>
          </p:cNvSpPr>
          <p:nvPr/>
        </p:nvSpPr>
        <p:spPr bwMode="auto">
          <a:xfrm>
            <a:off x="4251325" y="2697163"/>
            <a:ext cx="641350" cy="1465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indent="457200"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a:t/>
            </a:r>
            <a:br>
              <a:rPr lang="en-GB" altLang="en-US"/>
            </a:br>
            <a:r>
              <a:rPr lang="en-GB" altLang="en-US"/>
              <a:t/>
            </a:r>
            <a:br>
              <a:rPr lang="en-GB" altLang="en-US"/>
            </a:br>
            <a:r>
              <a:rPr lang="en-GB" altLang="en-US"/>
              <a:t/>
            </a:r>
            <a:br>
              <a:rPr lang="en-GB" altLang="en-US"/>
            </a:br>
            <a:endParaRPr lang="en-GB" altLang="en-US"/>
          </a:p>
          <a:p>
            <a:endParaRPr lang="en-GB" altLang="en-US"/>
          </a:p>
        </p:txBody>
      </p:sp>
      <p:sp>
        <p:nvSpPr>
          <p:cNvPr id="6153" name="Text Box 9"/>
          <p:cNvSpPr txBox="1">
            <a:spLocks noChangeArrowheads="1"/>
          </p:cNvSpPr>
          <p:nvPr/>
        </p:nvSpPr>
        <p:spPr bwMode="auto">
          <a:xfrm>
            <a:off x="143842" y="277738"/>
            <a:ext cx="8856315" cy="60016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476250"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sz="1700" i="1" u="sng" dirty="0">
              <a:latin typeface="Century Gothic" pitchFamily="34" charset="0"/>
            </a:endParaRPr>
          </a:p>
          <a:p>
            <a:pPr eaLnBrk="1" hangingPunct="1"/>
            <a:r>
              <a:rPr lang="en-GB" altLang="en-US" sz="3600" dirty="0">
                <a:solidFill>
                  <a:srgbClr val="FFFF00"/>
                </a:solidFill>
                <a:latin typeface="Perpetua Titling MT" panose="02020502060505020804" pitchFamily="18" charset="0"/>
              </a:rPr>
              <a:t>THE JEWEL STAIR'S GRIEVANCE</a:t>
            </a:r>
            <a:r>
              <a:rPr lang="en-GB" altLang="en-US" sz="2400" dirty="0">
                <a:latin typeface="Perpetua Titling MT" panose="02020502060505020804" pitchFamily="18" charset="0"/>
              </a:rPr>
              <a:t/>
            </a:r>
            <a:br>
              <a:rPr lang="en-GB" altLang="en-US" sz="2400" dirty="0">
                <a:latin typeface="Perpetua Titling MT" panose="02020502060505020804" pitchFamily="18" charset="0"/>
              </a:rPr>
            </a:br>
            <a:endParaRPr lang="en-GB" altLang="en-US" sz="1700" i="1" u="sng" dirty="0">
              <a:latin typeface="Perpetua Titling MT" panose="02020502060505020804" pitchFamily="18" charset="0"/>
            </a:endParaRPr>
          </a:p>
          <a:p>
            <a:pPr eaLnBrk="1" hangingPunct="1"/>
            <a:r>
              <a:rPr lang="en-GB" altLang="en-US" sz="2400" dirty="0" smtClean="0">
                <a:latin typeface="Century Gothic" pitchFamily="34" charset="0"/>
              </a:rPr>
              <a:t>The </a:t>
            </a:r>
            <a:r>
              <a:rPr lang="en-GB" altLang="en-US" sz="2400" dirty="0">
                <a:latin typeface="Century Gothic" pitchFamily="34" charset="0"/>
              </a:rPr>
              <a:t>jewelled steps are already quite white with dew,</a:t>
            </a:r>
            <a:br>
              <a:rPr lang="en-GB" altLang="en-US" sz="2400" dirty="0">
                <a:latin typeface="Century Gothic" pitchFamily="34" charset="0"/>
              </a:rPr>
            </a:br>
            <a:r>
              <a:rPr lang="en-GB" altLang="en-US" sz="2400" dirty="0">
                <a:latin typeface="Century Gothic" pitchFamily="34" charset="0"/>
              </a:rPr>
              <a:t>It is so late the dew soaks my gauze stockings,</a:t>
            </a:r>
            <a:br>
              <a:rPr lang="en-GB" altLang="en-US" sz="2400" dirty="0">
                <a:latin typeface="Century Gothic" pitchFamily="34" charset="0"/>
              </a:rPr>
            </a:br>
            <a:r>
              <a:rPr lang="en-GB" altLang="en-US" sz="2400" dirty="0">
                <a:latin typeface="Century Gothic" pitchFamily="34" charset="0"/>
              </a:rPr>
              <a:t>And I let down the crystal curtain</a:t>
            </a:r>
            <a:br>
              <a:rPr lang="en-GB" altLang="en-US" sz="2400" dirty="0">
                <a:latin typeface="Century Gothic" pitchFamily="34" charset="0"/>
              </a:rPr>
            </a:br>
            <a:r>
              <a:rPr lang="en-GB" altLang="en-US" sz="2400" dirty="0">
                <a:latin typeface="Century Gothic" pitchFamily="34" charset="0"/>
              </a:rPr>
              <a:t>And watch the moon through the clear autumn</a:t>
            </a:r>
          </a:p>
          <a:p>
            <a:pPr eaLnBrk="1" hangingPunct="1"/>
            <a:endParaRPr lang="en-GB" altLang="en-US" dirty="0">
              <a:latin typeface="Century Gothic" pitchFamily="34" charset="0"/>
            </a:endParaRPr>
          </a:p>
          <a:p>
            <a:pPr lvl="8" eaLnBrk="1" hangingPunct="1"/>
            <a:r>
              <a:rPr lang="en-GB" altLang="en-US" sz="2000" dirty="0">
                <a:latin typeface="Century Gothic" pitchFamily="34" charset="0"/>
              </a:rPr>
              <a:t>		</a:t>
            </a:r>
            <a:r>
              <a:rPr lang="en-GB" altLang="en-US" sz="2000" dirty="0" smtClean="0">
                <a:latin typeface="Century Gothic" pitchFamily="34" charset="0"/>
              </a:rPr>
              <a:t>                   </a:t>
            </a:r>
            <a:r>
              <a:rPr lang="en-GB" altLang="en-US" dirty="0" err="1" smtClean="0">
                <a:latin typeface="Century Gothic" pitchFamily="34" charset="0"/>
              </a:rPr>
              <a:t>Rihaku</a:t>
            </a:r>
            <a:r>
              <a:rPr lang="en-GB" altLang="en-US" dirty="0">
                <a:latin typeface="Century Gothic" pitchFamily="34" charset="0"/>
              </a:rPr>
              <a:t>, 8th Century</a:t>
            </a:r>
          </a:p>
          <a:p>
            <a:pPr eaLnBrk="1" hangingPunct="1"/>
            <a:endParaRPr lang="en-GB" altLang="en-US" sz="2000" i="1" u="sng" dirty="0" smtClean="0">
              <a:latin typeface="Century Gothic" pitchFamily="34" charset="0"/>
            </a:endParaRPr>
          </a:p>
          <a:p>
            <a:pPr eaLnBrk="1" hangingPunct="1"/>
            <a:endParaRPr lang="en-GB" altLang="en-US" sz="2000" i="1" u="sng" dirty="0" smtClean="0">
              <a:latin typeface="Century Gothic" pitchFamily="34" charset="0"/>
            </a:endParaRPr>
          </a:p>
          <a:p>
            <a:pPr eaLnBrk="1" hangingPunct="1"/>
            <a:endParaRPr lang="en-GB" altLang="en-US" sz="2000" i="1" u="sng" dirty="0">
              <a:latin typeface="Century Gothic" pitchFamily="34" charset="0"/>
            </a:endParaRPr>
          </a:p>
          <a:p>
            <a:pPr eaLnBrk="1" hangingPunct="1"/>
            <a:r>
              <a:rPr lang="en-GB" altLang="en-US" sz="2400" i="1" u="sng" dirty="0" smtClean="0">
                <a:latin typeface="+mn-lt"/>
              </a:rPr>
              <a:t>Note</a:t>
            </a:r>
            <a:r>
              <a:rPr lang="en-GB" altLang="en-US" sz="2400" i="1" dirty="0" smtClean="0">
                <a:latin typeface="+mn-lt"/>
              </a:rPr>
              <a:t>—Jewel </a:t>
            </a:r>
            <a:r>
              <a:rPr lang="en-GB" altLang="en-US" sz="2400" i="1" dirty="0">
                <a:latin typeface="+mn-lt"/>
              </a:rPr>
              <a:t>stairs, therefore a palace. Grievance, therefore there is something to complain of. Gauze stockings, therefore a court lady, not a servant who complains. Clear autumn, there fore he has no excuse on account of the weather. Also she has come early, for the dew has not merely whitened the stairs, but soaks her stockings. The poem is especially prized because she utters no direct </a:t>
            </a:r>
            <a:r>
              <a:rPr lang="en-GB" altLang="en-US" sz="2400" i="1" dirty="0" smtClean="0">
                <a:latin typeface="+mn-lt"/>
              </a:rPr>
              <a:t>reproach.</a:t>
            </a:r>
            <a:endParaRPr lang="en-GB" altLang="en-US" sz="2400" i="1" dirty="0">
              <a:latin typeface="+mn-lt"/>
            </a:endParaRPr>
          </a:p>
        </p:txBody>
      </p:sp>
      <p:sp>
        <p:nvSpPr>
          <p:cNvPr id="6154" name="Text Box 10"/>
          <p:cNvSpPr txBox="1">
            <a:spLocks noChangeArrowheads="1"/>
          </p:cNvSpPr>
          <p:nvPr/>
        </p:nvSpPr>
        <p:spPr bwMode="auto">
          <a:xfrm>
            <a:off x="6877050" y="6308725"/>
            <a:ext cx="1655763"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spcBef>
                <a:spcPct val="50000"/>
              </a:spcBef>
            </a:pPr>
            <a:r>
              <a:rPr lang="en-GB" altLang="en-US" dirty="0">
                <a:latin typeface="Century Gothic" pitchFamily="34" charset="0"/>
              </a:rPr>
              <a:t>Pound, 1916</a:t>
            </a: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Rectangle 3"/>
          <p:cNvSpPr>
            <a:spLocks noGrp="1" noChangeArrowheads="1"/>
          </p:cNvSpPr>
          <p:nvPr>
            <p:ph idx="1"/>
          </p:nvPr>
        </p:nvSpPr>
        <p:spPr>
          <a:xfrm>
            <a:off x="107504" y="765175"/>
            <a:ext cx="8820150" cy="6092825"/>
          </a:xfrm>
        </p:spPr>
        <p:txBody>
          <a:bodyPr/>
          <a:lstStyle/>
          <a:p>
            <a:pPr eaLnBrk="1" hangingPunct="1">
              <a:lnSpc>
                <a:spcPct val="80000"/>
              </a:lnSpc>
              <a:buFontTx/>
              <a:buNone/>
            </a:pPr>
            <a:r>
              <a:rPr lang="en-GB" altLang="en-US" sz="2200" dirty="0" smtClean="0">
                <a:latin typeface="Century Gothic" pitchFamily="34" charset="0"/>
              </a:rPr>
              <a:t>  1.   </a:t>
            </a:r>
            <a:r>
              <a:rPr lang="en-GB" altLang="en-US" sz="2200" i="1" dirty="0" smtClean="0">
                <a:solidFill>
                  <a:srgbClr val="FFFF00"/>
                </a:solidFill>
                <a:effectLst/>
                <a:latin typeface="Century Gothic" pitchFamily="34" charset="0"/>
              </a:rPr>
              <a:t>Aesthetic Self-Consciousness or Self-</a:t>
            </a:r>
            <a:r>
              <a:rPr lang="en-GB" altLang="en-US" sz="2200" i="1" dirty="0" err="1" smtClean="0">
                <a:solidFill>
                  <a:srgbClr val="FFFF00"/>
                </a:solidFill>
                <a:effectLst/>
                <a:latin typeface="Century Gothic" pitchFamily="34" charset="0"/>
              </a:rPr>
              <a:t>Reflexiveness</a:t>
            </a:r>
            <a:r>
              <a:rPr lang="en-GB" altLang="en-US" sz="2200" dirty="0" smtClean="0">
                <a:effectLst/>
                <a:latin typeface="Century Gothic" pitchFamily="34" charset="0"/>
              </a:rPr>
              <a:t>. </a:t>
            </a:r>
          </a:p>
          <a:p>
            <a:pPr eaLnBrk="1" hangingPunct="1">
              <a:lnSpc>
                <a:spcPct val="80000"/>
              </a:lnSpc>
              <a:spcBef>
                <a:spcPts val="600"/>
              </a:spcBef>
              <a:spcAft>
                <a:spcPts val="1200"/>
              </a:spcAft>
              <a:buFontTx/>
              <a:buNone/>
            </a:pPr>
            <a:r>
              <a:rPr lang="en-GB" altLang="en-US" sz="2000" dirty="0" smtClean="0">
                <a:effectLst/>
                <a:latin typeface="Century Gothic" pitchFamily="34" charset="0"/>
              </a:rPr>
              <a:t>	The process of producing the art work becomes the work’s focus.</a:t>
            </a:r>
          </a:p>
          <a:p>
            <a:pPr eaLnBrk="1" hangingPunct="1">
              <a:lnSpc>
                <a:spcPct val="80000"/>
              </a:lnSpc>
              <a:buFontTx/>
              <a:buNone/>
            </a:pPr>
            <a:r>
              <a:rPr lang="en-GB" altLang="en-US" sz="2200" dirty="0" smtClean="0">
                <a:effectLst/>
                <a:latin typeface="Century Gothic" pitchFamily="34" charset="0"/>
              </a:rPr>
              <a:t>  2.   </a:t>
            </a:r>
            <a:r>
              <a:rPr lang="en-GB" altLang="en-US" sz="2200" i="1" dirty="0" smtClean="0">
                <a:solidFill>
                  <a:srgbClr val="FFFF00"/>
                </a:solidFill>
                <a:effectLst/>
                <a:latin typeface="Century Gothic" pitchFamily="34" charset="0"/>
              </a:rPr>
              <a:t>Simultaneity, Juxtaposition, or “Montage”</a:t>
            </a:r>
            <a:r>
              <a:rPr lang="en-GB" altLang="en-US" sz="2200" dirty="0" smtClean="0">
                <a:solidFill>
                  <a:srgbClr val="FFFF00"/>
                </a:solidFill>
                <a:effectLst/>
                <a:latin typeface="Century Gothic" pitchFamily="34" charset="0"/>
              </a:rPr>
              <a:t>. </a:t>
            </a:r>
          </a:p>
          <a:p>
            <a:pPr>
              <a:lnSpc>
                <a:spcPct val="80000"/>
              </a:lnSpc>
              <a:spcBef>
                <a:spcPts val="600"/>
              </a:spcBef>
              <a:spcAft>
                <a:spcPts val="1200"/>
              </a:spcAft>
              <a:buNone/>
            </a:pPr>
            <a:r>
              <a:rPr lang="en-GB" altLang="en-US" sz="2000" dirty="0" smtClean="0">
                <a:effectLst/>
                <a:latin typeface="Century Gothic" pitchFamily="34" charset="0"/>
              </a:rPr>
              <a:t>	</a:t>
            </a:r>
            <a:r>
              <a:rPr lang="en-GB" altLang="en-US" sz="2000" dirty="0">
                <a:effectLst/>
                <a:latin typeface="Century Gothic" pitchFamily="34" charset="0"/>
              </a:rPr>
              <a:t>The work loses its organic form and becomes an </a:t>
            </a:r>
            <a:r>
              <a:rPr lang="en-GB" altLang="en-US" sz="2000" dirty="0">
                <a:effectLst/>
                <a:latin typeface="Century Gothic" pitchFamily="34" charset="0"/>
              </a:rPr>
              <a:t>assemblage of fragments, often drawn </a:t>
            </a:r>
            <a:r>
              <a:rPr lang="en-GB" altLang="en-US" sz="2000" dirty="0">
                <a:effectLst/>
                <a:latin typeface="Century Gothic" pitchFamily="34" charset="0"/>
              </a:rPr>
              <a:t>from different discourses or cultural media.</a:t>
            </a:r>
          </a:p>
          <a:p>
            <a:pPr eaLnBrk="1" hangingPunct="1">
              <a:lnSpc>
                <a:spcPct val="80000"/>
              </a:lnSpc>
              <a:buFontTx/>
              <a:buNone/>
            </a:pPr>
            <a:r>
              <a:rPr lang="en-GB" altLang="en-US" sz="2000" dirty="0" smtClean="0">
                <a:effectLst/>
                <a:latin typeface="Century Gothic" pitchFamily="34" charset="0"/>
              </a:rPr>
              <a:t>  </a:t>
            </a:r>
            <a:r>
              <a:rPr lang="en-GB" altLang="en-US" sz="2200" dirty="0" smtClean="0">
                <a:effectLst/>
                <a:latin typeface="Century Gothic" pitchFamily="34" charset="0"/>
              </a:rPr>
              <a:t>3.   </a:t>
            </a:r>
            <a:r>
              <a:rPr lang="en-GB" altLang="en-US" sz="2200" i="1" dirty="0" smtClean="0">
                <a:solidFill>
                  <a:srgbClr val="FFFF00"/>
                </a:solidFill>
                <a:effectLst/>
                <a:latin typeface="Century Gothic" pitchFamily="34" charset="0"/>
              </a:rPr>
              <a:t>Paradox, Ambiguity, and Uncertainty</a:t>
            </a:r>
            <a:r>
              <a:rPr lang="en-GB" altLang="en-US" sz="2200" dirty="0" smtClean="0">
                <a:effectLst/>
                <a:latin typeface="Century Gothic" pitchFamily="34" charset="0"/>
              </a:rPr>
              <a:t>. </a:t>
            </a:r>
          </a:p>
          <a:p>
            <a:pPr>
              <a:lnSpc>
                <a:spcPct val="80000"/>
              </a:lnSpc>
              <a:spcBef>
                <a:spcPts val="600"/>
              </a:spcBef>
              <a:spcAft>
                <a:spcPts val="1200"/>
              </a:spcAft>
              <a:buNone/>
            </a:pPr>
            <a:r>
              <a:rPr lang="en-GB" altLang="en-US" sz="2000" dirty="0" smtClean="0">
                <a:effectLst/>
                <a:latin typeface="Century Gothic" pitchFamily="34" charset="0"/>
              </a:rPr>
              <a:t>	The world itself ceases to have a </a:t>
            </a:r>
            <a:r>
              <a:rPr lang="en-GB" altLang="en-US" sz="2000" dirty="0">
                <a:effectLst/>
                <a:latin typeface="Century Gothic" pitchFamily="34" charset="0"/>
              </a:rPr>
              <a:t>coherent, rationally ascertainable structure, and becomes, as </a:t>
            </a:r>
            <a:r>
              <a:rPr lang="en-GB" altLang="en-US" sz="2000" dirty="0" err="1">
                <a:effectLst/>
                <a:latin typeface="Century Gothic" pitchFamily="34" charset="0"/>
              </a:rPr>
              <a:t>Hofmannstal</a:t>
            </a:r>
            <a:r>
              <a:rPr lang="en-GB" altLang="en-US" sz="2000" dirty="0">
                <a:effectLst/>
                <a:latin typeface="Century Gothic" pitchFamily="34" charset="0"/>
              </a:rPr>
              <a:t> says, multiple and indeterminate.</a:t>
            </a:r>
          </a:p>
          <a:p>
            <a:pPr eaLnBrk="1" hangingPunct="1">
              <a:lnSpc>
                <a:spcPct val="80000"/>
              </a:lnSpc>
              <a:buFontTx/>
              <a:buNone/>
            </a:pPr>
            <a:r>
              <a:rPr lang="en-GB" altLang="en-US" sz="2000" dirty="0" smtClean="0">
                <a:effectLst/>
                <a:latin typeface="Century Gothic" pitchFamily="34" charset="0"/>
              </a:rPr>
              <a:t>  </a:t>
            </a:r>
            <a:r>
              <a:rPr lang="en-GB" altLang="en-US" sz="2200" dirty="0" smtClean="0">
                <a:effectLst/>
                <a:latin typeface="Century Gothic" pitchFamily="34" charset="0"/>
              </a:rPr>
              <a:t>4.   </a:t>
            </a:r>
            <a:r>
              <a:rPr lang="en-GB" altLang="en-US" sz="2200" i="1" dirty="0" smtClean="0">
                <a:solidFill>
                  <a:srgbClr val="FFFF00"/>
                </a:solidFill>
                <a:effectLst/>
                <a:latin typeface="Century Gothic" pitchFamily="34" charset="0"/>
              </a:rPr>
              <a:t>“Dehumanization” and the Demise of the Integrated Individual Subject or Personality</a:t>
            </a:r>
            <a:r>
              <a:rPr lang="en-GB" altLang="en-US" sz="2200" u="sng" dirty="0" smtClean="0">
                <a:effectLst/>
                <a:latin typeface="Century Gothic" pitchFamily="34" charset="0"/>
              </a:rPr>
              <a:t>.</a:t>
            </a:r>
            <a:r>
              <a:rPr lang="en-GB" altLang="en-US" sz="2200" dirty="0" smtClean="0">
                <a:effectLst/>
                <a:latin typeface="Century Gothic" pitchFamily="34" charset="0"/>
              </a:rPr>
              <a:t> </a:t>
            </a:r>
          </a:p>
          <a:p>
            <a:pPr>
              <a:lnSpc>
                <a:spcPct val="80000"/>
              </a:lnSpc>
              <a:spcBef>
                <a:spcPts val="600"/>
              </a:spcBef>
              <a:spcAft>
                <a:spcPts val="1200"/>
              </a:spcAft>
              <a:buNone/>
            </a:pPr>
            <a:r>
              <a:rPr lang="en-GB" altLang="en-US" sz="2000" dirty="0" smtClean="0">
                <a:effectLst/>
                <a:latin typeface="Century Gothic" pitchFamily="34" charset="0"/>
              </a:rPr>
              <a:t>	Rimbaud’s famous declaration ‘</a:t>
            </a:r>
            <a:r>
              <a:rPr lang="en-GB" altLang="en-US" sz="2000" dirty="0">
                <a:effectLst/>
                <a:latin typeface="Century Gothic" pitchFamily="34" charset="0"/>
              </a:rPr>
              <a:t>JE </a:t>
            </a:r>
            <a:r>
              <a:rPr lang="en-GB" altLang="en-US" sz="2000" dirty="0" err="1">
                <a:effectLst/>
                <a:latin typeface="Century Gothic" pitchFamily="34" charset="0"/>
              </a:rPr>
              <a:t>est</a:t>
            </a:r>
            <a:r>
              <a:rPr lang="en-GB" altLang="en-US" sz="2000" dirty="0">
                <a:effectLst/>
                <a:latin typeface="Century Gothic" pitchFamily="34" charset="0"/>
              </a:rPr>
              <a:t> un </a:t>
            </a:r>
            <a:r>
              <a:rPr lang="en-GB" altLang="en-US" sz="2000" dirty="0" err="1">
                <a:effectLst/>
                <a:latin typeface="Century Gothic" pitchFamily="34" charset="0"/>
              </a:rPr>
              <a:t>autre</a:t>
            </a:r>
            <a:r>
              <a:rPr lang="en-GB" altLang="en-US" sz="2000" dirty="0">
                <a:effectLst/>
                <a:latin typeface="Century Gothic" pitchFamily="34" charset="0"/>
              </a:rPr>
              <a:t>’ (‘I am an other’) finds its echoes in the literary explorations of the unconscious inaugurated by Joyce and pursued by the Surrealists.</a:t>
            </a:r>
          </a:p>
          <a:p>
            <a:pPr>
              <a:lnSpc>
                <a:spcPct val="80000"/>
              </a:lnSpc>
              <a:buNone/>
            </a:pPr>
            <a:r>
              <a:rPr lang="en-GB" altLang="en-US" sz="1000" dirty="0" smtClean="0">
                <a:effectLst/>
                <a:latin typeface="Century Gothic" pitchFamily="34" charset="0"/>
              </a:rPr>
              <a:t>		</a:t>
            </a:r>
          </a:p>
          <a:p>
            <a:pPr eaLnBrk="1" hangingPunct="1">
              <a:lnSpc>
                <a:spcPct val="80000"/>
              </a:lnSpc>
              <a:buFontTx/>
              <a:buNone/>
            </a:pPr>
            <a:r>
              <a:rPr lang="en-GB" altLang="en-US" sz="1800" dirty="0" smtClean="0">
                <a:effectLst/>
                <a:latin typeface="Century Gothic" pitchFamily="34" charset="0"/>
              </a:rPr>
              <a:t>		Eugene </a:t>
            </a:r>
            <a:r>
              <a:rPr lang="en-GB" altLang="en-US" sz="1800" dirty="0" err="1" smtClean="0">
                <a:effectLst/>
                <a:latin typeface="Century Gothic" pitchFamily="34" charset="0"/>
              </a:rPr>
              <a:t>Lunn</a:t>
            </a:r>
            <a:r>
              <a:rPr lang="en-GB" altLang="en-US" sz="1800" dirty="0" smtClean="0">
                <a:effectLst/>
                <a:latin typeface="Century Gothic" pitchFamily="34" charset="0"/>
              </a:rPr>
              <a:t>, cited in Alex </a:t>
            </a:r>
            <a:r>
              <a:rPr lang="en-GB" altLang="en-US" sz="1800" dirty="0" err="1" smtClean="0">
                <a:effectLst/>
                <a:latin typeface="Century Gothic" pitchFamily="34" charset="0"/>
              </a:rPr>
              <a:t>Callinicos</a:t>
            </a:r>
            <a:r>
              <a:rPr lang="en-GB" altLang="en-US" sz="1800" dirty="0" smtClean="0">
                <a:effectLst/>
                <a:latin typeface="Century Gothic" pitchFamily="34" charset="0"/>
              </a:rPr>
              <a:t>, </a:t>
            </a:r>
            <a:r>
              <a:rPr lang="en-GB" altLang="en-US" sz="1800" i="1" dirty="0" smtClean="0">
                <a:effectLst/>
                <a:latin typeface="Century Gothic" pitchFamily="34" charset="0"/>
              </a:rPr>
              <a:t>Against Postmodernism: A 	Marxist 	Critique</a:t>
            </a:r>
            <a:r>
              <a:rPr lang="en-GB" altLang="en-US" sz="1800" dirty="0" smtClean="0">
                <a:effectLst/>
                <a:latin typeface="Century Gothic" pitchFamily="34" charset="0"/>
              </a:rPr>
              <a:t> (Cambridge: Polity Press, 1989), p. 12-3.</a:t>
            </a:r>
          </a:p>
        </p:txBody>
      </p:sp>
      <p:sp>
        <p:nvSpPr>
          <p:cNvPr id="7170" name="Rectangle 2"/>
          <p:cNvSpPr>
            <a:spLocks noGrp="1" noChangeArrowheads="1"/>
          </p:cNvSpPr>
          <p:nvPr>
            <p:ph type="title"/>
          </p:nvPr>
        </p:nvSpPr>
        <p:spPr>
          <a:xfrm>
            <a:off x="250825" y="0"/>
            <a:ext cx="8713788" cy="865188"/>
          </a:xfrm>
        </p:spPr>
        <p:txBody>
          <a:bodyPr/>
          <a:lstStyle/>
          <a:p>
            <a:pPr eaLnBrk="1" hangingPunct="1"/>
            <a:r>
              <a:rPr lang="en-GB" altLang="en-US" sz="4000" dirty="0" smtClean="0">
                <a:solidFill>
                  <a:schemeClr val="tx1"/>
                </a:solidFill>
                <a:latin typeface="Perpetua Titling MT" panose="02020502060505020804" pitchFamily="18" charset="0"/>
              </a:rPr>
              <a:t>KEY FEATURES OF </a:t>
            </a:r>
            <a:r>
              <a:rPr lang="en-GB" altLang="en-US" sz="4000" dirty="0" smtClean="0">
                <a:solidFill>
                  <a:schemeClr val="tx1"/>
                </a:solidFill>
                <a:latin typeface="Perpetua Titling MT" panose="02020502060505020804" pitchFamily="18" charset="0"/>
              </a:rPr>
              <a:t>MODERNISM (</a:t>
            </a:r>
            <a:r>
              <a:rPr lang="en-GB" altLang="en-US" sz="4000" dirty="0" smtClean="0">
                <a:solidFill>
                  <a:schemeClr val="tx1"/>
                </a:solidFill>
                <a:latin typeface="+mn-lt"/>
              </a:rPr>
              <a:t>ii</a:t>
            </a:r>
            <a:r>
              <a:rPr lang="en-GB" altLang="en-US" sz="4000" dirty="0" smtClean="0">
                <a:solidFill>
                  <a:schemeClr val="tx1"/>
                </a:solidFill>
                <a:latin typeface="Perpetua Titling MT" panose="02020502060505020804" pitchFamily="18" charset="0"/>
              </a:rPr>
              <a:t>)</a:t>
            </a: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5" name="Picture 8" descr="magnify-clip">
            <a:hlinkClick r:id="rId2" tooltip="Enlarge"/>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508250" y="5043488"/>
            <a:ext cx="142875" cy="10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196" name="Rectangle 9"/>
          <p:cNvSpPr>
            <a:spLocks noChangeArrowheads="1"/>
          </p:cNvSpPr>
          <p:nvPr/>
        </p:nvSpPr>
        <p:spPr bwMode="auto">
          <a:xfrm>
            <a:off x="4355976" y="5733256"/>
            <a:ext cx="4392488" cy="1006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2000" dirty="0">
                <a:latin typeface="Century Gothic" pitchFamily="34" charset="0"/>
              </a:rPr>
              <a:t>Marcel Duchamp,</a:t>
            </a:r>
          </a:p>
          <a:p>
            <a:pPr eaLnBrk="1" hangingPunct="1"/>
            <a:r>
              <a:rPr lang="en-GB" altLang="en-US" sz="2000" i="1" dirty="0" smtClean="0">
                <a:latin typeface="Century Gothic" pitchFamily="34" charset="0"/>
              </a:rPr>
              <a:t>Nude </a:t>
            </a:r>
            <a:r>
              <a:rPr lang="en-GB" altLang="en-US" sz="2000" i="1" dirty="0">
                <a:latin typeface="Century Gothic" pitchFamily="34" charset="0"/>
              </a:rPr>
              <a:t>Descending a Staircase, No. </a:t>
            </a:r>
            <a:r>
              <a:rPr lang="en-GB" altLang="en-US" sz="2000" i="1" dirty="0" smtClean="0">
                <a:latin typeface="Century Gothic" pitchFamily="34" charset="0"/>
              </a:rPr>
              <a:t>2 </a:t>
            </a:r>
            <a:r>
              <a:rPr lang="en-GB" altLang="en-US" sz="2000" dirty="0">
                <a:latin typeface="Century Gothic" pitchFamily="34" charset="0"/>
              </a:rPr>
              <a:t>1912</a:t>
            </a:r>
          </a:p>
        </p:txBody>
      </p:sp>
      <p:sp>
        <p:nvSpPr>
          <p:cNvPr id="2" name="Rectangle 1"/>
          <p:cNvSpPr/>
          <p:nvPr/>
        </p:nvSpPr>
        <p:spPr>
          <a:xfrm>
            <a:off x="4355976" y="149841"/>
            <a:ext cx="4572000" cy="4893647"/>
          </a:xfrm>
          <a:prstGeom prst="rect">
            <a:avLst/>
          </a:prstGeom>
        </p:spPr>
        <p:txBody>
          <a:bodyPr>
            <a:spAutoFit/>
          </a:bodyPr>
          <a:lstStyle/>
          <a:p>
            <a:pPr algn="r" eaLnBrk="1" hangingPunct="1"/>
            <a:r>
              <a:rPr lang="en-GB" altLang="en-US" sz="2400" dirty="0" smtClean="0">
                <a:latin typeface="Century Gothic" pitchFamily="34" charset="0"/>
              </a:rPr>
              <a:t>[Modernism] is the art consequent on Heisenberg’s ‘Uncertainty principle’, of the destruction of civilization and reason in the First World War, of the world changed and reinterpreted by Marx, Freud and Darwin, of capitalism and constant acceleration, of existential exposure to meaninglessness or absurdity. It is the literature of technology. </a:t>
            </a:r>
          </a:p>
        </p:txBody>
      </p:sp>
      <p:pic>
        <p:nvPicPr>
          <p:cNvPr id="8198" name="Picture 6" descr="http://upload.wikimedia.org/wikipedia/en/thumb/c/c0/Duchamp_-_Nude_Descending_a_Staircase.jpg/640px-Duchamp_-_Nude_Descending_a_Staircase.jpg"/>
          <p:cNvPicPr>
            <a:picLocks noChangeAspect="1" noChangeArrowheads="1"/>
          </p:cNvPicPr>
          <p:nvPr/>
        </p:nvPicPr>
        <p:blipFill>
          <a:blip r:embed="rId4" cstate="print">
            <a:extLst>
              <a:ext uri="{BEBA8EAE-BF5A-486C-A8C5-ECC9F3942E4B}">
                <a14:imgProps xmlns:a14="http://schemas.microsoft.com/office/drawing/2010/main">
                  <a14:imgLayer r:embed="rId5">
                    <a14:imgEffect>
                      <a14:sharpenSoften amount="25000"/>
                    </a14:imgEffect>
                  </a14:imgLayer>
                </a14:imgProps>
              </a:ext>
              <a:ext uri="{28A0092B-C50C-407E-A947-70E740481C1C}">
                <a14:useLocalDpi xmlns:a14="http://schemas.microsoft.com/office/drawing/2010/main" val="0"/>
              </a:ext>
            </a:extLst>
          </a:blip>
          <a:srcRect/>
          <a:stretch>
            <a:fillRect/>
          </a:stretch>
        </p:blipFill>
        <p:spPr bwMode="auto">
          <a:xfrm>
            <a:off x="179512" y="216226"/>
            <a:ext cx="3754125" cy="626469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ext Box 2"/>
          <p:cNvSpPr txBox="1">
            <a:spLocks noChangeArrowheads="1"/>
          </p:cNvSpPr>
          <p:nvPr/>
        </p:nvSpPr>
        <p:spPr bwMode="auto">
          <a:xfrm>
            <a:off x="539750" y="1268760"/>
            <a:ext cx="8064500" cy="50167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spcBef>
                <a:spcPts val="600"/>
              </a:spcBef>
              <a:spcAft>
                <a:spcPts val="1200"/>
              </a:spcAft>
            </a:pPr>
            <a:r>
              <a:rPr lang="en-GB" altLang="en-US" sz="2500" dirty="0">
                <a:latin typeface="Century Gothic" pitchFamily="34" charset="0"/>
              </a:rPr>
              <a:t>The </a:t>
            </a:r>
            <a:r>
              <a:rPr lang="en-GB" altLang="en-US" sz="2500" dirty="0">
                <a:solidFill>
                  <a:srgbClr val="FFFF00"/>
                </a:solidFill>
                <a:latin typeface="Century Gothic" pitchFamily="34" charset="0"/>
              </a:rPr>
              <a:t>metropolis housed the great traditional academies and museums and their orthodoxies</a:t>
            </a:r>
            <a:r>
              <a:rPr lang="en-GB" altLang="en-US" sz="2500" dirty="0">
                <a:latin typeface="Century Gothic" pitchFamily="34" charset="0"/>
              </a:rPr>
              <a:t>; their very proximity and powers of control were both a standard and a challenge. </a:t>
            </a:r>
            <a:r>
              <a:rPr lang="en-GB" altLang="en-US" sz="2500" dirty="0">
                <a:solidFill>
                  <a:srgbClr val="FFFF00"/>
                </a:solidFill>
                <a:latin typeface="Century Gothic" pitchFamily="34" charset="0"/>
              </a:rPr>
              <a:t>But also</a:t>
            </a:r>
            <a:r>
              <a:rPr lang="en-GB" altLang="en-US" sz="2500" dirty="0">
                <a:latin typeface="Century Gothic" pitchFamily="34" charset="0"/>
              </a:rPr>
              <a:t>, within the new kind of open, complex and mobile society, small groups in </a:t>
            </a:r>
            <a:r>
              <a:rPr lang="en-GB" altLang="en-US" sz="2500" dirty="0">
                <a:solidFill>
                  <a:srgbClr val="FFFF00"/>
                </a:solidFill>
                <a:latin typeface="Century Gothic" pitchFamily="34" charset="0"/>
              </a:rPr>
              <a:t>any form of divergence or dissent could find some kind of foothold</a:t>
            </a:r>
            <a:r>
              <a:rPr lang="en-GB" altLang="en-US" sz="2500" dirty="0">
                <a:latin typeface="Century Gothic" pitchFamily="34" charset="0"/>
              </a:rPr>
              <a:t>, in ways that would not have been possible if the artists and thinkers composing them had been scattered in more traditional, closed societies.</a:t>
            </a:r>
          </a:p>
          <a:p>
            <a:pPr eaLnBrk="1" hangingPunct="1"/>
            <a:r>
              <a:rPr lang="en-GB" altLang="en-US" dirty="0">
                <a:latin typeface="Century Gothic" pitchFamily="34" charset="0"/>
              </a:rPr>
              <a:t>	</a:t>
            </a:r>
            <a:r>
              <a:rPr lang="en-GB" altLang="en-US" sz="2000" dirty="0">
                <a:latin typeface="Century Gothic" pitchFamily="34" charset="0"/>
              </a:rPr>
              <a:t>Raymond Williams, ‘The Metropolis and the Emergence </a:t>
            </a:r>
            <a:r>
              <a:rPr lang="en-GB" altLang="en-US" sz="2000" dirty="0" smtClean="0">
                <a:latin typeface="Century Gothic" pitchFamily="34" charset="0"/>
              </a:rPr>
              <a:t>	of Modernism</a:t>
            </a:r>
            <a:r>
              <a:rPr lang="en-GB" altLang="en-US" sz="2000" dirty="0">
                <a:latin typeface="Century Gothic" pitchFamily="34" charset="0"/>
              </a:rPr>
              <a:t>,’ Peter </a:t>
            </a:r>
            <a:r>
              <a:rPr lang="en-GB" altLang="en-US" sz="2000" dirty="0" err="1">
                <a:latin typeface="Century Gothic" pitchFamily="34" charset="0"/>
              </a:rPr>
              <a:t>Brooker</a:t>
            </a:r>
            <a:r>
              <a:rPr lang="en-GB" altLang="en-US" sz="2000" dirty="0">
                <a:latin typeface="Century Gothic" pitchFamily="34" charset="0"/>
              </a:rPr>
              <a:t>, ed., </a:t>
            </a:r>
            <a:r>
              <a:rPr lang="en-GB" altLang="en-US" sz="2000" i="1" dirty="0">
                <a:latin typeface="Century Gothic" pitchFamily="34" charset="0"/>
              </a:rPr>
              <a:t>Modernism</a:t>
            </a:r>
            <a:r>
              <a:rPr lang="en-GB" altLang="en-US" sz="2000" i="1" dirty="0" smtClean="0">
                <a:latin typeface="Century Gothic" pitchFamily="34" charset="0"/>
              </a:rPr>
              <a:t>/ </a:t>
            </a:r>
            <a:r>
              <a:rPr lang="en-GB" altLang="en-US" sz="2000" dirty="0" smtClean="0">
                <a:latin typeface="Century Gothic" pitchFamily="34" charset="0"/>
              </a:rPr>
              <a:t>	</a:t>
            </a:r>
            <a:r>
              <a:rPr lang="en-GB" altLang="en-US" sz="2000" i="1" dirty="0" smtClean="0">
                <a:latin typeface="Century Gothic" pitchFamily="34" charset="0"/>
              </a:rPr>
              <a:t>Postmodernism</a:t>
            </a:r>
            <a:r>
              <a:rPr lang="en-GB" altLang="en-US" sz="2000" dirty="0" smtClean="0">
                <a:latin typeface="Century Gothic" pitchFamily="34" charset="0"/>
              </a:rPr>
              <a:t> (</a:t>
            </a:r>
            <a:r>
              <a:rPr lang="en-GB" altLang="en-US" sz="2000" dirty="0">
                <a:latin typeface="Century Gothic" pitchFamily="34" charset="0"/>
              </a:rPr>
              <a:t>London; </a:t>
            </a:r>
            <a:r>
              <a:rPr lang="en-GB" altLang="en-US" sz="2000" dirty="0" smtClean="0">
                <a:latin typeface="Century Gothic" pitchFamily="34" charset="0"/>
              </a:rPr>
              <a:t>NY: </a:t>
            </a:r>
            <a:r>
              <a:rPr lang="en-GB" altLang="en-US" sz="2000" dirty="0">
                <a:latin typeface="Century Gothic" pitchFamily="34" charset="0"/>
              </a:rPr>
              <a:t>Longman, 1992), p</a:t>
            </a:r>
            <a:r>
              <a:rPr lang="en-GB" altLang="en-US" sz="2000" dirty="0" smtClean="0">
                <a:latin typeface="Century Gothic" pitchFamily="34" charset="0"/>
              </a:rPr>
              <a:t>. </a:t>
            </a:r>
            <a:r>
              <a:rPr lang="en-GB" altLang="en-US" sz="2000" dirty="0">
                <a:latin typeface="Century Gothic" pitchFamily="34" charset="0"/>
              </a:rPr>
              <a:t>91.</a:t>
            </a:r>
            <a:endParaRPr lang="en-GB" altLang="en-US" dirty="0">
              <a:latin typeface="Century Gothic" pitchFamily="34" charset="0"/>
            </a:endParaRPr>
          </a:p>
        </p:txBody>
      </p:sp>
      <p:sp>
        <p:nvSpPr>
          <p:cNvPr id="4099" name="Rectangle 3"/>
          <p:cNvSpPr>
            <a:spLocks noChangeArrowheads="1"/>
          </p:cNvSpPr>
          <p:nvPr/>
        </p:nvSpPr>
        <p:spPr bwMode="auto">
          <a:xfrm>
            <a:off x="476212" y="333375"/>
            <a:ext cx="8369342"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4000" dirty="0">
                <a:latin typeface="Perpetua Titling MT" panose="02020502060505020804" pitchFamily="18" charset="0"/>
              </a:rPr>
              <a:t>MODERNISM </a:t>
            </a:r>
            <a:r>
              <a:rPr lang="en-GB" altLang="en-US" sz="4000" dirty="0">
                <a:latin typeface="Perpetua Titling MT" panose="02020502060505020804" pitchFamily="18" charset="0"/>
              </a:rPr>
              <a:t>&amp; THE </a:t>
            </a:r>
            <a:r>
              <a:rPr lang="en-GB" altLang="en-US" sz="4000" dirty="0">
                <a:latin typeface="Perpetua Titling MT" panose="02020502060505020804" pitchFamily="18" charset="0"/>
              </a:rPr>
              <a:t>METROPOLIS</a:t>
            </a: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7" name="Rectangle 6"/>
          <p:cNvSpPr>
            <a:spLocks noChangeArrowheads="1"/>
          </p:cNvSpPr>
          <p:nvPr/>
        </p:nvSpPr>
        <p:spPr bwMode="auto">
          <a:xfrm>
            <a:off x="5364088" y="5085184"/>
            <a:ext cx="3600400" cy="15081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eaLnBrk="1" hangingPunct="1"/>
            <a:r>
              <a:rPr lang="en-GB" altLang="en-US" sz="2400" dirty="0">
                <a:latin typeface="Century Gothic" pitchFamily="34" charset="0"/>
              </a:rPr>
              <a:t>Gino </a:t>
            </a:r>
            <a:r>
              <a:rPr lang="en-GB" altLang="en-US" sz="2400" dirty="0" err="1">
                <a:latin typeface="Century Gothic" pitchFamily="34" charset="0"/>
              </a:rPr>
              <a:t>Severini</a:t>
            </a:r>
            <a:r>
              <a:rPr lang="en-GB" altLang="en-US" sz="2400" dirty="0">
                <a:latin typeface="Century Gothic" pitchFamily="34" charset="0"/>
              </a:rPr>
              <a:t> </a:t>
            </a:r>
            <a:r>
              <a:rPr lang="en-GB" altLang="en-US" sz="2400" i="1" dirty="0">
                <a:latin typeface="Century Gothic" pitchFamily="34" charset="0"/>
              </a:rPr>
              <a:t>Blue </a:t>
            </a:r>
            <a:r>
              <a:rPr lang="en-GB" altLang="en-US" sz="2400" i="1" dirty="0" smtClean="0">
                <a:latin typeface="Century Gothic" pitchFamily="34" charset="0"/>
              </a:rPr>
              <a:t>Dancer </a:t>
            </a:r>
            <a:r>
              <a:rPr lang="en-GB" sz="2400" i="1" dirty="0">
                <a:latin typeface="Century Gothic" pitchFamily="34" charset="0"/>
              </a:rPr>
              <a:t>(Ballerina </a:t>
            </a:r>
            <a:r>
              <a:rPr lang="en-GB" sz="2400" i="1" dirty="0" err="1">
                <a:latin typeface="Century Gothic" pitchFamily="34" charset="0"/>
              </a:rPr>
              <a:t>blu</a:t>
            </a:r>
            <a:r>
              <a:rPr lang="en-GB" sz="2400" i="1" dirty="0">
                <a:latin typeface="Century Gothic" pitchFamily="34" charset="0"/>
              </a:rPr>
              <a:t>),</a:t>
            </a:r>
            <a:r>
              <a:rPr lang="en-GB" altLang="en-US" sz="2400" i="1" dirty="0">
                <a:latin typeface="Century Gothic" pitchFamily="34" charset="0"/>
              </a:rPr>
              <a:t> </a:t>
            </a:r>
            <a:r>
              <a:rPr lang="en-GB" altLang="en-US" sz="2400" dirty="0" smtClean="0">
                <a:latin typeface="Century Gothic" pitchFamily="34" charset="0"/>
              </a:rPr>
              <a:t>1912 </a:t>
            </a:r>
            <a:r>
              <a:rPr lang="en-GB" sz="2000" dirty="0"/>
              <a:t> </a:t>
            </a:r>
            <a:r>
              <a:rPr lang="en-GB" sz="2000" i="1" dirty="0">
                <a:latin typeface="Century Gothic" pitchFamily="34" charset="0"/>
              </a:rPr>
              <a:t>Oil on canvas </a:t>
            </a:r>
            <a:endParaRPr lang="en-GB" sz="2000" i="1" dirty="0" smtClean="0">
              <a:latin typeface="Century Gothic" pitchFamily="34" charset="0"/>
            </a:endParaRPr>
          </a:p>
          <a:p>
            <a:pPr algn="r" eaLnBrk="1" hangingPunct="1"/>
            <a:r>
              <a:rPr lang="en-GB" sz="2000" i="1" dirty="0" smtClean="0">
                <a:latin typeface="Century Gothic" pitchFamily="34" charset="0"/>
              </a:rPr>
              <a:t>with </a:t>
            </a:r>
            <a:r>
              <a:rPr lang="en-GB" sz="2000" i="1" dirty="0">
                <a:latin typeface="Century Gothic" pitchFamily="34" charset="0"/>
              </a:rPr>
              <a:t>sequins</a:t>
            </a:r>
            <a:endParaRPr lang="en-GB" altLang="en-US" sz="2000" i="1" dirty="0">
              <a:latin typeface="Century Gothic" pitchFamily="34" charset="0"/>
            </a:endParaRPr>
          </a:p>
        </p:txBody>
      </p:sp>
      <p:pic>
        <p:nvPicPr>
          <p:cNvPr id="11269" name="Picture 5" descr="http://annex.guggenheim.org/collections/media/490/GM22_web.jpg"/>
          <p:cNvPicPr>
            <a:picLocks noChangeAspect="1" noChangeArrowheads="1"/>
          </p:cNvPicPr>
          <p:nvPr/>
        </p:nvPicPr>
        <p:blipFill>
          <a:blip r:embed="rId2" cstate="print">
            <a:extLst>
              <a:ext uri="{BEBA8EAE-BF5A-486C-A8C5-ECC9F3942E4B}">
                <a14:imgProps xmlns:a14="http://schemas.microsoft.com/office/drawing/2010/main">
                  <a14:imgLayer r:embed="rId3">
                    <a14:imgEffect>
                      <a14:sharpenSoften amount="25000"/>
                    </a14:imgEffect>
                    <a14:imgEffect>
                      <a14:brightnessContrast contrast="20000"/>
                    </a14:imgEffect>
                  </a14:imgLayer>
                </a14:imgProps>
              </a:ext>
              <a:ext uri="{28A0092B-C50C-407E-A947-70E740481C1C}">
                <a14:useLocalDpi xmlns:a14="http://schemas.microsoft.com/office/drawing/2010/main" val="0"/>
              </a:ext>
            </a:extLst>
          </a:blip>
          <a:srcRect/>
          <a:stretch>
            <a:fillRect/>
          </a:stretch>
        </p:blipFill>
        <p:spPr bwMode="auto">
          <a:xfrm>
            <a:off x="459064" y="548680"/>
            <a:ext cx="4400968" cy="5812601"/>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5332963" y="332656"/>
            <a:ext cx="3600400" cy="2677656"/>
          </a:xfrm>
          <a:prstGeom prst="rect">
            <a:avLst/>
          </a:prstGeom>
        </p:spPr>
        <p:txBody>
          <a:bodyPr wrap="square">
            <a:spAutoFit/>
          </a:bodyPr>
          <a:lstStyle/>
          <a:p>
            <a:pPr algn="r" eaLnBrk="1" hangingPunct="1"/>
            <a:r>
              <a:rPr lang="en-GB" altLang="en-US" sz="2400" dirty="0" smtClean="0">
                <a:latin typeface="Century Gothic" pitchFamily="34" charset="0"/>
              </a:rPr>
              <a:t>Time and Space died yesterday. We already live in the absolute, because we have created eternal, omnipresent speed. </a:t>
            </a:r>
          </a:p>
          <a:p>
            <a:pPr algn="r" eaLnBrk="1" hangingPunct="1"/>
            <a:r>
              <a:rPr lang="en-GB" altLang="en-US" sz="2400" dirty="0" smtClean="0">
                <a:latin typeface="Century Gothic" pitchFamily="34" charset="0"/>
              </a:rPr>
              <a:t>       F.T. Marinetti  </a:t>
            </a:r>
            <a:endParaRPr lang="en-GB" sz="2400"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ext Box 3"/>
          <p:cNvSpPr txBox="1">
            <a:spLocks noChangeArrowheads="1"/>
          </p:cNvSpPr>
          <p:nvPr/>
        </p:nvSpPr>
        <p:spPr bwMode="auto">
          <a:xfrm>
            <a:off x="179512" y="1124744"/>
            <a:ext cx="8424936" cy="54168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2500" dirty="0">
                <a:latin typeface="Century Gothic" pitchFamily="34" charset="0"/>
              </a:rPr>
              <a:t>We stand on the last promontory of the centuries! … </a:t>
            </a:r>
            <a:r>
              <a:rPr lang="en-GB" altLang="en-US" sz="2500" dirty="0">
                <a:solidFill>
                  <a:srgbClr val="FFFF00"/>
                </a:solidFill>
                <a:latin typeface="Century Gothic" pitchFamily="34" charset="0"/>
              </a:rPr>
              <a:t>Why should we look back</a:t>
            </a:r>
            <a:r>
              <a:rPr lang="en-GB" altLang="en-US" sz="2500" dirty="0">
                <a:latin typeface="Century Gothic" pitchFamily="34" charset="0"/>
              </a:rPr>
              <a:t>, when what we want is to break down the mysterious door of the Impossible</a:t>
            </a:r>
            <a:r>
              <a:rPr lang="en-GB" altLang="en-US" sz="2500" dirty="0" smtClean="0">
                <a:latin typeface="Century Gothic" pitchFamily="34" charset="0"/>
              </a:rPr>
              <a:t>?. </a:t>
            </a:r>
            <a:endParaRPr lang="en-GB" altLang="en-US" sz="2500" dirty="0">
              <a:latin typeface="Century Gothic" pitchFamily="34" charset="0"/>
            </a:endParaRPr>
          </a:p>
          <a:p>
            <a:pPr eaLnBrk="1" hangingPunct="1"/>
            <a:r>
              <a:rPr lang="en-GB" altLang="en-US" dirty="0" smtClean="0">
                <a:latin typeface="Century Gothic" pitchFamily="34" charset="0"/>
              </a:rPr>
              <a:t>       	</a:t>
            </a:r>
            <a:r>
              <a:rPr lang="en-GB" altLang="en-US" sz="2000" dirty="0" smtClean="0">
                <a:latin typeface="Century Gothic" pitchFamily="34" charset="0"/>
              </a:rPr>
              <a:t>F.T</a:t>
            </a:r>
            <a:r>
              <a:rPr lang="en-GB" altLang="en-US" sz="2000" dirty="0">
                <a:latin typeface="Century Gothic" pitchFamily="34" charset="0"/>
              </a:rPr>
              <a:t>. Marinetti, ‘The Founding and Manifesto of </a:t>
            </a:r>
            <a:r>
              <a:rPr lang="en-GB" altLang="en-US" sz="2000" dirty="0" smtClean="0">
                <a:latin typeface="Century Gothic" pitchFamily="34" charset="0"/>
              </a:rPr>
              <a:t>Futurism</a:t>
            </a:r>
          </a:p>
          <a:p>
            <a:pPr eaLnBrk="1" hangingPunct="1"/>
            <a:r>
              <a:rPr lang="en-GB" altLang="en-US" sz="2000" dirty="0" smtClean="0">
                <a:latin typeface="Century Gothic" pitchFamily="34" charset="0"/>
              </a:rPr>
              <a:t>	1909,’ </a:t>
            </a:r>
            <a:r>
              <a:rPr lang="en-GB" altLang="en-US" sz="2000" dirty="0" err="1" smtClean="0">
                <a:latin typeface="Century Gothic" pitchFamily="34" charset="0"/>
              </a:rPr>
              <a:t>Vassiliki</a:t>
            </a:r>
            <a:r>
              <a:rPr lang="en-GB" altLang="en-US" sz="2000" dirty="0" smtClean="0">
                <a:latin typeface="Century Gothic" pitchFamily="34" charset="0"/>
              </a:rPr>
              <a:t>  </a:t>
            </a:r>
            <a:r>
              <a:rPr lang="en-GB" altLang="en-US" sz="2000" dirty="0" err="1" smtClean="0">
                <a:latin typeface="Century Gothic" pitchFamily="34" charset="0"/>
              </a:rPr>
              <a:t>Kolocotroni</a:t>
            </a:r>
            <a:r>
              <a:rPr lang="en-GB" altLang="en-US" sz="2000" dirty="0" smtClean="0">
                <a:latin typeface="Century Gothic" pitchFamily="34" charset="0"/>
              </a:rPr>
              <a:t> </a:t>
            </a:r>
            <a:r>
              <a:rPr lang="en-GB" altLang="en-US" sz="2000" i="1" dirty="0">
                <a:latin typeface="Century Gothic" pitchFamily="34" charset="0"/>
              </a:rPr>
              <a:t>op cit</a:t>
            </a:r>
            <a:r>
              <a:rPr lang="en-GB" altLang="en-US" sz="2000" dirty="0">
                <a:latin typeface="Century Gothic" pitchFamily="34" charset="0"/>
              </a:rPr>
              <a:t> p. 251.</a:t>
            </a:r>
          </a:p>
          <a:p>
            <a:pPr eaLnBrk="1" hangingPunct="1"/>
            <a:endParaRPr lang="en-GB" altLang="en-US" dirty="0">
              <a:latin typeface="Century Gothic" pitchFamily="34" charset="0"/>
            </a:endParaRPr>
          </a:p>
          <a:p>
            <a:pPr eaLnBrk="1" hangingPunct="1"/>
            <a:endParaRPr lang="en-GB" altLang="en-US" sz="1600" dirty="0">
              <a:latin typeface="Century Gothic" pitchFamily="34" charset="0"/>
            </a:endParaRPr>
          </a:p>
          <a:p>
            <a:pPr eaLnBrk="1" hangingPunct="1"/>
            <a:r>
              <a:rPr lang="en-GB" altLang="en-US" sz="2500" dirty="0">
                <a:latin typeface="Century Gothic" pitchFamily="34" charset="0"/>
              </a:rPr>
              <a:t>Methods wear out, stimuli fail. New problems loom up and demand new techniques. </a:t>
            </a:r>
            <a:r>
              <a:rPr lang="en-GB" altLang="en-US" sz="2500" dirty="0">
                <a:solidFill>
                  <a:srgbClr val="FFFF00"/>
                </a:solidFill>
                <a:latin typeface="Century Gothic" pitchFamily="34" charset="0"/>
              </a:rPr>
              <a:t>Reality alters; to represent it the means of representation must alter too. </a:t>
            </a:r>
            <a:r>
              <a:rPr lang="en-GB" altLang="en-US" sz="2500" dirty="0">
                <a:latin typeface="Century Gothic" pitchFamily="34" charset="0"/>
              </a:rPr>
              <a:t>Nothing arises from nothing; the new springs from the old, but this is just what makes it new.’ </a:t>
            </a:r>
            <a:endParaRPr lang="en-GB" altLang="en-US" sz="2500" dirty="0" smtClean="0">
              <a:latin typeface="Century Gothic" pitchFamily="34" charset="0"/>
            </a:endParaRPr>
          </a:p>
          <a:p>
            <a:pPr eaLnBrk="1" hangingPunct="1"/>
            <a:endParaRPr lang="en-GB" altLang="en-US" sz="1200" dirty="0">
              <a:latin typeface="Century Gothic" pitchFamily="34" charset="0"/>
            </a:endParaRPr>
          </a:p>
          <a:p>
            <a:pPr eaLnBrk="1" hangingPunct="1"/>
            <a:r>
              <a:rPr lang="en-GB" altLang="en-US" sz="2000" dirty="0" smtClean="0">
                <a:latin typeface="Century Gothic" pitchFamily="34" charset="0"/>
              </a:rPr>
              <a:t>     	</a:t>
            </a:r>
            <a:r>
              <a:rPr lang="en-GB" altLang="en-US" sz="2000" dirty="0" err="1" smtClean="0">
                <a:latin typeface="Century Gothic" pitchFamily="34" charset="0"/>
              </a:rPr>
              <a:t>Bertolt</a:t>
            </a:r>
            <a:r>
              <a:rPr lang="en-GB" altLang="en-US" sz="2000" dirty="0" smtClean="0">
                <a:latin typeface="Century Gothic" pitchFamily="34" charset="0"/>
              </a:rPr>
              <a:t> </a:t>
            </a:r>
            <a:r>
              <a:rPr lang="en-GB" altLang="en-US" sz="2000" dirty="0">
                <a:latin typeface="Century Gothic" pitchFamily="34" charset="0"/>
              </a:rPr>
              <a:t>Brecht, ‘From ‘The Popular and the Realistic’,’ Peter </a:t>
            </a:r>
            <a:r>
              <a:rPr lang="en-GB" altLang="en-US" sz="2000" dirty="0" smtClean="0">
                <a:latin typeface="Century Gothic" pitchFamily="34" charset="0"/>
              </a:rPr>
              <a:t> 	</a:t>
            </a:r>
            <a:r>
              <a:rPr lang="en-GB" altLang="en-US" sz="2000" dirty="0" err="1" smtClean="0">
                <a:latin typeface="Century Gothic" pitchFamily="34" charset="0"/>
              </a:rPr>
              <a:t>Brooker</a:t>
            </a:r>
            <a:r>
              <a:rPr lang="en-GB" altLang="en-US" sz="2000" dirty="0">
                <a:latin typeface="Century Gothic" pitchFamily="34" charset="0"/>
              </a:rPr>
              <a:t>, </a:t>
            </a:r>
            <a:r>
              <a:rPr lang="en-GB" altLang="en-US" sz="2000" dirty="0" smtClean="0">
                <a:latin typeface="Century Gothic" pitchFamily="34" charset="0"/>
              </a:rPr>
              <a:t>ed</a:t>
            </a:r>
            <a:r>
              <a:rPr lang="en-GB" altLang="en-US" sz="2000" dirty="0">
                <a:latin typeface="Century Gothic" pitchFamily="34" charset="0"/>
              </a:rPr>
              <a:t>., </a:t>
            </a:r>
            <a:r>
              <a:rPr lang="en-GB" altLang="en-US" sz="2000" i="1" dirty="0">
                <a:latin typeface="Century Gothic" pitchFamily="34" charset="0"/>
              </a:rPr>
              <a:t>Modernism/ Postmodernism</a:t>
            </a:r>
            <a:r>
              <a:rPr lang="en-GB" altLang="en-US" sz="2000" dirty="0">
                <a:latin typeface="Century Gothic" pitchFamily="34" charset="0"/>
              </a:rPr>
              <a:t> (London; </a:t>
            </a:r>
            <a:r>
              <a:rPr lang="en-GB" altLang="en-US" sz="2000" dirty="0" smtClean="0">
                <a:latin typeface="Century Gothic" pitchFamily="34" charset="0"/>
              </a:rPr>
              <a:t>NY: 	Longman</a:t>
            </a:r>
            <a:r>
              <a:rPr lang="en-GB" altLang="en-US" sz="2000" dirty="0">
                <a:latin typeface="Century Gothic" pitchFamily="34" charset="0"/>
              </a:rPr>
              <a:t>, 1992), p. 43</a:t>
            </a:r>
            <a:r>
              <a:rPr lang="en-GB" altLang="en-US" sz="2000" dirty="0" smtClean="0">
                <a:latin typeface="Century Gothic" pitchFamily="34" charset="0"/>
              </a:rPr>
              <a:t>.</a:t>
            </a:r>
            <a:endParaRPr lang="en-GB" altLang="en-US" dirty="0">
              <a:latin typeface="Century Gothic" pitchFamily="34" charset="0"/>
            </a:endParaRPr>
          </a:p>
        </p:txBody>
      </p:sp>
      <p:sp>
        <p:nvSpPr>
          <p:cNvPr id="12291" name="Rectangle 5"/>
          <p:cNvSpPr>
            <a:spLocks noChangeArrowheads="1"/>
          </p:cNvSpPr>
          <p:nvPr/>
        </p:nvSpPr>
        <p:spPr bwMode="auto">
          <a:xfrm>
            <a:off x="1619672" y="260648"/>
            <a:ext cx="5327798"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r>
              <a:rPr lang="en-GB" altLang="en-US" sz="4000" dirty="0">
                <a:latin typeface="Perpetua Titling MT" panose="02020502060505020804" pitchFamily="18" charset="0"/>
              </a:rPr>
              <a:t>OBSOLESCENCE</a:t>
            </a:r>
            <a:endParaRPr lang="en-GB" altLang="en-US" sz="3600" dirty="0">
              <a:latin typeface="Perpetua Titling MT" panose="02020502060505020804" pitchFamily="18" charset="0"/>
            </a:endParaRP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ChangeArrowheads="1"/>
          </p:cNvSpPr>
          <p:nvPr/>
        </p:nvSpPr>
        <p:spPr bwMode="auto">
          <a:xfrm>
            <a:off x="1547813" y="404813"/>
            <a:ext cx="5315879"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4000" dirty="0">
                <a:latin typeface="Century Gothic" pitchFamily="34" charset="0"/>
              </a:rPr>
              <a:t>MODERNISM </a:t>
            </a:r>
            <a:r>
              <a:rPr lang="en-GB" altLang="en-US" sz="4000" i="1" dirty="0" smtClean="0">
                <a:latin typeface="Garamond" panose="02020404030301010803" pitchFamily="18" charset="0"/>
              </a:rPr>
              <a:t>&amp; </a:t>
            </a:r>
            <a:r>
              <a:rPr lang="en-GB" altLang="en-US" sz="4000" dirty="0" smtClean="0">
                <a:latin typeface="Century Gothic" pitchFamily="34" charset="0"/>
              </a:rPr>
              <a:t>STYLE</a:t>
            </a:r>
            <a:endParaRPr lang="en-GB" altLang="en-US" sz="4000" dirty="0">
              <a:latin typeface="Century Gothic" pitchFamily="34" charset="0"/>
            </a:endParaRPr>
          </a:p>
        </p:txBody>
      </p:sp>
      <p:sp>
        <p:nvSpPr>
          <p:cNvPr id="10243" name="Rectangle 3"/>
          <p:cNvSpPr>
            <a:spLocks noChangeArrowheads="1"/>
          </p:cNvSpPr>
          <p:nvPr/>
        </p:nvSpPr>
        <p:spPr bwMode="auto">
          <a:xfrm>
            <a:off x="251116" y="1625704"/>
            <a:ext cx="8497347" cy="48351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lvl1pPr marL="342900" indent="-342900" eaLnBrk="0" hangingPunct="0">
              <a:defRPr>
                <a:solidFill>
                  <a:schemeClr val="tx1"/>
                </a:solidFill>
                <a:latin typeface="Arial" charset="0"/>
              </a:defRPr>
            </a:lvl1pPr>
            <a:lvl2pPr marL="800100" indent="-342900" eaLnBrk="0" hangingPunct="0">
              <a:defRPr>
                <a:solidFill>
                  <a:schemeClr val="tx1"/>
                </a:solidFill>
                <a:latin typeface="Arial" charset="0"/>
              </a:defRPr>
            </a:lvl2pPr>
            <a:lvl3pPr marL="1257300" indent="-3429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2500" dirty="0" smtClean="0">
                <a:latin typeface="Century Gothic" pitchFamily="34" charset="0"/>
              </a:rPr>
              <a:t>Used </a:t>
            </a:r>
            <a:r>
              <a:rPr lang="en-GB" altLang="en-US" sz="2500" dirty="0">
                <a:latin typeface="Century Gothic" pitchFamily="34" charset="0"/>
              </a:rPr>
              <a:t>new expressive and representational techniques to convey or promote heightened forms of consciousness, subjectivity and identity including: </a:t>
            </a:r>
          </a:p>
          <a:p>
            <a:pPr eaLnBrk="1" hangingPunct="1"/>
            <a:endParaRPr lang="en-GB" altLang="en-US" sz="2000" dirty="0">
              <a:latin typeface="Century Gothic" pitchFamily="34" charset="0"/>
            </a:endParaRPr>
          </a:p>
          <a:p>
            <a:pPr lvl="2" eaLnBrk="1" hangingPunct="1">
              <a:spcAft>
                <a:spcPct val="15000"/>
              </a:spcAft>
              <a:buFontTx/>
              <a:buChar char="•"/>
            </a:pPr>
            <a:r>
              <a:rPr lang="en-GB" altLang="en-US" sz="2400" dirty="0">
                <a:latin typeface="Century Gothic" pitchFamily="34" charset="0"/>
              </a:rPr>
              <a:t>Estrangement </a:t>
            </a:r>
          </a:p>
          <a:p>
            <a:pPr lvl="2" eaLnBrk="1" hangingPunct="1">
              <a:spcAft>
                <a:spcPct val="15000"/>
              </a:spcAft>
              <a:buFontTx/>
              <a:buChar char="•"/>
            </a:pPr>
            <a:r>
              <a:rPr lang="en-GB" altLang="en-US" sz="2400" dirty="0">
                <a:latin typeface="Century Gothic" pitchFamily="34" charset="0"/>
              </a:rPr>
              <a:t>Montage </a:t>
            </a:r>
          </a:p>
          <a:p>
            <a:pPr lvl="2" eaLnBrk="1" hangingPunct="1">
              <a:spcAft>
                <a:spcPct val="15000"/>
              </a:spcAft>
              <a:buFontTx/>
              <a:buChar char="•"/>
            </a:pPr>
            <a:r>
              <a:rPr lang="en-GB" altLang="en-US" sz="2400" dirty="0">
                <a:latin typeface="Century Gothic" pitchFamily="34" charset="0"/>
              </a:rPr>
              <a:t>Collage </a:t>
            </a:r>
          </a:p>
          <a:p>
            <a:pPr lvl="2" eaLnBrk="1" hangingPunct="1">
              <a:spcAft>
                <a:spcPct val="15000"/>
              </a:spcAft>
              <a:buFontTx/>
              <a:buChar char="•"/>
            </a:pPr>
            <a:r>
              <a:rPr lang="en-GB" altLang="en-US" sz="2400" dirty="0">
                <a:latin typeface="Century Gothic" pitchFamily="34" charset="0"/>
              </a:rPr>
              <a:t>Demotic or everyday speech </a:t>
            </a:r>
          </a:p>
          <a:p>
            <a:pPr lvl="2" eaLnBrk="1" hangingPunct="1">
              <a:spcAft>
                <a:spcPct val="15000"/>
              </a:spcAft>
              <a:buFontTx/>
              <a:buChar char="•"/>
            </a:pPr>
            <a:r>
              <a:rPr lang="en-GB" altLang="en-US" sz="2400" dirty="0">
                <a:latin typeface="Century Gothic" pitchFamily="34" charset="0"/>
              </a:rPr>
              <a:t>Stream of consciousness, </a:t>
            </a:r>
          </a:p>
          <a:p>
            <a:pPr lvl="2" eaLnBrk="1" hangingPunct="1">
              <a:spcAft>
                <a:spcPct val="15000"/>
              </a:spcAft>
              <a:buFontTx/>
              <a:buChar char="•"/>
            </a:pPr>
            <a:r>
              <a:rPr lang="en-GB" altLang="en-US" sz="2400" dirty="0">
                <a:latin typeface="Century Gothic" pitchFamily="34" charset="0"/>
              </a:rPr>
              <a:t>interior monologue and automatism </a:t>
            </a:r>
          </a:p>
          <a:p>
            <a:pPr lvl="2" eaLnBrk="1" hangingPunct="1">
              <a:spcAft>
                <a:spcPct val="15000"/>
              </a:spcAft>
              <a:buFontTx/>
              <a:buChar char="•"/>
            </a:pPr>
            <a:r>
              <a:rPr lang="en-GB" altLang="en-US" sz="2400" dirty="0">
                <a:latin typeface="Century Gothic" pitchFamily="34" charset="0"/>
              </a:rPr>
              <a:t>Parody and pastiche. </a:t>
            </a:r>
          </a:p>
          <a:p>
            <a:pPr lvl="1" algn="ctr"/>
            <a:endParaRPr lang="en-GB" altLang="en-US" sz="2000" dirty="0">
              <a:latin typeface="Century Gothic" pitchFamily="34" charset="0"/>
            </a:endParaRP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ext Box 2"/>
          <p:cNvSpPr txBox="1">
            <a:spLocks noChangeArrowheads="1"/>
          </p:cNvSpPr>
          <p:nvPr/>
        </p:nvSpPr>
        <p:spPr bwMode="auto">
          <a:xfrm>
            <a:off x="232613" y="1083215"/>
            <a:ext cx="8642226" cy="55861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2300" dirty="0" smtClean="0">
                <a:latin typeface="Century Gothic" pitchFamily="34" charset="0"/>
              </a:rPr>
              <a:t>the </a:t>
            </a:r>
            <a:r>
              <a:rPr lang="en-GB" altLang="en-US" sz="2300" dirty="0">
                <a:latin typeface="Century Gothic" pitchFamily="34" charset="0"/>
              </a:rPr>
              <a:t>vast majority of attempts to offer </a:t>
            </a:r>
            <a:r>
              <a:rPr lang="en-GB" altLang="en-US" sz="2300" dirty="0">
                <a:solidFill>
                  <a:srgbClr val="FFFF00"/>
                </a:solidFill>
                <a:latin typeface="Century Gothic" pitchFamily="34" charset="0"/>
              </a:rPr>
              <a:t>alternative modes of representation</a:t>
            </a:r>
            <a:r>
              <a:rPr lang="en-GB" altLang="en-US" sz="2300" dirty="0">
                <a:latin typeface="Century Gothic" pitchFamily="34" charset="0"/>
              </a:rPr>
              <a:t> from the middle of the </a:t>
            </a:r>
            <a:r>
              <a:rPr lang="en-GB" altLang="en-US" sz="2300" dirty="0" smtClean="0">
                <a:latin typeface="Century Gothic" pitchFamily="34" charset="0"/>
              </a:rPr>
              <a:t>19</a:t>
            </a:r>
            <a:r>
              <a:rPr lang="en-GB" altLang="en-US" sz="2300" baseline="30000" dirty="0" smtClean="0">
                <a:latin typeface="Century Gothic" pitchFamily="34" charset="0"/>
              </a:rPr>
              <a:t>th</a:t>
            </a:r>
            <a:r>
              <a:rPr lang="en-GB" altLang="en-US" sz="2300" dirty="0" smtClean="0">
                <a:latin typeface="Century Gothic" pitchFamily="34" charset="0"/>
              </a:rPr>
              <a:t> century </a:t>
            </a:r>
            <a:r>
              <a:rPr lang="en-GB" altLang="en-US" sz="2300" dirty="0">
                <a:latin typeface="Century Gothic" pitchFamily="34" charset="0"/>
              </a:rPr>
              <a:t>to the middle of the </a:t>
            </a:r>
            <a:r>
              <a:rPr lang="en-GB" altLang="en-US" sz="2300" dirty="0" smtClean="0">
                <a:latin typeface="Century Gothic" pitchFamily="34" charset="0"/>
              </a:rPr>
              <a:t>20</a:t>
            </a:r>
            <a:r>
              <a:rPr lang="en-GB" altLang="en-US" sz="2300" baseline="30000" dirty="0" smtClean="0">
                <a:latin typeface="Century Gothic" pitchFamily="34" charset="0"/>
              </a:rPr>
              <a:t>th</a:t>
            </a:r>
            <a:r>
              <a:rPr lang="en-GB" altLang="en-US" sz="2300" dirty="0" smtClean="0">
                <a:latin typeface="Century Gothic" pitchFamily="34" charset="0"/>
              </a:rPr>
              <a:t> century </a:t>
            </a:r>
            <a:r>
              <a:rPr lang="en-GB" altLang="en-US" sz="2300" dirty="0">
                <a:latin typeface="Century Gothic" pitchFamily="34" charset="0"/>
              </a:rPr>
              <a:t>have at one time or another </a:t>
            </a:r>
            <a:r>
              <a:rPr lang="en-GB" altLang="en-US" sz="2300" dirty="0">
                <a:solidFill>
                  <a:srgbClr val="FFFF00"/>
                </a:solidFill>
                <a:latin typeface="Century Gothic" pitchFamily="34" charset="0"/>
              </a:rPr>
              <a:t>been termed Modernist, </a:t>
            </a:r>
            <a:r>
              <a:rPr lang="en-GB" altLang="en-US" sz="2300" dirty="0">
                <a:latin typeface="Century Gothic" pitchFamily="34" charset="0"/>
              </a:rPr>
              <a:t>and this applies to literature, music, painting, film and </a:t>
            </a:r>
            <a:r>
              <a:rPr lang="en-GB" altLang="en-US" sz="2300" dirty="0" smtClean="0">
                <a:latin typeface="Century Gothic" pitchFamily="34" charset="0"/>
              </a:rPr>
              <a:t>architecture. </a:t>
            </a:r>
            <a:endParaRPr lang="en-GB" altLang="en-US" sz="2300" dirty="0">
              <a:latin typeface="Century Gothic" pitchFamily="34" charset="0"/>
            </a:endParaRPr>
          </a:p>
          <a:p>
            <a:pPr eaLnBrk="1" hangingPunct="1"/>
            <a:r>
              <a:rPr lang="en-GB" altLang="en-US" sz="1200" dirty="0">
                <a:latin typeface="Century Gothic" pitchFamily="34" charset="0"/>
              </a:rPr>
              <a:t>	</a:t>
            </a:r>
            <a:endParaRPr lang="en-GB" altLang="en-US" sz="1200" dirty="0" smtClean="0">
              <a:latin typeface="Century Gothic" pitchFamily="34" charset="0"/>
            </a:endParaRPr>
          </a:p>
          <a:p>
            <a:pPr eaLnBrk="1" hangingPunct="1"/>
            <a:r>
              <a:rPr lang="en-GB" altLang="en-US" dirty="0" smtClean="0">
                <a:latin typeface="Century Gothic" pitchFamily="34" charset="0"/>
              </a:rPr>
              <a:t>	Peter </a:t>
            </a:r>
            <a:r>
              <a:rPr lang="en-GB" altLang="en-US" dirty="0">
                <a:latin typeface="Century Gothic" pitchFamily="34" charset="0"/>
              </a:rPr>
              <a:t>Childs, </a:t>
            </a:r>
            <a:r>
              <a:rPr lang="en-GB" altLang="en-US" i="1" dirty="0">
                <a:latin typeface="Century Gothic" pitchFamily="34" charset="0"/>
              </a:rPr>
              <a:t>Modernism</a:t>
            </a:r>
            <a:r>
              <a:rPr lang="en-GB" altLang="en-US" dirty="0">
                <a:latin typeface="Century Gothic" pitchFamily="34" charset="0"/>
              </a:rPr>
              <a:t> (London; NY: Routledge, 2000), p. 3. </a:t>
            </a:r>
          </a:p>
          <a:p>
            <a:pPr eaLnBrk="1" hangingPunct="1"/>
            <a:endParaRPr lang="en-GB" altLang="en-US" dirty="0" smtClean="0">
              <a:latin typeface="Century Gothic" pitchFamily="34" charset="0"/>
            </a:endParaRPr>
          </a:p>
          <a:p>
            <a:pPr eaLnBrk="1" hangingPunct="1"/>
            <a:endParaRPr lang="en-GB" altLang="en-US" dirty="0">
              <a:latin typeface="Century Gothic" pitchFamily="34" charset="0"/>
            </a:endParaRPr>
          </a:p>
          <a:p>
            <a:pPr eaLnBrk="1" hangingPunct="1"/>
            <a:endParaRPr lang="en-GB" altLang="en-US" dirty="0" smtClean="0">
              <a:latin typeface="Century Gothic" pitchFamily="34" charset="0"/>
            </a:endParaRPr>
          </a:p>
          <a:p>
            <a:pPr eaLnBrk="1" hangingPunct="1"/>
            <a:endParaRPr lang="en-GB" altLang="en-US" dirty="0">
              <a:latin typeface="Century Gothic" pitchFamily="34" charset="0"/>
            </a:endParaRPr>
          </a:p>
          <a:p>
            <a:pPr eaLnBrk="1" hangingPunct="1"/>
            <a:r>
              <a:rPr lang="en-GB" altLang="en-US" sz="2300" dirty="0" smtClean="0">
                <a:latin typeface="Century Gothic" pitchFamily="34" charset="0"/>
              </a:rPr>
              <a:t>Obsessive </a:t>
            </a:r>
            <a:r>
              <a:rPr lang="en-GB" altLang="en-US" sz="2300" dirty="0">
                <a:latin typeface="Century Gothic" pitchFamily="34" charset="0"/>
              </a:rPr>
              <a:t>attempts to say ‘the unsayable’ made extreme demands on the mind’s elasticity. Not only literature </a:t>
            </a:r>
            <a:r>
              <a:rPr lang="en-GB" altLang="en-US" sz="2300" dirty="0">
                <a:solidFill>
                  <a:srgbClr val="FFFF00"/>
                </a:solidFill>
                <a:latin typeface="Century Gothic" pitchFamily="34" charset="0"/>
              </a:rPr>
              <a:t>but all art of the period seemed to be intent on stretching the mind beyond the very limits of human understanding</a:t>
            </a:r>
            <a:r>
              <a:rPr lang="en-GB" altLang="en-US" sz="2300" dirty="0">
                <a:latin typeface="Century Gothic" pitchFamily="34" charset="0"/>
              </a:rPr>
              <a:t>. </a:t>
            </a:r>
            <a:endParaRPr lang="en-GB" altLang="en-US" sz="1200" dirty="0" smtClean="0">
              <a:latin typeface="Century Gothic" pitchFamily="34" charset="0"/>
            </a:endParaRPr>
          </a:p>
          <a:p>
            <a:pPr eaLnBrk="1" hangingPunct="1"/>
            <a:endParaRPr lang="en-GB" altLang="en-US" sz="1200" dirty="0">
              <a:latin typeface="Century Gothic" pitchFamily="34" charset="0"/>
            </a:endParaRPr>
          </a:p>
          <a:p>
            <a:pPr eaLnBrk="1" hangingPunct="1"/>
            <a:r>
              <a:rPr lang="en-GB" altLang="en-US" dirty="0">
                <a:latin typeface="Century Gothic" pitchFamily="34" charset="0"/>
              </a:rPr>
              <a:t>	James McFarlane, ‘The Mind of Modernism,’ Bradbury &amp; 	McFarlane, </a:t>
            </a:r>
            <a:r>
              <a:rPr lang="en-GB" altLang="en-US" i="1" dirty="0">
                <a:latin typeface="Century Gothic" pitchFamily="34" charset="0"/>
              </a:rPr>
              <a:t>op </a:t>
            </a:r>
            <a:r>
              <a:rPr lang="en-GB" altLang="en-US" i="1" dirty="0" err="1">
                <a:latin typeface="Century Gothic" pitchFamily="34" charset="0"/>
              </a:rPr>
              <a:t>cit</a:t>
            </a:r>
            <a:r>
              <a:rPr lang="en-GB" altLang="en-US" dirty="0">
                <a:latin typeface="Century Gothic" pitchFamily="34" charset="0"/>
              </a:rPr>
              <a:t>, p. 72</a:t>
            </a:r>
            <a:r>
              <a:rPr lang="en-GB" altLang="en-US" dirty="0" smtClean="0">
                <a:latin typeface="Century Gothic" pitchFamily="34" charset="0"/>
              </a:rPr>
              <a:t>.</a:t>
            </a:r>
            <a:endParaRPr lang="en-GB" altLang="en-US" dirty="0">
              <a:latin typeface="Century Gothic" pitchFamily="34" charset="0"/>
            </a:endParaRPr>
          </a:p>
        </p:txBody>
      </p:sp>
      <p:sp>
        <p:nvSpPr>
          <p:cNvPr id="13315" name="Rectangle 4"/>
          <p:cNvSpPr>
            <a:spLocks noChangeArrowheads="1"/>
          </p:cNvSpPr>
          <p:nvPr/>
        </p:nvSpPr>
        <p:spPr bwMode="auto">
          <a:xfrm>
            <a:off x="251520" y="128826"/>
            <a:ext cx="8414226"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4000" dirty="0">
                <a:latin typeface="Perpetua Titling MT" panose="02020502060505020804" pitchFamily="18" charset="0"/>
              </a:rPr>
              <a:t>MODERNISM </a:t>
            </a:r>
            <a:r>
              <a:rPr lang="en-GB" altLang="en-US" sz="4000" dirty="0" smtClean="0">
                <a:latin typeface="Perpetua Titling MT" panose="02020502060505020804" pitchFamily="18" charset="0"/>
              </a:rPr>
              <a:t>&amp; REPRESENTATION</a:t>
            </a:r>
            <a:endParaRPr lang="en-GB" altLang="en-US" sz="4000" dirty="0">
              <a:latin typeface="Perpetua Titling MT" panose="02020502060505020804" pitchFamily="18" charset="0"/>
            </a:endParaRP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4"/>
          <p:cNvSpPr>
            <a:spLocks noChangeArrowheads="1"/>
          </p:cNvSpPr>
          <p:nvPr/>
        </p:nvSpPr>
        <p:spPr bwMode="auto">
          <a:xfrm>
            <a:off x="1187450" y="28992"/>
            <a:ext cx="6542088" cy="67095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eaLnBrk="0" hangingPunct="0">
              <a:defRPr>
                <a:solidFill>
                  <a:schemeClr val="tx1"/>
                </a:solidFill>
                <a:latin typeface="Arial" charset="0"/>
              </a:defRPr>
            </a:lvl5pPr>
            <a:lvl6pPr eaLnBrk="0" fontAlgn="base" hangingPunct="0">
              <a:spcBef>
                <a:spcPct val="0"/>
              </a:spcBef>
              <a:spcAft>
                <a:spcPct val="0"/>
              </a:spcAft>
              <a:defRPr>
                <a:solidFill>
                  <a:schemeClr val="tx1"/>
                </a:solidFill>
                <a:latin typeface="Arial" charset="0"/>
              </a:defRPr>
            </a:lvl6pPr>
            <a:lvl7pPr eaLnBrk="0" fontAlgn="base" hangingPunct="0">
              <a:spcBef>
                <a:spcPct val="0"/>
              </a:spcBef>
              <a:spcAft>
                <a:spcPct val="0"/>
              </a:spcAft>
              <a:defRPr>
                <a:solidFill>
                  <a:schemeClr val="tx1"/>
                </a:solidFill>
                <a:latin typeface="Arial" charset="0"/>
              </a:defRPr>
            </a:lvl7pPr>
            <a:lvl8pPr eaLnBrk="0" fontAlgn="base" hangingPunct="0">
              <a:spcBef>
                <a:spcPct val="0"/>
              </a:spcBef>
              <a:spcAft>
                <a:spcPct val="0"/>
              </a:spcAft>
              <a:defRPr>
                <a:solidFill>
                  <a:schemeClr val="tx1"/>
                </a:solidFill>
                <a:latin typeface="Arial" charset="0"/>
              </a:defRPr>
            </a:lvl8pPr>
            <a:lvl9pPr eaLnBrk="0" fontAlgn="base" hangingPunct="0">
              <a:spcBef>
                <a:spcPct val="0"/>
              </a:spcBef>
              <a:spcAft>
                <a:spcPct val="0"/>
              </a:spcAft>
              <a:defRPr>
                <a:solidFill>
                  <a:schemeClr val="tx1"/>
                </a:solidFill>
                <a:latin typeface="Arial" charset="0"/>
              </a:defRPr>
            </a:lvl9pPr>
          </a:lstStyle>
          <a:p>
            <a:pPr algn="ctr" eaLnBrk="1" hangingPunct="1"/>
            <a:r>
              <a:rPr lang="en-GB" altLang="en-US" sz="2600" dirty="0" err="1">
                <a:solidFill>
                  <a:srgbClr val="FFFF00"/>
                </a:solidFill>
                <a:latin typeface="Century Gothic" pitchFamily="34" charset="0"/>
              </a:rPr>
              <a:t>Oread</a:t>
            </a:r>
            <a:endParaRPr lang="en-GB" altLang="en-US" sz="2600" dirty="0">
              <a:solidFill>
                <a:srgbClr val="FFFF00"/>
              </a:solidFill>
              <a:latin typeface="Century Gothic" pitchFamily="34" charset="0"/>
            </a:endParaRPr>
          </a:p>
          <a:p>
            <a:pPr algn="ctr" eaLnBrk="1" hangingPunct="1"/>
            <a:endParaRPr lang="en-GB" altLang="en-US" sz="1200" dirty="0">
              <a:latin typeface="Century Gothic" pitchFamily="34" charset="0"/>
            </a:endParaRPr>
          </a:p>
          <a:p>
            <a:pPr algn="ctr" eaLnBrk="1" hangingPunct="1"/>
            <a:r>
              <a:rPr lang="en-GB" altLang="en-US" sz="2400" dirty="0">
                <a:latin typeface="Century Gothic" pitchFamily="34" charset="0"/>
              </a:rPr>
              <a:t>Whirl up, sea – </a:t>
            </a:r>
          </a:p>
          <a:p>
            <a:pPr algn="ctr" eaLnBrk="1" hangingPunct="1"/>
            <a:r>
              <a:rPr lang="en-GB" altLang="en-US" sz="2400" dirty="0">
                <a:latin typeface="Century Gothic" pitchFamily="34" charset="0"/>
              </a:rPr>
              <a:t>Whirl your pointed pines,</a:t>
            </a:r>
          </a:p>
          <a:p>
            <a:pPr algn="ctr" eaLnBrk="1" hangingPunct="1"/>
            <a:r>
              <a:rPr lang="en-GB" altLang="en-US" sz="2400" dirty="0">
                <a:latin typeface="Century Gothic" pitchFamily="34" charset="0"/>
              </a:rPr>
              <a:t>Slash your great pines</a:t>
            </a:r>
          </a:p>
          <a:p>
            <a:pPr algn="ctr" eaLnBrk="1" hangingPunct="1"/>
            <a:r>
              <a:rPr lang="en-GB" altLang="en-US" sz="2400" dirty="0">
                <a:latin typeface="Century Gothic" pitchFamily="34" charset="0"/>
              </a:rPr>
              <a:t>On our rocks,</a:t>
            </a:r>
          </a:p>
          <a:p>
            <a:pPr algn="ctr" eaLnBrk="1" hangingPunct="1"/>
            <a:r>
              <a:rPr lang="en-GB" altLang="en-US" sz="2400" dirty="0">
                <a:latin typeface="Century Gothic" pitchFamily="34" charset="0"/>
              </a:rPr>
              <a:t>Hurl your green over us,</a:t>
            </a:r>
          </a:p>
          <a:p>
            <a:pPr algn="ctr" eaLnBrk="1" hangingPunct="1"/>
            <a:r>
              <a:rPr lang="en-GB" altLang="en-US" sz="2400" dirty="0">
                <a:latin typeface="Century Gothic" pitchFamily="34" charset="0"/>
              </a:rPr>
              <a:t>Cover us with your pools of fir.</a:t>
            </a:r>
          </a:p>
          <a:p>
            <a:pPr algn="ctr" eaLnBrk="1" hangingPunct="1"/>
            <a:endParaRPr lang="en-GB" altLang="en-US" sz="1600" dirty="0">
              <a:latin typeface="Century Gothic" pitchFamily="34" charset="0"/>
            </a:endParaRPr>
          </a:p>
          <a:p>
            <a:pPr lvl="4" algn="ctr" eaLnBrk="1" hangingPunct="1"/>
            <a:r>
              <a:rPr lang="en-GB" altLang="en-US" dirty="0">
                <a:latin typeface="Century Gothic" pitchFamily="34" charset="0"/>
              </a:rPr>
              <a:t>H.D. (Hilda Doolittle)</a:t>
            </a:r>
          </a:p>
          <a:p>
            <a:pPr algn="ctr" eaLnBrk="1" hangingPunct="1"/>
            <a:endParaRPr lang="en-GB" altLang="en-US" sz="1600" dirty="0" smtClean="0">
              <a:latin typeface="Century Gothic" pitchFamily="34" charset="0"/>
            </a:endParaRPr>
          </a:p>
          <a:p>
            <a:pPr algn="ctr" eaLnBrk="1" hangingPunct="1"/>
            <a:endParaRPr lang="en-GB" altLang="en-US" sz="1600" dirty="0" smtClean="0">
              <a:latin typeface="Century Gothic" pitchFamily="34" charset="0"/>
            </a:endParaRPr>
          </a:p>
          <a:p>
            <a:pPr algn="ctr" eaLnBrk="1" hangingPunct="1"/>
            <a:endParaRPr lang="en-GB" altLang="en-US" sz="1600" dirty="0">
              <a:latin typeface="Century Gothic" pitchFamily="34" charset="0"/>
            </a:endParaRPr>
          </a:p>
          <a:p>
            <a:pPr algn="ctr" eaLnBrk="1" hangingPunct="1"/>
            <a:endParaRPr lang="en-GB" altLang="en-US" sz="2000" dirty="0">
              <a:latin typeface="Century Gothic" pitchFamily="34" charset="0"/>
            </a:endParaRPr>
          </a:p>
          <a:p>
            <a:pPr algn="ctr" eaLnBrk="1" hangingPunct="1"/>
            <a:r>
              <a:rPr lang="en-GB" altLang="en-US" sz="2600" dirty="0">
                <a:solidFill>
                  <a:srgbClr val="FFFF00"/>
                </a:solidFill>
                <a:latin typeface="Century Gothic" pitchFamily="34" charset="0"/>
              </a:rPr>
              <a:t>In a Station of the Metro</a:t>
            </a:r>
          </a:p>
          <a:p>
            <a:pPr algn="ctr" eaLnBrk="1" hangingPunct="1"/>
            <a:endParaRPr lang="en-GB" altLang="en-US" sz="1200" dirty="0">
              <a:latin typeface="Century Gothic" pitchFamily="34" charset="0"/>
            </a:endParaRPr>
          </a:p>
          <a:p>
            <a:pPr algn="ctr" eaLnBrk="1" hangingPunct="1"/>
            <a:r>
              <a:rPr lang="en-GB" altLang="en-US" sz="2400" dirty="0">
                <a:latin typeface="Century Gothic" pitchFamily="34" charset="0"/>
              </a:rPr>
              <a:t>The apparition of these faces in the crowd;</a:t>
            </a:r>
          </a:p>
          <a:p>
            <a:pPr algn="ctr" eaLnBrk="1" hangingPunct="1"/>
            <a:r>
              <a:rPr lang="en-GB" altLang="en-US" sz="2400" dirty="0">
                <a:latin typeface="Century Gothic" pitchFamily="34" charset="0"/>
              </a:rPr>
              <a:t>Petals on a wet, black bough.</a:t>
            </a:r>
          </a:p>
          <a:p>
            <a:pPr algn="ctr" eaLnBrk="1" hangingPunct="1"/>
            <a:endParaRPr lang="en-GB" altLang="en-US" sz="1600" dirty="0">
              <a:latin typeface="Century Gothic" pitchFamily="34" charset="0"/>
            </a:endParaRPr>
          </a:p>
          <a:p>
            <a:pPr lvl="4" algn="ctr" eaLnBrk="1" hangingPunct="1"/>
            <a:r>
              <a:rPr lang="en-GB" altLang="en-US" dirty="0">
                <a:latin typeface="Century Gothic" pitchFamily="34" charset="0"/>
              </a:rPr>
              <a:t>Ezra Pound</a:t>
            </a:r>
          </a:p>
          <a:p>
            <a:pPr algn="ctr"/>
            <a:endParaRPr lang="en-GB" altLang="en-US" dirty="0">
              <a:latin typeface="Century Gothic" pitchFamily="34" charset="0"/>
            </a:endParaRP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ext Box 2"/>
          <p:cNvSpPr txBox="1">
            <a:spLocks noChangeArrowheads="1"/>
          </p:cNvSpPr>
          <p:nvPr/>
        </p:nvSpPr>
        <p:spPr bwMode="auto">
          <a:xfrm>
            <a:off x="1403350" y="836613"/>
            <a:ext cx="201612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spcBef>
                <a:spcPct val="50000"/>
              </a:spcBef>
            </a:pPr>
            <a:endParaRPr lang="en-US" altLang="en-US"/>
          </a:p>
        </p:txBody>
      </p:sp>
      <p:sp>
        <p:nvSpPr>
          <p:cNvPr id="15363" name="Text Box 3"/>
          <p:cNvSpPr txBox="1">
            <a:spLocks noChangeArrowheads="1"/>
          </p:cNvSpPr>
          <p:nvPr/>
        </p:nvSpPr>
        <p:spPr bwMode="auto">
          <a:xfrm>
            <a:off x="179388" y="992188"/>
            <a:ext cx="8964612" cy="52475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buFontTx/>
              <a:buAutoNum type="arabicPeriod"/>
            </a:pPr>
            <a:r>
              <a:rPr lang="en-GB" altLang="en-US" sz="2500" dirty="0" smtClean="0">
                <a:latin typeface="Century Gothic" pitchFamily="34" charset="0"/>
              </a:rPr>
              <a:t>Examine </a:t>
            </a:r>
            <a:r>
              <a:rPr lang="en-GB" altLang="en-US" sz="2500" dirty="0">
                <a:latin typeface="Century Gothic" pitchFamily="34" charset="0"/>
              </a:rPr>
              <a:t>for a moment an ordinary mind on an ordinary day. The mind receives a myriad impressions – trivial, fantastic, evanescent, or engraved with the sharpness of steel. From all sides they come, an incessant shower of innumerable atoms; and as they fall, as they shape themselves into Monday or Tuesday, the accent falls differently from of old […]. Life is not a series of gig lamps symmetrically arranged; life is a luminous halo, a semi-transparent envelope surrounding us from the beginning of consciousness to the end. </a:t>
            </a:r>
          </a:p>
          <a:p>
            <a:pPr eaLnBrk="1" hangingPunct="1"/>
            <a:r>
              <a:rPr lang="en-GB" altLang="en-US" dirty="0">
                <a:latin typeface="Century Gothic" pitchFamily="34" charset="0"/>
              </a:rPr>
              <a:t>		</a:t>
            </a:r>
            <a:r>
              <a:rPr lang="en-GB" altLang="en-US" sz="2000" dirty="0">
                <a:latin typeface="Century Gothic" pitchFamily="34" charset="0"/>
              </a:rPr>
              <a:t>Virginia Woolf (1919), ‘Modern Fiction,’ </a:t>
            </a:r>
            <a:r>
              <a:rPr lang="en-GB" altLang="en-US" sz="2000" dirty="0" err="1">
                <a:latin typeface="Century Gothic" pitchFamily="34" charset="0"/>
              </a:rPr>
              <a:t>Vassiliki</a:t>
            </a:r>
            <a:r>
              <a:rPr lang="en-GB" altLang="en-US" sz="2000" dirty="0">
                <a:latin typeface="Century Gothic" pitchFamily="34" charset="0"/>
              </a:rPr>
              <a:t> </a:t>
            </a:r>
            <a:r>
              <a:rPr lang="en-GB" altLang="en-US" sz="2000" dirty="0" err="1">
                <a:latin typeface="Century Gothic" pitchFamily="34" charset="0"/>
              </a:rPr>
              <a:t>Kolocotroni</a:t>
            </a:r>
            <a:r>
              <a:rPr lang="en-GB" altLang="en-US" sz="2000" dirty="0">
                <a:latin typeface="Century Gothic" pitchFamily="34" charset="0"/>
              </a:rPr>
              <a:t> et al. </a:t>
            </a:r>
            <a:r>
              <a:rPr lang="en-GB" altLang="en-US" sz="2000" dirty="0" smtClean="0">
                <a:latin typeface="Century Gothic" pitchFamily="34" charset="0"/>
              </a:rPr>
              <a:t>	eds</a:t>
            </a:r>
            <a:r>
              <a:rPr lang="en-GB" altLang="en-US" sz="2000" dirty="0">
                <a:latin typeface="Century Gothic" pitchFamily="34" charset="0"/>
              </a:rPr>
              <a:t>., </a:t>
            </a:r>
            <a:r>
              <a:rPr lang="en-GB" altLang="en-US" sz="2000" i="1" dirty="0" smtClean="0">
                <a:latin typeface="Century Gothic" pitchFamily="34" charset="0"/>
              </a:rPr>
              <a:t>Modernism</a:t>
            </a:r>
            <a:r>
              <a:rPr lang="en-GB" altLang="en-US" sz="2000" i="1" dirty="0">
                <a:latin typeface="Century Gothic" pitchFamily="34" charset="0"/>
              </a:rPr>
              <a:t>: An Anthology of Sources and Documents, </a:t>
            </a:r>
            <a:r>
              <a:rPr lang="en-GB" altLang="en-US" sz="2000" dirty="0" smtClean="0">
                <a:latin typeface="Century Gothic" pitchFamily="34" charset="0"/>
              </a:rPr>
              <a:t>	(</a:t>
            </a:r>
            <a:r>
              <a:rPr lang="en-GB" altLang="en-US" sz="2000" dirty="0">
                <a:latin typeface="Century Gothic" pitchFamily="34" charset="0"/>
              </a:rPr>
              <a:t>Edinburgh: EU </a:t>
            </a:r>
            <a:r>
              <a:rPr lang="en-GB" altLang="en-US" sz="2000" dirty="0" smtClean="0">
                <a:latin typeface="Century Gothic" pitchFamily="34" charset="0"/>
              </a:rPr>
              <a:t>Press</a:t>
            </a:r>
            <a:r>
              <a:rPr lang="en-GB" altLang="en-US" sz="2000" dirty="0">
                <a:latin typeface="Century Gothic" pitchFamily="34" charset="0"/>
              </a:rPr>
              <a:t>, 1998), p. 397.</a:t>
            </a:r>
          </a:p>
        </p:txBody>
      </p:sp>
      <p:sp>
        <p:nvSpPr>
          <p:cNvPr id="15364" name="Rectangle 4"/>
          <p:cNvSpPr>
            <a:spLocks noChangeArrowheads="1"/>
          </p:cNvSpPr>
          <p:nvPr/>
        </p:nvSpPr>
        <p:spPr bwMode="auto">
          <a:xfrm>
            <a:off x="395536" y="128727"/>
            <a:ext cx="8387232"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4000" dirty="0">
                <a:latin typeface="Century Gothic" pitchFamily="34" charset="0"/>
              </a:rPr>
              <a:t>MODERNISM </a:t>
            </a:r>
            <a:r>
              <a:rPr lang="en-GB" altLang="en-US" sz="4000" i="1" dirty="0" smtClean="0">
                <a:latin typeface="Garamond" panose="02020404030301010803" pitchFamily="18" charset="0"/>
              </a:rPr>
              <a:t>&amp;  </a:t>
            </a:r>
            <a:r>
              <a:rPr lang="en-GB" altLang="en-US" sz="4000" dirty="0" smtClean="0">
                <a:latin typeface="Century Gothic" pitchFamily="34" charset="0"/>
              </a:rPr>
              <a:t>CONSCIOUSNESS</a:t>
            </a:r>
            <a:endParaRPr lang="en-GB" altLang="en-US" sz="4000" dirty="0">
              <a:latin typeface="Century Gothic" pitchFamily="34" charset="0"/>
            </a:endParaRP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ext Box 2"/>
          <p:cNvSpPr txBox="1">
            <a:spLocks noChangeArrowheads="1"/>
          </p:cNvSpPr>
          <p:nvPr/>
        </p:nvSpPr>
        <p:spPr bwMode="auto">
          <a:xfrm>
            <a:off x="250825" y="120650"/>
            <a:ext cx="8893175" cy="6554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buFontTx/>
              <a:buAutoNum type="arabicPeriod" startAt="2"/>
            </a:pPr>
            <a:r>
              <a:rPr lang="en-GB" altLang="en-US" sz="2000" dirty="0">
                <a:latin typeface="Century Gothic" pitchFamily="34" charset="0"/>
              </a:rPr>
              <a:t>So warm. His right hand once more slowly went over his brow and hair. Then he put on his hat again, relieved: and read again: choice blend, made of the finest Ceylon brands The far east. Lovely spot it must be: the garden of the world, big lazy leaves to float about on, cactuses, flowery meads, snaky lianas they call them. Wonder is it like that. Those </a:t>
            </a:r>
            <a:r>
              <a:rPr lang="en-GB" altLang="en-US" sz="2000" dirty="0" err="1">
                <a:latin typeface="Century Gothic" pitchFamily="34" charset="0"/>
              </a:rPr>
              <a:t>Cinghalese</a:t>
            </a:r>
            <a:r>
              <a:rPr lang="en-GB" altLang="en-US" sz="2000" dirty="0">
                <a:latin typeface="Century Gothic" pitchFamily="34" charset="0"/>
              </a:rPr>
              <a:t> lobbing about in the sun in </a:t>
            </a:r>
            <a:r>
              <a:rPr lang="en-GB" altLang="en-US" sz="2000" i="1" dirty="0">
                <a:latin typeface="Century Gothic" pitchFamily="34" charset="0"/>
              </a:rPr>
              <a:t>dolce far </a:t>
            </a:r>
            <a:r>
              <a:rPr lang="en-GB" altLang="en-US" sz="2000" i="1" dirty="0" err="1">
                <a:latin typeface="Century Gothic" pitchFamily="34" charset="0"/>
              </a:rPr>
              <a:t>niente</a:t>
            </a:r>
            <a:r>
              <a:rPr lang="en-GB" altLang="en-US" sz="2000" dirty="0">
                <a:latin typeface="Century Gothic" pitchFamily="34" charset="0"/>
              </a:rPr>
              <a:t>, not doing a hand’s turn all day. Sleep six months out of twelve. Too hot to quarrel. Influence of the climate. Lethargy. Flowers of idleness. The air feeds most. </a:t>
            </a:r>
            <a:r>
              <a:rPr lang="en-GB" altLang="en-US" sz="2000" dirty="0" err="1">
                <a:latin typeface="Century Gothic" pitchFamily="34" charset="0"/>
              </a:rPr>
              <a:t>Azotes</a:t>
            </a:r>
            <a:r>
              <a:rPr lang="en-GB" altLang="en-US" sz="2000" dirty="0">
                <a:latin typeface="Century Gothic" pitchFamily="34" charset="0"/>
              </a:rPr>
              <a:t>. Hothouse in Botanic gardens. Sensitive plants. </a:t>
            </a:r>
            <a:r>
              <a:rPr lang="en-GB" altLang="en-US" sz="2000" dirty="0" err="1">
                <a:latin typeface="Century Gothic" pitchFamily="34" charset="0"/>
              </a:rPr>
              <a:t>Waterlilies</a:t>
            </a:r>
            <a:r>
              <a:rPr lang="en-GB" altLang="en-US" sz="2000" dirty="0">
                <a:latin typeface="Century Gothic" pitchFamily="34" charset="0"/>
              </a:rPr>
              <a:t>. Petals too tired to. Sleeping sickness in the air. Walk on roseleaves. Imagine trying to eat tripe and cowheel. Where was the chap I saw in a picture somewhere? Ah yes, in the dead sea floating on his back, reading a book with a parasol open. Couldn’t sink if you tried: so thick with salt. Because the weight of the water, no the weight of the body in the water is equal to the weight of the what? Or is it the volume is equal to the weight? It’s a law something like that. Vance in High school cracking his </a:t>
            </a:r>
            <a:r>
              <a:rPr lang="en-GB" altLang="en-US" sz="2000" dirty="0" err="1">
                <a:latin typeface="Century Gothic" pitchFamily="34" charset="0"/>
              </a:rPr>
              <a:t>fingerjoints</a:t>
            </a:r>
            <a:r>
              <a:rPr lang="en-GB" altLang="en-US" sz="2000" dirty="0">
                <a:latin typeface="Century Gothic" pitchFamily="34" charset="0"/>
              </a:rPr>
              <a:t>, teaching. The college curriculum. Cracking curriculum.’ </a:t>
            </a:r>
          </a:p>
          <a:p>
            <a:pPr eaLnBrk="1" hangingPunct="1"/>
            <a:r>
              <a:rPr lang="en-GB" altLang="en-US" dirty="0">
                <a:latin typeface="Century Gothic" pitchFamily="34" charset="0"/>
              </a:rPr>
              <a:t>		James Joyce [1922], </a:t>
            </a:r>
            <a:r>
              <a:rPr lang="en-GB" altLang="en-US" i="1" dirty="0">
                <a:latin typeface="Century Gothic" pitchFamily="34" charset="0"/>
              </a:rPr>
              <a:t>Ulysses</a:t>
            </a:r>
            <a:r>
              <a:rPr lang="en-GB" altLang="en-US" dirty="0">
                <a:latin typeface="Century Gothic" pitchFamily="34" charset="0"/>
              </a:rPr>
              <a:t> ed., Hans Walter </a:t>
            </a:r>
            <a:r>
              <a:rPr lang="en-GB" altLang="en-US" dirty="0" err="1">
                <a:latin typeface="Century Gothic" pitchFamily="34" charset="0"/>
              </a:rPr>
              <a:t>Gabler</a:t>
            </a:r>
            <a:r>
              <a:rPr lang="en-GB" altLang="en-US" dirty="0">
                <a:latin typeface="Century Gothic" pitchFamily="34" charset="0"/>
              </a:rPr>
              <a:t> (London: </a:t>
            </a:r>
            <a:r>
              <a:rPr lang="en-GB" altLang="en-US" dirty="0" err="1">
                <a:latin typeface="Century Gothic" pitchFamily="34" charset="0"/>
              </a:rPr>
              <a:t>Bodley</a:t>
            </a:r>
            <a:r>
              <a:rPr lang="en-GB" altLang="en-US" dirty="0">
                <a:latin typeface="Century Gothic" pitchFamily="34" charset="0"/>
              </a:rPr>
              <a:t> 	Head, 1986), p. 59.</a:t>
            </a: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1" name="Rectangle 5"/>
          <p:cNvSpPr>
            <a:spLocks noChangeArrowheads="1"/>
          </p:cNvSpPr>
          <p:nvPr/>
        </p:nvSpPr>
        <p:spPr bwMode="auto">
          <a:xfrm>
            <a:off x="2700338" y="6165850"/>
            <a:ext cx="3776996"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2000" dirty="0">
                <a:latin typeface="Century Gothic" pitchFamily="34" charset="0"/>
              </a:rPr>
              <a:t>Matisse </a:t>
            </a:r>
            <a:r>
              <a:rPr lang="en-GB" altLang="en-US" sz="2000" i="1" dirty="0">
                <a:latin typeface="Century Gothic" pitchFamily="34" charset="0"/>
              </a:rPr>
              <a:t>The Joy of Life</a:t>
            </a:r>
            <a:r>
              <a:rPr lang="en-GB" altLang="en-US" sz="2000" dirty="0">
                <a:latin typeface="Century Gothic" pitchFamily="34" charset="0"/>
              </a:rPr>
              <a:t> 1905-6</a:t>
            </a:r>
          </a:p>
        </p:txBody>
      </p:sp>
      <p:pic>
        <p:nvPicPr>
          <p:cNvPr id="17413" name="Picture 5" descr="Joy of Life, 1905, by Henri Matisse"/>
          <p:cNvPicPr>
            <a:picLocks noChangeAspect="1" noChangeArrowheads="1"/>
          </p:cNvPicPr>
          <p:nvPr/>
        </p:nvPicPr>
        <p:blipFill>
          <a:blip r:embed="rId2" cstate="print">
            <a:extLst>
              <a:ext uri="{BEBA8EAE-BF5A-486C-A8C5-ECC9F3942E4B}">
                <a14:imgProps xmlns:a14="http://schemas.microsoft.com/office/drawing/2010/main">
                  <a14:imgLayer r:embed="rId3">
                    <a14:imgEffect>
                      <a14:sharpenSoften amount="25000"/>
                    </a14:imgEffect>
                    <a14:imgEffect>
                      <a14:brightnessContrast contrast="20000"/>
                    </a14:imgEffect>
                  </a14:imgLayer>
                </a14:imgProps>
              </a:ext>
              <a:ext uri="{28A0092B-C50C-407E-A947-70E740481C1C}">
                <a14:useLocalDpi xmlns:a14="http://schemas.microsoft.com/office/drawing/2010/main" val="0"/>
              </a:ext>
            </a:extLst>
          </a:blip>
          <a:srcRect/>
          <a:stretch>
            <a:fillRect/>
          </a:stretch>
        </p:blipFill>
        <p:spPr bwMode="auto">
          <a:xfrm>
            <a:off x="413307" y="332656"/>
            <a:ext cx="7776864" cy="560391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ext Box 2"/>
          <p:cNvSpPr txBox="1">
            <a:spLocks noChangeArrowheads="1"/>
          </p:cNvSpPr>
          <p:nvPr/>
        </p:nvSpPr>
        <p:spPr bwMode="auto">
          <a:xfrm>
            <a:off x="457655" y="1340768"/>
            <a:ext cx="8218801" cy="51552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2500" dirty="0">
                <a:latin typeface="Century Gothic" pitchFamily="34" charset="0"/>
              </a:rPr>
              <a:t>The idea of </a:t>
            </a:r>
            <a:r>
              <a:rPr lang="en-GB" altLang="en-US" sz="2500" dirty="0">
                <a:solidFill>
                  <a:srgbClr val="FFFF00"/>
                </a:solidFill>
                <a:latin typeface="Century Gothic" pitchFamily="34" charset="0"/>
              </a:rPr>
              <a:t>endless war as an inevitable condition of modern life </a:t>
            </a:r>
            <a:r>
              <a:rPr lang="en-GB" altLang="en-US" sz="2500" dirty="0">
                <a:latin typeface="Century Gothic" pitchFamily="34" charset="0"/>
              </a:rPr>
              <a:t>would seem to have become seriously available to the imagination around 1916. Events, never far behindhand in fleshing out the nightmares of imagination, obliged with the Spanish War, the Second World War, the Greek War, the Korean War, the Arab-Israeli War, and the Vietnam War. […] Thus the drift of modern history domesticates the fantastic and normalizes the unspeakable. And </a:t>
            </a:r>
            <a:r>
              <a:rPr lang="en-GB" altLang="en-US" sz="2500" dirty="0">
                <a:solidFill>
                  <a:srgbClr val="FFFF00"/>
                </a:solidFill>
                <a:latin typeface="Century Gothic" pitchFamily="34" charset="0"/>
              </a:rPr>
              <a:t>the catastrophe that begins it is the Great War. </a:t>
            </a:r>
          </a:p>
          <a:p>
            <a:pPr eaLnBrk="1" hangingPunct="1"/>
            <a:r>
              <a:rPr lang="en-GB" altLang="en-US" sz="1200" dirty="0">
                <a:latin typeface="Century Gothic" pitchFamily="34" charset="0"/>
              </a:rPr>
              <a:t>	</a:t>
            </a:r>
          </a:p>
          <a:p>
            <a:pPr eaLnBrk="1" hangingPunct="1"/>
            <a:r>
              <a:rPr lang="en-GB" altLang="en-US" dirty="0">
                <a:latin typeface="Century Gothic" pitchFamily="34" charset="0"/>
              </a:rPr>
              <a:t>	Paul </a:t>
            </a:r>
            <a:r>
              <a:rPr lang="en-GB" altLang="en-US" dirty="0" err="1">
                <a:latin typeface="Century Gothic" pitchFamily="34" charset="0"/>
              </a:rPr>
              <a:t>Fussell</a:t>
            </a:r>
            <a:r>
              <a:rPr lang="en-GB" altLang="en-US" dirty="0">
                <a:latin typeface="Century Gothic" pitchFamily="34" charset="0"/>
              </a:rPr>
              <a:t>, </a:t>
            </a:r>
            <a:r>
              <a:rPr lang="en-GB" altLang="en-US" i="1" dirty="0">
                <a:latin typeface="Century Gothic" pitchFamily="34" charset="0"/>
              </a:rPr>
              <a:t>The Great War and Modern Memory</a:t>
            </a:r>
            <a:r>
              <a:rPr lang="en-GB" altLang="en-US" dirty="0">
                <a:latin typeface="Century Gothic" pitchFamily="34" charset="0"/>
              </a:rPr>
              <a:t> 	(Oxford: 	Oxford University Press, 2000), p. 74</a:t>
            </a:r>
          </a:p>
        </p:txBody>
      </p:sp>
      <p:sp>
        <p:nvSpPr>
          <p:cNvPr id="18435" name="Rectangle 3"/>
          <p:cNvSpPr>
            <a:spLocks noChangeArrowheads="1"/>
          </p:cNvSpPr>
          <p:nvPr/>
        </p:nvSpPr>
        <p:spPr bwMode="auto">
          <a:xfrm>
            <a:off x="635709" y="260648"/>
            <a:ext cx="7709162"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4000" dirty="0">
                <a:latin typeface="Century Gothic" pitchFamily="34" charset="0"/>
              </a:rPr>
              <a:t>MODERNISM </a:t>
            </a:r>
            <a:r>
              <a:rPr lang="en-GB" altLang="en-US" sz="4000" i="1" dirty="0" smtClean="0">
                <a:latin typeface="Garamond" panose="02020404030301010803" pitchFamily="18" charset="0"/>
              </a:rPr>
              <a:t>&amp;  </a:t>
            </a:r>
            <a:r>
              <a:rPr lang="en-GB" altLang="en-US" sz="4000" dirty="0" smtClean="0">
                <a:latin typeface="Century Gothic" pitchFamily="34" charset="0"/>
              </a:rPr>
              <a:t>CATASTROPHE</a:t>
            </a:r>
            <a:endParaRPr lang="en-GB" altLang="en-US" sz="4000" dirty="0">
              <a:latin typeface="Century Gothic" pitchFamily="34" charset="0"/>
            </a:endParaRP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ext Box 2"/>
          <p:cNvSpPr txBox="1">
            <a:spLocks noChangeArrowheads="1"/>
          </p:cNvSpPr>
          <p:nvPr/>
        </p:nvSpPr>
        <p:spPr bwMode="auto">
          <a:xfrm>
            <a:off x="250825" y="1341438"/>
            <a:ext cx="8569325" cy="52629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2400" dirty="0">
                <a:latin typeface="Century Gothic" pitchFamily="34" charset="0"/>
              </a:rPr>
              <a:t>This is how one pictures the angel of history. His face is turned toward the past. </a:t>
            </a:r>
            <a:r>
              <a:rPr lang="en-GB" altLang="en-US" sz="2400" dirty="0">
                <a:solidFill>
                  <a:srgbClr val="FFFF00"/>
                </a:solidFill>
                <a:latin typeface="Century Gothic" pitchFamily="34" charset="0"/>
              </a:rPr>
              <a:t>Where we perceive a chain of events, he sees one single catastrophe which keeps piling wreckage upon wreckage and hurls it in front of his feet.</a:t>
            </a:r>
            <a:r>
              <a:rPr lang="en-GB" altLang="en-US" sz="2400" dirty="0">
                <a:latin typeface="Century Gothic" pitchFamily="34" charset="0"/>
              </a:rPr>
              <a:t> The angel would like to stay, awaken the dead, and make whole what has been smashed. But a storm is blowing from Paradise; it has got caught in his wings with such violence that the angel can no longer close them. The storm irresistibly propels him into the future to which his back is turned, while the pile of debris before him grows skyward. </a:t>
            </a:r>
            <a:r>
              <a:rPr lang="en-GB" altLang="en-US" sz="2400" dirty="0">
                <a:solidFill>
                  <a:srgbClr val="FFFF00"/>
                </a:solidFill>
                <a:latin typeface="Century Gothic" pitchFamily="34" charset="0"/>
              </a:rPr>
              <a:t>This storm is what we call </a:t>
            </a:r>
            <a:r>
              <a:rPr lang="en-GB" altLang="en-US" sz="2400" dirty="0" smtClean="0">
                <a:solidFill>
                  <a:srgbClr val="FFFF00"/>
                </a:solidFill>
                <a:latin typeface="Century Gothic" pitchFamily="34" charset="0"/>
              </a:rPr>
              <a:t>progress</a:t>
            </a:r>
            <a:r>
              <a:rPr lang="en-GB" altLang="en-US" sz="2400" dirty="0" smtClean="0">
                <a:latin typeface="Century Gothic" pitchFamily="34" charset="0"/>
              </a:rPr>
              <a:t>.</a:t>
            </a:r>
            <a:r>
              <a:rPr lang="en-GB" altLang="en-US" sz="2000" u="sng" dirty="0" smtClean="0">
                <a:latin typeface="Century Gothic" pitchFamily="34" charset="0"/>
              </a:rPr>
              <a:t> </a:t>
            </a:r>
            <a:endParaRPr lang="en-GB" altLang="en-US" sz="2000" u="sng" dirty="0">
              <a:latin typeface="Century Gothic" pitchFamily="34" charset="0"/>
            </a:endParaRPr>
          </a:p>
          <a:p>
            <a:pPr eaLnBrk="1" hangingPunct="1"/>
            <a:r>
              <a:rPr lang="en-GB" altLang="en-US" dirty="0">
                <a:latin typeface="Century Gothic" pitchFamily="34" charset="0"/>
              </a:rPr>
              <a:t>	</a:t>
            </a:r>
            <a:endParaRPr lang="en-GB" altLang="en-US" dirty="0" smtClean="0">
              <a:latin typeface="Century Gothic" pitchFamily="34" charset="0"/>
            </a:endParaRPr>
          </a:p>
          <a:p>
            <a:pPr eaLnBrk="1" hangingPunct="1"/>
            <a:endParaRPr lang="en-GB" altLang="en-US" dirty="0" smtClean="0">
              <a:latin typeface="Century Gothic" pitchFamily="34" charset="0"/>
            </a:endParaRPr>
          </a:p>
          <a:p>
            <a:pPr eaLnBrk="1" hangingPunct="1"/>
            <a:r>
              <a:rPr lang="en-GB" altLang="en-US" dirty="0" smtClean="0">
                <a:latin typeface="Century Gothic" pitchFamily="34" charset="0"/>
              </a:rPr>
              <a:t>Walter </a:t>
            </a:r>
            <a:r>
              <a:rPr lang="en-GB" altLang="en-US" dirty="0">
                <a:latin typeface="Century Gothic" pitchFamily="34" charset="0"/>
              </a:rPr>
              <a:t>Benjamin, ‘Theses on the Philosophy of History,’ in </a:t>
            </a:r>
            <a:r>
              <a:rPr lang="en-GB" altLang="en-US" i="1" dirty="0" smtClean="0">
                <a:latin typeface="Century Gothic" pitchFamily="34" charset="0"/>
              </a:rPr>
              <a:t>Illuminations</a:t>
            </a:r>
            <a:r>
              <a:rPr lang="en-GB" altLang="en-US" dirty="0" smtClean="0">
                <a:latin typeface="Century Gothic" pitchFamily="34" charset="0"/>
              </a:rPr>
              <a:t> </a:t>
            </a:r>
            <a:r>
              <a:rPr lang="en-GB" altLang="en-US" dirty="0">
                <a:latin typeface="Century Gothic" pitchFamily="34" charset="0"/>
              </a:rPr>
              <a:t>ed., Hannah Arendt, trans., Harry Zorn (London: </a:t>
            </a:r>
            <a:r>
              <a:rPr lang="en-GB" altLang="en-US" dirty="0" smtClean="0">
                <a:latin typeface="Century Gothic" pitchFamily="34" charset="0"/>
              </a:rPr>
              <a:t>Pimlico</a:t>
            </a:r>
            <a:r>
              <a:rPr lang="en-GB" altLang="en-US" dirty="0">
                <a:latin typeface="Century Gothic" pitchFamily="34" charset="0"/>
              </a:rPr>
              <a:t>, 1999), p. 249.</a:t>
            </a:r>
          </a:p>
        </p:txBody>
      </p:sp>
      <p:sp>
        <p:nvSpPr>
          <p:cNvPr id="19459" name="Rectangle 3"/>
          <p:cNvSpPr>
            <a:spLocks noChangeArrowheads="1"/>
          </p:cNvSpPr>
          <p:nvPr/>
        </p:nvSpPr>
        <p:spPr bwMode="auto">
          <a:xfrm>
            <a:off x="1053091" y="157528"/>
            <a:ext cx="6964792"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4000" dirty="0">
                <a:latin typeface="Perpetua Titling MT" panose="02020502060505020804" pitchFamily="18" charset="0"/>
              </a:rPr>
              <a:t>HISTORY AS CATASTROPHE</a:t>
            </a:r>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3" name="Rectangle 5"/>
          <p:cNvSpPr>
            <a:spLocks noChangeArrowheads="1"/>
          </p:cNvSpPr>
          <p:nvPr/>
        </p:nvSpPr>
        <p:spPr bwMode="auto">
          <a:xfrm>
            <a:off x="2484438" y="6308725"/>
            <a:ext cx="4370107"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2000" dirty="0">
                <a:latin typeface="Century Gothic" pitchFamily="34" charset="0"/>
              </a:rPr>
              <a:t>Max Beckmann</a:t>
            </a:r>
            <a:r>
              <a:rPr lang="en-GB" altLang="en-US" sz="2000" i="1" dirty="0">
                <a:latin typeface="Century Gothic" pitchFamily="34" charset="0"/>
              </a:rPr>
              <a:t> The Night</a:t>
            </a:r>
            <a:r>
              <a:rPr lang="en-GB" altLang="en-US" sz="2000" dirty="0">
                <a:latin typeface="Century Gothic" pitchFamily="34" charset="0"/>
              </a:rPr>
              <a:t> 1918-19</a:t>
            </a:r>
          </a:p>
        </p:txBody>
      </p:sp>
      <p:pic>
        <p:nvPicPr>
          <p:cNvPr id="20485" name="Picture 5" descr="http://upload.wikimedia.org/wikipedia/en/thumb/1/19/Max_Beckmann%2C_1918-19%2C_The_Night_%28Die_Nacht%29%2C_oil_on_canvas%2C_133_x_154_cm%2C_Kunstsammlung_Nordrhein-Westfalen%2C_D%C3%BCsseldorf.jpg/1024px-Max_Beckmann%2C_1918-19%2C_The_Night_%28Die_Nacht%29%2C_oil_on_canvas%2C_133_x_154_cm%2C_Kunstsammlung_Nordrhein-Westfalen%2C_D%C3%BCsseldorf.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55576" y="214663"/>
            <a:ext cx="7113255" cy="6022649"/>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ext Box 3"/>
          <p:cNvSpPr txBox="1">
            <a:spLocks noChangeArrowheads="1"/>
          </p:cNvSpPr>
          <p:nvPr/>
        </p:nvSpPr>
        <p:spPr bwMode="auto">
          <a:xfrm>
            <a:off x="35496" y="44624"/>
            <a:ext cx="5257800" cy="60016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dirty="0" smtClean="0">
                <a:solidFill>
                  <a:srgbClr val="FFFF00"/>
                </a:solidFill>
                <a:latin typeface="Century Gothic" pitchFamily="34" charset="0"/>
              </a:rPr>
              <a:t>IV</a:t>
            </a:r>
            <a:endParaRPr lang="en-GB" altLang="en-US" sz="1000" dirty="0">
              <a:solidFill>
                <a:srgbClr val="FFFF00"/>
              </a:solidFill>
              <a:latin typeface="Century Gothic" pitchFamily="34" charset="0"/>
            </a:endParaRPr>
          </a:p>
          <a:p>
            <a:pPr eaLnBrk="1" hangingPunct="1"/>
            <a:r>
              <a:rPr lang="en-GB" altLang="en-US" dirty="0">
                <a:latin typeface="Century Gothic" pitchFamily="34" charset="0"/>
              </a:rPr>
              <a:t>These fought in any case, </a:t>
            </a:r>
          </a:p>
          <a:p>
            <a:pPr eaLnBrk="1" hangingPunct="1"/>
            <a:r>
              <a:rPr lang="en-GB" altLang="en-US" dirty="0">
                <a:latin typeface="Century Gothic" pitchFamily="34" charset="0"/>
              </a:rPr>
              <a:t>and some believing, </a:t>
            </a:r>
            <a:r>
              <a:rPr lang="en-GB" altLang="en-US" i="1" dirty="0">
                <a:latin typeface="Century Gothic" pitchFamily="34" charset="0"/>
              </a:rPr>
              <a:t>pro domo</a:t>
            </a:r>
            <a:r>
              <a:rPr lang="en-GB" altLang="en-US" dirty="0">
                <a:latin typeface="Century Gothic" pitchFamily="34" charset="0"/>
              </a:rPr>
              <a:t>, in any case </a:t>
            </a:r>
            <a:r>
              <a:rPr lang="en-GB" altLang="en-US" sz="1400" dirty="0">
                <a:latin typeface="Century Gothic" pitchFamily="34" charset="0"/>
              </a:rPr>
              <a:t>..... </a:t>
            </a:r>
          </a:p>
          <a:p>
            <a:pPr eaLnBrk="1" hangingPunct="1"/>
            <a:r>
              <a:rPr lang="en-GB" altLang="en-US" dirty="0">
                <a:latin typeface="Century Gothic" pitchFamily="34" charset="0"/>
              </a:rPr>
              <a:t>Some quick to arm,</a:t>
            </a:r>
            <a:br>
              <a:rPr lang="en-GB" altLang="en-US" dirty="0">
                <a:latin typeface="Century Gothic" pitchFamily="34" charset="0"/>
              </a:rPr>
            </a:br>
            <a:r>
              <a:rPr lang="en-GB" altLang="en-US" dirty="0">
                <a:latin typeface="Century Gothic" pitchFamily="34" charset="0"/>
              </a:rPr>
              <a:t>some for adventure,</a:t>
            </a:r>
            <a:br>
              <a:rPr lang="en-GB" altLang="en-US" dirty="0">
                <a:latin typeface="Century Gothic" pitchFamily="34" charset="0"/>
              </a:rPr>
            </a:br>
            <a:r>
              <a:rPr lang="en-GB" altLang="en-US" dirty="0">
                <a:latin typeface="Century Gothic" pitchFamily="34" charset="0"/>
              </a:rPr>
              <a:t>some from fear of weakness,</a:t>
            </a:r>
            <a:br>
              <a:rPr lang="en-GB" altLang="en-US" dirty="0">
                <a:latin typeface="Century Gothic" pitchFamily="34" charset="0"/>
              </a:rPr>
            </a:br>
            <a:r>
              <a:rPr lang="en-GB" altLang="en-US" dirty="0">
                <a:latin typeface="Century Gothic" pitchFamily="34" charset="0"/>
              </a:rPr>
              <a:t>some from fear of censure,</a:t>
            </a:r>
            <a:br>
              <a:rPr lang="en-GB" altLang="en-US" dirty="0">
                <a:latin typeface="Century Gothic" pitchFamily="34" charset="0"/>
              </a:rPr>
            </a:br>
            <a:r>
              <a:rPr lang="en-GB" altLang="en-US" dirty="0">
                <a:latin typeface="Century Gothic" pitchFamily="34" charset="0"/>
              </a:rPr>
              <a:t>some for love of slaughter, in imagination,</a:t>
            </a:r>
            <a:br>
              <a:rPr lang="en-GB" altLang="en-US" dirty="0">
                <a:latin typeface="Century Gothic" pitchFamily="34" charset="0"/>
              </a:rPr>
            </a:br>
            <a:r>
              <a:rPr lang="en-GB" altLang="en-US" dirty="0">
                <a:latin typeface="Century Gothic" pitchFamily="34" charset="0"/>
              </a:rPr>
              <a:t>learning later ...</a:t>
            </a:r>
            <a:r>
              <a:rPr lang="en-GB" altLang="en-US" sz="1600" dirty="0">
                <a:latin typeface="Century Gothic" pitchFamily="34" charset="0"/>
              </a:rPr>
              <a:t/>
            </a:r>
            <a:br>
              <a:rPr lang="en-GB" altLang="en-US" sz="1600" dirty="0">
                <a:latin typeface="Century Gothic" pitchFamily="34" charset="0"/>
              </a:rPr>
            </a:br>
            <a:r>
              <a:rPr lang="en-GB" altLang="en-US" sz="800" dirty="0">
                <a:latin typeface="Century Gothic" pitchFamily="34" charset="0"/>
              </a:rPr>
              <a:t/>
            </a:r>
            <a:br>
              <a:rPr lang="en-GB" altLang="en-US" sz="800" dirty="0">
                <a:latin typeface="Century Gothic" pitchFamily="34" charset="0"/>
              </a:rPr>
            </a:br>
            <a:r>
              <a:rPr lang="en-GB" altLang="en-US" dirty="0">
                <a:latin typeface="Century Gothic" pitchFamily="34" charset="0"/>
              </a:rPr>
              <a:t>some in fear, learning love of slaughter;</a:t>
            </a:r>
            <a:br>
              <a:rPr lang="en-GB" altLang="en-US" dirty="0">
                <a:latin typeface="Century Gothic" pitchFamily="34" charset="0"/>
              </a:rPr>
            </a:br>
            <a:r>
              <a:rPr lang="en-GB" altLang="en-US" dirty="0">
                <a:latin typeface="Century Gothic" pitchFamily="34" charset="0"/>
              </a:rPr>
              <a:t>Died some </a:t>
            </a:r>
            <a:r>
              <a:rPr lang="en-GB" altLang="en-US" i="1" dirty="0">
                <a:latin typeface="Century Gothic" pitchFamily="34" charset="0"/>
              </a:rPr>
              <a:t>pro patria</a:t>
            </a:r>
            <a:r>
              <a:rPr lang="en-GB" altLang="en-US" dirty="0">
                <a:latin typeface="Century Gothic" pitchFamily="34" charset="0"/>
              </a:rPr>
              <a:t>, </a:t>
            </a:r>
            <a:r>
              <a:rPr lang="en-GB" altLang="en-US" i="1" dirty="0">
                <a:latin typeface="Century Gothic" pitchFamily="34" charset="0"/>
              </a:rPr>
              <a:t>non </a:t>
            </a:r>
            <a:r>
              <a:rPr lang="en-GB" altLang="en-US" i="1" dirty="0" err="1">
                <a:latin typeface="Century Gothic" pitchFamily="34" charset="0"/>
              </a:rPr>
              <a:t>dulce</a:t>
            </a:r>
            <a:r>
              <a:rPr lang="en-GB" altLang="en-US" i="1" dirty="0">
                <a:latin typeface="Century Gothic" pitchFamily="34" charset="0"/>
              </a:rPr>
              <a:t> </a:t>
            </a:r>
          </a:p>
          <a:p>
            <a:pPr eaLnBrk="1" hangingPunct="1"/>
            <a:r>
              <a:rPr lang="en-GB" altLang="en-US" i="1" dirty="0">
                <a:latin typeface="Century Gothic" pitchFamily="34" charset="0"/>
              </a:rPr>
              <a:t>	non et decor</a:t>
            </a:r>
            <a:r>
              <a:rPr lang="en-GB" altLang="en-US" dirty="0">
                <a:latin typeface="Century Gothic" pitchFamily="34" charset="0"/>
              </a:rPr>
              <a:t> ..</a:t>
            </a:r>
            <a:br>
              <a:rPr lang="en-GB" altLang="en-US" dirty="0">
                <a:latin typeface="Century Gothic" pitchFamily="34" charset="0"/>
              </a:rPr>
            </a:br>
            <a:r>
              <a:rPr lang="en-GB" altLang="en-US" sz="800" dirty="0">
                <a:latin typeface="Century Gothic" pitchFamily="34" charset="0"/>
              </a:rPr>
              <a:t/>
            </a:r>
            <a:br>
              <a:rPr lang="en-GB" altLang="en-US" sz="800" dirty="0">
                <a:latin typeface="Century Gothic" pitchFamily="34" charset="0"/>
              </a:rPr>
            </a:br>
            <a:r>
              <a:rPr lang="en-GB" altLang="en-US" dirty="0">
                <a:latin typeface="Century Gothic" pitchFamily="34" charset="0"/>
              </a:rPr>
              <a:t>walked eye-deep in hell </a:t>
            </a:r>
          </a:p>
          <a:p>
            <a:pPr eaLnBrk="1" hangingPunct="1"/>
            <a:r>
              <a:rPr lang="en-GB" altLang="en-US" dirty="0">
                <a:latin typeface="Century Gothic" pitchFamily="34" charset="0"/>
              </a:rPr>
              <a:t>believing in old men's lies, then unbelieving </a:t>
            </a:r>
          </a:p>
          <a:p>
            <a:pPr eaLnBrk="1" hangingPunct="1"/>
            <a:r>
              <a:rPr lang="en-GB" altLang="en-US" dirty="0">
                <a:latin typeface="Century Gothic" pitchFamily="34" charset="0"/>
              </a:rPr>
              <a:t>came home, home to a lie, </a:t>
            </a:r>
          </a:p>
          <a:p>
            <a:pPr eaLnBrk="1" hangingPunct="1"/>
            <a:r>
              <a:rPr lang="en-GB" altLang="en-US" dirty="0">
                <a:latin typeface="Century Gothic" pitchFamily="34" charset="0"/>
              </a:rPr>
              <a:t>home to many deceits, </a:t>
            </a:r>
          </a:p>
          <a:p>
            <a:pPr eaLnBrk="1" hangingPunct="1"/>
            <a:r>
              <a:rPr lang="en-GB" altLang="en-US" dirty="0">
                <a:latin typeface="Century Gothic" pitchFamily="34" charset="0"/>
              </a:rPr>
              <a:t>home to old lies and new infamy; </a:t>
            </a:r>
          </a:p>
          <a:p>
            <a:pPr eaLnBrk="1" hangingPunct="1"/>
            <a:r>
              <a:rPr lang="en-GB" altLang="en-US" dirty="0">
                <a:latin typeface="Century Gothic" pitchFamily="34" charset="0"/>
              </a:rPr>
              <a:t>usury age-old and age-thick </a:t>
            </a:r>
          </a:p>
          <a:p>
            <a:pPr eaLnBrk="1" hangingPunct="1"/>
            <a:r>
              <a:rPr lang="en-GB" altLang="en-US" dirty="0">
                <a:latin typeface="Century Gothic" pitchFamily="34" charset="0"/>
              </a:rPr>
              <a:t>and liars in public places</a:t>
            </a:r>
            <a:r>
              <a:rPr lang="en-GB" altLang="en-US" sz="1600" dirty="0">
                <a:latin typeface="Century Gothic" pitchFamily="34" charset="0"/>
              </a:rPr>
              <a:t>.</a:t>
            </a:r>
          </a:p>
          <a:p>
            <a:pPr eaLnBrk="1" hangingPunct="1"/>
            <a:endParaRPr lang="en-GB" altLang="en-US" sz="800" dirty="0">
              <a:latin typeface="Century Gothic" pitchFamily="34" charset="0"/>
            </a:endParaRPr>
          </a:p>
        </p:txBody>
      </p:sp>
      <p:sp>
        <p:nvSpPr>
          <p:cNvPr id="21507" name="Rectangle 5"/>
          <p:cNvSpPr>
            <a:spLocks noChangeArrowheads="1"/>
          </p:cNvSpPr>
          <p:nvPr/>
        </p:nvSpPr>
        <p:spPr bwMode="auto">
          <a:xfrm>
            <a:off x="5004048" y="188640"/>
            <a:ext cx="4139951" cy="64171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dirty="0" smtClean="0">
                <a:latin typeface="Century Gothic" pitchFamily="34" charset="0"/>
              </a:rPr>
              <a:t>Daring as never before, wastage as never before. </a:t>
            </a:r>
          </a:p>
          <a:p>
            <a:pPr eaLnBrk="1" hangingPunct="1"/>
            <a:r>
              <a:rPr lang="en-GB" altLang="en-US" dirty="0" smtClean="0">
                <a:latin typeface="Century Gothic" pitchFamily="34" charset="0"/>
              </a:rPr>
              <a:t>Young blood and high blood, </a:t>
            </a:r>
          </a:p>
          <a:p>
            <a:pPr eaLnBrk="1" hangingPunct="1"/>
            <a:r>
              <a:rPr lang="en-GB" altLang="en-US" dirty="0" smtClean="0">
                <a:latin typeface="Century Gothic" pitchFamily="34" charset="0"/>
              </a:rPr>
              <a:t>fair cheeks, and fine bodies; </a:t>
            </a:r>
          </a:p>
          <a:p>
            <a:pPr eaLnBrk="1" hangingPunct="1"/>
            <a:endParaRPr lang="en-GB" altLang="en-US" sz="900" dirty="0" smtClean="0">
              <a:latin typeface="Century Gothic" pitchFamily="34" charset="0"/>
            </a:endParaRPr>
          </a:p>
          <a:p>
            <a:pPr eaLnBrk="1" hangingPunct="1"/>
            <a:r>
              <a:rPr lang="en-GB" altLang="en-US" dirty="0" smtClean="0">
                <a:latin typeface="Century Gothic" pitchFamily="34" charset="0"/>
              </a:rPr>
              <a:t>fortitude as never before</a:t>
            </a:r>
          </a:p>
          <a:p>
            <a:pPr eaLnBrk="1" hangingPunct="1"/>
            <a:r>
              <a:rPr lang="en-GB" altLang="en-US" dirty="0" smtClean="0">
                <a:latin typeface="Century Gothic" pitchFamily="34" charset="0"/>
              </a:rPr>
              <a:t>Frankness </a:t>
            </a:r>
            <a:r>
              <a:rPr lang="en-GB" altLang="en-US" dirty="0">
                <a:latin typeface="Century Gothic" pitchFamily="34" charset="0"/>
              </a:rPr>
              <a:t>as never before, </a:t>
            </a:r>
          </a:p>
          <a:p>
            <a:pPr eaLnBrk="1" hangingPunct="1"/>
            <a:r>
              <a:rPr lang="en-GB" altLang="en-US" dirty="0">
                <a:latin typeface="Century Gothic" pitchFamily="34" charset="0"/>
              </a:rPr>
              <a:t>disillusions as never told in the old days, </a:t>
            </a:r>
          </a:p>
          <a:p>
            <a:pPr eaLnBrk="1" hangingPunct="1"/>
            <a:r>
              <a:rPr lang="en-GB" altLang="en-US" dirty="0">
                <a:latin typeface="Century Gothic" pitchFamily="34" charset="0"/>
              </a:rPr>
              <a:t>hysterias, trench confessions, </a:t>
            </a:r>
          </a:p>
          <a:p>
            <a:pPr eaLnBrk="1" hangingPunct="1"/>
            <a:r>
              <a:rPr lang="en-GB" altLang="en-US" dirty="0">
                <a:latin typeface="Century Gothic" pitchFamily="34" charset="0"/>
              </a:rPr>
              <a:t>laughter out of dead bellies </a:t>
            </a:r>
          </a:p>
          <a:p>
            <a:pPr eaLnBrk="1" hangingPunct="1"/>
            <a:endParaRPr lang="en-GB" altLang="en-US" sz="1600" dirty="0" smtClean="0">
              <a:latin typeface="Century Gothic" pitchFamily="34" charset="0"/>
            </a:endParaRPr>
          </a:p>
          <a:p>
            <a:pPr eaLnBrk="1" hangingPunct="1"/>
            <a:endParaRPr lang="en-GB" altLang="en-US" sz="1600" dirty="0">
              <a:latin typeface="Century Gothic" pitchFamily="34" charset="0"/>
            </a:endParaRPr>
          </a:p>
          <a:p>
            <a:pPr eaLnBrk="1" hangingPunct="1"/>
            <a:r>
              <a:rPr lang="en-GB" altLang="en-US" sz="1600" dirty="0" smtClean="0">
                <a:solidFill>
                  <a:srgbClr val="FFFF00"/>
                </a:solidFill>
                <a:latin typeface="Century Gothic" pitchFamily="34" charset="0"/>
              </a:rPr>
              <a:t>V</a:t>
            </a:r>
            <a:r>
              <a:rPr lang="en-GB" altLang="en-US" sz="1600" dirty="0">
                <a:solidFill>
                  <a:srgbClr val="FFFF00"/>
                </a:solidFill>
                <a:latin typeface="Century Gothic" pitchFamily="34" charset="0"/>
              </a:rPr>
              <a:t>. </a:t>
            </a:r>
            <a:r>
              <a:rPr lang="en-GB" altLang="en-US" sz="1200" dirty="0">
                <a:latin typeface="Century Gothic" pitchFamily="34" charset="0"/>
              </a:rPr>
              <a:t/>
            </a:r>
            <a:br>
              <a:rPr lang="en-GB" altLang="en-US" sz="1200" dirty="0">
                <a:latin typeface="Century Gothic" pitchFamily="34" charset="0"/>
              </a:rPr>
            </a:br>
            <a:r>
              <a:rPr lang="en-GB" altLang="en-US" dirty="0">
                <a:latin typeface="Century Gothic" pitchFamily="34" charset="0"/>
              </a:rPr>
              <a:t>There died a myriad,</a:t>
            </a:r>
            <a:br>
              <a:rPr lang="en-GB" altLang="en-US" dirty="0">
                <a:latin typeface="Century Gothic" pitchFamily="34" charset="0"/>
              </a:rPr>
            </a:br>
            <a:r>
              <a:rPr lang="en-GB" altLang="en-US" dirty="0">
                <a:latin typeface="Century Gothic" pitchFamily="34" charset="0"/>
              </a:rPr>
              <a:t>And of the best, among them</a:t>
            </a:r>
            <a:r>
              <a:rPr lang="en-GB" altLang="en-US" sz="1600" dirty="0">
                <a:latin typeface="Century Gothic" pitchFamily="34" charset="0"/>
              </a:rPr>
              <a:t>,</a:t>
            </a:r>
            <a:br>
              <a:rPr lang="en-GB" altLang="en-US" sz="1600" dirty="0">
                <a:latin typeface="Century Gothic" pitchFamily="34" charset="0"/>
              </a:rPr>
            </a:br>
            <a:r>
              <a:rPr lang="en-GB" altLang="en-US" sz="900" dirty="0">
                <a:latin typeface="Century Gothic" pitchFamily="34" charset="0"/>
              </a:rPr>
              <a:t> </a:t>
            </a:r>
          </a:p>
          <a:p>
            <a:pPr eaLnBrk="1" hangingPunct="1"/>
            <a:r>
              <a:rPr lang="en-GB" altLang="en-US" dirty="0">
                <a:latin typeface="Century Gothic" pitchFamily="34" charset="0"/>
              </a:rPr>
              <a:t>For an old bitch gone in the teeth,</a:t>
            </a:r>
            <a:br>
              <a:rPr lang="en-GB" altLang="en-US" dirty="0">
                <a:latin typeface="Century Gothic" pitchFamily="34" charset="0"/>
              </a:rPr>
            </a:br>
            <a:r>
              <a:rPr lang="en-GB" altLang="en-US" dirty="0">
                <a:latin typeface="Century Gothic" pitchFamily="34" charset="0"/>
              </a:rPr>
              <a:t>For a botched civilization.</a:t>
            </a:r>
            <a:br>
              <a:rPr lang="en-GB" altLang="en-US" dirty="0">
                <a:latin typeface="Century Gothic" pitchFamily="34" charset="0"/>
              </a:rPr>
            </a:br>
            <a:r>
              <a:rPr lang="en-GB" altLang="en-US" dirty="0">
                <a:latin typeface="Century Gothic" pitchFamily="34" charset="0"/>
              </a:rPr>
              <a:t>Charm, smiling at the good mouth,</a:t>
            </a:r>
            <a:br>
              <a:rPr lang="en-GB" altLang="en-US" dirty="0">
                <a:latin typeface="Century Gothic" pitchFamily="34" charset="0"/>
              </a:rPr>
            </a:br>
            <a:r>
              <a:rPr lang="en-GB" altLang="en-US" dirty="0">
                <a:latin typeface="Century Gothic" pitchFamily="34" charset="0"/>
              </a:rPr>
              <a:t>Quick eyes gone under earth's lid,</a:t>
            </a:r>
            <a:br>
              <a:rPr lang="en-GB" altLang="en-US" dirty="0">
                <a:latin typeface="Century Gothic" pitchFamily="34" charset="0"/>
              </a:rPr>
            </a:br>
            <a:r>
              <a:rPr lang="en-GB" altLang="en-US" sz="900" dirty="0">
                <a:latin typeface="Century Gothic" pitchFamily="34" charset="0"/>
              </a:rPr>
              <a:t> </a:t>
            </a:r>
            <a:br>
              <a:rPr lang="en-GB" altLang="en-US" sz="900" dirty="0">
                <a:latin typeface="Century Gothic" pitchFamily="34" charset="0"/>
              </a:rPr>
            </a:br>
            <a:r>
              <a:rPr lang="en-GB" altLang="en-US" dirty="0">
                <a:latin typeface="Century Gothic" pitchFamily="34" charset="0"/>
              </a:rPr>
              <a:t>For two gross of broken statues,</a:t>
            </a:r>
            <a:br>
              <a:rPr lang="en-GB" altLang="en-US" dirty="0">
                <a:latin typeface="Century Gothic" pitchFamily="34" charset="0"/>
              </a:rPr>
            </a:br>
            <a:r>
              <a:rPr lang="en-GB" altLang="en-US" dirty="0">
                <a:latin typeface="Century Gothic" pitchFamily="34" charset="0"/>
              </a:rPr>
              <a:t>For a few thousand battered books</a:t>
            </a:r>
          </a:p>
        </p:txBody>
      </p:sp>
      <p:sp>
        <p:nvSpPr>
          <p:cNvPr id="21508" name="Text Box 6"/>
          <p:cNvSpPr txBox="1">
            <a:spLocks noChangeArrowheads="1"/>
          </p:cNvSpPr>
          <p:nvPr/>
        </p:nvSpPr>
        <p:spPr bwMode="auto">
          <a:xfrm>
            <a:off x="12395" y="6436504"/>
            <a:ext cx="4968552"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spcBef>
                <a:spcPct val="50000"/>
              </a:spcBef>
            </a:pPr>
            <a:r>
              <a:rPr lang="en-GB" altLang="en-US" sz="1600" dirty="0">
                <a:solidFill>
                  <a:srgbClr val="FFFF00"/>
                </a:solidFill>
                <a:latin typeface="Century Gothic" pitchFamily="34" charset="0"/>
              </a:rPr>
              <a:t>Ezra Pound, from ‘Hugh Selwyn Mauberley,’1920</a:t>
            </a:r>
          </a:p>
        </p:txBody>
      </p:sp>
    </p:spTree>
    <p:extLst>
      <p:ext uri="{BB962C8B-B14F-4D97-AF65-F5344CB8AC3E}">
        <p14:creationId xmlns:p14="http://schemas.microsoft.com/office/powerpoint/2010/main" val="224930983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5"/>
          <p:cNvSpPr>
            <a:spLocks noChangeArrowheads="1"/>
          </p:cNvSpPr>
          <p:nvPr/>
        </p:nvSpPr>
        <p:spPr bwMode="auto">
          <a:xfrm>
            <a:off x="26346" y="83328"/>
            <a:ext cx="4680520" cy="66838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Aft>
                <a:spcPts val="400"/>
              </a:spcAft>
            </a:pPr>
            <a:r>
              <a:rPr lang="en-GB" altLang="en-US" sz="1600" dirty="0" smtClean="0">
                <a:solidFill>
                  <a:srgbClr val="FFFF00"/>
                </a:solidFill>
                <a:latin typeface="Century Gothic" pitchFamily="34" charset="0"/>
                <a:cs typeface="Times New Roman" pitchFamily="18" charset="0"/>
              </a:rPr>
              <a:t>VLADIMIR</a:t>
            </a:r>
            <a:r>
              <a:rPr lang="en-GB" altLang="en-US" sz="1600" dirty="0">
                <a:solidFill>
                  <a:srgbClr val="FFFF00"/>
                </a:solidFill>
                <a:latin typeface="Century Gothic" pitchFamily="34" charset="0"/>
                <a:cs typeface="Times New Roman" pitchFamily="18" charset="0"/>
              </a:rPr>
              <a:t>: </a:t>
            </a:r>
            <a:r>
              <a:rPr lang="en-GB" altLang="en-US" sz="1900" dirty="0">
                <a:latin typeface="Century Gothic" pitchFamily="34" charset="0"/>
                <a:cs typeface="Times New Roman" pitchFamily="18" charset="0"/>
              </a:rPr>
              <a:t>We’re waiting for </a:t>
            </a:r>
            <a:r>
              <a:rPr lang="en-GB" altLang="en-US" sz="1900" dirty="0" err="1">
                <a:latin typeface="Century Gothic" pitchFamily="34" charset="0"/>
                <a:cs typeface="Times New Roman" pitchFamily="18" charset="0"/>
              </a:rPr>
              <a:t>Godot</a:t>
            </a:r>
            <a:r>
              <a:rPr lang="en-GB" altLang="en-US" sz="1900" dirty="0">
                <a:latin typeface="Century Gothic" pitchFamily="34" charset="0"/>
                <a:cs typeface="Times New Roman" pitchFamily="18" charset="0"/>
              </a:rPr>
              <a:t>.</a:t>
            </a:r>
            <a:endParaRPr lang="en-GB" altLang="en-US" sz="1900" dirty="0">
              <a:latin typeface="Century Gothic" pitchFamily="34" charset="0"/>
            </a:endParaRPr>
          </a:p>
          <a:p>
            <a:pPr>
              <a:spcAft>
                <a:spcPts val="400"/>
              </a:spcAft>
            </a:pPr>
            <a:r>
              <a:rPr lang="en-GB" altLang="en-US" sz="1600" dirty="0" smtClean="0">
                <a:solidFill>
                  <a:srgbClr val="FFFF00"/>
                </a:solidFill>
                <a:latin typeface="Century Gothic" pitchFamily="34" charset="0"/>
                <a:cs typeface="Times New Roman" pitchFamily="18" charset="0"/>
              </a:rPr>
              <a:t>ESTRAGON</a:t>
            </a:r>
            <a:r>
              <a:rPr lang="en-GB" altLang="en-US" sz="1600" dirty="0" smtClean="0">
                <a:latin typeface="Century Gothic" pitchFamily="34" charset="0"/>
                <a:cs typeface="Times New Roman" pitchFamily="18" charset="0"/>
              </a:rPr>
              <a:t>:[</a:t>
            </a:r>
            <a:r>
              <a:rPr lang="en-GB" altLang="en-US" sz="1600" i="1" dirty="0">
                <a:latin typeface="Century Gothic" pitchFamily="34" charset="0"/>
                <a:cs typeface="Times New Roman" pitchFamily="18" charset="0"/>
              </a:rPr>
              <a:t>Despairingly</a:t>
            </a:r>
            <a:r>
              <a:rPr lang="en-GB" altLang="en-US" sz="1600" dirty="0">
                <a:latin typeface="Century Gothic" pitchFamily="34" charset="0"/>
                <a:cs typeface="Times New Roman" pitchFamily="18" charset="0"/>
              </a:rPr>
              <a:t>.] </a:t>
            </a:r>
            <a:r>
              <a:rPr lang="en-GB" altLang="en-US" sz="1900" dirty="0">
                <a:latin typeface="Century Gothic" pitchFamily="34" charset="0"/>
                <a:cs typeface="Times New Roman" pitchFamily="18" charset="0"/>
              </a:rPr>
              <a:t>Ah! </a:t>
            </a:r>
            <a:r>
              <a:rPr lang="en-GB" altLang="en-US" sz="1600" dirty="0">
                <a:latin typeface="Century Gothic" pitchFamily="34" charset="0"/>
                <a:cs typeface="Times New Roman" pitchFamily="18" charset="0"/>
              </a:rPr>
              <a:t>[</a:t>
            </a:r>
            <a:r>
              <a:rPr lang="en-GB" altLang="en-US" sz="1600" i="1" dirty="0">
                <a:latin typeface="Century Gothic" pitchFamily="34" charset="0"/>
                <a:cs typeface="Times New Roman" pitchFamily="18" charset="0"/>
              </a:rPr>
              <a:t>Pause</a:t>
            </a:r>
            <a:r>
              <a:rPr lang="en-GB" altLang="en-US" sz="1600" dirty="0">
                <a:latin typeface="Century Gothic" pitchFamily="34" charset="0"/>
                <a:cs typeface="Times New Roman" pitchFamily="18" charset="0"/>
              </a:rPr>
              <a:t>.] </a:t>
            </a:r>
            <a:r>
              <a:rPr lang="en-GB" altLang="en-US" sz="1900" dirty="0">
                <a:latin typeface="Century Gothic" pitchFamily="34" charset="0"/>
                <a:cs typeface="Times New Roman" pitchFamily="18" charset="0"/>
              </a:rPr>
              <a:t>You’re sure it was here?</a:t>
            </a:r>
            <a:endParaRPr lang="en-GB" altLang="en-US" sz="1900" dirty="0">
              <a:latin typeface="Century Gothic" pitchFamily="34" charset="0"/>
            </a:endParaRPr>
          </a:p>
          <a:p>
            <a:pPr>
              <a:spcAft>
                <a:spcPts val="400"/>
              </a:spcAft>
            </a:pPr>
            <a:r>
              <a:rPr lang="en-GB" altLang="en-US" sz="1600" dirty="0" smtClean="0">
                <a:solidFill>
                  <a:srgbClr val="FFFF00"/>
                </a:solidFill>
                <a:latin typeface="Century Gothic" pitchFamily="34" charset="0"/>
                <a:cs typeface="Times New Roman" pitchFamily="18" charset="0"/>
              </a:rPr>
              <a:t>VLADIMIR: </a:t>
            </a:r>
            <a:r>
              <a:rPr lang="en-GB" altLang="en-US" sz="1900" dirty="0" smtClean="0">
                <a:latin typeface="Century Gothic" pitchFamily="34" charset="0"/>
                <a:cs typeface="Times New Roman" pitchFamily="18" charset="0"/>
              </a:rPr>
              <a:t>What</a:t>
            </a:r>
            <a:r>
              <a:rPr lang="en-GB" altLang="en-US" sz="1900" dirty="0">
                <a:latin typeface="Century Gothic" pitchFamily="34" charset="0"/>
                <a:cs typeface="Times New Roman" pitchFamily="18" charset="0"/>
              </a:rPr>
              <a:t>?</a:t>
            </a:r>
            <a:endParaRPr lang="en-GB" altLang="en-US" sz="1900" dirty="0">
              <a:latin typeface="Century Gothic" pitchFamily="34" charset="0"/>
            </a:endParaRPr>
          </a:p>
          <a:p>
            <a:pPr>
              <a:spcAft>
                <a:spcPts val="400"/>
              </a:spcAft>
            </a:pPr>
            <a:r>
              <a:rPr lang="en-GB" altLang="en-US" sz="1600" dirty="0" smtClean="0">
                <a:solidFill>
                  <a:srgbClr val="FFFF00"/>
                </a:solidFill>
                <a:latin typeface="Century Gothic" pitchFamily="34" charset="0"/>
                <a:cs typeface="Times New Roman" pitchFamily="18" charset="0"/>
              </a:rPr>
              <a:t>ESTRAGON:  </a:t>
            </a:r>
            <a:r>
              <a:rPr lang="en-GB" altLang="en-US" sz="1900" dirty="0" smtClean="0">
                <a:latin typeface="Century Gothic" pitchFamily="34" charset="0"/>
                <a:cs typeface="Times New Roman" pitchFamily="18" charset="0"/>
              </a:rPr>
              <a:t>That </a:t>
            </a:r>
            <a:r>
              <a:rPr lang="en-GB" altLang="en-US" sz="1900" dirty="0">
                <a:latin typeface="Century Gothic" pitchFamily="34" charset="0"/>
                <a:cs typeface="Times New Roman" pitchFamily="18" charset="0"/>
              </a:rPr>
              <a:t>we were to wait.</a:t>
            </a:r>
            <a:endParaRPr lang="en-GB" altLang="en-US" sz="1900" dirty="0">
              <a:latin typeface="Century Gothic" pitchFamily="34" charset="0"/>
            </a:endParaRPr>
          </a:p>
          <a:p>
            <a:pPr>
              <a:spcAft>
                <a:spcPts val="400"/>
              </a:spcAft>
            </a:pPr>
            <a:r>
              <a:rPr lang="en-GB" altLang="en-US" sz="1600" dirty="0" smtClean="0">
                <a:solidFill>
                  <a:srgbClr val="FFFF00"/>
                </a:solidFill>
                <a:latin typeface="Century Gothic" pitchFamily="34" charset="0"/>
                <a:cs typeface="Times New Roman" pitchFamily="18" charset="0"/>
              </a:rPr>
              <a:t>VLADIMIR: </a:t>
            </a:r>
            <a:r>
              <a:rPr lang="en-GB" altLang="en-US" sz="1900" dirty="0" smtClean="0">
                <a:latin typeface="Century Gothic" pitchFamily="34" charset="0"/>
                <a:cs typeface="Times New Roman" pitchFamily="18" charset="0"/>
              </a:rPr>
              <a:t>He </a:t>
            </a:r>
            <a:r>
              <a:rPr lang="en-GB" altLang="en-US" sz="1900" dirty="0">
                <a:latin typeface="Century Gothic" pitchFamily="34" charset="0"/>
                <a:cs typeface="Times New Roman" pitchFamily="18" charset="0"/>
              </a:rPr>
              <a:t>said by the tree. </a:t>
            </a:r>
            <a:r>
              <a:rPr lang="en-GB" altLang="en-US" sz="1600" dirty="0">
                <a:latin typeface="Century Gothic" pitchFamily="34" charset="0"/>
                <a:cs typeface="Times New Roman" pitchFamily="18" charset="0"/>
              </a:rPr>
              <a:t>[</a:t>
            </a:r>
            <a:r>
              <a:rPr lang="en-GB" altLang="en-US" sz="1600" i="1" dirty="0">
                <a:latin typeface="Century Gothic" pitchFamily="34" charset="0"/>
                <a:cs typeface="Times New Roman" pitchFamily="18" charset="0"/>
              </a:rPr>
              <a:t>They look at the tree.</a:t>
            </a:r>
            <a:r>
              <a:rPr lang="en-GB" altLang="en-US" sz="1600" dirty="0">
                <a:latin typeface="Century Gothic" pitchFamily="34" charset="0"/>
                <a:cs typeface="Times New Roman" pitchFamily="18" charset="0"/>
              </a:rPr>
              <a:t>] </a:t>
            </a:r>
            <a:r>
              <a:rPr lang="en-GB" altLang="en-US" sz="1900" dirty="0">
                <a:latin typeface="Century Gothic" pitchFamily="34" charset="0"/>
                <a:cs typeface="Times New Roman" pitchFamily="18" charset="0"/>
              </a:rPr>
              <a:t>Do you see any others?</a:t>
            </a:r>
            <a:endParaRPr lang="en-GB" altLang="en-US" sz="1900" dirty="0">
              <a:latin typeface="Century Gothic" pitchFamily="34" charset="0"/>
            </a:endParaRPr>
          </a:p>
          <a:p>
            <a:pPr>
              <a:spcAft>
                <a:spcPts val="400"/>
              </a:spcAft>
            </a:pPr>
            <a:r>
              <a:rPr lang="en-GB" altLang="en-US" sz="1600" dirty="0" smtClean="0">
                <a:solidFill>
                  <a:srgbClr val="FFFF00"/>
                </a:solidFill>
                <a:latin typeface="Century Gothic" pitchFamily="34" charset="0"/>
                <a:cs typeface="Times New Roman" pitchFamily="18" charset="0"/>
              </a:rPr>
              <a:t>ESTRAGON: </a:t>
            </a:r>
            <a:r>
              <a:rPr lang="en-GB" altLang="en-US" sz="1900" dirty="0" smtClean="0">
                <a:latin typeface="Century Gothic" pitchFamily="34" charset="0"/>
                <a:cs typeface="Times New Roman" pitchFamily="18" charset="0"/>
              </a:rPr>
              <a:t>What </a:t>
            </a:r>
            <a:r>
              <a:rPr lang="en-GB" altLang="en-US" sz="1900" dirty="0">
                <a:latin typeface="Century Gothic" pitchFamily="34" charset="0"/>
                <a:cs typeface="Times New Roman" pitchFamily="18" charset="0"/>
              </a:rPr>
              <a:t>is it?</a:t>
            </a:r>
            <a:endParaRPr lang="en-GB" altLang="en-US" sz="1900" dirty="0">
              <a:latin typeface="Century Gothic" pitchFamily="34" charset="0"/>
            </a:endParaRPr>
          </a:p>
          <a:p>
            <a:pPr>
              <a:spcAft>
                <a:spcPts val="400"/>
              </a:spcAft>
            </a:pPr>
            <a:r>
              <a:rPr lang="en-GB" altLang="en-US" sz="1600" dirty="0" smtClean="0">
                <a:solidFill>
                  <a:srgbClr val="FFFF00"/>
                </a:solidFill>
                <a:latin typeface="Century Gothic" pitchFamily="34" charset="0"/>
                <a:cs typeface="Times New Roman" pitchFamily="18" charset="0"/>
              </a:rPr>
              <a:t>VLADIMIR: </a:t>
            </a:r>
            <a:r>
              <a:rPr lang="en-GB" altLang="en-US" sz="1900" dirty="0" smtClean="0">
                <a:latin typeface="Century Gothic" pitchFamily="34" charset="0"/>
                <a:cs typeface="Times New Roman" pitchFamily="18" charset="0"/>
              </a:rPr>
              <a:t>I </a:t>
            </a:r>
            <a:r>
              <a:rPr lang="en-GB" altLang="en-US" sz="1900" dirty="0">
                <a:latin typeface="Century Gothic" pitchFamily="34" charset="0"/>
                <a:cs typeface="Times New Roman" pitchFamily="18" charset="0"/>
              </a:rPr>
              <a:t>don’t know. A willow.</a:t>
            </a:r>
            <a:endParaRPr lang="en-GB" altLang="en-US" sz="1900" dirty="0">
              <a:latin typeface="Century Gothic" pitchFamily="34" charset="0"/>
            </a:endParaRPr>
          </a:p>
          <a:p>
            <a:pPr>
              <a:spcAft>
                <a:spcPts val="400"/>
              </a:spcAft>
            </a:pPr>
            <a:r>
              <a:rPr lang="en-GB" altLang="en-US" sz="1600" dirty="0" smtClean="0">
                <a:solidFill>
                  <a:srgbClr val="FFFF00"/>
                </a:solidFill>
                <a:latin typeface="Century Gothic" pitchFamily="34" charset="0"/>
                <a:cs typeface="Times New Roman" pitchFamily="18" charset="0"/>
              </a:rPr>
              <a:t>ESTRAGON: </a:t>
            </a:r>
            <a:r>
              <a:rPr lang="en-GB" altLang="en-US" sz="1900" dirty="0" smtClean="0">
                <a:latin typeface="Century Gothic" pitchFamily="34" charset="0"/>
                <a:cs typeface="Times New Roman" pitchFamily="18" charset="0"/>
              </a:rPr>
              <a:t>Where </a:t>
            </a:r>
            <a:r>
              <a:rPr lang="en-GB" altLang="en-US" sz="1900" dirty="0">
                <a:latin typeface="Century Gothic" pitchFamily="34" charset="0"/>
                <a:cs typeface="Times New Roman" pitchFamily="18" charset="0"/>
              </a:rPr>
              <a:t>are the leaves?</a:t>
            </a:r>
            <a:endParaRPr lang="en-GB" altLang="en-US" sz="1900" dirty="0">
              <a:latin typeface="Century Gothic" pitchFamily="34" charset="0"/>
            </a:endParaRPr>
          </a:p>
          <a:p>
            <a:pPr>
              <a:spcAft>
                <a:spcPts val="400"/>
              </a:spcAft>
            </a:pPr>
            <a:r>
              <a:rPr lang="en-GB" altLang="en-US" sz="1600" dirty="0" smtClean="0">
                <a:solidFill>
                  <a:srgbClr val="FFFF00"/>
                </a:solidFill>
                <a:latin typeface="Century Gothic" pitchFamily="34" charset="0"/>
                <a:cs typeface="Times New Roman" pitchFamily="18" charset="0"/>
              </a:rPr>
              <a:t>VLADIMIR: </a:t>
            </a:r>
            <a:r>
              <a:rPr lang="en-GB" altLang="en-US" sz="1900" dirty="0" smtClean="0">
                <a:latin typeface="Century Gothic" pitchFamily="34" charset="0"/>
                <a:cs typeface="Times New Roman" pitchFamily="18" charset="0"/>
              </a:rPr>
              <a:t>It </a:t>
            </a:r>
            <a:r>
              <a:rPr lang="en-GB" altLang="en-US" sz="1900" dirty="0">
                <a:latin typeface="Century Gothic" pitchFamily="34" charset="0"/>
                <a:cs typeface="Times New Roman" pitchFamily="18" charset="0"/>
              </a:rPr>
              <a:t>must be dead.</a:t>
            </a:r>
            <a:endParaRPr lang="en-GB" altLang="en-US" sz="1900" dirty="0">
              <a:latin typeface="Century Gothic" pitchFamily="34" charset="0"/>
            </a:endParaRPr>
          </a:p>
          <a:p>
            <a:pPr>
              <a:spcAft>
                <a:spcPts val="400"/>
              </a:spcAft>
            </a:pPr>
            <a:r>
              <a:rPr lang="en-GB" altLang="en-US" sz="1600" dirty="0" smtClean="0">
                <a:solidFill>
                  <a:srgbClr val="FFFF00"/>
                </a:solidFill>
                <a:latin typeface="Century Gothic" pitchFamily="34" charset="0"/>
                <a:cs typeface="Times New Roman" pitchFamily="18" charset="0"/>
              </a:rPr>
              <a:t>ESTRAGON: </a:t>
            </a:r>
            <a:r>
              <a:rPr lang="en-GB" altLang="en-US" sz="1900" dirty="0" smtClean="0">
                <a:latin typeface="Century Gothic" pitchFamily="34" charset="0"/>
                <a:cs typeface="Times New Roman" pitchFamily="18" charset="0"/>
              </a:rPr>
              <a:t>No </a:t>
            </a:r>
            <a:r>
              <a:rPr lang="en-GB" altLang="en-US" sz="1900" dirty="0">
                <a:latin typeface="Century Gothic" pitchFamily="34" charset="0"/>
                <a:cs typeface="Times New Roman" pitchFamily="18" charset="0"/>
              </a:rPr>
              <a:t>more weeping.</a:t>
            </a:r>
            <a:endParaRPr lang="en-GB" altLang="en-US" sz="1900" dirty="0">
              <a:latin typeface="Century Gothic" pitchFamily="34" charset="0"/>
            </a:endParaRPr>
          </a:p>
          <a:p>
            <a:pPr>
              <a:spcAft>
                <a:spcPts val="400"/>
              </a:spcAft>
            </a:pPr>
            <a:r>
              <a:rPr lang="en-GB" altLang="en-US" sz="1600" dirty="0" smtClean="0">
                <a:solidFill>
                  <a:srgbClr val="FFFF00"/>
                </a:solidFill>
                <a:latin typeface="Century Gothic" pitchFamily="34" charset="0"/>
                <a:cs typeface="Times New Roman" pitchFamily="18" charset="0"/>
              </a:rPr>
              <a:t>VLADIMIR: </a:t>
            </a:r>
            <a:r>
              <a:rPr lang="en-GB" altLang="en-US" dirty="0" smtClean="0">
                <a:latin typeface="Century Gothic" pitchFamily="34" charset="0"/>
                <a:cs typeface="Times New Roman" pitchFamily="18" charset="0"/>
              </a:rPr>
              <a:t>Or</a:t>
            </a:r>
            <a:r>
              <a:rPr lang="en-GB" altLang="en-US" dirty="0" smtClean="0">
                <a:solidFill>
                  <a:srgbClr val="FFFF00"/>
                </a:solidFill>
                <a:latin typeface="Century Gothic" pitchFamily="34" charset="0"/>
                <a:cs typeface="Times New Roman" pitchFamily="18" charset="0"/>
              </a:rPr>
              <a:t> </a:t>
            </a:r>
            <a:r>
              <a:rPr lang="en-GB" altLang="en-US" dirty="0" smtClean="0">
                <a:latin typeface="Century Gothic" pitchFamily="34" charset="0"/>
                <a:cs typeface="Times New Roman" pitchFamily="18" charset="0"/>
              </a:rPr>
              <a:t>perhaps </a:t>
            </a:r>
            <a:r>
              <a:rPr lang="en-GB" altLang="en-US" dirty="0">
                <a:latin typeface="Century Gothic" pitchFamily="34" charset="0"/>
                <a:cs typeface="Times New Roman" pitchFamily="18" charset="0"/>
              </a:rPr>
              <a:t>it’s not the season.</a:t>
            </a:r>
            <a:endParaRPr lang="en-GB" altLang="en-US" dirty="0">
              <a:latin typeface="Century Gothic" pitchFamily="34" charset="0"/>
            </a:endParaRPr>
          </a:p>
          <a:p>
            <a:pPr>
              <a:spcAft>
                <a:spcPts val="400"/>
              </a:spcAft>
            </a:pPr>
            <a:r>
              <a:rPr lang="en-GB" altLang="en-US" sz="1600" dirty="0" smtClean="0">
                <a:solidFill>
                  <a:srgbClr val="FFFF00"/>
                </a:solidFill>
                <a:latin typeface="Century Gothic" pitchFamily="34" charset="0"/>
                <a:cs typeface="Times New Roman" pitchFamily="18" charset="0"/>
              </a:rPr>
              <a:t>ESTRAGON: </a:t>
            </a:r>
            <a:r>
              <a:rPr lang="en-GB" altLang="en-US" sz="1900" dirty="0" smtClean="0">
                <a:latin typeface="Century Gothic" pitchFamily="34" charset="0"/>
                <a:cs typeface="Times New Roman" pitchFamily="18" charset="0"/>
              </a:rPr>
              <a:t>Looks </a:t>
            </a:r>
            <a:r>
              <a:rPr lang="en-GB" altLang="en-US" sz="1900" dirty="0">
                <a:latin typeface="Century Gothic" pitchFamily="34" charset="0"/>
                <a:cs typeface="Times New Roman" pitchFamily="18" charset="0"/>
              </a:rPr>
              <a:t>to me more like a bush</a:t>
            </a:r>
            <a:endParaRPr lang="en-GB" altLang="en-US" sz="1900" dirty="0">
              <a:latin typeface="Century Gothic" pitchFamily="34" charset="0"/>
            </a:endParaRPr>
          </a:p>
          <a:p>
            <a:pPr>
              <a:spcAft>
                <a:spcPts val="400"/>
              </a:spcAft>
            </a:pPr>
            <a:r>
              <a:rPr lang="en-GB" altLang="en-US" sz="1600" dirty="0" smtClean="0">
                <a:solidFill>
                  <a:srgbClr val="FFFF00"/>
                </a:solidFill>
                <a:latin typeface="Century Gothic" pitchFamily="34" charset="0"/>
                <a:cs typeface="Times New Roman" pitchFamily="18" charset="0"/>
              </a:rPr>
              <a:t>VLADIMIR: </a:t>
            </a:r>
            <a:r>
              <a:rPr lang="en-GB" altLang="en-US" sz="1900" dirty="0" smtClean="0">
                <a:latin typeface="Century Gothic" pitchFamily="34" charset="0"/>
                <a:cs typeface="Times New Roman" pitchFamily="18" charset="0"/>
              </a:rPr>
              <a:t>A </a:t>
            </a:r>
            <a:r>
              <a:rPr lang="en-GB" altLang="en-US" sz="1900" dirty="0">
                <a:latin typeface="Century Gothic" pitchFamily="34" charset="0"/>
                <a:cs typeface="Times New Roman" pitchFamily="18" charset="0"/>
              </a:rPr>
              <a:t>shrub.</a:t>
            </a:r>
            <a:endParaRPr lang="en-GB" altLang="en-US" sz="1900" dirty="0">
              <a:latin typeface="Century Gothic" pitchFamily="34" charset="0"/>
            </a:endParaRPr>
          </a:p>
          <a:p>
            <a:pPr>
              <a:spcAft>
                <a:spcPts val="600"/>
              </a:spcAft>
            </a:pPr>
            <a:r>
              <a:rPr lang="en-GB" altLang="en-US" sz="1600" dirty="0" smtClean="0">
                <a:solidFill>
                  <a:srgbClr val="FFFF00"/>
                </a:solidFill>
                <a:latin typeface="Century Gothic" pitchFamily="34" charset="0"/>
                <a:cs typeface="Times New Roman" pitchFamily="18" charset="0"/>
              </a:rPr>
              <a:t>ESTRAGON: </a:t>
            </a:r>
            <a:r>
              <a:rPr lang="en-GB" altLang="en-US" sz="1900" dirty="0" smtClean="0">
                <a:latin typeface="Century Gothic" pitchFamily="34" charset="0"/>
                <a:cs typeface="Times New Roman" pitchFamily="18" charset="0"/>
              </a:rPr>
              <a:t>A </a:t>
            </a:r>
            <a:r>
              <a:rPr lang="en-GB" altLang="en-US" sz="1900" dirty="0">
                <a:latin typeface="Century Gothic" pitchFamily="34" charset="0"/>
                <a:cs typeface="Times New Roman" pitchFamily="18" charset="0"/>
              </a:rPr>
              <a:t>bush</a:t>
            </a:r>
            <a:r>
              <a:rPr lang="en-GB" altLang="en-US" sz="1900" dirty="0" smtClean="0">
                <a:latin typeface="Century Gothic" pitchFamily="34" charset="0"/>
                <a:cs typeface="Times New Roman" pitchFamily="18" charset="0"/>
              </a:rPr>
              <a:t>.</a:t>
            </a:r>
          </a:p>
          <a:p>
            <a:pPr>
              <a:spcAft>
                <a:spcPts val="600"/>
              </a:spcAft>
            </a:pPr>
            <a:r>
              <a:rPr lang="en-GB" altLang="en-US" sz="1600" dirty="0">
                <a:solidFill>
                  <a:srgbClr val="FFFF00"/>
                </a:solidFill>
                <a:latin typeface="Century Gothic" pitchFamily="34" charset="0"/>
                <a:cs typeface="Times New Roman" pitchFamily="18" charset="0"/>
              </a:rPr>
              <a:t>VLADIMIR</a:t>
            </a:r>
            <a:r>
              <a:rPr lang="en-GB" altLang="en-US" sz="2000" dirty="0">
                <a:solidFill>
                  <a:srgbClr val="FFFF00"/>
                </a:solidFill>
                <a:latin typeface="Century Gothic" pitchFamily="34" charset="0"/>
                <a:cs typeface="Times New Roman" pitchFamily="18" charset="0"/>
              </a:rPr>
              <a:t>:  </a:t>
            </a:r>
            <a:r>
              <a:rPr lang="en-GB" altLang="en-US" sz="1900" dirty="0">
                <a:latin typeface="Century Gothic" pitchFamily="34" charset="0"/>
                <a:cs typeface="Times New Roman" pitchFamily="18" charset="0"/>
              </a:rPr>
              <a:t>What are you insinuating? That we’ve come to the wrong place</a:t>
            </a:r>
            <a:r>
              <a:rPr lang="en-GB" altLang="en-US" sz="1900" dirty="0" smtClean="0">
                <a:latin typeface="Century Gothic" pitchFamily="34" charset="0"/>
                <a:cs typeface="Times New Roman" pitchFamily="18" charset="0"/>
              </a:rPr>
              <a:t>?</a:t>
            </a:r>
            <a:endParaRPr lang="en-GB" altLang="en-US" sz="1900" dirty="0">
              <a:latin typeface="Century Gothic" pitchFamily="34" charset="0"/>
            </a:endParaRPr>
          </a:p>
        </p:txBody>
      </p:sp>
      <p:sp>
        <p:nvSpPr>
          <p:cNvPr id="22532" name="Rectangle 7"/>
          <p:cNvSpPr>
            <a:spLocks noChangeArrowheads="1"/>
          </p:cNvSpPr>
          <p:nvPr/>
        </p:nvSpPr>
        <p:spPr bwMode="auto">
          <a:xfrm>
            <a:off x="4610067" y="95038"/>
            <a:ext cx="4572000" cy="64017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Aft>
                <a:spcPts val="400"/>
              </a:spcAft>
            </a:pPr>
            <a:r>
              <a:rPr lang="en-GB" altLang="en-US" sz="1600" dirty="0" smtClean="0">
                <a:solidFill>
                  <a:srgbClr val="FFFF00"/>
                </a:solidFill>
                <a:latin typeface="Century Gothic" pitchFamily="34" charset="0"/>
                <a:cs typeface="Times New Roman" pitchFamily="18" charset="0"/>
              </a:rPr>
              <a:t>ESTRAGON</a:t>
            </a:r>
            <a:r>
              <a:rPr lang="en-GB" altLang="en-US" sz="1600" dirty="0">
                <a:solidFill>
                  <a:srgbClr val="FFFF00"/>
                </a:solidFill>
                <a:latin typeface="Century Gothic" pitchFamily="34" charset="0"/>
                <a:cs typeface="Times New Roman" pitchFamily="18" charset="0"/>
              </a:rPr>
              <a:t>: </a:t>
            </a:r>
            <a:r>
              <a:rPr lang="en-GB" altLang="en-US" sz="1900" dirty="0" smtClean="0">
                <a:latin typeface="Century Gothic" pitchFamily="34" charset="0"/>
                <a:cs typeface="Times New Roman" pitchFamily="18" charset="0"/>
              </a:rPr>
              <a:t>He </a:t>
            </a:r>
            <a:r>
              <a:rPr lang="en-GB" altLang="en-US" sz="1900" dirty="0" smtClean="0">
                <a:latin typeface="Century Gothic" pitchFamily="34" charset="0"/>
                <a:cs typeface="Times New Roman" pitchFamily="18" charset="0"/>
              </a:rPr>
              <a:t>should be here.</a:t>
            </a:r>
            <a:endParaRPr lang="en-GB" altLang="en-US" sz="1900" dirty="0" smtClean="0">
              <a:latin typeface="Century Gothic" pitchFamily="34" charset="0"/>
            </a:endParaRPr>
          </a:p>
          <a:p>
            <a:pPr>
              <a:spcAft>
                <a:spcPts val="400"/>
              </a:spcAft>
            </a:pPr>
            <a:r>
              <a:rPr lang="en-GB" altLang="en-US" sz="1600" dirty="0" smtClean="0">
                <a:solidFill>
                  <a:srgbClr val="FFFF00"/>
                </a:solidFill>
                <a:latin typeface="Century Gothic" pitchFamily="34" charset="0"/>
                <a:cs typeface="Times New Roman" pitchFamily="18" charset="0"/>
              </a:rPr>
              <a:t>VLADIMIR</a:t>
            </a:r>
            <a:r>
              <a:rPr lang="en-GB" altLang="en-US" sz="1600" dirty="0">
                <a:solidFill>
                  <a:srgbClr val="FFFF00"/>
                </a:solidFill>
                <a:latin typeface="Century Gothic" pitchFamily="34" charset="0"/>
                <a:cs typeface="Times New Roman" pitchFamily="18" charset="0"/>
              </a:rPr>
              <a:t>: </a:t>
            </a:r>
            <a:r>
              <a:rPr lang="en-GB" altLang="en-US" sz="1900" dirty="0" smtClean="0">
                <a:latin typeface="Century Gothic" pitchFamily="34" charset="0"/>
                <a:cs typeface="Times New Roman" pitchFamily="18" charset="0"/>
              </a:rPr>
              <a:t>He </a:t>
            </a:r>
            <a:r>
              <a:rPr lang="en-GB" altLang="en-US" sz="1900" dirty="0" smtClean="0">
                <a:latin typeface="Century Gothic" pitchFamily="34" charset="0"/>
                <a:cs typeface="Times New Roman" pitchFamily="18" charset="0"/>
              </a:rPr>
              <a:t>didn’t say for sure he’d come.</a:t>
            </a:r>
            <a:endParaRPr lang="en-GB" altLang="en-US" sz="1900" dirty="0" smtClean="0">
              <a:latin typeface="Century Gothic" pitchFamily="34" charset="0"/>
            </a:endParaRPr>
          </a:p>
          <a:p>
            <a:pPr>
              <a:spcAft>
                <a:spcPts val="400"/>
              </a:spcAft>
            </a:pPr>
            <a:r>
              <a:rPr lang="en-GB" altLang="en-US" sz="1600" dirty="0" smtClean="0">
                <a:solidFill>
                  <a:srgbClr val="FFFF00"/>
                </a:solidFill>
                <a:latin typeface="Century Gothic" pitchFamily="34" charset="0"/>
                <a:cs typeface="Times New Roman" pitchFamily="18" charset="0"/>
              </a:rPr>
              <a:t>ESTRAGON</a:t>
            </a:r>
            <a:r>
              <a:rPr lang="en-GB" altLang="en-US" sz="1600" dirty="0">
                <a:latin typeface="Century Gothic" pitchFamily="34" charset="0"/>
                <a:cs typeface="Times New Roman" pitchFamily="18" charset="0"/>
              </a:rPr>
              <a:t>: </a:t>
            </a:r>
            <a:r>
              <a:rPr lang="en-GB" altLang="en-US" sz="1900" dirty="0" smtClean="0">
                <a:latin typeface="Century Gothic" pitchFamily="34" charset="0"/>
                <a:cs typeface="Times New Roman" pitchFamily="18" charset="0"/>
              </a:rPr>
              <a:t>And </a:t>
            </a:r>
            <a:r>
              <a:rPr lang="en-GB" altLang="en-US" sz="1900" dirty="0" smtClean="0">
                <a:latin typeface="Century Gothic" pitchFamily="34" charset="0"/>
                <a:cs typeface="Times New Roman" pitchFamily="18" charset="0"/>
              </a:rPr>
              <a:t>if he doesn’t come?</a:t>
            </a:r>
            <a:endParaRPr lang="en-GB" altLang="en-US" sz="1900" dirty="0" smtClean="0">
              <a:latin typeface="Century Gothic" pitchFamily="34" charset="0"/>
            </a:endParaRPr>
          </a:p>
          <a:p>
            <a:pPr eaLnBrk="1" hangingPunct="1">
              <a:spcAft>
                <a:spcPts val="400"/>
              </a:spcAft>
            </a:pPr>
            <a:r>
              <a:rPr lang="en-GB" altLang="en-US" sz="1600" dirty="0" smtClean="0">
                <a:solidFill>
                  <a:srgbClr val="FFFF00"/>
                </a:solidFill>
                <a:latin typeface="Century Gothic" pitchFamily="34" charset="0"/>
                <a:cs typeface="Times New Roman" pitchFamily="18" charset="0"/>
              </a:rPr>
              <a:t>VLADIMIR</a:t>
            </a:r>
            <a:r>
              <a:rPr lang="en-GB" altLang="en-US" sz="1600" dirty="0">
                <a:solidFill>
                  <a:srgbClr val="FFFF00"/>
                </a:solidFill>
                <a:latin typeface="Century Gothic" pitchFamily="34" charset="0"/>
                <a:cs typeface="Times New Roman" pitchFamily="18" charset="0"/>
              </a:rPr>
              <a:t>: </a:t>
            </a:r>
            <a:r>
              <a:rPr lang="en-GB" altLang="en-US" sz="1900" dirty="0" smtClean="0">
                <a:latin typeface="Century Gothic" pitchFamily="34" charset="0"/>
              </a:rPr>
              <a:t>We’ll </a:t>
            </a:r>
            <a:r>
              <a:rPr lang="en-GB" altLang="en-US" sz="1900" dirty="0">
                <a:latin typeface="Century Gothic" pitchFamily="34" charset="0"/>
              </a:rPr>
              <a:t>come back tomorrow</a:t>
            </a:r>
            <a:r>
              <a:rPr lang="en-GB" altLang="en-US" dirty="0">
                <a:latin typeface="Century Gothic" pitchFamily="34" charset="0"/>
              </a:rPr>
              <a:t>.</a:t>
            </a:r>
          </a:p>
          <a:p>
            <a:pPr eaLnBrk="1" hangingPunct="1">
              <a:spcAft>
                <a:spcPts val="400"/>
              </a:spcAft>
            </a:pPr>
            <a:r>
              <a:rPr lang="en-GB" altLang="en-US" sz="1600" dirty="0" smtClean="0">
                <a:solidFill>
                  <a:srgbClr val="FFFF00"/>
                </a:solidFill>
                <a:latin typeface="Century Gothic" pitchFamily="34" charset="0"/>
                <a:cs typeface="Times New Roman" pitchFamily="18" charset="0"/>
              </a:rPr>
              <a:t>ESTRAGON</a:t>
            </a:r>
            <a:r>
              <a:rPr lang="en-GB" altLang="en-US" sz="1600" dirty="0" smtClean="0">
                <a:latin typeface="Century Gothic" pitchFamily="34" charset="0"/>
                <a:cs typeface="Times New Roman" pitchFamily="18" charset="0"/>
              </a:rPr>
              <a:t>: </a:t>
            </a:r>
            <a:r>
              <a:rPr lang="en-GB" altLang="en-US" sz="1900" dirty="0" smtClean="0">
                <a:latin typeface="Century Gothic" pitchFamily="34" charset="0"/>
              </a:rPr>
              <a:t>And </a:t>
            </a:r>
            <a:r>
              <a:rPr lang="en-GB" altLang="en-US" sz="1900" dirty="0">
                <a:latin typeface="Century Gothic" pitchFamily="34" charset="0"/>
              </a:rPr>
              <a:t>then the day after tomorrow.</a:t>
            </a:r>
          </a:p>
          <a:p>
            <a:pPr eaLnBrk="1" hangingPunct="1">
              <a:spcAft>
                <a:spcPts val="400"/>
              </a:spcAft>
            </a:pPr>
            <a:r>
              <a:rPr lang="en-GB" altLang="en-US" sz="1600" dirty="0">
                <a:solidFill>
                  <a:srgbClr val="FFFF00"/>
                </a:solidFill>
                <a:latin typeface="Century Gothic" pitchFamily="34" charset="0"/>
                <a:cs typeface="Times New Roman" pitchFamily="18" charset="0"/>
              </a:rPr>
              <a:t>VLADIMIR</a:t>
            </a:r>
            <a:r>
              <a:rPr lang="en-GB" altLang="en-US" sz="1600" dirty="0" smtClean="0">
                <a:solidFill>
                  <a:srgbClr val="FFFF00"/>
                </a:solidFill>
                <a:latin typeface="Century Gothic" pitchFamily="34" charset="0"/>
                <a:cs typeface="Times New Roman" pitchFamily="18" charset="0"/>
              </a:rPr>
              <a:t>:</a:t>
            </a:r>
            <a:r>
              <a:rPr lang="en-GB" altLang="en-US" sz="1600" dirty="0">
                <a:solidFill>
                  <a:srgbClr val="FFFF00"/>
                </a:solidFill>
                <a:latin typeface="Century Gothic" pitchFamily="34" charset="0"/>
                <a:cs typeface="Times New Roman" pitchFamily="18" charset="0"/>
              </a:rPr>
              <a:t> </a:t>
            </a:r>
            <a:r>
              <a:rPr lang="en-GB" altLang="en-US" sz="1900" dirty="0" smtClean="0">
                <a:latin typeface="Century Gothic" pitchFamily="34" charset="0"/>
              </a:rPr>
              <a:t>Possibly</a:t>
            </a:r>
            <a:r>
              <a:rPr lang="en-GB" altLang="en-US" sz="1900" dirty="0">
                <a:latin typeface="Century Gothic" pitchFamily="34" charset="0"/>
              </a:rPr>
              <a:t>.</a:t>
            </a:r>
          </a:p>
          <a:p>
            <a:pPr eaLnBrk="1" hangingPunct="1">
              <a:spcAft>
                <a:spcPts val="400"/>
              </a:spcAft>
            </a:pPr>
            <a:r>
              <a:rPr lang="en-GB" altLang="en-US" sz="1600" dirty="0" smtClean="0">
                <a:solidFill>
                  <a:srgbClr val="FFFF00"/>
                </a:solidFill>
                <a:latin typeface="Century Gothic" pitchFamily="34" charset="0"/>
                <a:cs typeface="Times New Roman" pitchFamily="18" charset="0"/>
              </a:rPr>
              <a:t>ESTRAGON: </a:t>
            </a:r>
            <a:r>
              <a:rPr lang="en-GB" altLang="en-US" sz="1900" dirty="0" smtClean="0">
                <a:latin typeface="Century Gothic" pitchFamily="34" charset="0"/>
              </a:rPr>
              <a:t>And </a:t>
            </a:r>
            <a:r>
              <a:rPr lang="en-GB" altLang="en-US" sz="1900" dirty="0">
                <a:latin typeface="Century Gothic" pitchFamily="34" charset="0"/>
              </a:rPr>
              <a:t>so on.</a:t>
            </a:r>
          </a:p>
          <a:p>
            <a:pPr eaLnBrk="1" hangingPunct="1">
              <a:spcAft>
                <a:spcPts val="400"/>
              </a:spcAft>
            </a:pPr>
            <a:r>
              <a:rPr lang="en-GB" altLang="en-US" sz="1600" dirty="0" smtClean="0">
                <a:solidFill>
                  <a:srgbClr val="FFFF00"/>
                </a:solidFill>
                <a:latin typeface="Century Gothic" pitchFamily="34" charset="0"/>
                <a:cs typeface="Times New Roman" pitchFamily="18" charset="0"/>
              </a:rPr>
              <a:t>VLADIMIR</a:t>
            </a:r>
            <a:r>
              <a:rPr lang="en-GB" altLang="en-US" sz="1600" dirty="0" smtClean="0">
                <a:solidFill>
                  <a:srgbClr val="FFFF00"/>
                </a:solidFill>
                <a:latin typeface="Century Gothic" pitchFamily="34" charset="0"/>
                <a:cs typeface="Times New Roman" pitchFamily="18" charset="0"/>
              </a:rPr>
              <a:t>:</a:t>
            </a:r>
            <a:r>
              <a:rPr lang="en-GB" altLang="en-US" sz="1600" dirty="0">
                <a:solidFill>
                  <a:srgbClr val="FFFF00"/>
                </a:solidFill>
                <a:latin typeface="Century Gothic" pitchFamily="34" charset="0"/>
                <a:cs typeface="Times New Roman" pitchFamily="18" charset="0"/>
              </a:rPr>
              <a:t> </a:t>
            </a:r>
            <a:r>
              <a:rPr lang="en-GB" altLang="en-US" sz="1900" dirty="0" smtClean="0">
                <a:latin typeface="Century Gothic" pitchFamily="34" charset="0"/>
              </a:rPr>
              <a:t>The </a:t>
            </a:r>
            <a:r>
              <a:rPr lang="en-GB" altLang="en-US" sz="1900" dirty="0">
                <a:latin typeface="Century Gothic" pitchFamily="34" charset="0"/>
              </a:rPr>
              <a:t>point is – </a:t>
            </a:r>
          </a:p>
          <a:p>
            <a:pPr eaLnBrk="1" hangingPunct="1">
              <a:spcAft>
                <a:spcPts val="400"/>
              </a:spcAft>
            </a:pPr>
            <a:r>
              <a:rPr lang="en-GB" altLang="en-US" sz="1600" dirty="0" smtClean="0">
                <a:solidFill>
                  <a:srgbClr val="FFFF00"/>
                </a:solidFill>
                <a:latin typeface="Century Gothic" pitchFamily="34" charset="0"/>
                <a:cs typeface="Times New Roman" pitchFamily="18" charset="0"/>
              </a:rPr>
              <a:t>ESTRAGON: </a:t>
            </a:r>
            <a:r>
              <a:rPr lang="en-GB" altLang="en-US" sz="2000" dirty="0" smtClean="0">
                <a:latin typeface="Century Gothic" pitchFamily="34" charset="0"/>
              </a:rPr>
              <a:t>Until </a:t>
            </a:r>
            <a:r>
              <a:rPr lang="en-GB" altLang="en-US" sz="2000" dirty="0">
                <a:latin typeface="Century Gothic" pitchFamily="34" charset="0"/>
              </a:rPr>
              <a:t>he comes</a:t>
            </a:r>
            <a:r>
              <a:rPr lang="en-GB" altLang="en-US" dirty="0">
                <a:latin typeface="Century Gothic" pitchFamily="34" charset="0"/>
              </a:rPr>
              <a:t>.</a:t>
            </a:r>
          </a:p>
          <a:p>
            <a:pPr eaLnBrk="1" hangingPunct="1">
              <a:spcAft>
                <a:spcPts val="400"/>
              </a:spcAft>
            </a:pPr>
            <a:r>
              <a:rPr lang="en-GB" altLang="en-US" sz="1600" dirty="0" smtClean="0">
                <a:solidFill>
                  <a:srgbClr val="FFFF00"/>
                </a:solidFill>
                <a:latin typeface="Century Gothic" pitchFamily="34" charset="0"/>
                <a:cs typeface="Times New Roman" pitchFamily="18" charset="0"/>
              </a:rPr>
              <a:t>VLADIMIR: </a:t>
            </a:r>
            <a:r>
              <a:rPr lang="en-GB" altLang="en-US" sz="1900" dirty="0" smtClean="0">
                <a:latin typeface="Century Gothic" pitchFamily="34" charset="0"/>
              </a:rPr>
              <a:t>You’re </a:t>
            </a:r>
            <a:r>
              <a:rPr lang="en-GB" altLang="en-US" sz="1900" dirty="0">
                <a:latin typeface="Century Gothic" pitchFamily="34" charset="0"/>
              </a:rPr>
              <a:t>merciless.</a:t>
            </a:r>
          </a:p>
          <a:p>
            <a:pPr eaLnBrk="1" hangingPunct="1">
              <a:spcAft>
                <a:spcPts val="400"/>
              </a:spcAft>
            </a:pPr>
            <a:r>
              <a:rPr lang="en-GB" altLang="en-US" sz="1600" dirty="0" smtClean="0">
                <a:solidFill>
                  <a:srgbClr val="FFFF00"/>
                </a:solidFill>
                <a:latin typeface="Century Gothic" pitchFamily="34" charset="0"/>
                <a:cs typeface="Times New Roman" pitchFamily="18" charset="0"/>
              </a:rPr>
              <a:t>ESTRAGON</a:t>
            </a:r>
            <a:r>
              <a:rPr lang="en-GB" altLang="en-US" sz="1600" dirty="0">
                <a:solidFill>
                  <a:srgbClr val="FFFF00"/>
                </a:solidFill>
                <a:latin typeface="Century Gothic" pitchFamily="34" charset="0"/>
                <a:cs typeface="Times New Roman" pitchFamily="18" charset="0"/>
              </a:rPr>
              <a:t>:</a:t>
            </a:r>
            <a:r>
              <a:rPr lang="en-GB" altLang="en-US" sz="1600" dirty="0">
                <a:latin typeface="Century Gothic" pitchFamily="34" charset="0"/>
                <a:cs typeface="Times New Roman" pitchFamily="18" charset="0"/>
              </a:rPr>
              <a:t> </a:t>
            </a:r>
            <a:r>
              <a:rPr lang="en-GB" altLang="en-US" sz="1900" dirty="0" smtClean="0">
                <a:latin typeface="Century Gothic" pitchFamily="34" charset="0"/>
              </a:rPr>
              <a:t>We </a:t>
            </a:r>
            <a:r>
              <a:rPr lang="en-GB" altLang="en-US" sz="1900" dirty="0">
                <a:latin typeface="Century Gothic" pitchFamily="34" charset="0"/>
              </a:rPr>
              <a:t>came here yesterday.</a:t>
            </a:r>
          </a:p>
          <a:p>
            <a:pPr eaLnBrk="1" hangingPunct="1">
              <a:spcAft>
                <a:spcPts val="400"/>
              </a:spcAft>
            </a:pPr>
            <a:r>
              <a:rPr lang="en-GB" altLang="en-US" sz="1600" dirty="0" smtClean="0">
                <a:solidFill>
                  <a:srgbClr val="FFFF00"/>
                </a:solidFill>
                <a:latin typeface="Century Gothic" pitchFamily="34" charset="0"/>
                <a:cs typeface="Times New Roman" pitchFamily="18" charset="0"/>
              </a:rPr>
              <a:t>VLADIMIR</a:t>
            </a:r>
            <a:r>
              <a:rPr lang="en-GB" altLang="en-US" sz="1600" dirty="0" smtClean="0">
                <a:solidFill>
                  <a:srgbClr val="FFFF00"/>
                </a:solidFill>
                <a:latin typeface="Century Gothic" pitchFamily="34" charset="0"/>
                <a:cs typeface="Times New Roman" pitchFamily="18" charset="0"/>
              </a:rPr>
              <a:t>:</a:t>
            </a:r>
            <a:r>
              <a:rPr lang="en-GB" altLang="en-US" sz="1600" dirty="0">
                <a:solidFill>
                  <a:srgbClr val="FFFF00"/>
                </a:solidFill>
                <a:latin typeface="Century Gothic" pitchFamily="34" charset="0"/>
                <a:cs typeface="Times New Roman" pitchFamily="18" charset="0"/>
              </a:rPr>
              <a:t> </a:t>
            </a:r>
            <a:r>
              <a:rPr lang="en-GB" altLang="en-US" dirty="0" smtClean="0">
                <a:latin typeface="Century Gothic" pitchFamily="34" charset="0"/>
              </a:rPr>
              <a:t>Ah </a:t>
            </a:r>
            <a:r>
              <a:rPr lang="en-GB" altLang="en-US" dirty="0">
                <a:latin typeface="Century Gothic" pitchFamily="34" charset="0"/>
              </a:rPr>
              <a:t>no, there you’re mistaken.</a:t>
            </a:r>
          </a:p>
          <a:p>
            <a:pPr eaLnBrk="1" hangingPunct="1">
              <a:spcAft>
                <a:spcPts val="400"/>
              </a:spcAft>
            </a:pPr>
            <a:r>
              <a:rPr lang="en-GB" altLang="en-US" sz="1600" dirty="0" smtClean="0">
                <a:solidFill>
                  <a:srgbClr val="FFFF00"/>
                </a:solidFill>
                <a:latin typeface="Century Gothic" pitchFamily="34" charset="0"/>
                <a:cs typeface="Times New Roman" pitchFamily="18" charset="0"/>
              </a:rPr>
              <a:t>ESTRAGON</a:t>
            </a:r>
            <a:r>
              <a:rPr lang="en-GB" altLang="en-US" sz="1600" dirty="0">
                <a:solidFill>
                  <a:srgbClr val="FFFF00"/>
                </a:solidFill>
                <a:latin typeface="Century Gothic" pitchFamily="34" charset="0"/>
                <a:cs typeface="Times New Roman" pitchFamily="18" charset="0"/>
              </a:rPr>
              <a:t>: </a:t>
            </a:r>
            <a:r>
              <a:rPr lang="en-GB" altLang="en-US" dirty="0" smtClean="0">
                <a:latin typeface="Century Gothic" pitchFamily="34" charset="0"/>
              </a:rPr>
              <a:t>What </a:t>
            </a:r>
            <a:r>
              <a:rPr lang="en-GB" altLang="en-US" dirty="0">
                <a:latin typeface="Century Gothic" pitchFamily="34" charset="0"/>
              </a:rPr>
              <a:t>did we do yesterday?</a:t>
            </a:r>
          </a:p>
          <a:p>
            <a:pPr eaLnBrk="1" hangingPunct="1">
              <a:spcAft>
                <a:spcPts val="400"/>
              </a:spcAft>
            </a:pPr>
            <a:r>
              <a:rPr lang="en-GB" altLang="en-US" sz="1600" dirty="0" smtClean="0">
                <a:solidFill>
                  <a:srgbClr val="FFFF00"/>
                </a:solidFill>
                <a:latin typeface="Century Gothic" pitchFamily="34" charset="0"/>
                <a:cs typeface="Times New Roman" pitchFamily="18" charset="0"/>
              </a:rPr>
              <a:t>VLADIMIR</a:t>
            </a:r>
            <a:r>
              <a:rPr lang="en-GB" altLang="en-US" sz="1600" dirty="0">
                <a:solidFill>
                  <a:srgbClr val="FFFF00"/>
                </a:solidFill>
                <a:latin typeface="Century Gothic" pitchFamily="34" charset="0"/>
                <a:cs typeface="Times New Roman" pitchFamily="18" charset="0"/>
              </a:rPr>
              <a:t>: </a:t>
            </a:r>
            <a:r>
              <a:rPr lang="en-GB" altLang="en-US" sz="1900" dirty="0" smtClean="0">
                <a:latin typeface="Century Gothic" pitchFamily="34" charset="0"/>
              </a:rPr>
              <a:t>What </a:t>
            </a:r>
            <a:r>
              <a:rPr lang="en-GB" altLang="en-US" sz="1900" dirty="0">
                <a:latin typeface="Century Gothic" pitchFamily="34" charset="0"/>
              </a:rPr>
              <a:t>did we do yesterday?</a:t>
            </a:r>
          </a:p>
          <a:p>
            <a:pPr eaLnBrk="1" hangingPunct="1">
              <a:spcAft>
                <a:spcPts val="400"/>
              </a:spcAft>
            </a:pPr>
            <a:r>
              <a:rPr lang="en-GB" altLang="en-US" sz="1600" dirty="0" smtClean="0">
                <a:solidFill>
                  <a:srgbClr val="FFFF00"/>
                </a:solidFill>
                <a:latin typeface="Century Gothic" pitchFamily="34" charset="0"/>
                <a:cs typeface="Times New Roman" pitchFamily="18" charset="0"/>
              </a:rPr>
              <a:t>ESTRAGON: </a:t>
            </a:r>
            <a:r>
              <a:rPr lang="en-GB" altLang="en-US" sz="1900" dirty="0" smtClean="0">
                <a:latin typeface="Century Gothic" pitchFamily="34" charset="0"/>
              </a:rPr>
              <a:t>Yes</a:t>
            </a:r>
            <a:r>
              <a:rPr lang="en-GB" altLang="en-US" sz="1900" dirty="0">
                <a:latin typeface="Century Gothic" pitchFamily="34" charset="0"/>
              </a:rPr>
              <a:t>.</a:t>
            </a:r>
          </a:p>
          <a:p>
            <a:pPr eaLnBrk="1" hangingPunct="1">
              <a:spcAft>
                <a:spcPts val="400"/>
              </a:spcAft>
            </a:pPr>
            <a:r>
              <a:rPr lang="en-GB" altLang="en-US" sz="1600" dirty="0" smtClean="0">
                <a:solidFill>
                  <a:srgbClr val="FFFF00"/>
                </a:solidFill>
                <a:latin typeface="Century Gothic" pitchFamily="34" charset="0"/>
                <a:cs typeface="Times New Roman" pitchFamily="18" charset="0"/>
              </a:rPr>
              <a:t>VLADIMIR</a:t>
            </a:r>
            <a:r>
              <a:rPr lang="en-GB" altLang="en-US" sz="1600" dirty="0">
                <a:solidFill>
                  <a:srgbClr val="FFFF00"/>
                </a:solidFill>
                <a:latin typeface="Century Gothic" pitchFamily="34" charset="0"/>
                <a:cs typeface="Times New Roman" pitchFamily="18" charset="0"/>
              </a:rPr>
              <a:t>: </a:t>
            </a:r>
            <a:r>
              <a:rPr lang="en-GB" altLang="en-US" sz="1900" dirty="0" smtClean="0">
                <a:latin typeface="Century Gothic" pitchFamily="34" charset="0"/>
              </a:rPr>
              <a:t>Why </a:t>
            </a:r>
            <a:r>
              <a:rPr lang="en-GB" altLang="en-US" sz="1900" dirty="0">
                <a:latin typeface="Century Gothic" pitchFamily="34" charset="0"/>
              </a:rPr>
              <a:t>… </a:t>
            </a:r>
            <a:r>
              <a:rPr lang="en-GB" altLang="en-US" sz="1600" dirty="0">
                <a:latin typeface="Century Gothic" pitchFamily="34" charset="0"/>
              </a:rPr>
              <a:t>[</a:t>
            </a:r>
            <a:r>
              <a:rPr lang="en-GB" altLang="en-US" sz="1600" i="1" dirty="0">
                <a:latin typeface="Century Gothic" pitchFamily="34" charset="0"/>
              </a:rPr>
              <a:t>Angrily</a:t>
            </a:r>
            <a:r>
              <a:rPr lang="en-GB" altLang="en-US" sz="1600" dirty="0">
                <a:latin typeface="Century Gothic" pitchFamily="34" charset="0"/>
              </a:rPr>
              <a:t>.] </a:t>
            </a:r>
            <a:r>
              <a:rPr lang="en-GB" altLang="en-US" sz="1900" dirty="0">
                <a:latin typeface="Century Gothic" pitchFamily="34" charset="0"/>
              </a:rPr>
              <a:t>Nothing is certain when you’re about</a:t>
            </a:r>
            <a:r>
              <a:rPr lang="en-GB" altLang="en-US" dirty="0">
                <a:latin typeface="Century Gothic" pitchFamily="34" charset="0"/>
              </a:rPr>
              <a:t>.</a:t>
            </a:r>
          </a:p>
        </p:txBody>
      </p:sp>
    </p:spTree>
    <p:extLst>
      <p:ext uri="{BB962C8B-B14F-4D97-AF65-F5344CB8AC3E}">
        <p14:creationId xmlns:p14="http://schemas.microsoft.com/office/powerpoint/2010/main" val="3215325061"/>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lemental">
  <a:themeElements>
    <a:clrScheme name="Elemental">
      <a:dk1>
        <a:sysClr val="windowText" lastClr="000000"/>
      </a:dk1>
      <a:lt1>
        <a:sysClr val="window" lastClr="FFFFFF"/>
      </a:lt1>
      <a:dk2>
        <a:srgbClr val="242852"/>
      </a:dk2>
      <a:lt2>
        <a:srgbClr val="ACCBF9"/>
      </a:lt2>
      <a:accent1>
        <a:srgbClr val="629DD1"/>
      </a:accent1>
      <a:accent2>
        <a:srgbClr val="297FD5"/>
      </a:accent2>
      <a:accent3>
        <a:srgbClr val="7F8FA9"/>
      </a:accent3>
      <a:accent4>
        <a:srgbClr val="4A66AC"/>
      </a:accent4>
      <a:accent5>
        <a:srgbClr val="5AA2AE"/>
      </a:accent5>
      <a:accent6>
        <a:srgbClr val="9D90A0"/>
      </a:accent6>
      <a:hlink>
        <a:srgbClr val="9454C3"/>
      </a:hlink>
      <a:folHlink>
        <a:srgbClr val="3EBBF0"/>
      </a:folHlink>
    </a:clrScheme>
    <a:fontScheme name="BlackTie">
      <a:majorFont>
        <a:latin typeface="Garamond"/>
        <a:ea typeface=""/>
        <a:cs typeface=""/>
        <a:font script="Grek" typeface="Constantia"/>
        <a:font script="Cyrl" typeface="Constantia"/>
        <a:font script="Jpan" typeface="ＭＳ Ｐ明朝"/>
        <a:font script="Hang" typeface="궁서"/>
        <a:font script="Hans" typeface="仿宋"/>
        <a:font script="Hant" typeface="標楷體"/>
        <a:font script="Arab" typeface="Times New Roman"/>
        <a:font script="Hebr" typeface="Times New Roman"/>
        <a:font script="Thai" typeface="Angsan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aramond"/>
        <a:ea typeface=""/>
        <a:cs typeface=""/>
        <a:font script="Grek" typeface="Constantia"/>
        <a:font script="Cyrl" typeface="Constantia"/>
        <a:font script="Jpan" typeface="ＭＳ Ｐ明朝"/>
        <a:font script="Hang" typeface="궁서"/>
        <a:font script="Hans" typeface="仿宋"/>
        <a:font script="Hant" typeface="標楷體"/>
        <a:font script="Arab" typeface="Times New Roman"/>
        <a:font script="Hebr" typeface="Times New Roman"/>
        <a:font script="Thai" typeface="Angsan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Elemental">
      <a:fillStyleLst>
        <a:solidFill>
          <a:schemeClr val="phClr"/>
        </a:solidFill>
        <a:gradFill rotWithShape="1">
          <a:gsLst>
            <a:gs pos="0">
              <a:schemeClr val="phClr">
                <a:tint val="90000"/>
              </a:schemeClr>
            </a:gs>
            <a:gs pos="48000">
              <a:schemeClr val="phClr">
                <a:tint val="54000"/>
                <a:satMod val="140000"/>
              </a:schemeClr>
            </a:gs>
            <a:gs pos="100000">
              <a:schemeClr val="phClr">
                <a:tint val="24000"/>
                <a:satMod val="260000"/>
              </a:schemeClr>
            </a:gs>
          </a:gsLst>
          <a:lin ang="16200000" scaled="1"/>
        </a:gradFill>
        <a:gradFill rotWithShape="1">
          <a:gsLst>
            <a:gs pos="0">
              <a:schemeClr val="phClr"/>
            </a:gs>
            <a:gs pos="100000">
              <a:schemeClr val="phClr">
                <a:shade val="48000"/>
                <a:satMod val="180000"/>
                <a:lumMod val="94000"/>
              </a:schemeClr>
            </a:gs>
            <a:gs pos="100000">
              <a:schemeClr val="phClr">
                <a:shade val="48000"/>
                <a:satMod val="180000"/>
                <a:lumMod val="94000"/>
              </a:schemeClr>
            </a:gs>
          </a:gsLst>
          <a:lin ang="4140000" scaled="1"/>
        </a:gradFill>
      </a:fillStyleLst>
      <a:lnStyleLst>
        <a:ln w="12700" cap="flat" cmpd="sng" algn="ctr">
          <a:solidFill>
            <a:schemeClr val="phClr"/>
          </a:solidFill>
          <a:prstDash val="solid"/>
        </a:ln>
        <a:ln w="19050" cap="flat" cmpd="sng" algn="ctr">
          <a:solidFill>
            <a:schemeClr val="phClr"/>
          </a:solidFill>
          <a:prstDash val="solid"/>
        </a:ln>
        <a:ln w="28575" cap="flat" cmpd="sng" algn="ctr">
          <a:solidFill>
            <a:schemeClr val="phClr"/>
          </a:solidFill>
          <a:prstDash val="solid"/>
        </a:ln>
      </a:lnStyleLst>
      <a:effectStyleLst>
        <a:effectStyle>
          <a:effectLst>
            <a:outerShdw blurRad="63500" dist="12700" dir="5400000" sx="102000" sy="102000" rotWithShape="0">
              <a:srgbClr val="000000">
                <a:alpha val="32000"/>
              </a:srgbClr>
            </a:outerShdw>
          </a:effectLst>
        </a:effectStyle>
        <a:effectStyle>
          <a:effectLst>
            <a:outerShdw blurRad="76200" dist="38100" dir="5400000" rotWithShape="0">
              <a:srgbClr val="000000">
                <a:alpha val="60000"/>
              </a:srgbClr>
            </a:outerShdw>
          </a:effectLst>
          <a:scene3d>
            <a:camera prst="orthographicFront">
              <a:rot lat="0" lon="0" rev="0"/>
            </a:camera>
            <a:lightRig rig="glow" dir="tl">
              <a:rot lat="0" lon="0" rev="19800000"/>
            </a:lightRig>
          </a:scene3d>
          <a:sp3d prstMaterial="metal">
            <a:bevelT w="38100" h="38100"/>
          </a:sp3d>
        </a:effectStyle>
        <a:effectStyle>
          <a:effectLst>
            <a:outerShdw blurRad="114300" dist="114300" dir="5400000" rotWithShape="0">
              <a:srgbClr val="000000">
                <a:alpha val="70000"/>
              </a:srgbClr>
            </a:outerShdw>
          </a:effectLst>
          <a:scene3d>
            <a:camera prst="orthographicFront">
              <a:rot lat="0" lon="0" rev="0"/>
            </a:camera>
            <a:lightRig rig="threePt" dir="t">
              <a:rot lat="0" lon="0" rev="19800000"/>
            </a:lightRig>
          </a:scene3d>
          <a:sp3d prstMaterial="plastic">
            <a:bevelT w="50800" h="50800"/>
          </a:sp3d>
        </a:effectStyle>
      </a:effectStyleLst>
      <a:bgFillStyleLst>
        <a:solidFill>
          <a:schemeClr val="phClr"/>
        </a:solidFill>
        <a:gradFill rotWithShape="1">
          <a:gsLst>
            <a:gs pos="0">
              <a:schemeClr val="phClr">
                <a:tint val="95000"/>
              </a:schemeClr>
            </a:gs>
            <a:gs pos="100000">
              <a:schemeClr val="phClr">
                <a:shade val="40000"/>
                <a:satMod val="180000"/>
              </a:schemeClr>
            </a:gs>
          </a:gsLst>
          <a:lin ang="5400000" scaled="0"/>
        </a:gradFill>
        <a:blipFill>
          <a:blip xmlns:r="http://schemas.openxmlformats.org/officeDocument/2006/relationships" r:embed="rId1">
            <a:duotone>
              <a:schemeClr val="phClr">
                <a:shade val="14000"/>
                <a:satMod val="280000"/>
              </a:schemeClr>
              <a:schemeClr val="phClr">
                <a:tint val="60000"/>
                <a:satMod val="120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Elemental</Template>
  <TotalTime>476</TotalTime>
  <Words>1608</Words>
  <Application>Microsoft Office PowerPoint</Application>
  <PresentationFormat>On-screen Show (4:3)</PresentationFormat>
  <Paragraphs>196</Paragraphs>
  <Slides>23</Slides>
  <Notes>0</Notes>
  <HiddenSlides>0</HiddenSlides>
  <MMClips>0</MMClip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Elemental</vt:lpstr>
      <vt:lpstr>PowerPoint Presentation</vt:lpstr>
      <vt:lpstr>AIM(S)</vt:lpstr>
      <vt:lpstr>LEARNING OUTCOMES</vt:lpstr>
      <vt:lpstr>PowerPoint Presentation</vt:lpstr>
      <vt:lpstr>PowerPoint Presentation</vt:lpstr>
      <vt:lpstr>PowerPoint Presentation</vt:lpstr>
      <vt:lpstr>PowerPoint Presentation</vt:lpstr>
      <vt:lpstr>KEY FEATURES OF MODERNISM (ii)</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CYD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CAH 666 MODERNISM</dc:title>
  <dc:creator>clientadmin</dc:creator>
  <cp:lastModifiedBy>Administrator</cp:lastModifiedBy>
  <cp:revision>29</cp:revision>
  <dcterms:created xsi:type="dcterms:W3CDTF">2009-09-29T15:17:47Z</dcterms:created>
  <dcterms:modified xsi:type="dcterms:W3CDTF">2015-10-01T22:20:45Z</dcterms:modified>
</cp:coreProperties>
</file>