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37" r:id="rId1"/>
  </p:sldMasterIdLst>
  <p:notesMasterIdLst>
    <p:notesMasterId r:id="rId14"/>
  </p:notesMasterIdLst>
  <p:sldIdLst>
    <p:sldId id="256" r:id="rId2"/>
    <p:sldId id="258" r:id="rId3"/>
    <p:sldId id="257" r:id="rId4"/>
    <p:sldId id="259" r:id="rId5"/>
    <p:sldId id="260" r:id="rId6"/>
    <p:sldId id="261" r:id="rId7"/>
    <p:sldId id="267" r:id="rId8"/>
    <p:sldId id="266" r:id="rId9"/>
    <p:sldId id="265" r:id="rId10"/>
    <p:sldId id="264" r:id="rId11"/>
    <p:sldId id="263" r:id="rId12"/>
    <p:sldId id="268"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863" autoAdjust="0"/>
  </p:normalViewPr>
  <p:slideViewPr>
    <p:cSldViewPr snapToGrid="0" snapToObjects="1">
      <p:cViewPr varScale="1">
        <p:scale>
          <a:sx n="90" d="100"/>
          <a:sy n="90" d="100"/>
        </p:scale>
        <p:origin x="-1616"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notesMaster" Target="notesMasters/notesMaster1.xml"/><Relationship Id="rId15" Type="http://schemas.openxmlformats.org/officeDocument/2006/relationships/printerSettings" Target="printerSettings/printerSettings1.bin"/><Relationship Id="rId16" Type="http://schemas.openxmlformats.org/officeDocument/2006/relationships/presProps" Target="presProps.xml"/><Relationship Id="rId17" Type="http://schemas.openxmlformats.org/officeDocument/2006/relationships/viewProps" Target="viewProps.xml"/><Relationship Id="rId18" Type="http://schemas.openxmlformats.org/officeDocument/2006/relationships/theme" Target="theme/theme1.xml"/><Relationship Id="rId19"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1F69E6D-6CCE-8C45-B1DA-5750D24CF175}" type="datetimeFigureOut">
              <a:rPr lang="en-US" smtClean="0"/>
              <a:t>07/01/22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4E6581B-9A73-A84B-AAA0-5F708D84A1D0}" type="slidenum">
              <a:rPr lang="en-US" smtClean="0"/>
              <a:t>‹#›</a:t>
            </a:fld>
            <a:endParaRPr lang="en-US"/>
          </a:p>
        </p:txBody>
      </p:sp>
    </p:spTree>
    <p:extLst>
      <p:ext uri="{BB962C8B-B14F-4D97-AF65-F5344CB8AC3E}">
        <p14:creationId xmlns:p14="http://schemas.microsoft.com/office/powerpoint/2010/main" val="1178606797"/>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74E6581B-9A73-A84B-AAA0-5F708D84A1D0}" type="slidenum">
              <a:rPr lang="en-US" smtClean="0"/>
              <a:t>1</a:t>
            </a:fld>
            <a:endParaRPr lang="en-US"/>
          </a:p>
        </p:txBody>
      </p:sp>
    </p:spTree>
    <p:extLst>
      <p:ext uri="{BB962C8B-B14F-4D97-AF65-F5344CB8AC3E}">
        <p14:creationId xmlns:p14="http://schemas.microsoft.com/office/powerpoint/2010/main" val="19196048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r>
              <a:rPr lang="en-US" dirty="0" smtClean="0"/>
              <a:t>- What Is Orienteering</a:t>
            </a:r>
            <a:r>
              <a:rPr lang="en-US" baseline="0" dirty="0" smtClean="0"/>
              <a:t> (Link to British Orienteering definition). </a:t>
            </a:r>
          </a:p>
          <a:p>
            <a:pPr marL="171450" indent="-171450">
              <a:buFontTx/>
              <a:buChar char="-"/>
            </a:pPr>
            <a:r>
              <a:rPr lang="en-US" baseline="0" dirty="0" smtClean="0"/>
              <a:t>This unit of work shall be an extension of the traditional Orienteering sport through learning outside, inclusivity and steering away from the competitive side of the sport.  </a:t>
            </a:r>
          </a:p>
          <a:p>
            <a:pPr marL="0" indent="0">
              <a:buFontTx/>
              <a:buNone/>
            </a:pPr>
            <a:endParaRPr lang="en-US" baseline="0" dirty="0" smtClean="0"/>
          </a:p>
          <a:p>
            <a:pPr marL="171450" indent="-171450">
              <a:buFontTx/>
              <a:buChar char="-"/>
            </a:pPr>
            <a:r>
              <a:rPr lang="en-US" baseline="0" dirty="0" smtClean="0">
                <a:solidFill>
                  <a:srgbClr val="008000"/>
                </a:solidFill>
              </a:rPr>
              <a:t>Emphasis on the importance of being outside. </a:t>
            </a:r>
          </a:p>
          <a:p>
            <a:pPr marL="171450" indent="-171450">
              <a:buFontTx/>
              <a:buChar char="-"/>
            </a:pPr>
            <a:r>
              <a:rPr lang="en-US" baseline="0" dirty="0" smtClean="0">
                <a:solidFill>
                  <a:srgbClr val="008000"/>
                </a:solidFill>
              </a:rPr>
              <a:t>GREEN EDUCATION (Barton </a:t>
            </a:r>
            <a:r>
              <a:rPr lang="en-US" i="1" baseline="0" dirty="0" smtClean="0">
                <a:solidFill>
                  <a:srgbClr val="008000"/>
                </a:solidFill>
              </a:rPr>
              <a:t>et al, </a:t>
            </a:r>
            <a:r>
              <a:rPr lang="en-US" i="0" baseline="0" dirty="0" smtClean="0">
                <a:solidFill>
                  <a:srgbClr val="008000"/>
                </a:solidFill>
              </a:rPr>
              <a:t>2016, p.53) </a:t>
            </a:r>
            <a:r>
              <a:rPr lang="en-US" i="1" baseline="0" dirty="0" smtClean="0">
                <a:solidFill>
                  <a:srgbClr val="008000"/>
                </a:solidFill>
              </a:rPr>
              <a:t> </a:t>
            </a:r>
          </a:p>
          <a:p>
            <a:pPr marL="171450" indent="-171450">
              <a:buFontTx/>
              <a:buChar char="-"/>
            </a:pPr>
            <a:endParaRPr lang="en-US" i="1" dirty="0" smtClean="0"/>
          </a:p>
          <a:p>
            <a:pPr marL="171450" indent="-171450">
              <a:buFontTx/>
              <a:buChar char="-"/>
            </a:pPr>
            <a:r>
              <a:rPr lang="en-US" dirty="0" smtClean="0"/>
              <a:t>Basing</a:t>
            </a:r>
            <a:r>
              <a:rPr lang="en-US" baseline="0" dirty="0" smtClean="0"/>
              <a:t> this unit of Work on Outdoor Learning Cards (refer to Wainwright and Williams 2012), teachers will be able to deliver this unit with more confidence whilst providing engaging activities that leave a positive impact on children's learning.  </a:t>
            </a:r>
          </a:p>
          <a:p>
            <a:pPr marL="171450" indent="-171450">
              <a:buFontTx/>
              <a:buChar char="-"/>
            </a:pPr>
            <a:endParaRPr lang="en-US" baseline="0" dirty="0" smtClean="0"/>
          </a:p>
          <a:p>
            <a:pPr marL="171450" indent="-171450">
              <a:buFontTx/>
              <a:buChar char="-"/>
            </a:pPr>
            <a:r>
              <a:rPr lang="en-US" baseline="0" dirty="0" smtClean="0"/>
              <a:t>Outdoor Ed Advisors Panel (2008) common skills: Communication, Leadership, Team Working, Independent Thinking, Reflective Learning, Creative Skills, Personal Attributes. </a:t>
            </a:r>
          </a:p>
          <a:p>
            <a:pPr marL="171450" indent="-171450">
              <a:buFontTx/>
              <a:buChar char="-"/>
            </a:pPr>
            <a:r>
              <a:rPr lang="en-US" dirty="0" smtClean="0"/>
              <a:t>Wainwright &amp; Williams – Camping on Concrete (Outdoor Learning Cards) </a:t>
            </a:r>
          </a:p>
          <a:p>
            <a:pPr marL="0" indent="0">
              <a:buFontTx/>
              <a:buNone/>
            </a:pPr>
            <a:endParaRPr lang="en-US" dirty="0"/>
          </a:p>
        </p:txBody>
      </p:sp>
      <p:sp>
        <p:nvSpPr>
          <p:cNvPr id="4" name="Slide Number Placeholder 3"/>
          <p:cNvSpPr>
            <a:spLocks noGrp="1"/>
          </p:cNvSpPr>
          <p:nvPr>
            <p:ph type="sldNum" sz="quarter" idx="10"/>
          </p:nvPr>
        </p:nvSpPr>
        <p:spPr/>
        <p:txBody>
          <a:bodyPr/>
          <a:lstStyle/>
          <a:p>
            <a:fld id="{74E6581B-9A73-A84B-AAA0-5F708D84A1D0}" type="slidenum">
              <a:rPr lang="en-US" smtClean="0"/>
              <a:t>2</a:t>
            </a:fld>
            <a:endParaRPr lang="en-US"/>
          </a:p>
        </p:txBody>
      </p:sp>
    </p:spTree>
    <p:extLst>
      <p:ext uri="{BB962C8B-B14F-4D97-AF65-F5344CB8AC3E}">
        <p14:creationId xmlns:p14="http://schemas.microsoft.com/office/powerpoint/2010/main" val="12630852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4E6581B-9A73-A84B-AAA0-5F708D84A1D0}" type="slidenum">
              <a:rPr lang="en-US" smtClean="0"/>
              <a:t>3</a:t>
            </a:fld>
            <a:endParaRPr lang="en-US"/>
          </a:p>
        </p:txBody>
      </p:sp>
    </p:spTree>
    <p:extLst>
      <p:ext uri="{BB962C8B-B14F-4D97-AF65-F5344CB8AC3E}">
        <p14:creationId xmlns:p14="http://schemas.microsoft.com/office/powerpoint/2010/main" val="34773156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Four Statements of What Matters: </a:t>
            </a:r>
          </a:p>
          <a:p>
            <a:pPr marL="171450" marR="0" indent="-171450" algn="l" defTabSz="457200" rtl="0" eaLnBrk="1" fontAlgn="auto" latinLnBrk="0" hangingPunct="1">
              <a:lnSpc>
                <a:spcPct val="100000"/>
              </a:lnSpc>
              <a:spcBef>
                <a:spcPts val="0"/>
              </a:spcBef>
              <a:spcAft>
                <a:spcPts val="0"/>
              </a:spcAft>
              <a:buClrTx/>
              <a:buSzTx/>
              <a:buFontTx/>
              <a:buChar char="-"/>
              <a:tabLst/>
              <a:defRPr/>
            </a:pPr>
            <a:r>
              <a:rPr lang="en-US" dirty="0" smtClean="0"/>
              <a:t>Enquiry</a:t>
            </a:r>
            <a:r>
              <a:rPr lang="en-US" baseline="0" dirty="0" smtClean="0"/>
              <a:t>, exploration and investigation inspire curiosity about the world, its past, present and future. </a:t>
            </a:r>
          </a:p>
          <a:p>
            <a:pPr marL="171450" marR="0" indent="-171450" algn="l" defTabSz="457200" rtl="0" eaLnBrk="1" fontAlgn="auto" latinLnBrk="0" hangingPunct="1">
              <a:lnSpc>
                <a:spcPct val="100000"/>
              </a:lnSpc>
              <a:spcBef>
                <a:spcPts val="0"/>
              </a:spcBef>
              <a:spcAft>
                <a:spcPts val="0"/>
              </a:spcAft>
              <a:buClrTx/>
              <a:buSzTx/>
              <a:buFontTx/>
              <a:buChar char="-"/>
              <a:tabLst/>
              <a:defRPr/>
            </a:pPr>
            <a:r>
              <a:rPr lang="en-US" dirty="0" smtClean="0"/>
              <a:t>Events and human experiences are complex, and are perceived, interpreted and represented in different</a:t>
            </a:r>
            <a:r>
              <a:rPr lang="en-US" baseline="0" dirty="0" smtClean="0"/>
              <a:t> ways. </a:t>
            </a:r>
          </a:p>
          <a:p>
            <a:pPr marL="171450" marR="0" indent="-171450" algn="l" defTabSz="457200" rtl="0" eaLnBrk="1" fontAlgn="auto" latinLnBrk="0" hangingPunct="1">
              <a:lnSpc>
                <a:spcPct val="100000"/>
              </a:lnSpc>
              <a:spcBef>
                <a:spcPts val="0"/>
              </a:spcBef>
              <a:spcAft>
                <a:spcPts val="0"/>
              </a:spcAft>
              <a:buClrTx/>
              <a:buSzTx/>
              <a:buFontTx/>
              <a:buChar char="-"/>
              <a:tabLst/>
              <a:defRPr/>
            </a:pPr>
            <a:r>
              <a:rPr lang="en-US" baseline="0" dirty="0" smtClean="0"/>
              <a:t>Our natural world is diverse and dynamic, influenced by processes and human actions. </a:t>
            </a:r>
          </a:p>
          <a:p>
            <a:pPr marL="171450" marR="0" indent="-171450" algn="l" defTabSz="457200" rtl="0" eaLnBrk="1" fontAlgn="auto" latinLnBrk="0" hangingPunct="1">
              <a:lnSpc>
                <a:spcPct val="100000"/>
              </a:lnSpc>
              <a:spcBef>
                <a:spcPts val="0"/>
              </a:spcBef>
              <a:spcAft>
                <a:spcPts val="0"/>
              </a:spcAft>
              <a:buClrTx/>
              <a:buSzTx/>
              <a:buFontTx/>
              <a:buChar char="-"/>
              <a:tabLst/>
              <a:defRPr/>
            </a:pPr>
            <a:r>
              <a:rPr lang="en-US" baseline="0" dirty="0" smtClean="0"/>
              <a:t>Human Societies are complex and diverse, and shaped by human actions and beliefs. </a:t>
            </a:r>
          </a:p>
          <a:p>
            <a:pPr marL="171450" marR="0" indent="-171450" algn="l" defTabSz="457200" rtl="0" eaLnBrk="1" fontAlgn="auto" latinLnBrk="0" hangingPunct="1">
              <a:lnSpc>
                <a:spcPct val="100000"/>
              </a:lnSpc>
              <a:spcBef>
                <a:spcPts val="0"/>
              </a:spcBef>
              <a:spcAft>
                <a:spcPts val="0"/>
              </a:spcAft>
              <a:buClrTx/>
              <a:buSzTx/>
              <a:buFontTx/>
              <a:buChar char="-"/>
              <a:tabLst/>
              <a:defRPr/>
            </a:pPr>
            <a:endParaRPr lang="en-US" baseline="0"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baseline="0" dirty="0" smtClean="0"/>
              <a:t>Welsh Government (2022) </a:t>
            </a:r>
            <a:r>
              <a:rPr lang="en-US" i="1" baseline="0" dirty="0" smtClean="0"/>
              <a:t>‘Statements of What Matters’</a:t>
            </a:r>
            <a:r>
              <a:rPr lang="en-US" baseline="0" dirty="0" smtClean="0"/>
              <a:t>. Available at: https://</a:t>
            </a:r>
            <a:r>
              <a:rPr lang="en-US" baseline="0" dirty="0" err="1" smtClean="0"/>
              <a:t>hwb.gov.wales</a:t>
            </a:r>
            <a:r>
              <a:rPr lang="en-US" baseline="0" dirty="0" smtClean="0"/>
              <a:t>/curriculum-for-wales/humanities/statements-of-what-matters (Accessed: 04 January 2022). </a:t>
            </a:r>
          </a:p>
          <a:p>
            <a:pPr marL="0" marR="0" indent="0" algn="l" defTabSz="4572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baseline="0" dirty="0" smtClean="0"/>
              <a:t>BREADTH &amp; DEPTH </a:t>
            </a:r>
          </a:p>
          <a:p>
            <a:pPr marL="0" marR="0" indent="0" algn="l" defTabSz="457200" rtl="0" eaLnBrk="1" fontAlgn="auto" latinLnBrk="0" hangingPunct="1">
              <a:lnSpc>
                <a:spcPct val="100000"/>
              </a:lnSpc>
              <a:spcBef>
                <a:spcPts val="0"/>
              </a:spcBef>
              <a:spcAft>
                <a:spcPts val="0"/>
              </a:spcAft>
              <a:buClrTx/>
              <a:buSzTx/>
              <a:buFontTx/>
              <a:buNone/>
              <a:tabLst/>
              <a:defRPr/>
            </a:pPr>
            <a:r>
              <a:rPr lang="en-US" baseline="0" dirty="0" smtClean="0"/>
              <a:t>As guided by the ‘descriptions of learning’ students should be offered opportunities to learn through a range of experiences, knowledge and skills as well as increasing depth and sophistication over time (Gradual progression, increased difficulty and inclusion of wider philosophies and research). </a:t>
            </a:r>
          </a:p>
          <a:p>
            <a:pPr marL="0" marR="0" indent="0" algn="l" defTabSz="457200" rtl="0" eaLnBrk="1" fontAlgn="auto" latinLnBrk="0" hangingPunct="1">
              <a:lnSpc>
                <a:spcPct val="100000"/>
              </a:lnSpc>
              <a:spcBef>
                <a:spcPts val="0"/>
              </a:spcBef>
              <a:spcAft>
                <a:spcPts val="0"/>
              </a:spcAft>
              <a:buClrTx/>
              <a:buSzTx/>
              <a:buFontTx/>
              <a:buNone/>
              <a:tabLst/>
              <a:defRPr/>
            </a:pPr>
            <a:endParaRPr lang="en-US" baseline="0" dirty="0" smtClean="0">
              <a:solidFill>
                <a:srgbClr val="3366FF"/>
              </a:solidFill>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smtClean="0">
                <a:solidFill>
                  <a:srgbClr val="3366FF"/>
                </a:solidFill>
              </a:rPr>
              <a:t>Welsh Government (2022) ‘Principles for Designing Your Curriculum’. Available at: https://</a:t>
            </a:r>
            <a:r>
              <a:rPr lang="en-US" sz="1200" dirty="0" err="1" smtClean="0">
                <a:solidFill>
                  <a:srgbClr val="3366FF"/>
                </a:solidFill>
              </a:rPr>
              <a:t>hwb.gov.wales</a:t>
            </a:r>
            <a:r>
              <a:rPr lang="en-US" sz="1200" dirty="0" smtClean="0">
                <a:solidFill>
                  <a:srgbClr val="3366FF"/>
                </a:solidFill>
              </a:rPr>
              <a:t>/curriculum-for-wales/designing-your-curriculum/principles-for-designing-your-curriculum/#statements-of-what-matters (Accessed: 05 January 2022).  </a:t>
            </a:r>
          </a:p>
          <a:p>
            <a:pPr marL="0" marR="0" indent="0" algn="l" defTabSz="4572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4572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4572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457200" rtl="0" eaLnBrk="1" fontAlgn="auto" latinLnBrk="0" hangingPunct="1">
              <a:lnSpc>
                <a:spcPct val="100000"/>
              </a:lnSpc>
              <a:spcBef>
                <a:spcPts val="0"/>
              </a:spcBef>
              <a:spcAft>
                <a:spcPts val="0"/>
              </a:spcAft>
              <a:buClrTx/>
              <a:buSzTx/>
              <a:buFontTx/>
              <a:buNone/>
              <a:tabLst/>
              <a:defRPr/>
            </a:pPr>
            <a:endParaRPr lang="en-US" baseline="0" dirty="0" smtClean="0"/>
          </a:p>
        </p:txBody>
      </p:sp>
      <p:sp>
        <p:nvSpPr>
          <p:cNvPr id="4" name="Slide Number Placeholder 3"/>
          <p:cNvSpPr>
            <a:spLocks noGrp="1"/>
          </p:cNvSpPr>
          <p:nvPr>
            <p:ph type="sldNum" sz="quarter" idx="10"/>
          </p:nvPr>
        </p:nvSpPr>
        <p:spPr/>
        <p:txBody>
          <a:bodyPr/>
          <a:lstStyle/>
          <a:p>
            <a:fld id="{74E6581B-9A73-A84B-AAA0-5F708D84A1D0}" type="slidenum">
              <a:rPr lang="en-US" smtClean="0"/>
              <a:t>4</a:t>
            </a:fld>
            <a:endParaRPr lang="en-US"/>
          </a:p>
        </p:txBody>
      </p:sp>
    </p:spTree>
    <p:extLst>
      <p:ext uri="{BB962C8B-B14F-4D97-AF65-F5344CB8AC3E}">
        <p14:creationId xmlns:p14="http://schemas.microsoft.com/office/powerpoint/2010/main" val="15884037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4E6581B-9A73-A84B-AAA0-5F708D84A1D0}" type="slidenum">
              <a:rPr lang="en-US" smtClean="0"/>
              <a:t>6</a:t>
            </a:fld>
            <a:endParaRPr lang="en-US"/>
          </a:p>
        </p:txBody>
      </p:sp>
    </p:spTree>
    <p:extLst>
      <p:ext uri="{BB962C8B-B14F-4D97-AF65-F5344CB8AC3E}">
        <p14:creationId xmlns:p14="http://schemas.microsoft.com/office/powerpoint/2010/main" val="23578128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4E6581B-9A73-A84B-AAA0-5F708D84A1D0}" type="slidenum">
              <a:rPr lang="en-US" smtClean="0"/>
              <a:t>7</a:t>
            </a:fld>
            <a:endParaRPr lang="en-US"/>
          </a:p>
        </p:txBody>
      </p:sp>
    </p:spTree>
    <p:extLst>
      <p:ext uri="{BB962C8B-B14F-4D97-AF65-F5344CB8AC3E}">
        <p14:creationId xmlns:p14="http://schemas.microsoft.com/office/powerpoint/2010/main" val="12265569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Simon Priest and his writings on how Outdoor Adventure Education can be seen as a combination of both Outdoor and Environmental education</a:t>
            </a:r>
            <a:r>
              <a:rPr lang="en-US" baseline="0" dirty="0" smtClean="0"/>
              <a:t> (Priest ,2005 , p.17)</a:t>
            </a:r>
            <a:endParaRPr lang="en-US" dirty="0"/>
          </a:p>
        </p:txBody>
      </p:sp>
      <p:sp>
        <p:nvSpPr>
          <p:cNvPr id="4" name="Slide Number Placeholder 3"/>
          <p:cNvSpPr>
            <a:spLocks noGrp="1"/>
          </p:cNvSpPr>
          <p:nvPr>
            <p:ph type="sldNum" sz="quarter" idx="10"/>
          </p:nvPr>
        </p:nvSpPr>
        <p:spPr/>
        <p:txBody>
          <a:bodyPr/>
          <a:lstStyle/>
          <a:p>
            <a:fld id="{74E6581B-9A73-A84B-AAA0-5F708D84A1D0}" type="slidenum">
              <a:rPr lang="en-US" smtClean="0"/>
              <a:t>9</a:t>
            </a:fld>
            <a:endParaRPr lang="en-US"/>
          </a:p>
        </p:txBody>
      </p:sp>
    </p:spTree>
    <p:extLst>
      <p:ext uri="{BB962C8B-B14F-4D97-AF65-F5344CB8AC3E}">
        <p14:creationId xmlns:p14="http://schemas.microsoft.com/office/powerpoint/2010/main" val="25295937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 This week looks</a:t>
            </a:r>
            <a:r>
              <a:rPr lang="en-US" baseline="0" dirty="0" smtClean="0"/>
              <a:t> to </a:t>
            </a:r>
            <a:r>
              <a:rPr lang="en-US" baseline="0" dirty="0" err="1" smtClean="0"/>
              <a:t>emphasise</a:t>
            </a:r>
            <a:r>
              <a:rPr lang="en-US" baseline="0" dirty="0" smtClean="0"/>
              <a:t> the use of a discovery approach. </a:t>
            </a:r>
          </a:p>
          <a:p>
            <a:endParaRPr lang="en-US" dirty="0"/>
          </a:p>
        </p:txBody>
      </p:sp>
      <p:sp>
        <p:nvSpPr>
          <p:cNvPr id="4" name="Slide Number Placeholder 3"/>
          <p:cNvSpPr>
            <a:spLocks noGrp="1"/>
          </p:cNvSpPr>
          <p:nvPr>
            <p:ph type="sldNum" sz="quarter" idx="10"/>
          </p:nvPr>
        </p:nvSpPr>
        <p:spPr/>
        <p:txBody>
          <a:bodyPr/>
          <a:lstStyle/>
          <a:p>
            <a:fld id="{74E6581B-9A73-A84B-AAA0-5F708D84A1D0}" type="slidenum">
              <a:rPr lang="en-US" smtClean="0"/>
              <a:t>11</a:t>
            </a:fld>
            <a:endParaRPr lang="en-US"/>
          </a:p>
        </p:txBody>
      </p:sp>
    </p:spTree>
    <p:extLst>
      <p:ext uri="{BB962C8B-B14F-4D97-AF65-F5344CB8AC3E}">
        <p14:creationId xmlns:p14="http://schemas.microsoft.com/office/powerpoint/2010/main" val="2640402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4E6581B-9A73-A84B-AAA0-5F708D84A1D0}" type="slidenum">
              <a:rPr lang="en-US" smtClean="0"/>
              <a:t>12</a:t>
            </a:fld>
            <a:endParaRPr lang="en-US"/>
          </a:p>
        </p:txBody>
      </p:sp>
    </p:spTree>
    <p:extLst>
      <p:ext uri="{BB962C8B-B14F-4D97-AF65-F5344CB8AC3E}">
        <p14:creationId xmlns:p14="http://schemas.microsoft.com/office/powerpoint/2010/main" val="29039358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en-US" smtClean="0"/>
              <a:t>Click to edit Master title style</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DD23B5BB-93F5-C546-8D8D-4A66D1D021DB}" type="datetimeFigureOut">
              <a:rPr lang="en-US" smtClean="0"/>
              <a:t>06/01/22</a:t>
            </a:fld>
            <a:endParaRPr lang="en-US"/>
          </a:p>
        </p:txBody>
      </p:sp>
      <p:sp>
        <p:nvSpPr>
          <p:cNvPr id="8" name="Slide Number Placeholder 7"/>
          <p:cNvSpPr>
            <a:spLocks noGrp="1"/>
          </p:cNvSpPr>
          <p:nvPr>
            <p:ph type="sldNum" sz="quarter" idx="11"/>
          </p:nvPr>
        </p:nvSpPr>
        <p:spPr/>
        <p:txBody>
          <a:bodyPr/>
          <a:lstStyle/>
          <a:p>
            <a:fld id="{62FF00EE-C0D2-534F-B40A-2A6343347DAD}" type="slidenum">
              <a:rPr lang="en-US" smtClean="0"/>
              <a:t>‹#›</a:t>
            </a:fld>
            <a:endParaRPr lang="en-US"/>
          </a:p>
        </p:txBody>
      </p:sp>
      <p:sp>
        <p:nvSpPr>
          <p:cNvPr id="9" name="Footer Placeholder 8"/>
          <p:cNvSpPr>
            <a:spLocks noGrp="1"/>
          </p:cNvSpPr>
          <p:nvPr>
            <p:ph type="ftr" sz="quarter" idx="12"/>
          </p:nvPr>
        </p:nvSpPr>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10"/>
          </p:nvPr>
        </p:nvSpPr>
        <p:spPr/>
        <p:txBody>
          <a:bodyPr/>
          <a:lstStyle/>
          <a:p>
            <a:fld id="{DD23B5BB-93F5-C546-8D8D-4A66D1D021DB}" type="datetimeFigureOut">
              <a:rPr lang="en-US" smtClean="0"/>
              <a:t>06/01/22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FF00EE-C0D2-534F-B40A-2A6343347DA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smtClean="0"/>
              <a:t>Click to edit Master title style</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D23B5BB-93F5-C546-8D8D-4A66D1D021DB}" type="datetimeFigureOut">
              <a:rPr lang="en-US" smtClean="0"/>
              <a:t>06/01/22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FF00EE-C0D2-534F-B40A-2A6343347DAD}" type="slidenum">
              <a:rPr lang="en-US" smtClean="0"/>
              <a:t>‹#›</a:t>
            </a:fld>
            <a:endParaRPr lang="en-US"/>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5" name="Date Placeholder 4"/>
          <p:cNvSpPr>
            <a:spLocks noGrp="1"/>
          </p:cNvSpPr>
          <p:nvPr>
            <p:ph type="dt" sz="half" idx="10"/>
          </p:nvPr>
        </p:nvSpPr>
        <p:spPr/>
        <p:txBody>
          <a:bodyPr/>
          <a:lstStyle/>
          <a:p>
            <a:fld id="{DD23B5BB-93F5-C546-8D8D-4A66D1D021DB}" type="datetimeFigureOut">
              <a:rPr lang="en-US" smtClean="0"/>
              <a:t>06/01/22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2FF00EE-C0D2-534F-B40A-2A6343347DAD}" type="slidenum">
              <a:rPr lang="en-US" smtClean="0"/>
              <a:t>‹#›</a:t>
            </a:fld>
            <a:endParaRPr lang="en-US"/>
          </a:p>
        </p:txBody>
      </p:sp>
      <p:sp>
        <p:nvSpPr>
          <p:cNvPr id="9" name="Content Placeholder 8"/>
          <p:cNvSpPr>
            <a:spLocks noGrp="1"/>
          </p:cNvSpPr>
          <p:nvPr>
            <p:ph sz="quarter" idx="13"/>
          </p:nvPr>
        </p:nvSpPr>
        <p:spPr>
          <a:xfrm>
            <a:off x="365760" y="1600200"/>
            <a:ext cx="4041648" cy="452628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DD23B5BB-93F5-C546-8D8D-4A66D1D021DB}" type="datetimeFigureOut">
              <a:rPr lang="en-US" smtClean="0"/>
              <a:t>06/01/22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2FF00EE-C0D2-534F-B40A-2A6343347DAD}" type="slidenum">
              <a:rPr lang="en-US" smtClean="0"/>
              <a:t>‹#›</a:t>
            </a:fld>
            <a:endParaRPr lang="en-US"/>
          </a:p>
        </p:txBody>
      </p:sp>
      <p:sp>
        <p:nvSpPr>
          <p:cNvPr id="11" name="Content Placeholder 10"/>
          <p:cNvSpPr>
            <a:spLocks noGrp="1"/>
          </p:cNvSpPr>
          <p:nvPr>
            <p:ph sz="quarter" idx="13"/>
          </p:nvPr>
        </p:nvSpPr>
        <p:spPr>
          <a:xfrm>
            <a:off x="457200" y="2212848"/>
            <a:ext cx="4041648" cy="39136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D23B5BB-93F5-C546-8D8D-4A66D1D021DB}" type="datetimeFigureOut">
              <a:rPr lang="en-US" smtClean="0"/>
              <a:t>06/01/22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2FF00EE-C0D2-534F-B40A-2A6343347DA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23B5BB-93F5-C546-8D8D-4A66D1D021DB}" type="datetimeFigureOut">
              <a:rPr lang="en-US" smtClean="0"/>
              <a:t>06/01/22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2FF00EE-C0D2-534F-B40A-2A6343347DA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en-US" smtClean="0"/>
              <a:t>Click to edit Master title style</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23B5BB-93F5-C546-8D8D-4A66D1D021DB}" type="datetimeFigureOut">
              <a:rPr lang="en-US" smtClean="0"/>
              <a:t>06/01/22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2FF00EE-C0D2-534F-B40A-2A6343347DA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en-US" smtClean="0"/>
              <a:t>Click to edit Master title style</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23B5BB-93F5-C546-8D8D-4A66D1D021DB}" type="datetimeFigureOut">
              <a:rPr lang="en-US" smtClean="0"/>
              <a:t>06/01/22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2FF00EE-C0D2-534F-B40A-2A6343347DAD}"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D23B5BB-93F5-C546-8D8D-4A66D1D021DB}" type="datetimeFigureOut">
              <a:rPr lang="en-US" smtClean="0"/>
              <a:t>06/01/22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FF00EE-C0D2-534F-B40A-2A6343347DAD}"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D23B5BB-93F5-C546-8D8D-4A66D1D021DB}" type="datetimeFigureOut">
              <a:rPr lang="en-US" smtClean="0"/>
              <a:t>06/01/22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FF00EE-C0D2-534F-B40A-2A6343347DAD}"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DD23B5BB-93F5-C546-8D8D-4A66D1D021DB}" type="datetimeFigureOut">
              <a:rPr lang="en-US" smtClean="0"/>
              <a:t>06/01/22</a:t>
            </a:fld>
            <a:endParaRPr lang="en-US"/>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en-US"/>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62FF00EE-C0D2-534F-B40A-2A6343347DAD}" type="slidenum">
              <a:rPr lang="en-US" smtClean="0"/>
              <a:t>‹#›</a:t>
            </a:fld>
            <a:endParaRPr lang="en-US"/>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938" r:id="rId1"/>
    <p:sldLayoutId id="2147483939" r:id="rId2"/>
    <p:sldLayoutId id="2147483940" r:id="rId3"/>
    <p:sldLayoutId id="2147483941" r:id="rId4"/>
    <p:sldLayoutId id="2147483942" r:id="rId5"/>
    <p:sldLayoutId id="2147483943" r:id="rId6"/>
    <p:sldLayoutId id="2147483944" r:id="rId7"/>
    <p:sldLayoutId id="2147483945" r:id="rId8"/>
    <p:sldLayoutId id="2147483946" r:id="rId9"/>
    <p:sldLayoutId id="2147483947" r:id="rId10"/>
    <p:sldLayoutId id="2147483948" r:id="rId11"/>
  </p:sldLayoutIdLs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4" Type="http://schemas.openxmlformats.org/officeDocument/2006/relationships/image" Target="../media/image4.jpeg"/><Relationship Id="rId5" Type="http://schemas.openxmlformats.org/officeDocument/2006/relationships/image" Target="../media/image5.jpeg"/><Relationship Id="rId6" Type="http://schemas.openxmlformats.org/officeDocument/2006/relationships/image" Target="../media/image6.jpeg"/><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5.xml"/><Relationship Id="rId3" Type="http://schemas.openxmlformats.org/officeDocument/2006/relationships/image" Target="../media/image7.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6.xml"/><Relationship Id="rId3" Type="http://schemas.openxmlformats.org/officeDocument/2006/relationships/image" Target="../media/image8.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9.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7.xml"/><Relationship Id="rId3" Type="http://schemas.openxmlformats.org/officeDocument/2006/relationships/image" Target="../media/image10.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11.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8.xml"/><Relationship Id="rId3" Type="http://schemas.openxmlformats.org/officeDocument/2006/relationships/image" Target="../media/image12.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76699" y="2740483"/>
            <a:ext cx="7357995" cy="973301"/>
          </a:xfrm>
        </p:spPr>
        <p:txBody>
          <a:bodyPr>
            <a:noAutofit/>
          </a:bodyPr>
          <a:lstStyle/>
          <a:p>
            <a:r>
              <a:rPr lang="en-US" sz="2800" dirty="0" smtClean="0">
                <a:latin typeface="Times"/>
                <a:cs typeface="Times"/>
              </a:rPr>
              <a:t>Outdoor Learning Unit of Work for Key Stage 3</a:t>
            </a:r>
            <a:br>
              <a:rPr lang="en-US" sz="2800" dirty="0" smtClean="0">
                <a:latin typeface="Times"/>
                <a:cs typeface="Times"/>
              </a:rPr>
            </a:br>
            <a:r>
              <a:rPr lang="en-US" sz="6000" dirty="0" smtClean="0">
                <a:latin typeface="Times"/>
                <a:cs typeface="Times"/>
              </a:rPr>
              <a:t>  </a:t>
            </a:r>
            <a:endParaRPr lang="en-US" sz="6000" dirty="0">
              <a:latin typeface="Times"/>
              <a:cs typeface="Times"/>
            </a:endParaRPr>
          </a:p>
        </p:txBody>
      </p:sp>
      <p:sp>
        <p:nvSpPr>
          <p:cNvPr id="3" name="Subtitle 2"/>
          <p:cNvSpPr>
            <a:spLocks noGrp="1"/>
          </p:cNvSpPr>
          <p:nvPr>
            <p:ph type="subTitle" idx="1"/>
          </p:nvPr>
        </p:nvSpPr>
        <p:spPr>
          <a:xfrm>
            <a:off x="1463316" y="6115942"/>
            <a:ext cx="6212191" cy="655888"/>
          </a:xfrm>
        </p:spPr>
        <p:txBody>
          <a:bodyPr>
            <a:normAutofit/>
          </a:bodyPr>
          <a:lstStyle/>
          <a:p>
            <a:r>
              <a:rPr lang="en-US" sz="2000" dirty="0" smtClean="0"/>
              <a:t>TSD Snowdonia Secondary School</a:t>
            </a:r>
            <a:endParaRPr lang="en-US" sz="2000" dirty="0"/>
          </a:p>
        </p:txBody>
      </p:sp>
      <p:sp>
        <p:nvSpPr>
          <p:cNvPr id="4" name="TextBox 3"/>
          <p:cNvSpPr txBox="1"/>
          <p:nvPr/>
        </p:nvSpPr>
        <p:spPr>
          <a:xfrm>
            <a:off x="690243" y="1006511"/>
            <a:ext cx="7206403" cy="1323439"/>
          </a:xfrm>
          <a:prstGeom prst="rect">
            <a:avLst/>
          </a:prstGeom>
          <a:noFill/>
        </p:spPr>
        <p:txBody>
          <a:bodyPr wrap="square" rtlCol="0" anchor="ctr" anchorCtr="0">
            <a:spAutoFit/>
          </a:bodyPr>
          <a:lstStyle/>
          <a:p>
            <a:pPr algn="ctr"/>
            <a:r>
              <a:rPr lang="en-US" sz="4000" dirty="0" smtClean="0">
                <a:solidFill>
                  <a:schemeClr val="tx2"/>
                </a:solidFill>
                <a:effectLst>
                  <a:outerShdw blurRad="63500" dist="38100" dir="5400000" algn="t" rotWithShape="0">
                    <a:prstClr val="black">
                      <a:alpha val="25000"/>
                    </a:prstClr>
                  </a:outerShdw>
                </a:effectLst>
                <a:latin typeface="Times"/>
                <a:ea typeface="+mj-ea"/>
                <a:cs typeface="Times"/>
              </a:rPr>
              <a:t>ADVENTURE THROUGH THE ART OF ORIENTEERING</a:t>
            </a:r>
            <a:r>
              <a:rPr lang="en-US" sz="1100" dirty="0" smtClean="0"/>
              <a:t> </a:t>
            </a:r>
            <a:endParaRPr lang="en-US" sz="1100" dirty="0"/>
          </a:p>
        </p:txBody>
      </p:sp>
      <p:pic>
        <p:nvPicPr>
          <p:cNvPr id="5" name="Picture 4" descr="Orienteering_symbol.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20349" y="2987536"/>
            <a:ext cx="2632916" cy="2617181"/>
          </a:xfrm>
          <a:prstGeom prst="rect">
            <a:avLst/>
          </a:prstGeom>
          <a:solidFill>
            <a:schemeClr val="bg1"/>
          </a:solidFill>
          <a:ln w="28575" cmpd="sng">
            <a:noFill/>
          </a:ln>
        </p:spPr>
      </p:pic>
    </p:spTree>
    <p:extLst>
      <p:ext uri="{BB962C8B-B14F-4D97-AF65-F5344CB8AC3E}">
        <p14:creationId xmlns:p14="http://schemas.microsoft.com/office/powerpoint/2010/main" val="4011964965"/>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orienteering image 1.jpe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2956" y="207368"/>
            <a:ext cx="4283300" cy="2857506"/>
          </a:xfrm>
          <a:prstGeom prst="rect">
            <a:avLst/>
          </a:prstGeom>
          <a:ln w="38100" cap="rnd" cmpd="sng">
            <a:solidFill>
              <a:schemeClr val="tx2"/>
            </a:solidFill>
          </a:ln>
        </p:spPr>
      </p:pic>
      <p:pic>
        <p:nvPicPr>
          <p:cNvPr id="7" name="Picture 6" descr="Outdoor Learning .jpe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2956" y="3386266"/>
            <a:ext cx="5328086" cy="3173600"/>
          </a:xfrm>
          <a:prstGeom prst="rect">
            <a:avLst/>
          </a:prstGeom>
          <a:ln w="38100" cap="rnd" cmpd="sng">
            <a:solidFill>
              <a:schemeClr val="tx2"/>
            </a:solidFill>
          </a:ln>
        </p:spPr>
      </p:pic>
      <p:pic>
        <p:nvPicPr>
          <p:cNvPr id="8" name="Picture 7" descr="orienteering 4 image.jpe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877228" y="207368"/>
            <a:ext cx="3849561" cy="2888977"/>
          </a:xfrm>
          <a:prstGeom prst="rect">
            <a:avLst/>
          </a:prstGeom>
          <a:ln w="38100" cap="rnd" cmpd="sng">
            <a:solidFill>
              <a:schemeClr val="tx2"/>
            </a:solidFill>
            <a:prstDash val="solid"/>
            <a:round/>
          </a:ln>
        </p:spPr>
      </p:pic>
      <p:pic>
        <p:nvPicPr>
          <p:cNvPr id="9" name="Picture 8" descr="Sensory Pic.jpe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942684" y="3386266"/>
            <a:ext cx="2784104" cy="3206162"/>
          </a:xfrm>
          <a:prstGeom prst="rect">
            <a:avLst/>
          </a:prstGeom>
          <a:ln w="38100" cap="rnd" cmpd="sng">
            <a:solidFill>
              <a:schemeClr val="tx2"/>
            </a:solidFill>
            <a:round/>
          </a:ln>
        </p:spPr>
      </p:pic>
    </p:spTree>
    <p:extLst>
      <p:ext uri="{BB962C8B-B14F-4D97-AF65-F5344CB8AC3E}">
        <p14:creationId xmlns:p14="http://schemas.microsoft.com/office/powerpoint/2010/main" val="2023212095"/>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5412" y="358949"/>
            <a:ext cx="4222751" cy="607453"/>
          </a:xfrm>
        </p:spPr>
        <p:txBody>
          <a:bodyPr/>
          <a:lstStyle/>
          <a:p>
            <a:r>
              <a:rPr lang="en-US" sz="2400" u="sng" dirty="0" smtClean="0"/>
              <a:t>Learners will be able to:</a:t>
            </a:r>
            <a:endParaRPr lang="en-US" sz="2400" u="sng" dirty="0"/>
          </a:p>
        </p:txBody>
      </p:sp>
      <p:sp>
        <p:nvSpPr>
          <p:cNvPr id="6" name="Content Placeholder 5"/>
          <p:cNvSpPr>
            <a:spLocks noGrp="1"/>
          </p:cNvSpPr>
          <p:nvPr>
            <p:ph sz="quarter" idx="13"/>
          </p:nvPr>
        </p:nvSpPr>
        <p:spPr>
          <a:xfrm>
            <a:off x="388174" y="1187772"/>
            <a:ext cx="8377917" cy="5452787"/>
          </a:xfrm>
          <a:solidFill>
            <a:schemeClr val="tx2">
              <a:lumMod val="20000"/>
              <a:lumOff val="80000"/>
            </a:schemeClr>
          </a:solidFill>
          <a:ln w="38100" cap="rnd" cmpd="sng">
            <a:solidFill>
              <a:schemeClr val="tx2"/>
            </a:solidFill>
            <a:prstDash val="solid"/>
            <a:round/>
          </a:ln>
        </p:spPr>
        <p:txBody>
          <a:bodyPr>
            <a:normAutofit/>
          </a:bodyPr>
          <a:lstStyle/>
          <a:p>
            <a:pPr algn="just"/>
            <a:r>
              <a:rPr lang="en-US" sz="1600" dirty="0" smtClean="0"/>
              <a:t>Demonstrate a knowledge and understanding of the skills associated with Orienteering such as: map orientation, the use of a compass and the identification of locations, key features and markers.   </a:t>
            </a:r>
          </a:p>
          <a:p>
            <a:pPr marL="0" indent="0" algn="just">
              <a:buNone/>
            </a:pPr>
            <a:r>
              <a:rPr lang="en-US" sz="1600" dirty="0" smtClean="0"/>
              <a:t>      </a:t>
            </a:r>
          </a:p>
          <a:p>
            <a:pPr algn="just"/>
            <a:r>
              <a:rPr lang="en-US" sz="1600" dirty="0" smtClean="0"/>
              <a:t>Work competently in groups demonstrating an effective use of team work, communication and leadership when met with set tasks. </a:t>
            </a:r>
          </a:p>
          <a:p>
            <a:pPr marL="0" indent="0" algn="just">
              <a:buNone/>
            </a:pPr>
            <a:r>
              <a:rPr lang="en-US" sz="1600" dirty="0" smtClean="0"/>
              <a:t>  </a:t>
            </a:r>
          </a:p>
          <a:p>
            <a:pPr algn="just"/>
            <a:r>
              <a:rPr lang="en-US" sz="1600" dirty="0"/>
              <a:t>Develop an understanding, awareness and knowledge of the importance of physical activity and the associated benefits it has when immersed in the natural environment. </a:t>
            </a:r>
          </a:p>
          <a:p>
            <a:pPr algn="just"/>
            <a:endParaRPr lang="en-US" sz="1600" dirty="0"/>
          </a:p>
          <a:p>
            <a:pPr algn="just"/>
            <a:r>
              <a:rPr lang="en-US" sz="1600" dirty="0"/>
              <a:t>Identify and respond to risk and challenge with an internal locus of control and a sense of competent self-efficacy.   </a:t>
            </a:r>
            <a:endParaRPr lang="en-US" sz="1600" dirty="0" smtClean="0"/>
          </a:p>
          <a:p>
            <a:pPr algn="just"/>
            <a:endParaRPr lang="en-US" sz="1600" dirty="0"/>
          </a:p>
          <a:p>
            <a:pPr algn="just"/>
            <a:r>
              <a:rPr lang="en-US" sz="1600" dirty="0"/>
              <a:t>Respond to the immediate local and natural surroundings with pro behaviors and attitudes showing an awareness for issues such as conservation and sustainable development. </a:t>
            </a:r>
          </a:p>
          <a:p>
            <a:pPr algn="just"/>
            <a:endParaRPr lang="en-US" sz="1600" dirty="0"/>
          </a:p>
          <a:p>
            <a:pPr marL="0" indent="0">
              <a:buNone/>
            </a:pPr>
            <a:endParaRPr lang="en-US" sz="1600" dirty="0"/>
          </a:p>
          <a:p>
            <a:endParaRPr lang="en-US" sz="1600" dirty="0" smtClean="0"/>
          </a:p>
        </p:txBody>
      </p:sp>
    </p:spTree>
    <p:extLst>
      <p:ext uri="{BB962C8B-B14F-4D97-AF65-F5344CB8AC3E}">
        <p14:creationId xmlns:p14="http://schemas.microsoft.com/office/powerpoint/2010/main" val="3767570710"/>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8975" y="234697"/>
            <a:ext cx="5176826" cy="412907"/>
          </a:xfrm>
        </p:spPr>
        <p:txBody>
          <a:bodyPr/>
          <a:lstStyle/>
          <a:p>
            <a:r>
              <a:rPr lang="en-US" sz="2400" dirty="0" smtClean="0"/>
              <a:t>Assessment Structure </a:t>
            </a:r>
            <a:endParaRPr lang="en-US" sz="2400" dirty="0"/>
          </a:p>
        </p:txBody>
      </p:sp>
      <p:sp>
        <p:nvSpPr>
          <p:cNvPr id="3" name="Text Placeholder 2"/>
          <p:cNvSpPr>
            <a:spLocks noGrp="1"/>
          </p:cNvSpPr>
          <p:nvPr>
            <p:ph type="body" idx="1"/>
          </p:nvPr>
        </p:nvSpPr>
        <p:spPr>
          <a:xfrm>
            <a:off x="457198" y="989333"/>
            <a:ext cx="8391721" cy="971081"/>
          </a:xfrm>
        </p:spPr>
        <p:txBody>
          <a:bodyPr/>
          <a:lstStyle/>
          <a:p>
            <a:pPr algn="l"/>
            <a:r>
              <a:rPr lang="en-US" sz="1600" dirty="0" smtClean="0"/>
              <a:t>Students will be encouraged to be responsible for the assessment of their individual progress through the use of reflective journals and peer to peer marking. Facilitators shall also look to assess this through the use of formative and summative assessments as well as providing students with a level based on those from the national curriculum (Level 3-7). </a:t>
            </a:r>
            <a:endParaRPr lang="en-US" sz="1600" dirty="0"/>
          </a:p>
        </p:txBody>
      </p:sp>
      <p:sp>
        <p:nvSpPr>
          <p:cNvPr id="5" name="Content Placeholder 4"/>
          <p:cNvSpPr>
            <a:spLocks noGrp="1"/>
          </p:cNvSpPr>
          <p:nvPr>
            <p:ph sz="quarter" idx="13"/>
          </p:nvPr>
        </p:nvSpPr>
        <p:spPr>
          <a:xfrm>
            <a:off x="457199" y="2871593"/>
            <a:ext cx="8391721" cy="3802738"/>
          </a:xfrm>
          <a:solidFill>
            <a:schemeClr val="accent5">
              <a:lumMod val="20000"/>
              <a:lumOff val="80000"/>
            </a:schemeClr>
          </a:solidFill>
          <a:ln w="38100" cap="rnd" cmpd="sng">
            <a:solidFill>
              <a:schemeClr val="tx2"/>
            </a:solidFill>
            <a:prstDash val="solid"/>
            <a:round/>
          </a:ln>
        </p:spPr>
        <p:txBody>
          <a:bodyPr>
            <a:noAutofit/>
          </a:bodyPr>
          <a:lstStyle/>
          <a:p>
            <a:pPr marL="0" indent="0">
              <a:buNone/>
            </a:pPr>
            <a:endParaRPr lang="en-US" sz="1800" dirty="0" smtClean="0"/>
          </a:p>
          <a:p>
            <a:r>
              <a:rPr lang="en-US" sz="1800" dirty="0" smtClean="0"/>
              <a:t>Communication and the different ways it can be used. </a:t>
            </a:r>
          </a:p>
          <a:p>
            <a:r>
              <a:rPr lang="en-US" sz="1800" dirty="0" smtClean="0"/>
              <a:t>Proficiency of associated terminology e.g. orienteering, compass, map skills, nature and feature identification. </a:t>
            </a:r>
          </a:p>
          <a:p>
            <a:r>
              <a:rPr lang="en-US" sz="1800" dirty="0" smtClean="0"/>
              <a:t>Performing adequate leadership skills when instructed to lead given tasks. </a:t>
            </a:r>
          </a:p>
          <a:p>
            <a:r>
              <a:rPr lang="en-US" sz="1800" dirty="0" smtClean="0"/>
              <a:t>Awareness and understanding of learning that relates to the four Statements of What matters. </a:t>
            </a:r>
          </a:p>
          <a:p>
            <a:r>
              <a:rPr lang="en-US" sz="1800" dirty="0" smtClean="0"/>
              <a:t>Adapt to a contrast of dynamic environments. </a:t>
            </a:r>
          </a:p>
          <a:p>
            <a:r>
              <a:rPr lang="en-US" sz="1800" dirty="0" smtClean="0"/>
              <a:t>Work effectively with both group and individual tasks. </a:t>
            </a:r>
          </a:p>
          <a:p>
            <a:r>
              <a:rPr lang="en-US" sz="1800" dirty="0" smtClean="0"/>
              <a:t>Demonstrate consistency and progression with both technical skills and learnt knowledge. </a:t>
            </a:r>
          </a:p>
          <a:p>
            <a:endParaRPr lang="en-US" dirty="0"/>
          </a:p>
        </p:txBody>
      </p:sp>
      <p:sp>
        <p:nvSpPr>
          <p:cNvPr id="9" name="TextBox 8"/>
          <p:cNvSpPr txBox="1"/>
          <p:nvPr/>
        </p:nvSpPr>
        <p:spPr>
          <a:xfrm>
            <a:off x="457198" y="2009436"/>
            <a:ext cx="4664408" cy="758327"/>
          </a:xfrm>
          <a:prstGeom prst="rect">
            <a:avLst/>
          </a:prstGeom>
          <a:noFill/>
        </p:spPr>
        <p:txBody>
          <a:bodyPr wrap="square" rtlCol="0">
            <a:spAutoFit/>
          </a:bodyPr>
          <a:lstStyle/>
          <a:p>
            <a:pPr algn="ctr" defTabSz="914400">
              <a:lnSpc>
                <a:spcPts val="5800"/>
              </a:lnSpc>
              <a:spcBef>
                <a:spcPct val="0"/>
              </a:spcBef>
            </a:pPr>
            <a:r>
              <a:rPr lang="en-US" dirty="0">
                <a:solidFill>
                  <a:schemeClr val="tx2"/>
                </a:solidFill>
                <a:effectLst>
                  <a:outerShdw blurRad="63500" dist="38100" dir="5400000" algn="t" rotWithShape="0">
                    <a:prstClr val="black">
                      <a:alpha val="25000"/>
                    </a:prstClr>
                  </a:outerShdw>
                </a:effectLst>
                <a:ea typeface="+mj-ea"/>
                <a:cs typeface="+mj-cs"/>
              </a:rPr>
              <a:t>Students Should Be </a:t>
            </a:r>
            <a:r>
              <a:rPr lang="en-US" dirty="0">
                <a:solidFill>
                  <a:schemeClr val="tx2"/>
                </a:solidFill>
                <a:effectLst>
                  <a:outerShdw blurRad="63500" dist="38100" dir="5400000" algn="t" rotWithShape="0">
                    <a:prstClr val="black">
                      <a:alpha val="25000"/>
                    </a:prstClr>
                  </a:outerShdw>
                </a:effectLst>
                <a:ea typeface="+mj-ea"/>
                <a:cs typeface="+mj-cs"/>
              </a:rPr>
              <a:t>A</a:t>
            </a:r>
            <a:r>
              <a:rPr lang="en-US" dirty="0">
                <a:solidFill>
                  <a:schemeClr val="tx2"/>
                </a:solidFill>
                <a:effectLst>
                  <a:outerShdw blurRad="63500" dist="38100" dir="5400000" algn="t" rotWithShape="0">
                    <a:prstClr val="black">
                      <a:alpha val="25000"/>
                    </a:prstClr>
                  </a:outerShdw>
                </a:effectLst>
                <a:ea typeface="+mj-ea"/>
                <a:cs typeface="+mj-cs"/>
              </a:rPr>
              <a:t>ble </a:t>
            </a:r>
            <a:r>
              <a:rPr lang="en-US" dirty="0">
                <a:solidFill>
                  <a:schemeClr val="tx2"/>
                </a:solidFill>
                <a:effectLst>
                  <a:outerShdw blurRad="63500" dist="38100" dir="5400000" algn="t" rotWithShape="0">
                    <a:prstClr val="black">
                      <a:alpha val="25000"/>
                    </a:prstClr>
                  </a:outerShdw>
                </a:effectLst>
                <a:ea typeface="+mj-ea"/>
                <a:cs typeface="+mj-cs"/>
              </a:rPr>
              <a:t>T</a:t>
            </a:r>
            <a:r>
              <a:rPr lang="en-US" dirty="0">
                <a:solidFill>
                  <a:schemeClr val="tx2"/>
                </a:solidFill>
                <a:effectLst>
                  <a:outerShdw blurRad="63500" dist="38100" dir="5400000" algn="t" rotWithShape="0">
                    <a:prstClr val="black">
                      <a:alpha val="25000"/>
                    </a:prstClr>
                  </a:outerShdw>
                </a:effectLst>
                <a:ea typeface="+mj-ea"/>
                <a:cs typeface="+mj-cs"/>
              </a:rPr>
              <a:t>o Demonstrate</a:t>
            </a:r>
            <a:r>
              <a:rPr lang="en-US" sz="1600" dirty="0">
                <a:solidFill>
                  <a:schemeClr val="tx2"/>
                </a:solidFill>
                <a:effectLst>
                  <a:outerShdw blurRad="63500" dist="38100" dir="5400000" algn="t" rotWithShape="0">
                    <a:prstClr val="black">
                      <a:alpha val="25000"/>
                    </a:prstClr>
                  </a:outerShdw>
                </a:effectLst>
                <a:ea typeface="+mj-ea"/>
                <a:cs typeface="+mj-cs"/>
              </a:rPr>
              <a:t>:</a:t>
            </a:r>
            <a:endParaRPr lang="en-US" sz="1600" dirty="0">
              <a:solidFill>
                <a:schemeClr val="tx2"/>
              </a:solidFill>
              <a:effectLst>
                <a:outerShdw blurRad="63500" dist="38100" dir="5400000" algn="t" rotWithShape="0">
                  <a:prstClr val="black">
                    <a:alpha val="25000"/>
                  </a:prstClr>
                </a:outerShdw>
              </a:effectLst>
              <a:ea typeface="+mj-ea"/>
              <a:cs typeface="+mj-cs"/>
            </a:endParaRPr>
          </a:p>
        </p:txBody>
      </p:sp>
    </p:spTree>
    <p:extLst>
      <p:ext uri="{BB962C8B-B14F-4D97-AF65-F5344CB8AC3E}">
        <p14:creationId xmlns:p14="http://schemas.microsoft.com/office/powerpoint/2010/main" val="2894767468"/>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5740" y="202791"/>
            <a:ext cx="4040188" cy="609600"/>
          </a:xfrm>
        </p:spPr>
        <p:txBody>
          <a:bodyPr/>
          <a:lstStyle/>
          <a:p>
            <a:pPr>
              <a:lnSpc>
                <a:spcPts val="5800"/>
              </a:lnSpc>
              <a:spcBef>
                <a:spcPct val="0"/>
              </a:spcBef>
            </a:pPr>
            <a:r>
              <a:rPr lang="en-US" sz="2800" dirty="0">
                <a:solidFill>
                  <a:schemeClr val="tx2"/>
                </a:solidFill>
                <a:effectLst>
                  <a:outerShdw blurRad="63500" dist="38100" dir="5400000" algn="t" rotWithShape="0">
                    <a:prstClr val="black">
                      <a:alpha val="25000"/>
                    </a:prstClr>
                  </a:outerShdw>
                </a:effectLst>
                <a:latin typeface="+mn-lt"/>
                <a:ea typeface="+mj-ea"/>
                <a:cs typeface="+mj-cs"/>
              </a:rPr>
              <a:t>Risk Assessment</a:t>
            </a:r>
            <a:endParaRPr lang="en-US" sz="2800" dirty="0">
              <a:solidFill>
                <a:schemeClr val="tx2"/>
              </a:solidFill>
              <a:effectLst>
                <a:outerShdw blurRad="63500" dist="38100" dir="5400000" algn="t" rotWithShape="0">
                  <a:prstClr val="black">
                    <a:alpha val="25000"/>
                  </a:prstClr>
                </a:outerShdw>
              </a:effectLst>
              <a:latin typeface="+mn-lt"/>
              <a:ea typeface="+mj-ea"/>
              <a:cs typeface="+mj-cs"/>
            </a:endParaRPr>
          </a:p>
        </p:txBody>
      </p:sp>
      <p:sp>
        <p:nvSpPr>
          <p:cNvPr id="4" name="Text Placeholder 3"/>
          <p:cNvSpPr>
            <a:spLocks noGrp="1"/>
          </p:cNvSpPr>
          <p:nvPr>
            <p:ph type="body" sz="quarter" idx="3"/>
          </p:nvPr>
        </p:nvSpPr>
        <p:spPr>
          <a:xfrm>
            <a:off x="4672457" y="202791"/>
            <a:ext cx="4041775" cy="609600"/>
          </a:xfrm>
        </p:spPr>
        <p:txBody>
          <a:bodyPr/>
          <a:lstStyle/>
          <a:p>
            <a:pPr>
              <a:lnSpc>
                <a:spcPts val="5800"/>
              </a:lnSpc>
              <a:spcBef>
                <a:spcPct val="0"/>
              </a:spcBef>
            </a:pPr>
            <a:r>
              <a:rPr lang="en-US" sz="2800" dirty="0">
                <a:solidFill>
                  <a:schemeClr val="tx2"/>
                </a:solidFill>
                <a:effectLst>
                  <a:outerShdw blurRad="63500" dist="38100" dir="5400000" algn="t" rotWithShape="0">
                    <a:prstClr val="black">
                      <a:alpha val="25000"/>
                    </a:prstClr>
                  </a:outerShdw>
                </a:effectLst>
                <a:latin typeface="+mn-lt"/>
                <a:ea typeface="+mj-ea"/>
                <a:cs typeface="+mj-cs"/>
              </a:rPr>
              <a:t>Resources</a:t>
            </a:r>
            <a:endParaRPr lang="en-US" sz="2800" dirty="0">
              <a:solidFill>
                <a:schemeClr val="tx2"/>
              </a:solidFill>
              <a:effectLst>
                <a:outerShdw blurRad="63500" dist="38100" dir="5400000" algn="t" rotWithShape="0">
                  <a:prstClr val="black">
                    <a:alpha val="25000"/>
                  </a:prstClr>
                </a:outerShdw>
              </a:effectLst>
              <a:latin typeface="+mn-lt"/>
              <a:ea typeface="+mj-ea"/>
              <a:cs typeface="+mj-cs"/>
            </a:endParaRPr>
          </a:p>
        </p:txBody>
      </p:sp>
      <p:sp>
        <p:nvSpPr>
          <p:cNvPr id="5" name="Content Placeholder 4"/>
          <p:cNvSpPr>
            <a:spLocks noGrp="1"/>
          </p:cNvSpPr>
          <p:nvPr>
            <p:ph sz="quarter" idx="13"/>
          </p:nvPr>
        </p:nvSpPr>
        <p:spPr>
          <a:xfrm>
            <a:off x="454280" y="938790"/>
            <a:ext cx="4041648" cy="4749174"/>
          </a:xfrm>
          <a:solidFill>
            <a:schemeClr val="accent2">
              <a:lumMod val="40000"/>
              <a:lumOff val="60000"/>
            </a:schemeClr>
          </a:solidFill>
          <a:ln w="38100" cap="rnd" cmpd="sng">
            <a:solidFill>
              <a:schemeClr val="tx2"/>
            </a:solidFill>
            <a:round/>
          </a:ln>
        </p:spPr>
        <p:txBody>
          <a:bodyPr>
            <a:noAutofit/>
          </a:bodyPr>
          <a:lstStyle/>
          <a:p>
            <a:endParaRPr lang="en-US" sz="1800" dirty="0" smtClean="0"/>
          </a:p>
          <a:p>
            <a:r>
              <a:rPr lang="en-US" sz="1800" dirty="0" smtClean="0"/>
              <a:t>Regular </a:t>
            </a:r>
            <a:r>
              <a:rPr lang="en-US" sz="1800" dirty="0"/>
              <a:t>assessments of equipment to be taken place prior to each session. </a:t>
            </a:r>
          </a:p>
          <a:p>
            <a:r>
              <a:rPr lang="en-US" sz="1800" dirty="0"/>
              <a:t>Continuous review of Weather forecasts. </a:t>
            </a:r>
          </a:p>
          <a:p>
            <a:r>
              <a:rPr lang="en-US" sz="1800" dirty="0"/>
              <a:t>Students to be informed to bring appropriate clothing to meet the weather conditions (e.g. </a:t>
            </a:r>
            <a:r>
              <a:rPr lang="en-US" sz="1800" dirty="0"/>
              <a:t>waterproofs, suitable footwear, spare clothes). </a:t>
            </a:r>
          </a:p>
          <a:p>
            <a:r>
              <a:rPr lang="en-US" sz="1800" dirty="0"/>
              <a:t>Pre medical checks. </a:t>
            </a:r>
          </a:p>
          <a:p>
            <a:r>
              <a:rPr lang="en-US" sz="1800" dirty="0"/>
              <a:t>Assessment of school grounds (fallen trees, icy surfaces, pond water levels etc.) </a:t>
            </a:r>
            <a:endParaRPr lang="en-US" sz="1800" dirty="0"/>
          </a:p>
        </p:txBody>
      </p:sp>
      <p:sp>
        <p:nvSpPr>
          <p:cNvPr id="6" name="Content Placeholder 5"/>
          <p:cNvSpPr>
            <a:spLocks noGrp="1"/>
          </p:cNvSpPr>
          <p:nvPr>
            <p:ph sz="quarter" idx="14"/>
          </p:nvPr>
        </p:nvSpPr>
        <p:spPr>
          <a:xfrm>
            <a:off x="4672457" y="938790"/>
            <a:ext cx="4041648" cy="4749174"/>
          </a:xfrm>
          <a:solidFill>
            <a:schemeClr val="accent3">
              <a:lumMod val="40000"/>
              <a:lumOff val="60000"/>
            </a:schemeClr>
          </a:solidFill>
          <a:ln w="38100" cap="rnd" cmpd="sng">
            <a:solidFill>
              <a:schemeClr val="tx2"/>
            </a:solidFill>
            <a:round/>
          </a:ln>
        </p:spPr>
        <p:txBody>
          <a:bodyPr>
            <a:normAutofit fontScale="92500" lnSpcReduction="20000"/>
          </a:bodyPr>
          <a:lstStyle/>
          <a:p>
            <a:pPr>
              <a:buFont typeface="Arial"/>
              <a:buChar char="•"/>
            </a:pPr>
            <a:endParaRPr lang="en-US" sz="1800" dirty="0" smtClean="0"/>
          </a:p>
          <a:p>
            <a:pPr>
              <a:buFont typeface="Arial"/>
              <a:buChar char="•"/>
            </a:pPr>
            <a:r>
              <a:rPr lang="en-US" sz="1800" dirty="0" smtClean="0"/>
              <a:t>Selection of topographic maps of the school grounds. </a:t>
            </a:r>
          </a:p>
          <a:p>
            <a:r>
              <a:rPr lang="en-US" sz="1800" dirty="0" smtClean="0"/>
              <a:t>Writing resources (Pencils, markers, rulers etc.)</a:t>
            </a:r>
          </a:p>
          <a:p>
            <a:r>
              <a:rPr lang="en-US" sz="1800" dirty="0" smtClean="0"/>
              <a:t>Compasses </a:t>
            </a:r>
          </a:p>
          <a:p>
            <a:r>
              <a:rPr lang="en-US" sz="1800" dirty="0" smtClean="0"/>
              <a:t>Control Flags/Posts. </a:t>
            </a:r>
          </a:p>
          <a:p>
            <a:r>
              <a:rPr lang="en-US" sz="1800" dirty="0" smtClean="0"/>
              <a:t>Route Cards. </a:t>
            </a:r>
          </a:p>
          <a:p>
            <a:r>
              <a:rPr lang="en-US" sz="1800" dirty="0" smtClean="0"/>
              <a:t>Control Cards and Punchers. </a:t>
            </a:r>
          </a:p>
          <a:p>
            <a:r>
              <a:rPr lang="en-US" sz="1800" dirty="0" smtClean="0"/>
              <a:t>Cones</a:t>
            </a:r>
          </a:p>
          <a:p>
            <a:r>
              <a:rPr lang="en-US" sz="1800" dirty="0" smtClean="0"/>
              <a:t>Local wildlife, shapes and features cards. </a:t>
            </a:r>
          </a:p>
          <a:p>
            <a:r>
              <a:rPr lang="en-US" sz="1800" dirty="0" smtClean="0"/>
              <a:t>Blank paper (For personal map designs)</a:t>
            </a:r>
          </a:p>
          <a:p>
            <a:r>
              <a:rPr lang="en-US" sz="1800" dirty="0" smtClean="0"/>
              <a:t>Equipment that reflects those used on an expedition/residential trip (Rucksack, sleeping bags, tents, </a:t>
            </a:r>
            <a:r>
              <a:rPr lang="en-US" sz="1800" dirty="0" err="1" smtClean="0"/>
              <a:t>kelly</a:t>
            </a:r>
            <a:r>
              <a:rPr lang="en-US" sz="1800" dirty="0" smtClean="0"/>
              <a:t> Kettle, maps, first aid kit etc.)</a:t>
            </a:r>
          </a:p>
          <a:p>
            <a:pPr marL="0" indent="0">
              <a:buNone/>
            </a:pPr>
            <a:endParaRPr lang="en-US" sz="1800" dirty="0" smtClean="0"/>
          </a:p>
          <a:p>
            <a:endParaRPr lang="en-US" dirty="0" smtClean="0"/>
          </a:p>
          <a:p>
            <a:endParaRPr lang="en-US" dirty="0" smtClean="0"/>
          </a:p>
          <a:p>
            <a:endParaRPr lang="en-US" dirty="0" smtClean="0"/>
          </a:p>
          <a:p>
            <a:endParaRPr lang="en-US" dirty="0"/>
          </a:p>
        </p:txBody>
      </p:sp>
    </p:spTree>
    <p:extLst>
      <p:ext uri="{BB962C8B-B14F-4D97-AF65-F5344CB8AC3E}">
        <p14:creationId xmlns:p14="http://schemas.microsoft.com/office/powerpoint/2010/main" val="2531449874"/>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8503"/>
            <a:ext cx="8229600" cy="497007"/>
          </a:xfrm>
        </p:spPr>
        <p:txBody>
          <a:bodyPr/>
          <a:lstStyle/>
          <a:p>
            <a:r>
              <a:rPr lang="en-US" sz="2400" dirty="0" smtClean="0"/>
              <a:t>Week 1: Introductions. </a:t>
            </a:r>
            <a:endParaRPr lang="en-US" sz="2400" dirty="0"/>
          </a:p>
        </p:txBody>
      </p:sp>
      <p:sp>
        <p:nvSpPr>
          <p:cNvPr id="3" name="Text Placeholder 2"/>
          <p:cNvSpPr>
            <a:spLocks noGrp="1"/>
          </p:cNvSpPr>
          <p:nvPr>
            <p:ph type="body" idx="1"/>
          </p:nvPr>
        </p:nvSpPr>
        <p:spPr>
          <a:xfrm>
            <a:off x="167298" y="1128273"/>
            <a:ext cx="2855968" cy="2985837"/>
          </a:xfrm>
          <a:solidFill>
            <a:schemeClr val="tx2">
              <a:lumMod val="20000"/>
              <a:lumOff val="80000"/>
            </a:schemeClr>
          </a:solidFill>
          <a:ln w="28575" cap="rnd" cmpd="sng">
            <a:solidFill>
              <a:schemeClr val="tx2"/>
            </a:solidFill>
            <a:round/>
          </a:ln>
        </p:spPr>
        <p:txBody>
          <a:bodyPr/>
          <a:lstStyle/>
          <a:p>
            <a:r>
              <a:rPr lang="en-US" sz="1400" b="1" dirty="0" smtClean="0"/>
              <a:t>Learning Objectives</a:t>
            </a:r>
          </a:p>
          <a:p>
            <a:pPr marL="285750" indent="-285750" algn="l">
              <a:buFont typeface="Arial"/>
              <a:buChar char="•"/>
            </a:pPr>
            <a:r>
              <a:rPr lang="en-US" sz="1100" dirty="0" smtClean="0"/>
              <a:t>Introduction to Orienteering. </a:t>
            </a:r>
          </a:p>
          <a:p>
            <a:pPr marL="285750" indent="-285750" algn="l">
              <a:buFont typeface="Arial"/>
              <a:buChar char="•"/>
            </a:pPr>
            <a:endParaRPr lang="en-US" sz="1100" dirty="0" smtClean="0"/>
          </a:p>
          <a:p>
            <a:pPr marL="285750" indent="-285750" algn="l">
              <a:buFont typeface="Arial"/>
              <a:buChar char="•"/>
            </a:pPr>
            <a:r>
              <a:rPr lang="en-US" sz="1100" dirty="0" smtClean="0"/>
              <a:t>Students will become familiar with basic orienteering terms: Orientation, map symbols, compass, NSEW etc. </a:t>
            </a:r>
          </a:p>
          <a:p>
            <a:pPr algn="l"/>
            <a:endParaRPr lang="en-US" sz="1100" dirty="0" smtClean="0"/>
          </a:p>
          <a:p>
            <a:pPr marL="285750" indent="-285750" algn="l">
              <a:buFont typeface="Arial"/>
              <a:buChar char="•"/>
            </a:pPr>
            <a:r>
              <a:rPr lang="en-US" sz="1100" dirty="0" smtClean="0"/>
              <a:t>To build on previous OAA such as problem solving. </a:t>
            </a:r>
          </a:p>
          <a:p>
            <a:pPr marL="285750" indent="-285750" algn="l">
              <a:buFont typeface="Arial"/>
              <a:buChar char="•"/>
            </a:pPr>
            <a:endParaRPr lang="en-US" sz="1100" dirty="0" smtClean="0"/>
          </a:p>
          <a:p>
            <a:pPr marL="285750" indent="-285750" algn="l">
              <a:buFont typeface="Arial"/>
              <a:buChar char="•"/>
            </a:pPr>
            <a:r>
              <a:rPr lang="en-US" sz="1100" dirty="0" smtClean="0"/>
              <a:t>To familiarise students with the landscape of the school grounds. </a:t>
            </a:r>
          </a:p>
          <a:p>
            <a:pPr marL="285750" indent="-285750" algn="l">
              <a:buFont typeface="Arial"/>
              <a:buChar char="•"/>
            </a:pPr>
            <a:endParaRPr lang="en-US" sz="1100" dirty="0"/>
          </a:p>
        </p:txBody>
      </p:sp>
      <p:pic>
        <p:nvPicPr>
          <p:cNvPr id="11" name="Content Placeholder 10" descr="Flashcards.jpeg"/>
          <p:cNvPicPr>
            <a:picLocks noGrp="1" noChangeAspect="1"/>
          </p:cNvPicPr>
          <p:nvPr>
            <p:ph sz="quarter" idx="13"/>
          </p:nvPr>
        </p:nvPicPr>
        <p:blipFill>
          <a:blip r:embed="rId3">
            <a:extLst>
              <a:ext uri="{28A0092B-C50C-407E-A947-70E740481C1C}">
                <a14:useLocalDpi xmlns:a14="http://schemas.microsoft.com/office/drawing/2010/main" val="0"/>
              </a:ext>
            </a:extLst>
          </a:blip>
          <a:srcRect t="20128" b="20128"/>
          <a:stretch>
            <a:fillRect/>
          </a:stretch>
        </p:blipFill>
        <p:spPr>
          <a:xfrm>
            <a:off x="166688" y="4252913"/>
            <a:ext cx="2855912" cy="2369133"/>
          </a:xfrm>
          <a:ln w="28575" cap="rnd" cmpd="sng">
            <a:solidFill>
              <a:schemeClr val="tx2"/>
            </a:solidFill>
            <a:round/>
          </a:ln>
        </p:spPr>
      </p:pic>
      <p:sp>
        <p:nvSpPr>
          <p:cNvPr id="6" name="Content Placeholder 5"/>
          <p:cNvSpPr>
            <a:spLocks noGrp="1"/>
          </p:cNvSpPr>
          <p:nvPr>
            <p:ph sz="quarter" idx="14"/>
          </p:nvPr>
        </p:nvSpPr>
        <p:spPr>
          <a:xfrm>
            <a:off x="3133705" y="1128273"/>
            <a:ext cx="5884235" cy="2985838"/>
          </a:xfrm>
          <a:solidFill>
            <a:schemeClr val="accent5">
              <a:lumMod val="20000"/>
              <a:lumOff val="80000"/>
            </a:schemeClr>
          </a:solidFill>
          <a:ln w="28575" cap="rnd" cmpd="sng">
            <a:solidFill>
              <a:schemeClr val="tx2"/>
            </a:solidFill>
            <a:prstDash val="solid"/>
            <a:round/>
          </a:ln>
        </p:spPr>
        <p:txBody>
          <a:bodyPr>
            <a:normAutofit fontScale="77500" lnSpcReduction="20000"/>
          </a:bodyPr>
          <a:lstStyle/>
          <a:p>
            <a:pPr marL="0" indent="0" algn="ctr">
              <a:buNone/>
            </a:pPr>
            <a:endParaRPr lang="en-US" sz="1400" b="1" dirty="0"/>
          </a:p>
          <a:p>
            <a:pPr marL="0" indent="0" algn="ctr">
              <a:buNone/>
            </a:pPr>
            <a:r>
              <a:rPr lang="en-US" sz="1800" b="1" dirty="0" smtClean="0"/>
              <a:t>Activities</a:t>
            </a:r>
          </a:p>
          <a:p>
            <a:pPr marL="0" indent="0" algn="ctr">
              <a:buNone/>
            </a:pPr>
            <a:endParaRPr lang="en-US" sz="1400" b="1" dirty="0"/>
          </a:p>
          <a:p>
            <a:pPr>
              <a:buFont typeface="Arial"/>
              <a:buChar char="•"/>
            </a:pPr>
            <a:r>
              <a:rPr lang="en-US" sz="1400" dirty="0" smtClean="0"/>
              <a:t>In pairs, students will match shapes (found on picture cards) with features/images on physical maps. </a:t>
            </a:r>
          </a:p>
          <a:p>
            <a:pPr>
              <a:buFont typeface="Arial"/>
              <a:buChar char="•"/>
            </a:pPr>
            <a:endParaRPr lang="en-US" sz="1400" dirty="0" smtClean="0"/>
          </a:p>
          <a:p>
            <a:pPr>
              <a:buFont typeface="Arial"/>
              <a:buChar char="•"/>
            </a:pPr>
            <a:r>
              <a:rPr lang="en-US" sz="1400" dirty="0" smtClean="0"/>
              <a:t>The class splits into two groups/teams to play a relay race that involves matching picture cards with its counterpart. </a:t>
            </a:r>
          </a:p>
          <a:p>
            <a:pPr>
              <a:buFont typeface="Arial"/>
              <a:buChar char="•"/>
            </a:pPr>
            <a:endParaRPr lang="en-US" sz="1400" dirty="0" smtClean="0"/>
          </a:p>
          <a:p>
            <a:pPr>
              <a:buFont typeface="Arial"/>
              <a:buChar char="•"/>
            </a:pPr>
            <a:r>
              <a:rPr lang="en-US" sz="1400" dirty="0" smtClean="0"/>
              <a:t>Using labeled cones, students will familiarise themselves with following a route on a map with numbers and letters (please see notes for more detail). </a:t>
            </a:r>
          </a:p>
          <a:p>
            <a:pPr>
              <a:buFont typeface="Arial"/>
              <a:buChar char="•"/>
            </a:pPr>
            <a:endParaRPr lang="en-US" sz="1400" dirty="0" smtClean="0"/>
          </a:p>
          <a:p>
            <a:pPr>
              <a:buFont typeface="Arial"/>
              <a:buChar char="•"/>
            </a:pPr>
            <a:r>
              <a:rPr lang="en-US" sz="1400" dirty="0" smtClean="0"/>
              <a:t>In preparation for week 2, the facilitator will guide the class around the school grounds to locate each orienteering post as part of a journeying exercise.</a:t>
            </a:r>
          </a:p>
          <a:p>
            <a:pPr marL="0" indent="0">
              <a:buNone/>
            </a:pPr>
            <a:r>
              <a:rPr lang="en-US" sz="1400" dirty="0" smtClean="0"/>
              <a:t> </a:t>
            </a:r>
          </a:p>
          <a:p>
            <a:pPr>
              <a:buFont typeface="Arial"/>
              <a:buChar char="•"/>
            </a:pPr>
            <a:r>
              <a:rPr lang="en-US" sz="1400" dirty="0" smtClean="0"/>
              <a:t>Students shall finish the lesson with a reflection exercise to become aware of what has been learnt within this lesson. </a:t>
            </a:r>
            <a:endParaRPr lang="en-US" sz="1400" dirty="0"/>
          </a:p>
        </p:txBody>
      </p:sp>
      <p:sp>
        <p:nvSpPr>
          <p:cNvPr id="8" name="TextBox 7"/>
          <p:cNvSpPr txBox="1"/>
          <p:nvPr/>
        </p:nvSpPr>
        <p:spPr>
          <a:xfrm>
            <a:off x="3299364" y="4252167"/>
            <a:ext cx="2622925" cy="2369880"/>
          </a:xfrm>
          <a:prstGeom prst="rect">
            <a:avLst/>
          </a:prstGeom>
          <a:solidFill>
            <a:schemeClr val="accent3">
              <a:lumMod val="20000"/>
              <a:lumOff val="80000"/>
            </a:schemeClr>
          </a:solidFill>
          <a:ln w="28575" cap="rnd" cmpd="sng">
            <a:solidFill>
              <a:schemeClr val="tx2"/>
            </a:solidFill>
            <a:prstDash val="solid"/>
            <a:round/>
          </a:ln>
        </p:spPr>
        <p:txBody>
          <a:bodyPr wrap="square" rtlCol="0">
            <a:spAutoFit/>
          </a:bodyPr>
          <a:lstStyle/>
          <a:p>
            <a:pPr algn="ctr" defTabSz="914400">
              <a:spcBef>
                <a:spcPct val="20000"/>
              </a:spcBef>
            </a:pPr>
            <a:r>
              <a:rPr lang="en-US" sz="1400" b="1" dirty="0" smtClean="0">
                <a:solidFill>
                  <a:schemeClr val="tx1">
                    <a:lumMod val="50000"/>
                    <a:lumOff val="50000"/>
                  </a:schemeClr>
                </a:solidFill>
                <a:latin typeface="+mj-lt"/>
              </a:rPr>
              <a:t>Curriculum </a:t>
            </a:r>
            <a:r>
              <a:rPr lang="en-US" sz="1400" b="1" dirty="0">
                <a:solidFill>
                  <a:schemeClr val="tx1">
                    <a:lumMod val="50000"/>
                    <a:lumOff val="50000"/>
                  </a:schemeClr>
                </a:solidFill>
                <a:latin typeface="+mj-lt"/>
              </a:rPr>
              <a:t>Emphasis for Skills </a:t>
            </a:r>
            <a:r>
              <a:rPr lang="en-US" sz="1400" b="1" dirty="0" smtClean="0">
                <a:solidFill>
                  <a:schemeClr val="tx1">
                    <a:lumMod val="50000"/>
                    <a:lumOff val="50000"/>
                  </a:schemeClr>
                </a:solidFill>
                <a:latin typeface="+mj-lt"/>
              </a:rPr>
              <a:t>Assessment</a:t>
            </a:r>
            <a:r>
              <a:rPr lang="en-US" sz="1200" dirty="0" smtClean="0">
                <a:solidFill>
                  <a:schemeClr val="tx1">
                    <a:lumMod val="50000"/>
                    <a:lumOff val="50000"/>
                  </a:schemeClr>
                </a:solidFill>
                <a:latin typeface="+mj-lt"/>
              </a:rPr>
              <a:t> </a:t>
            </a:r>
          </a:p>
          <a:p>
            <a:pPr marL="285750" indent="-285750" defTabSz="914400">
              <a:spcBef>
                <a:spcPct val="20000"/>
              </a:spcBef>
              <a:buFont typeface="Arial"/>
              <a:buChar char="•"/>
            </a:pPr>
            <a:r>
              <a:rPr lang="en-US" sz="1200" dirty="0" smtClean="0">
                <a:solidFill>
                  <a:schemeClr val="tx1">
                    <a:lumMod val="50000"/>
                    <a:lumOff val="50000"/>
                  </a:schemeClr>
                </a:solidFill>
                <a:latin typeface="+mj-lt"/>
              </a:rPr>
              <a:t>Actively sustaining participation in all activities.</a:t>
            </a:r>
          </a:p>
          <a:p>
            <a:pPr marL="285750" indent="-285750" defTabSz="914400">
              <a:spcBef>
                <a:spcPct val="20000"/>
              </a:spcBef>
              <a:buFont typeface="Arial"/>
              <a:buChar char="•"/>
            </a:pPr>
            <a:endParaRPr lang="en-US" sz="1200" dirty="0" smtClean="0">
              <a:solidFill>
                <a:schemeClr val="tx1">
                  <a:lumMod val="50000"/>
                  <a:lumOff val="50000"/>
                </a:schemeClr>
              </a:solidFill>
              <a:latin typeface="+mj-lt"/>
            </a:endParaRPr>
          </a:p>
          <a:p>
            <a:pPr marL="285750" indent="-285750" defTabSz="914400">
              <a:spcBef>
                <a:spcPct val="20000"/>
              </a:spcBef>
              <a:buFont typeface="Arial"/>
              <a:buChar char="•"/>
            </a:pPr>
            <a:r>
              <a:rPr lang="en-US" sz="1200" dirty="0" smtClean="0">
                <a:solidFill>
                  <a:schemeClr val="tx1">
                    <a:lumMod val="50000"/>
                    <a:lumOff val="50000"/>
                  </a:schemeClr>
                </a:solidFill>
                <a:latin typeface="+mj-lt"/>
              </a:rPr>
              <a:t>Correctly matching picture cards with appropriate labels. </a:t>
            </a:r>
          </a:p>
          <a:p>
            <a:pPr marL="285750" indent="-285750" defTabSz="914400">
              <a:spcBef>
                <a:spcPct val="20000"/>
              </a:spcBef>
              <a:buFont typeface="Arial"/>
              <a:buChar char="•"/>
            </a:pPr>
            <a:endParaRPr lang="en-US" sz="1200" dirty="0">
              <a:solidFill>
                <a:schemeClr val="tx1">
                  <a:lumMod val="50000"/>
                  <a:lumOff val="50000"/>
                </a:schemeClr>
              </a:solidFill>
              <a:latin typeface="+mj-lt"/>
            </a:endParaRPr>
          </a:p>
          <a:p>
            <a:pPr marL="285750" indent="-285750" defTabSz="914400">
              <a:spcBef>
                <a:spcPct val="20000"/>
              </a:spcBef>
              <a:buFont typeface="Arial"/>
              <a:buChar char="•"/>
            </a:pPr>
            <a:r>
              <a:rPr lang="en-US" sz="1200" dirty="0" smtClean="0">
                <a:solidFill>
                  <a:schemeClr val="tx1">
                    <a:lumMod val="50000"/>
                    <a:lumOff val="50000"/>
                  </a:schemeClr>
                </a:solidFill>
                <a:latin typeface="+mj-lt"/>
              </a:rPr>
              <a:t>Actively contributing to reflection exercises. </a:t>
            </a:r>
          </a:p>
        </p:txBody>
      </p:sp>
      <p:sp>
        <p:nvSpPr>
          <p:cNvPr id="9" name="TextBox 8"/>
          <p:cNvSpPr txBox="1"/>
          <p:nvPr/>
        </p:nvSpPr>
        <p:spPr>
          <a:xfrm>
            <a:off x="6184581" y="4252167"/>
            <a:ext cx="2833359" cy="2385268"/>
          </a:xfrm>
          <a:prstGeom prst="rect">
            <a:avLst/>
          </a:prstGeom>
          <a:solidFill>
            <a:schemeClr val="accent2">
              <a:lumMod val="20000"/>
              <a:lumOff val="80000"/>
            </a:schemeClr>
          </a:solidFill>
          <a:ln w="28575" cap="rnd" cmpd="sng">
            <a:solidFill>
              <a:schemeClr val="tx2"/>
            </a:solidFill>
            <a:round/>
          </a:ln>
        </p:spPr>
        <p:txBody>
          <a:bodyPr wrap="square" rtlCol="0">
            <a:spAutoFit/>
          </a:bodyPr>
          <a:lstStyle/>
          <a:p>
            <a:pPr algn="ctr" defTabSz="914400">
              <a:spcBef>
                <a:spcPct val="20000"/>
              </a:spcBef>
            </a:pPr>
            <a:r>
              <a:rPr lang="en-US" sz="1400" b="1" dirty="0">
                <a:solidFill>
                  <a:schemeClr val="tx1">
                    <a:lumMod val="50000"/>
                    <a:lumOff val="50000"/>
                  </a:schemeClr>
                </a:solidFill>
                <a:latin typeface="+mj-lt"/>
              </a:rPr>
              <a:t>Curriculum Emphasis for Choices Assessment </a:t>
            </a:r>
          </a:p>
          <a:p>
            <a:pPr marL="285750" indent="-285750" defTabSz="914400">
              <a:spcBef>
                <a:spcPct val="20000"/>
              </a:spcBef>
              <a:buFont typeface="Arial"/>
              <a:buChar char="•"/>
            </a:pPr>
            <a:r>
              <a:rPr lang="en-US" sz="1100" dirty="0">
                <a:solidFill>
                  <a:schemeClr val="tx1">
                    <a:lumMod val="50000"/>
                    <a:lumOff val="50000"/>
                  </a:schemeClr>
                </a:solidFill>
                <a:latin typeface="+mj-lt"/>
              </a:rPr>
              <a:t>Ability to communicate ideas with peers and facilitators clearly. </a:t>
            </a:r>
            <a:endParaRPr lang="en-US" sz="1100" dirty="0" smtClean="0">
              <a:solidFill>
                <a:schemeClr val="tx1">
                  <a:lumMod val="50000"/>
                  <a:lumOff val="50000"/>
                </a:schemeClr>
              </a:solidFill>
              <a:latin typeface="+mj-lt"/>
            </a:endParaRPr>
          </a:p>
          <a:p>
            <a:pPr defTabSz="914400">
              <a:spcBef>
                <a:spcPct val="20000"/>
              </a:spcBef>
            </a:pPr>
            <a:endParaRPr lang="en-US" sz="1100" dirty="0" smtClean="0">
              <a:solidFill>
                <a:schemeClr val="tx1">
                  <a:lumMod val="50000"/>
                  <a:lumOff val="50000"/>
                </a:schemeClr>
              </a:solidFill>
              <a:latin typeface="+mj-lt"/>
            </a:endParaRPr>
          </a:p>
          <a:p>
            <a:pPr marL="285750" indent="-285750" defTabSz="914400">
              <a:spcBef>
                <a:spcPct val="20000"/>
              </a:spcBef>
              <a:buFont typeface="Arial"/>
              <a:buChar char="•"/>
            </a:pPr>
            <a:r>
              <a:rPr lang="en-US" sz="1100" dirty="0" smtClean="0">
                <a:solidFill>
                  <a:schemeClr val="tx1">
                    <a:lumMod val="50000"/>
                    <a:lumOff val="50000"/>
                  </a:schemeClr>
                </a:solidFill>
                <a:latin typeface="+mj-lt"/>
              </a:rPr>
              <a:t>Observing the conventions of fair play, equality and appropriate conduct. </a:t>
            </a:r>
          </a:p>
          <a:p>
            <a:pPr marL="285750" indent="-285750" defTabSz="914400">
              <a:spcBef>
                <a:spcPct val="20000"/>
              </a:spcBef>
              <a:buFont typeface="Arial"/>
              <a:buChar char="•"/>
            </a:pPr>
            <a:endParaRPr lang="en-US" sz="1100" dirty="0">
              <a:solidFill>
                <a:schemeClr val="tx1">
                  <a:lumMod val="50000"/>
                  <a:lumOff val="50000"/>
                </a:schemeClr>
              </a:solidFill>
              <a:latin typeface="+mj-lt"/>
            </a:endParaRPr>
          </a:p>
          <a:p>
            <a:pPr marL="285750" indent="-285750" defTabSz="914400">
              <a:spcBef>
                <a:spcPct val="20000"/>
              </a:spcBef>
              <a:buFont typeface="Arial"/>
              <a:buChar char="•"/>
            </a:pPr>
            <a:r>
              <a:rPr lang="en-US" sz="1100" dirty="0" smtClean="0">
                <a:solidFill>
                  <a:schemeClr val="tx1">
                    <a:lumMod val="50000"/>
                    <a:lumOff val="50000"/>
                  </a:schemeClr>
                </a:solidFill>
                <a:latin typeface="+mj-lt"/>
              </a:rPr>
              <a:t>Showing an understanding of the importance of physical activity to health, fitness and well-being. </a:t>
            </a:r>
            <a:endParaRPr lang="en-US" sz="1100" dirty="0">
              <a:solidFill>
                <a:schemeClr val="tx1">
                  <a:lumMod val="50000"/>
                  <a:lumOff val="50000"/>
                </a:schemeClr>
              </a:solidFill>
              <a:latin typeface="+mj-lt"/>
            </a:endParaRPr>
          </a:p>
        </p:txBody>
      </p:sp>
    </p:spTree>
    <p:extLst>
      <p:ext uri="{BB962C8B-B14F-4D97-AF65-F5344CB8AC3E}">
        <p14:creationId xmlns:p14="http://schemas.microsoft.com/office/powerpoint/2010/main" val="2379344870"/>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58949"/>
            <a:ext cx="8229600" cy="497007"/>
          </a:xfrm>
        </p:spPr>
        <p:txBody>
          <a:bodyPr/>
          <a:lstStyle/>
          <a:p>
            <a:r>
              <a:rPr lang="en-US" sz="2400" dirty="0" smtClean="0"/>
              <a:t>Week 2: Familiarisation</a:t>
            </a:r>
            <a:endParaRPr lang="en-US" sz="2400" dirty="0"/>
          </a:p>
        </p:txBody>
      </p:sp>
      <p:sp>
        <p:nvSpPr>
          <p:cNvPr id="3" name="Text Placeholder 2"/>
          <p:cNvSpPr>
            <a:spLocks noGrp="1"/>
          </p:cNvSpPr>
          <p:nvPr>
            <p:ph type="body" idx="1"/>
          </p:nvPr>
        </p:nvSpPr>
        <p:spPr>
          <a:xfrm>
            <a:off x="167298" y="1021625"/>
            <a:ext cx="2855968" cy="3092485"/>
          </a:xfrm>
          <a:solidFill>
            <a:schemeClr val="tx2">
              <a:lumMod val="20000"/>
              <a:lumOff val="80000"/>
            </a:schemeClr>
          </a:solidFill>
          <a:ln w="28575" cap="rnd" cmpd="sng">
            <a:solidFill>
              <a:schemeClr val="tx2"/>
            </a:solidFill>
            <a:round/>
          </a:ln>
        </p:spPr>
        <p:txBody>
          <a:bodyPr/>
          <a:lstStyle/>
          <a:p>
            <a:endParaRPr lang="en-US" sz="1400" b="1" dirty="0" smtClean="0"/>
          </a:p>
          <a:p>
            <a:endParaRPr lang="en-US" sz="1400" b="1" dirty="0"/>
          </a:p>
          <a:p>
            <a:endParaRPr lang="en-US" sz="1400" b="1" dirty="0" smtClean="0"/>
          </a:p>
          <a:p>
            <a:endParaRPr lang="en-US" sz="1400" b="1" dirty="0"/>
          </a:p>
          <a:p>
            <a:endParaRPr lang="en-US" sz="1400" b="1" dirty="0"/>
          </a:p>
          <a:p>
            <a:endParaRPr lang="en-US" sz="1400" b="1" dirty="0" smtClean="0"/>
          </a:p>
          <a:p>
            <a:r>
              <a:rPr lang="en-US" sz="1400" b="1" dirty="0" smtClean="0"/>
              <a:t>Learning Objectives </a:t>
            </a:r>
          </a:p>
          <a:p>
            <a:pPr marL="285750" indent="-285750" algn="l">
              <a:buFont typeface="Arial"/>
              <a:buChar char="•"/>
            </a:pPr>
            <a:r>
              <a:rPr lang="en-US" sz="1100" dirty="0" smtClean="0"/>
              <a:t>To recap on learning from week 1. </a:t>
            </a:r>
          </a:p>
          <a:p>
            <a:pPr algn="l"/>
            <a:endParaRPr lang="en-US" sz="1100" dirty="0" smtClean="0"/>
          </a:p>
          <a:p>
            <a:pPr marL="285750" indent="-285750" algn="l">
              <a:buFont typeface="Arial"/>
              <a:buChar char="•"/>
            </a:pPr>
            <a:r>
              <a:rPr lang="en-US" sz="1100" dirty="0" smtClean="0"/>
              <a:t>Explore the different types of Orienteering (Score, relay)</a:t>
            </a:r>
          </a:p>
          <a:p>
            <a:pPr algn="l"/>
            <a:endParaRPr lang="en-US" sz="1100" dirty="0" smtClean="0"/>
          </a:p>
          <a:p>
            <a:pPr marL="285750" indent="-285750" algn="l">
              <a:buFont typeface="Arial"/>
              <a:buChar char="•"/>
            </a:pPr>
            <a:r>
              <a:rPr lang="en-US" sz="1100" dirty="0" smtClean="0"/>
              <a:t>To encourage team work and communication skills. </a:t>
            </a:r>
          </a:p>
          <a:p>
            <a:pPr algn="l"/>
            <a:endParaRPr lang="en-US" sz="1100" dirty="0" smtClean="0"/>
          </a:p>
          <a:p>
            <a:pPr marL="285750" indent="-285750" algn="l">
              <a:buFont typeface="Arial"/>
              <a:buChar char="•"/>
            </a:pPr>
            <a:r>
              <a:rPr lang="en-US" sz="1100" dirty="0" smtClean="0"/>
              <a:t>To familiarise students with school grounds. </a:t>
            </a:r>
          </a:p>
          <a:p>
            <a:pPr algn="l"/>
            <a:endParaRPr lang="en-US" sz="1100" dirty="0" smtClean="0"/>
          </a:p>
          <a:p>
            <a:pPr marL="285750" indent="-285750" algn="l">
              <a:buFont typeface="Arial"/>
              <a:buChar char="•"/>
            </a:pPr>
            <a:r>
              <a:rPr lang="en-US" sz="1100" dirty="0" smtClean="0"/>
              <a:t>Introduction to local wildlife within the school grounds. </a:t>
            </a:r>
          </a:p>
          <a:p>
            <a:pPr marL="285750" indent="-285750" algn="l">
              <a:buFont typeface="Arial"/>
              <a:buChar char="•"/>
            </a:pPr>
            <a:endParaRPr lang="en-US" sz="1100" dirty="0" smtClean="0"/>
          </a:p>
        </p:txBody>
      </p:sp>
      <p:pic>
        <p:nvPicPr>
          <p:cNvPr id="10" name="Content Placeholder 9" descr="orienteering 2.jpeg"/>
          <p:cNvPicPr>
            <a:picLocks noGrp="1" noChangeAspect="1"/>
          </p:cNvPicPr>
          <p:nvPr>
            <p:ph sz="quarter" idx="13"/>
          </p:nvPr>
        </p:nvPicPr>
        <p:blipFill>
          <a:blip r:embed="rId3">
            <a:extLst>
              <a:ext uri="{28A0092B-C50C-407E-A947-70E740481C1C}">
                <a14:useLocalDpi xmlns:a14="http://schemas.microsoft.com/office/drawing/2010/main" val="0"/>
              </a:ext>
            </a:extLst>
          </a:blip>
          <a:srcRect l="15196" r="15196"/>
          <a:stretch>
            <a:fillRect/>
          </a:stretch>
        </p:blipFill>
        <p:spPr>
          <a:xfrm>
            <a:off x="166688" y="4252913"/>
            <a:ext cx="2855912" cy="2308225"/>
          </a:xfrm>
          <a:ln w="28575" cap="rnd" cmpd="sng">
            <a:solidFill>
              <a:schemeClr val="tx2"/>
            </a:solidFill>
            <a:round/>
          </a:ln>
        </p:spPr>
      </p:pic>
      <p:sp>
        <p:nvSpPr>
          <p:cNvPr id="6" name="Content Placeholder 5"/>
          <p:cNvSpPr>
            <a:spLocks noGrp="1"/>
          </p:cNvSpPr>
          <p:nvPr>
            <p:ph sz="quarter" idx="14"/>
          </p:nvPr>
        </p:nvSpPr>
        <p:spPr>
          <a:xfrm>
            <a:off x="3133705" y="1021625"/>
            <a:ext cx="5884235" cy="3092486"/>
          </a:xfrm>
          <a:solidFill>
            <a:schemeClr val="accent5">
              <a:lumMod val="20000"/>
              <a:lumOff val="80000"/>
            </a:schemeClr>
          </a:solidFill>
          <a:ln w="28575" cap="rnd" cmpd="sng">
            <a:solidFill>
              <a:schemeClr val="tx2"/>
            </a:solidFill>
            <a:prstDash val="solid"/>
            <a:round/>
          </a:ln>
        </p:spPr>
        <p:txBody>
          <a:bodyPr>
            <a:normAutofit fontScale="85000" lnSpcReduction="20000"/>
          </a:bodyPr>
          <a:lstStyle/>
          <a:p>
            <a:pPr marL="0" indent="0" algn="ctr">
              <a:buNone/>
            </a:pPr>
            <a:endParaRPr lang="en-US" sz="1400" b="1" dirty="0" smtClean="0"/>
          </a:p>
          <a:p>
            <a:pPr marL="0" indent="0" algn="ctr">
              <a:buNone/>
            </a:pPr>
            <a:r>
              <a:rPr lang="en-US" sz="1400" b="1" dirty="0" smtClean="0"/>
              <a:t>Activities </a:t>
            </a:r>
          </a:p>
          <a:p>
            <a:pPr>
              <a:buFont typeface="Arial"/>
              <a:buChar char="•"/>
            </a:pPr>
            <a:r>
              <a:rPr lang="en-US" sz="1300" dirty="0" smtClean="0"/>
              <a:t>Recapping on week one, students will familiarise themselves with key map features, shapes and basic orienteering terms by repeating the relay race, this shall also act as a warm up activity</a:t>
            </a:r>
          </a:p>
          <a:p>
            <a:pPr marL="0" indent="0">
              <a:buNone/>
            </a:pPr>
            <a:endParaRPr lang="en-US" sz="1300" dirty="0" smtClean="0"/>
          </a:p>
          <a:p>
            <a:pPr>
              <a:buFont typeface="Arial"/>
              <a:buChar char="•"/>
            </a:pPr>
            <a:r>
              <a:rPr lang="en-US" sz="1300" dirty="0" smtClean="0"/>
              <a:t>Split into pairs, students shall be given a topographic map and shown how to orientate a map. The facilitator will then ask each pair to point towards landmarks within the school grounds in correlation to the map. </a:t>
            </a:r>
          </a:p>
          <a:p>
            <a:pPr marL="0" indent="0">
              <a:buNone/>
            </a:pPr>
            <a:endParaRPr lang="en-US" sz="1300" dirty="0" smtClean="0"/>
          </a:p>
          <a:p>
            <a:pPr>
              <a:buFont typeface="Arial"/>
              <a:buChar char="•"/>
            </a:pPr>
            <a:r>
              <a:rPr lang="en-US" sz="1300" dirty="0" smtClean="0"/>
              <a:t>In pairs, students will participate in an orienteering activity in which the facilitator shall ask each pair to visit different points on the map.</a:t>
            </a:r>
          </a:p>
          <a:p>
            <a:pPr marL="0" indent="0">
              <a:buNone/>
            </a:pPr>
            <a:endParaRPr lang="en-US" sz="1300" dirty="0" smtClean="0"/>
          </a:p>
          <a:p>
            <a:pPr>
              <a:buFont typeface="Arial"/>
              <a:buChar char="•"/>
            </a:pPr>
            <a:r>
              <a:rPr lang="en-US" sz="1300" dirty="0" smtClean="0"/>
              <a:t>Through progression, this activity can either turn into timed events, races and different pairs instructing each other to do the same task as originally carried out by the facilitator. </a:t>
            </a:r>
          </a:p>
          <a:p>
            <a:pPr marL="0" indent="0">
              <a:buNone/>
            </a:pPr>
            <a:endParaRPr lang="en-US" sz="1300" dirty="0" smtClean="0"/>
          </a:p>
          <a:p>
            <a:pPr>
              <a:buFont typeface="Arial"/>
              <a:buChar char="•"/>
            </a:pPr>
            <a:r>
              <a:rPr lang="en-US" sz="1300" dirty="0" smtClean="0"/>
              <a:t>Students can also be tasked with an activity that sees each pair bringing a piece of nature back with them that represents each control point. </a:t>
            </a:r>
            <a:endParaRPr lang="en-US" sz="1300" dirty="0"/>
          </a:p>
          <a:p>
            <a:pPr marL="0" indent="0">
              <a:buNone/>
            </a:pPr>
            <a:endParaRPr lang="en-US" sz="1400" dirty="0" smtClean="0"/>
          </a:p>
          <a:p>
            <a:pPr>
              <a:buFont typeface="Arial"/>
              <a:buChar char="•"/>
            </a:pPr>
            <a:endParaRPr lang="en-US" sz="1400" b="1" dirty="0"/>
          </a:p>
        </p:txBody>
      </p:sp>
      <p:sp>
        <p:nvSpPr>
          <p:cNvPr id="8" name="TextBox 7"/>
          <p:cNvSpPr txBox="1"/>
          <p:nvPr/>
        </p:nvSpPr>
        <p:spPr>
          <a:xfrm>
            <a:off x="3299364" y="4252167"/>
            <a:ext cx="2622925" cy="2323200"/>
          </a:xfrm>
          <a:prstGeom prst="rect">
            <a:avLst/>
          </a:prstGeom>
          <a:solidFill>
            <a:schemeClr val="accent3">
              <a:lumMod val="20000"/>
              <a:lumOff val="80000"/>
            </a:schemeClr>
          </a:solidFill>
          <a:ln w="28575" cap="rnd" cmpd="sng">
            <a:solidFill>
              <a:schemeClr val="tx2"/>
            </a:solidFill>
            <a:prstDash val="solid"/>
            <a:round/>
          </a:ln>
        </p:spPr>
        <p:txBody>
          <a:bodyPr wrap="square" rtlCol="0">
            <a:spAutoFit/>
          </a:bodyPr>
          <a:lstStyle/>
          <a:p>
            <a:pPr algn="ctr" defTabSz="914400">
              <a:lnSpc>
                <a:spcPct val="80000"/>
              </a:lnSpc>
              <a:spcBef>
                <a:spcPct val="20000"/>
              </a:spcBef>
            </a:pPr>
            <a:r>
              <a:rPr lang="en-US" sz="1200" b="1" dirty="0">
                <a:solidFill>
                  <a:schemeClr val="tx1">
                    <a:lumMod val="50000"/>
                    <a:lumOff val="50000"/>
                  </a:schemeClr>
                </a:solidFill>
                <a:latin typeface="+mj-lt"/>
              </a:rPr>
              <a:t>Curriculum Emphasis for Skills </a:t>
            </a:r>
            <a:r>
              <a:rPr lang="en-US" sz="1200" b="1" dirty="0" smtClean="0">
                <a:solidFill>
                  <a:schemeClr val="tx1">
                    <a:lumMod val="50000"/>
                    <a:lumOff val="50000"/>
                  </a:schemeClr>
                </a:solidFill>
                <a:latin typeface="+mj-lt"/>
              </a:rPr>
              <a:t>Assessment</a:t>
            </a:r>
          </a:p>
          <a:p>
            <a:pPr marL="285750" indent="-285750" defTabSz="914400">
              <a:lnSpc>
                <a:spcPct val="80000"/>
              </a:lnSpc>
              <a:spcBef>
                <a:spcPct val="20000"/>
              </a:spcBef>
              <a:buFont typeface="Arial"/>
              <a:buChar char="•"/>
            </a:pPr>
            <a:r>
              <a:rPr lang="en-US" sz="1100" dirty="0">
                <a:solidFill>
                  <a:schemeClr val="tx1">
                    <a:lumMod val="50000"/>
                    <a:lumOff val="50000"/>
                  </a:schemeClr>
                </a:solidFill>
                <a:latin typeface="+mj-lt"/>
              </a:rPr>
              <a:t>I</a:t>
            </a:r>
            <a:r>
              <a:rPr lang="en-US" sz="1100" dirty="0" smtClean="0">
                <a:solidFill>
                  <a:schemeClr val="tx1">
                    <a:lumMod val="50000"/>
                    <a:lumOff val="50000"/>
                  </a:schemeClr>
                </a:solidFill>
                <a:latin typeface="+mj-lt"/>
              </a:rPr>
              <a:t>mproved performance from previous week through higher levels of coordination and control across skills associated with orienteering. </a:t>
            </a:r>
          </a:p>
          <a:p>
            <a:pPr marL="285750" indent="-285750" defTabSz="914400">
              <a:lnSpc>
                <a:spcPct val="80000"/>
              </a:lnSpc>
              <a:spcBef>
                <a:spcPct val="20000"/>
              </a:spcBef>
              <a:buFont typeface="Arial"/>
              <a:buChar char="•"/>
            </a:pPr>
            <a:endParaRPr lang="en-US" sz="1100" dirty="0">
              <a:solidFill>
                <a:schemeClr val="tx1">
                  <a:lumMod val="50000"/>
                  <a:lumOff val="50000"/>
                </a:schemeClr>
              </a:solidFill>
              <a:latin typeface="+mj-lt"/>
            </a:endParaRPr>
          </a:p>
          <a:p>
            <a:pPr marL="285750" indent="-285750" defTabSz="914400">
              <a:lnSpc>
                <a:spcPct val="80000"/>
              </a:lnSpc>
              <a:spcBef>
                <a:spcPct val="20000"/>
              </a:spcBef>
              <a:buFont typeface="Arial"/>
              <a:buChar char="•"/>
            </a:pPr>
            <a:r>
              <a:rPr lang="en-US" sz="1100" dirty="0" smtClean="0">
                <a:solidFill>
                  <a:schemeClr val="tx1">
                    <a:lumMod val="50000"/>
                    <a:lumOff val="50000"/>
                  </a:schemeClr>
                </a:solidFill>
                <a:latin typeface="+mj-lt"/>
              </a:rPr>
              <a:t>Demonstration of effective communication / team work with peers and staff. </a:t>
            </a:r>
          </a:p>
          <a:p>
            <a:pPr marL="285750" indent="-285750" defTabSz="914400">
              <a:lnSpc>
                <a:spcPct val="80000"/>
              </a:lnSpc>
              <a:spcBef>
                <a:spcPct val="20000"/>
              </a:spcBef>
              <a:buFont typeface="Arial"/>
              <a:buChar char="•"/>
            </a:pPr>
            <a:endParaRPr lang="en-US" sz="1100" dirty="0" smtClean="0">
              <a:solidFill>
                <a:schemeClr val="tx1">
                  <a:lumMod val="50000"/>
                  <a:lumOff val="50000"/>
                </a:schemeClr>
              </a:solidFill>
              <a:latin typeface="+mj-lt"/>
            </a:endParaRPr>
          </a:p>
          <a:p>
            <a:pPr marL="285750" indent="-285750" defTabSz="914400">
              <a:lnSpc>
                <a:spcPct val="80000"/>
              </a:lnSpc>
              <a:spcBef>
                <a:spcPct val="20000"/>
              </a:spcBef>
              <a:buFont typeface="Arial"/>
              <a:buChar char="•"/>
            </a:pPr>
            <a:r>
              <a:rPr lang="en-US" sz="1100" dirty="0" smtClean="0">
                <a:solidFill>
                  <a:schemeClr val="tx1">
                    <a:lumMod val="50000"/>
                    <a:lumOff val="50000"/>
                  </a:schemeClr>
                </a:solidFill>
                <a:latin typeface="+mj-lt"/>
              </a:rPr>
              <a:t>Use of creativity when tasked with gathering a piece of nature. </a:t>
            </a:r>
            <a:endParaRPr lang="en-US" sz="1100" dirty="0">
              <a:solidFill>
                <a:schemeClr val="tx1">
                  <a:lumMod val="50000"/>
                  <a:lumOff val="50000"/>
                </a:schemeClr>
              </a:solidFill>
              <a:latin typeface="+mj-lt"/>
            </a:endParaRPr>
          </a:p>
        </p:txBody>
      </p:sp>
      <p:sp>
        <p:nvSpPr>
          <p:cNvPr id="9" name="TextBox 8"/>
          <p:cNvSpPr txBox="1"/>
          <p:nvPr/>
        </p:nvSpPr>
        <p:spPr>
          <a:xfrm>
            <a:off x="6184581" y="4252167"/>
            <a:ext cx="2833359" cy="2323200"/>
          </a:xfrm>
          <a:prstGeom prst="rect">
            <a:avLst/>
          </a:prstGeom>
          <a:solidFill>
            <a:schemeClr val="accent2">
              <a:lumMod val="20000"/>
              <a:lumOff val="80000"/>
            </a:schemeClr>
          </a:solidFill>
          <a:ln w="28575" cap="rnd" cmpd="sng">
            <a:solidFill>
              <a:schemeClr val="tx2"/>
            </a:solidFill>
            <a:round/>
          </a:ln>
        </p:spPr>
        <p:txBody>
          <a:bodyPr wrap="square" rtlCol="0">
            <a:noAutofit/>
          </a:bodyPr>
          <a:lstStyle/>
          <a:p>
            <a:pPr algn="ctr" defTabSz="914400">
              <a:lnSpc>
                <a:spcPct val="80000"/>
              </a:lnSpc>
              <a:spcBef>
                <a:spcPct val="20000"/>
              </a:spcBef>
            </a:pPr>
            <a:r>
              <a:rPr lang="en-US" sz="1200" b="1" dirty="0">
                <a:solidFill>
                  <a:schemeClr val="tx1">
                    <a:lumMod val="50000"/>
                    <a:lumOff val="50000"/>
                  </a:schemeClr>
                </a:solidFill>
                <a:latin typeface="+mj-lt"/>
              </a:rPr>
              <a:t>Curriculum Emphasis for Choices Assessment </a:t>
            </a:r>
          </a:p>
          <a:p>
            <a:pPr marL="285750" indent="-285750" defTabSz="914400">
              <a:lnSpc>
                <a:spcPct val="80000"/>
              </a:lnSpc>
              <a:spcBef>
                <a:spcPct val="20000"/>
              </a:spcBef>
              <a:buFont typeface="Arial"/>
              <a:buChar char="•"/>
            </a:pPr>
            <a:r>
              <a:rPr lang="en-US" sz="1100" dirty="0">
                <a:solidFill>
                  <a:schemeClr val="tx1">
                    <a:lumMod val="50000"/>
                    <a:lumOff val="50000"/>
                  </a:schemeClr>
                </a:solidFill>
                <a:latin typeface="+mj-lt"/>
              </a:rPr>
              <a:t>Demonstrating responsible behavior and autonomy during independent task. </a:t>
            </a:r>
            <a:endParaRPr lang="en-US" sz="1100" dirty="0" smtClean="0">
              <a:solidFill>
                <a:schemeClr val="tx1">
                  <a:lumMod val="50000"/>
                  <a:lumOff val="50000"/>
                </a:schemeClr>
              </a:solidFill>
              <a:latin typeface="+mj-lt"/>
            </a:endParaRPr>
          </a:p>
          <a:p>
            <a:pPr marL="285750" indent="-285750" defTabSz="914400">
              <a:lnSpc>
                <a:spcPct val="80000"/>
              </a:lnSpc>
              <a:spcBef>
                <a:spcPct val="20000"/>
              </a:spcBef>
              <a:buFont typeface="Arial"/>
              <a:buChar char="•"/>
            </a:pPr>
            <a:endParaRPr lang="en-US" sz="1100" dirty="0">
              <a:solidFill>
                <a:schemeClr val="tx1">
                  <a:lumMod val="50000"/>
                  <a:lumOff val="50000"/>
                </a:schemeClr>
              </a:solidFill>
              <a:latin typeface="+mj-lt"/>
            </a:endParaRPr>
          </a:p>
          <a:p>
            <a:pPr marL="285750" indent="-285750" defTabSz="914400">
              <a:lnSpc>
                <a:spcPct val="80000"/>
              </a:lnSpc>
              <a:spcBef>
                <a:spcPct val="20000"/>
              </a:spcBef>
              <a:buFont typeface="Arial"/>
              <a:buChar char="•"/>
            </a:pPr>
            <a:r>
              <a:rPr lang="en-US" sz="1100" dirty="0" smtClean="0">
                <a:solidFill>
                  <a:schemeClr val="tx1">
                    <a:lumMod val="50000"/>
                    <a:lumOff val="50000"/>
                  </a:schemeClr>
                </a:solidFill>
                <a:latin typeface="+mj-lt"/>
              </a:rPr>
              <a:t>Understanding of how map skills improve awareness of local areas. </a:t>
            </a:r>
          </a:p>
          <a:p>
            <a:pPr marL="285750" indent="-285750" defTabSz="914400">
              <a:lnSpc>
                <a:spcPct val="80000"/>
              </a:lnSpc>
              <a:spcBef>
                <a:spcPct val="20000"/>
              </a:spcBef>
              <a:buFont typeface="Arial"/>
              <a:buChar char="•"/>
            </a:pPr>
            <a:endParaRPr lang="en-US" sz="1100" dirty="0">
              <a:solidFill>
                <a:schemeClr val="tx1">
                  <a:lumMod val="50000"/>
                  <a:lumOff val="50000"/>
                </a:schemeClr>
              </a:solidFill>
              <a:latin typeface="+mj-lt"/>
            </a:endParaRPr>
          </a:p>
          <a:p>
            <a:pPr marL="285750" indent="-285750" defTabSz="914400">
              <a:lnSpc>
                <a:spcPct val="80000"/>
              </a:lnSpc>
              <a:spcBef>
                <a:spcPct val="20000"/>
              </a:spcBef>
              <a:buFont typeface="Arial"/>
              <a:buChar char="•"/>
            </a:pPr>
            <a:r>
              <a:rPr lang="en-US" sz="1100" dirty="0" smtClean="0">
                <a:solidFill>
                  <a:schemeClr val="tx1">
                    <a:lumMod val="50000"/>
                    <a:lumOff val="50000"/>
                  </a:schemeClr>
                </a:solidFill>
                <a:latin typeface="+mj-lt"/>
              </a:rPr>
              <a:t>Understanding of inclusivity for all.  </a:t>
            </a:r>
          </a:p>
          <a:p>
            <a:pPr marL="285750" indent="-285750" defTabSz="914400">
              <a:lnSpc>
                <a:spcPct val="80000"/>
              </a:lnSpc>
              <a:spcBef>
                <a:spcPct val="20000"/>
              </a:spcBef>
              <a:buFont typeface="Arial"/>
              <a:buChar char="•"/>
            </a:pPr>
            <a:endParaRPr lang="en-US" sz="1100" dirty="0">
              <a:solidFill>
                <a:schemeClr val="tx1">
                  <a:lumMod val="50000"/>
                  <a:lumOff val="50000"/>
                </a:schemeClr>
              </a:solidFill>
              <a:latin typeface="+mj-lt"/>
            </a:endParaRPr>
          </a:p>
          <a:p>
            <a:pPr marL="285750" indent="-285750" defTabSz="914400">
              <a:lnSpc>
                <a:spcPct val="80000"/>
              </a:lnSpc>
              <a:spcBef>
                <a:spcPct val="20000"/>
              </a:spcBef>
              <a:buFont typeface="Arial"/>
              <a:buChar char="•"/>
            </a:pPr>
            <a:r>
              <a:rPr lang="en-US" sz="1100" dirty="0" smtClean="0">
                <a:solidFill>
                  <a:schemeClr val="tx1">
                    <a:lumMod val="50000"/>
                    <a:lumOff val="50000"/>
                  </a:schemeClr>
                </a:solidFill>
                <a:latin typeface="+mj-lt"/>
              </a:rPr>
              <a:t>Demonstration of appreciation and the ability to draw inspiration from the natural environment. </a:t>
            </a:r>
            <a:endParaRPr lang="en-US" sz="1100" dirty="0">
              <a:solidFill>
                <a:schemeClr val="tx1">
                  <a:lumMod val="50000"/>
                  <a:lumOff val="50000"/>
                </a:schemeClr>
              </a:solidFill>
              <a:latin typeface="+mj-lt"/>
            </a:endParaRPr>
          </a:p>
        </p:txBody>
      </p:sp>
    </p:spTree>
    <p:extLst>
      <p:ext uri="{BB962C8B-B14F-4D97-AF65-F5344CB8AC3E}">
        <p14:creationId xmlns:p14="http://schemas.microsoft.com/office/powerpoint/2010/main" val="1470119701"/>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45144"/>
            <a:ext cx="8229600" cy="497007"/>
          </a:xfrm>
        </p:spPr>
        <p:txBody>
          <a:bodyPr/>
          <a:lstStyle/>
          <a:p>
            <a:r>
              <a:rPr lang="en-US" sz="2400" dirty="0" smtClean="0"/>
              <a:t>Week 3: Tools</a:t>
            </a:r>
            <a:endParaRPr lang="en-US" sz="2400" dirty="0"/>
          </a:p>
        </p:txBody>
      </p:sp>
      <p:sp>
        <p:nvSpPr>
          <p:cNvPr id="3" name="Text Placeholder 2"/>
          <p:cNvSpPr>
            <a:spLocks noGrp="1"/>
          </p:cNvSpPr>
          <p:nvPr>
            <p:ph type="body" idx="1"/>
          </p:nvPr>
        </p:nvSpPr>
        <p:spPr>
          <a:xfrm>
            <a:off x="167298" y="1021625"/>
            <a:ext cx="2855968" cy="3092485"/>
          </a:xfrm>
          <a:solidFill>
            <a:schemeClr val="tx2">
              <a:lumMod val="20000"/>
              <a:lumOff val="80000"/>
            </a:schemeClr>
          </a:solidFill>
          <a:ln w="28575" cap="rnd" cmpd="sng">
            <a:solidFill>
              <a:schemeClr val="tx2"/>
            </a:solidFill>
            <a:round/>
          </a:ln>
        </p:spPr>
        <p:txBody>
          <a:bodyPr/>
          <a:lstStyle/>
          <a:p>
            <a:r>
              <a:rPr lang="en-US" sz="1400" b="1" dirty="0" smtClean="0"/>
              <a:t>Learning Objectives</a:t>
            </a:r>
          </a:p>
          <a:p>
            <a:pPr marL="285750" indent="-285750" algn="l">
              <a:buFont typeface="Arial"/>
              <a:buChar char="•"/>
            </a:pPr>
            <a:r>
              <a:rPr lang="en-US" sz="1200" dirty="0" smtClean="0"/>
              <a:t>Recap on learning from week 2. </a:t>
            </a:r>
          </a:p>
          <a:p>
            <a:pPr marL="285750" indent="-285750" algn="l">
              <a:buFont typeface="Arial"/>
              <a:buChar char="•"/>
            </a:pPr>
            <a:endParaRPr lang="en-US" sz="1200" dirty="0" smtClean="0"/>
          </a:p>
          <a:p>
            <a:pPr marL="285750" indent="-285750" algn="l">
              <a:buFont typeface="Arial"/>
              <a:buChar char="•"/>
            </a:pPr>
            <a:r>
              <a:rPr lang="en-US" sz="1200" dirty="0" smtClean="0"/>
              <a:t>To introduce the function and use of a compass. </a:t>
            </a:r>
          </a:p>
          <a:p>
            <a:pPr marL="285750" indent="-285750" algn="l">
              <a:buFont typeface="Arial"/>
              <a:buChar char="•"/>
            </a:pPr>
            <a:endParaRPr lang="en-US" sz="1200" dirty="0" smtClean="0"/>
          </a:p>
          <a:p>
            <a:pPr marL="285750" indent="-285750" algn="l">
              <a:buFont typeface="Arial"/>
              <a:buChar char="•"/>
            </a:pPr>
            <a:r>
              <a:rPr lang="en-US" sz="1200" dirty="0" smtClean="0"/>
              <a:t>To acquire a basic understanding of how a compass can be used to locate grid references, work out pacings and finding direction. </a:t>
            </a:r>
          </a:p>
          <a:p>
            <a:pPr marL="285750" indent="-285750" algn="l">
              <a:buFont typeface="Arial"/>
              <a:buChar char="•"/>
            </a:pPr>
            <a:endParaRPr lang="en-US" sz="1200" dirty="0" smtClean="0"/>
          </a:p>
          <a:p>
            <a:pPr marL="285750" indent="-285750" algn="l">
              <a:buFont typeface="Arial"/>
              <a:buChar char="•"/>
            </a:pPr>
            <a:r>
              <a:rPr lang="en-US" sz="1200" dirty="0" smtClean="0"/>
              <a:t>To understand how a compass is effective with the activity Orienteering. </a:t>
            </a:r>
          </a:p>
        </p:txBody>
      </p:sp>
      <p:pic>
        <p:nvPicPr>
          <p:cNvPr id="11" name="Content Placeholder 10" descr="silva starter compass.jpeg"/>
          <p:cNvPicPr>
            <a:picLocks noGrp="1" noChangeAspect="1"/>
          </p:cNvPicPr>
          <p:nvPr>
            <p:ph sz="quarter" idx="13"/>
          </p:nvPr>
        </p:nvPicPr>
        <p:blipFill>
          <a:blip r:embed="rId2">
            <a:extLst>
              <a:ext uri="{28A0092B-C50C-407E-A947-70E740481C1C}">
                <a14:useLocalDpi xmlns:a14="http://schemas.microsoft.com/office/drawing/2010/main" val="0"/>
              </a:ext>
            </a:extLst>
          </a:blip>
          <a:srcRect t="12445" b="12445"/>
          <a:stretch>
            <a:fillRect/>
          </a:stretch>
        </p:blipFill>
        <p:spPr>
          <a:xfrm>
            <a:off x="166688" y="4252913"/>
            <a:ext cx="2855912" cy="2308225"/>
          </a:xfrm>
          <a:ln w="28575" cap="rnd" cmpd="sng">
            <a:solidFill>
              <a:schemeClr val="tx2"/>
            </a:solidFill>
            <a:round/>
          </a:ln>
        </p:spPr>
      </p:pic>
      <p:sp>
        <p:nvSpPr>
          <p:cNvPr id="6" name="Content Placeholder 5"/>
          <p:cNvSpPr>
            <a:spLocks noGrp="1"/>
          </p:cNvSpPr>
          <p:nvPr>
            <p:ph sz="quarter" idx="14"/>
          </p:nvPr>
        </p:nvSpPr>
        <p:spPr>
          <a:xfrm>
            <a:off x="3133705" y="1021625"/>
            <a:ext cx="5884235" cy="3092486"/>
          </a:xfrm>
          <a:solidFill>
            <a:schemeClr val="accent5">
              <a:lumMod val="20000"/>
              <a:lumOff val="80000"/>
            </a:schemeClr>
          </a:solidFill>
          <a:ln w="28575" cap="rnd" cmpd="sng">
            <a:solidFill>
              <a:schemeClr val="tx2"/>
            </a:solidFill>
            <a:prstDash val="solid"/>
            <a:round/>
          </a:ln>
        </p:spPr>
        <p:txBody>
          <a:bodyPr>
            <a:normAutofit/>
          </a:bodyPr>
          <a:lstStyle/>
          <a:p>
            <a:pPr marL="0" indent="0" algn="ctr">
              <a:buNone/>
            </a:pPr>
            <a:r>
              <a:rPr lang="en-US" sz="1200" b="1" dirty="0" smtClean="0"/>
              <a:t>Activities</a:t>
            </a:r>
          </a:p>
          <a:p>
            <a:pPr>
              <a:buFont typeface="Arial"/>
              <a:buChar char="•"/>
            </a:pPr>
            <a:r>
              <a:rPr lang="en-US" sz="1200" dirty="0" smtClean="0"/>
              <a:t>Building on week 2, students shall be given topographic maps in which a warm up game will instruct students to orientate themselves and the map towards each cardinal and ordinal points on a compass (just like Simon Says!). </a:t>
            </a:r>
          </a:p>
          <a:p>
            <a:pPr>
              <a:buFont typeface="Arial"/>
              <a:buChar char="•"/>
            </a:pPr>
            <a:r>
              <a:rPr lang="en-US" sz="1200" dirty="0" smtClean="0"/>
              <a:t>In pairs, students will be handed a compass in which the facilitator shall ask questions to gain an understanding of compass knowledge. </a:t>
            </a:r>
          </a:p>
          <a:p>
            <a:pPr>
              <a:buFont typeface="Arial"/>
              <a:buChar char="•"/>
            </a:pPr>
            <a:r>
              <a:rPr lang="en-US" sz="1200" dirty="0" smtClean="0"/>
              <a:t>A series of quick compass games shall be played to reinforce knowledge, understanding and technical skills with a compass (compass ball and closed course). </a:t>
            </a:r>
          </a:p>
          <a:p>
            <a:pPr>
              <a:buFont typeface="Arial"/>
              <a:buChar char="•"/>
            </a:pPr>
            <a:r>
              <a:rPr lang="en-US" sz="1200" dirty="0" smtClean="0"/>
              <a:t>An introduction to pacings shall take place, students shall work to find out how their pace count for 100 meters. </a:t>
            </a:r>
          </a:p>
          <a:p>
            <a:pPr>
              <a:buFont typeface="Arial"/>
              <a:buChar char="•"/>
            </a:pPr>
            <a:r>
              <a:rPr lang="en-US" sz="1200" dirty="0" smtClean="0"/>
              <a:t>Finally (if there is time), students shall be set a task to work out a bearing to a selected orienteering post, if students find this easy they can work out how many paces it should take to reach the post.  </a:t>
            </a:r>
          </a:p>
          <a:p>
            <a:pPr marL="0" indent="0">
              <a:buNone/>
            </a:pPr>
            <a:endParaRPr lang="en-US" sz="1200" dirty="0"/>
          </a:p>
        </p:txBody>
      </p:sp>
      <p:sp>
        <p:nvSpPr>
          <p:cNvPr id="8" name="TextBox 7"/>
          <p:cNvSpPr txBox="1"/>
          <p:nvPr/>
        </p:nvSpPr>
        <p:spPr>
          <a:xfrm>
            <a:off x="3299364" y="4252167"/>
            <a:ext cx="2622925" cy="2308971"/>
          </a:xfrm>
          <a:prstGeom prst="rect">
            <a:avLst/>
          </a:prstGeom>
          <a:solidFill>
            <a:schemeClr val="accent3">
              <a:lumMod val="20000"/>
              <a:lumOff val="80000"/>
            </a:schemeClr>
          </a:solidFill>
          <a:ln w="28575" cap="rnd" cmpd="sng">
            <a:solidFill>
              <a:schemeClr val="tx2"/>
            </a:solidFill>
            <a:prstDash val="solid"/>
            <a:round/>
          </a:ln>
        </p:spPr>
        <p:txBody>
          <a:bodyPr wrap="square" rtlCol="0">
            <a:noAutofit/>
          </a:bodyPr>
          <a:lstStyle/>
          <a:p>
            <a:pPr algn="ctr" defTabSz="914400">
              <a:spcBef>
                <a:spcPct val="20000"/>
              </a:spcBef>
            </a:pPr>
            <a:r>
              <a:rPr lang="en-US" sz="1100" b="1" dirty="0">
                <a:solidFill>
                  <a:schemeClr val="tx1">
                    <a:lumMod val="50000"/>
                    <a:lumOff val="50000"/>
                  </a:schemeClr>
                </a:solidFill>
                <a:latin typeface="+mj-lt"/>
              </a:rPr>
              <a:t>Curriculum Emphasis for Skills </a:t>
            </a:r>
            <a:r>
              <a:rPr lang="en-US" sz="1100" b="1" dirty="0" smtClean="0">
                <a:solidFill>
                  <a:schemeClr val="tx1">
                    <a:lumMod val="50000"/>
                    <a:lumOff val="50000"/>
                  </a:schemeClr>
                </a:solidFill>
                <a:latin typeface="+mj-lt"/>
              </a:rPr>
              <a:t>Assessment</a:t>
            </a:r>
          </a:p>
          <a:p>
            <a:pPr marL="171450" indent="-171450" defTabSz="914400">
              <a:lnSpc>
                <a:spcPct val="80000"/>
              </a:lnSpc>
              <a:spcBef>
                <a:spcPct val="20000"/>
              </a:spcBef>
              <a:buFont typeface="Arial"/>
              <a:buChar char="•"/>
            </a:pPr>
            <a:r>
              <a:rPr lang="en-US" sz="1000" dirty="0" smtClean="0">
                <a:solidFill>
                  <a:schemeClr val="tx1">
                    <a:lumMod val="50000"/>
                    <a:lumOff val="50000"/>
                  </a:schemeClr>
                </a:solidFill>
                <a:latin typeface="+mj-lt"/>
              </a:rPr>
              <a:t>Independent use of practical skills with a compass and map (pacings, taking a bearing). </a:t>
            </a:r>
          </a:p>
          <a:p>
            <a:pPr marL="171450" indent="-171450" defTabSz="914400">
              <a:lnSpc>
                <a:spcPct val="80000"/>
              </a:lnSpc>
              <a:spcBef>
                <a:spcPct val="20000"/>
              </a:spcBef>
              <a:buFont typeface="Arial"/>
              <a:buChar char="•"/>
            </a:pPr>
            <a:endParaRPr lang="en-US" sz="1000" dirty="0">
              <a:solidFill>
                <a:schemeClr val="tx1">
                  <a:lumMod val="50000"/>
                  <a:lumOff val="50000"/>
                </a:schemeClr>
              </a:solidFill>
              <a:latin typeface="+mj-lt"/>
            </a:endParaRPr>
          </a:p>
          <a:p>
            <a:pPr marL="171450" indent="-171450" defTabSz="914400">
              <a:lnSpc>
                <a:spcPct val="80000"/>
              </a:lnSpc>
              <a:spcBef>
                <a:spcPct val="20000"/>
              </a:spcBef>
              <a:buFont typeface="Arial"/>
              <a:buChar char="•"/>
            </a:pPr>
            <a:r>
              <a:rPr lang="en-US" sz="1000" dirty="0" smtClean="0">
                <a:solidFill>
                  <a:schemeClr val="tx1">
                    <a:lumMod val="50000"/>
                    <a:lumOff val="50000"/>
                  </a:schemeClr>
                </a:solidFill>
                <a:latin typeface="+mj-lt"/>
              </a:rPr>
              <a:t>Demonstration of inclusion within group games. </a:t>
            </a:r>
          </a:p>
          <a:p>
            <a:pPr marL="171450" indent="-171450" defTabSz="914400">
              <a:lnSpc>
                <a:spcPct val="80000"/>
              </a:lnSpc>
              <a:spcBef>
                <a:spcPct val="20000"/>
              </a:spcBef>
              <a:buFont typeface="Arial"/>
              <a:buChar char="•"/>
            </a:pPr>
            <a:endParaRPr lang="en-US" sz="1000" dirty="0">
              <a:solidFill>
                <a:schemeClr val="tx1">
                  <a:lumMod val="50000"/>
                  <a:lumOff val="50000"/>
                </a:schemeClr>
              </a:solidFill>
              <a:latin typeface="+mj-lt"/>
            </a:endParaRPr>
          </a:p>
          <a:p>
            <a:pPr marL="171450" indent="-171450" defTabSz="914400">
              <a:lnSpc>
                <a:spcPct val="80000"/>
              </a:lnSpc>
              <a:spcBef>
                <a:spcPct val="20000"/>
              </a:spcBef>
              <a:buFont typeface="Arial"/>
              <a:buChar char="•"/>
            </a:pPr>
            <a:r>
              <a:rPr lang="en-US" sz="1000" dirty="0" smtClean="0">
                <a:solidFill>
                  <a:schemeClr val="tx1">
                    <a:lumMod val="50000"/>
                    <a:lumOff val="50000"/>
                  </a:schemeClr>
                </a:solidFill>
                <a:latin typeface="+mj-lt"/>
              </a:rPr>
              <a:t>Evidence of accuracy of technical skills for a sustained amount of time. </a:t>
            </a:r>
          </a:p>
          <a:p>
            <a:pPr marL="171450" indent="-171450" defTabSz="914400">
              <a:lnSpc>
                <a:spcPct val="80000"/>
              </a:lnSpc>
              <a:spcBef>
                <a:spcPct val="20000"/>
              </a:spcBef>
              <a:buFont typeface="Arial"/>
              <a:buChar char="•"/>
            </a:pPr>
            <a:endParaRPr lang="en-US" sz="1000" dirty="0">
              <a:solidFill>
                <a:schemeClr val="tx1">
                  <a:lumMod val="50000"/>
                  <a:lumOff val="50000"/>
                </a:schemeClr>
              </a:solidFill>
              <a:latin typeface="+mj-lt"/>
            </a:endParaRPr>
          </a:p>
          <a:p>
            <a:pPr marL="171450" indent="-171450" defTabSz="914400">
              <a:lnSpc>
                <a:spcPct val="80000"/>
              </a:lnSpc>
              <a:spcBef>
                <a:spcPct val="20000"/>
              </a:spcBef>
              <a:buFont typeface="Arial"/>
              <a:buChar char="•"/>
            </a:pPr>
            <a:r>
              <a:rPr lang="en-US" sz="1000" dirty="0" smtClean="0">
                <a:solidFill>
                  <a:schemeClr val="tx1">
                    <a:lumMod val="50000"/>
                    <a:lumOff val="50000"/>
                  </a:schemeClr>
                </a:solidFill>
                <a:latin typeface="+mj-lt"/>
              </a:rPr>
              <a:t>Ability to identify and aid peers that may be struggling with select tasks. </a:t>
            </a:r>
          </a:p>
          <a:p>
            <a:pPr marL="171450" indent="-171450" defTabSz="914400">
              <a:spcBef>
                <a:spcPct val="20000"/>
              </a:spcBef>
              <a:buFont typeface="Arial"/>
              <a:buChar char="•"/>
            </a:pPr>
            <a:endParaRPr lang="en-US" sz="1200" b="1" dirty="0" smtClean="0">
              <a:solidFill>
                <a:schemeClr val="tx1">
                  <a:lumMod val="50000"/>
                  <a:lumOff val="50000"/>
                </a:schemeClr>
              </a:solidFill>
              <a:latin typeface="+mj-lt"/>
            </a:endParaRPr>
          </a:p>
          <a:p>
            <a:pPr marL="171450" indent="-171450" defTabSz="914400">
              <a:spcBef>
                <a:spcPct val="20000"/>
              </a:spcBef>
              <a:buFont typeface="Arial"/>
              <a:buChar char="•"/>
            </a:pPr>
            <a:endParaRPr lang="en-US" sz="1200" b="1" dirty="0">
              <a:solidFill>
                <a:schemeClr val="tx1">
                  <a:lumMod val="50000"/>
                  <a:lumOff val="50000"/>
                </a:schemeClr>
              </a:solidFill>
              <a:latin typeface="+mj-lt"/>
            </a:endParaRPr>
          </a:p>
          <a:p>
            <a:pPr marL="171450" indent="-171450" defTabSz="914400">
              <a:spcBef>
                <a:spcPct val="20000"/>
              </a:spcBef>
              <a:buFont typeface="Arial"/>
              <a:buChar char="•"/>
            </a:pPr>
            <a:endParaRPr lang="en-US" sz="1200" b="1" dirty="0">
              <a:solidFill>
                <a:schemeClr val="tx1">
                  <a:lumMod val="50000"/>
                  <a:lumOff val="50000"/>
                </a:schemeClr>
              </a:solidFill>
              <a:latin typeface="+mj-lt"/>
            </a:endParaRPr>
          </a:p>
        </p:txBody>
      </p:sp>
      <p:sp>
        <p:nvSpPr>
          <p:cNvPr id="9" name="TextBox 8"/>
          <p:cNvSpPr txBox="1"/>
          <p:nvPr/>
        </p:nvSpPr>
        <p:spPr>
          <a:xfrm>
            <a:off x="6184581" y="4252167"/>
            <a:ext cx="2833359" cy="2308971"/>
          </a:xfrm>
          <a:prstGeom prst="rect">
            <a:avLst/>
          </a:prstGeom>
          <a:solidFill>
            <a:schemeClr val="accent2">
              <a:lumMod val="20000"/>
              <a:lumOff val="80000"/>
            </a:schemeClr>
          </a:solidFill>
          <a:ln w="28575" cap="rnd" cmpd="sng">
            <a:solidFill>
              <a:schemeClr val="tx2"/>
            </a:solidFill>
            <a:round/>
          </a:ln>
        </p:spPr>
        <p:txBody>
          <a:bodyPr wrap="square" rtlCol="0">
            <a:noAutofit/>
          </a:bodyPr>
          <a:lstStyle/>
          <a:p>
            <a:pPr algn="ctr" defTabSz="914400">
              <a:spcBef>
                <a:spcPct val="20000"/>
              </a:spcBef>
            </a:pPr>
            <a:r>
              <a:rPr lang="en-US" sz="1200" b="1" dirty="0">
                <a:solidFill>
                  <a:schemeClr val="tx1">
                    <a:lumMod val="50000"/>
                    <a:lumOff val="50000"/>
                  </a:schemeClr>
                </a:solidFill>
                <a:latin typeface="+mj-lt"/>
              </a:rPr>
              <a:t>Curriculum Emphasis for Choices Assessment </a:t>
            </a:r>
            <a:endParaRPr lang="en-US" sz="1200" b="1" dirty="0" smtClean="0">
              <a:solidFill>
                <a:schemeClr val="tx1">
                  <a:lumMod val="50000"/>
                  <a:lumOff val="50000"/>
                </a:schemeClr>
              </a:solidFill>
              <a:latin typeface="+mj-lt"/>
            </a:endParaRPr>
          </a:p>
          <a:p>
            <a:pPr marL="171450" indent="-171450" defTabSz="914400">
              <a:lnSpc>
                <a:spcPct val="80000"/>
              </a:lnSpc>
              <a:spcBef>
                <a:spcPct val="20000"/>
              </a:spcBef>
              <a:buFont typeface="Arial"/>
              <a:buChar char="•"/>
            </a:pPr>
            <a:r>
              <a:rPr lang="en-US" sz="1000" dirty="0" smtClean="0">
                <a:solidFill>
                  <a:schemeClr val="tx1">
                    <a:lumMod val="50000"/>
                    <a:lumOff val="50000"/>
                  </a:schemeClr>
                </a:solidFill>
                <a:latin typeface="+mj-lt"/>
              </a:rPr>
              <a:t>Ability to describe the benefits of using a compass within both orienteering and wider map use. </a:t>
            </a:r>
          </a:p>
          <a:p>
            <a:pPr marL="171450" indent="-171450" defTabSz="914400">
              <a:lnSpc>
                <a:spcPct val="80000"/>
              </a:lnSpc>
              <a:spcBef>
                <a:spcPct val="20000"/>
              </a:spcBef>
              <a:buFont typeface="Arial"/>
              <a:buChar char="•"/>
            </a:pPr>
            <a:endParaRPr lang="en-US" sz="1000" dirty="0" smtClean="0">
              <a:solidFill>
                <a:schemeClr val="tx1">
                  <a:lumMod val="50000"/>
                  <a:lumOff val="50000"/>
                </a:schemeClr>
              </a:solidFill>
              <a:latin typeface="+mj-lt"/>
            </a:endParaRPr>
          </a:p>
          <a:p>
            <a:pPr marL="171450" indent="-171450" defTabSz="914400">
              <a:lnSpc>
                <a:spcPct val="80000"/>
              </a:lnSpc>
              <a:spcBef>
                <a:spcPct val="20000"/>
              </a:spcBef>
              <a:buFont typeface="Arial"/>
              <a:buChar char="•"/>
            </a:pPr>
            <a:r>
              <a:rPr lang="en-US" sz="1000" dirty="0" smtClean="0">
                <a:solidFill>
                  <a:schemeClr val="tx1">
                    <a:lumMod val="50000"/>
                    <a:lumOff val="50000"/>
                  </a:schemeClr>
                </a:solidFill>
                <a:latin typeface="+mj-lt"/>
              </a:rPr>
              <a:t>Positive responses to new and unfamiliar skills and terminology. </a:t>
            </a:r>
          </a:p>
          <a:p>
            <a:pPr marL="171450" indent="-171450" defTabSz="914400">
              <a:lnSpc>
                <a:spcPct val="80000"/>
              </a:lnSpc>
              <a:spcBef>
                <a:spcPct val="20000"/>
              </a:spcBef>
              <a:buFont typeface="Arial"/>
              <a:buChar char="•"/>
            </a:pPr>
            <a:endParaRPr lang="en-US" sz="1000" dirty="0">
              <a:solidFill>
                <a:schemeClr val="tx1">
                  <a:lumMod val="50000"/>
                  <a:lumOff val="50000"/>
                </a:schemeClr>
              </a:solidFill>
              <a:latin typeface="+mj-lt"/>
            </a:endParaRPr>
          </a:p>
          <a:p>
            <a:pPr marL="171450" indent="-171450" defTabSz="914400">
              <a:lnSpc>
                <a:spcPct val="80000"/>
              </a:lnSpc>
              <a:spcBef>
                <a:spcPct val="20000"/>
              </a:spcBef>
              <a:buFont typeface="Arial"/>
              <a:buChar char="•"/>
            </a:pPr>
            <a:r>
              <a:rPr lang="en-US" sz="1000" dirty="0" smtClean="0">
                <a:solidFill>
                  <a:schemeClr val="tx1">
                    <a:lumMod val="50000"/>
                    <a:lumOff val="50000"/>
                  </a:schemeClr>
                </a:solidFill>
                <a:latin typeface="+mj-lt"/>
              </a:rPr>
              <a:t>Showing willingness to succeed. </a:t>
            </a:r>
          </a:p>
          <a:p>
            <a:pPr marL="171450" indent="-171450" defTabSz="914400">
              <a:lnSpc>
                <a:spcPct val="80000"/>
              </a:lnSpc>
              <a:spcBef>
                <a:spcPct val="20000"/>
              </a:spcBef>
              <a:buFont typeface="Arial"/>
              <a:buChar char="•"/>
            </a:pPr>
            <a:endParaRPr lang="en-US" sz="1000" dirty="0">
              <a:solidFill>
                <a:schemeClr val="tx1">
                  <a:lumMod val="50000"/>
                  <a:lumOff val="50000"/>
                </a:schemeClr>
              </a:solidFill>
              <a:latin typeface="+mj-lt"/>
            </a:endParaRPr>
          </a:p>
          <a:p>
            <a:pPr marL="171450" indent="-171450" defTabSz="914400">
              <a:lnSpc>
                <a:spcPct val="80000"/>
              </a:lnSpc>
              <a:spcBef>
                <a:spcPct val="20000"/>
              </a:spcBef>
              <a:buFont typeface="Arial"/>
              <a:buChar char="•"/>
            </a:pPr>
            <a:r>
              <a:rPr lang="en-US" sz="1000" dirty="0" smtClean="0">
                <a:solidFill>
                  <a:schemeClr val="tx1">
                    <a:lumMod val="50000"/>
                    <a:lumOff val="50000"/>
                  </a:schemeClr>
                </a:solidFill>
                <a:latin typeface="+mj-lt"/>
              </a:rPr>
              <a:t>Undertaking tasks with minimal supervision and increasing independence. </a:t>
            </a:r>
            <a:endParaRPr lang="en-US" sz="1000" dirty="0">
              <a:solidFill>
                <a:schemeClr val="tx1">
                  <a:lumMod val="50000"/>
                  <a:lumOff val="50000"/>
                </a:schemeClr>
              </a:solidFill>
              <a:latin typeface="+mj-lt"/>
            </a:endParaRPr>
          </a:p>
          <a:p>
            <a:pPr marL="171450" indent="-171450" defTabSz="914400">
              <a:spcBef>
                <a:spcPct val="20000"/>
              </a:spcBef>
              <a:buFont typeface="Arial"/>
              <a:buChar char="•"/>
            </a:pPr>
            <a:endParaRPr lang="en-US" sz="1200" dirty="0">
              <a:solidFill>
                <a:schemeClr val="tx1">
                  <a:lumMod val="50000"/>
                  <a:lumOff val="50000"/>
                </a:schemeClr>
              </a:solidFill>
              <a:latin typeface="+mj-lt"/>
            </a:endParaRPr>
          </a:p>
        </p:txBody>
      </p:sp>
    </p:spTree>
    <p:extLst>
      <p:ext uri="{BB962C8B-B14F-4D97-AF65-F5344CB8AC3E}">
        <p14:creationId xmlns:p14="http://schemas.microsoft.com/office/powerpoint/2010/main" val="1811934967"/>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8503"/>
            <a:ext cx="8229600" cy="497007"/>
          </a:xfrm>
        </p:spPr>
        <p:txBody>
          <a:bodyPr/>
          <a:lstStyle/>
          <a:p>
            <a:r>
              <a:rPr lang="en-US" sz="2400" dirty="0" smtClean="0"/>
              <a:t>Week 4: Combination</a:t>
            </a:r>
            <a:endParaRPr lang="en-US" sz="2400" dirty="0"/>
          </a:p>
        </p:txBody>
      </p:sp>
      <p:sp>
        <p:nvSpPr>
          <p:cNvPr id="3" name="Text Placeholder 2"/>
          <p:cNvSpPr>
            <a:spLocks noGrp="1"/>
          </p:cNvSpPr>
          <p:nvPr>
            <p:ph type="body" idx="1"/>
          </p:nvPr>
        </p:nvSpPr>
        <p:spPr>
          <a:xfrm>
            <a:off x="167298" y="1021625"/>
            <a:ext cx="2855968" cy="3092485"/>
          </a:xfrm>
          <a:solidFill>
            <a:schemeClr val="tx2">
              <a:lumMod val="20000"/>
              <a:lumOff val="80000"/>
            </a:schemeClr>
          </a:solidFill>
          <a:ln w="28575" cap="rnd" cmpd="sng">
            <a:solidFill>
              <a:schemeClr val="tx2"/>
            </a:solidFill>
            <a:round/>
          </a:ln>
        </p:spPr>
        <p:txBody>
          <a:bodyPr/>
          <a:lstStyle/>
          <a:p>
            <a:r>
              <a:rPr lang="en-US" sz="1200" b="1" dirty="0" smtClean="0"/>
              <a:t>Learning Objectives</a:t>
            </a:r>
          </a:p>
          <a:p>
            <a:pPr marL="285750" indent="-285750" algn="l">
              <a:buFont typeface="Arial"/>
              <a:buChar char="•"/>
            </a:pPr>
            <a:r>
              <a:rPr lang="en-US" sz="1100" dirty="0" smtClean="0"/>
              <a:t>To combine skills learnt in previous three weeks in order to take part in a complete (non competitive) version of Orienteering. </a:t>
            </a:r>
          </a:p>
          <a:p>
            <a:pPr algn="l"/>
            <a:endParaRPr lang="en-US" sz="1100" dirty="0" smtClean="0"/>
          </a:p>
          <a:p>
            <a:pPr marL="285750" indent="-285750" algn="l">
              <a:buFont typeface="Arial"/>
              <a:buChar char="•"/>
            </a:pPr>
            <a:r>
              <a:rPr lang="en-US" sz="1100" dirty="0" smtClean="0"/>
              <a:t>To create awareness of the cross curricular benefits orienteering can have with Geography and the natural environment.</a:t>
            </a:r>
          </a:p>
          <a:p>
            <a:pPr marL="285750" indent="-285750" algn="l">
              <a:buFont typeface="Arial"/>
              <a:buChar char="•"/>
            </a:pPr>
            <a:endParaRPr lang="en-US" sz="1100" dirty="0" smtClean="0"/>
          </a:p>
          <a:p>
            <a:pPr marL="285750" indent="-285750" algn="l">
              <a:buFont typeface="Arial"/>
              <a:buChar char="•"/>
            </a:pPr>
            <a:r>
              <a:rPr lang="en-US" sz="1100" dirty="0" smtClean="0"/>
              <a:t>Become an effective participant, team worker and leader. </a:t>
            </a:r>
          </a:p>
          <a:p>
            <a:pPr marL="285750" indent="-285750" algn="l">
              <a:buFont typeface="Arial"/>
              <a:buChar char="•"/>
            </a:pPr>
            <a:endParaRPr lang="en-US" sz="1100" dirty="0" smtClean="0"/>
          </a:p>
          <a:p>
            <a:pPr marL="285750" indent="-285750" algn="l">
              <a:buFont typeface="Arial"/>
              <a:buChar char="•"/>
            </a:pPr>
            <a:r>
              <a:rPr lang="en-US" sz="1100" dirty="0" smtClean="0"/>
              <a:t>To become aware of advanced orienteering/map reading skills.  </a:t>
            </a:r>
          </a:p>
        </p:txBody>
      </p:sp>
      <p:pic>
        <p:nvPicPr>
          <p:cNvPr id="10" name="Content Placeholder 9" descr="Orienteering 3.jpeg"/>
          <p:cNvPicPr>
            <a:picLocks noGrp="1" noChangeAspect="1"/>
          </p:cNvPicPr>
          <p:nvPr>
            <p:ph sz="quarter" idx="13"/>
          </p:nvPr>
        </p:nvPicPr>
        <p:blipFill>
          <a:blip r:embed="rId3">
            <a:extLst>
              <a:ext uri="{28A0092B-C50C-407E-A947-70E740481C1C}">
                <a14:useLocalDpi xmlns:a14="http://schemas.microsoft.com/office/drawing/2010/main" val="0"/>
              </a:ext>
            </a:extLst>
          </a:blip>
          <a:srcRect l="8728" r="8728"/>
          <a:stretch>
            <a:fillRect/>
          </a:stretch>
        </p:blipFill>
        <p:spPr>
          <a:xfrm>
            <a:off x="166688" y="4252913"/>
            <a:ext cx="2855912" cy="2308225"/>
          </a:xfrm>
          <a:ln w="28575" cap="rnd" cmpd="sng">
            <a:solidFill>
              <a:schemeClr val="tx2"/>
            </a:solidFill>
            <a:round/>
          </a:ln>
        </p:spPr>
      </p:pic>
      <p:sp>
        <p:nvSpPr>
          <p:cNvPr id="6" name="Content Placeholder 5"/>
          <p:cNvSpPr>
            <a:spLocks noGrp="1"/>
          </p:cNvSpPr>
          <p:nvPr>
            <p:ph sz="quarter" idx="14"/>
          </p:nvPr>
        </p:nvSpPr>
        <p:spPr>
          <a:xfrm>
            <a:off x="3133705" y="1021625"/>
            <a:ext cx="5884235" cy="3092486"/>
          </a:xfrm>
          <a:solidFill>
            <a:schemeClr val="accent5">
              <a:lumMod val="20000"/>
              <a:lumOff val="80000"/>
            </a:schemeClr>
          </a:solidFill>
          <a:ln w="28575" cap="rnd" cmpd="sng">
            <a:solidFill>
              <a:schemeClr val="tx2"/>
            </a:solidFill>
            <a:prstDash val="solid"/>
            <a:round/>
          </a:ln>
        </p:spPr>
        <p:txBody>
          <a:bodyPr>
            <a:normAutofit fontScale="92500"/>
          </a:bodyPr>
          <a:lstStyle/>
          <a:p>
            <a:pPr marL="0" indent="0" algn="ctr">
              <a:buNone/>
            </a:pPr>
            <a:r>
              <a:rPr lang="en-US" sz="1400" b="1" dirty="0" smtClean="0"/>
              <a:t>Activities</a:t>
            </a:r>
          </a:p>
          <a:p>
            <a:pPr>
              <a:buFont typeface="Arial"/>
              <a:buChar char="•"/>
            </a:pPr>
            <a:r>
              <a:rPr lang="en-US" sz="1400" dirty="0" smtClean="0"/>
              <a:t>Building on previous weeks, students will be introduced and tasked with activities that relate to the following terminology: hand Rails, aiming </a:t>
            </a:r>
            <a:r>
              <a:rPr lang="en-US" sz="1400" dirty="0"/>
              <a:t>o</a:t>
            </a:r>
            <a:r>
              <a:rPr lang="en-US" sz="1400" dirty="0" smtClean="0"/>
              <a:t>ff, catching features, attack points and electronic controls. </a:t>
            </a:r>
          </a:p>
          <a:p>
            <a:pPr>
              <a:buFont typeface="Arial"/>
              <a:buChar char="•"/>
            </a:pPr>
            <a:endParaRPr lang="en-US" sz="1400" dirty="0" smtClean="0"/>
          </a:p>
          <a:p>
            <a:pPr>
              <a:buFont typeface="Arial"/>
              <a:buChar char="•"/>
            </a:pPr>
            <a:r>
              <a:rPr lang="en-US" sz="1400" dirty="0" smtClean="0"/>
              <a:t>The second part of the lesson will look to combine orienteering with the natural environment by looking at natures signs: </a:t>
            </a:r>
          </a:p>
          <a:p>
            <a:pPr>
              <a:buFontTx/>
              <a:buChar char="-"/>
            </a:pPr>
            <a:r>
              <a:rPr lang="en-US" sz="1100" dirty="0" smtClean="0"/>
              <a:t>Wind Direction</a:t>
            </a:r>
          </a:p>
          <a:p>
            <a:pPr>
              <a:buFontTx/>
              <a:buChar char="-"/>
            </a:pPr>
            <a:r>
              <a:rPr lang="en-US" sz="1100" dirty="0" smtClean="0"/>
              <a:t>Mosses and Algae: tree trunks and benches etc. will show these growing on    damp/shady conditions (I.e.: North).</a:t>
            </a:r>
          </a:p>
          <a:p>
            <a:pPr>
              <a:buFontTx/>
              <a:buChar char="-"/>
            </a:pPr>
            <a:r>
              <a:rPr lang="en-US" sz="1100" dirty="0" smtClean="0"/>
              <a:t>Tree Strength: Trees tend to grow more vigorously on the south side. </a:t>
            </a:r>
          </a:p>
          <a:p>
            <a:pPr>
              <a:buFontTx/>
              <a:buChar char="-"/>
            </a:pPr>
            <a:r>
              <a:rPr lang="en-US" sz="1100" dirty="0" smtClean="0"/>
              <a:t>Local Creatures: Most inhabitants build their nests south facing. </a:t>
            </a:r>
          </a:p>
          <a:p>
            <a:pPr>
              <a:buFontTx/>
              <a:buChar char="-"/>
            </a:pPr>
            <a:r>
              <a:rPr lang="en-US" sz="1100" dirty="0" smtClean="0"/>
              <a:t>Geology: Rocks are very slightly warmer on the south side maintaining heat from the sun. </a:t>
            </a:r>
          </a:p>
          <a:p>
            <a:pPr lvl="1">
              <a:buFontTx/>
              <a:buChar char="-"/>
            </a:pPr>
            <a:endParaRPr lang="en-US" sz="1100" dirty="0" smtClean="0"/>
          </a:p>
          <a:p>
            <a:pPr lvl="1">
              <a:buFontTx/>
              <a:buChar char="-"/>
            </a:pPr>
            <a:endParaRPr lang="en-US" sz="1100" dirty="0" smtClean="0"/>
          </a:p>
          <a:p>
            <a:pPr marL="457200" lvl="1" indent="0">
              <a:buNone/>
            </a:pPr>
            <a:endParaRPr lang="en-US" sz="1100" dirty="0" smtClean="0"/>
          </a:p>
          <a:p>
            <a:pPr marL="457200" lvl="1" indent="0">
              <a:buNone/>
            </a:pPr>
            <a:endParaRPr lang="en-US" sz="1100" dirty="0"/>
          </a:p>
        </p:txBody>
      </p:sp>
      <p:sp>
        <p:nvSpPr>
          <p:cNvPr id="8" name="TextBox 7"/>
          <p:cNvSpPr txBox="1"/>
          <p:nvPr/>
        </p:nvSpPr>
        <p:spPr>
          <a:xfrm>
            <a:off x="3299364" y="4252913"/>
            <a:ext cx="2622925" cy="2493503"/>
          </a:xfrm>
          <a:prstGeom prst="rect">
            <a:avLst/>
          </a:prstGeom>
          <a:solidFill>
            <a:schemeClr val="accent3">
              <a:lumMod val="20000"/>
              <a:lumOff val="80000"/>
            </a:schemeClr>
          </a:solidFill>
          <a:ln w="28575" cap="rnd" cmpd="sng">
            <a:solidFill>
              <a:schemeClr val="tx2"/>
            </a:solidFill>
            <a:prstDash val="solid"/>
            <a:round/>
          </a:ln>
        </p:spPr>
        <p:txBody>
          <a:bodyPr wrap="square" rtlCol="0">
            <a:spAutoFit/>
          </a:bodyPr>
          <a:lstStyle/>
          <a:p>
            <a:pPr algn="ctr" defTabSz="914400">
              <a:spcBef>
                <a:spcPct val="20000"/>
              </a:spcBef>
            </a:pPr>
            <a:r>
              <a:rPr lang="en-US" sz="1300" b="1" dirty="0">
                <a:solidFill>
                  <a:schemeClr val="tx1">
                    <a:lumMod val="50000"/>
                    <a:lumOff val="50000"/>
                  </a:schemeClr>
                </a:solidFill>
                <a:latin typeface="+mj-lt"/>
              </a:rPr>
              <a:t>Curriculum Emphasis for Skills </a:t>
            </a:r>
            <a:r>
              <a:rPr lang="en-US" sz="1300" b="1" dirty="0" smtClean="0">
                <a:solidFill>
                  <a:schemeClr val="tx1">
                    <a:lumMod val="50000"/>
                    <a:lumOff val="50000"/>
                  </a:schemeClr>
                </a:solidFill>
                <a:latin typeface="+mj-lt"/>
              </a:rPr>
              <a:t>Assessment</a:t>
            </a:r>
          </a:p>
          <a:p>
            <a:pPr marL="285750" indent="-285750" defTabSz="914400">
              <a:lnSpc>
                <a:spcPct val="80000"/>
              </a:lnSpc>
              <a:spcBef>
                <a:spcPct val="20000"/>
              </a:spcBef>
              <a:buFont typeface="Arial"/>
              <a:buChar char="•"/>
            </a:pPr>
            <a:r>
              <a:rPr lang="en-US" sz="1100" dirty="0" smtClean="0">
                <a:solidFill>
                  <a:schemeClr val="tx1">
                    <a:lumMod val="50000"/>
                    <a:lumOff val="50000"/>
                  </a:schemeClr>
                </a:solidFill>
                <a:latin typeface="+mj-lt"/>
              </a:rPr>
              <a:t>Performance of advanced orienteering skills.</a:t>
            </a:r>
          </a:p>
          <a:p>
            <a:pPr defTabSz="914400">
              <a:lnSpc>
                <a:spcPct val="80000"/>
              </a:lnSpc>
              <a:spcBef>
                <a:spcPct val="20000"/>
              </a:spcBef>
            </a:pPr>
            <a:endParaRPr lang="en-US" sz="1100" dirty="0">
              <a:solidFill>
                <a:schemeClr val="tx1">
                  <a:lumMod val="50000"/>
                  <a:lumOff val="50000"/>
                </a:schemeClr>
              </a:solidFill>
              <a:latin typeface="+mj-lt"/>
            </a:endParaRPr>
          </a:p>
          <a:p>
            <a:pPr marL="285750" indent="-285750" defTabSz="914400">
              <a:lnSpc>
                <a:spcPct val="80000"/>
              </a:lnSpc>
              <a:spcBef>
                <a:spcPct val="20000"/>
              </a:spcBef>
              <a:buFont typeface="Arial"/>
              <a:buChar char="•"/>
            </a:pPr>
            <a:r>
              <a:rPr lang="en-US" sz="1100" dirty="0" smtClean="0">
                <a:solidFill>
                  <a:schemeClr val="tx1">
                    <a:lumMod val="50000"/>
                    <a:lumOff val="50000"/>
                  </a:schemeClr>
                </a:solidFill>
                <a:latin typeface="+mj-lt"/>
              </a:rPr>
              <a:t>Ability to identify common inhabitants and features that can be found in the school grounds. </a:t>
            </a:r>
          </a:p>
          <a:p>
            <a:pPr marL="285750" indent="-285750" defTabSz="914400">
              <a:lnSpc>
                <a:spcPct val="80000"/>
              </a:lnSpc>
              <a:spcBef>
                <a:spcPct val="20000"/>
              </a:spcBef>
              <a:buFont typeface="Arial"/>
              <a:buChar char="•"/>
            </a:pPr>
            <a:endParaRPr lang="en-US" sz="1100" dirty="0">
              <a:solidFill>
                <a:schemeClr val="tx1">
                  <a:lumMod val="50000"/>
                  <a:lumOff val="50000"/>
                </a:schemeClr>
              </a:solidFill>
              <a:latin typeface="+mj-lt"/>
            </a:endParaRPr>
          </a:p>
          <a:p>
            <a:pPr marL="285750" indent="-285750" defTabSz="914400">
              <a:lnSpc>
                <a:spcPct val="80000"/>
              </a:lnSpc>
              <a:spcBef>
                <a:spcPct val="20000"/>
              </a:spcBef>
              <a:buFont typeface="Arial"/>
              <a:buChar char="•"/>
            </a:pPr>
            <a:r>
              <a:rPr lang="en-US" sz="1100" dirty="0" smtClean="0">
                <a:solidFill>
                  <a:schemeClr val="tx1">
                    <a:lumMod val="50000"/>
                    <a:lumOff val="50000"/>
                  </a:schemeClr>
                </a:solidFill>
                <a:latin typeface="+mj-lt"/>
              </a:rPr>
              <a:t>Ability to make use of the senses (Touch, sight, smell) and to identify risk / different environments.  </a:t>
            </a:r>
          </a:p>
          <a:p>
            <a:pPr marL="285750" indent="-285750" defTabSz="914400">
              <a:spcBef>
                <a:spcPct val="20000"/>
              </a:spcBef>
              <a:buFont typeface="Arial"/>
              <a:buChar char="•"/>
            </a:pPr>
            <a:endParaRPr lang="en-US" sz="1300" b="1" dirty="0">
              <a:solidFill>
                <a:schemeClr val="tx1">
                  <a:lumMod val="50000"/>
                  <a:lumOff val="50000"/>
                </a:schemeClr>
              </a:solidFill>
              <a:latin typeface="+mj-lt"/>
            </a:endParaRPr>
          </a:p>
        </p:txBody>
      </p:sp>
      <p:sp>
        <p:nvSpPr>
          <p:cNvPr id="9" name="TextBox 8"/>
          <p:cNvSpPr txBox="1"/>
          <p:nvPr/>
        </p:nvSpPr>
        <p:spPr>
          <a:xfrm>
            <a:off x="6184581" y="4252167"/>
            <a:ext cx="2833359" cy="2494249"/>
          </a:xfrm>
          <a:prstGeom prst="rect">
            <a:avLst/>
          </a:prstGeom>
          <a:solidFill>
            <a:schemeClr val="accent2">
              <a:lumMod val="20000"/>
              <a:lumOff val="80000"/>
            </a:schemeClr>
          </a:solidFill>
          <a:ln w="28575" cap="rnd" cmpd="sng">
            <a:solidFill>
              <a:schemeClr val="tx2"/>
            </a:solidFill>
            <a:round/>
          </a:ln>
        </p:spPr>
        <p:txBody>
          <a:bodyPr wrap="square" rtlCol="0">
            <a:noAutofit/>
          </a:bodyPr>
          <a:lstStyle/>
          <a:p>
            <a:pPr algn="ctr" defTabSz="914400">
              <a:spcBef>
                <a:spcPct val="20000"/>
              </a:spcBef>
            </a:pPr>
            <a:r>
              <a:rPr lang="en-US" sz="1300" b="1" dirty="0">
                <a:solidFill>
                  <a:schemeClr val="tx1">
                    <a:lumMod val="50000"/>
                    <a:lumOff val="50000"/>
                  </a:schemeClr>
                </a:solidFill>
                <a:latin typeface="+mj-lt"/>
              </a:rPr>
              <a:t>Curriculum Emphasis for Choices Assessment </a:t>
            </a:r>
            <a:endParaRPr lang="en-US" sz="1300" b="1" dirty="0" smtClean="0">
              <a:solidFill>
                <a:schemeClr val="tx1">
                  <a:lumMod val="50000"/>
                  <a:lumOff val="50000"/>
                </a:schemeClr>
              </a:solidFill>
              <a:latin typeface="+mj-lt"/>
            </a:endParaRPr>
          </a:p>
          <a:p>
            <a:pPr marL="285750" indent="-285750" defTabSz="914400">
              <a:lnSpc>
                <a:spcPct val="80000"/>
              </a:lnSpc>
              <a:spcBef>
                <a:spcPct val="20000"/>
              </a:spcBef>
              <a:buFont typeface="Arial"/>
              <a:buChar char="•"/>
            </a:pPr>
            <a:r>
              <a:rPr lang="en-US" sz="1050" dirty="0" smtClean="0">
                <a:solidFill>
                  <a:schemeClr val="tx1">
                    <a:lumMod val="50000"/>
                    <a:lumOff val="50000"/>
                  </a:schemeClr>
                </a:solidFill>
                <a:latin typeface="+mj-lt"/>
              </a:rPr>
              <a:t>Demonstrating an understanding of the impact humans have on activities as well as the natural diversity that can be found in school grounds. </a:t>
            </a:r>
          </a:p>
          <a:p>
            <a:pPr marL="285750" indent="-285750" defTabSz="914400">
              <a:lnSpc>
                <a:spcPct val="80000"/>
              </a:lnSpc>
              <a:spcBef>
                <a:spcPct val="20000"/>
              </a:spcBef>
              <a:buFont typeface="Arial"/>
              <a:buChar char="•"/>
            </a:pPr>
            <a:endParaRPr lang="en-US" sz="1050" dirty="0">
              <a:solidFill>
                <a:schemeClr val="tx1">
                  <a:lumMod val="50000"/>
                  <a:lumOff val="50000"/>
                </a:schemeClr>
              </a:solidFill>
              <a:latin typeface="+mj-lt"/>
            </a:endParaRPr>
          </a:p>
          <a:p>
            <a:pPr marL="285750" indent="-285750" defTabSz="914400">
              <a:lnSpc>
                <a:spcPct val="80000"/>
              </a:lnSpc>
              <a:spcBef>
                <a:spcPct val="20000"/>
              </a:spcBef>
              <a:buFont typeface="Arial"/>
              <a:buChar char="•"/>
            </a:pPr>
            <a:r>
              <a:rPr lang="en-US" sz="1050" dirty="0" smtClean="0">
                <a:solidFill>
                  <a:schemeClr val="tx1">
                    <a:lumMod val="50000"/>
                    <a:lumOff val="50000"/>
                  </a:schemeClr>
                </a:solidFill>
                <a:latin typeface="+mj-lt"/>
              </a:rPr>
              <a:t>Display an understanding of map knowledge and it’s relation to the natural environment (Using it to his/her advantage). </a:t>
            </a:r>
          </a:p>
          <a:p>
            <a:pPr marL="285750" indent="-285750" defTabSz="914400">
              <a:spcBef>
                <a:spcPct val="20000"/>
              </a:spcBef>
              <a:buFont typeface="Arial"/>
              <a:buChar char="•"/>
            </a:pPr>
            <a:endParaRPr lang="en-US" sz="1050" dirty="0" smtClean="0">
              <a:solidFill>
                <a:schemeClr val="tx1">
                  <a:lumMod val="50000"/>
                  <a:lumOff val="50000"/>
                </a:schemeClr>
              </a:solidFill>
              <a:latin typeface="+mj-lt"/>
            </a:endParaRPr>
          </a:p>
          <a:p>
            <a:pPr marL="285750" indent="-285750" defTabSz="914400">
              <a:lnSpc>
                <a:spcPct val="80000"/>
              </a:lnSpc>
              <a:spcBef>
                <a:spcPct val="20000"/>
              </a:spcBef>
              <a:buFont typeface="Arial"/>
              <a:buChar char="•"/>
            </a:pPr>
            <a:r>
              <a:rPr lang="en-US" sz="1050" dirty="0" smtClean="0">
                <a:solidFill>
                  <a:schemeClr val="tx1">
                    <a:lumMod val="50000"/>
                    <a:lumOff val="50000"/>
                  </a:schemeClr>
                </a:solidFill>
                <a:latin typeface="+mj-lt"/>
              </a:rPr>
              <a:t>Asking </a:t>
            </a:r>
            <a:r>
              <a:rPr lang="en-US" sz="1050" dirty="0" err="1" smtClean="0">
                <a:solidFill>
                  <a:schemeClr val="tx1">
                    <a:lumMod val="50000"/>
                    <a:lumOff val="50000"/>
                  </a:schemeClr>
                </a:solidFill>
                <a:latin typeface="+mj-lt"/>
              </a:rPr>
              <a:t>relevent</a:t>
            </a:r>
            <a:r>
              <a:rPr lang="en-US" sz="1050" dirty="0" smtClean="0">
                <a:solidFill>
                  <a:schemeClr val="tx1">
                    <a:lumMod val="50000"/>
                    <a:lumOff val="50000"/>
                  </a:schemeClr>
                </a:solidFill>
                <a:latin typeface="+mj-lt"/>
              </a:rPr>
              <a:t> questions in order to make progress and gain understanding. </a:t>
            </a:r>
            <a:endParaRPr lang="en-US" sz="1050" dirty="0">
              <a:solidFill>
                <a:schemeClr val="tx1">
                  <a:lumMod val="50000"/>
                  <a:lumOff val="50000"/>
                </a:schemeClr>
              </a:solidFill>
              <a:latin typeface="+mj-lt"/>
            </a:endParaRPr>
          </a:p>
          <a:p>
            <a:pPr marL="285750" indent="-285750" defTabSz="914400">
              <a:spcBef>
                <a:spcPct val="20000"/>
              </a:spcBef>
              <a:buFont typeface="Arial"/>
              <a:buChar char="•"/>
            </a:pPr>
            <a:endParaRPr lang="en-US" sz="1100" dirty="0">
              <a:solidFill>
                <a:schemeClr val="tx1">
                  <a:lumMod val="50000"/>
                  <a:lumOff val="50000"/>
                </a:schemeClr>
              </a:solidFill>
              <a:latin typeface="+mj-lt"/>
            </a:endParaRPr>
          </a:p>
        </p:txBody>
      </p:sp>
    </p:spTree>
    <p:extLst>
      <p:ext uri="{BB962C8B-B14F-4D97-AF65-F5344CB8AC3E}">
        <p14:creationId xmlns:p14="http://schemas.microsoft.com/office/powerpoint/2010/main" val="2801298771"/>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8503"/>
            <a:ext cx="8229600" cy="497007"/>
          </a:xfrm>
        </p:spPr>
        <p:txBody>
          <a:bodyPr/>
          <a:lstStyle/>
          <a:p>
            <a:r>
              <a:rPr lang="en-US" sz="2400" dirty="0" smtClean="0"/>
              <a:t>Week 5: Creation</a:t>
            </a:r>
            <a:endParaRPr lang="en-US" sz="2400" dirty="0"/>
          </a:p>
        </p:txBody>
      </p:sp>
      <p:sp>
        <p:nvSpPr>
          <p:cNvPr id="3" name="Text Placeholder 2"/>
          <p:cNvSpPr>
            <a:spLocks noGrp="1"/>
          </p:cNvSpPr>
          <p:nvPr>
            <p:ph type="body" idx="1"/>
          </p:nvPr>
        </p:nvSpPr>
        <p:spPr>
          <a:xfrm>
            <a:off x="167298" y="1128273"/>
            <a:ext cx="2855968" cy="2985837"/>
          </a:xfrm>
          <a:solidFill>
            <a:schemeClr val="tx2">
              <a:lumMod val="20000"/>
              <a:lumOff val="80000"/>
            </a:schemeClr>
          </a:solidFill>
          <a:ln w="28575" cap="rnd" cmpd="sng">
            <a:solidFill>
              <a:schemeClr val="tx2"/>
            </a:solidFill>
            <a:round/>
          </a:ln>
        </p:spPr>
        <p:txBody>
          <a:bodyPr/>
          <a:lstStyle/>
          <a:p>
            <a:r>
              <a:rPr lang="en-US" sz="1200" b="1" dirty="0" smtClean="0"/>
              <a:t>Learning Objectives</a:t>
            </a:r>
          </a:p>
          <a:p>
            <a:pPr marL="285750" indent="-285750" algn="l">
              <a:buFont typeface="Arial"/>
              <a:buChar char="•"/>
            </a:pPr>
            <a:r>
              <a:rPr lang="en-US" sz="1100" dirty="0" smtClean="0"/>
              <a:t>To use obtained skills and knowledge to design and create personal themed maps suitable for orienteering. </a:t>
            </a:r>
          </a:p>
          <a:p>
            <a:pPr marL="285750" indent="-285750" algn="l">
              <a:buFont typeface="Arial"/>
              <a:buChar char="•"/>
            </a:pPr>
            <a:endParaRPr lang="en-US" sz="1100" dirty="0"/>
          </a:p>
          <a:p>
            <a:pPr marL="285750" indent="-285750" algn="l">
              <a:buFont typeface="Arial"/>
              <a:buChar char="•"/>
            </a:pPr>
            <a:r>
              <a:rPr lang="en-US" sz="1100" dirty="0" smtClean="0"/>
              <a:t>Students shall consider space, resources and safety when designing map. </a:t>
            </a:r>
          </a:p>
          <a:p>
            <a:pPr marL="285750" indent="-285750" algn="l">
              <a:buFont typeface="Arial"/>
              <a:buChar char="•"/>
            </a:pPr>
            <a:endParaRPr lang="en-US" sz="1100" dirty="0" smtClean="0"/>
          </a:p>
          <a:p>
            <a:pPr marL="285750" indent="-285750" algn="l">
              <a:buFont typeface="Arial"/>
              <a:buChar char="•"/>
            </a:pPr>
            <a:r>
              <a:rPr lang="en-US" sz="1100" dirty="0" smtClean="0"/>
              <a:t>To work both independently and collectively, delegating and taking on different roles. </a:t>
            </a:r>
          </a:p>
          <a:p>
            <a:pPr marL="285750" indent="-285750" algn="l">
              <a:buFont typeface="Arial"/>
              <a:buChar char="•"/>
            </a:pPr>
            <a:endParaRPr lang="en-US" sz="1100" dirty="0" smtClean="0"/>
          </a:p>
          <a:p>
            <a:pPr marL="285750" indent="-285750" algn="l">
              <a:buFont typeface="Arial"/>
              <a:buChar char="•"/>
            </a:pPr>
            <a:r>
              <a:rPr lang="en-US" sz="1100" dirty="0" smtClean="0"/>
              <a:t>To evaluate the success of others. </a:t>
            </a:r>
          </a:p>
        </p:txBody>
      </p:sp>
      <p:pic>
        <p:nvPicPr>
          <p:cNvPr id="10" name="Content Placeholder 9" descr="Team_work.jpeg"/>
          <p:cNvPicPr>
            <a:picLocks noGrp="1" noChangeAspect="1"/>
          </p:cNvPicPr>
          <p:nvPr>
            <p:ph sz="quarter" idx="13"/>
          </p:nvPr>
        </p:nvPicPr>
        <p:blipFill>
          <a:blip r:embed="rId2">
            <a:extLst>
              <a:ext uri="{28A0092B-C50C-407E-A947-70E740481C1C}">
                <a14:useLocalDpi xmlns:a14="http://schemas.microsoft.com/office/drawing/2010/main" val="0"/>
              </a:ext>
            </a:extLst>
          </a:blip>
          <a:srcRect l="4664" r="4664"/>
          <a:stretch>
            <a:fillRect/>
          </a:stretch>
        </p:blipFill>
        <p:spPr>
          <a:xfrm>
            <a:off x="166688" y="4252913"/>
            <a:ext cx="2855912" cy="2308225"/>
          </a:xfrm>
          <a:ln w="28575" cap="rnd" cmpd="sng">
            <a:solidFill>
              <a:schemeClr val="tx2"/>
            </a:solidFill>
            <a:round/>
          </a:ln>
        </p:spPr>
      </p:pic>
      <p:sp>
        <p:nvSpPr>
          <p:cNvPr id="6" name="Content Placeholder 5"/>
          <p:cNvSpPr>
            <a:spLocks noGrp="1"/>
          </p:cNvSpPr>
          <p:nvPr>
            <p:ph sz="quarter" idx="14"/>
          </p:nvPr>
        </p:nvSpPr>
        <p:spPr>
          <a:xfrm>
            <a:off x="3133705" y="1100661"/>
            <a:ext cx="5884235" cy="2985838"/>
          </a:xfrm>
          <a:solidFill>
            <a:schemeClr val="accent5">
              <a:lumMod val="20000"/>
              <a:lumOff val="80000"/>
            </a:schemeClr>
          </a:solidFill>
          <a:ln w="28575" cap="rnd" cmpd="sng">
            <a:solidFill>
              <a:schemeClr val="tx2"/>
            </a:solidFill>
            <a:prstDash val="solid"/>
            <a:round/>
          </a:ln>
        </p:spPr>
        <p:txBody>
          <a:bodyPr>
            <a:normAutofit fontScale="92500" lnSpcReduction="10000"/>
          </a:bodyPr>
          <a:lstStyle/>
          <a:p>
            <a:pPr marL="0" indent="0" algn="ctr">
              <a:buNone/>
            </a:pPr>
            <a:r>
              <a:rPr lang="en-US" sz="1800" b="1" dirty="0" smtClean="0"/>
              <a:t>Activities</a:t>
            </a:r>
          </a:p>
          <a:p>
            <a:pPr>
              <a:buFont typeface="Arial"/>
              <a:buChar char="•"/>
            </a:pPr>
            <a:r>
              <a:rPr lang="en-US" sz="1500" dirty="0" smtClean="0"/>
              <a:t>In groups, students will create and outline topographic maps that can be used for an orienteering session within the school grounds. This map will have it’s own theme.</a:t>
            </a:r>
          </a:p>
          <a:p>
            <a:pPr marL="0" indent="0">
              <a:buNone/>
            </a:pPr>
            <a:r>
              <a:rPr lang="en-US" sz="1500" dirty="0" smtClean="0"/>
              <a:t> </a:t>
            </a:r>
          </a:p>
          <a:p>
            <a:pPr>
              <a:buFont typeface="Arial"/>
              <a:buChar char="•"/>
            </a:pPr>
            <a:r>
              <a:rPr lang="en-US" sz="1500" dirty="0" smtClean="0"/>
              <a:t>Student’s will allocate specific roles to be taken on during task.</a:t>
            </a:r>
          </a:p>
          <a:p>
            <a:pPr marL="0" indent="0">
              <a:buNone/>
            </a:pPr>
            <a:r>
              <a:rPr lang="en-US" sz="1500" dirty="0" smtClean="0"/>
              <a:t> </a:t>
            </a:r>
          </a:p>
          <a:p>
            <a:pPr>
              <a:buFont typeface="Arial"/>
              <a:buChar char="•"/>
            </a:pPr>
            <a:r>
              <a:rPr lang="en-US" sz="1500" dirty="0" smtClean="0"/>
              <a:t>Students shall complete maps set by other groups.</a:t>
            </a:r>
          </a:p>
          <a:p>
            <a:pPr marL="0" indent="0">
              <a:buNone/>
            </a:pPr>
            <a:r>
              <a:rPr lang="en-US" sz="1500" dirty="0" smtClean="0"/>
              <a:t> </a:t>
            </a:r>
          </a:p>
          <a:p>
            <a:pPr>
              <a:buFont typeface="Arial"/>
              <a:buChar char="•"/>
            </a:pPr>
            <a:r>
              <a:rPr lang="en-US" sz="1500" dirty="0" smtClean="0"/>
              <a:t>Groups shall reflect on the session and evaluate both own and others maps/activities. </a:t>
            </a:r>
            <a:endParaRPr lang="en-US" sz="1500" dirty="0"/>
          </a:p>
        </p:txBody>
      </p:sp>
      <p:sp>
        <p:nvSpPr>
          <p:cNvPr id="8" name="TextBox 7"/>
          <p:cNvSpPr txBox="1"/>
          <p:nvPr/>
        </p:nvSpPr>
        <p:spPr>
          <a:xfrm>
            <a:off x="3299364" y="4252913"/>
            <a:ext cx="2622925" cy="2376035"/>
          </a:xfrm>
          <a:prstGeom prst="rect">
            <a:avLst/>
          </a:prstGeom>
          <a:solidFill>
            <a:schemeClr val="accent3">
              <a:lumMod val="20000"/>
              <a:lumOff val="80000"/>
            </a:schemeClr>
          </a:solidFill>
          <a:ln w="28575" cap="rnd" cmpd="sng">
            <a:solidFill>
              <a:schemeClr val="tx2"/>
            </a:solidFill>
            <a:prstDash val="solid"/>
            <a:round/>
          </a:ln>
        </p:spPr>
        <p:txBody>
          <a:bodyPr wrap="square" rtlCol="0">
            <a:spAutoFit/>
          </a:bodyPr>
          <a:lstStyle/>
          <a:p>
            <a:pPr algn="ctr" defTabSz="914400">
              <a:spcBef>
                <a:spcPct val="20000"/>
              </a:spcBef>
            </a:pPr>
            <a:r>
              <a:rPr lang="en-US" sz="1200" b="1" dirty="0">
                <a:solidFill>
                  <a:schemeClr val="tx1">
                    <a:lumMod val="50000"/>
                    <a:lumOff val="50000"/>
                  </a:schemeClr>
                </a:solidFill>
                <a:latin typeface="+mj-lt"/>
              </a:rPr>
              <a:t>Curriculum Emphasis for Skills </a:t>
            </a:r>
            <a:r>
              <a:rPr lang="en-US" sz="1200" b="1" dirty="0" smtClean="0">
                <a:solidFill>
                  <a:schemeClr val="tx1">
                    <a:lumMod val="50000"/>
                    <a:lumOff val="50000"/>
                  </a:schemeClr>
                </a:solidFill>
                <a:latin typeface="+mj-lt"/>
              </a:rPr>
              <a:t>Assessment</a:t>
            </a:r>
          </a:p>
          <a:p>
            <a:pPr marL="171450" indent="-171450" defTabSz="914400">
              <a:spcBef>
                <a:spcPct val="20000"/>
              </a:spcBef>
              <a:buFont typeface="Arial"/>
              <a:buChar char="•"/>
            </a:pPr>
            <a:r>
              <a:rPr lang="en-US" sz="1100" dirty="0" smtClean="0">
                <a:solidFill>
                  <a:schemeClr val="tx1">
                    <a:lumMod val="50000"/>
                    <a:lumOff val="50000"/>
                  </a:schemeClr>
                </a:solidFill>
                <a:latin typeface="+mj-lt"/>
              </a:rPr>
              <a:t>Demonstrating examples of creativity with an awareness of the factors that promote quality. </a:t>
            </a:r>
          </a:p>
          <a:p>
            <a:pPr marL="171450" indent="-171450" defTabSz="914400">
              <a:spcBef>
                <a:spcPct val="20000"/>
              </a:spcBef>
              <a:buFont typeface="Arial"/>
              <a:buChar char="•"/>
            </a:pPr>
            <a:endParaRPr lang="en-US" sz="1100" dirty="0">
              <a:solidFill>
                <a:schemeClr val="tx1">
                  <a:lumMod val="50000"/>
                  <a:lumOff val="50000"/>
                </a:schemeClr>
              </a:solidFill>
              <a:latin typeface="+mj-lt"/>
            </a:endParaRPr>
          </a:p>
          <a:p>
            <a:pPr marL="171450" indent="-171450" defTabSz="914400">
              <a:spcBef>
                <a:spcPct val="20000"/>
              </a:spcBef>
              <a:buFont typeface="Arial"/>
              <a:buChar char="•"/>
            </a:pPr>
            <a:r>
              <a:rPr lang="en-US" sz="1100" dirty="0" smtClean="0">
                <a:solidFill>
                  <a:schemeClr val="tx1">
                    <a:lumMod val="50000"/>
                    <a:lumOff val="50000"/>
                  </a:schemeClr>
                </a:solidFill>
                <a:latin typeface="+mj-lt"/>
              </a:rPr>
              <a:t>Effective use of team work, delegation and leadership. </a:t>
            </a:r>
          </a:p>
          <a:p>
            <a:pPr marL="171450" indent="-171450" defTabSz="914400">
              <a:spcBef>
                <a:spcPct val="20000"/>
              </a:spcBef>
              <a:buFont typeface="Arial"/>
              <a:buChar char="•"/>
            </a:pPr>
            <a:endParaRPr lang="en-US" sz="1100" dirty="0">
              <a:solidFill>
                <a:schemeClr val="tx1">
                  <a:lumMod val="50000"/>
                  <a:lumOff val="50000"/>
                </a:schemeClr>
              </a:solidFill>
              <a:latin typeface="+mj-lt"/>
            </a:endParaRPr>
          </a:p>
          <a:p>
            <a:pPr marL="171450" indent="-171450" defTabSz="914400">
              <a:spcBef>
                <a:spcPct val="20000"/>
              </a:spcBef>
              <a:buFont typeface="Arial"/>
              <a:buChar char="•"/>
            </a:pPr>
            <a:r>
              <a:rPr lang="en-US" sz="1100" dirty="0" smtClean="0">
                <a:solidFill>
                  <a:schemeClr val="tx1">
                    <a:lumMod val="50000"/>
                    <a:lumOff val="50000"/>
                  </a:schemeClr>
                </a:solidFill>
                <a:latin typeface="+mj-lt"/>
              </a:rPr>
              <a:t>Adapting technical orienteering skills to customized maps. </a:t>
            </a:r>
          </a:p>
          <a:p>
            <a:pPr marL="171450" indent="-171450" defTabSz="914400">
              <a:spcBef>
                <a:spcPct val="20000"/>
              </a:spcBef>
              <a:buFont typeface="Arial"/>
              <a:buChar char="•"/>
            </a:pPr>
            <a:endParaRPr lang="en-US" sz="1200" dirty="0">
              <a:solidFill>
                <a:schemeClr val="tx1">
                  <a:lumMod val="50000"/>
                  <a:lumOff val="50000"/>
                </a:schemeClr>
              </a:solidFill>
              <a:latin typeface="+mj-lt"/>
            </a:endParaRPr>
          </a:p>
        </p:txBody>
      </p:sp>
      <p:sp>
        <p:nvSpPr>
          <p:cNvPr id="9" name="TextBox 8"/>
          <p:cNvSpPr txBox="1"/>
          <p:nvPr/>
        </p:nvSpPr>
        <p:spPr>
          <a:xfrm>
            <a:off x="6184581" y="4252167"/>
            <a:ext cx="2833359" cy="2348335"/>
          </a:xfrm>
          <a:prstGeom prst="rect">
            <a:avLst/>
          </a:prstGeom>
          <a:solidFill>
            <a:schemeClr val="accent2">
              <a:lumMod val="20000"/>
              <a:lumOff val="80000"/>
            </a:schemeClr>
          </a:solidFill>
          <a:ln w="28575" cap="rnd" cmpd="sng">
            <a:solidFill>
              <a:schemeClr val="tx2"/>
            </a:solidFill>
            <a:round/>
          </a:ln>
        </p:spPr>
        <p:txBody>
          <a:bodyPr wrap="square" rtlCol="0">
            <a:noAutofit/>
          </a:bodyPr>
          <a:lstStyle/>
          <a:p>
            <a:pPr algn="ctr" defTabSz="914400">
              <a:spcBef>
                <a:spcPct val="20000"/>
              </a:spcBef>
            </a:pPr>
            <a:r>
              <a:rPr lang="en-US" sz="1200" b="1" dirty="0">
                <a:solidFill>
                  <a:schemeClr val="tx1">
                    <a:lumMod val="50000"/>
                    <a:lumOff val="50000"/>
                  </a:schemeClr>
                </a:solidFill>
                <a:latin typeface="+mj-lt"/>
              </a:rPr>
              <a:t>Curriculum Emphasis for Choices Assessment </a:t>
            </a:r>
          </a:p>
          <a:p>
            <a:pPr marL="171450" indent="-171450" defTabSz="914400">
              <a:lnSpc>
                <a:spcPct val="80000"/>
              </a:lnSpc>
              <a:spcBef>
                <a:spcPct val="20000"/>
              </a:spcBef>
              <a:buFont typeface="Arial"/>
              <a:buChar char="•"/>
            </a:pPr>
            <a:r>
              <a:rPr lang="en-US" sz="1100" dirty="0">
                <a:solidFill>
                  <a:schemeClr val="tx1">
                    <a:lumMod val="50000"/>
                    <a:lumOff val="50000"/>
                  </a:schemeClr>
                </a:solidFill>
                <a:latin typeface="+mj-lt"/>
              </a:rPr>
              <a:t>Correctly assess individual and fellow students work. </a:t>
            </a:r>
            <a:endParaRPr lang="en-US" sz="1100" dirty="0" smtClean="0">
              <a:solidFill>
                <a:schemeClr val="tx1">
                  <a:lumMod val="50000"/>
                  <a:lumOff val="50000"/>
                </a:schemeClr>
              </a:solidFill>
              <a:latin typeface="+mj-lt"/>
            </a:endParaRPr>
          </a:p>
          <a:p>
            <a:pPr marL="171450" indent="-171450" defTabSz="914400">
              <a:lnSpc>
                <a:spcPct val="80000"/>
              </a:lnSpc>
              <a:spcBef>
                <a:spcPct val="20000"/>
              </a:spcBef>
              <a:buFont typeface="Arial"/>
              <a:buChar char="•"/>
            </a:pPr>
            <a:endParaRPr lang="en-US" sz="1100" dirty="0">
              <a:solidFill>
                <a:schemeClr val="tx1">
                  <a:lumMod val="50000"/>
                  <a:lumOff val="50000"/>
                </a:schemeClr>
              </a:solidFill>
              <a:latin typeface="+mj-lt"/>
            </a:endParaRPr>
          </a:p>
          <a:p>
            <a:pPr marL="171450" indent="-171450" defTabSz="914400">
              <a:lnSpc>
                <a:spcPct val="80000"/>
              </a:lnSpc>
              <a:spcBef>
                <a:spcPct val="20000"/>
              </a:spcBef>
              <a:buFont typeface="Arial"/>
              <a:buChar char="•"/>
            </a:pPr>
            <a:r>
              <a:rPr lang="en-US" sz="1100" dirty="0" smtClean="0">
                <a:solidFill>
                  <a:schemeClr val="tx1">
                    <a:lumMod val="50000"/>
                    <a:lumOff val="50000"/>
                  </a:schemeClr>
                </a:solidFill>
                <a:latin typeface="+mj-lt"/>
              </a:rPr>
              <a:t>Showing the use of goal setting, decision making and time management. </a:t>
            </a:r>
          </a:p>
          <a:p>
            <a:pPr marL="171450" indent="-171450" defTabSz="914400">
              <a:lnSpc>
                <a:spcPct val="80000"/>
              </a:lnSpc>
              <a:spcBef>
                <a:spcPct val="20000"/>
              </a:spcBef>
              <a:buFont typeface="Arial"/>
              <a:buChar char="•"/>
            </a:pPr>
            <a:endParaRPr lang="en-US" sz="1100" dirty="0">
              <a:solidFill>
                <a:schemeClr val="tx1">
                  <a:lumMod val="50000"/>
                  <a:lumOff val="50000"/>
                </a:schemeClr>
              </a:solidFill>
              <a:latin typeface="+mj-lt"/>
            </a:endParaRPr>
          </a:p>
          <a:p>
            <a:pPr marL="171450" indent="-171450" defTabSz="914400">
              <a:lnSpc>
                <a:spcPct val="80000"/>
              </a:lnSpc>
              <a:spcBef>
                <a:spcPct val="20000"/>
              </a:spcBef>
              <a:buFont typeface="Arial"/>
              <a:buChar char="•"/>
            </a:pPr>
            <a:r>
              <a:rPr lang="en-US" sz="1100" dirty="0" smtClean="0">
                <a:solidFill>
                  <a:schemeClr val="tx1">
                    <a:lumMod val="50000"/>
                    <a:lumOff val="50000"/>
                  </a:schemeClr>
                </a:solidFill>
                <a:latin typeface="+mj-lt"/>
              </a:rPr>
              <a:t>Showing an awareness and valuing the contributions of others. </a:t>
            </a:r>
          </a:p>
          <a:p>
            <a:pPr marL="171450" indent="-171450" defTabSz="914400">
              <a:lnSpc>
                <a:spcPct val="80000"/>
              </a:lnSpc>
              <a:spcBef>
                <a:spcPct val="20000"/>
              </a:spcBef>
              <a:buFont typeface="Arial"/>
              <a:buChar char="•"/>
            </a:pPr>
            <a:endParaRPr lang="en-US" sz="1100" dirty="0">
              <a:solidFill>
                <a:schemeClr val="tx1">
                  <a:lumMod val="50000"/>
                  <a:lumOff val="50000"/>
                </a:schemeClr>
              </a:solidFill>
              <a:latin typeface="+mj-lt"/>
            </a:endParaRPr>
          </a:p>
          <a:p>
            <a:pPr marL="171450" indent="-171450" defTabSz="914400">
              <a:lnSpc>
                <a:spcPct val="80000"/>
              </a:lnSpc>
              <a:spcBef>
                <a:spcPct val="20000"/>
              </a:spcBef>
              <a:buFont typeface="Arial"/>
              <a:buChar char="•"/>
            </a:pPr>
            <a:r>
              <a:rPr lang="en-US" sz="1100" dirty="0" smtClean="0">
                <a:solidFill>
                  <a:schemeClr val="tx1">
                    <a:lumMod val="50000"/>
                    <a:lumOff val="50000"/>
                  </a:schemeClr>
                </a:solidFill>
                <a:latin typeface="+mj-lt"/>
              </a:rPr>
              <a:t>Use of skills learnt in other areas of curriculum </a:t>
            </a:r>
            <a:r>
              <a:rPr lang="en-US" sz="1100" dirty="0" err="1" smtClean="0">
                <a:solidFill>
                  <a:schemeClr val="tx1">
                    <a:lumMod val="50000"/>
                    <a:lumOff val="50000"/>
                  </a:schemeClr>
                </a:solidFill>
                <a:latin typeface="+mj-lt"/>
              </a:rPr>
              <a:t>e.g</a:t>
            </a:r>
            <a:r>
              <a:rPr lang="en-US" sz="1100" dirty="0" smtClean="0">
                <a:solidFill>
                  <a:schemeClr val="tx1">
                    <a:lumMod val="50000"/>
                    <a:lumOff val="50000"/>
                  </a:schemeClr>
                </a:solidFill>
                <a:latin typeface="+mj-lt"/>
              </a:rPr>
              <a:t> the arts. </a:t>
            </a:r>
            <a:endParaRPr lang="en-US" sz="1100" dirty="0">
              <a:solidFill>
                <a:schemeClr val="tx1">
                  <a:lumMod val="50000"/>
                  <a:lumOff val="50000"/>
                </a:schemeClr>
              </a:solidFill>
              <a:latin typeface="+mj-lt"/>
            </a:endParaRPr>
          </a:p>
          <a:p>
            <a:endParaRPr lang="en-US" dirty="0"/>
          </a:p>
          <a:p>
            <a:endParaRPr lang="en-US" dirty="0"/>
          </a:p>
          <a:p>
            <a:endParaRPr lang="en-US" dirty="0" smtClean="0"/>
          </a:p>
          <a:p>
            <a:endParaRPr lang="en-US" dirty="0"/>
          </a:p>
        </p:txBody>
      </p:sp>
    </p:spTree>
    <p:extLst>
      <p:ext uri="{BB962C8B-B14F-4D97-AF65-F5344CB8AC3E}">
        <p14:creationId xmlns:p14="http://schemas.microsoft.com/office/powerpoint/2010/main" val="2978825155"/>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78744"/>
            <a:ext cx="8229600" cy="497007"/>
          </a:xfrm>
        </p:spPr>
        <p:txBody>
          <a:bodyPr/>
          <a:lstStyle/>
          <a:p>
            <a:r>
              <a:rPr lang="en-US" sz="2400" dirty="0" smtClean="0"/>
              <a:t>Week 6: Preparation </a:t>
            </a:r>
            <a:endParaRPr lang="en-US" sz="2400" dirty="0"/>
          </a:p>
        </p:txBody>
      </p:sp>
      <p:sp>
        <p:nvSpPr>
          <p:cNvPr id="3" name="Text Placeholder 2"/>
          <p:cNvSpPr>
            <a:spLocks noGrp="1"/>
          </p:cNvSpPr>
          <p:nvPr>
            <p:ph type="body" idx="1"/>
          </p:nvPr>
        </p:nvSpPr>
        <p:spPr>
          <a:xfrm>
            <a:off x="167298" y="1128273"/>
            <a:ext cx="2855968" cy="2985837"/>
          </a:xfrm>
          <a:solidFill>
            <a:schemeClr val="tx2">
              <a:lumMod val="20000"/>
              <a:lumOff val="80000"/>
            </a:schemeClr>
          </a:solidFill>
          <a:ln w="28575" cap="rnd" cmpd="sng">
            <a:solidFill>
              <a:schemeClr val="tx2"/>
            </a:solidFill>
            <a:round/>
          </a:ln>
        </p:spPr>
        <p:txBody>
          <a:bodyPr/>
          <a:lstStyle/>
          <a:p>
            <a:r>
              <a:rPr lang="en-US" sz="1400" b="1" dirty="0" smtClean="0"/>
              <a:t>Learning Objectives</a:t>
            </a:r>
          </a:p>
          <a:p>
            <a:pPr marL="285750" indent="-285750" algn="l">
              <a:buFont typeface="Arial"/>
              <a:buChar char="•"/>
            </a:pPr>
            <a:r>
              <a:rPr lang="en-US" sz="1200" dirty="0" smtClean="0"/>
              <a:t>To prepare students for residential trip by looking at technical equipment and it’s use, extra activities such as problem solving, bouldering etc.</a:t>
            </a:r>
          </a:p>
          <a:p>
            <a:pPr algn="l"/>
            <a:endParaRPr lang="en-US" sz="1200" dirty="0" smtClean="0"/>
          </a:p>
          <a:p>
            <a:pPr marL="285750" indent="-285750" algn="l">
              <a:buFont typeface="Arial"/>
              <a:buChar char="•"/>
            </a:pPr>
            <a:r>
              <a:rPr lang="en-US" sz="1200" dirty="0" smtClean="0"/>
              <a:t>To combine all technical skills and knowledge associated with orienteering. </a:t>
            </a:r>
          </a:p>
          <a:p>
            <a:pPr algn="l"/>
            <a:endParaRPr lang="en-US" sz="1200" dirty="0" smtClean="0"/>
          </a:p>
          <a:p>
            <a:pPr marL="285750" indent="-285750" algn="l">
              <a:buFont typeface="Arial"/>
              <a:buChar char="•"/>
            </a:pPr>
            <a:r>
              <a:rPr lang="en-US" sz="1200" dirty="0" smtClean="0"/>
              <a:t>To evaluate individual and group success in reflection of the unit of work. </a:t>
            </a:r>
          </a:p>
        </p:txBody>
      </p:sp>
      <p:pic>
        <p:nvPicPr>
          <p:cNvPr id="10" name="Content Placeholder 9" descr="Dofe Kit List Pic.jpeg"/>
          <p:cNvPicPr>
            <a:picLocks noGrp="1" noChangeAspect="1"/>
          </p:cNvPicPr>
          <p:nvPr>
            <p:ph sz="quarter" idx="13"/>
          </p:nvPr>
        </p:nvPicPr>
        <p:blipFill>
          <a:blip r:embed="rId3">
            <a:extLst>
              <a:ext uri="{28A0092B-C50C-407E-A947-70E740481C1C}">
                <a14:useLocalDpi xmlns:a14="http://schemas.microsoft.com/office/drawing/2010/main" val="0"/>
              </a:ext>
            </a:extLst>
          </a:blip>
          <a:srcRect l="3602" r="3602"/>
          <a:stretch>
            <a:fillRect/>
          </a:stretch>
        </p:blipFill>
        <p:spPr>
          <a:xfrm>
            <a:off x="166688" y="4252913"/>
            <a:ext cx="2855912" cy="2421014"/>
          </a:xfrm>
          <a:ln w="28575" cap="rnd" cmpd="sng">
            <a:solidFill>
              <a:schemeClr val="tx2"/>
            </a:solidFill>
            <a:round/>
          </a:ln>
        </p:spPr>
      </p:pic>
      <p:sp>
        <p:nvSpPr>
          <p:cNvPr id="6" name="Content Placeholder 5"/>
          <p:cNvSpPr>
            <a:spLocks noGrp="1"/>
          </p:cNvSpPr>
          <p:nvPr>
            <p:ph sz="quarter" idx="14"/>
          </p:nvPr>
        </p:nvSpPr>
        <p:spPr>
          <a:xfrm>
            <a:off x="3133705" y="1128273"/>
            <a:ext cx="5884235" cy="2985838"/>
          </a:xfrm>
          <a:solidFill>
            <a:schemeClr val="accent5">
              <a:lumMod val="20000"/>
              <a:lumOff val="80000"/>
            </a:schemeClr>
          </a:solidFill>
          <a:ln w="28575" cap="rnd" cmpd="sng">
            <a:solidFill>
              <a:schemeClr val="tx2"/>
            </a:solidFill>
            <a:prstDash val="solid"/>
            <a:round/>
          </a:ln>
        </p:spPr>
        <p:txBody>
          <a:bodyPr>
            <a:normAutofit/>
          </a:bodyPr>
          <a:lstStyle/>
          <a:p>
            <a:pPr marL="0" indent="0" algn="ctr">
              <a:buNone/>
            </a:pPr>
            <a:r>
              <a:rPr lang="en-US" sz="1600" b="1" dirty="0" smtClean="0"/>
              <a:t>Activities</a:t>
            </a:r>
          </a:p>
          <a:p>
            <a:r>
              <a:rPr lang="en-US" sz="1200" dirty="0" smtClean="0"/>
              <a:t>Incorporating elements of orienteering, students in groups will be handed customized control cards and maps. Each control point on the map shall represent elements/activities commonly found/associated on or with a residential trip (how to pack a rucksack, the use of a Kelly kettle, setting up a tent, bouldering activities, problem solving). In order to complete the course, groups will need to work together and take part in each of these activities. (Members of staff to be placed at each point to ensure safety).   </a:t>
            </a:r>
          </a:p>
          <a:p>
            <a:endParaRPr lang="en-US" sz="1200" dirty="0"/>
          </a:p>
          <a:p>
            <a:r>
              <a:rPr lang="en-US" sz="1200" dirty="0" smtClean="0"/>
              <a:t>Students shall reflect upon this unit of work and Orienteering as a concept through a group reflection activity and the use of individual reflective journals. </a:t>
            </a:r>
            <a:endParaRPr lang="en-US" sz="1200" dirty="0"/>
          </a:p>
        </p:txBody>
      </p:sp>
      <p:sp>
        <p:nvSpPr>
          <p:cNvPr id="8" name="TextBox 7"/>
          <p:cNvSpPr txBox="1"/>
          <p:nvPr/>
        </p:nvSpPr>
        <p:spPr>
          <a:xfrm>
            <a:off x="3299364" y="4252167"/>
            <a:ext cx="2622925" cy="2421760"/>
          </a:xfrm>
          <a:prstGeom prst="rect">
            <a:avLst/>
          </a:prstGeom>
          <a:solidFill>
            <a:schemeClr val="accent3">
              <a:lumMod val="20000"/>
              <a:lumOff val="80000"/>
            </a:schemeClr>
          </a:solidFill>
          <a:ln w="28575" cap="rnd" cmpd="sng">
            <a:solidFill>
              <a:schemeClr val="tx2"/>
            </a:solidFill>
            <a:prstDash val="solid"/>
            <a:round/>
          </a:ln>
        </p:spPr>
        <p:txBody>
          <a:bodyPr wrap="square" rtlCol="0">
            <a:noAutofit/>
          </a:bodyPr>
          <a:lstStyle/>
          <a:p>
            <a:pPr algn="ctr" defTabSz="914400">
              <a:spcBef>
                <a:spcPct val="20000"/>
              </a:spcBef>
            </a:pPr>
            <a:r>
              <a:rPr lang="en-US" sz="1100" b="1" dirty="0">
                <a:solidFill>
                  <a:schemeClr val="tx1">
                    <a:lumMod val="50000"/>
                    <a:lumOff val="50000"/>
                  </a:schemeClr>
                </a:solidFill>
                <a:latin typeface="+mj-lt"/>
              </a:rPr>
              <a:t>Curriculum Emphasis for Skills </a:t>
            </a:r>
            <a:r>
              <a:rPr lang="en-US" sz="1100" b="1" dirty="0" smtClean="0">
                <a:solidFill>
                  <a:schemeClr val="tx1">
                    <a:lumMod val="50000"/>
                    <a:lumOff val="50000"/>
                  </a:schemeClr>
                </a:solidFill>
                <a:latin typeface="+mj-lt"/>
              </a:rPr>
              <a:t>Assessment</a:t>
            </a:r>
          </a:p>
          <a:p>
            <a:pPr marL="285750" indent="-285750" defTabSz="914400">
              <a:spcBef>
                <a:spcPct val="20000"/>
              </a:spcBef>
              <a:buFont typeface="Arial"/>
              <a:buChar char="•"/>
            </a:pPr>
            <a:r>
              <a:rPr lang="en-US" sz="900" dirty="0" smtClean="0">
                <a:solidFill>
                  <a:schemeClr val="tx1">
                    <a:lumMod val="50000"/>
                    <a:lumOff val="50000"/>
                  </a:schemeClr>
                </a:solidFill>
                <a:latin typeface="+mj-lt"/>
              </a:rPr>
              <a:t>Understanding of how to dress properly for OAA. </a:t>
            </a:r>
          </a:p>
          <a:p>
            <a:pPr defTabSz="914400">
              <a:lnSpc>
                <a:spcPct val="70000"/>
              </a:lnSpc>
              <a:spcBef>
                <a:spcPct val="20000"/>
              </a:spcBef>
            </a:pPr>
            <a:endParaRPr lang="en-US" sz="900" dirty="0" smtClean="0">
              <a:solidFill>
                <a:schemeClr val="tx1">
                  <a:lumMod val="50000"/>
                  <a:lumOff val="50000"/>
                </a:schemeClr>
              </a:solidFill>
              <a:latin typeface="+mj-lt"/>
            </a:endParaRPr>
          </a:p>
          <a:p>
            <a:pPr marL="285750" indent="-285750" defTabSz="914400">
              <a:lnSpc>
                <a:spcPct val="70000"/>
              </a:lnSpc>
              <a:spcBef>
                <a:spcPct val="20000"/>
              </a:spcBef>
              <a:buFont typeface="Arial"/>
              <a:buChar char="•"/>
            </a:pPr>
            <a:r>
              <a:rPr lang="en-US" sz="900" dirty="0" smtClean="0">
                <a:solidFill>
                  <a:schemeClr val="tx1">
                    <a:lumMod val="50000"/>
                    <a:lumOff val="50000"/>
                  </a:schemeClr>
                </a:solidFill>
                <a:latin typeface="+mj-lt"/>
              </a:rPr>
              <a:t>Ability to use technical kit related to OAA. </a:t>
            </a:r>
          </a:p>
          <a:p>
            <a:pPr defTabSz="914400">
              <a:lnSpc>
                <a:spcPct val="70000"/>
              </a:lnSpc>
              <a:spcBef>
                <a:spcPct val="20000"/>
              </a:spcBef>
            </a:pPr>
            <a:endParaRPr lang="en-US" sz="900" dirty="0" smtClean="0">
              <a:solidFill>
                <a:schemeClr val="tx1">
                  <a:lumMod val="50000"/>
                  <a:lumOff val="50000"/>
                </a:schemeClr>
              </a:solidFill>
              <a:latin typeface="+mj-lt"/>
            </a:endParaRPr>
          </a:p>
          <a:p>
            <a:pPr marL="285750" indent="-285750" defTabSz="914400">
              <a:lnSpc>
                <a:spcPct val="70000"/>
              </a:lnSpc>
              <a:spcBef>
                <a:spcPct val="20000"/>
              </a:spcBef>
              <a:buFont typeface="Arial"/>
              <a:buChar char="•"/>
            </a:pPr>
            <a:r>
              <a:rPr lang="en-US" sz="900" dirty="0" smtClean="0">
                <a:solidFill>
                  <a:schemeClr val="tx1">
                    <a:lumMod val="50000"/>
                    <a:lumOff val="50000"/>
                  </a:schemeClr>
                </a:solidFill>
                <a:latin typeface="+mj-lt"/>
              </a:rPr>
              <a:t>Ability to show confidence and resilience when faced with new concepts and activities. </a:t>
            </a:r>
          </a:p>
          <a:p>
            <a:pPr defTabSz="914400">
              <a:lnSpc>
                <a:spcPct val="70000"/>
              </a:lnSpc>
              <a:spcBef>
                <a:spcPct val="20000"/>
              </a:spcBef>
            </a:pPr>
            <a:endParaRPr lang="en-US" sz="900" dirty="0" smtClean="0">
              <a:solidFill>
                <a:schemeClr val="tx1">
                  <a:lumMod val="50000"/>
                  <a:lumOff val="50000"/>
                </a:schemeClr>
              </a:solidFill>
              <a:latin typeface="+mj-lt"/>
            </a:endParaRPr>
          </a:p>
          <a:p>
            <a:pPr marL="285750" indent="-285750" defTabSz="914400">
              <a:lnSpc>
                <a:spcPct val="70000"/>
              </a:lnSpc>
              <a:spcBef>
                <a:spcPct val="20000"/>
              </a:spcBef>
              <a:buFont typeface="Arial"/>
              <a:buChar char="•"/>
            </a:pPr>
            <a:r>
              <a:rPr lang="en-US" sz="900" dirty="0" smtClean="0">
                <a:solidFill>
                  <a:schemeClr val="tx1">
                    <a:lumMod val="50000"/>
                    <a:lumOff val="50000"/>
                  </a:schemeClr>
                </a:solidFill>
                <a:latin typeface="+mj-lt"/>
              </a:rPr>
              <a:t>Ability to refine technical/physical skills learnt across the unit. </a:t>
            </a:r>
          </a:p>
          <a:p>
            <a:pPr marL="285750" indent="-285750" defTabSz="914400">
              <a:lnSpc>
                <a:spcPct val="70000"/>
              </a:lnSpc>
              <a:spcBef>
                <a:spcPct val="20000"/>
              </a:spcBef>
              <a:buFont typeface="Arial"/>
              <a:buChar char="•"/>
            </a:pPr>
            <a:endParaRPr lang="en-US" sz="900" dirty="0">
              <a:solidFill>
                <a:schemeClr val="tx1">
                  <a:lumMod val="50000"/>
                  <a:lumOff val="50000"/>
                </a:schemeClr>
              </a:solidFill>
              <a:latin typeface="+mj-lt"/>
            </a:endParaRPr>
          </a:p>
          <a:p>
            <a:pPr marL="285750" indent="-285750" defTabSz="914400">
              <a:lnSpc>
                <a:spcPct val="70000"/>
              </a:lnSpc>
              <a:spcBef>
                <a:spcPct val="20000"/>
              </a:spcBef>
              <a:buFont typeface="Arial"/>
              <a:buChar char="•"/>
            </a:pPr>
            <a:r>
              <a:rPr lang="en-US" sz="900" dirty="0" smtClean="0">
                <a:solidFill>
                  <a:schemeClr val="tx1">
                    <a:lumMod val="50000"/>
                    <a:lumOff val="50000"/>
                  </a:schemeClr>
                </a:solidFill>
                <a:latin typeface="+mj-lt"/>
              </a:rPr>
              <a:t>Ability to analyse personal performance and</a:t>
            </a:r>
            <a:r>
              <a:rPr lang="en-US" sz="900" dirty="0">
                <a:solidFill>
                  <a:schemeClr val="tx1">
                    <a:lumMod val="50000"/>
                    <a:lumOff val="50000"/>
                  </a:schemeClr>
                </a:solidFill>
                <a:latin typeface="+mj-lt"/>
              </a:rPr>
              <a:t> identify other ways to improve. </a:t>
            </a:r>
          </a:p>
          <a:p>
            <a:pPr marL="285750" indent="-285750" defTabSz="914400">
              <a:spcBef>
                <a:spcPct val="20000"/>
              </a:spcBef>
              <a:buFont typeface="Arial"/>
              <a:buChar char="•"/>
            </a:pPr>
            <a:endParaRPr lang="en-US" sz="1400" b="1" dirty="0">
              <a:solidFill>
                <a:schemeClr val="tx1">
                  <a:lumMod val="50000"/>
                  <a:lumOff val="50000"/>
                </a:schemeClr>
              </a:solidFill>
              <a:latin typeface="+mj-lt"/>
            </a:endParaRPr>
          </a:p>
        </p:txBody>
      </p:sp>
      <p:sp>
        <p:nvSpPr>
          <p:cNvPr id="9" name="TextBox 8"/>
          <p:cNvSpPr txBox="1"/>
          <p:nvPr/>
        </p:nvSpPr>
        <p:spPr>
          <a:xfrm>
            <a:off x="6184581" y="4252914"/>
            <a:ext cx="2833359" cy="2421014"/>
          </a:xfrm>
          <a:prstGeom prst="rect">
            <a:avLst/>
          </a:prstGeom>
          <a:solidFill>
            <a:schemeClr val="accent2">
              <a:lumMod val="20000"/>
              <a:lumOff val="80000"/>
            </a:schemeClr>
          </a:solidFill>
          <a:ln w="28575" cap="rnd" cmpd="sng">
            <a:solidFill>
              <a:schemeClr val="tx2"/>
            </a:solidFill>
            <a:round/>
          </a:ln>
        </p:spPr>
        <p:txBody>
          <a:bodyPr wrap="square" rtlCol="0">
            <a:noAutofit/>
          </a:bodyPr>
          <a:lstStyle/>
          <a:p>
            <a:pPr algn="ctr" defTabSz="914400">
              <a:spcBef>
                <a:spcPct val="20000"/>
              </a:spcBef>
            </a:pPr>
            <a:r>
              <a:rPr lang="en-US" sz="1050" b="1" dirty="0">
                <a:solidFill>
                  <a:schemeClr val="tx1">
                    <a:lumMod val="50000"/>
                    <a:lumOff val="50000"/>
                  </a:schemeClr>
                </a:solidFill>
                <a:latin typeface="+mj-lt"/>
              </a:rPr>
              <a:t>Curriculum Emphasis for Choices Assessment </a:t>
            </a:r>
            <a:endParaRPr lang="en-US" sz="1050" b="1" dirty="0" smtClean="0">
              <a:solidFill>
                <a:schemeClr val="tx1">
                  <a:lumMod val="50000"/>
                  <a:lumOff val="50000"/>
                </a:schemeClr>
              </a:solidFill>
              <a:latin typeface="+mj-lt"/>
            </a:endParaRPr>
          </a:p>
          <a:p>
            <a:pPr marL="171450" indent="-171450" defTabSz="914400">
              <a:lnSpc>
                <a:spcPct val="80000"/>
              </a:lnSpc>
              <a:spcBef>
                <a:spcPct val="20000"/>
              </a:spcBef>
              <a:buFont typeface="Arial"/>
              <a:buChar char="•"/>
            </a:pPr>
            <a:r>
              <a:rPr lang="en-US" sz="1000" dirty="0" smtClean="0">
                <a:solidFill>
                  <a:schemeClr val="tx1">
                    <a:lumMod val="50000"/>
                    <a:lumOff val="50000"/>
                  </a:schemeClr>
                </a:solidFill>
                <a:latin typeface="+mj-lt"/>
              </a:rPr>
              <a:t>Understanding and awareness of history and ethics that underpin OAED and associated concepts.</a:t>
            </a:r>
          </a:p>
          <a:p>
            <a:pPr marL="171450" indent="-171450" defTabSz="914400">
              <a:lnSpc>
                <a:spcPct val="80000"/>
              </a:lnSpc>
              <a:spcBef>
                <a:spcPct val="20000"/>
              </a:spcBef>
              <a:buFont typeface="Arial"/>
              <a:buChar char="•"/>
            </a:pPr>
            <a:endParaRPr lang="en-US" sz="1000" dirty="0">
              <a:solidFill>
                <a:schemeClr val="tx1">
                  <a:lumMod val="50000"/>
                  <a:lumOff val="50000"/>
                </a:schemeClr>
              </a:solidFill>
              <a:latin typeface="+mj-lt"/>
            </a:endParaRPr>
          </a:p>
          <a:p>
            <a:pPr marL="171450" indent="-171450" defTabSz="914400">
              <a:lnSpc>
                <a:spcPct val="80000"/>
              </a:lnSpc>
              <a:spcBef>
                <a:spcPct val="20000"/>
              </a:spcBef>
              <a:buFont typeface="Arial"/>
              <a:buChar char="•"/>
            </a:pPr>
            <a:r>
              <a:rPr lang="en-US" sz="1000" dirty="0" smtClean="0">
                <a:solidFill>
                  <a:schemeClr val="tx1">
                    <a:lumMod val="50000"/>
                    <a:lumOff val="50000"/>
                  </a:schemeClr>
                </a:solidFill>
                <a:latin typeface="+mj-lt"/>
              </a:rPr>
              <a:t> Recognition of the value of developing both soft and hard skills within OAA. </a:t>
            </a:r>
          </a:p>
          <a:p>
            <a:pPr marL="171450" indent="-171450" defTabSz="914400">
              <a:lnSpc>
                <a:spcPct val="80000"/>
              </a:lnSpc>
              <a:spcBef>
                <a:spcPct val="20000"/>
              </a:spcBef>
              <a:buFont typeface="Arial"/>
              <a:buChar char="•"/>
            </a:pPr>
            <a:endParaRPr lang="en-US" sz="1000" dirty="0" smtClean="0">
              <a:solidFill>
                <a:schemeClr val="tx1">
                  <a:lumMod val="50000"/>
                  <a:lumOff val="50000"/>
                </a:schemeClr>
              </a:solidFill>
              <a:latin typeface="+mj-lt"/>
            </a:endParaRPr>
          </a:p>
          <a:p>
            <a:pPr marL="171450" indent="-171450" defTabSz="914400">
              <a:lnSpc>
                <a:spcPct val="80000"/>
              </a:lnSpc>
              <a:spcBef>
                <a:spcPct val="20000"/>
              </a:spcBef>
              <a:buFont typeface="Arial"/>
              <a:buChar char="•"/>
            </a:pPr>
            <a:r>
              <a:rPr lang="en-US" sz="1000" dirty="0" smtClean="0">
                <a:solidFill>
                  <a:schemeClr val="tx1">
                    <a:lumMod val="50000"/>
                    <a:lumOff val="50000"/>
                  </a:schemeClr>
                </a:solidFill>
                <a:latin typeface="+mj-lt"/>
              </a:rPr>
              <a:t>Anticipation of others responses, consequences of action and adaption of personal performance. </a:t>
            </a:r>
          </a:p>
          <a:p>
            <a:pPr marL="171450" indent="-171450" defTabSz="914400">
              <a:lnSpc>
                <a:spcPct val="80000"/>
              </a:lnSpc>
              <a:spcBef>
                <a:spcPct val="20000"/>
              </a:spcBef>
              <a:buFont typeface="Arial"/>
              <a:buChar char="•"/>
            </a:pPr>
            <a:endParaRPr lang="en-US" sz="1000" dirty="0">
              <a:solidFill>
                <a:schemeClr val="tx1">
                  <a:lumMod val="50000"/>
                  <a:lumOff val="50000"/>
                </a:schemeClr>
              </a:solidFill>
              <a:latin typeface="+mj-lt"/>
            </a:endParaRPr>
          </a:p>
          <a:p>
            <a:pPr marL="171450" indent="-171450" defTabSz="914400">
              <a:lnSpc>
                <a:spcPct val="80000"/>
              </a:lnSpc>
              <a:spcBef>
                <a:spcPct val="20000"/>
              </a:spcBef>
              <a:buFont typeface="Arial"/>
              <a:buChar char="•"/>
            </a:pPr>
            <a:r>
              <a:rPr lang="en-US" sz="1000" dirty="0" smtClean="0">
                <a:solidFill>
                  <a:schemeClr val="tx1">
                    <a:lumMod val="50000"/>
                    <a:lumOff val="50000"/>
                  </a:schemeClr>
                </a:solidFill>
                <a:latin typeface="+mj-lt"/>
              </a:rPr>
              <a:t>Using knowledge of principles that underpin health, fitness, the natural environment and performance. </a:t>
            </a:r>
            <a:endParaRPr lang="en-US" sz="1000" dirty="0">
              <a:solidFill>
                <a:schemeClr val="tx1">
                  <a:lumMod val="50000"/>
                  <a:lumOff val="50000"/>
                </a:schemeClr>
              </a:solidFill>
              <a:latin typeface="+mj-lt"/>
            </a:endParaRPr>
          </a:p>
          <a:p>
            <a:pPr marL="171450" indent="-171450" defTabSz="914400">
              <a:spcBef>
                <a:spcPct val="20000"/>
              </a:spcBef>
              <a:buFont typeface="Arial"/>
              <a:buChar char="•"/>
            </a:pPr>
            <a:endParaRPr lang="en-US" sz="1100" dirty="0">
              <a:solidFill>
                <a:schemeClr val="tx1">
                  <a:lumMod val="50000"/>
                  <a:lumOff val="50000"/>
                </a:schemeClr>
              </a:solidFill>
              <a:latin typeface="+mj-lt"/>
            </a:endParaRPr>
          </a:p>
        </p:txBody>
      </p:sp>
    </p:spTree>
    <p:extLst>
      <p:ext uri="{BB962C8B-B14F-4D97-AF65-F5344CB8AC3E}">
        <p14:creationId xmlns:p14="http://schemas.microsoft.com/office/powerpoint/2010/main" val="2627484957"/>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1418"/>
            <a:ext cx="8229600" cy="680320"/>
          </a:xfrm>
        </p:spPr>
        <p:txBody>
          <a:bodyPr/>
          <a:lstStyle/>
          <a:p>
            <a:r>
              <a:rPr lang="en-US" sz="2800" dirty="0" smtClean="0"/>
              <a:t>References</a:t>
            </a:r>
            <a:r>
              <a:rPr lang="en-US" dirty="0" smtClean="0"/>
              <a:t> </a:t>
            </a:r>
            <a:endParaRPr lang="en-US" dirty="0"/>
          </a:p>
        </p:txBody>
      </p:sp>
      <p:sp>
        <p:nvSpPr>
          <p:cNvPr id="5" name="Content Placeholder 4"/>
          <p:cNvSpPr>
            <a:spLocks noGrp="1"/>
          </p:cNvSpPr>
          <p:nvPr>
            <p:ph sz="quarter" idx="13"/>
          </p:nvPr>
        </p:nvSpPr>
        <p:spPr>
          <a:xfrm>
            <a:off x="457199" y="861738"/>
            <a:ext cx="8342813" cy="5264742"/>
          </a:xfrm>
          <a:solidFill>
            <a:schemeClr val="tx2">
              <a:lumMod val="20000"/>
              <a:lumOff val="80000"/>
            </a:schemeClr>
          </a:solidFill>
          <a:ln w="38100" cap="rnd" cmpd="sng">
            <a:solidFill>
              <a:schemeClr val="tx2"/>
            </a:solidFill>
            <a:round/>
          </a:ln>
        </p:spPr>
        <p:txBody>
          <a:bodyPr>
            <a:normAutofit fontScale="92500" lnSpcReduction="20000"/>
          </a:bodyPr>
          <a:lstStyle/>
          <a:p>
            <a:pPr marL="0" indent="0">
              <a:buNone/>
            </a:pPr>
            <a:r>
              <a:rPr lang="en-US" sz="1200" dirty="0" smtClean="0"/>
              <a:t>British Orienteering (2022) </a:t>
            </a:r>
            <a:r>
              <a:rPr lang="en-US" sz="1200" i="1" dirty="0" smtClean="0"/>
              <a:t>‘What is Orienteering?’</a:t>
            </a:r>
            <a:r>
              <a:rPr lang="en-US" sz="1200" dirty="0" smtClean="0"/>
              <a:t>. </a:t>
            </a:r>
            <a:r>
              <a:rPr lang="en-US" sz="1200" dirty="0"/>
              <a:t>Available at: </a:t>
            </a:r>
            <a:r>
              <a:rPr lang="en-US" sz="1200" dirty="0"/>
              <a:t>https://</a:t>
            </a:r>
            <a:r>
              <a:rPr lang="en-US" sz="1200" dirty="0"/>
              <a:t>www.britishorienteering.org.uk/newcomers_guide</a:t>
            </a:r>
            <a:r>
              <a:rPr lang="en-US" sz="1200" dirty="0"/>
              <a:t> </a:t>
            </a:r>
            <a:r>
              <a:rPr lang="en-US" sz="1200" dirty="0" smtClean="0"/>
              <a:t>(Accessed: 09 January 2022). </a:t>
            </a:r>
          </a:p>
          <a:p>
            <a:pPr marL="0" indent="0">
              <a:buNone/>
            </a:pPr>
            <a:endParaRPr lang="en-US" sz="1200" dirty="0"/>
          </a:p>
          <a:p>
            <a:pPr marL="0" indent="0">
              <a:buNone/>
            </a:pPr>
            <a:r>
              <a:rPr lang="en-US" sz="1200" dirty="0" smtClean="0"/>
              <a:t>Barton, J </a:t>
            </a:r>
            <a:r>
              <a:rPr lang="en-US" sz="1200" i="1" dirty="0" smtClean="0"/>
              <a:t>et al </a:t>
            </a:r>
            <a:r>
              <a:rPr lang="en-US" sz="1200" dirty="0" smtClean="0"/>
              <a:t>(2016) ‘Green Exercise: Linking Nature, Health and Well-Being’. London: </a:t>
            </a:r>
            <a:r>
              <a:rPr lang="en-US" sz="1200" dirty="0" err="1" smtClean="0"/>
              <a:t>Routledge</a:t>
            </a:r>
            <a:endParaRPr lang="en-US" sz="1200" dirty="0" smtClean="0"/>
          </a:p>
          <a:p>
            <a:pPr marL="0" indent="0">
              <a:buNone/>
            </a:pPr>
            <a:endParaRPr lang="en-US" sz="1200" dirty="0"/>
          </a:p>
          <a:p>
            <a:pPr marL="0" indent="0">
              <a:buNone/>
            </a:pPr>
            <a:r>
              <a:rPr lang="en-US" sz="1200" dirty="0"/>
              <a:t>Outdoor Education Advisors Panel (2008) ‘The Outdoor Learning Handbook’. </a:t>
            </a:r>
            <a:r>
              <a:rPr lang="en-US" sz="1200" dirty="0" err="1"/>
              <a:t>Perthshire</a:t>
            </a:r>
            <a:r>
              <a:rPr lang="en-US" sz="1200" dirty="0"/>
              <a:t>: Harvey</a:t>
            </a:r>
          </a:p>
          <a:p>
            <a:pPr marL="0" indent="0">
              <a:buNone/>
            </a:pPr>
            <a:endParaRPr lang="en-US" sz="1200" dirty="0"/>
          </a:p>
          <a:p>
            <a:pPr marL="0" indent="0">
              <a:buNone/>
            </a:pPr>
            <a:r>
              <a:rPr lang="en-US" sz="1200" dirty="0" smtClean="0"/>
              <a:t>Outdoor Education Advisors Panel (2018) </a:t>
            </a:r>
            <a:r>
              <a:rPr lang="en-US" sz="1200" i="1" dirty="0" smtClean="0"/>
              <a:t>‘High Quality Outdoor Learning for Wales’</a:t>
            </a:r>
            <a:r>
              <a:rPr lang="en-US" sz="1200" dirty="0" smtClean="0"/>
              <a:t>. </a:t>
            </a:r>
            <a:r>
              <a:rPr lang="en-US" sz="1200" dirty="0"/>
              <a:t>Available at: https://</a:t>
            </a:r>
            <a:r>
              <a:rPr lang="en-US" sz="1200" dirty="0" err="1"/>
              <a:t>evolve.edufocus.co.uk</a:t>
            </a:r>
            <a:r>
              <a:rPr lang="en-US" sz="1200" dirty="0"/>
              <a:t>/</a:t>
            </a:r>
            <a:r>
              <a:rPr lang="en-US" sz="1200" dirty="0" err="1"/>
              <a:t>evco</a:t>
            </a:r>
            <a:r>
              <a:rPr lang="en-US" sz="1200" dirty="0"/>
              <a:t>/assets/</a:t>
            </a:r>
            <a:r>
              <a:rPr lang="en-US" sz="1200" dirty="0" err="1"/>
              <a:t>conwy</a:t>
            </a:r>
            <a:r>
              <a:rPr lang="en-US" sz="1200" dirty="0"/>
              <a:t>/</a:t>
            </a:r>
            <a:r>
              <a:rPr lang="en-US" sz="1200" dirty="0" err="1" smtClean="0"/>
              <a:t>high_quality_outdoor_learning_welshenglish.pdf</a:t>
            </a:r>
            <a:r>
              <a:rPr lang="en-US" sz="1200" dirty="0" smtClean="0"/>
              <a:t> (Accessed: 08 January 2022). </a:t>
            </a:r>
          </a:p>
          <a:p>
            <a:pPr marL="0" indent="0">
              <a:buNone/>
            </a:pPr>
            <a:endParaRPr lang="en-US" sz="1200" dirty="0"/>
          </a:p>
          <a:p>
            <a:pPr marL="0" indent="0">
              <a:buNone/>
            </a:pPr>
            <a:r>
              <a:rPr lang="en-US" sz="1200" dirty="0" smtClean="0"/>
              <a:t>Priest, S., </a:t>
            </a:r>
            <a:r>
              <a:rPr lang="en-US" sz="1200" dirty="0" err="1" smtClean="0"/>
              <a:t>Gass</a:t>
            </a:r>
            <a:r>
              <a:rPr lang="en-US" sz="1200" dirty="0" smtClean="0"/>
              <a:t>, M. (2005) </a:t>
            </a:r>
            <a:r>
              <a:rPr lang="en-US" sz="1200" i="1" dirty="0" smtClean="0"/>
              <a:t>‘Effective Leadership in Adventure Programming’</a:t>
            </a:r>
            <a:r>
              <a:rPr lang="en-US" sz="1200" dirty="0" smtClean="0"/>
              <a:t>, 2</a:t>
            </a:r>
            <a:r>
              <a:rPr lang="en-US" sz="1200" baseline="30000" dirty="0" smtClean="0"/>
              <a:t>nd</a:t>
            </a:r>
            <a:r>
              <a:rPr lang="en-US" sz="1200" dirty="0" smtClean="0"/>
              <a:t> Ed. Champaign: Human Kinetics. </a:t>
            </a:r>
          </a:p>
          <a:p>
            <a:pPr marL="0" indent="0">
              <a:buNone/>
            </a:pPr>
            <a:endParaRPr lang="en-US" sz="1200" dirty="0"/>
          </a:p>
          <a:p>
            <a:pPr marL="0" indent="0">
              <a:buNone/>
            </a:pPr>
            <a:r>
              <a:rPr lang="en-GB" sz="1200" dirty="0"/>
              <a:t>Wainwright, N., Williams, A. (2014) ‘Camping On Concrete: Professional Development for Adventurous Activities in Wales’, </a:t>
            </a:r>
            <a:r>
              <a:rPr lang="en-GB" sz="1200" i="1" dirty="0"/>
              <a:t>University of Wales Trinity Saint David</a:t>
            </a:r>
            <a:r>
              <a:rPr lang="en-GB" sz="1200" dirty="0"/>
              <a:t>, pp. 6-29. </a:t>
            </a:r>
            <a:endParaRPr lang="en-US" sz="1200" dirty="0" smtClean="0"/>
          </a:p>
          <a:p>
            <a:pPr marL="0" indent="0">
              <a:buNone/>
            </a:pPr>
            <a:endParaRPr lang="en-US" sz="1200" dirty="0"/>
          </a:p>
          <a:p>
            <a:pPr marL="0" indent="0">
              <a:buNone/>
            </a:pPr>
            <a:r>
              <a:rPr lang="en-US" sz="1200" dirty="0" smtClean="0"/>
              <a:t>Wainwright, N., Williams, A. (2012) ‘”Miss, That’s the Best PE Lesson We’ve Ever had, And We Couldn’t See For Most Of It” Adventurous Activities and Physical Education in Wales’, </a:t>
            </a:r>
            <a:r>
              <a:rPr lang="en-US" sz="1200" i="1" dirty="0" smtClean="0"/>
              <a:t>Physical Education Matters</a:t>
            </a:r>
            <a:r>
              <a:rPr lang="en-US" sz="1200" dirty="0" smtClean="0"/>
              <a:t>. </a:t>
            </a:r>
            <a:r>
              <a:rPr lang="en-US" sz="1200" dirty="0"/>
              <a:t>Available at: https://</a:t>
            </a:r>
            <a:r>
              <a:rPr lang="en-US" sz="1200" dirty="0" err="1"/>
              <a:t>moodle.uwtsd.ac.uk</a:t>
            </a:r>
            <a:r>
              <a:rPr lang="en-US" sz="1200" dirty="0"/>
              <a:t>/mod/resource/</a:t>
            </a:r>
            <a:r>
              <a:rPr lang="en-US" sz="1200" dirty="0" err="1"/>
              <a:t>view.php?id</a:t>
            </a:r>
            <a:r>
              <a:rPr lang="en-US" sz="1200" dirty="0"/>
              <a:t>=</a:t>
            </a:r>
            <a:r>
              <a:rPr lang="en-US" sz="1200" dirty="0" smtClean="0"/>
              <a:t>64665 (Accessed: 03 January 2022)</a:t>
            </a:r>
          </a:p>
          <a:p>
            <a:pPr marL="0" indent="0">
              <a:buNone/>
            </a:pPr>
            <a:endParaRPr lang="en-US" sz="1200" dirty="0" smtClean="0"/>
          </a:p>
          <a:p>
            <a:pPr marL="0" indent="0">
              <a:buNone/>
            </a:pPr>
            <a:r>
              <a:rPr lang="en-US" sz="1200" dirty="0" smtClean="0"/>
              <a:t>Welsh Government (2020) ‘Curriculum for Wales Guidance’. </a:t>
            </a:r>
            <a:r>
              <a:rPr lang="en-US" sz="1200" dirty="0"/>
              <a:t>Available at: https://</a:t>
            </a:r>
            <a:r>
              <a:rPr lang="en-US" sz="1200" dirty="0" err="1"/>
              <a:t>moodle.uwtsd.ac.uk</a:t>
            </a:r>
            <a:r>
              <a:rPr lang="en-US" sz="1200" dirty="0"/>
              <a:t>/</a:t>
            </a:r>
            <a:r>
              <a:rPr lang="en-US" sz="1200" dirty="0" err="1"/>
              <a:t>pluginfile.php</a:t>
            </a:r>
            <a:r>
              <a:rPr lang="en-US" sz="1200" dirty="0"/>
              <a:t>/523369/</a:t>
            </a:r>
            <a:r>
              <a:rPr lang="en-US" sz="1200" dirty="0" err="1"/>
              <a:t>mod_resource</a:t>
            </a:r>
            <a:r>
              <a:rPr lang="en-US" sz="1200" dirty="0"/>
              <a:t>/content/1/curriculum-for-wales-guidance-120320.</a:t>
            </a:r>
            <a:r>
              <a:rPr lang="en-US" sz="1200" dirty="0" smtClean="0"/>
              <a:t>pdf (Accessed: 08 January 2022). </a:t>
            </a:r>
          </a:p>
          <a:p>
            <a:pPr marL="0" indent="0">
              <a:buNone/>
            </a:pPr>
            <a:endParaRPr lang="en-US" sz="1200" dirty="0" smtClean="0"/>
          </a:p>
          <a:p>
            <a:pPr marL="0" indent="0">
              <a:buNone/>
            </a:pPr>
            <a:r>
              <a:rPr lang="en-US" sz="1200" dirty="0" smtClean="0"/>
              <a:t>Welsh Government (2008) </a:t>
            </a:r>
            <a:r>
              <a:rPr lang="en-US" sz="1200" i="1" dirty="0" smtClean="0"/>
              <a:t>‘Physical Education in the National Curriculum for Wales’</a:t>
            </a:r>
            <a:r>
              <a:rPr lang="en-US" sz="1200" dirty="0" smtClean="0"/>
              <a:t>. </a:t>
            </a:r>
            <a:r>
              <a:rPr lang="en-US" sz="1200" dirty="0"/>
              <a:t>Available at: https://</a:t>
            </a:r>
            <a:r>
              <a:rPr lang="en-US" sz="1200" dirty="0" err="1"/>
              <a:t>hwb.gov.wales</a:t>
            </a:r>
            <a:r>
              <a:rPr lang="en-US" sz="1200" dirty="0"/>
              <a:t>/</a:t>
            </a:r>
            <a:r>
              <a:rPr lang="en-US" sz="1200" dirty="0" err="1"/>
              <a:t>api</a:t>
            </a:r>
            <a:r>
              <a:rPr lang="en-US" sz="1200" dirty="0"/>
              <a:t>/storage/7b01cf26-9974-4c3d-bb1f-ee79e111b448/physical-education-</a:t>
            </a:r>
            <a:r>
              <a:rPr lang="en-US" sz="1200" dirty="0" err="1"/>
              <a:t>inthe</a:t>
            </a:r>
            <a:r>
              <a:rPr lang="en-US" sz="1200" dirty="0"/>
              <a:t>-national-</a:t>
            </a:r>
            <a:r>
              <a:rPr lang="en-US" sz="1200" dirty="0" err="1" smtClean="0"/>
              <a:t>curriculum.pdf</a:t>
            </a:r>
            <a:r>
              <a:rPr lang="en-US" sz="1200" dirty="0" smtClean="0"/>
              <a:t> (Accessed: 08 January 2022). </a:t>
            </a:r>
            <a:endParaRPr lang="en-US" sz="1200" dirty="0"/>
          </a:p>
          <a:p>
            <a:pPr marL="0" indent="0">
              <a:buNone/>
            </a:pPr>
            <a:endParaRPr lang="en-US" sz="1200" dirty="0"/>
          </a:p>
          <a:p>
            <a:pPr marL="0" indent="0">
              <a:buNone/>
            </a:pPr>
            <a:r>
              <a:rPr lang="en-US" sz="1200" dirty="0" smtClean="0"/>
              <a:t>Welsh Government (2022) </a:t>
            </a:r>
            <a:r>
              <a:rPr lang="en-US" sz="1200" i="1" dirty="0" smtClean="0"/>
              <a:t>‘Principles for Designing Your Curriculum’</a:t>
            </a:r>
            <a:r>
              <a:rPr lang="en-US" sz="1200" dirty="0" smtClean="0"/>
              <a:t>. </a:t>
            </a:r>
            <a:r>
              <a:rPr lang="en-US" sz="1200" dirty="0"/>
              <a:t>Available </a:t>
            </a:r>
            <a:r>
              <a:rPr lang="en-US" sz="1200" dirty="0" err="1"/>
              <a:t>at:https</a:t>
            </a:r>
            <a:r>
              <a:rPr lang="en-US" sz="1200" dirty="0"/>
              <a:t>://</a:t>
            </a:r>
            <a:r>
              <a:rPr lang="en-US" sz="1200" dirty="0" err="1"/>
              <a:t>hwb.gov.wales</a:t>
            </a:r>
            <a:r>
              <a:rPr lang="en-US" sz="1200" dirty="0"/>
              <a:t>/curriculum-for-wales/designing-your-curriculum/principles-for-designing-your-curriculum/#statements-of-what-</a:t>
            </a:r>
            <a:r>
              <a:rPr lang="en-US" sz="1200" dirty="0" smtClean="0"/>
              <a:t>matters (Accessed: 05 January 2022).  </a:t>
            </a:r>
          </a:p>
          <a:p>
            <a:pPr marL="0" indent="0">
              <a:buNone/>
            </a:pPr>
            <a:endParaRPr lang="en-US" sz="1200" dirty="0"/>
          </a:p>
          <a:p>
            <a:pPr marL="0" indent="0">
              <a:buNone/>
            </a:pPr>
            <a:r>
              <a:rPr lang="en-US" sz="1200" dirty="0" smtClean="0"/>
              <a:t>Welsh </a:t>
            </a:r>
            <a:r>
              <a:rPr lang="en-US" sz="1200" dirty="0"/>
              <a:t>Government (2022) </a:t>
            </a:r>
            <a:r>
              <a:rPr lang="en-US" sz="1200" i="1" dirty="0"/>
              <a:t>‘Statements of What Matters’</a:t>
            </a:r>
            <a:r>
              <a:rPr lang="en-US" sz="1200" dirty="0"/>
              <a:t>. Available at: https://</a:t>
            </a:r>
            <a:r>
              <a:rPr lang="en-US" sz="1200" dirty="0" err="1"/>
              <a:t>hwb.gov.wales</a:t>
            </a:r>
            <a:r>
              <a:rPr lang="en-US" sz="1200" dirty="0"/>
              <a:t>/curriculum-for-wales/humanities/statements-of-what-matters (Accessed: 04 January 2022). </a:t>
            </a:r>
          </a:p>
          <a:p>
            <a:endParaRPr lang="en-US" dirty="0"/>
          </a:p>
        </p:txBody>
      </p:sp>
    </p:spTree>
    <p:extLst>
      <p:ext uri="{BB962C8B-B14F-4D97-AF65-F5344CB8AC3E}">
        <p14:creationId xmlns:p14="http://schemas.microsoft.com/office/powerpoint/2010/main" val="2336581422"/>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cutiv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cutive">
      <a:majorFont>
        <a:latin typeface="Century Gothic"/>
        <a:ea typeface=""/>
        <a:cs typeface=""/>
        <a:font script="Jpan" typeface="ＭＳ ゴシック"/>
        <a:font script="Hang" typeface="HY중고딕"/>
        <a:font script="Hans" typeface="微软雅黑"/>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7570</TotalTime>
  <Words>3045</Words>
  <Application>Microsoft Macintosh PowerPoint</Application>
  <PresentationFormat>On-screen Show (4:3)</PresentationFormat>
  <Paragraphs>305</Paragraphs>
  <Slides>12</Slides>
  <Notes>9</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Executive</vt:lpstr>
      <vt:lpstr>Outdoor Learning Unit of Work for Key Stage 3   </vt:lpstr>
      <vt:lpstr>PowerPoint Presentation</vt:lpstr>
      <vt:lpstr>Learners will be able to:</vt:lpstr>
      <vt:lpstr>Assessment Structure </vt:lpstr>
      <vt:lpstr>PowerPoint Presentation</vt:lpstr>
      <vt:lpstr>Week 1: Introductions. </vt:lpstr>
      <vt:lpstr>Week 2: Familiarisation</vt:lpstr>
      <vt:lpstr>Week 3: Tools</vt:lpstr>
      <vt:lpstr>Week 4: Combination</vt:lpstr>
      <vt:lpstr>Week 5: Creation</vt:lpstr>
      <vt:lpstr>Week 6: Preparation </vt:lpstr>
      <vt:lpstr>References </vt:lpstr>
    </vt:vector>
  </TitlesOfParts>
  <Company>Live It Out Agency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Outdoor Learning for Key Stage 3  </dc:title>
  <dc:creator>Daniel Hardy</dc:creator>
  <cp:lastModifiedBy>Daniel Hardy</cp:lastModifiedBy>
  <cp:revision>120</cp:revision>
  <dcterms:created xsi:type="dcterms:W3CDTF">2022-01-06T16:02:10Z</dcterms:created>
  <dcterms:modified xsi:type="dcterms:W3CDTF">2022-01-11T22:13:08Z</dcterms:modified>
</cp:coreProperties>
</file>