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97"/>
    <p:restoredTop sz="32058" autoAdjust="0"/>
  </p:normalViewPr>
  <p:slideViewPr>
    <p:cSldViewPr snapToGrid="0" showGuides="1">
      <p:cViewPr varScale="1">
        <p:scale>
          <a:sx n="124" d="100"/>
          <a:sy n="124" d="100"/>
        </p:scale>
        <p:origin x="200" y="42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21A02-6B6D-44F2-8732-A8EBAF865F9C}"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6D621-1ED7-4448-8CEA-262D482EFF02}" type="slidenum">
              <a:rPr lang="en-GB" smtClean="0"/>
              <a:t>‹#›</a:t>
            </a:fld>
            <a:endParaRPr lang="en-GB"/>
          </a:p>
        </p:txBody>
      </p:sp>
    </p:spTree>
    <p:extLst>
      <p:ext uri="{BB962C8B-B14F-4D97-AF65-F5344CB8AC3E}">
        <p14:creationId xmlns:p14="http://schemas.microsoft.com/office/powerpoint/2010/main" val="338140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111/jan.15110" TargetMode="External"/><Relationship Id="rId7" Type="http://schemas.openxmlformats.org/officeDocument/2006/relationships/hyperlink" Target="https://doi.org/10.3389/fcomm.2021.606445"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1186/s12875-025-02814-0" TargetMode="External"/><Relationship Id="rId5" Type="http://schemas.openxmlformats.org/officeDocument/2006/relationships/hyperlink" Target="https://www.rcn.org.uk/Professional-Development/Definition-and-principles-of-nursing" TargetMode="External"/><Relationship Id="rId4" Type="http://schemas.openxmlformats.org/officeDocument/2006/relationships/hyperlink" Target="https://doi.org/10.1177/1540415324124680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This slide shows my academic declaration. The project is independently researched and presented with supporting evidence and food related and credible sources.</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2</a:t>
            </a:fld>
            <a:endParaRPr lang="en-GB"/>
          </a:p>
        </p:txBody>
      </p:sp>
    </p:spTree>
    <p:extLst>
      <p:ext uri="{BB962C8B-B14F-4D97-AF65-F5344CB8AC3E}">
        <p14:creationId xmlns:p14="http://schemas.microsoft.com/office/powerpoint/2010/main" val="1205288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Now working as a senior care assistant at a nursing care home. My future career goal is to be a registered nurse and provide safe, patient and client centred care. I ran the idea of team working for my choice of two topics as it is important within health and social care practice. </a:t>
            </a:r>
            <a:br>
              <a:rPr lang="en-US" dirty="0"/>
            </a:b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3</a:t>
            </a:fld>
            <a:endParaRPr lang="en-GB"/>
          </a:p>
        </p:txBody>
      </p:sp>
    </p:spTree>
    <p:extLst>
      <p:ext uri="{BB962C8B-B14F-4D97-AF65-F5344CB8AC3E}">
        <p14:creationId xmlns:p14="http://schemas.microsoft.com/office/powerpoint/2010/main" val="3338138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Teamwork refers to efforts of healthcare practitioners working cooperatively towards patient care goals. This occurs in practice when transferring a patient to another family or team, patient ward rounds and getting the multidisciplinary team involved with shared decision making.</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4</a:t>
            </a:fld>
            <a:endParaRPr lang="en-GB"/>
          </a:p>
        </p:txBody>
      </p:sp>
    </p:spTree>
    <p:extLst>
      <p:ext uri="{BB962C8B-B14F-4D97-AF65-F5344CB8AC3E}">
        <p14:creationId xmlns:p14="http://schemas.microsoft.com/office/powerpoint/2010/main" val="1676337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Staff help to provide safe, effective and coordinated care through team working. It lowers risk of medication error, increases staff workload efficiency and providers quality of service for people and healthcare organisations.</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5</a:t>
            </a:fld>
            <a:endParaRPr lang="en-GB"/>
          </a:p>
        </p:txBody>
      </p:sp>
    </p:spTree>
    <p:extLst>
      <p:ext uri="{BB962C8B-B14F-4D97-AF65-F5344CB8AC3E}">
        <p14:creationId xmlns:p14="http://schemas.microsoft.com/office/powerpoint/2010/main" val="599015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Tuckman's model is used to illustrate how groups go through forming, storming, norming, performing and adjourning. This is an effective model for nursing team, where patients' roles need to be understood, conflict management is important, policies and collaborative nursing need to be managed.</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6</a:t>
            </a:fld>
            <a:endParaRPr lang="en-GB"/>
          </a:p>
        </p:txBody>
      </p:sp>
    </p:spTree>
    <p:extLst>
      <p:ext uri="{BB962C8B-B14F-4D97-AF65-F5344CB8AC3E}">
        <p14:creationId xmlns:p14="http://schemas.microsoft.com/office/powerpoint/2010/main" val="2148589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Handover between nurses is a key factor in a team working environment within the ward. Continuity of care and patient safety is maximized when providers communicate effectively with one another, and the accurate sharing of patient information with the patient.</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7</a:t>
            </a:fld>
            <a:endParaRPr lang="en-GB"/>
          </a:p>
        </p:txBody>
      </p:sp>
    </p:spTree>
    <p:extLst>
      <p:ext uri="{BB962C8B-B14F-4D97-AF65-F5344CB8AC3E}">
        <p14:creationId xmlns:p14="http://schemas.microsoft.com/office/powerpoint/2010/main" val="3381409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One is good teamwork which is expected of an employer when it comes to nursing professions. It'll assist me to function well with nurses, doctors and allied health professionals and enhance my level of conflict resolution.</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8</a:t>
            </a:fld>
            <a:endParaRPr lang="en-GB"/>
          </a:p>
        </p:txBody>
      </p:sp>
    </p:spTree>
    <p:extLst>
      <p:ext uri="{BB962C8B-B14F-4D97-AF65-F5344CB8AC3E}">
        <p14:creationId xmlns:p14="http://schemas.microsoft.com/office/powerpoint/2010/main" val="1357315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effectLst/>
                <a:latin typeface="Geist"/>
              </a:rPr>
              <a:t>In summary, working cooperatively is an important personal attribute needed by nurses and health care workers. It improves safety, continuity of care and enhances clinical outcomes for patients. I will also use this skill in the future in my nursing practice.</a:t>
            </a:r>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9</a:t>
            </a:fld>
            <a:endParaRPr lang="en-GB"/>
          </a:p>
        </p:txBody>
      </p:sp>
    </p:spTree>
    <p:extLst>
      <p:ext uri="{BB962C8B-B14F-4D97-AF65-F5344CB8AC3E}">
        <p14:creationId xmlns:p14="http://schemas.microsoft.com/office/powerpoint/2010/main" val="1199849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solidFill>
                  <a:srgbClr val="000000"/>
                </a:solidFill>
              </a:rPr>
              <a:t>References List:</a:t>
            </a:r>
          </a:p>
          <a:p>
            <a:endParaRPr lang="en-GB" sz="1200" b="1" dirty="0">
              <a:solidFill>
                <a:srgbClr val="000000"/>
              </a:solidFill>
            </a:endParaRPr>
          </a:p>
          <a:p>
            <a:pPr algn="just">
              <a:lnSpc>
                <a:spcPct val="150000"/>
              </a:lnSpc>
            </a:pPr>
            <a:r>
              <a:rPr lang="en-US" sz="1200" dirty="0"/>
              <a:t>Abo </a:t>
            </a:r>
            <a:r>
              <a:rPr lang="en-US" sz="1200" dirty="0" err="1"/>
              <a:t>Seada</a:t>
            </a:r>
            <a:r>
              <a:rPr lang="en-US" sz="1200" dirty="0"/>
              <a:t>, A.I., Abo </a:t>
            </a:r>
            <a:r>
              <a:rPr lang="en-US" sz="1200" dirty="0" err="1"/>
              <a:t>Habieb</a:t>
            </a:r>
            <a:r>
              <a:rPr lang="en-US" sz="1200" dirty="0"/>
              <a:t>, E.T.E., Salameh, B.S., El-</a:t>
            </a:r>
            <a:r>
              <a:rPr lang="en-US" sz="1200" dirty="0" err="1"/>
              <a:t>Wkeel</a:t>
            </a:r>
            <a:r>
              <a:rPr lang="en-US" sz="1200" dirty="0"/>
              <a:t>, N.S. and Abdelkader </a:t>
            </a:r>
            <a:r>
              <a:rPr lang="en-US" sz="1200" dirty="0" err="1"/>
              <a:t>Reshia</a:t>
            </a:r>
            <a:r>
              <a:rPr lang="en-US" sz="1200" dirty="0"/>
              <a:t>, F.A., 2022. Developing Nursing Standards for Maintaining Shift Handover in the Intensive Care Unit: A Methodological and Cross-Sectional Study. </a:t>
            </a:r>
            <a:r>
              <a:rPr lang="en-US" sz="1200" i="1" dirty="0"/>
              <a:t>INQUIRY: The Journal of Health Care Organization, Provision, and Financing</a:t>
            </a:r>
            <a:r>
              <a:rPr lang="en-US" sz="1200" dirty="0"/>
              <a:t>, </a:t>
            </a:r>
            <a:r>
              <a:rPr lang="en-US" sz="1200" i="1" dirty="0"/>
              <a:t>59</a:t>
            </a:r>
            <a:r>
              <a:rPr lang="en-US" sz="1200" dirty="0"/>
              <a:t>, p.00469580221144078. </a:t>
            </a:r>
            <a:r>
              <a:rPr lang="en-US" sz="1200" dirty="0" err="1"/>
              <a:t>doi</a:t>
            </a:r>
            <a:r>
              <a:rPr lang="en-US" sz="1200" dirty="0"/>
              <a:t>: 10.1177/00469580221144078</a:t>
            </a:r>
          </a:p>
          <a:p>
            <a:pPr algn="just">
              <a:lnSpc>
                <a:spcPct val="150000"/>
              </a:lnSpc>
            </a:pPr>
            <a:r>
              <a:rPr lang="en-US" sz="1200" dirty="0"/>
              <a:t>Chien, L.J., Slade, D., </a:t>
            </a:r>
            <a:r>
              <a:rPr lang="en-US" sz="1200" dirty="0" err="1"/>
              <a:t>Dahm</a:t>
            </a:r>
            <a:r>
              <a:rPr lang="en-US" sz="1200" dirty="0"/>
              <a:t>, M.R., Brady, B., Roberts, E., </a:t>
            </a:r>
            <a:r>
              <a:rPr lang="en-US" sz="1200" dirty="0" err="1"/>
              <a:t>Goncharov</a:t>
            </a:r>
            <a:r>
              <a:rPr lang="en-US" sz="1200" dirty="0"/>
              <a:t>, L., Taylor, J., </a:t>
            </a:r>
            <a:r>
              <a:rPr lang="en-US" sz="1200" dirty="0" err="1"/>
              <a:t>Eggins</a:t>
            </a:r>
            <a:r>
              <a:rPr lang="en-US" sz="1200" dirty="0"/>
              <a:t>, S. and Thornton, A., 2022. Improving patient‐centred care through a tailored intervention addressing nursing clinical handover communication in its organizational and cultural context. </a:t>
            </a:r>
            <a:r>
              <a:rPr lang="en-US" sz="1200" i="1" dirty="0"/>
              <a:t>Journal of advanced nursing</a:t>
            </a:r>
            <a:r>
              <a:rPr lang="en-US" sz="1200" dirty="0"/>
              <a:t>, </a:t>
            </a:r>
            <a:r>
              <a:rPr lang="en-US" sz="1200" i="1" dirty="0"/>
              <a:t>78</a:t>
            </a:r>
            <a:r>
              <a:rPr lang="en-US" sz="1200" dirty="0"/>
              <a:t>(5), pp.1413-1430. </a:t>
            </a:r>
            <a:r>
              <a:rPr lang="en-US" sz="1200" u="sng" dirty="0">
                <a:hlinkClick r:id="rId3"/>
              </a:rPr>
              <a:t>https://doi.org/10.1111/jan.15110</a:t>
            </a:r>
            <a:endParaRPr lang="en-US" sz="1200" dirty="0"/>
          </a:p>
          <a:p>
            <a:pPr algn="just">
              <a:lnSpc>
                <a:spcPct val="150000"/>
              </a:lnSpc>
            </a:pPr>
            <a:r>
              <a:rPr lang="en-US" sz="1200" dirty="0"/>
              <a:t>Guevara-Lozano, M., Pérez-</a:t>
            </a:r>
            <a:r>
              <a:rPr lang="en-US" sz="1200" dirty="0" err="1"/>
              <a:t>Giraldo</a:t>
            </a:r>
            <a:r>
              <a:rPr lang="en-US" sz="1200" dirty="0"/>
              <a:t>, B., Arroyo-</a:t>
            </a:r>
            <a:r>
              <a:rPr lang="en-US" sz="1200" dirty="0" err="1"/>
              <a:t>Marlés</a:t>
            </a:r>
            <a:r>
              <a:rPr lang="en-US" sz="1200" dirty="0"/>
              <a:t>, L.P., </a:t>
            </a:r>
            <a:r>
              <a:rPr lang="en-US" sz="1200" dirty="0" err="1"/>
              <a:t>Nonsoque</a:t>
            </a:r>
            <a:r>
              <a:rPr lang="en-US" sz="1200" dirty="0"/>
              <a:t>-Cholo, M.A. and Sánchez-Herrera, B., 2025. The nursing inter shift handover: A moment of care for patients and their family caregivers. </a:t>
            </a:r>
            <a:r>
              <a:rPr lang="en-US" sz="1200" i="1" dirty="0"/>
              <a:t>Hispanic Health Care International</a:t>
            </a:r>
            <a:r>
              <a:rPr lang="en-US" sz="1200" dirty="0"/>
              <a:t>, </a:t>
            </a:r>
            <a:r>
              <a:rPr lang="en-US" sz="1200" i="1" dirty="0"/>
              <a:t>23</a:t>
            </a:r>
            <a:r>
              <a:rPr lang="en-US" sz="1200" dirty="0"/>
              <a:t>(1), pp.18-25. </a:t>
            </a:r>
            <a:r>
              <a:rPr lang="en-US" sz="1200" u="sng" dirty="0">
                <a:hlinkClick r:id="rId4"/>
              </a:rPr>
              <a:t>https://doi.org/10.1177/15404153241246804</a:t>
            </a:r>
            <a:endParaRPr lang="en-US" sz="1200" dirty="0"/>
          </a:p>
          <a:p>
            <a:pPr algn="just">
              <a:lnSpc>
                <a:spcPct val="150000"/>
              </a:lnSpc>
            </a:pPr>
            <a:r>
              <a:rPr lang="en-US" sz="1200" dirty="0"/>
              <a:t>Royal College of Nursing 2022. </a:t>
            </a:r>
            <a:r>
              <a:rPr lang="en-US" sz="1200" i="1" dirty="0"/>
              <a:t>Definition and principles of nursing</a:t>
            </a:r>
            <a:r>
              <a:rPr lang="en-US" sz="1200" dirty="0"/>
              <a:t>. Available at: </a:t>
            </a:r>
            <a:r>
              <a:rPr lang="en-US" sz="1200" u="sng" dirty="0">
                <a:hlinkClick r:id="rId5"/>
              </a:rPr>
              <a:t>https://www.rcn.org.uk/Professional-Development/Definition-and-principles-of-nursing</a:t>
            </a:r>
            <a:endParaRPr lang="en-US" sz="1200" dirty="0"/>
          </a:p>
          <a:p>
            <a:pPr algn="just">
              <a:lnSpc>
                <a:spcPct val="150000"/>
              </a:lnSpc>
            </a:pPr>
            <a:r>
              <a:rPr lang="en-US" sz="1200" dirty="0"/>
              <a:t>Shi, Y., Li, H., Yuan, B. and Wang, X., 2025. Effects of multidisciplinary teamwork in non-hospital settings on healthcare and patients with chronic conditions: a systematic review and meta-analysis. </a:t>
            </a:r>
            <a:r>
              <a:rPr lang="en-US" sz="1200" i="1" dirty="0"/>
              <a:t>BMC Primary Care</a:t>
            </a:r>
            <a:r>
              <a:rPr lang="en-US" sz="1200" dirty="0"/>
              <a:t>, </a:t>
            </a:r>
            <a:r>
              <a:rPr lang="en-US" sz="1200" i="1" dirty="0"/>
              <a:t>26</a:t>
            </a:r>
            <a:r>
              <a:rPr lang="en-US" sz="1200" dirty="0"/>
              <a:t>(1), p.110. </a:t>
            </a:r>
            <a:r>
              <a:rPr lang="en-US" sz="1200" u="sng" dirty="0">
                <a:hlinkClick r:id="rId6"/>
              </a:rPr>
              <a:t>https://doi.org/10.1186/s12875-025-02814-0</a:t>
            </a:r>
            <a:endParaRPr lang="en-US" sz="1200" dirty="0"/>
          </a:p>
          <a:p>
            <a:pPr algn="just">
              <a:lnSpc>
                <a:spcPct val="150000"/>
              </a:lnSpc>
            </a:pPr>
            <a:r>
              <a:rPr lang="en-US" sz="1200" dirty="0"/>
              <a:t>Tuckman, B.W., 1965. Developmental sequence in small groups. </a:t>
            </a:r>
            <a:r>
              <a:rPr lang="en-US" sz="1200" i="1" dirty="0"/>
              <a:t>Psychological bulletin</a:t>
            </a:r>
            <a:r>
              <a:rPr lang="en-US" sz="1200" dirty="0"/>
              <a:t>, </a:t>
            </a:r>
            <a:r>
              <a:rPr lang="en-US" sz="1200" i="1" dirty="0"/>
              <a:t>63</a:t>
            </a:r>
            <a:r>
              <a:rPr lang="en-US" sz="1200" dirty="0"/>
              <a:t>(6), p.384. </a:t>
            </a:r>
            <a:r>
              <a:rPr lang="en-US" sz="1200" dirty="0" err="1"/>
              <a:t>doi</a:t>
            </a:r>
            <a:r>
              <a:rPr lang="en-US" sz="1200" dirty="0"/>
              <a:t>: 10.1037/h0022100.</a:t>
            </a:r>
          </a:p>
          <a:p>
            <a:pPr algn="just">
              <a:lnSpc>
                <a:spcPct val="150000"/>
              </a:lnSpc>
            </a:pPr>
            <a:r>
              <a:rPr lang="en-US" sz="1200" dirty="0"/>
              <a:t>Zajac, S., Woods, A., Tannenbaum, S., Salas, E. and Holladay, C.L., 2021. Overcoming challenges to teamwork in healthcare: a team effectiveness framework and evidence-based guidance. </a:t>
            </a:r>
            <a:r>
              <a:rPr lang="en-US" sz="1200" i="1" dirty="0"/>
              <a:t>Frontiers in Communication</a:t>
            </a:r>
            <a:r>
              <a:rPr lang="en-US" sz="1200" dirty="0"/>
              <a:t>, </a:t>
            </a:r>
            <a:r>
              <a:rPr lang="en-US" sz="1200" i="1" dirty="0"/>
              <a:t>6</a:t>
            </a:r>
            <a:r>
              <a:rPr lang="en-US" sz="1200" dirty="0"/>
              <a:t>, p.606445. </a:t>
            </a:r>
            <a:r>
              <a:rPr lang="en-US" sz="1200" u="sng" dirty="0">
                <a:hlinkClick r:id="rId7"/>
              </a:rPr>
              <a:t>https://doi.org/10.3389/fcomm.2021.606445</a:t>
            </a:r>
            <a:endParaRPr lang="en-US" sz="1200" dirty="0"/>
          </a:p>
          <a:p>
            <a:pPr marL="0" indent="0" algn="just">
              <a:lnSpc>
                <a:spcPct val="150000"/>
              </a:lnSpc>
              <a:buNone/>
            </a:pPr>
            <a:endParaRPr lang="en-GB" altLang="en-US" sz="1200" dirty="0"/>
          </a:p>
          <a:p>
            <a:endParaRPr lang="en-GB" dirty="0"/>
          </a:p>
        </p:txBody>
      </p:sp>
      <p:sp>
        <p:nvSpPr>
          <p:cNvPr id="4" name="Slide Number Placeholder 3"/>
          <p:cNvSpPr>
            <a:spLocks noGrp="1"/>
          </p:cNvSpPr>
          <p:nvPr>
            <p:ph type="sldNum" sz="quarter" idx="5"/>
          </p:nvPr>
        </p:nvSpPr>
        <p:spPr/>
        <p:txBody>
          <a:bodyPr/>
          <a:lstStyle/>
          <a:p>
            <a:fld id="{F596D621-1ED7-4448-8CEA-262D482EFF02}" type="slidenum">
              <a:rPr lang="en-GB" smtClean="0"/>
              <a:t>10</a:t>
            </a:fld>
            <a:endParaRPr lang="en-GB"/>
          </a:p>
        </p:txBody>
      </p:sp>
    </p:spTree>
    <p:extLst>
      <p:ext uri="{BB962C8B-B14F-4D97-AF65-F5344CB8AC3E}">
        <p14:creationId xmlns:p14="http://schemas.microsoft.com/office/powerpoint/2010/main" val="306294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06/07/2026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06/07/2026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06/07/2026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06/07/2026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06/07/2026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06/07/2026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06/07/2026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06/07/2026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06/07/2026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06/07/2026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06/07/2026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06/07/2026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nurseslab.in/nursing-blog/nursing-uptodate/teamwork-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nurseslab.in/nursing-blog/nursing-uptodate/teamwork-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spoclearn.com/blog/pmp-team-development-phases-quest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xpresshealthni.co.uk/collaboration-in-shift-nursing-building-effective-communication-among-team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an.15110" TargetMode="External"/><Relationship Id="rId7" Type="http://schemas.openxmlformats.org/officeDocument/2006/relationships/hyperlink" Target="https://doi.org/10.3389/fcomm.2021.60644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186/s12875-025-02814-0" TargetMode="External"/><Relationship Id="rId5" Type="http://schemas.openxmlformats.org/officeDocument/2006/relationships/hyperlink" Target="https://www.rcn.org.uk/Professional-Development/Definition-and-principles-of-nursing" TargetMode="External"/><Relationship Id="rId4" Type="http://schemas.openxmlformats.org/officeDocument/2006/relationships/hyperlink" Target="https://doi.org/10.1177/154041532412468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Health and Social Care</a:t>
            </a:r>
          </a:p>
          <a:p>
            <a:r>
              <a:rPr lang="en-GB" altLang="en-US" u="sng" dirty="0"/>
              <a:t>Module Number</a:t>
            </a:r>
            <a:r>
              <a:rPr lang="en-GB" altLang="en-US" dirty="0"/>
              <a:t>: </a:t>
            </a:r>
            <a:r>
              <a:rPr lang="en-GB" altLang="en-US" b="1" i="1" dirty="0"/>
              <a:t>LCHS4009_LON</a:t>
            </a:r>
          </a:p>
          <a:p>
            <a:r>
              <a:rPr lang="en-GB" altLang="en-US" u="sng" dirty="0"/>
              <a:t>Assignment No</a:t>
            </a:r>
            <a:r>
              <a:rPr lang="en-GB" altLang="en-US" b="1" i="1" dirty="0"/>
              <a:t>:     ASSIGNMENT 1</a:t>
            </a:r>
          </a:p>
          <a:p>
            <a:r>
              <a:rPr lang="en-GB" altLang="en-US" u="sng" dirty="0"/>
              <a:t>Student </a:t>
            </a:r>
            <a:r>
              <a:rPr lang="en-GB" altLang="en-US" u="sng" dirty="0" err="1"/>
              <a:t>Name</a:t>
            </a:r>
            <a:r>
              <a:rPr lang="en-GB" altLang="en-US" b="1" i="1" dirty="0" err="1"/>
              <a:t>:Khrystyna</a:t>
            </a:r>
            <a:r>
              <a:rPr lang="en-GB" altLang="en-US" b="1" i="1" dirty="0"/>
              <a:t> </a:t>
            </a:r>
            <a:r>
              <a:rPr lang="en-GB" altLang="en-US" b="1" i="1" dirty="0" err="1"/>
              <a:t>Yastremska</a:t>
            </a:r>
            <a:endParaRPr lang="en-GB" altLang="en-US" b="1" i="1" dirty="0"/>
          </a:p>
          <a:p>
            <a:r>
              <a:rPr lang="en-GB" altLang="en-US" u="sng" dirty="0"/>
              <a:t>Student ID: 2509328</a:t>
            </a:r>
            <a:endParaRPr lang="en-GB" altLang="en-US" b="1" i="1" dirty="0"/>
          </a:p>
          <a:p>
            <a:r>
              <a:rPr lang="en-GB" altLang="en-US" u="sng" dirty="0"/>
              <a:t>Lecturer’s </a:t>
            </a:r>
            <a:r>
              <a:rPr lang="en-GB" altLang="en-US" u="sng" dirty="0" err="1"/>
              <a:t>Name</a:t>
            </a:r>
            <a:r>
              <a:rPr lang="en-GB" altLang="en-US" b="1" i="1" dirty="0" err="1"/>
              <a:t>:Christopher</a:t>
            </a:r>
            <a:r>
              <a:rPr lang="en-GB" altLang="en-US" b="1" i="1" dirty="0"/>
              <a:t> </a:t>
            </a:r>
            <a:r>
              <a:rPr lang="en-GB" altLang="en-US" b="1" i="1" dirty="0" err="1"/>
              <a:t>Mafuva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476251"/>
            <a:ext cx="10972800" cy="1143000"/>
          </a:xfrm>
        </p:spPr>
        <p:txBody>
          <a:bodyPr/>
          <a:lstStyle/>
          <a:p>
            <a:r>
              <a:rPr lang="en-GB" sz="28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1171574" y="1600201"/>
            <a:ext cx="9672639" cy="3457574"/>
          </a:xfrm>
        </p:spPr>
        <p:txBody>
          <a:bodyPr/>
          <a:lstStyle/>
          <a:p>
            <a:pPr marL="0" indent="0" algn="just">
              <a:buNone/>
            </a:pPr>
            <a:r>
              <a:rPr lang="en-US" sz="2400" dirty="0"/>
              <a:t>I completed independent research on the internet to find my information relevant, credible and to support the work done on an Assignment without using AI.</a:t>
            </a:r>
            <a:endParaRPr lang="en-GB" sz="2400"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06/07/2026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428630"/>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06/07/2026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82133" y="1206505"/>
            <a:ext cx="10270886" cy="3916363"/>
          </a:xfrm>
        </p:spPr>
        <p:txBody>
          <a:bodyPr/>
          <a:lstStyle/>
          <a:p>
            <a:pPr algn="just">
              <a:lnSpc>
                <a:spcPct val="200000"/>
              </a:lnSpc>
              <a:buFont typeface="Wingdings" panose="05000000000000000000" pitchFamily="2" charset="2"/>
              <a:buChar char="§"/>
              <a:defRPr/>
            </a:pPr>
            <a:r>
              <a:rPr lang="en-US" sz="1600" dirty="0"/>
              <a:t>I am currently working as a senior care assistant in nursing care home in which I process of my professional training in a health and social care context. </a:t>
            </a:r>
          </a:p>
          <a:p>
            <a:pPr algn="just">
              <a:lnSpc>
                <a:spcPct val="200000"/>
              </a:lnSpc>
              <a:buFont typeface="Wingdings" panose="05000000000000000000" pitchFamily="2" charset="2"/>
              <a:buChar char="§"/>
              <a:defRPr/>
            </a:pPr>
            <a:r>
              <a:rPr lang="en-US" sz="1600" dirty="0"/>
              <a:t>In future I would like to become a nurse to provide a safe and patient centred care.</a:t>
            </a:r>
          </a:p>
          <a:p>
            <a:pPr algn="just">
              <a:lnSpc>
                <a:spcPct val="200000"/>
              </a:lnSpc>
              <a:buFont typeface="Wingdings" panose="05000000000000000000" pitchFamily="2" charset="2"/>
              <a:buChar char="§"/>
              <a:defRPr/>
            </a:pPr>
            <a:r>
              <a:rPr lang="en-US" sz="1600" dirty="0"/>
              <a:t>In this presentation I have chosen teamwork as my professional skill because it is essential practice in future development as social care </a:t>
            </a:r>
            <a:r>
              <a:rPr lang="es-ES" sz="1600" dirty="0"/>
              <a:t>(</a:t>
            </a:r>
            <a:r>
              <a:rPr lang="es-ES" sz="1600" dirty="0" err="1"/>
              <a:t>Abo</a:t>
            </a:r>
            <a:r>
              <a:rPr lang="es-ES" sz="1600" dirty="0"/>
              <a:t> </a:t>
            </a:r>
            <a:r>
              <a:rPr lang="es-ES" sz="1600" dirty="0" err="1"/>
              <a:t>Seada</a:t>
            </a:r>
            <a:r>
              <a:rPr lang="es-ES" sz="1600" dirty="0"/>
              <a:t> et al., 2022).</a:t>
            </a:r>
            <a:endParaRPr lang="en-US" sz="1600" dirty="0"/>
          </a:p>
          <a:p>
            <a:pPr algn="just">
              <a:lnSpc>
                <a:spcPct val="200000"/>
              </a:lnSpc>
              <a:buFont typeface="Wingdings" panose="05000000000000000000" pitchFamily="2" charset="2"/>
              <a:buChar char="§"/>
              <a:defRPr/>
            </a:pPr>
            <a:r>
              <a:rPr lang="en-US" sz="1600" dirty="0"/>
              <a:t>As a senior care assistant it is important to collaborate amongst multidisciplinary setting in the healthcare industry (Royal College of Nursing, 2022).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174629"/>
            <a:ext cx="8412497" cy="1068480"/>
          </a:xfrm>
        </p:spPr>
        <p:txBody>
          <a:bodyPr/>
          <a:lstStyle/>
          <a:p>
            <a:r>
              <a:rPr lang="en-GB" sz="2800" b="1" dirty="0"/>
              <a:t>Teamwork in Nursing Practice</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757239" y="914027"/>
            <a:ext cx="6415086" cy="4940135"/>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600" dirty="0"/>
              <a:t>Working in Teams means healthcare professionals collaborating to  achieve shared patient-care objectives (Abo </a:t>
            </a:r>
            <a:r>
              <a:rPr lang="en-US" sz="1600" dirty="0" err="1"/>
              <a:t>Seada</a:t>
            </a:r>
            <a:r>
              <a:rPr lang="en-US" sz="1600" dirty="0"/>
              <a:t> et al., 2022).</a:t>
            </a:r>
          </a:p>
          <a:p>
            <a:pPr marL="285750" indent="-285750" algn="just">
              <a:lnSpc>
                <a:spcPct val="200000"/>
              </a:lnSpc>
              <a:buFont typeface="Wingdings" panose="05000000000000000000" pitchFamily="2" charset="2"/>
              <a:buChar char="§"/>
            </a:pPr>
            <a:r>
              <a:rPr lang="en-US" sz="1600" dirty="0"/>
              <a:t>Patients care is supported when staff shared accurate information  during shift hands over and patient transfers.</a:t>
            </a:r>
          </a:p>
          <a:p>
            <a:pPr marL="285750" indent="-285750" algn="just">
              <a:lnSpc>
                <a:spcPct val="200000"/>
              </a:lnSpc>
              <a:buFont typeface="Wingdings" panose="05000000000000000000" pitchFamily="2" charset="2"/>
              <a:buChar char="§"/>
            </a:pPr>
            <a:r>
              <a:rPr lang="en-US" sz="1600" dirty="0"/>
              <a:t>Doctors, nurses and other professional works together during their shifts to shared decision withing multidisciplinary team (Shi et al., 2025).</a:t>
            </a:r>
          </a:p>
          <a:p>
            <a:pPr marL="285750" indent="-285750" algn="just">
              <a:lnSpc>
                <a:spcPct val="200000"/>
              </a:lnSpc>
              <a:buFont typeface="Wingdings" panose="05000000000000000000" pitchFamily="2" charset="2"/>
              <a:buChar char="§"/>
            </a:pPr>
            <a:r>
              <a:rPr lang="en-US" sz="1600" dirty="0"/>
              <a:t>Group work activities in my current course are helped me in communication, management and teamwork skills (Zajac et al., 2021).</a:t>
            </a:r>
          </a:p>
        </p:txBody>
      </p:sp>
      <p:pic>
        <p:nvPicPr>
          <p:cNvPr id="2" name="Picture 1"/>
          <p:cNvPicPr>
            <a:picLocks noChangeAspect="1"/>
          </p:cNvPicPr>
          <p:nvPr/>
        </p:nvPicPr>
        <p:blipFill>
          <a:blip r:embed="rId3"/>
          <a:stretch>
            <a:fillRect/>
          </a:stretch>
        </p:blipFill>
        <p:spPr>
          <a:xfrm>
            <a:off x="7305675" y="1243109"/>
            <a:ext cx="4763648" cy="3580025"/>
          </a:xfrm>
          <a:prstGeom prst="rect">
            <a:avLst/>
          </a:prstGeom>
        </p:spPr>
      </p:pic>
      <p:sp>
        <p:nvSpPr>
          <p:cNvPr id="3" name="Rectangle 2"/>
          <p:cNvSpPr/>
          <p:nvPr/>
        </p:nvSpPr>
        <p:spPr>
          <a:xfrm>
            <a:off x="7574684" y="4940295"/>
            <a:ext cx="4494639" cy="461665"/>
          </a:xfrm>
          <a:prstGeom prst="rect">
            <a:avLst/>
          </a:prstGeom>
        </p:spPr>
        <p:txBody>
          <a:bodyPr wrap="square">
            <a:spAutoFit/>
          </a:bodyPr>
          <a:lstStyle/>
          <a:p>
            <a:pPr algn="ctr"/>
            <a:r>
              <a:rPr lang="en-US" sz="800" dirty="0"/>
              <a:t>Fig: Importance of Teamwork in Nursing Source: </a:t>
            </a:r>
            <a:r>
              <a:rPr lang="en-US" sz="800" dirty="0">
                <a:hlinkClick r:id="rId4"/>
              </a:rPr>
              <a:t>https://nurseslab.in/nursing-blog/nursing-uptodate/teamwork-2/</a:t>
            </a:r>
            <a:endParaRPr lang="en-US" sz="800" dirty="0"/>
          </a:p>
          <a:p>
            <a:pPr algn="ctr"/>
            <a:r>
              <a:rPr lang="en-US" sz="800" dirty="0"/>
              <a:t>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629833" y="-54846"/>
            <a:ext cx="9206974" cy="1412472"/>
          </a:xfrm>
        </p:spPr>
        <p:txBody>
          <a:bodyPr/>
          <a:lstStyle/>
          <a:p>
            <a:r>
              <a:rPr lang="en-US" sz="2800" b="1" dirty="0"/>
              <a:t>Importance of Working in Teams in Nursing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23661" y="1359201"/>
            <a:ext cx="6517798" cy="3462807"/>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600" dirty="0"/>
              <a:t>Teamwork work ensures safe, effective and coordinated patient care.</a:t>
            </a:r>
          </a:p>
          <a:p>
            <a:pPr marL="285750" indent="-285750" algn="just">
              <a:lnSpc>
                <a:spcPct val="200000"/>
              </a:lnSpc>
              <a:buFont typeface="Wingdings" panose="05000000000000000000" pitchFamily="2" charset="2"/>
              <a:buChar char="§"/>
            </a:pPr>
            <a:r>
              <a:rPr lang="en-US" sz="1600" dirty="0"/>
              <a:t>Nurses work shows collaboration in managing busy ward responsibilities (Royal College of Nursing, 2022).</a:t>
            </a:r>
          </a:p>
          <a:p>
            <a:pPr marL="285750" indent="-285750" algn="just">
              <a:lnSpc>
                <a:spcPct val="200000"/>
              </a:lnSpc>
              <a:buFont typeface="Wingdings" panose="05000000000000000000" pitchFamily="2" charset="2"/>
              <a:buChar char="§"/>
            </a:pPr>
            <a:r>
              <a:rPr lang="en-US" sz="1600" dirty="0"/>
              <a:t> Clear instructions in medication reduce errors (Shi et al., 2025).</a:t>
            </a:r>
          </a:p>
          <a:p>
            <a:pPr marL="285750" indent="-285750" algn="just">
              <a:lnSpc>
                <a:spcPct val="200000"/>
              </a:lnSpc>
              <a:buFont typeface="Wingdings" panose="05000000000000000000" pitchFamily="2" charset="2"/>
              <a:buChar char="§"/>
            </a:pPr>
            <a:r>
              <a:rPr lang="en-US" sz="1600" dirty="0"/>
              <a:t> Good team supports in patient, staff workload and service in healthcare (Royal College of Nursing, 2023).</a:t>
            </a:r>
            <a:endParaRPr lang="en-GB" sz="1600" dirty="0"/>
          </a:p>
        </p:txBody>
      </p:sp>
      <p:pic>
        <p:nvPicPr>
          <p:cNvPr id="3" name="Picture 2"/>
          <p:cNvPicPr>
            <a:picLocks noChangeAspect="1"/>
          </p:cNvPicPr>
          <p:nvPr/>
        </p:nvPicPr>
        <p:blipFill>
          <a:blip r:embed="rId3"/>
          <a:stretch>
            <a:fillRect/>
          </a:stretch>
        </p:blipFill>
        <p:spPr>
          <a:xfrm>
            <a:off x="7241459" y="1040269"/>
            <a:ext cx="4698049" cy="3462807"/>
          </a:xfrm>
          <a:prstGeom prst="rect">
            <a:avLst/>
          </a:prstGeom>
        </p:spPr>
      </p:pic>
      <p:sp>
        <p:nvSpPr>
          <p:cNvPr id="8" name="Rectangle 7"/>
          <p:cNvSpPr/>
          <p:nvPr/>
        </p:nvSpPr>
        <p:spPr>
          <a:xfrm>
            <a:off x="8469240" y="4629150"/>
            <a:ext cx="3470268" cy="338554"/>
          </a:xfrm>
          <a:prstGeom prst="rect">
            <a:avLst/>
          </a:prstGeom>
        </p:spPr>
        <p:txBody>
          <a:bodyPr wrap="square">
            <a:spAutoFit/>
          </a:bodyPr>
          <a:lstStyle/>
          <a:p>
            <a:pPr algn="ctr"/>
            <a:r>
              <a:rPr lang="en-US" sz="800" dirty="0"/>
              <a:t>Fig: Importance of Teamwork in Nursing Source: </a:t>
            </a:r>
            <a:r>
              <a:rPr lang="en-US" sz="800" dirty="0">
                <a:hlinkClick r:id="rId4"/>
              </a:rPr>
              <a:t>https://nurseslab.in/nursing-blog/nursing-uptodate/teamwork-2/</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57187" y="257198"/>
            <a:ext cx="11834813" cy="1143000"/>
          </a:xfrm>
        </p:spPr>
        <p:txBody>
          <a:bodyPr/>
          <a:lstStyle/>
          <a:p>
            <a:r>
              <a:rPr lang="en-US" sz="2800" b="1" dirty="0"/>
              <a:t>Model: Tuckman's Team Development Model in Nursing Practices </a:t>
            </a:r>
            <a:endParaRPr lang="en-GB" sz="28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72850" y="1386348"/>
            <a:ext cx="6916092" cy="4314914"/>
          </a:xfrm>
        </p:spPr>
        <p:txBody>
          <a:bodyPr/>
          <a:lstStyle/>
          <a:p>
            <a:pPr algn="just">
              <a:lnSpc>
                <a:spcPct val="200000"/>
              </a:lnSpc>
              <a:buFont typeface="Wingdings" panose="05000000000000000000" pitchFamily="2" charset="2"/>
              <a:buChar char="§"/>
            </a:pPr>
            <a:r>
              <a:rPr lang="en-US" sz="1600" dirty="0"/>
              <a:t>Tuckman’s Team Model has five stages; Forming, Storming, Norming, Performing, and Adjourning (Tuckman, 1965). </a:t>
            </a:r>
          </a:p>
          <a:p>
            <a:pPr algn="just">
              <a:lnSpc>
                <a:spcPct val="200000"/>
              </a:lnSpc>
              <a:buFont typeface="Wingdings" panose="05000000000000000000" pitchFamily="2" charset="2"/>
              <a:buChar char="§"/>
            </a:pPr>
            <a:r>
              <a:rPr lang="en-US" sz="1600" dirty="0"/>
              <a:t>In Forming nursing team learns their ward roles. </a:t>
            </a:r>
          </a:p>
          <a:p>
            <a:pPr algn="just">
              <a:lnSpc>
                <a:spcPct val="200000"/>
              </a:lnSpc>
              <a:buFont typeface="Wingdings" panose="05000000000000000000" pitchFamily="2" charset="2"/>
              <a:buChar char="§"/>
            </a:pPr>
            <a:r>
              <a:rPr lang="en-US" sz="1600" dirty="0"/>
              <a:t>In storming, conflict may arise due to different opinions or working styles (Chien et al., 2022). </a:t>
            </a:r>
          </a:p>
          <a:p>
            <a:pPr algn="just">
              <a:lnSpc>
                <a:spcPct val="200000"/>
              </a:lnSpc>
              <a:buFont typeface="Wingdings" panose="05000000000000000000" pitchFamily="2" charset="2"/>
              <a:buChar char="§"/>
            </a:pPr>
            <a:r>
              <a:rPr lang="en-US" sz="1600" dirty="0"/>
              <a:t>In performing and  adjourning nurses are work effectively in the separate projects ends or staff  move wards.</a:t>
            </a:r>
            <a:endParaRPr lang="en-GB" sz="16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06/07/2026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6" name="Picture 5"/>
          <p:cNvPicPr>
            <a:picLocks noChangeAspect="1"/>
          </p:cNvPicPr>
          <p:nvPr/>
        </p:nvPicPr>
        <p:blipFill>
          <a:blip r:embed="rId3"/>
          <a:stretch>
            <a:fillRect/>
          </a:stretch>
        </p:blipFill>
        <p:spPr>
          <a:xfrm>
            <a:off x="7388943" y="1243013"/>
            <a:ext cx="4555408" cy="3623955"/>
          </a:xfrm>
          <a:prstGeom prst="rect">
            <a:avLst/>
          </a:prstGeom>
        </p:spPr>
      </p:pic>
      <p:sp>
        <p:nvSpPr>
          <p:cNvPr id="7" name="Rectangle 6"/>
          <p:cNvSpPr/>
          <p:nvPr/>
        </p:nvSpPr>
        <p:spPr>
          <a:xfrm>
            <a:off x="8228166" y="5091456"/>
            <a:ext cx="3470268" cy="461665"/>
          </a:xfrm>
          <a:prstGeom prst="rect">
            <a:avLst/>
          </a:prstGeom>
        </p:spPr>
        <p:txBody>
          <a:bodyPr wrap="square">
            <a:spAutoFit/>
          </a:bodyPr>
          <a:lstStyle/>
          <a:p>
            <a:pPr algn="ctr"/>
            <a:r>
              <a:rPr lang="en-US" sz="800" dirty="0"/>
              <a:t>Fig: Tuckman’s Team Development Stages Source: </a:t>
            </a:r>
            <a:r>
              <a:rPr lang="en-US" sz="800" dirty="0">
                <a:hlinkClick r:id="rId4"/>
              </a:rPr>
              <a:t>https://www.spoclearn.com/blog/pmp-team-development-phases-question/</a:t>
            </a:r>
            <a:endParaRPr lang="en-US" sz="800" dirty="0"/>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336035" y="532558"/>
            <a:ext cx="9759531" cy="797260"/>
          </a:xfrm>
        </p:spPr>
        <p:txBody>
          <a:bodyPr/>
          <a:lstStyle/>
          <a:p>
            <a:r>
              <a:rPr lang="en-US" sz="2800" b="1" dirty="0"/>
              <a:t>Applying Working in Teams in Practice as Nurse Role</a:t>
            </a: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06/07/2026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79993" y="1332959"/>
            <a:ext cx="6657786" cy="3613287"/>
          </a:xfrm>
        </p:spPr>
        <p:txBody>
          <a:bodyPr/>
          <a:lstStyle/>
          <a:p>
            <a:pPr algn="just">
              <a:lnSpc>
                <a:spcPct val="200000"/>
              </a:lnSpc>
              <a:buFont typeface="Wingdings" panose="05000000000000000000" pitchFamily="2" charset="2"/>
              <a:buChar char="§"/>
            </a:pPr>
            <a:r>
              <a:rPr lang="en-US" sz="1600" dirty="0"/>
              <a:t>Teamwork is used in ward environment in a hospital between nursing staff. </a:t>
            </a:r>
          </a:p>
          <a:p>
            <a:pPr algn="just">
              <a:lnSpc>
                <a:spcPct val="200000"/>
              </a:lnSpc>
              <a:buFont typeface="Wingdings" panose="05000000000000000000" pitchFamily="2" charset="2"/>
              <a:buChar char="§"/>
            </a:pPr>
            <a:r>
              <a:rPr lang="en-US" sz="1600" dirty="0"/>
              <a:t> Transfer to the exiting nurse, patient information, treatment plans and concerns.</a:t>
            </a:r>
          </a:p>
          <a:p>
            <a:pPr algn="just">
              <a:lnSpc>
                <a:spcPct val="200000"/>
              </a:lnSpc>
              <a:buFont typeface="Wingdings" panose="05000000000000000000" pitchFamily="2" charset="2"/>
              <a:buChar char="§"/>
            </a:pPr>
            <a:r>
              <a:rPr lang="en-US" sz="1600" dirty="0"/>
              <a:t>Being able to communicate clearly ensures safe handover, which is supported by active listening (Abo </a:t>
            </a:r>
            <a:r>
              <a:rPr lang="en-US" sz="1600" dirty="0" err="1"/>
              <a:t>Seada</a:t>
            </a:r>
            <a:r>
              <a:rPr lang="en-US" sz="1600" dirty="0"/>
              <a:t> et al., 2022).</a:t>
            </a:r>
          </a:p>
          <a:p>
            <a:pPr algn="just">
              <a:lnSpc>
                <a:spcPct val="200000"/>
              </a:lnSpc>
              <a:buFont typeface="Wingdings" panose="05000000000000000000" pitchFamily="2" charset="2"/>
              <a:buChar char="§"/>
            </a:pPr>
            <a:r>
              <a:rPr lang="en-US" sz="1600" dirty="0"/>
              <a:t>Effective handovers improve patient safety and continuity of care (Chien et al., 2022).</a:t>
            </a:r>
          </a:p>
        </p:txBody>
      </p:sp>
      <p:pic>
        <p:nvPicPr>
          <p:cNvPr id="8" name="Picture 7"/>
          <p:cNvPicPr>
            <a:picLocks noChangeAspect="1"/>
          </p:cNvPicPr>
          <p:nvPr/>
        </p:nvPicPr>
        <p:blipFill>
          <a:blip r:embed="rId3"/>
          <a:stretch>
            <a:fillRect/>
          </a:stretch>
        </p:blipFill>
        <p:spPr>
          <a:xfrm>
            <a:off x="7137779" y="1720378"/>
            <a:ext cx="4897056" cy="2838451"/>
          </a:xfrm>
          <a:prstGeom prst="rect">
            <a:avLst/>
          </a:prstGeom>
        </p:spPr>
      </p:pic>
      <p:sp>
        <p:nvSpPr>
          <p:cNvPr id="9" name="Rectangle 8"/>
          <p:cNvSpPr/>
          <p:nvPr/>
        </p:nvSpPr>
        <p:spPr>
          <a:xfrm>
            <a:off x="7586663" y="4536405"/>
            <a:ext cx="4357687" cy="707886"/>
          </a:xfrm>
          <a:prstGeom prst="rect">
            <a:avLst/>
          </a:prstGeom>
        </p:spPr>
        <p:txBody>
          <a:bodyPr wrap="square">
            <a:spAutoFit/>
          </a:bodyPr>
          <a:lstStyle/>
          <a:p>
            <a:pPr algn="ctr"/>
            <a:r>
              <a:rPr lang="en-US" sz="1000" dirty="0"/>
              <a:t>Fig: Collaboration in Shift Nursing Source: </a:t>
            </a:r>
            <a:r>
              <a:rPr lang="en-US" sz="1000" dirty="0">
                <a:hlinkClick r:id="rId4"/>
              </a:rPr>
              <a:t>https://xpresshealthni.co.uk/collaboration-in-shift-nursing-building-effective-communication-among-teams</a:t>
            </a:r>
            <a:endParaRPr lang="en-US" sz="1000" dirty="0"/>
          </a:p>
          <a:p>
            <a:pPr algn="ctr"/>
            <a:endParaRPr lang="en-US" sz="1000" dirty="0"/>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67240" y="861430"/>
            <a:ext cx="8964488" cy="1217067"/>
          </a:xfrm>
        </p:spPr>
        <p:txBody>
          <a:bodyPr/>
          <a:lstStyle/>
          <a:p>
            <a:r>
              <a:rPr lang="en-US" sz="2800" b="1" dirty="0"/>
              <a:t>The Role of Teamwork in My Professional Future</a:t>
            </a: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260272" y="1893341"/>
            <a:ext cx="9835294" cy="3494695"/>
          </a:xfrm>
        </p:spPr>
        <p:txBody>
          <a:bodyPr/>
          <a:lstStyle/>
          <a:p>
            <a:pPr algn="just">
              <a:lnSpc>
                <a:spcPct val="200000"/>
              </a:lnSpc>
              <a:buFont typeface="Wingdings" panose="05000000000000000000" pitchFamily="2" charset="2"/>
              <a:buChar char="§"/>
            </a:pPr>
            <a:r>
              <a:rPr lang="en-US" altLang="en-US" sz="1600" dirty="0"/>
              <a:t>A key nursing competence that employers look for is working collaboratively (Royal College of Nursing, 2022).</a:t>
            </a:r>
          </a:p>
          <a:p>
            <a:pPr algn="just">
              <a:lnSpc>
                <a:spcPct val="200000"/>
              </a:lnSpc>
              <a:buFont typeface="Wingdings" panose="05000000000000000000" pitchFamily="2" charset="2"/>
              <a:buChar char="§"/>
            </a:pPr>
            <a:r>
              <a:rPr lang="en-US" altLang="en-US" sz="1600" dirty="0"/>
              <a:t>Sustains future practice with doctors and allied health practitioners in nursing</a:t>
            </a:r>
          </a:p>
          <a:p>
            <a:pPr algn="just">
              <a:lnSpc>
                <a:spcPct val="200000"/>
              </a:lnSpc>
              <a:buFont typeface="Wingdings" panose="05000000000000000000" pitchFamily="2" charset="2"/>
              <a:buChar char="§"/>
            </a:pPr>
            <a:r>
              <a:rPr lang="en-US" altLang="en-US" sz="1600" dirty="0"/>
              <a:t>The provision of safe, coordinated and person-centred care benefits from teamwork (Zajac et al., 2021).</a:t>
            </a:r>
          </a:p>
          <a:p>
            <a:pPr algn="just">
              <a:lnSpc>
                <a:spcPct val="200000"/>
              </a:lnSpc>
              <a:buFont typeface="Wingdings" panose="05000000000000000000" pitchFamily="2" charset="2"/>
              <a:buChar char="§"/>
            </a:pPr>
            <a:r>
              <a:rPr lang="en-US" altLang="en-US" sz="1600" dirty="0"/>
              <a:t>I desire to enhance my conflict management abilities as a future registered nurse.</a:t>
            </a:r>
            <a:endParaRPr lang="en-GB" altLang="en-US" sz="16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642939"/>
            <a:ext cx="6172200" cy="857250"/>
          </a:xfrm>
        </p:spPr>
        <p:txBody>
          <a:bodyPr/>
          <a:lstStyle/>
          <a:p>
            <a:r>
              <a:rPr lang="en-GB" altLang="en-US" sz="2800" b="1" dirty="0"/>
              <a:t>Conclusion</a:t>
            </a:r>
            <a:endParaRPr lang="en-GB" altLang="en-US" sz="28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629833" y="1512772"/>
            <a:ext cx="8700345" cy="2937272"/>
          </a:xfrm>
        </p:spPr>
        <p:txBody>
          <a:bodyPr/>
          <a:lstStyle/>
          <a:p>
            <a:pPr algn="justLow">
              <a:lnSpc>
                <a:spcPct val="200000"/>
              </a:lnSpc>
              <a:buFont typeface="Wingdings" panose="05000000000000000000" pitchFamily="2" charset="2"/>
              <a:buChar char="§"/>
            </a:pPr>
            <a:r>
              <a:rPr lang="en-US" altLang="en-US" sz="1600" dirty="0"/>
              <a:t>The presentation focused on the importance of collaboration as a nursing skill.</a:t>
            </a:r>
          </a:p>
          <a:p>
            <a:pPr algn="justLow">
              <a:lnSpc>
                <a:spcPct val="200000"/>
              </a:lnSpc>
              <a:buFont typeface="Wingdings" panose="05000000000000000000" pitchFamily="2" charset="2"/>
              <a:buChar char="§"/>
            </a:pPr>
            <a:r>
              <a:rPr lang="en-US" altLang="en-US" sz="1600" dirty="0"/>
              <a:t>Patient safety, continuity and clinical outcomes are enhanced by effective team working.</a:t>
            </a:r>
          </a:p>
          <a:p>
            <a:pPr algn="justLow">
              <a:lnSpc>
                <a:spcPct val="200000"/>
              </a:lnSpc>
              <a:buFont typeface="Wingdings" panose="05000000000000000000" pitchFamily="2" charset="2"/>
              <a:buChar char="§"/>
            </a:pPr>
            <a:r>
              <a:rPr lang="en-US" altLang="en-US" sz="1600" dirty="0"/>
              <a:t>Tuckman's model is an explanation for how nursing staffs become effective.</a:t>
            </a:r>
          </a:p>
          <a:p>
            <a:pPr algn="justLow">
              <a:lnSpc>
                <a:spcPct val="200000"/>
              </a:lnSpc>
              <a:buFont typeface="Wingdings" panose="05000000000000000000" pitchFamily="2" charset="2"/>
              <a:buChar char="§"/>
            </a:pPr>
            <a:r>
              <a:rPr lang="en-US" altLang="en-US" sz="1600" dirty="0"/>
              <a:t>The collaborative effort will help my future career in the nursing profession.</a:t>
            </a:r>
            <a:endParaRPr lang="en-GB" altLang="en-US" sz="16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0"/>
            <a:ext cx="10972800" cy="1143000"/>
          </a:xfrm>
        </p:spPr>
        <p:txBody>
          <a:bodyPr/>
          <a:lstStyle/>
          <a:p>
            <a:r>
              <a:rPr lang="en-GB" altLang="en-US" sz="2800" b="1" dirty="0">
                <a:solidFill>
                  <a:srgbClr val="000000"/>
                </a:solidFill>
              </a:rPr>
              <a:t>References List</a:t>
            </a:r>
            <a:endParaRPr lang="en-GB" altLang="en-US" sz="28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795866" y="785814"/>
            <a:ext cx="10600267" cy="3543299"/>
          </a:xfrm>
        </p:spPr>
        <p:txBody>
          <a:bodyPr/>
          <a:lstStyle/>
          <a:p>
            <a:pPr algn="just">
              <a:lnSpc>
                <a:spcPct val="150000"/>
              </a:lnSpc>
            </a:pPr>
            <a:r>
              <a:rPr lang="en-US" sz="1200" dirty="0"/>
              <a:t>Abo </a:t>
            </a:r>
            <a:r>
              <a:rPr lang="en-US" sz="1200" dirty="0" err="1"/>
              <a:t>Seada</a:t>
            </a:r>
            <a:r>
              <a:rPr lang="en-US" sz="1200" dirty="0"/>
              <a:t>, A.I., Abo </a:t>
            </a:r>
            <a:r>
              <a:rPr lang="en-US" sz="1200" dirty="0" err="1"/>
              <a:t>Habieb</a:t>
            </a:r>
            <a:r>
              <a:rPr lang="en-US" sz="1200" dirty="0"/>
              <a:t>, E.T.E., </a:t>
            </a:r>
            <a:r>
              <a:rPr lang="en-US" sz="1200" dirty="0" err="1"/>
              <a:t>Salameh</a:t>
            </a:r>
            <a:r>
              <a:rPr lang="en-US" sz="1200" dirty="0"/>
              <a:t>, B.S., El-</a:t>
            </a:r>
            <a:r>
              <a:rPr lang="en-US" sz="1200" dirty="0" err="1"/>
              <a:t>Wkeel</a:t>
            </a:r>
            <a:r>
              <a:rPr lang="en-US" sz="1200" dirty="0"/>
              <a:t>, N.S. and </a:t>
            </a:r>
            <a:r>
              <a:rPr lang="en-US" sz="1200" dirty="0" err="1"/>
              <a:t>Abdelkader</a:t>
            </a:r>
            <a:r>
              <a:rPr lang="en-US" sz="1200" dirty="0"/>
              <a:t> </a:t>
            </a:r>
            <a:r>
              <a:rPr lang="en-US" sz="1200" dirty="0" err="1"/>
              <a:t>Reshia</a:t>
            </a:r>
            <a:r>
              <a:rPr lang="en-US" sz="1200" dirty="0"/>
              <a:t>, F.A., 2022. Developing Nursing Standards for Maintaining Shift Handover in the Intensive Care Unit: A Methodological and Cross-Sectional Study. </a:t>
            </a:r>
            <a:r>
              <a:rPr lang="en-US" sz="1200" i="1" dirty="0"/>
              <a:t>INQUIRY: The Journal of Health Care Organization, Provision, and Financing</a:t>
            </a:r>
            <a:r>
              <a:rPr lang="en-US" sz="1200" dirty="0"/>
              <a:t>, </a:t>
            </a:r>
            <a:r>
              <a:rPr lang="en-US" sz="1200" i="1" dirty="0"/>
              <a:t>59</a:t>
            </a:r>
            <a:r>
              <a:rPr lang="en-US" sz="1200" dirty="0"/>
              <a:t>, p.00469580221144078. </a:t>
            </a:r>
            <a:r>
              <a:rPr lang="en-US" sz="1200" dirty="0" err="1"/>
              <a:t>doi</a:t>
            </a:r>
            <a:r>
              <a:rPr lang="en-US" sz="1200" dirty="0"/>
              <a:t>: 10.1177/00469580221144078</a:t>
            </a:r>
          </a:p>
          <a:p>
            <a:pPr algn="just">
              <a:lnSpc>
                <a:spcPct val="150000"/>
              </a:lnSpc>
            </a:pPr>
            <a:r>
              <a:rPr lang="en-US" sz="1200" dirty="0" err="1"/>
              <a:t>Chien</a:t>
            </a:r>
            <a:r>
              <a:rPr lang="en-US" sz="1200" dirty="0"/>
              <a:t>, L.J., Slade, D., </a:t>
            </a:r>
            <a:r>
              <a:rPr lang="en-US" sz="1200" dirty="0" err="1"/>
              <a:t>Dahm</a:t>
            </a:r>
            <a:r>
              <a:rPr lang="en-US" sz="1200" dirty="0"/>
              <a:t>, M.R., Brady, B., Roberts, E., </a:t>
            </a:r>
            <a:r>
              <a:rPr lang="en-US" sz="1200" dirty="0" err="1"/>
              <a:t>Goncharov</a:t>
            </a:r>
            <a:r>
              <a:rPr lang="en-US" sz="1200" dirty="0"/>
              <a:t>, L., Taylor, J., </a:t>
            </a:r>
            <a:r>
              <a:rPr lang="en-US" sz="1200" dirty="0" err="1"/>
              <a:t>Eggins</a:t>
            </a:r>
            <a:r>
              <a:rPr lang="en-US" sz="1200" dirty="0"/>
              <a:t>, S. and Thornton, A., 2022. Improving patient‐centred care through a tailored intervention addressing nursing clinical handover communication in its organizational and cultural context. </a:t>
            </a:r>
            <a:r>
              <a:rPr lang="en-US" sz="1200" i="1" dirty="0"/>
              <a:t>Journal of advanced nursing</a:t>
            </a:r>
            <a:r>
              <a:rPr lang="en-US" sz="1200" dirty="0"/>
              <a:t>, </a:t>
            </a:r>
            <a:r>
              <a:rPr lang="en-US" sz="1200" i="1" dirty="0"/>
              <a:t>78</a:t>
            </a:r>
            <a:r>
              <a:rPr lang="en-US" sz="1200" dirty="0"/>
              <a:t>(5), pp.1413-1430. </a:t>
            </a:r>
            <a:r>
              <a:rPr lang="en-US" sz="1200" u="sng" dirty="0">
                <a:hlinkClick r:id="rId3"/>
              </a:rPr>
              <a:t>https://doi.org/10.1111/jan.15110</a:t>
            </a:r>
            <a:endParaRPr lang="en-US" sz="1200" dirty="0"/>
          </a:p>
          <a:p>
            <a:pPr algn="just">
              <a:lnSpc>
                <a:spcPct val="150000"/>
              </a:lnSpc>
            </a:pPr>
            <a:r>
              <a:rPr lang="en-US" sz="1200" dirty="0"/>
              <a:t>Guevara-Lozano, M., Pérez-</a:t>
            </a:r>
            <a:r>
              <a:rPr lang="en-US" sz="1200" dirty="0" err="1"/>
              <a:t>Giraldo</a:t>
            </a:r>
            <a:r>
              <a:rPr lang="en-US" sz="1200" dirty="0"/>
              <a:t>, B., Arroyo-</a:t>
            </a:r>
            <a:r>
              <a:rPr lang="en-US" sz="1200" dirty="0" err="1"/>
              <a:t>Marlés</a:t>
            </a:r>
            <a:r>
              <a:rPr lang="en-US" sz="1200" dirty="0"/>
              <a:t>, L.P., </a:t>
            </a:r>
            <a:r>
              <a:rPr lang="en-US" sz="1200" dirty="0" err="1"/>
              <a:t>Nonsoque-Cholo</a:t>
            </a:r>
            <a:r>
              <a:rPr lang="en-US" sz="1200" dirty="0"/>
              <a:t>, M.A. and Sánchez-Herrera, B., 2025. The nursing inter shift handover: A moment of care for patients and their family caregivers. </a:t>
            </a:r>
            <a:r>
              <a:rPr lang="en-US" sz="1200" i="1" dirty="0"/>
              <a:t>Hispanic Health Care International</a:t>
            </a:r>
            <a:r>
              <a:rPr lang="en-US" sz="1200" dirty="0"/>
              <a:t>, </a:t>
            </a:r>
            <a:r>
              <a:rPr lang="en-US" sz="1200" i="1" dirty="0"/>
              <a:t>23</a:t>
            </a:r>
            <a:r>
              <a:rPr lang="en-US" sz="1200" dirty="0"/>
              <a:t>(1), pp.18-25. </a:t>
            </a:r>
            <a:r>
              <a:rPr lang="en-US" sz="1200" u="sng" dirty="0">
                <a:hlinkClick r:id="rId4"/>
              </a:rPr>
              <a:t>https://doi.org/10.1177/15404153241246804</a:t>
            </a:r>
            <a:endParaRPr lang="en-US" sz="1200" dirty="0"/>
          </a:p>
          <a:p>
            <a:pPr algn="just">
              <a:lnSpc>
                <a:spcPct val="150000"/>
              </a:lnSpc>
            </a:pPr>
            <a:r>
              <a:rPr lang="en-US" sz="1200" dirty="0"/>
              <a:t>Royal College of Nursing 2022. </a:t>
            </a:r>
            <a:r>
              <a:rPr lang="en-US" sz="1200" i="1" dirty="0"/>
              <a:t>Definition and principles of nursing</a:t>
            </a:r>
            <a:r>
              <a:rPr lang="en-US" sz="1200" dirty="0"/>
              <a:t>. Available at: </a:t>
            </a:r>
            <a:r>
              <a:rPr lang="en-US" sz="1200" u="sng" dirty="0">
                <a:hlinkClick r:id="rId5"/>
              </a:rPr>
              <a:t>https://www.rcn.org.uk/Professional-Development/Definition-and-principles-of-nursing</a:t>
            </a:r>
            <a:endParaRPr lang="en-US" sz="1200" dirty="0"/>
          </a:p>
          <a:p>
            <a:pPr algn="just">
              <a:lnSpc>
                <a:spcPct val="150000"/>
              </a:lnSpc>
            </a:pPr>
            <a:r>
              <a:rPr lang="en-US" sz="1200" dirty="0"/>
              <a:t>Shi, Y., Li, H., Yuan, B. and Wang, X., 2025. Effects of multidisciplinary teamwork in non-hospital settings on healthcare and patients with chronic conditions: a systematic review and meta-analysis. </a:t>
            </a:r>
            <a:r>
              <a:rPr lang="en-US" sz="1200" i="1" dirty="0"/>
              <a:t>BMC Primary Care</a:t>
            </a:r>
            <a:r>
              <a:rPr lang="en-US" sz="1200" dirty="0"/>
              <a:t>, </a:t>
            </a:r>
            <a:r>
              <a:rPr lang="en-US" sz="1200" i="1" dirty="0"/>
              <a:t>26</a:t>
            </a:r>
            <a:r>
              <a:rPr lang="en-US" sz="1200" dirty="0"/>
              <a:t>(1), p.110. </a:t>
            </a:r>
            <a:r>
              <a:rPr lang="en-US" sz="1200" u="sng" dirty="0">
                <a:hlinkClick r:id="rId6"/>
              </a:rPr>
              <a:t>https://doi.org/10.1186/s12875-025-02814-0</a:t>
            </a:r>
            <a:endParaRPr lang="en-US" sz="1200" dirty="0"/>
          </a:p>
          <a:p>
            <a:pPr algn="just">
              <a:lnSpc>
                <a:spcPct val="150000"/>
              </a:lnSpc>
            </a:pPr>
            <a:r>
              <a:rPr lang="en-US" sz="1200" dirty="0"/>
              <a:t>Tuckman, B.W., 1965. Developmental sequence in small groups. </a:t>
            </a:r>
            <a:r>
              <a:rPr lang="en-US" sz="1200" i="1" dirty="0"/>
              <a:t>Psychological bulletin</a:t>
            </a:r>
            <a:r>
              <a:rPr lang="en-US" sz="1200" dirty="0"/>
              <a:t>, </a:t>
            </a:r>
            <a:r>
              <a:rPr lang="en-US" sz="1200" i="1" dirty="0"/>
              <a:t>63</a:t>
            </a:r>
            <a:r>
              <a:rPr lang="en-US" sz="1200" dirty="0"/>
              <a:t>(6), p.384. </a:t>
            </a:r>
            <a:r>
              <a:rPr lang="en-US" sz="1200" dirty="0" err="1"/>
              <a:t>doi</a:t>
            </a:r>
            <a:r>
              <a:rPr lang="en-US" sz="1200" dirty="0"/>
              <a:t>: 10.1037/h0022100.</a:t>
            </a:r>
          </a:p>
          <a:p>
            <a:pPr algn="just">
              <a:lnSpc>
                <a:spcPct val="150000"/>
              </a:lnSpc>
            </a:pPr>
            <a:r>
              <a:rPr lang="en-US" sz="1200" dirty="0" err="1"/>
              <a:t>Zajac</a:t>
            </a:r>
            <a:r>
              <a:rPr lang="en-US" sz="1200" dirty="0"/>
              <a:t>, S., Woods, A., </a:t>
            </a:r>
            <a:r>
              <a:rPr lang="en-US" sz="1200" dirty="0" err="1"/>
              <a:t>Tannenbaum</a:t>
            </a:r>
            <a:r>
              <a:rPr lang="en-US" sz="1200" dirty="0"/>
              <a:t>, S., Salas, E. and Holladay, C.L., 2021. Overcoming challenges to teamwork in healthcare: a team effectiveness framework and evidence-based guidance. </a:t>
            </a:r>
            <a:r>
              <a:rPr lang="en-US" sz="1200" i="1" dirty="0"/>
              <a:t>Frontiers in Communication</a:t>
            </a:r>
            <a:r>
              <a:rPr lang="en-US" sz="1200" dirty="0"/>
              <a:t>, </a:t>
            </a:r>
            <a:r>
              <a:rPr lang="en-US" sz="1200" i="1" dirty="0"/>
              <a:t>6</a:t>
            </a:r>
            <a:r>
              <a:rPr lang="en-US" sz="1200" dirty="0"/>
              <a:t>, p.606445. </a:t>
            </a:r>
            <a:r>
              <a:rPr lang="en-US" sz="1200" u="sng" dirty="0">
                <a:hlinkClick r:id="rId7"/>
              </a:rPr>
              <a:t>https://doi.org/10.3389/fcomm.2021.606445</a:t>
            </a:r>
            <a:endParaRPr lang="en-US" sz="1200" dirty="0"/>
          </a:p>
          <a:p>
            <a:pPr marL="0" indent="0" algn="just">
              <a:lnSpc>
                <a:spcPct val="150000"/>
              </a:lnSpc>
              <a:buNone/>
            </a:pPr>
            <a:endParaRPr lang="en-GB" altLang="en-US" sz="12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06/07/2026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339</TotalTime>
  <Words>1872</Words>
  <Application>Microsoft Macintosh PowerPoint</Application>
  <PresentationFormat>Widescreen</PresentationFormat>
  <Paragraphs>102</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Geist</vt:lpstr>
      <vt:lpstr>Myriad Pro</vt:lpstr>
      <vt:lpstr>Wingdings</vt:lpstr>
      <vt:lpstr>20140311PresentationUWTSDTemplate</vt:lpstr>
      <vt:lpstr>PowerPoint Presentation</vt:lpstr>
      <vt:lpstr>Acknowledge use of AI</vt:lpstr>
      <vt:lpstr>Introduction</vt:lpstr>
      <vt:lpstr>Teamwork in Nursing Practice</vt:lpstr>
      <vt:lpstr>Importance of Working in Teams in Nursing Practice</vt:lpstr>
      <vt:lpstr>Model: Tuckman's Team Development Model in Nursing Practices </vt:lpstr>
      <vt:lpstr>Applying Working in Teams in Practice as Nurse Role</vt:lpstr>
      <vt:lpstr>The Role of Teamwork in My Professional Future</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Elizabetta Hadzhula</cp:lastModifiedBy>
  <cp:revision>83</cp:revision>
  <dcterms:created xsi:type="dcterms:W3CDTF">2025-02-21T18:28:54Z</dcterms:created>
  <dcterms:modified xsi:type="dcterms:W3CDTF">2026-07-06T16:00:06Z</dcterms:modified>
</cp:coreProperties>
</file>