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22"/>
  </p:notesMasterIdLst>
  <p:sldIdLst>
    <p:sldId id="256" r:id="rId2"/>
    <p:sldId id="257" r:id="rId3"/>
    <p:sldId id="279" r:id="rId4"/>
    <p:sldId id="258" r:id="rId5"/>
    <p:sldId id="259" r:id="rId6"/>
    <p:sldId id="278" r:id="rId7"/>
    <p:sldId id="260" r:id="rId8"/>
    <p:sldId id="261" r:id="rId9"/>
    <p:sldId id="280" r:id="rId10"/>
    <p:sldId id="263" r:id="rId11"/>
    <p:sldId id="271" r:id="rId12"/>
    <p:sldId id="264" r:id="rId13"/>
    <p:sldId id="267" r:id="rId14"/>
    <p:sldId id="282" r:id="rId15"/>
    <p:sldId id="273" r:id="rId16"/>
    <p:sldId id="274" r:id="rId17"/>
    <p:sldId id="276" r:id="rId18"/>
    <p:sldId id="281" r:id="rId19"/>
    <p:sldId id="265" r:id="rId20"/>
    <p:sldId id="277" r:id="rId21"/>
  </p:sldIdLst>
  <p:sldSz cx="14630400" cy="8229600"/>
  <p:notesSz cx="8229600" cy="14630400"/>
  <p:embeddedFontLst>
    <p:embeddedFont>
      <p:font typeface="Alexandria Medium" panose="020B0604020202020204" charset="-78"/>
      <p:regular r:id="rId23"/>
    </p:embeddedFont>
    <p:embeddedFont>
      <p:font typeface="Manrope"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3447" autoAdjust="0"/>
  </p:normalViewPr>
  <p:slideViewPr>
    <p:cSldViewPr snapToGrid="0" snapToObjects="1">
      <p:cViewPr varScale="1">
        <p:scale>
          <a:sx n="53" d="100"/>
          <a:sy n="53" d="100"/>
        </p:scale>
        <p:origin x="748"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1127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B9309-BBBD-408D-73B1-3D83D1041B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364607-A8C1-DDEE-7BA7-79C3DC97B7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C9A7CF-C937-09A5-6D3B-5028650380C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C61116D-C8E4-96D7-7CDF-40F5FA2E2B6D}"/>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680280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C2EBA-0FB2-79D0-069D-1ADAAC5660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606CB9-B926-8375-F7A4-D6EADEB01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959C70-4CC2-22FB-D1F9-9124F16030D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2B5B7E4-426E-091C-7206-54C6EA62F83A}"/>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3748077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09128-8194-CB12-3F83-315E2E83AB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205FEC-503C-EBA2-07FE-38541ED9C1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894B45-E630-3C2C-346B-68725C88923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18F86A3-9BD7-6B7D-3999-4040CC16317B}"/>
              </a:ext>
            </a:extLst>
          </p:cNvPr>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687506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3B3F7-2CFD-4591-0970-792AA5E633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9F8920-548C-2B84-2AD1-54B11B094D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244412-D175-4ABA-9123-2A4D75EF444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562140F-1646-B3C6-D3BE-82029B8EA59F}"/>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40350055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svg"/><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9.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 Id="rId9" Type="http://schemas.openxmlformats.org/officeDocument/2006/relationships/image" Target="../media/image30.jpg"/></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svg"/><Relationship Id="rId2" Type="http://schemas.openxmlformats.org/officeDocument/2006/relationships/notesSlide" Target="../notesSlides/notesSlide19.xml"/><Relationship Id="rId1" Type="http://schemas.openxmlformats.org/officeDocument/2006/relationships/slideLayout" Target="../slideLayouts/slideLayout11.xml"/><Relationship Id="rId6" Type="http://schemas.openxmlformats.org/officeDocument/2006/relationships/image" Target="../media/image39.svg"/><Relationship Id="rId5" Type="http://schemas.openxmlformats.org/officeDocument/2006/relationships/image" Target="../media/image38.svg"/><Relationship Id="rId4" Type="http://schemas.openxmlformats.org/officeDocument/2006/relationships/image" Target="../media/image37.svg"/></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9144000" y="0"/>
            <a:ext cx="5486400" cy="8229600"/>
          </a:xfrm>
          <a:prstGeom prst="rect">
            <a:avLst/>
          </a:prstGeom>
          <a:solidFill>
            <a:srgbClr val="E6F7FF"/>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9257348" y="608290"/>
            <a:ext cx="5259586" cy="7012900"/>
          </a:xfrm>
          <a:prstGeom prst="rect">
            <a:avLst/>
          </a:prstGeom>
        </p:spPr>
      </p:pic>
      <p:sp>
        <p:nvSpPr>
          <p:cNvPr id="4" name="Text 1"/>
          <p:cNvSpPr/>
          <p:nvPr/>
        </p:nvSpPr>
        <p:spPr>
          <a:xfrm>
            <a:off x="793790" y="2391013"/>
            <a:ext cx="7556421" cy="2126337"/>
          </a:xfrm>
          <a:prstGeom prst="rect">
            <a:avLst/>
          </a:prstGeom>
          <a:noFill/>
          <a:ln/>
        </p:spPr>
        <p:txBody>
          <a:bodyPr wrap="squar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Securing the Enterprise Network Using Check Point Gaia</a:t>
            </a:r>
            <a:endParaRPr lang="en-US" sz="4450" dirty="0"/>
          </a:p>
        </p:txBody>
      </p:sp>
      <p:sp>
        <p:nvSpPr>
          <p:cNvPr id="5" name="Text 2"/>
          <p:cNvSpPr/>
          <p:nvPr/>
        </p:nvSpPr>
        <p:spPr>
          <a:xfrm>
            <a:off x="793790" y="5677833"/>
            <a:ext cx="7556421" cy="362903"/>
          </a:xfrm>
          <a:prstGeom prst="rect">
            <a:avLst/>
          </a:prstGeom>
          <a:noFill/>
          <a:ln/>
        </p:spPr>
        <p:txBody>
          <a:bodyPr wrap="none" lIns="0" tIns="0" rIns="0" bIns="0" rtlCol="0" anchor="t"/>
          <a:lstStyle/>
          <a:p>
            <a:pPr marL="0" indent="0" algn="l">
              <a:lnSpc>
                <a:spcPts val="2850"/>
              </a:lnSpc>
              <a:buNone/>
            </a:pPr>
            <a:r>
              <a:rPr lang="en-US" sz="2400" b="1" dirty="0">
                <a:solidFill>
                  <a:srgbClr val="5B6E8C"/>
                </a:solidFill>
                <a:latin typeface="Manrope" pitchFamily="34" charset="0"/>
                <a:ea typeface="Manrope" pitchFamily="34" charset="-122"/>
                <a:cs typeface="Manrope" pitchFamily="34" charset="-120"/>
              </a:rPr>
              <a:t>Name:</a:t>
            </a:r>
            <a:r>
              <a:rPr lang="en-US" sz="2400" dirty="0">
                <a:solidFill>
                  <a:srgbClr val="5B6E8C"/>
                </a:solidFill>
                <a:latin typeface="Manrope" pitchFamily="34" charset="0"/>
                <a:ea typeface="Manrope" pitchFamily="34" charset="-122"/>
                <a:cs typeface="Manrope" pitchFamily="34" charset="-120"/>
              </a:rPr>
              <a:t> Naymul Hasnat  |  </a:t>
            </a:r>
            <a:r>
              <a:rPr lang="en-US" sz="2400" b="1" dirty="0">
                <a:solidFill>
                  <a:srgbClr val="5B6E8C"/>
                </a:solidFill>
                <a:latin typeface="Manrope" pitchFamily="34" charset="0"/>
                <a:ea typeface="Manrope" pitchFamily="34" charset="-122"/>
                <a:cs typeface="Manrope" pitchFamily="34" charset="-120"/>
              </a:rPr>
              <a:t>Student ID:</a:t>
            </a:r>
            <a:r>
              <a:rPr lang="en-US" sz="2400" dirty="0">
                <a:solidFill>
                  <a:srgbClr val="5B6E8C"/>
                </a:solidFill>
                <a:latin typeface="Manrope" pitchFamily="34" charset="0"/>
                <a:ea typeface="Manrope" pitchFamily="34" charset="-122"/>
                <a:cs typeface="Manrope" pitchFamily="34" charset="-120"/>
              </a:rPr>
              <a:t> 2432483</a:t>
            </a:r>
            <a:endParaRPr lang="en-US" sz="2400" dirty="0"/>
          </a:p>
        </p:txBody>
      </p:sp>
      <p:sp>
        <p:nvSpPr>
          <p:cNvPr id="6" name="Text 3"/>
          <p:cNvSpPr/>
          <p:nvPr/>
        </p:nvSpPr>
        <p:spPr>
          <a:xfrm>
            <a:off x="793790" y="5475565"/>
            <a:ext cx="7556421" cy="362903"/>
          </a:xfrm>
          <a:prstGeom prst="rect">
            <a:avLst/>
          </a:prstGeom>
          <a:noFill/>
          <a:ln/>
        </p:spPr>
        <p:txBody>
          <a:bodyPr wrap="none" lIns="0" tIns="0" rIns="0" bIns="0" rtlCol="0" anchor="t"/>
          <a:lstStyle/>
          <a:p>
            <a:pPr marL="0" indent="0" algn="l">
              <a:lnSpc>
                <a:spcPts val="2850"/>
              </a:lnSpc>
              <a:buNone/>
            </a:pPr>
            <a:endParaRPr lang="en-US" sz="1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450181"/>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Introduction</a:t>
            </a:r>
            <a:endParaRPr lang="en-US" sz="4450" dirty="0"/>
          </a:p>
        </p:txBody>
      </p:sp>
      <p:sp>
        <p:nvSpPr>
          <p:cNvPr id="3" name="Text 1"/>
          <p:cNvSpPr/>
          <p:nvPr/>
        </p:nvSpPr>
        <p:spPr>
          <a:xfrm>
            <a:off x="793790" y="2703195"/>
            <a:ext cx="6244709" cy="1814513"/>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Enterprise networks face constant threats including unauthorised access, reconnaissance attacks, malware, and encrypted threats. This coursework demonstrates securing an enterprise network using </a:t>
            </a:r>
            <a:r>
              <a:rPr lang="en-US" sz="1750" b="1" dirty="0">
                <a:solidFill>
                  <a:srgbClr val="5B6E8C"/>
                </a:solidFill>
                <a:latin typeface="Manrope" pitchFamily="34" charset="0"/>
                <a:ea typeface="Manrope" pitchFamily="34" charset="-122"/>
                <a:cs typeface="Manrope" pitchFamily="34" charset="-120"/>
              </a:rPr>
              <a:t>Check Point Gaia</a:t>
            </a:r>
            <a:r>
              <a:rPr lang="en-US" sz="1750" dirty="0">
                <a:solidFill>
                  <a:srgbClr val="5B6E8C"/>
                </a:solidFill>
                <a:latin typeface="Manrope" pitchFamily="34" charset="0"/>
                <a:ea typeface="Manrope" pitchFamily="34" charset="-122"/>
                <a:cs typeface="Manrope" pitchFamily="34" charset="-120"/>
              </a:rPr>
              <a:t> appliances.</a:t>
            </a:r>
            <a:endParaRPr lang="en-US" sz="1750" dirty="0"/>
          </a:p>
        </p:txBody>
      </p:sp>
      <p:sp>
        <p:nvSpPr>
          <p:cNvPr id="4" name="Text 2"/>
          <p:cNvSpPr/>
          <p:nvPr/>
        </p:nvSpPr>
        <p:spPr>
          <a:xfrm>
            <a:off x="793790" y="4721781"/>
            <a:ext cx="6244709" cy="1451610"/>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A </a:t>
            </a:r>
            <a:r>
              <a:rPr lang="en-US" sz="1750" b="1" dirty="0">
                <a:solidFill>
                  <a:srgbClr val="5B6E8C"/>
                </a:solidFill>
                <a:latin typeface="Manrope" pitchFamily="34" charset="0"/>
                <a:ea typeface="Manrope" pitchFamily="34" charset="-122"/>
                <a:cs typeface="Manrope" pitchFamily="34" charset="-120"/>
              </a:rPr>
              <a:t>Security Management Server (SMS)</a:t>
            </a:r>
            <a:r>
              <a:rPr lang="en-US" sz="1750" dirty="0">
                <a:solidFill>
                  <a:srgbClr val="5B6E8C"/>
                </a:solidFill>
                <a:latin typeface="Manrope" pitchFamily="34" charset="0"/>
                <a:ea typeface="Manrope" pitchFamily="34" charset="-122"/>
                <a:cs typeface="Manrope" pitchFamily="34" charset="-120"/>
              </a:rPr>
              <a:t> and </a:t>
            </a:r>
            <a:r>
              <a:rPr lang="en-US" sz="1750" b="1" dirty="0">
                <a:solidFill>
                  <a:srgbClr val="5B6E8C"/>
                </a:solidFill>
                <a:latin typeface="Manrope" pitchFamily="34" charset="0"/>
                <a:ea typeface="Manrope" pitchFamily="34" charset="-122"/>
                <a:cs typeface="Manrope" pitchFamily="34" charset="-120"/>
              </a:rPr>
              <a:t>Security Gateway (A-GW)</a:t>
            </a:r>
            <a:r>
              <a:rPr lang="en-US" sz="1750" dirty="0">
                <a:solidFill>
                  <a:srgbClr val="5B6E8C"/>
                </a:solidFill>
                <a:latin typeface="Manrope" pitchFamily="34" charset="0"/>
                <a:ea typeface="Manrope" pitchFamily="34" charset="-122"/>
                <a:cs typeface="Manrope" pitchFamily="34" charset="-120"/>
              </a:rPr>
              <a:t> are deployed and centrally managed via SmartConsole, following real-life enterprise security best practices.</a:t>
            </a:r>
            <a:endParaRPr lang="en-US" sz="1750" dirty="0"/>
          </a:p>
        </p:txBody>
      </p:sp>
      <p:sp>
        <p:nvSpPr>
          <p:cNvPr id="6" name="Text 4"/>
          <p:cNvSpPr/>
          <p:nvPr/>
        </p:nvSpPr>
        <p:spPr>
          <a:xfrm>
            <a:off x="7833955" y="2988707"/>
            <a:ext cx="2540079" cy="708660"/>
          </a:xfrm>
          <a:prstGeom prst="rect">
            <a:avLst/>
          </a:prstGeom>
          <a:noFill/>
          <a:ln/>
        </p:spPr>
        <p:txBody>
          <a:bodyPr wrap="square" lIns="0" tIns="0" rIns="0" bIns="0" rtlCol="0" anchor="t"/>
          <a:lstStyle/>
          <a:p>
            <a:pPr marL="0" indent="0" algn="l">
              <a:lnSpc>
                <a:spcPts val="2750"/>
              </a:lnSpc>
              <a:buNone/>
            </a:pPr>
            <a:r>
              <a:rPr lang="en-US" sz="2200" dirty="0">
                <a:solidFill>
                  <a:srgbClr val="000000"/>
                </a:solidFill>
                <a:latin typeface="Alexandria Medium" pitchFamily="34" charset="0"/>
                <a:ea typeface="Alexandria Medium" pitchFamily="34" charset="-122"/>
                <a:cs typeface="Alexandria Medium" pitchFamily="34" charset="-120"/>
              </a:rPr>
              <a:t>Centralised Management</a:t>
            </a:r>
            <a:endParaRPr lang="en-US" sz="2200" dirty="0"/>
          </a:p>
        </p:txBody>
      </p:sp>
      <p:sp>
        <p:nvSpPr>
          <p:cNvPr id="7" name="Text 5"/>
          <p:cNvSpPr/>
          <p:nvPr/>
        </p:nvSpPr>
        <p:spPr>
          <a:xfrm>
            <a:off x="7833955" y="3924181"/>
            <a:ext cx="2540079" cy="725805"/>
          </a:xfrm>
          <a:prstGeom prst="rect">
            <a:avLst/>
          </a:prstGeom>
          <a:noFill/>
          <a:ln/>
        </p:spPr>
        <p:txBody>
          <a:bodyPr wrap="square" lIns="0" tIns="0" rIns="0" bIns="0" rtlCol="0" anchor="t"/>
          <a:lstStyle/>
          <a:p>
            <a:pPr marL="0" indent="0" algn="l">
              <a:lnSpc>
                <a:spcPts val="2850"/>
              </a:lnSpc>
              <a:buNone/>
            </a:pPr>
            <a:r>
              <a:rPr lang="en-US" sz="1750" dirty="0">
                <a:solidFill>
                  <a:srgbClr val="000000"/>
                </a:solidFill>
                <a:latin typeface="Manrope" pitchFamily="34" charset="0"/>
                <a:ea typeface="Manrope" pitchFamily="34" charset="-122"/>
                <a:cs typeface="Manrope" pitchFamily="34" charset="-120"/>
              </a:rPr>
              <a:t>SmartConsole for unified policy control</a:t>
            </a:r>
            <a:endParaRPr lang="en-US" sz="1750" dirty="0"/>
          </a:p>
        </p:txBody>
      </p:sp>
      <p:sp>
        <p:nvSpPr>
          <p:cNvPr id="9" name="Text 7"/>
          <p:cNvSpPr/>
          <p:nvPr/>
        </p:nvSpPr>
        <p:spPr>
          <a:xfrm>
            <a:off x="11069717" y="2988707"/>
            <a:ext cx="2540079" cy="708660"/>
          </a:xfrm>
          <a:prstGeom prst="rect">
            <a:avLst/>
          </a:prstGeom>
          <a:noFill/>
          <a:ln/>
        </p:spPr>
        <p:txBody>
          <a:bodyPr wrap="square" lIns="0" tIns="0" rIns="0" bIns="0" rtlCol="0" anchor="t"/>
          <a:lstStyle/>
          <a:p>
            <a:pPr marL="0" indent="0" algn="l">
              <a:lnSpc>
                <a:spcPts val="2750"/>
              </a:lnSpc>
              <a:buNone/>
            </a:pPr>
            <a:r>
              <a:rPr lang="en-US" sz="2200" dirty="0">
                <a:solidFill>
                  <a:srgbClr val="000000"/>
                </a:solidFill>
                <a:latin typeface="Alexandria Medium" pitchFamily="34" charset="0"/>
                <a:ea typeface="Alexandria Medium" pitchFamily="34" charset="-122"/>
                <a:cs typeface="Alexandria Medium" pitchFamily="34" charset="-120"/>
              </a:rPr>
              <a:t>Strict Access Control</a:t>
            </a:r>
            <a:endParaRPr lang="en-US" sz="2200" dirty="0"/>
          </a:p>
        </p:txBody>
      </p:sp>
      <p:sp>
        <p:nvSpPr>
          <p:cNvPr id="10" name="Text 8"/>
          <p:cNvSpPr/>
          <p:nvPr/>
        </p:nvSpPr>
        <p:spPr>
          <a:xfrm>
            <a:off x="11069717" y="3924181"/>
            <a:ext cx="2540079" cy="725805"/>
          </a:xfrm>
          <a:prstGeom prst="rect">
            <a:avLst/>
          </a:prstGeom>
          <a:noFill/>
          <a:ln/>
        </p:spPr>
        <p:txBody>
          <a:bodyPr wrap="square" lIns="0" tIns="0" rIns="0" bIns="0" rtlCol="0" anchor="t"/>
          <a:lstStyle/>
          <a:p>
            <a:pPr marL="0" indent="0" algn="l">
              <a:lnSpc>
                <a:spcPts val="2850"/>
              </a:lnSpc>
              <a:buNone/>
            </a:pPr>
            <a:r>
              <a:rPr lang="en-US" sz="1750" dirty="0">
                <a:solidFill>
                  <a:srgbClr val="000000"/>
                </a:solidFill>
                <a:latin typeface="Manrope" pitchFamily="34" charset="0"/>
                <a:ea typeface="Manrope" pitchFamily="34" charset="-122"/>
                <a:cs typeface="Manrope" pitchFamily="34" charset="-120"/>
              </a:rPr>
              <a:t>Default deny with explicit allow rules</a:t>
            </a:r>
            <a:endParaRPr lang="en-US" sz="1750" dirty="0"/>
          </a:p>
        </p:txBody>
      </p:sp>
      <p:sp>
        <p:nvSpPr>
          <p:cNvPr id="12" name="Text 10"/>
          <p:cNvSpPr/>
          <p:nvPr/>
        </p:nvSpPr>
        <p:spPr>
          <a:xfrm>
            <a:off x="7833955" y="534566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000000"/>
                </a:solidFill>
                <a:latin typeface="Alexandria Medium" pitchFamily="34" charset="0"/>
                <a:ea typeface="Alexandria Medium" pitchFamily="34" charset="-122"/>
                <a:cs typeface="Alexandria Medium" pitchFamily="34" charset="-120"/>
              </a:rPr>
              <a:t>Threat Prevention</a:t>
            </a:r>
            <a:endParaRPr lang="en-US" sz="2200" dirty="0"/>
          </a:p>
        </p:txBody>
      </p:sp>
      <p:sp>
        <p:nvSpPr>
          <p:cNvPr id="13" name="Text 11"/>
          <p:cNvSpPr/>
          <p:nvPr/>
        </p:nvSpPr>
        <p:spPr>
          <a:xfrm>
            <a:off x="7833955" y="5926812"/>
            <a:ext cx="5775841" cy="362903"/>
          </a:xfrm>
          <a:prstGeom prst="rect">
            <a:avLst/>
          </a:prstGeom>
          <a:noFill/>
          <a:ln/>
        </p:spPr>
        <p:txBody>
          <a:bodyPr wrap="none" lIns="0" tIns="0" rIns="0" bIns="0" rtlCol="0" anchor="t"/>
          <a:lstStyle/>
          <a:p>
            <a:pPr marL="0" indent="0" algn="l">
              <a:lnSpc>
                <a:spcPts val="2850"/>
              </a:lnSpc>
              <a:buNone/>
            </a:pPr>
            <a:r>
              <a:rPr lang="en-US" sz="1750" dirty="0">
                <a:solidFill>
                  <a:srgbClr val="000000"/>
                </a:solidFill>
                <a:latin typeface="Manrope" pitchFamily="34" charset="0"/>
                <a:ea typeface="Manrope" pitchFamily="34" charset="-122"/>
                <a:cs typeface="Manrope" pitchFamily="34" charset="-120"/>
              </a:rPr>
              <a:t>Advanced blades against malware &amp; zero-days</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B647A-5648-B850-71B2-181F9C421F99}"/>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A6D316CA-A030-41FC-A2ED-0DB39C594694}"/>
              </a:ext>
            </a:extLst>
          </p:cNvPr>
          <p:cNvSpPr/>
          <p:nvPr/>
        </p:nvSpPr>
        <p:spPr>
          <a:xfrm>
            <a:off x="793790" y="1450181"/>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5B6E8C"/>
                </a:solidFill>
                <a:latin typeface="Alexandria Medium" pitchFamily="34" charset="0"/>
                <a:cs typeface="Alexandria Medium" pitchFamily="34" charset="-120"/>
              </a:rPr>
              <a:t>Diagram</a:t>
            </a:r>
            <a:endParaRPr lang="en-US" sz="4450" dirty="0"/>
          </a:p>
        </p:txBody>
      </p:sp>
      <p:sp>
        <p:nvSpPr>
          <p:cNvPr id="3" name="Text 1">
            <a:extLst>
              <a:ext uri="{FF2B5EF4-FFF2-40B4-BE49-F238E27FC236}">
                <a16:creationId xmlns:a16="http://schemas.microsoft.com/office/drawing/2014/main" id="{30BBE502-A8EC-238F-7DD9-148F600AF604}"/>
              </a:ext>
            </a:extLst>
          </p:cNvPr>
          <p:cNvSpPr/>
          <p:nvPr/>
        </p:nvSpPr>
        <p:spPr>
          <a:xfrm>
            <a:off x="793790" y="2703195"/>
            <a:ext cx="6244709" cy="1814513"/>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4" name="Text 2">
            <a:extLst>
              <a:ext uri="{FF2B5EF4-FFF2-40B4-BE49-F238E27FC236}">
                <a16:creationId xmlns:a16="http://schemas.microsoft.com/office/drawing/2014/main" id="{1B1E83A7-8BF5-3949-D771-B74175CA1DBF}"/>
              </a:ext>
            </a:extLst>
          </p:cNvPr>
          <p:cNvSpPr/>
          <p:nvPr/>
        </p:nvSpPr>
        <p:spPr>
          <a:xfrm>
            <a:off x="793790" y="4721781"/>
            <a:ext cx="6244709" cy="1451610"/>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6" name="Text 4">
            <a:extLst>
              <a:ext uri="{FF2B5EF4-FFF2-40B4-BE49-F238E27FC236}">
                <a16:creationId xmlns:a16="http://schemas.microsoft.com/office/drawing/2014/main" id="{528BE921-93FE-A8F7-A74C-F4715C9B64FA}"/>
              </a:ext>
            </a:extLst>
          </p:cNvPr>
          <p:cNvSpPr/>
          <p:nvPr/>
        </p:nvSpPr>
        <p:spPr>
          <a:xfrm>
            <a:off x="7833955" y="2988707"/>
            <a:ext cx="2540079" cy="708660"/>
          </a:xfrm>
          <a:prstGeom prst="rect">
            <a:avLst/>
          </a:prstGeom>
          <a:noFill/>
          <a:ln/>
        </p:spPr>
        <p:txBody>
          <a:bodyPr wrap="square" lIns="0" tIns="0" rIns="0" bIns="0" rtlCol="0" anchor="t"/>
          <a:lstStyle/>
          <a:p>
            <a:pPr marL="0" indent="0" algn="l">
              <a:lnSpc>
                <a:spcPts val="2750"/>
              </a:lnSpc>
              <a:buNone/>
            </a:pPr>
            <a:endParaRPr lang="en-US" sz="2200" dirty="0"/>
          </a:p>
        </p:txBody>
      </p:sp>
      <p:sp>
        <p:nvSpPr>
          <p:cNvPr id="7" name="Text 5">
            <a:extLst>
              <a:ext uri="{FF2B5EF4-FFF2-40B4-BE49-F238E27FC236}">
                <a16:creationId xmlns:a16="http://schemas.microsoft.com/office/drawing/2014/main" id="{F3E6F390-5845-E405-D571-DD8ECB4ED659}"/>
              </a:ext>
            </a:extLst>
          </p:cNvPr>
          <p:cNvSpPr/>
          <p:nvPr/>
        </p:nvSpPr>
        <p:spPr>
          <a:xfrm>
            <a:off x="7833955" y="3924181"/>
            <a:ext cx="2540079" cy="725805"/>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9" name="Text 7">
            <a:extLst>
              <a:ext uri="{FF2B5EF4-FFF2-40B4-BE49-F238E27FC236}">
                <a16:creationId xmlns:a16="http://schemas.microsoft.com/office/drawing/2014/main" id="{FB6C3D62-8C4D-2B31-0DC0-17596833C9EF}"/>
              </a:ext>
            </a:extLst>
          </p:cNvPr>
          <p:cNvSpPr/>
          <p:nvPr/>
        </p:nvSpPr>
        <p:spPr>
          <a:xfrm>
            <a:off x="11069717" y="2988707"/>
            <a:ext cx="2540079" cy="708660"/>
          </a:xfrm>
          <a:prstGeom prst="rect">
            <a:avLst/>
          </a:prstGeom>
          <a:noFill/>
          <a:ln/>
        </p:spPr>
        <p:txBody>
          <a:bodyPr wrap="square" lIns="0" tIns="0" rIns="0" bIns="0" rtlCol="0" anchor="t"/>
          <a:lstStyle/>
          <a:p>
            <a:pPr marL="0" indent="0" algn="l">
              <a:lnSpc>
                <a:spcPts val="2750"/>
              </a:lnSpc>
              <a:buNone/>
            </a:pPr>
            <a:endParaRPr lang="en-US" sz="2200" dirty="0"/>
          </a:p>
        </p:txBody>
      </p:sp>
      <p:sp>
        <p:nvSpPr>
          <p:cNvPr id="10" name="Text 8">
            <a:extLst>
              <a:ext uri="{FF2B5EF4-FFF2-40B4-BE49-F238E27FC236}">
                <a16:creationId xmlns:a16="http://schemas.microsoft.com/office/drawing/2014/main" id="{8C91A6B2-CF39-BC09-3DC8-B46F98F0617A}"/>
              </a:ext>
            </a:extLst>
          </p:cNvPr>
          <p:cNvSpPr/>
          <p:nvPr/>
        </p:nvSpPr>
        <p:spPr>
          <a:xfrm>
            <a:off x="11069717" y="3924181"/>
            <a:ext cx="2540079" cy="725805"/>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12" name="Text 10">
            <a:extLst>
              <a:ext uri="{FF2B5EF4-FFF2-40B4-BE49-F238E27FC236}">
                <a16:creationId xmlns:a16="http://schemas.microsoft.com/office/drawing/2014/main" id="{D78EA019-42C0-7228-5CD5-7F5A169A43D0}"/>
              </a:ext>
            </a:extLst>
          </p:cNvPr>
          <p:cNvSpPr/>
          <p:nvPr/>
        </p:nvSpPr>
        <p:spPr>
          <a:xfrm>
            <a:off x="7833955" y="5345668"/>
            <a:ext cx="2835235" cy="354330"/>
          </a:xfrm>
          <a:prstGeom prst="rect">
            <a:avLst/>
          </a:prstGeom>
          <a:noFill/>
          <a:ln/>
        </p:spPr>
        <p:txBody>
          <a:bodyPr wrap="none" lIns="0" tIns="0" rIns="0" bIns="0" rtlCol="0" anchor="t"/>
          <a:lstStyle/>
          <a:p>
            <a:pPr marL="0" indent="0" algn="l">
              <a:lnSpc>
                <a:spcPts val="2750"/>
              </a:lnSpc>
              <a:buNone/>
            </a:pPr>
            <a:endParaRPr lang="en-US" sz="2200" dirty="0"/>
          </a:p>
        </p:txBody>
      </p:sp>
      <p:sp>
        <p:nvSpPr>
          <p:cNvPr id="13" name="Text 11">
            <a:extLst>
              <a:ext uri="{FF2B5EF4-FFF2-40B4-BE49-F238E27FC236}">
                <a16:creationId xmlns:a16="http://schemas.microsoft.com/office/drawing/2014/main" id="{AF36A1AF-BFC2-0BEE-BF61-85FB5987C0CA}"/>
              </a:ext>
            </a:extLst>
          </p:cNvPr>
          <p:cNvSpPr/>
          <p:nvPr/>
        </p:nvSpPr>
        <p:spPr>
          <a:xfrm>
            <a:off x="7833955" y="5926812"/>
            <a:ext cx="5775841" cy="362903"/>
          </a:xfrm>
          <a:prstGeom prst="rect">
            <a:avLst/>
          </a:prstGeom>
          <a:noFill/>
          <a:ln/>
        </p:spPr>
        <p:txBody>
          <a:bodyPr wrap="none" lIns="0" tIns="0" rIns="0" bIns="0" rtlCol="0" anchor="t"/>
          <a:lstStyle/>
          <a:p>
            <a:pPr marL="0" indent="0" algn="l">
              <a:lnSpc>
                <a:spcPts val="2850"/>
              </a:lnSpc>
              <a:buNone/>
            </a:pPr>
            <a:endParaRPr lang="en-US" sz="1750" dirty="0"/>
          </a:p>
        </p:txBody>
      </p:sp>
      <p:pic>
        <p:nvPicPr>
          <p:cNvPr id="8" name="Picture 7">
            <a:extLst>
              <a:ext uri="{FF2B5EF4-FFF2-40B4-BE49-F238E27FC236}">
                <a16:creationId xmlns:a16="http://schemas.microsoft.com/office/drawing/2014/main" id="{D5CC1543-A172-5AC5-F884-36E362B851EE}"/>
              </a:ext>
            </a:extLst>
          </p:cNvPr>
          <p:cNvPicPr>
            <a:picLocks noChangeAspect="1"/>
          </p:cNvPicPr>
          <p:nvPr/>
        </p:nvPicPr>
        <p:blipFill>
          <a:blip r:embed="rId3"/>
          <a:stretch>
            <a:fillRect/>
          </a:stretch>
        </p:blipFill>
        <p:spPr>
          <a:xfrm>
            <a:off x="1987323" y="2477987"/>
            <a:ext cx="9618245" cy="5090544"/>
          </a:xfrm>
          <a:prstGeom prst="rect">
            <a:avLst/>
          </a:prstGeom>
        </p:spPr>
      </p:pic>
    </p:spTree>
    <p:extLst>
      <p:ext uri="{BB962C8B-B14F-4D97-AF65-F5344CB8AC3E}">
        <p14:creationId xmlns:p14="http://schemas.microsoft.com/office/powerpoint/2010/main" val="4091478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623768"/>
            <a:ext cx="12405479" cy="708779"/>
          </a:xfrm>
          <a:prstGeom prst="rect">
            <a:avLst/>
          </a:prstGeom>
          <a:noFill/>
          <a:ln/>
        </p:spPr>
        <p:txBody>
          <a:bodyPr wrap="non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SmartConsole Access &amp; Management Setup</a:t>
            </a:r>
            <a:endParaRPr lang="en-US" sz="4450" dirty="0"/>
          </a:p>
        </p:txBody>
      </p:sp>
      <p:pic>
        <p:nvPicPr>
          <p:cNvPr id="3" name="Image 0" descr="preencoded.png"/>
          <p:cNvPicPr>
            <a:picLocks noChangeAspect="1"/>
          </p:cNvPicPr>
          <p:nvPr/>
        </p:nvPicPr>
        <p:blipFill>
          <a:blip r:embed="rId3"/>
          <a:stretch>
            <a:fillRect/>
          </a:stretch>
        </p:blipFill>
        <p:spPr>
          <a:xfrm>
            <a:off x="793790" y="2695074"/>
            <a:ext cx="4205168" cy="3126487"/>
          </a:xfrm>
          <a:prstGeom prst="rect">
            <a:avLst/>
          </a:prstGeom>
        </p:spPr>
      </p:pic>
      <p:sp>
        <p:nvSpPr>
          <p:cNvPr id="6" name="Text 3"/>
          <p:cNvSpPr/>
          <p:nvPr/>
        </p:nvSpPr>
        <p:spPr>
          <a:xfrm>
            <a:off x="5559981" y="2444829"/>
            <a:ext cx="3913346" cy="354330"/>
          </a:xfrm>
          <a:prstGeom prst="rect">
            <a:avLst/>
          </a:prstGeom>
          <a:noFill/>
          <a:ln/>
        </p:spPr>
        <p:txBody>
          <a:bodyPr wrap="none" lIns="0" tIns="0" rIns="0" bIns="0" rtlCol="0" anchor="t"/>
          <a:lstStyle/>
          <a:p>
            <a:pPr marL="0" indent="0" algn="l">
              <a:lnSpc>
                <a:spcPts val="2750"/>
              </a:lnSpc>
              <a:buNone/>
            </a:pPr>
            <a:r>
              <a:rPr lang="en-US" sz="2200" dirty="0">
                <a:solidFill>
                  <a:srgbClr val="5B6E8C"/>
                </a:solidFill>
                <a:latin typeface="Alexandria Medium" pitchFamily="34" charset="0"/>
                <a:ea typeface="Alexandria Medium" pitchFamily="34" charset="-122"/>
                <a:cs typeface="Alexandria Medium" pitchFamily="34" charset="-120"/>
              </a:rPr>
              <a:t>SmartConsole Login Screen</a:t>
            </a:r>
            <a:endParaRPr lang="en-US" sz="2200" dirty="0"/>
          </a:p>
        </p:txBody>
      </p:sp>
      <p:sp>
        <p:nvSpPr>
          <p:cNvPr id="7" name="Text 4"/>
          <p:cNvSpPr/>
          <p:nvPr/>
        </p:nvSpPr>
        <p:spPr>
          <a:xfrm>
            <a:off x="5559981" y="3025973"/>
            <a:ext cx="8284131" cy="725805"/>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SmartConsole was installed on the management workstation and connected to the Security Management Server at </a:t>
            </a:r>
            <a:r>
              <a:rPr lang="en-US" sz="1750" b="1" dirty="0">
                <a:solidFill>
                  <a:srgbClr val="5B6E8C"/>
                </a:solidFill>
                <a:latin typeface="Manrope" pitchFamily="34" charset="0"/>
                <a:ea typeface="Manrope" pitchFamily="34" charset="-122"/>
                <a:cs typeface="Manrope" pitchFamily="34" charset="-120"/>
              </a:rPr>
              <a:t>IP 10.1.1.101</a:t>
            </a:r>
            <a:r>
              <a:rPr lang="en-US" sz="1750" dirty="0">
                <a:solidFill>
                  <a:srgbClr val="5B6E8C"/>
                </a:solidFill>
                <a:latin typeface="Manrope" pitchFamily="34" charset="0"/>
                <a:ea typeface="Manrope" pitchFamily="34" charset="-122"/>
                <a:cs typeface="Manrope" pitchFamily="34" charset="-120"/>
              </a:rPr>
              <a:t>.</a:t>
            </a:r>
            <a:endParaRPr lang="en-US" sz="1750" dirty="0"/>
          </a:p>
        </p:txBody>
      </p:sp>
      <p:sp>
        <p:nvSpPr>
          <p:cNvPr id="8" name="Text 5"/>
          <p:cNvSpPr/>
          <p:nvPr/>
        </p:nvSpPr>
        <p:spPr>
          <a:xfrm>
            <a:off x="5656233" y="4846189"/>
            <a:ext cx="8284131" cy="362903"/>
          </a:xfrm>
          <a:prstGeom prst="rect">
            <a:avLst/>
          </a:prstGeom>
          <a:noFill/>
          <a:ln/>
        </p:spPr>
        <p:txBody>
          <a:bodyPr wrap="non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Successful login confirms:</a:t>
            </a:r>
            <a:endParaRPr lang="en-US" sz="1750" dirty="0"/>
          </a:p>
        </p:txBody>
      </p:sp>
      <p:sp>
        <p:nvSpPr>
          <p:cNvPr id="9" name="Text 6"/>
          <p:cNvSpPr/>
          <p:nvPr/>
        </p:nvSpPr>
        <p:spPr>
          <a:xfrm>
            <a:off x="5559981" y="5445204"/>
            <a:ext cx="8284131" cy="1247299"/>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5B6E8C"/>
                </a:solidFill>
                <a:latin typeface="Manrope" pitchFamily="34" charset="0"/>
                <a:ea typeface="Manrope" pitchFamily="34" charset="-122"/>
                <a:cs typeface="Manrope" pitchFamily="34" charset="-120"/>
              </a:rPr>
              <a:t>Management connectivity established</a:t>
            </a:r>
            <a:endParaRPr lang="en-US" sz="1750" dirty="0"/>
          </a:p>
          <a:p>
            <a:pPr marL="342900" indent="-342900" algn="l">
              <a:lnSpc>
                <a:spcPts val="2850"/>
              </a:lnSpc>
              <a:buSzPct val="100000"/>
              <a:buChar char="•"/>
            </a:pPr>
            <a:r>
              <a:rPr lang="en-US" sz="1750" dirty="0">
                <a:solidFill>
                  <a:srgbClr val="5B6E8C"/>
                </a:solidFill>
                <a:latin typeface="Manrope" pitchFamily="34" charset="0"/>
                <a:ea typeface="Manrope" pitchFamily="34" charset="-122"/>
                <a:cs typeface="Manrope" pitchFamily="34" charset="-120"/>
              </a:rPr>
              <a:t>Correct credentials verified</a:t>
            </a:r>
            <a:endParaRPr lang="en-US" sz="1750" dirty="0"/>
          </a:p>
          <a:p>
            <a:pPr marL="342900" indent="-342900" algn="l">
              <a:lnSpc>
                <a:spcPts val="2850"/>
              </a:lnSpc>
              <a:buSzPct val="100000"/>
              <a:buChar char="•"/>
            </a:pPr>
            <a:r>
              <a:rPr lang="en-US" sz="1750" dirty="0">
                <a:solidFill>
                  <a:srgbClr val="5B6E8C"/>
                </a:solidFill>
                <a:latin typeface="Manrope" pitchFamily="34" charset="0"/>
                <a:ea typeface="Manrope" pitchFamily="34" charset="-122"/>
                <a:cs typeface="Manrope" pitchFamily="34" charset="-120"/>
              </a:rPr>
              <a:t>Functional Security Management Server</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1201460" y="577453"/>
            <a:ext cx="8034933" cy="553760"/>
          </a:xfrm>
          <a:prstGeom prst="rect">
            <a:avLst/>
          </a:prstGeom>
          <a:noFill/>
          <a:ln/>
        </p:spPr>
        <p:txBody>
          <a:bodyPr wrap="none" lIns="0" tIns="0" rIns="0" bIns="0" rtlCol="0" anchor="t"/>
          <a:lstStyle/>
          <a:p>
            <a:pPr marL="0" indent="0" algn="l">
              <a:lnSpc>
                <a:spcPts val="4350"/>
              </a:lnSpc>
              <a:buNone/>
            </a:pPr>
            <a:r>
              <a:rPr lang="en-US" sz="3450" dirty="0">
                <a:solidFill>
                  <a:srgbClr val="5B6E8C"/>
                </a:solidFill>
                <a:latin typeface="Alexandria Medium" pitchFamily="34" charset="0"/>
                <a:ea typeface="Alexandria Medium" pitchFamily="34" charset="-122"/>
                <a:cs typeface="Alexandria Medium" pitchFamily="34" charset="-120"/>
              </a:rPr>
              <a:t>Security Gateway Status Verification</a:t>
            </a:r>
            <a:endParaRPr lang="en-US" sz="3450" dirty="0"/>
          </a:p>
        </p:txBody>
      </p:sp>
      <p:sp>
        <p:nvSpPr>
          <p:cNvPr id="3" name="Text 1"/>
          <p:cNvSpPr/>
          <p:nvPr/>
        </p:nvSpPr>
        <p:spPr>
          <a:xfrm>
            <a:off x="1201460" y="1408033"/>
            <a:ext cx="12227362" cy="252413"/>
          </a:xfrm>
          <a:prstGeom prst="rect">
            <a:avLst/>
          </a:prstGeom>
          <a:noFill/>
          <a:ln/>
        </p:spPr>
        <p:txBody>
          <a:bodyPr wrap="none" lIns="0" tIns="0" rIns="0" bIns="0" rtlCol="0" anchor="t"/>
          <a:lstStyle/>
          <a:p>
            <a:pPr marL="0" indent="0" algn="l">
              <a:lnSpc>
                <a:spcPts val="1950"/>
              </a:lnSpc>
              <a:buNone/>
            </a:pPr>
            <a:r>
              <a:rPr lang="en-US" sz="1350" dirty="0">
                <a:solidFill>
                  <a:srgbClr val="5B6E8C"/>
                </a:solidFill>
                <a:latin typeface="Manrope" pitchFamily="34" charset="0"/>
                <a:ea typeface="Manrope" pitchFamily="34" charset="-122"/>
                <a:cs typeface="Manrope" pitchFamily="34" charset="-120"/>
              </a:rPr>
              <a:t>After connecting SmartConsole, the Security Gateway (A-GW) was successfully established and synchronised with the SMS.</a:t>
            </a:r>
            <a:endParaRPr lang="en-US" sz="1350" dirty="0"/>
          </a:p>
        </p:txBody>
      </p:sp>
      <p:pic>
        <p:nvPicPr>
          <p:cNvPr id="4" name="Image 0" descr="preencoded.png"/>
          <p:cNvPicPr>
            <a:picLocks noChangeAspect="1"/>
          </p:cNvPicPr>
          <p:nvPr/>
        </p:nvPicPr>
        <p:blipFill>
          <a:blip r:embed="rId3"/>
          <a:stretch>
            <a:fillRect/>
          </a:stretch>
        </p:blipFill>
        <p:spPr>
          <a:xfrm>
            <a:off x="1201460" y="3045023"/>
            <a:ext cx="3998595" cy="2238494"/>
          </a:xfrm>
          <a:prstGeom prst="rect">
            <a:avLst/>
          </a:prstGeom>
        </p:spPr>
      </p:pic>
      <p:pic>
        <p:nvPicPr>
          <p:cNvPr id="5" name="Image 1" descr="preencoded.png"/>
          <p:cNvPicPr>
            <a:picLocks noChangeAspect="1"/>
          </p:cNvPicPr>
          <p:nvPr/>
        </p:nvPicPr>
        <p:blipFill>
          <a:blip r:embed="rId4"/>
          <a:stretch>
            <a:fillRect/>
          </a:stretch>
        </p:blipFill>
        <p:spPr>
          <a:xfrm>
            <a:off x="5627840" y="1971913"/>
            <a:ext cx="7796451" cy="4384715"/>
          </a:xfrm>
          <a:prstGeom prst="rect">
            <a:avLst/>
          </a:prstGeom>
        </p:spPr>
      </p:pic>
      <p:sp>
        <p:nvSpPr>
          <p:cNvPr id="8" name="Text 4"/>
          <p:cNvSpPr/>
          <p:nvPr/>
        </p:nvSpPr>
        <p:spPr>
          <a:xfrm>
            <a:off x="1201460" y="7147322"/>
            <a:ext cx="12227362" cy="504825"/>
          </a:xfrm>
          <a:prstGeom prst="rect">
            <a:avLst/>
          </a:prstGeom>
          <a:noFill/>
          <a:ln/>
        </p:spPr>
        <p:txBody>
          <a:bodyPr wrap="square" lIns="0" tIns="0" rIns="0" bIns="0" rtlCol="0" anchor="t"/>
          <a:lstStyle/>
          <a:p>
            <a:pPr marL="0" indent="0" algn="l">
              <a:lnSpc>
                <a:spcPts val="1950"/>
              </a:lnSpc>
              <a:buNone/>
            </a:pPr>
            <a:r>
              <a:rPr lang="en-US" sz="1350" dirty="0">
                <a:solidFill>
                  <a:srgbClr val="5B6E8C"/>
                </a:solidFill>
                <a:latin typeface="Manrope" pitchFamily="34" charset="0"/>
                <a:ea typeface="Manrope" pitchFamily="34" charset="-122"/>
                <a:cs typeface="Manrope" pitchFamily="34" charset="-120"/>
              </a:rPr>
              <a:t>Both screenshots confirm: Gateway </a:t>
            </a:r>
            <a:r>
              <a:rPr lang="en-US" sz="1350" b="1" dirty="0">
                <a:solidFill>
                  <a:srgbClr val="5B6E8C"/>
                </a:solidFill>
                <a:latin typeface="Manrope" pitchFamily="34" charset="0"/>
                <a:ea typeface="Manrope" pitchFamily="34" charset="-122"/>
                <a:cs typeface="Manrope" pitchFamily="34" charset="-120"/>
              </a:rPr>
              <a:t>A-GW</a:t>
            </a:r>
            <a:r>
              <a:rPr lang="en-US" sz="1350" dirty="0">
                <a:solidFill>
                  <a:srgbClr val="5B6E8C"/>
                </a:solidFill>
                <a:latin typeface="Manrope" pitchFamily="34" charset="0"/>
                <a:ea typeface="Manrope" pitchFamily="34" charset="-122"/>
                <a:cs typeface="Manrope" pitchFamily="34" charset="-120"/>
              </a:rPr>
              <a:t> at IP </a:t>
            </a:r>
            <a:r>
              <a:rPr lang="en-US" sz="1350" b="1" dirty="0">
                <a:solidFill>
                  <a:srgbClr val="5B6E8C"/>
                </a:solidFill>
                <a:latin typeface="Manrope" pitchFamily="34" charset="0"/>
                <a:ea typeface="Manrope" pitchFamily="34" charset="-122"/>
                <a:cs typeface="Manrope" pitchFamily="34" charset="-120"/>
              </a:rPr>
              <a:t>10.1.1.1</a:t>
            </a:r>
            <a:r>
              <a:rPr lang="en-US" sz="1350" dirty="0">
                <a:solidFill>
                  <a:srgbClr val="5B6E8C"/>
                </a:solidFill>
                <a:latin typeface="Manrope" pitchFamily="34" charset="0"/>
                <a:ea typeface="Manrope" pitchFamily="34" charset="-122"/>
                <a:cs typeface="Manrope" pitchFamily="34" charset="-120"/>
              </a:rPr>
              <a:t>, OS </a:t>
            </a:r>
            <a:r>
              <a:rPr lang="en-US" sz="1350" b="1" dirty="0">
                <a:solidFill>
                  <a:srgbClr val="5B6E8C"/>
                </a:solidFill>
                <a:latin typeface="Manrope" pitchFamily="34" charset="0"/>
                <a:ea typeface="Manrope" pitchFamily="34" charset="-122"/>
                <a:cs typeface="Manrope" pitchFamily="34" charset="-120"/>
              </a:rPr>
              <a:t>Gaia R81.x</a:t>
            </a:r>
            <a:r>
              <a:rPr lang="en-US" sz="1350" dirty="0">
                <a:solidFill>
                  <a:srgbClr val="5B6E8C"/>
                </a:solidFill>
                <a:latin typeface="Manrope" pitchFamily="34" charset="0"/>
                <a:ea typeface="Manrope" pitchFamily="34" charset="-122"/>
                <a:cs typeface="Manrope" pitchFamily="34" charset="-120"/>
              </a:rPr>
              <a:t>, Status: </a:t>
            </a:r>
            <a:r>
              <a:rPr lang="en-US" sz="1350" b="1" dirty="0">
                <a:solidFill>
                  <a:srgbClr val="AAE4FE"/>
                </a:solidFill>
                <a:latin typeface="Manrope" pitchFamily="34" charset="0"/>
                <a:ea typeface="Manrope" pitchFamily="34" charset="-122"/>
                <a:cs typeface="Manrope" pitchFamily="34" charset="-120"/>
              </a:rPr>
              <a:t>Green</a:t>
            </a:r>
            <a:r>
              <a:rPr lang="en-US" sz="1350" dirty="0">
                <a:solidFill>
                  <a:srgbClr val="5B6E8C"/>
                </a:solidFill>
                <a:latin typeface="Manrope" pitchFamily="34" charset="0"/>
                <a:ea typeface="Manrope" pitchFamily="34" charset="-122"/>
                <a:cs typeface="Manrope" pitchFamily="34" charset="-120"/>
              </a:rPr>
              <a:t>. CPU and memory within normal range. A green status indicates trusted SIC communication between SMS and Gateway.</a:t>
            </a:r>
            <a:endParaRPr lang="en-US" sz="13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97D4CB-D0DF-8E74-7B62-F586C20110C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3A67A2F2-ACBA-F825-713B-4E0D7E3BD248}"/>
              </a:ext>
            </a:extLst>
          </p:cNvPr>
          <p:cNvSpPr/>
          <p:nvPr/>
        </p:nvSpPr>
        <p:spPr>
          <a:xfrm>
            <a:off x="1201460" y="577453"/>
            <a:ext cx="8034933" cy="553760"/>
          </a:xfrm>
          <a:prstGeom prst="rect">
            <a:avLst/>
          </a:prstGeom>
          <a:noFill/>
          <a:ln/>
        </p:spPr>
        <p:txBody>
          <a:bodyPr wrap="none" lIns="0" tIns="0" rIns="0" bIns="0" rtlCol="0" anchor="t"/>
          <a:lstStyle/>
          <a:p>
            <a:pPr>
              <a:lnSpc>
                <a:spcPts val="4350"/>
              </a:lnSpc>
            </a:pPr>
            <a:r>
              <a:rPr lang="en-US" sz="3450" dirty="0">
                <a:solidFill>
                  <a:srgbClr val="5B6E8C"/>
                </a:solidFill>
                <a:latin typeface="Alexandria Medium" pitchFamily="34" charset="0"/>
                <a:cs typeface="Alexandria Medium" pitchFamily="34" charset="-120"/>
              </a:rPr>
              <a:t>licensing</a:t>
            </a:r>
            <a:endParaRPr lang="en-US" sz="3450" dirty="0"/>
          </a:p>
        </p:txBody>
      </p:sp>
      <p:sp>
        <p:nvSpPr>
          <p:cNvPr id="3" name="Text 1">
            <a:extLst>
              <a:ext uri="{FF2B5EF4-FFF2-40B4-BE49-F238E27FC236}">
                <a16:creationId xmlns:a16="http://schemas.microsoft.com/office/drawing/2014/main" id="{21226C54-AA1E-C034-6433-3CCE96756668}"/>
              </a:ext>
            </a:extLst>
          </p:cNvPr>
          <p:cNvSpPr/>
          <p:nvPr/>
        </p:nvSpPr>
        <p:spPr>
          <a:xfrm>
            <a:off x="1201460" y="1408033"/>
            <a:ext cx="12227362" cy="252413"/>
          </a:xfrm>
          <a:prstGeom prst="rect">
            <a:avLst/>
          </a:prstGeom>
          <a:noFill/>
          <a:ln/>
        </p:spPr>
        <p:txBody>
          <a:bodyPr wrap="none" lIns="0" tIns="0" rIns="0" bIns="0" rtlCol="0" anchor="t"/>
          <a:lstStyle/>
          <a:p>
            <a:pPr marL="0" indent="0" algn="l">
              <a:lnSpc>
                <a:spcPts val="1950"/>
              </a:lnSpc>
              <a:buNone/>
            </a:pPr>
            <a:endParaRPr lang="en-US" sz="1350" dirty="0"/>
          </a:p>
        </p:txBody>
      </p:sp>
      <p:sp>
        <p:nvSpPr>
          <p:cNvPr id="8" name="Text 4">
            <a:extLst>
              <a:ext uri="{FF2B5EF4-FFF2-40B4-BE49-F238E27FC236}">
                <a16:creationId xmlns:a16="http://schemas.microsoft.com/office/drawing/2014/main" id="{40B103FF-02AF-CE7B-FB82-EEEA66EC323D}"/>
              </a:ext>
            </a:extLst>
          </p:cNvPr>
          <p:cNvSpPr/>
          <p:nvPr/>
        </p:nvSpPr>
        <p:spPr>
          <a:xfrm>
            <a:off x="1201460" y="6821567"/>
            <a:ext cx="12227362" cy="853678"/>
          </a:xfrm>
          <a:prstGeom prst="rect">
            <a:avLst/>
          </a:prstGeom>
          <a:noFill/>
          <a:ln/>
        </p:spPr>
        <p:txBody>
          <a:bodyPr wrap="square" lIns="0" tIns="0" rIns="0" bIns="0" rtlCol="0" anchor="t"/>
          <a:lstStyle/>
          <a:p>
            <a:pPr>
              <a:lnSpc>
                <a:spcPts val="1950"/>
              </a:lnSpc>
            </a:pPr>
            <a:r>
              <a:rPr lang="en-GB" sz="2000" dirty="0"/>
              <a:t>The panel shows that both the Security Management Server (A‑SMS) and Gateway (A‑GW) have valid, active licences with contracts. The operation logs confirm all licence updates and attachments were successfully completed, ensuring full firewall and Threat Prevention functionality.</a:t>
            </a:r>
            <a:endParaRPr lang="en-US" sz="2000" dirty="0"/>
          </a:p>
        </p:txBody>
      </p:sp>
      <p:pic>
        <p:nvPicPr>
          <p:cNvPr id="7" name="Picture 6">
            <a:extLst>
              <a:ext uri="{FF2B5EF4-FFF2-40B4-BE49-F238E27FC236}">
                <a16:creationId xmlns:a16="http://schemas.microsoft.com/office/drawing/2014/main" id="{C10E7D2B-CA4D-4F4E-87BC-B9F5856E9593}"/>
              </a:ext>
            </a:extLst>
          </p:cNvPr>
          <p:cNvPicPr>
            <a:picLocks noChangeAspect="1"/>
          </p:cNvPicPr>
          <p:nvPr/>
        </p:nvPicPr>
        <p:blipFill>
          <a:blip r:embed="rId3"/>
          <a:stretch>
            <a:fillRect/>
          </a:stretch>
        </p:blipFill>
        <p:spPr>
          <a:xfrm>
            <a:off x="1201460" y="1408033"/>
            <a:ext cx="10421045" cy="5077267"/>
          </a:xfrm>
          <a:prstGeom prst="rect">
            <a:avLst/>
          </a:prstGeom>
        </p:spPr>
      </p:pic>
    </p:spTree>
    <p:extLst>
      <p:ext uri="{BB962C8B-B14F-4D97-AF65-F5344CB8AC3E}">
        <p14:creationId xmlns:p14="http://schemas.microsoft.com/office/powerpoint/2010/main" val="658315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9144000" y="0"/>
            <a:ext cx="5486400" cy="8229600"/>
          </a:xfrm>
          <a:prstGeom prst="rect">
            <a:avLst/>
          </a:prstGeom>
          <a:solidFill>
            <a:srgbClr val="E6F7FF"/>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9257348" y="608290"/>
            <a:ext cx="5259586" cy="7012900"/>
          </a:xfrm>
          <a:prstGeom prst="rect">
            <a:avLst/>
          </a:prstGeom>
        </p:spPr>
      </p:pic>
      <p:sp>
        <p:nvSpPr>
          <p:cNvPr id="4" name="Text 1"/>
          <p:cNvSpPr/>
          <p:nvPr/>
        </p:nvSpPr>
        <p:spPr>
          <a:xfrm>
            <a:off x="793790" y="775811"/>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Firewall Policy Design &amp; Access Control Rules</a:t>
            </a:r>
            <a:endParaRPr lang="en-US" sz="4450" dirty="0"/>
          </a:p>
        </p:txBody>
      </p:sp>
      <p:pic>
        <p:nvPicPr>
          <p:cNvPr id="6" name="Image 1" descr="preencoded.png"/>
          <p:cNvPicPr>
            <a:picLocks noChangeAspect="1"/>
          </p:cNvPicPr>
          <p:nvPr/>
        </p:nvPicPr>
        <p:blipFill>
          <a:blip r:embed="rId4"/>
          <a:stretch>
            <a:fillRect/>
          </a:stretch>
        </p:blipFill>
        <p:spPr>
          <a:xfrm>
            <a:off x="763310" y="2533531"/>
            <a:ext cx="121920" cy="1367909"/>
          </a:xfrm>
          <a:prstGeom prst="rect">
            <a:avLst/>
          </a:prstGeom>
        </p:spPr>
      </p:pic>
      <p:sp>
        <p:nvSpPr>
          <p:cNvPr id="7" name="Text 3"/>
          <p:cNvSpPr/>
          <p:nvPr/>
        </p:nvSpPr>
        <p:spPr>
          <a:xfrm>
            <a:off x="1142524" y="2790825"/>
            <a:ext cx="3180636" cy="354330"/>
          </a:xfrm>
          <a:prstGeom prst="rect">
            <a:avLst/>
          </a:prstGeom>
          <a:noFill/>
          <a:ln/>
        </p:spPr>
        <p:txBody>
          <a:bodyPr wrap="none" lIns="0" tIns="0" rIns="0" bIns="0" rtlCol="0" anchor="t"/>
          <a:lstStyle/>
          <a:p>
            <a:pPr marL="0" indent="0" algn="l">
              <a:lnSpc>
                <a:spcPts val="2750"/>
              </a:lnSpc>
              <a:buNone/>
            </a:pPr>
            <a:r>
              <a:rPr lang="en-US" sz="2200" dirty="0">
                <a:solidFill>
                  <a:srgbClr val="5B6E8C"/>
                </a:solidFill>
                <a:latin typeface="Alexandria Medium" pitchFamily="34" charset="0"/>
                <a:ea typeface="Alexandria Medium" pitchFamily="34" charset="-122"/>
                <a:cs typeface="Alexandria Medium" pitchFamily="34" charset="-120"/>
              </a:rPr>
              <a:t>Default Deny Principle</a:t>
            </a:r>
            <a:endParaRPr lang="en-US" sz="2200" dirty="0"/>
          </a:p>
        </p:txBody>
      </p:sp>
      <p:sp>
        <p:nvSpPr>
          <p:cNvPr id="8" name="Text 4"/>
          <p:cNvSpPr/>
          <p:nvPr/>
        </p:nvSpPr>
        <p:spPr>
          <a:xfrm>
            <a:off x="1142524" y="3281243"/>
            <a:ext cx="6950393" cy="362903"/>
          </a:xfrm>
          <a:prstGeom prst="rect">
            <a:avLst/>
          </a:prstGeom>
          <a:noFill/>
          <a:ln/>
        </p:spPr>
        <p:txBody>
          <a:bodyPr wrap="non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Only explicitly approved traffic is permitted; all else is blocked.</a:t>
            </a:r>
            <a:endParaRPr lang="en-US" sz="1750" dirty="0"/>
          </a:p>
        </p:txBody>
      </p:sp>
      <p:pic>
        <p:nvPicPr>
          <p:cNvPr id="10" name="Image 2" descr="preencoded.png"/>
          <p:cNvPicPr>
            <a:picLocks noChangeAspect="1"/>
          </p:cNvPicPr>
          <p:nvPr/>
        </p:nvPicPr>
        <p:blipFill>
          <a:blip r:embed="rId5"/>
          <a:stretch>
            <a:fillRect/>
          </a:stretch>
        </p:blipFill>
        <p:spPr>
          <a:xfrm>
            <a:off x="763310" y="4128254"/>
            <a:ext cx="121920" cy="1730812"/>
          </a:xfrm>
          <a:prstGeom prst="rect">
            <a:avLst/>
          </a:prstGeom>
        </p:spPr>
      </p:pic>
      <p:sp>
        <p:nvSpPr>
          <p:cNvPr id="11" name="Text 6"/>
          <p:cNvSpPr/>
          <p:nvPr/>
        </p:nvSpPr>
        <p:spPr>
          <a:xfrm>
            <a:off x="1142524" y="438554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5B6E8C"/>
                </a:solidFill>
                <a:latin typeface="Alexandria Medium" pitchFamily="34" charset="0"/>
                <a:ea typeface="Alexandria Medium" pitchFamily="34" charset="-122"/>
                <a:cs typeface="Alexandria Medium" pitchFamily="34" charset="-120"/>
              </a:rPr>
              <a:t>ICMP Drop Rules</a:t>
            </a:r>
            <a:endParaRPr lang="en-US" sz="2200" dirty="0"/>
          </a:p>
        </p:txBody>
      </p:sp>
      <p:sp>
        <p:nvSpPr>
          <p:cNvPr id="12" name="Text 7"/>
          <p:cNvSpPr/>
          <p:nvPr/>
        </p:nvSpPr>
        <p:spPr>
          <a:xfrm>
            <a:off x="1142524" y="4875967"/>
            <a:ext cx="6950393" cy="725805"/>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Echo-request and echo-reply services explicitly denied to prevent reconnaissance.</a:t>
            </a:r>
            <a:endParaRPr lang="en-US" sz="1750" dirty="0"/>
          </a:p>
        </p:txBody>
      </p:sp>
      <p:pic>
        <p:nvPicPr>
          <p:cNvPr id="14" name="Image 3" descr="preencoded.png"/>
          <p:cNvPicPr>
            <a:picLocks noChangeAspect="1"/>
          </p:cNvPicPr>
          <p:nvPr/>
        </p:nvPicPr>
        <p:blipFill>
          <a:blip r:embed="rId4"/>
          <a:stretch>
            <a:fillRect/>
          </a:stretch>
        </p:blipFill>
        <p:spPr>
          <a:xfrm>
            <a:off x="763310" y="6085880"/>
            <a:ext cx="121920" cy="1367909"/>
          </a:xfrm>
          <a:prstGeom prst="rect">
            <a:avLst/>
          </a:prstGeom>
        </p:spPr>
      </p:pic>
      <p:sp>
        <p:nvSpPr>
          <p:cNvPr id="15" name="Text 9"/>
          <p:cNvSpPr/>
          <p:nvPr/>
        </p:nvSpPr>
        <p:spPr>
          <a:xfrm>
            <a:off x="1142524" y="6343174"/>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5B6E8C"/>
                </a:solidFill>
                <a:latin typeface="Alexandria Medium" pitchFamily="34" charset="0"/>
                <a:ea typeface="Alexandria Medium" pitchFamily="34" charset="-122"/>
                <a:cs typeface="Alexandria Medium" pitchFamily="34" charset="-120"/>
              </a:rPr>
              <a:t>Logging Enabled</a:t>
            </a:r>
            <a:endParaRPr lang="en-US" sz="2200" dirty="0"/>
          </a:p>
        </p:txBody>
      </p:sp>
      <p:sp>
        <p:nvSpPr>
          <p:cNvPr id="16" name="Text 10"/>
          <p:cNvSpPr/>
          <p:nvPr/>
        </p:nvSpPr>
        <p:spPr>
          <a:xfrm>
            <a:off x="1142524" y="6833592"/>
            <a:ext cx="6950393" cy="362903"/>
          </a:xfrm>
          <a:prstGeom prst="rect">
            <a:avLst/>
          </a:prstGeom>
          <a:noFill/>
          <a:ln/>
        </p:spPr>
        <p:txBody>
          <a:bodyPr wrap="non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All rules log traffic for auditing and forensic analysis.</a:t>
            </a:r>
            <a:endParaRPr lang="en-US" sz="1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956905" y="528995"/>
            <a:ext cx="8156377" cy="575905"/>
          </a:xfrm>
          <a:prstGeom prst="rect">
            <a:avLst/>
          </a:prstGeom>
          <a:noFill/>
          <a:ln/>
        </p:spPr>
        <p:txBody>
          <a:bodyPr wrap="none" lIns="0" tIns="0" rIns="0" bIns="0" rtlCol="0" anchor="t"/>
          <a:lstStyle/>
          <a:p>
            <a:pPr marL="0" indent="0" algn="l">
              <a:lnSpc>
                <a:spcPts val="4500"/>
              </a:lnSpc>
              <a:buNone/>
            </a:pPr>
            <a:r>
              <a:rPr lang="en-US" sz="3600" dirty="0">
                <a:solidFill>
                  <a:srgbClr val="5B6E8C"/>
                </a:solidFill>
                <a:latin typeface="Alexandria Medium" pitchFamily="34" charset="0"/>
                <a:ea typeface="Alexandria Medium" pitchFamily="34" charset="-122"/>
                <a:cs typeface="Alexandria Medium" pitchFamily="34" charset="-120"/>
              </a:rPr>
              <a:t>Access Control Policy – Screenshots</a:t>
            </a:r>
            <a:endParaRPr lang="en-US" sz="3600" dirty="0"/>
          </a:p>
        </p:txBody>
      </p:sp>
      <p:sp>
        <p:nvSpPr>
          <p:cNvPr id="5" name="Shape 1"/>
          <p:cNvSpPr/>
          <p:nvPr/>
        </p:nvSpPr>
        <p:spPr>
          <a:xfrm>
            <a:off x="956905" y="6391275"/>
            <a:ext cx="1607582" cy="339447"/>
          </a:xfrm>
          <a:prstGeom prst="roundRect">
            <a:avLst>
              <a:gd name="adj" fmla="val 65152"/>
            </a:avLst>
          </a:prstGeom>
          <a:noFill/>
          <a:ln w="7620">
            <a:solidFill>
              <a:srgbClr val="AAE4FE"/>
            </a:solidFill>
            <a:prstDash val="solid"/>
          </a:ln>
        </p:spPr>
        <p:txBody>
          <a:bodyPr/>
          <a:lstStyle/>
          <a:p>
            <a:endParaRPr lang="en-GB"/>
          </a:p>
        </p:txBody>
      </p:sp>
      <p:sp>
        <p:nvSpPr>
          <p:cNvPr id="6" name="Text 2"/>
          <p:cNvSpPr/>
          <p:nvPr/>
        </p:nvSpPr>
        <p:spPr>
          <a:xfrm>
            <a:off x="1075015" y="6454140"/>
            <a:ext cx="1371362" cy="213717"/>
          </a:xfrm>
          <a:prstGeom prst="rect">
            <a:avLst/>
          </a:prstGeom>
          <a:noFill/>
          <a:ln/>
        </p:spPr>
        <p:txBody>
          <a:bodyPr wrap="none" lIns="0" tIns="0" rIns="0" bIns="0" rtlCol="0" anchor="t"/>
          <a:lstStyle/>
          <a:p>
            <a:pPr marL="0" indent="0" algn="l">
              <a:lnSpc>
                <a:spcPts val="1650"/>
              </a:lnSpc>
              <a:buNone/>
            </a:pPr>
            <a:r>
              <a:rPr lang="en-US" sz="1150" dirty="0">
                <a:solidFill>
                  <a:srgbClr val="AAE4FE"/>
                </a:solidFill>
                <a:latin typeface="Manrope" pitchFamily="34" charset="0"/>
                <a:ea typeface="Manrope" pitchFamily="34" charset="-122"/>
                <a:cs typeface="Manrope" pitchFamily="34" charset="-120"/>
              </a:rPr>
              <a:t>SCREENSHOT</a:t>
            </a:r>
            <a:endParaRPr lang="en-US" sz="1150" dirty="0"/>
          </a:p>
        </p:txBody>
      </p:sp>
      <p:sp>
        <p:nvSpPr>
          <p:cNvPr id="7" name="Text 3"/>
          <p:cNvSpPr/>
          <p:nvPr/>
        </p:nvSpPr>
        <p:spPr>
          <a:xfrm>
            <a:off x="956905" y="6899077"/>
            <a:ext cx="12716470" cy="801529"/>
          </a:xfrm>
          <a:prstGeom prst="rect">
            <a:avLst/>
          </a:prstGeom>
          <a:noFill/>
          <a:ln/>
        </p:spPr>
        <p:txBody>
          <a:bodyPr wrap="square" lIns="0" tIns="0" rIns="0" bIns="0" rtlCol="0" anchor="t"/>
          <a:lstStyle/>
          <a:p>
            <a:pPr marL="0" indent="0" algn="l">
              <a:lnSpc>
                <a:spcPts val="2100"/>
              </a:lnSpc>
              <a:buNone/>
            </a:pPr>
            <a:r>
              <a:rPr lang="en-US" sz="1450" dirty="0">
                <a:solidFill>
                  <a:srgbClr val="5B6E8C"/>
                </a:solidFill>
                <a:latin typeface="Manrope" pitchFamily="34" charset="0"/>
                <a:ea typeface="Manrope" pitchFamily="34" charset="-122"/>
                <a:cs typeface="Manrope" pitchFamily="34" charset="-120"/>
              </a:rPr>
              <a:t>Screenshot  shows the Access Control Policy with explicit ICMP drop rules configured in </a:t>
            </a:r>
            <a:r>
              <a:rPr lang="en-US" sz="1450" dirty="0" err="1">
                <a:solidFill>
                  <a:srgbClr val="5B6E8C"/>
                </a:solidFill>
                <a:latin typeface="Manrope" pitchFamily="34" charset="0"/>
                <a:ea typeface="Manrope" pitchFamily="34" charset="-122"/>
                <a:cs typeface="Manrope" pitchFamily="34" charset="-120"/>
              </a:rPr>
              <a:t>SmartConsole</a:t>
            </a:r>
            <a:r>
              <a:rPr lang="en-US" sz="1450" dirty="0">
                <a:solidFill>
                  <a:srgbClr val="5B6E8C"/>
                </a:solidFill>
                <a:latin typeface="Manrope" pitchFamily="34" charset="0"/>
                <a:ea typeface="Manrope" pitchFamily="34" charset="-122"/>
                <a:cs typeface="Manrope" pitchFamily="34" charset="-120"/>
              </a:rPr>
              <a:t>.</a:t>
            </a:r>
            <a:endParaRPr lang="en-US" sz="1450" dirty="0"/>
          </a:p>
        </p:txBody>
      </p:sp>
      <p:pic>
        <p:nvPicPr>
          <p:cNvPr id="9" name="Picture 8">
            <a:extLst>
              <a:ext uri="{FF2B5EF4-FFF2-40B4-BE49-F238E27FC236}">
                <a16:creationId xmlns:a16="http://schemas.microsoft.com/office/drawing/2014/main" id="{B3F92EA2-517B-CA69-D514-DE1028C92083}"/>
              </a:ext>
            </a:extLst>
          </p:cNvPr>
          <p:cNvPicPr>
            <a:picLocks noChangeAspect="1"/>
          </p:cNvPicPr>
          <p:nvPr/>
        </p:nvPicPr>
        <p:blipFill>
          <a:blip r:embed="rId3"/>
          <a:stretch>
            <a:fillRect/>
          </a:stretch>
        </p:blipFill>
        <p:spPr>
          <a:xfrm>
            <a:off x="956905" y="1561742"/>
            <a:ext cx="12179300" cy="441795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16C24-D1C9-413A-F0E0-F9F02BCA318C}"/>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9BD30E9-FB1C-7F60-11B3-B9DBCE8E22C1}"/>
              </a:ext>
            </a:extLst>
          </p:cNvPr>
          <p:cNvSpPr/>
          <p:nvPr/>
        </p:nvSpPr>
        <p:spPr>
          <a:xfrm>
            <a:off x="956905" y="536615"/>
            <a:ext cx="7631668" cy="575905"/>
          </a:xfrm>
          <a:prstGeom prst="rect">
            <a:avLst/>
          </a:prstGeom>
          <a:noFill/>
          <a:ln/>
        </p:spPr>
        <p:txBody>
          <a:bodyPr wrap="none" lIns="0" tIns="0" rIns="0" bIns="0" rtlCol="0" anchor="t"/>
          <a:lstStyle/>
          <a:p>
            <a:pPr marL="0" indent="0" algn="l">
              <a:lnSpc>
                <a:spcPts val="4500"/>
              </a:lnSpc>
              <a:buNone/>
            </a:pPr>
            <a:r>
              <a:rPr lang="en-US" sz="3600" dirty="0">
                <a:solidFill>
                  <a:srgbClr val="5B6E8C"/>
                </a:solidFill>
                <a:latin typeface="Alexandria Medium" pitchFamily="34" charset="0"/>
                <a:cs typeface="Alexandria Medium" pitchFamily="34" charset="-120"/>
              </a:rPr>
              <a:t>Published</a:t>
            </a:r>
            <a:endParaRPr lang="en-US" sz="3600" dirty="0"/>
          </a:p>
        </p:txBody>
      </p:sp>
      <p:sp>
        <p:nvSpPr>
          <p:cNvPr id="9" name="Text 5">
            <a:extLst>
              <a:ext uri="{FF2B5EF4-FFF2-40B4-BE49-F238E27FC236}">
                <a16:creationId xmlns:a16="http://schemas.microsoft.com/office/drawing/2014/main" id="{2D08FE43-DA32-1A78-6131-C2CFFC915FD1}"/>
              </a:ext>
            </a:extLst>
          </p:cNvPr>
          <p:cNvSpPr/>
          <p:nvPr/>
        </p:nvSpPr>
        <p:spPr>
          <a:xfrm>
            <a:off x="956905" y="6891457"/>
            <a:ext cx="12716470" cy="801529"/>
          </a:xfrm>
          <a:prstGeom prst="rect">
            <a:avLst/>
          </a:prstGeom>
          <a:noFill/>
          <a:ln/>
        </p:spPr>
        <p:txBody>
          <a:bodyPr wrap="square" lIns="0" tIns="0" rIns="0" bIns="0" rtlCol="0" anchor="t"/>
          <a:lstStyle/>
          <a:p>
            <a:pPr>
              <a:lnSpc>
                <a:spcPts val="2100"/>
              </a:lnSpc>
            </a:pPr>
            <a:r>
              <a:rPr lang="en-GB" sz="2000" dirty="0" err="1"/>
              <a:t>SmartConsole</a:t>
            </a:r>
            <a:r>
              <a:rPr lang="en-GB" sz="2000" dirty="0"/>
              <a:t> is publish firewall policy changes using the session name </a:t>
            </a:r>
            <a:r>
              <a:rPr lang="en-GB" sz="2000" i="1" dirty="0"/>
              <a:t>hasnat@15/04/2026</a:t>
            </a:r>
            <a:r>
              <a:rPr lang="en-GB" sz="2000" dirty="0"/>
              <a:t>. Publishing makes these changes active and available to all administrators, ensuring the updated rules are ready for installation on the gateway.</a:t>
            </a:r>
            <a:endParaRPr lang="en-US" sz="2000" dirty="0"/>
          </a:p>
        </p:txBody>
      </p:sp>
      <p:pic>
        <p:nvPicPr>
          <p:cNvPr id="11" name="Picture 10">
            <a:extLst>
              <a:ext uri="{FF2B5EF4-FFF2-40B4-BE49-F238E27FC236}">
                <a16:creationId xmlns:a16="http://schemas.microsoft.com/office/drawing/2014/main" id="{7DCC0113-7493-2817-FA5D-05512F34A64A}"/>
              </a:ext>
            </a:extLst>
          </p:cNvPr>
          <p:cNvPicPr>
            <a:picLocks noChangeAspect="1"/>
          </p:cNvPicPr>
          <p:nvPr/>
        </p:nvPicPr>
        <p:blipFill>
          <a:blip r:embed="rId3"/>
          <a:stretch>
            <a:fillRect/>
          </a:stretch>
        </p:blipFill>
        <p:spPr>
          <a:xfrm>
            <a:off x="956905" y="1720954"/>
            <a:ext cx="10954358" cy="4583593"/>
          </a:xfrm>
          <a:prstGeom prst="rect">
            <a:avLst/>
          </a:prstGeom>
        </p:spPr>
      </p:pic>
    </p:spTree>
    <p:extLst>
      <p:ext uri="{BB962C8B-B14F-4D97-AF65-F5344CB8AC3E}">
        <p14:creationId xmlns:p14="http://schemas.microsoft.com/office/powerpoint/2010/main" val="3810934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956905" y="528995"/>
            <a:ext cx="7307342" cy="575905"/>
          </a:xfrm>
          <a:prstGeom prst="rect">
            <a:avLst/>
          </a:prstGeom>
          <a:noFill/>
          <a:ln/>
        </p:spPr>
        <p:txBody>
          <a:bodyPr wrap="none" lIns="0" tIns="0" rIns="0" bIns="0" rtlCol="0" anchor="t"/>
          <a:lstStyle/>
          <a:p>
            <a:pPr marL="0" indent="0" algn="l">
              <a:lnSpc>
                <a:spcPts val="4500"/>
              </a:lnSpc>
              <a:buNone/>
            </a:pPr>
            <a:r>
              <a:rPr lang="en-US" sz="3600" dirty="0">
                <a:solidFill>
                  <a:srgbClr val="5B6E8C"/>
                </a:solidFill>
                <a:latin typeface="Alexandria Medium" pitchFamily="34" charset="0"/>
                <a:ea typeface="Alexandria Medium" pitchFamily="34" charset="-122"/>
                <a:cs typeface="Alexandria Medium" pitchFamily="34" charset="-120"/>
              </a:rPr>
              <a:t>Policy Installation Confirmation</a:t>
            </a:r>
            <a:endParaRPr lang="en-US" sz="3600" dirty="0"/>
          </a:p>
        </p:txBody>
      </p:sp>
      <p:pic>
        <p:nvPicPr>
          <p:cNvPr id="3" name="Image 0" descr="preencoded.png"/>
          <p:cNvPicPr>
            <a:picLocks noChangeAspect="1"/>
          </p:cNvPicPr>
          <p:nvPr/>
        </p:nvPicPr>
        <p:blipFill>
          <a:blip r:embed="rId3"/>
          <a:stretch>
            <a:fillRect/>
          </a:stretch>
        </p:blipFill>
        <p:spPr>
          <a:xfrm>
            <a:off x="956905" y="2607588"/>
            <a:ext cx="4158496" cy="2337078"/>
          </a:xfrm>
          <a:prstGeom prst="rect">
            <a:avLst/>
          </a:prstGeom>
        </p:spPr>
      </p:pic>
      <p:pic>
        <p:nvPicPr>
          <p:cNvPr id="4" name="Image 1" descr="preencoded.png"/>
          <p:cNvPicPr>
            <a:picLocks noChangeAspect="1"/>
          </p:cNvPicPr>
          <p:nvPr/>
        </p:nvPicPr>
        <p:blipFill>
          <a:blip r:embed="rId4"/>
          <a:stretch>
            <a:fillRect/>
          </a:stretch>
        </p:blipFill>
        <p:spPr>
          <a:xfrm>
            <a:off x="5572601" y="1497806"/>
            <a:ext cx="8108275" cy="4556760"/>
          </a:xfrm>
          <a:prstGeom prst="rect">
            <a:avLst/>
          </a:prstGeom>
        </p:spPr>
      </p:pic>
      <p:sp>
        <p:nvSpPr>
          <p:cNvPr id="5" name="Shape 1"/>
          <p:cNvSpPr/>
          <p:nvPr/>
        </p:nvSpPr>
        <p:spPr>
          <a:xfrm>
            <a:off x="956905" y="6391275"/>
            <a:ext cx="2816185" cy="339447"/>
          </a:xfrm>
          <a:prstGeom prst="roundRect">
            <a:avLst>
              <a:gd name="adj" fmla="val 65152"/>
            </a:avLst>
          </a:prstGeom>
          <a:noFill/>
          <a:ln w="7620">
            <a:solidFill>
              <a:srgbClr val="AAE4FE"/>
            </a:solidFill>
            <a:prstDash val="solid"/>
          </a:ln>
        </p:spPr>
        <p:txBody>
          <a:bodyPr/>
          <a:lstStyle/>
          <a:p>
            <a:endParaRPr lang="en-GB"/>
          </a:p>
        </p:txBody>
      </p:sp>
      <p:sp>
        <p:nvSpPr>
          <p:cNvPr id="6" name="Text 2"/>
          <p:cNvSpPr/>
          <p:nvPr/>
        </p:nvSpPr>
        <p:spPr>
          <a:xfrm>
            <a:off x="1075015" y="6454140"/>
            <a:ext cx="2579965" cy="213717"/>
          </a:xfrm>
          <a:prstGeom prst="rect">
            <a:avLst/>
          </a:prstGeom>
          <a:noFill/>
          <a:ln/>
        </p:spPr>
        <p:txBody>
          <a:bodyPr wrap="none" lIns="0" tIns="0" rIns="0" bIns="0" rtlCol="0" anchor="t"/>
          <a:lstStyle/>
          <a:p>
            <a:pPr marL="0" indent="0" algn="l">
              <a:lnSpc>
                <a:spcPts val="1650"/>
              </a:lnSpc>
              <a:buNone/>
            </a:pPr>
            <a:r>
              <a:rPr lang="en-US" sz="1150" dirty="0">
                <a:solidFill>
                  <a:srgbClr val="AAE4FE"/>
                </a:solidFill>
                <a:latin typeface="Manrope" pitchFamily="34" charset="0"/>
                <a:ea typeface="Manrope" pitchFamily="34" charset="-122"/>
                <a:cs typeface="Manrope" pitchFamily="34" charset="-120"/>
              </a:rPr>
              <a:t>SCREENSHOTS 7 &amp;  8 – POLICY INSTALL</a:t>
            </a:r>
            <a:endParaRPr lang="en-US" sz="1150" dirty="0"/>
          </a:p>
        </p:txBody>
      </p:sp>
      <p:sp>
        <p:nvSpPr>
          <p:cNvPr id="7" name="Text 3"/>
          <p:cNvSpPr/>
          <p:nvPr/>
        </p:nvSpPr>
        <p:spPr>
          <a:xfrm>
            <a:off x="956905" y="6899077"/>
            <a:ext cx="12716470" cy="1162081"/>
          </a:xfrm>
          <a:prstGeom prst="rect">
            <a:avLst/>
          </a:prstGeom>
          <a:noFill/>
          <a:ln/>
        </p:spPr>
        <p:txBody>
          <a:bodyPr wrap="square" lIns="0" tIns="0" rIns="0" bIns="0" rtlCol="0" anchor="t"/>
          <a:lstStyle/>
          <a:p>
            <a:pPr>
              <a:lnSpc>
                <a:spcPts val="2100"/>
              </a:lnSpc>
            </a:pPr>
            <a:r>
              <a:rPr lang="en-US" sz="2400" dirty="0"/>
              <a:t>Installing the policy on specific Gateway. </a:t>
            </a:r>
            <a:r>
              <a:rPr lang="en-GB" sz="2400" dirty="0"/>
              <a:t>The Install Policy window shows that both Access Control and Threat Prevention layers are selected to be pushed to the A‑GW gateway (10.1.1.1). The gateway is ready for installation, meaning the updated firewall and security rules will be enforced on the live network click Install.</a:t>
            </a: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254615"/>
            <a:ext cx="8556308" cy="708779"/>
          </a:xfrm>
          <a:prstGeom prst="rect">
            <a:avLst/>
          </a:prstGeom>
          <a:noFill/>
          <a:ln/>
        </p:spPr>
        <p:txBody>
          <a:bodyPr wrap="non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Policy Installation on Gateway</a:t>
            </a:r>
            <a:endParaRPr lang="en-US" sz="4450" dirty="0"/>
          </a:p>
        </p:txBody>
      </p:sp>
      <p:pic>
        <p:nvPicPr>
          <p:cNvPr id="3" name="Image 0" descr="preencoded.png"/>
          <p:cNvPicPr>
            <a:picLocks noChangeAspect="1"/>
          </p:cNvPicPr>
          <p:nvPr/>
        </p:nvPicPr>
        <p:blipFill>
          <a:blip r:embed="rId3"/>
          <a:stretch>
            <a:fillRect/>
          </a:stretch>
        </p:blipFill>
        <p:spPr>
          <a:xfrm>
            <a:off x="793789" y="1149353"/>
            <a:ext cx="12140157" cy="4179162"/>
          </a:xfrm>
          <a:prstGeom prst="rect">
            <a:avLst/>
          </a:prstGeom>
        </p:spPr>
      </p:pic>
      <p:sp>
        <p:nvSpPr>
          <p:cNvPr id="4" name="Text 1"/>
          <p:cNvSpPr/>
          <p:nvPr/>
        </p:nvSpPr>
        <p:spPr>
          <a:xfrm>
            <a:off x="793790" y="5429607"/>
            <a:ext cx="4205168" cy="1088708"/>
          </a:xfrm>
          <a:prstGeom prst="rect">
            <a:avLst/>
          </a:prstGeom>
          <a:noFill/>
          <a:ln/>
        </p:spPr>
        <p:txBody>
          <a:bodyPr wrap="square" lIns="0" tIns="0" rIns="0" bIns="0" rtlCol="0" anchor="t"/>
          <a:lstStyle/>
          <a:p>
            <a:pPr marL="0" indent="0" algn="l">
              <a:lnSpc>
                <a:spcPts val="2850"/>
              </a:lnSpc>
              <a:buNone/>
            </a:pPr>
            <a:r>
              <a:rPr lang="en-US" sz="1750" i="1" dirty="0">
                <a:solidFill>
                  <a:srgbClr val="5B6E8C"/>
                </a:solidFill>
                <a:latin typeface="Manrope" pitchFamily="34" charset="0"/>
                <a:ea typeface="Manrope" pitchFamily="34" charset="-122"/>
                <a:cs typeface="Manrope" pitchFamily="34" charset="-120"/>
              </a:rPr>
              <a:t>Policy view post-installation — "Denied ICMP" rule visible and active on A-GW gateway.</a:t>
            </a:r>
            <a:endParaRPr lang="en-US" sz="1750" dirty="0"/>
          </a:p>
        </p:txBody>
      </p:sp>
      <p:sp>
        <p:nvSpPr>
          <p:cNvPr id="5" name="Text 2"/>
          <p:cNvSpPr/>
          <p:nvPr/>
        </p:nvSpPr>
        <p:spPr>
          <a:xfrm>
            <a:off x="5559981" y="5873251"/>
            <a:ext cx="3194804" cy="354330"/>
          </a:xfrm>
          <a:prstGeom prst="rect">
            <a:avLst/>
          </a:prstGeom>
          <a:noFill/>
          <a:ln/>
        </p:spPr>
        <p:txBody>
          <a:bodyPr wrap="none" lIns="0" tIns="0" rIns="0" bIns="0" rtlCol="0" anchor="t"/>
          <a:lstStyle/>
          <a:p>
            <a:pPr marL="0" indent="0" algn="l">
              <a:lnSpc>
                <a:spcPts val="2750"/>
              </a:lnSpc>
              <a:buNone/>
            </a:pPr>
            <a:r>
              <a:rPr lang="en-US" sz="2200" dirty="0">
                <a:solidFill>
                  <a:srgbClr val="5B6E8C"/>
                </a:solidFill>
                <a:latin typeface="Alexandria Medium" pitchFamily="34" charset="0"/>
                <a:ea typeface="Alexandria Medium" pitchFamily="34" charset="-122"/>
                <a:cs typeface="Alexandria Medium" pitchFamily="34" charset="-120"/>
              </a:rPr>
              <a:t>Installation Confirmed</a:t>
            </a:r>
            <a:endParaRPr lang="en-US" sz="2200" dirty="0"/>
          </a:p>
        </p:txBody>
      </p:sp>
      <p:sp>
        <p:nvSpPr>
          <p:cNvPr id="6" name="Text 3"/>
          <p:cNvSpPr/>
          <p:nvPr/>
        </p:nvSpPr>
        <p:spPr>
          <a:xfrm>
            <a:off x="5559981" y="6340206"/>
            <a:ext cx="8284131" cy="1088708"/>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Policy installation enforces rules on the </a:t>
            </a:r>
            <a:r>
              <a:rPr lang="en-US" sz="1750" b="1" dirty="0">
                <a:solidFill>
                  <a:srgbClr val="5B6E8C"/>
                </a:solidFill>
                <a:latin typeface="Manrope" pitchFamily="34" charset="0"/>
                <a:ea typeface="Manrope" pitchFamily="34" charset="-122"/>
                <a:cs typeface="Manrope" pitchFamily="34" charset="-120"/>
              </a:rPr>
              <a:t>live network</a:t>
            </a:r>
            <a:r>
              <a:rPr lang="en-US" sz="1750" dirty="0">
                <a:solidFill>
                  <a:srgbClr val="5B6E8C"/>
                </a:solidFill>
                <a:latin typeface="Manrope" pitchFamily="34" charset="0"/>
                <a:ea typeface="Manrope" pitchFamily="34" charset="-122"/>
                <a:cs typeface="Manrope" pitchFamily="34" charset="-120"/>
              </a:rPr>
              <a:t> in real time. This screenshot confirms the Denied ICMP rule is active, demonstrating real-time access control enforcement on the gateway.</a:t>
            </a:r>
            <a:endParaRPr lang="en-US" sz="1750" dirty="0"/>
          </a:p>
        </p:txBody>
      </p:sp>
      <p:sp>
        <p:nvSpPr>
          <p:cNvPr id="9" name="Text 5"/>
          <p:cNvSpPr/>
          <p:nvPr/>
        </p:nvSpPr>
        <p:spPr>
          <a:xfrm>
            <a:off x="6297097" y="5389126"/>
            <a:ext cx="7320201" cy="362903"/>
          </a:xfrm>
          <a:prstGeom prst="rect">
            <a:avLst/>
          </a:prstGeom>
          <a:noFill/>
          <a:ln/>
        </p:spPr>
        <p:txBody>
          <a:bodyPr wrap="none" lIns="0" tIns="0" rIns="0" bIns="0" rtlCol="0" anchor="t"/>
          <a:lstStyle/>
          <a:p>
            <a:pPr marL="0" indent="0" algn="l">
              <a:lnSpc>
                <a:spcPts val="2850"/>
              </a:lnSpc>
              <a:buNone/>
            </a:pPr>
            <a:endParaRPr lang="en-US" sz="17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1079183" y="535543"/>
            <a:ext cx="10391537" cy="564713"/>
          </a:xfrm>
          <a:prstGeom prst="rect">
            <a:avLst/>
          </a:prstGeom>
          <a:noFill/>
          <a:ln/>
        </p:spPr>
        <p:txBody>
          <a:bodyPr wrap="none" lIns="0" tIns="0" rIns="0" bIns="0" rtlCol="0" anchor="t"/>
          <a:lstStyle/>
          <a:p>
            <a:pPr marL="0" indent="0" algn="l">
              <a:lnSpc>
                <a:spcPts val="4400"/>
              </a:lnSpc>
              <a:buNone/>
            </a:pPr>
            <a:r>
              <a:rPr lang="en-US" sz="3550" dirty="0">
                <a:solidFill>
                  <a:srgbClr val="5B6E8C"/>
                </a:solidFill>
                <a:latin typeface="Alexandria Medium" pitchFamily="34" charset="0"/>
                <a:ea typeface="Alexandria Medium" pitchFamily="34" charset="-122"/>
                <a:cs typeface="Alexandria Medium" pitchFamily="34" charset="-120"/>
              </a:rPr>
              <a:t>Traffic Testing, Advanced Features</a:t>
            </a:r>
            <a:endParaRPr lang="en-US" sz="3550" dirty="0"/>
          </a:p>
        </p:txBody>
      </p:sp>
      <p:sp>
        <p:nvSpPr>
          <p:cNvPr id="6" name="Text 3"/>
          <p:cNvSpPr/>
          <p:nvPr/>
        </p:nvSpPr>
        <p:spPr>
          <a:xfrm>
            <a:off x="1182445" y="6727353"/>
            <a:ext cx="12265509" cy="779383"/>
          </a:xfrm>
          <a:prstGeom prst="rect">
            <a:avLst/>
          </a:prstGeom>
          <a:noFill/>
          <a:ln/>
        </p:spPr>
        <p:txBody>
          <a:bodyPr wrap="square" lIns="0" tIns="0" rIns="0" bIns="0" rtlCol="0" anchor="t"/>
          <a:lstStyle/>
          <a:p>
            <a:pPr>
              <a:lnSpc>
                <a:spcPts val="2000"/>
              </a:lnSpc>
            </a:pPr>
            <a:r>
              <a:rPr lang="en-GB" sz="2000" dirty="0"/>
              <a:t>The ping to 10.1.1.1 shows 100% packet loss, meaning the firewall is actively blocking ICMP traffic. This confirms Denied ICMP rule is working correctly and preventing any ping responses.</a:t>
            </a:r>
            <a:endParaRPr lang="en-US" sz="2000" dirty="0"/>
          </a:p>
        </p:txBody>
      </p:sp>
      <p:sp>
        <p:nvSpPr>
          <p:cNvPr id="11" name="Text 7"/>
          <p:cNvSpPr/>
          <p:nvPr/>
        </p:nvSpPr>
        <p:spPr>
          <a:xfrm>
            <a:off x="2883011" y="5839337"/>
            <a:ext cx="2178010" cy="282416"/>
          </a:xfrm>
          <a:prstGeom prst="rect">
            <a:avLst/>
          </a:prstGeom>
          <a:noFill/>
          <a:ln/>
        </p:spPr>
        <p:txBody>
          <a:bodyPr wrap="none" lIns="0" tIns="0" rIns="0" bIns="0" rtlCol="0" anchor="t"/>
          <a:lstStyle/>
          <a:p>
            <a:pPr marL="0" indent="0" algn="l">
              <a:lnSpc>
                <a:spcPts val="2200"/>
              </a:lnSpc>
              <a:buNone/>
            </a:pPr>
            <a:r>
              <a:rPr lang="en-US" sz="1750" dirty="0">
                <a:solidFill>
                  <a:srgbClr val="000000"/>
                </a:solidFill>
                <a:latin typeface="Alexandria Medium" pitchFamily="34" charset="0"/>
                <a:ea typeface="Alexandria Medium" pitchFamily="34" charset="-122"/>
                <a:cs typeface="Alexandria Medium" pitchFamily="34" charset="-120"/>
              </a:rPr>
              <a:t>✅ Access Control</a:t>
            </a:r>
            <a:endParaRPr lang="en-US" sz="1750" dirty="0"/>
          </a:p>
        </p:txBody>
      </p:sp>
      <p:sp>
        <p:nvSpPr>
          <p:cNvPr id="13" name="Text 9"/>
          <p:cNvSpPr/>
          <p:nvPr/>
        </p:nvSpPr>
        <p:spPr>
          <a:xfrm>
            <a:off x="6038881" y="5839337"/>
            <a:ext cx="2178129" cy="564833"/>
          </a:xfrm>
          <a:prstGeom prst="rect">
            <a:avLst/>
          </a:prstGeom>
          <a:noFill/>
          <a:ln/>
        </p:spPr>
        <p:txBody>
          <a:bodyPr wrap="square" lIns="0" tIns="0" rIns="0" bIns="0" rtlCol="0" anchor="t"/>
          <a:lstStyle/>
          <a:p>
            <a:pPr marL="0" indent="0" algn="l">
              <a:lnSpc>
                <a:spcPts val="2200"/>
              </a:lnSpc>
              <a:buNone/>
            </a:pPr>
            <a:r>
              <a:rPr lang="en-US" sz="1750" dirty="0">
                <a:solidFill>
                  <a:srgbClr val="000000"/>
                </a:solidFill>
                <a:latin typeface="Alexandria Medium" pitchFamily="34" charset="0"/>
                <a:ea typeface="Alexandria Medium" pitchFamily="34" charset="-122"/>
                <a:cs typeface="Alexandria Medium" pitchFamily="34" charset="-120"/>
              </a:rPr>
              <a:t>✅ Threat Prevention</a:t>
            </a:r>
            <a:endParaRPr lang="en-US" sz="1750" dirty="0"/>
          </a:p>
        </p:txBody>
      </p:sp>
      <p:sp>
        <p:nvSpPr>
          <p:cNvPr id="15" name="Text 11"/>
          <p:cNvSpPr/>
          <p:nvPr/>
        </p:nvSpPr>
        <p:spPr>
          <a:xfrm>
            <a:off x="9098222" y="5844501"/>
            <a:ext cx="2178129" cy="564833"/>
          </a:xfrm>
          <a:prstGeom prst="rect">
            <a:avLst/>
          </a:prstGeom>
          <a:noFill/>
          <a:ln/>
        </p:spPr>
        <p:txBody>
          <a:bodyPr wrap="square" lIns="0" tIns="0" rIns="0" bIns="0" rtlCol="0" anchor="t"/>
          <a:lstStyle/>
          <a:p>
            <a:pPr marL="0" indent="0" algn="l">
              <a:lnSpc>
                <a:spcPts val="2200"/>
              </a:lnSpc>
              <a:buNone/>
            </a:pPr>
            <a:r>
              <a:rPr lang="en-US" sz="1750" dirty="0">
                <a:solidFill>
                  <a:srgbClr val="000000"/>
                </a:solidFill>
                <a:latin typeface="Alexandria Medium" pitchFamily="34" charset="0"/>
                <a:ea typeface="Alexandria Medium" pitchFamily="34" charset="-122"/>
                <a:cs typeface="Alexandria Medium" pitchFamily="34" charset="-120"/>
              </a:rPr>
              <a:t>✅ HTTPS Inspection</a:t>
            </a:r>
            <a:endParaRPr lang="en-US" sz="1750" dirty="0"/>
          </a:p>
        </p:txBody>
      </p:sp>
      <p:pic>
        <p:nvPicPr>
          <p:cNvPr id="17" name="Picture 16">
            <a:extLst>
              <a:ext uri="{FF2B5EF4-FFF2-40B4-BE49-F238E27FC236}">
                <a16:creationId xmlns:a16="http://schemas.microsoft.com/office/drawing/2014/main" id="{750E0272-47B2-7352-6674-0DF62B4F012D}"/>
              </a:ext>
            </a:extLst>
          </p:cNvPr>
          <p:cNvPicPr>
            <a:picLocks noChangeAspect="1"/>
          </p:cNvPicPr>
          <p:nvPr/>
        </p:nvPicPr>
        <p:blipFill>
          <a:blip r:embed="rId3"/>
          <a:stretch>
            <a:fillRect/>
          </a:stretch>
        </p:blipFill>
        <p:spPr>
          <a:xfrm>
            <a:off x="1165392" y="1346368"/>
            <a:ext cx="12179300" cy="388736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2691527"/>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Enterprise Firewall Policy Implementation</a:t>
            </a:r>
            <a:endParaRPr lang="en-US" sz="4450" dirty="0"/>
          </a:p>
        </p:txBody>
      </p:sp>
      <p:sp>
        <p:nvSpPr>
          <p:cNvPr id="4" name="Text 1"/>
          <p:cNvSpPr/>
          <p:nvPr/>
        </p:nvSpPr>
        <p:spPr>
          <a:xfrm>
            <a:off x="793790" y="4449247"/>
            <a:ext cx="7556421" cy="1088708"/>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A complete walkthrough of Check Point firewall configuration — from cleanup rules to traffic verification — demonstrating real-world enterprise security practices.</a:t>
            </a:r>
            <a:endParaRPr lang="en-US" sz="17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11E035-74C5-DC4B-0197-279C07087937}"/>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BFE98E7E-B2D2-4B8D-6CB7-1EE7BA929558}"/>
              </a:ext>
            </a:extLst>
          </p:cNvPr>
          <p:cNvSpPr/>
          <p:nvPr/>
        </p:nvSpPr>
        <p:spPr>
          <a:xfrm>
            <a:off x="793790" y="254615"/>
            <a:ext cx="8556308" cy="708779"/>
          </a:xfrm>
          <a:prstGeom prst="rect">
            <a:avLst/>
          </a:prstGeom>
          <a:noFill/>
          <a:ln/>
        </p:spPr>
        <p:txBody>
          <a:bodyPr wrap="none" lIns="0" tIns="0" rIns="0" bIns="0" rtlCol="0" anchor="t"/>
          <a:lstStyle/>
          <a:p>
            <a:pPr marL="0" indent="0" algn="l">
              <a:lnSpc>
                <a:spcPts val="5550"/>
              </a:lnSpc>
              <a:buNone/>
            </a:pPr>
            <a:r>
              <a:rPr lang="en-US" sz="4450" dirty="0">
                <a:solidFill>
                  <a:srgbClr val="5B6E8C"/>
                </a:solidFill>
                <a:latin typeface="Alexandria Medium" pitchFamily="34" charset="0"/>
                <a:cs typeface="Alexandria Medium" pitchFamily="34" charset="-120"/>
              </a:rPr>
              <a:t>Log</a:t>
            </a:r>
            <a:endParaRPr lang="en-US" sz="4450" dirty="0"/>
          </a:p>
        </p:txBody>
      </p:sp>
      <p:sp>
        <p:nvSpPr>
          <p:cNvPr id="4" name="Text 1">
            <a:extLst>
              <a:ext uri="{FF2B5EF4-FFF2-40B4-BE49-F238E27FC236}">
                <a16:creationId xmlns:a16="http://schemas.microsoft.com/office/drawing/2014/main" id="{755C2B91-D0B4-A1BC-22F3-723AE65A9719}"/>
              </a:ext>
            </a:extLst>
          </p:cNvPr>
          <p:cNvSpPr/>
          <p:nvPr/>
        </p:nvSpPr>
        <p:spPr>
          <a:xfrm>
            <a:off x="793790" y="5429607"/>
            <a:ext cx="4205168" cy="1088708"/>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6" name="Text 3">
            <a:extLst>
              <a:ext uri="{FF2B5EF4-FFF2-40B4-BE49-F238E27FC236}">
                <a16:creationId xmlns:a16="http://schemas.microsoft.com/office/drawing/2014/main" id="{9193643C-DFF9-DA20-647F-B8EB2D846111}"/>
              </a:ext>
            </a:extLst>
          </p:cNvPr>
          <p:cNvSpPr/>
          <p:nvPr/>
        </p:nvSpPr>
        <p:spPr>
          <a:xfrm>
            <a:off x="793790" y="5723695"/>
            <a:ext cx="12284536" cy="1567442"/>
          </a:xfrm>
          <a:prstGeom prst="rect">
            <a:avLst/>
          </a:prstGeom>
          <a:noFill/>
          <a:ln/>
        </p:spPr>
        <p:txBody>
          <a:bodyPr wrap="square" lIns="0" tIns="0" rIns="0" bIns="0" rtlCol="0" anchor="t"/>
          <a:lstStyle/>
          <a:p>
            <a:pPr>
              <a:lnSpc>
                <a:spcPts val="2850"/>
              </a:lnSpc>
            </a:pPr>
            <a:r>
              <a:rPr lang="en-GB" sz="2400" dirty="0"/>
              <a:t>The Log gives the track record of session, which is allowed and denied logs show HTTPS traffic from USER‑PC to the A‑GW gateway being allowed. This confirms normal outbound traffic is permitted while still being monitored under the Standard policy.</a:t>
            </a:r>
            <a:endParaRPr lang="en-US" sz="2400" dirty="0"/>
          </a:p>
        </p:txBody>
      </p:sp>
      <p:sp>
        <p:nvSpPr>
          <p:cNvPr id="9" name="Text 5">
            <a:extLst>
              <a:ext uri="{FF2B5EF4-FFF2-40B4-BE49-F238E27FC236}">
                <a16:creationId xmlns:a16="http://schemas.microsoft.com/office/drawing/2014/main" id="{B972880B-55A8-C33B-2F8E-9B013B108C81}"/>
              </a:ext>
            </a:extLst>
          </p:cNvPr>
          <p:cNvSpPr/>
          <p:nvPr/>
        </p:nvSpPr>
        <p:spPr>
          <a:xfrm>
            <a:off x="6297097" y="5389126"/>
            <a:ext cx="7320201" cy="362903"/>
          </a:xfrm>
          <a:prstGeom prst="rect">
            <a:avLst/>
          </a:prstGeom>
          <a:noFill/>
          <a:ln/>
        </p:spPr>
        <p:txBody>
          <a:bodyPr wrap="none" lIns="0" tIns="0" rIns="0" bIns="0" rtlCol="0" anchor="t"/>
          <a:lstStyle/>
          <a:p>
            <a:pPr marL="0" indent="0" algn="l">
              <a:lnSpc>
                <a:spcPts val="2850"/>
              </a:lnSpc>
              <a:buNone/>
            </a:pPr>
            <a:endParaRPr lang="en-US" sz="1750" dirty="0"/>
          </a:p>
        </p:txBody>
      </p:sp>
      <p:pic>
        <p:nvPicPr>
          <p:cNvPr id="8" name="Picture 7">
            <a:extLst>
              <a:ext uri="{FF2B5EF4-FFF2-40B4-BE49-F238E27FC236}">
                <a16:creationId xmlns:a16="http://schemas.microsoft.com/office/drawing/2014/main" id="{80EE2395-6894-F673-9CEA-3658F95B8918}"/>
              </a:ext>
            </a:extLst>
          </p:cNvPr>
          <p:cNvPicPr>
            <a:picLocks noChangeAspect="1"/>
          </p:cNvPicPr>
          <p:nvPr/>
        </p:nvPicPr>
        <p:blipFill>
          <a:blip r:embed="rId3"/>
          <a:stretch>
            <a:fillRect/>
          </a:stretch>
        </p:blipFill>
        <p:spPr>
          <a:xfrm>
            <a:off x="793790" y="1300119"/>
            <a:ext cx="12284536" cy="3835400"/>
          </a:xfrm>
          <a:prstGeom prst="rect">
            <a:avLst/>
          </a:prstGeom>
        </p:spPr>
      </p:pic>
    </p:spTree>
    <p:extLst>
      <p:ext uri="{BB962C8B-B14F-4D97-AF65-F5344CB8AC3E}">
        <p14:creationId xmlns:p14="http://schemas.microsoft.com/office/powerpoint/2010/main" val="3739908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918329"/>
            <a:ext cx="10529292" cy="708779"/>
          </a:xfrm>
          <a:prstGeom prst="rect">
            <a:avLst/>
          </a:prstGeom>
          <a:noFill/>
          <a:ln/>
        </p:spPr>
        <p:txBody>
          <a:bodyPr wrap="non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Verification: Firewall Enforcing Policy</a:t>
            </a:r>
            <a:endParaRPr lang="en-US" sz="4450" dirty="0"/>
          </a:p>
        </p:txBody>
      </p:sp>
      <p:sp>
        <p:nvSpPr>
          <p:cNvPr id="3" name="Text 1"/>
          <p:cNvSpPr/>
          <p:nvPr/>
        </p:nvSpPr>
        <p:spPr>
          <a:xfrm>
            <a:off x="793790" y="2194084"/>
            <a:ext cx="3346133" cy="354330"/>
          </a:xfrm>
          <a:prstGeom prst="rect">
            <a:avLst/>
          </a:prstGeom>
          <a:noFill/>
          <a:ln/>
        </p:spPr>
        <p:txBody>
          <a:bodyPr wrap="none" lIns="0" tIns="0" rIns="0" bIns="0" rtlCol="0" anchor="t"/>
          <a:lstStyle/>
          <a:p>
            <a:pPr marL="0" indent="0" algn="l">
              <a:lnSpc>
                <a:spcPts val="2750"/>
              </a:lnSpc>
              <a:buNone/>
            </a:pPr>
            <a:r>
              <a:rPr lang="en-US" sz="2200" dirty="0">
                <a:solidFill>
                  <a:srgbClr val="5B6E8C"/>
                </a:solidFill>
                <a:latin typeface="Alexandria Medium" pitchFamily="34" charset="0"/>
                <a:ea typeface="Alexandria Medium" pitchFamily="34" charset="-122"/>
                <a:cs typeface="Alexandria Medium" pitchFamily="34" charset="-120"/>
              </a:rPr>
              <a:t>What the Tests Confirm</a:t>
            </a:r>
            <a:endParaRPr lang="en-US" sz="2200" dirty="0"/>
          </a:p>
        </p:txBody>
      </p:sp>
      <p:sp>
        <p:nvSpPr>
          <p:cNvPr id="4" name="Text 2"/>
          <p:cNvSpPr/>
          <p:nvPr/>
        </p:nvSpPr>
        <p:spPr>
          <a:xfrm>
            <a:off x="793790" y="2775228"/>
            <a:ext cx="4205168" cy="2336006"/>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5B6E8C"/>
                </a:solidFill>
                <a:latin typeface="Manrope" pitchFamily="34" charset="0"/>
                <a:ea typeface="Manrope" pitchFamily="34" charset="-122"/>
                <a:cs typeface="Manrope" pitchFamily="34" charset="-120"/>
              </a:rPr>
              <a:t>ICMP ping requests time out — traffic is denied as expected</a:t>
            </a:r>
            <a:endParaRPr lang="en-US" sz="1750" dirty="0"/>
          </a:p>
          <a:p>
            <a:pPr marL="342900" indent="-342900" algn="l">
              <a:lnSpc>
                <a:spcPts val="2850"/>
              </a:lnSpc>
              <a:buSzPct val="100000"/>
              <a:buChar char="•"/>
            </a:pPr>
            <a:r>
              <a:rPr lang="en-US" sz="1750" dirty="0">
                <a:solidFill>
                  <a:srgbClr val="5B6E8C"/>
                </a:solidFill>
                <a:latin typeface="Manrope" pitchFamily="34" charset="0"/>
                <a:ea typeface="Manrope" pitchFamily="34" charset="-122"/>
                <a:cs typeface="Manrope" pitchFamily="34" charset="-120"/>
              </a:rPr>
              <a:t>Logs confirm ICMP traffic blocked by the Denied ICMP rule</a:t>
            </a:r>
            <a:endParaRPr lang="en-US" sz="1750" dirty="0"/>
          </a:p>
          <a:p>
            <a:pPr marL="342900" indent="-342900" algn="l">
              <a:lnSpc>
                <a:spcPts val="2850"/>
              </a:lnSpc>
              <a:buSzPct val="100000"/>
              <a:buChar char="•"/>
            </a:pPr>
            <a:r>
              <a:rPr lang="en-US" sz="1750" dirty="0">
                <a:solidFill>
                  <a:srgbClr val="5B6E8C"/>
                </a:solidFill>
                <a:latin typeface="Manrope" pitchFamily="34" charset="0"/>
                <a:ea typeface="Manrope" pitchFamily="34" charset="-122"/>
                <a:cs typeface="Manrope" pitchFamily="34" charset="-120"/>
              </a:rPr>
              <a:t>Firewall correctly enforces access control in real network conditions</a:t>
            </a:r>
            <a:endParaRPr lang="en-US" sz="1750" dirty="0"/>
          </a:p>
        </p:txBody>
      </p:sp>
      <p:pic>
        <p:nvPicPr>
          <p:cNvPr id="6" name="Image 0" descr="preencoded.png"/>
          <p:cNvPicPr>
            <a:picLocks noChangeAspect="1"/>
          </p:cNvPicPr>
          <p:nvPr/>
        </p:nvPicPr>
        <p:blipFill>
          <a:blip r:embed="rId3"/>
          <a:stretch>
            <a:fillRect/>
          </a:stretch>
        </p:blipFill>
        <p:spPr>
          <a:xfrm>
            <a:off x="1020604" y="5718096"/>
            <a:ext cx="283488" cy="226814"/>
          </a:xfrm>
          <a:prstGeom prst="rect">
            <a:avLst/>
          </a:prstGeom>
        </p:spPr>
      </p:pic>
      <p:sp>
        <p:nvSpPr>
          <p:cNvPr id="7" name="Text 4"/>
          <p:cNvSpPr/>
          <p:nvPr/>
        </p:nvSpPr>
        <p:spPr>
          <a:xfrm>
            <a:off x="1530906" y="5649873"/>
            <a:ext cx="3241238" cy="1088708"/>
          </a:xfrm>
          <a:prstGeom prst="rect">
            <a:avLst/>
          </a:prstGeom>
          <a:noFill/>
          <a:ln/>
        </p:spPr>
        <p:txBody>
          <a:bodyPr wrap="square" lIns="0" tIns="0" rIns="0" bIns="0" rtlCol="0" anchor="t"/>
          <a:lstStyle/>
          <a:p>
            <a:pPr marL="0" indent="0" algn="l">
              <a:lnSpc>
                <a:spcPts val="2850"/>
              </a:lnSpc>
              <a:buNone/>
            </a:pPr>
            <a:r>
              <a:rPr lang="en-US" sz="1750" dirty="0">
                <a:solidFill>
                  <a:srgbClr val="000000"/>
                </a:solidFill>
                <a:latin typeface="Manrope" pitchFamily="34" charset="0"/>
                <a:ea typeface="Manrope" pitchFamily="34" charset="-122"/>
                <a:cs typeface="Manrope" pitchFamily="34" charset="-120"/>
              </a:rPr>
              <a:t>Testing validates that security policies are active and effective.</a:t>
            </a:r>
            <a:endParaRPr lang="en-US" sz="1750" dirty="0"/>
          </a:p>
        </p:txBody>
      </p:sp>
      <p:pic>
        <p:nvPicPr>
          <p:cNvPr id="8" name="Image 1" descr="preencoded.png"/>
          <p:cNvPicPr>
            <a:picLocks noChangeAspect="1"/>
          </p:cNvPicPr>
          <p:nvPr/>
        </p:nvPicPr>
        <p:blipFill>
          <a:blip r:embed="rId4"/>
          <a:stretch>
            <a:fillRect/>
          </a:stretch>
        </p:blipFill>
        <p:spPr>
          <a:xfrm>
            <a:off x="6610231" y="2804160"/>
            <a:ext cx="6183630" cy="3669982"/>
          </a:xfrm>
          <a:prstGeom prst="rect">
            <a:avLst/>
          </a:prstGeom>
        </p:spPr>
      </p:pic>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383117" y="3701165"/>
            <a:ext cx="526403" cy="526404"/>
          </a:xfrm>
          <a:prstGeom prst="rect">
            <a:avLst/>
          </a:prstGeom>
        </p:spPr>
      </p:pic>
      <p:sp>
        <p:nvSpPr>
          <p:cNvPr id="10" name="Text 5"/>
          <p:cNvSpPr/>
          <p:nvPr/>
        </p:nvSpPr>
        <p:spPr>
          <a:xfrm>
            <a:off x="10914124" y="5474818"/>
            <a:ext cx="1537100" cy="592205"/>
          </a:xfrm>
          <a:prstGeom prst="rect">
            <a:avLst/>
          </a:prstGeom>
          <a:noFill/>
          <a:ln/>
        </p:spPr>
        <p:txBody>
          <a:bodyPr wrap="square" lIns="0" tIns="0" rIns="0" bIns="0" rtlCol="0" anchor="t"/>
          <a:lstStyle/>
          <a:p>
            <a:pPr marL="0" indent="0" algn="ctr">
              <a:lnSpc>
                <a:spcPts val="2300"/>
              </a:lnSpc>
              <a:buNone/>
            </a:pPr>
            <a:r>
              <a:rPr lang="en-US" sz="1850" dirty="0">
                <a:solidFill>
                  <a:srgbClr val="5B6E8C"/>
                </a:solidFill>
                <a:latin typeface="Alexandria Medium" pitchFamily="34" charset="0"/>
                <a:ea typeface="Alexandria Medium" pitchFamily="34" charset="-122"/>
                <a:cs typeface="Alexandria Medium" pitchFamily="34" charset="-120"/>
              </a:rPr>
              <a:t>Log Confirms</a:t>
            </a:r>
            <a:endParaRPr lang="en-US" sz="1850" dirty="0"/>
          </a:p>
        </p:txBody>
      </p:sp>
      <p:pic>
        <p:nvPicPr>
          <p:cNvPr id="11"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455984" y="3702152"/>
            <a:ext cx="526404" cy="526404"/>
          </a:xfrm>
          <a:prstGeom prst="rect">
            <a:avLst/>
          </a:prstGeom>
        </p:spPr>
      </p:pic>
      <p:sp>
        <p:nvSpPr>
          <p:cNvPr id="12" name="Text 6"/>
          <p:cNvSpPr/>
          <p:nvPr/>
        </p:nvSpPr>
        <p:spPr>
          <a:xfrm>
            <a:off x="8976955" y="5474818"/>
            <a:ext cx="1537101" cy="592205"/>
          </a:xfrm>
          <a:prstGeom prst="rect">
            <a:avLst/>
          </a:prstGeom>
          <a:noFill/>
          <a:ln/>
        </p:spPr>
        <p:txBody>
          <a:bodyPr wrap="square" lIns="0" tIns="0" rIns="0" bIns="0" rtlCol="0" anchor="t"/>
          <a:lstStyle/>
          <a:p>
            <a:pPr marL="0" indent="0" algn="ctr">
              <a:lnSpc>
                <a:spcPts val="2300"/>
              </a:lnSpc>
              <a:buNone/>
            </a:pPr>
            <a:r>
              <a:rPr lang="en-US" sz="1850" dirty="0">
                <a:solidFill>
                  <a:srgbClr val="5B6E8C"/>
                </a:solidFill>
                <a:latin typeface="Alexandria Medium" pitchFamily="34" charset="0"/>
                <a:ea typeface="Alexandria Medium" pitchFamily="34" charset="-122"/>
                <a:cs typeface="Alexandria Medium" pitchFamily="34" charset="-120"/>
              </a:rPr>
              <a:t>Firewall Denies</a:t>
            </a:r>
            <a:endParaRPr lang="en-US" sz="1850" dirty="0"/>
          </a:p>
        </p:txBody>
      </p:sp>
      <p:pic>
        <p:nvPicPr>
          <p:cNvPr id="13"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518816" y="3702152"/>
            <a:ext cx="526405" cy="526404"/>
          </a:xfrm>
          <a:prstGeom prst="rect">
            <a:avLst/>
          </a:prstGeom>
        </p:spPr>
      </p:pic>
      <p:sp>
        <p:nvSpPr>
          <p:cNvPr id="14" name="Text 7"/>
          <p:cNvSpPr/>
          <p:nvPr/>
        </p:nvSpPr>
        <p:spPr>
          <a:xfrm>
            <a:off x="7008204" y="5622869"/>
            <a:ext cx="1537101" cy="296102"/>
          </a:xfrm>
          <a:prstGeom prst="rect">
            <a:avLst/>
          </a:prstGeom>
          <a:noFill/>
          <a:ln/>
        </p:spPr>
        <p:txBody>
          <a:bodyPr wrap="none" lIns="0" tIns="0" rIns="0" bIns="0" rtlCol="0" anchor="t"/>
          <a:lstStyle/>
          <a:p>
            <a:pPr marL="0" indent="0" algn="ctr">
              <a:lnSpc>
                <a:spcPts val="2300"/>
              </a:lnSpc>
              <a:buNone/>
            </a:pPr>
            <a:r>
              <a:rPr lang="en-US" sz="1850" dirty="0">
                <a:solidFill>
                  <a:srgbClr val="5B6E8C"/>
                </a:solidFill>
                <a:latin typeface="Alexandria Medium" pitchFamily="34" charset="0"/>
                <a:ea typeface="Alexandria Medium" pitchFamily="34" charset="-122"/>
                <a:cs typeface="Alexandria Medium" pitchFamily="34" charset="-120"/>
              </a:rPr>
              <a:t>Send Ping</a:t>
            </a:r>
            <a:endParaRPr lang="en-US" sz="18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6193393" y="927973"/>
            <a:ext cx="7612618" cy="631269"/>
          </a:xfrm>
          <a:prstGeom prst="rect">
            <a:avLst/>
          </a:prstGeom>
          <a:noFill/>
          <a:ln/>
        </p:spPr>
        <p:txBody>
          <a:bodyPr wrap="none" lIns="0" tIns="0" rIns="0" bIns="0" rtlCol="0" anchor="t"/>
          <a:lstStyle/>
          <a:p>
            <a:pPr marL="0" indent="0" algn="l">
              <a:lnSpc>
                <a:spcPts val="4950"/>
              </a:lnSpc>
              <a:buNone/>
            </a:pPr>
            <a:r>
              <a:rPr lang="en-US" sz="3950" dirty="0">
                <a:solidFill>
                  <a:srgbClr val="5B6E8C"/>
                </a:solidFill>
                <a:latin typeface="Alexandria Medium" pitchFamily="34" charset="0"/>
                <a:ea typeface="Alexandria Medium" pitchFamily="34" charset="-122"/>
                <a:cs typeface="Alexandria Medium" pitchFamily="34" charset="-120"/>
              </a:rPr>
              <a:t>Advanced Security Features</a:t>
            </a:r>
            <a:endParaRPr lang="en-US" sz="3950" dirty="0"/>
          </a:p>
        </p:txBody>
      </p:sp>
      <p:sp>
        <p:nvSpPr>
          <p:cNvPr id="4" name="Text 1"/>
          <p:cNvSpPr/>
          <p:nvPr/>
        </p:nvSpPr>
        <p:spPr>
          <a:xfrm>
            <a:off x="6193393" y="1829038"/>
            <a:ext cx="7730014" cy="611029"/>
          </a:xfrm>
          <a:prstGeom prst="rect">
            <a:avLst/>
          </a:prstGeom>
          <a:noFill/>
          <a:ln/>
        </p:spPr>
        <p:txBody>
          <a:bodyPr wrap="square" lIns="0" tIns="0" rIns="0" bIns="0" rtlCol="0" anchor="t"/>
          <a:lstStyle/>
          <a:p>
            <a:pPr marL="0" indent="0" algn="l">
              <a:lnSpc>
                <a:spcPts val="2400"/>
              </a:lnSpc>
              <a:buNone/>
            </a:pPr>
            <a:r>
              <a:rPr lang="en-US" sz="1550" dirty="0">
                <a:solidFill>
                  <a:srgbClr val="5B6E8C"/>
                </a:solidFill>
                <a:latin typeface="Manrope" pitchFamily="34" charset="0"/>
                <a:ea typeface="Manrope" pitchFamily="34" charset="-122"/>
                <a:cs typeface="Manrope" pitchFamily="34" charset="-120"/>
              </a:rPr>
              <a:t>Additional Check Point blades were enabled to enhance enterprise network protection beyond basic access control.</a:t>
            </a:r>
            <a:endParaRPr lang="en-US" sz="1550" dirty="0"/>
          </a:p>
        </p:txBody>
      </p:sp>
      <p:pic>
        <p:nvPicPr>
          <p:cNvPr id="6" name="Image 1" descr="preencoded.png"/>
          <p:cNvPicPr>
            <a:picLocks noChangeAspect="1"/>
          </p:cNvPicPr>
          <p:nvPr/>
        </p:nvPicPr>
        <p:blipFill>
          <a:blip r:embed="rId3"/>
          <a:stretch>
            <a:fillRect/>
          </a:stretch>
        </p:blipFill>
        <p:spPr>
          <a:xfrm>
            <a:off x="6402943" y="2852023"/>
            <a:ext cx="606028" cy="606028"/>
          </a:xfrm>
          <a:prstGeom prst="rect">
            <a:avLst/>
          </a:prstGeom>
        </p:spPr>
      </p:pic>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69631" y="3018592"/>
            <a:ext cx="272653" cy="272653"/>
          </a:xfrm>
          <a:prstGeom prst="rect">
            <a:avLst/>
          </a:prstGeom>
        </p:spPr>
      </p:pic>
      <p:sp>
        <p:nvSpPr>
          <p:cNvPr id="8" name="Text 3"/>
          <p:cNvSpPr/>
          <p:nvPr/>
        </p:nvSpPr>
        <p:spPr>
          <a:xfrm>
            <a:off x="6402943" y="3637955"/>
            <a:ext cx="2525197" cy="315635"/>
          </a:xfrm>
          <a:prstGeom prst="rect">
            <a:avLst/>
          </a:prstGeom>
          <a:noFill/>
          <a:ln/>
        </p:spPr>
        <p:txBody>
          <a:bodyPr wrap="none" lIns="0" tIns="0" rIns="0" bIns="0" rtlCol="0" anchor="t"/>
          <a:lstStyle/>
          <a:p>
            <a:pPr marL="0" indent="0" algn="l">
              <a:lnSpc>
                <a:spcPts val="2450"/>
              </a:lnSpc>
              <a:buNone/>
            </a:pPr>
            <a:r>
              <a:rPr lang="en-US" sz="1950" dirty="0">
                <a:solidFill>
                  <a:srgbClr val="000000"/>
                </a:solidFill>
                <a:latin typeface="Alexandria Medium" pitchFamily="34" charset="0"/>
                <a:ea typeface="Alexandria Medium" pitchFamily="34" charset="-122"/>
                <a:cs typeface="Alexandria Medium" pitchFamily="34" charset="-120"/>
              </a:rPr>
              <a:t>Access Control</a:t>
            </a:r>
            <a:endParaRPr lang="en-US" sz="1950" dirty="0"/>
          </a:p>
        </p:txBody>
      </p:sp>
      <p:sp>
        <p:nvSpPr>
          <p:cNvPr id="9" name="Text 4"/>
          <p:cNvSpPr/>
          <p:nvPr/>
        </p:nvSpPr>
        <p:spPr>
          <a:xfrm>
            <a:off x="6402943" y="4061460"/>
            <a:ext cx="3355896" cy="611029"/>
          </a:xfrm>
          <a:prstGeom prst="rect">
            <a:avLst/>
          </a:prstGeom>
          <a:noFill/>
          <a:ln/>
        </p:spPr>
        <p:txBody>
          <a:bodyPr wrap="square" lIns="0" tIns="0" rIns="0" bIns="0" rtlCol="0" anchor="t"/>
          <a:lstStyle/>
          <a:p>
            <a:pPr marL="0" indent="0" algn="l">
              <a:lnSpc>
                <a:spcPts val="2400"/>
              </a:lnSpc>
              <a:buNone/>
            </a:pPr>
            <a:r>
              <a:rPr lang="en-US" sz="1550" dirty="0">
                <a:solidFill>
                  <a:srgbClr val="000000"/>
                </a:solidFill>
                <a:latin typeface="Manrope" pitchFamily="34" charset="0"/>
                <a:ea typeface="Manrope" pitchFamily="34" charset="-122"/>
                <a:cs typeface="Manrope" pitchFamily="34" charset="-120"/>
              </a:rPr>
              <a:t>Core rulebase managing permitted and denied traffic flows.</a:t>
            </a:r>
            <a:endParaRPr lang="en-US" sz="1550" dirty="0"/>
          </a:p>
        </p:txBody>
      </p:sp>
      <p:pic>
        <p:nvPicPr>
          <p:cNvPr id="11" name="Image 3" descr="preencoded.png"/>
          <p:cNvPicPr>
            <a:picLocks noChangeAspect="1"/>
          </p:cNvPicPr>
          <p:nvPr/>
        </p:nvPicPr>
        <p:blipFill>
          <a:blip r:embed="rId5"/>
          <a:stretch>
            <a:fillRect/>
          </a:stretch>
        </p:blipFill>
        <p:spPr>
          <a:xfrm>
            <a:off x="10357842" y="2852023"/>
            <a:ext cx="606028" cy="606028"/>
          </a:xfrm>
          <a:prstGeom prst="rect">
            <a:avLst/>
          </a:prstGeom>
        </p:spPr>
      </p:pic>
      <p:pic>
        <p:nvPicPr>
          <p:cNvPr id="12" name="Image 4"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524530" y="3018592"/>
            <a:ext cx="272653" cy="272653"/>
          </a:xfrm>
          <a:prstGeom prst="rect">
            <a:avLst/>
          </a:prstGeom>
        </p:spPr>
      </p:pic>
      <p:sp>
        <p:nvSpPr>
          <p:cNvPr id="13" name="Text 6"/>
          <p:cNvSpPr/>
          <p:nvPr/>
        </p:nvSpPr>
        <p:spPr>
          <a:xfrm>
            <a:off x="10357842" y="3637955"/>
            <a:ext cx="2525197" cy="315635"/>
          </a:xfrm>
          <a:prstGeom prst="rect">
            <a:avLst/>
          </a:prstGeom>
          <a:noFill/>
          <a:ln/>
        </p:spPr>
        <p:txBody>
          <a:bodyPr wrap="none" lIns="0" tIns="0" rIns="0" bIns="0" rtlCol="0" anchor="t"/>
          <a:lstStyle/>
          <a:p>
            <a:pPr marL="0" indent="0" algn="l">
              <a:lnSpc>
                <a:spcPts val="2450"/>
              </a:lnSpc>
              <a:buNone/>
            </a:pPr>
            <a:r>
              <a:rPr lang="en-US" sz="1950" dirty="0">
                <a:solidFill>
                  <a:srgbClr val="000000"/>
                </a:solidFill>
                <a:latin typeface="Alexandria Medium" pitchFamily="34" charset="0"/>
                <a:ea typeface="Alexandria Medium" pitchFamily="34" charset="-122"/>
                <a:cs typeface="Alexandria Medium" pitchFamily="34" charset="-120"/>
              </a:rPr>
              <a:t>Threat Prevention</a:t>
            </a:r>
            <a:endParaRPr lang="en-US" sz="1950" dirty="0"/>
          </a:p>
        </p:txBody>
      </p:sp>
      <p:sp>
        <p:nvSpPr>
          <p:cNvPr id="14" name="Text 7"/>
          <p:cNvSpPr/>
          <p:nvPr/>
        </p:nvSpPr>
        <p:spPr>
          <a:xfrm>
            <a:off x="10357842" y="4061460"/>
            <a:ext cx="3356015" cy="611029"/>
          </a:xfrm>
          <a:prstGeom prst="rect">
            <a:avLst/>
          </a:prstGeom>
          <a:noFill/>
          <a:ln/>
        </p:spPr>
        <p:txBody>
          <a:bodyPr wrap="square" lIns="0" tIns="0" rIns="0" bIns="0" rtlCol="0" anchor="t"/>
          <a:lstStyle/>
          <a:p>
            <a:pPr marL="0" indent="0" algn="l">
              <a:lnSpc>
                <a:spcPts val="2400"/>
              </a:lnSpc>
              <a:buNone/>
            </a:pPr>
            <a:r>
              <a:rPr lang="en-US" sz="1550" dirty="0">
                <a:solidFill>
                  <a:srgbClr val="000000"/>
                </a:solidFill>
                <a:latin typeface="Manrope" pitchFamily="34" charset="0"/>
                <a:ea typeface="Manrope" pitchFamily="34" charset="-122"/>
                <a:cs typeface="Manrope" pitchFamily="34" charset="-120"/>
              </a:rPr>
              <a:t>Protects against malware and zero-day attacks.</a:t>
            </a:r>
            <a:endParaRPr lang="en-US" sz="1550" dirty="0"/>
          </a:p>
        </p:txBody>
      </p:sp>
      <p:pic>
        <p:nvPicPr>
          <p:cNvPr id="16" name="Image 5" descr="preencoded.png"/>
          <p:cNvPicPr>
            <a:picLocks noChangeAspect="1"/>
          </p:cNvPicPr>
          <p:nvPr/>
        </p:nvPicPr>
        <p:blipFill>
          <a:blip r:embed="rId7"/>
          <a:stretch>
            <a:fillRect/>
          </a:stretch>
        </p:blipFill>
        <p:spPr>
          <a:xfrm>
            <a:off x="6402943" y="5271492"/>
            <a:ext cx="606028" cy="606028"/>
          </a:xfrm>
          <a:prstGeom prst="rect">
            <a:avLst/>
          </a:prstGeom>
        </p:spPr>
      </p:pic>
      <p:pic>
        <p:nvPicPr>
          <p:cNvPr id="17" name="Image 6"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569631" y="5438061"/>
            <a:ext cx="272653" cy="272653"/>
          </a:xfrm>
          <a:prstGeom prst="rect">
            <a:avLst/>
          </a:prstGeom>
        </p:spPr>
      </p:pic>
      <p:sp>
        <p:nvSpPr>
          <p:cNvPr id="18" name="Text 9"/>
          <p:cNvSpPr/>
          <p:nvPr/>
        </p:nvSpPr>
        <p:spPr>
          <a:xfrm>
            <a:off x="6402943" y="6057424"/>
            <a:ext cx="2525197" cy="315635"/>
          </a:xfrm>
          <a:prstGeom prst="rect">
            <a:avLst/>
          </a:prstGeom>
          <a:noFill/>
          <a:ln/>
        </p:spPr>
        <p:txBody>
          <a:bodyPr wrap="none" lIns="0" tIns="0" rIns="0" bIns="0" rtlCol="0" anchor="t"/>
          <a:lstStyle/>
          <a:p>
            <a:pPr marL="0" indent="0" algn="l">
              <a:lnSpc>
                <a:spcPts val="2450"/>
              </a:lnSpc>
              <a:buNone/>
            </a:pPr>
            <a:r>
              <a:rPr lang="en-US" sz="1950" dirty="0">
                <a:solidFill>
                  <a:srgbClr val="000000"/>
                </a:solidFill>
                <a:latin typeface="Alexandria Medium" pitchFamily="34" charset="0"/>
                <a:ea typeface="Alexandria Medium" pitchFamily="34" charset="-122"/>
                <a:cs typeface="Alexandria Medium" pitchFamily="34" charset="-120"/>
              </a:rPr>
              <a:t>HTTPS Inspection</a:t>
            </a:r>
            <a:endParaRPr lang="en-US" sz="1950" dirty="0"/>
          </a:p>
        </p:txBody>
      </p:sp>
      <p:sp>
        <p:nvSpPr>
          <p:cNvPr id="19" name="Text 10"/>
          <p:cNvSpPr/>
          <p:nvPr/>
        </p:nvSpPr>
        <p:spPr>
          <a:xfrm>
            <a:off x="6402943" y="6480929"/>
            <a:ext cx="7310914" cy="611029"/>
          </a:xfrm>
          <a:prstGeom prst="rect">
            <a:avLst/>
          </a:prstGeom>
          <a:noFill/>
          <a:ln/>
        </p:spPr>
        <p:txBody>
          <a:bodyPr wrap="square" lIns="0" tIns="0" rIns="0" bIns="0" rtlCol="0" anchor="t"/>
          <a:lstStyle/>
          <a:p>
            <a:pPr marL="0" indent="0" algn="l">
              <a:lnSpc>
                <a:spcPts val="2400"/>
              </a:lnSpc>
              <a:buNone/>
            </a:pPr>
            <a:r>
              <a:rPr lang="en-US" sz="1550" dirty="0">
                <a:solidFill>
                  <a:srgbClr val="000000"/>
                </a:solidFill>
                <a:latin typeface="Manrope" pitchFamily="34" charset="0"/>
                <a:ea typeface="Manrope" pitchFamily="34" charset="-122"/>
                <a:cs typeface="Manrope" pitchFamily="34" charset="-120"/>
              </a:rPr>
              <a:t>Enables deep packet inspection of encrypted traffic — critical in modern enterprise environments.</a:t>
            </a:r>
            <a:endParaRPr lang="en-US" sz="1550" dirty="0"/>
          </a:p>
        </p:txBody>
      </p:sp>
      <p:pic>
        <p:nvPicPr>
          <p:cNvPr id="21" name="Picture 20">
            <a:extLst>
              <a:ext uri="{FF2B5EF4-FFF2-40B4-BE49-F238E27FC236}">
                <a16:creationId xmlns:a16="http://schemas.microsoft.com/office/drawing/2014/main" id="{1BC99F0C-F723-B756-07BF-8228FAA80486}"/>
              </a:ext>
            </a:extLst>
          </p:cNvPr>
          <p:cNvPicPr>
            <a:picLocks noChangeAspect="1"/>
          </p:cNvPicPr>
          <p:nvPr/>
        </p:nvPicPr>
        <p:blipFill>
          <a:blip r:embed="rId9"/>
          <a:stretch>
            <a:fillRect/>
          </a:stretch>
        </p:blipFill>
        <p:spPr>
          <a:xfrm>
            <a:off x="-1" y="0"/>
            <a:ext cx="6026707" cy="82296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56642" y="638651"/>
            <a:ext cx="10775037" cy="675680"/>
          </a:xfrm>
          <a:prstGeom prst="rect">
            <a:avLst/>
          </a:prstGeom>
          <a:noFill/>
          <a:ln/>
        </p:spPr>
        <p:txBody>
          <a:bodyPr wrap="none" lIns="0" tIns="0" rIns="0" bIns="0" rtlCol="0" anchor="t"/>
          <a:lstStyle/>
          <a:p>
            <a:pPr marL="0" indent="0" algn="l">
              <a:lnSpc>
                <a:spcPts val="5300"/>
              </a:lnSpc>
              <a:buNone/>
            </a:pPr>
            <a:r>
              <a:rPr lang="en-US" sz="4250" dirty="0">
                <a:solidFill>
                  <a:srgbClr val="5B6E8C"/>
                </a:solidFill>
                <a:latin typeface="Alexandria Medium" pitchFamily="34" charset="0"/>
                <a:ea typeface="Alexandria Medium" pitchFamily="34" charset="-122"/>
                <a:cs typeface="Alexandria Medium" pitchFamily="34" charset="-120"/>
              </a:rPr>
              <a:t>Overall Security Workflow Validation</a:t>
            </a:r>
            <a:endParaRPr lang="en-US" sz="4250" dirty="0"/>
          </a:p>
        </p:txBody>
      </p:sp>
      <p:sp>
        <p:nvSpPr>
          <p:cNvPr id="3" name="Text 1"/>
          <p:cNvSpPr/>
          <p:nvPr/>
        </p:nvSpPr>
        <p:spPr>
          <a:xfrm>
            <a:off x="756642" y="1726406"/>
            <a:ext cx="13117116" cy="337780"/>
          </a:xfrm>
          <a:prstGeom prst="rect">
            <a:avLst/>
          </a:prstGeom>
          <a:noFill/>
          <a:ln/>
        </p:spPr>
        <p:txBody>
          <a:bodyPr wrap="none" lIns="0" tIns="0" rIns="0" bIns="0" rtlCol="0" anchor="t"/>
          <a:lstStyle/>
          <a:p>
            <a:pPr marL="0" indent="0" algn="l">
              <a:lnSpc>
                <a:spcPts val="2650"/>
              </a:lnSpc>
              <a:buNone/>
            </a:pPr>
            <a:r>
              <a:rPr lang="en-US" sz="1700" dirty="0">
                <a:solidFill>
                  <a:srgbClr val="5B6E8C"/>
                </a:solidFill>
                <a:latin typeface="Manrope" pitchFamily="34" charset="0"/>
                <a:ea typeface="Manrope" pitchFamily="34" charset="-122"/>
                <a:cs typeface="Manrope" pitchFamily="34" charset="-120"/>
              </a:rPr>
              <a:t>All screenshots collectively confirm a </a:t>
            </a:r>
            <a:r>
              <a:rPr lang="en-US" sz="1700" b="1" dirty="0">
                <a:solidFill>
                  <a:srgbClr val="5B6E8C"/>
                </a:solidFill>
                <a:latin typeface="Manrope" pitchFamily="34" charset="0"/>
                <a:ea typeface="Manrope" pitchFamily="34" charset="-122"/>
                <a:cs typeface="Manrope" pitchFamily="34" charset="-120"/>
              </a:rPr>
              <a:t>secure, centrally managed enterprise network</a:t>
            </a:r>
            <a:r>
              <a:rPr lang="en-US" sz="1700" dirty="0">
                <a:solidFill>
                  <a:srgbClr val="5B6E8C"/>
                </a:solidFill>
                <a:latin typeface="Manrope" pitchFamily="34" charset="0"/>
                <a:ea typeface="Manrope" pitchFamily="34" charset="-122"/>
                <a:cs typeface="Manrope" pitchFamily="34" charset="-120"/>
              </a:rPr>
              <a:t>.</a:t>
            </a:r>
            <a:endParaRPr lang="en-US" sz="1700" dirty="0"/>
          </a:p>
        </p:txBody>
      </p:sp>
      <p:pic>
        <p:nvPicPr>
          <p:cNvPr id="4" name="Image 0" descr="preencoded.png"/>
          <p:cNvPicPr>
            <a:picLocks noChangeAspect="1"/>
          </p:cNvPicPr>
          <p:nvPr/>
        </p:nvPicPr>
        <p:blipFill>
          <a:blip r:embed="rId3"/>
          <a:stretch>
            <a:fillRect/>
          </a:stretch>
        </p:blipFill>
        <p:spPr>
          <a:xfrm>
            <a:off x="756642" y="2296001"/>
            <a:ext cx="6558558" cy="864751"/>
          </a:xfrm>
          <a:prstGeom prst="rect">
            <a:avLst/>
          </a:prstGeom>
        </p:spPr>
      </p:pic>
      <p:sp>
        <p:nvSpPr>
          <p:cNvPr id="5" name="Text 2"/>
          <p:cNvSpPr/>
          <p:nvPr/>
        </p:nvSpPr>
        <p:spPr>
          <a:xfrm>
            <a:off x="972741" y="3366730"/>
            <a:ext cx="2702362" cy="337780"/>
          </a:xfrm>
          <a:prstGeom prst="rect">
            <a:avLst/>
          </a:prstGeom>
          <a:noFill/>
          <a:ln/>
        </p:spPr>
        <p:txBody>
          <a:bodyPr wrap="none" lIns="0" tIns="0" rIns="0" bIns="0" rtlCol="0" anchor="t"/>
          <a:lstStyle/>
          <a:p>
            <a:pPr marL="0" indent="0" algn="l">
              <a:lnSpc>
                <a:spcPts val="2650"/>
              </a:lnSpc>
              <a:buNone/>
            </a:pPr>
            <a:r>
              <a:rPr lang="en-US" sz="2100" dirty="0">
                <a:solidFill>
                  <a:srgbClr val="5B6E8C"/>
                </a:solidFill>
                <a:latin typeface="Alexandria Medium" pitchFamily="34" charset="0"/>
                <a:ea typeface="Alexandria Medium" pitchFamily="34" charset="-122"/>
                <a:cs typeface="Alexandria Medium" pitchFamily="34" charset="-120"/>
              </a:rPr>
              <a:t>Configuration</a:t>
            </a:r>
            <a:endParaRPr lang="en-US" sz="2100" dirty="0"/>
          </a:p>
        </p:txBody>
      </p:sp>
      <p:sp>
        <p:nvSpPr>
          <p:cNvPr id="6" name="Text 3"/>
          <p:cNvSpPr/>
          <p:nvPr/>
        </p:nvSpPr>
        <p:spPr>
          <a:xfrm>
            <a:off x="972741" y="3828098"/>
            <a:ext cx="6126361" cy="337780"/>
          </a:xfrm>
          <a:prstGeom prst="rect">
            <a:avLst/>
          </a:prstGeom>
          <a:noFill/>
          <a:ln/>
        </p:spPr>
        <p:txBody>
          <a:bodyPr wrap="none" lIns="0" tIns="0" rIns="0" bIns="0" rtlCol="0" anchor="t"/>
          <a:lstStyle/>
          <a:p>
            <a:pPr marL="0" indent="0" algn="l">
              <a:lnSpc>
                <a:spcPts val="2650"/>
              </a:lnSpc>
              <a:buNone/>
            </a:pPr>
            <a:r>
              <a:rPr lang="en-US" sz="1700" dirty="0">
                <a:solidFill>
                  <a:srgbClr val="5B6E8C"/>
                </a:solidFill>
                <a:latin typeface="Manrope" pitchFamily="34" charset="0"/>
                <a:ea typeface="Manrope" pitchFamily="34" charset="-122"/>
                <a:cs typeface="Manrope" pitchFamily="34" charset="-120"/>
              </a:rPr>
              <a:t>SmartConsole setup and rule creation</a:t>
            </a:r>
            <a:endParaRPr lang="en-US" sz="1700" dirty="0"/>
          </a:p>
        </p:txBody>
      </p:sp>
      <p:pic>
        <p:nvPicPr>
          <p:cNvPr id="7" name="Image 1" descr="preencoded.png"/>
          <p:cNvPicPr>
            <a:picLocks noChangeAspect="1"/>
          </p:cNvPicPr>
          <p:nvPr/>
        </p:nvPicPr>
        <p:blipFill>
          <a:blip r:embed="rId4"/>
          <a:stretch>
            <a:fillRect/>
          </a:stretch>
        </p:blipFill>
        <p:spPr>
          <a:xfrm>
            <a:off x="7315200" y="2296001"/>
            <a:ext cx="6558558" cy="864751"/>
          </a:xfrm>
          <a:prstGeom prst="rect">
            <a:avLst/>
          </a:prstGeom>
        </p:spPr>
      </p:pic>
      <p:sp>
        <p:nvSpPr>
          <p:cNvPr id="8" name="Text 4"/>
          <p:cNvSpPr/>
          <p:nvPr/>
        </p:nvSpPr>
        <p:spPr>
          <a:xfrm>
            <a:off x="7531298" y="3366730"/>
            <a:ext cx="2702362" cy="337780"/>
          </a:xfrm>
          <a:prstGeom prst="rect">
            <a:avLst/>
          </a:prstGeom>
          <a:noFill/>
          <a:ln/>
        </p:spPr>
        <p:txBody>
          <a:bodyPr wrap="none" lIns="0" tIns="0" rIns="0" bIns="0" rtlCol="0" anchor="t"/>
          <a:lstStyle/>
          <a:p>
            <a:pPr marL="0" indent="0" algn="l">
              <a:lnSpc>
                <a:spcPts val="2650"/>
              </a:lnSpc>
              <a:buNone/>
            </a:pPr>
            <a:r>
              <a:rPr lang="en-US" sz="2100" dirty="0">
                <a:solidFill>
                  <a:srgbClr val="5B6E8C"/>
                </a:solidFill>
                <a:latin typeface="Alexandria Medium" pitchFamily="34" charset="0"/>
                <a:ea typeface="Alexandria Medium" pitchFamily="34" charset="-122"/>
                <a:cs typeface="Alexandria Medium" pitchFamily="34" charset="-120"/>
              </a:rPr>
              <a:t>Publish</a:t>
            </a:r>
            <a:endParaRPr lang="en-US" sz="2100" dirty="0"/>
          </a:p>
        </p:txBody>
      </p:sp>
      <p:sp>
        <p:nvSpPr>
          <p:cNvPr id="9" name="Text 5"/>
          <p:cNvSpPr/>
          <p:nvPr/>
        </p:nvSpPr>
        <p:spPr>
          <a:xfrm>
            <a:off x="7531298" y="3828098"/>
            <a:ext cx="6126361" cy="337780"/>
          </a:xfrm>
          <a:prstGeom prst="rect">
            <a:avLst/>
          </a:prstGeom>
          <a:noFill/>
          <a:ln/>
        </p:spPr>
        <p:txBody>
          <a:bodyPr wrap="none" lIns="0" tIns="0" rIns="0" bIns="0" rtlCol="0" anchor="t"/>
          <a:lstStyle/>
          <a:p>
            <a:pPr marL="0" indent="0" algn="l">
              <a:lnSpc>
                <a:spcPts val="2650"/>
              </a:lnSpc>
              <a:buNone/>
            </a:pPr>
            <a:r>
              <a:rPr lang="en-US" sz="1700" dirty="0">
                <a:solidFill>
                  <a:srgbClr val="5B6E8C"/>
                </a:solidFill>
                <a:latin typeface="Manrope" pitchFamily="34" charset="0"/>
                <a:ea typeface="Manrope" pitchFamily="34" charset="-122"/>
                <a:cs typeface="Manrope" pitchFamily="34" charset="-120"/>
              </a:rPr>
              <a:t>Policy pushed to management server</a:t>
            </a:r>
            <a:endParaRPr lang="en-US" sz="1700" dirty="0"/>
          </a:p>
        </p:txBody>
      </p:sp>
      <p:pic>
        <p:nvPicPr>
          <p:cNvPr id="10" name="Image 2" descr="preencoded.png"/>
          <p:cNvPicPr>
            <a:picLocks noChangeAspect="1"/>
          </p:cNvPicPr>
          <p:nvPr/>
        </p:nvPicPr>
        <p:blipFill>
          <a:blip r:embed="rId5"/>
          <a:stretch>
            <a:fillRect/>
          </a:stretch>
        </p:blipFill>
        <p:spPr>
          <a:xfrm>
            <a:off x="756642" y="4381976"/>
            <a:ext cx="6558558" cy="864751"/>
          </a:xfrm>
          <a:prstGeom prst="rect">
            <a:avLst/>
          </a:prstGeom>
        </p:spPr>
      </p:pic>
      <p:sp>
        <p:nvSpPr>
          <p:cNvPr id="11" name="Text 6"/>
          <p:cNvSpPr/>
          <p:nvPr/>
        </p:nvSpPr>
        <p:spPr>
          <a:xfrm>
            <a:off x="972741" y="5452705"/>
            <a:ext cx="2702362" cy="337780"/>
          </a:xfrm>
          <a:prstGeom prst="rect">
            <a:avLst/>
          </a:prstGeom>
          <a:noFill/>
          <a:ln/>
        </p:spPr>
        <p:txBody>
          <a:bodyPr wrap="none" lIns="0" tIns="0" rIns="0" bIns="0" rtlCol="0" anchor="t"/>
          <a:lstStyle/>
          <a:p>
            <a:pPr marL="0" indent="0" algn="l">
              <a:lnSpc>
                <a:spcPts val="2650"/>
              </a:lnSpc>
              <a:buNone/>
            </a:pPr>
            <a:r>
              <a:rPr lang="en-US" sz="2100" dirty="0">
                <a:solidFill>
                  <a:srgbClr val="5B6E8C"/>
                </a:solidFill>
                <a:latin typeface="Alexandria Medium" pitchFamily="34" charset="0"/>
                <a:ea typeface="Alexandria Medium" pitchFamily="34" charset="-122"/>
                <a:cs typeface="Alexandria Medium" pitchFamily="34" charset="-120"/>
              </a:rPr>
              <a:t>Installation</a:t>
            </a:r>
            <a:endParaRPr lang="en-US" sz="2100" dirty="0"/>
          </a:p>
        </p:txBody>
      </p:sp>
      <p:sp>
        <p:nvSpPr>
          <p:cNvPr id="12" name="Text 7"/>
          <p:cNvSpPr/>
          <p:nvPr/>
        </p:nvSpPr>
        <p:spPr>
          <a:xfrm>
            <a:off x="972741" y="5914073"/>
            <a:ext cx="6126361" cy="337780"/>
          </a:xfrm>
          <a:prstGeom prst="rect">
            <a:avLst/>
          </a:prstGeom>
          <a:noFill/>
          <a:ln/>
        </p:spPr>
        <p:txBody>
          <a:bodyPr wrap="none" lIns="0" tIns="0" rIns="0" bIns="0" rtlCol="0" anchor="t"/>
          <a:lstStyle/>
          <a:p>
            <a:pPr marL="0" indent="0" algn="l">
              <a:lnSpc>
                <a:spcPts val="2650"/>
              </a:lnSpc>
              <a:buNone/>
            </a:pPr>
            <a:r>
              <a:rPr lang="en-US" sz="1700" dirty="0">
                <a:solidFill>
                  <a:srgbClr val="5B6E8C"/>
                </a:solidFill>
                <a:latin typeface="Manrope" pitchFamily="34" charset="0"/>
                <a:ea typeface="Manrope" pitchFamily="34" charset="-122"/>
                <a:cs typeface="Manrope" pitchFamily="34" charset="-120"/>
              </a:rPr>
              <a:t>Rules enforced live on A-GW gateway</a:t>
            </a:r>
            <a:endParaRPr lang="en-US" sz="1700" dirty="0"/>
          </a:p>
        </p:txBody>
      </p:sp>
      <p:pic>
        <p:nvPicPr>
          <p:cNvPr id="13" name="Image 3" descr="preencoded.png"/>
          <p:cNvPicPr>
            <a:picLocks noChangeAspect="1"/>
          </p:cNvPicPr>
          <p:nvPr/>
        </p:nvPicPr>
        <p:blipFill>
          <a:blip r:embed="rId6"/>
          <a:stretch>
            <a:fillRect/>
          </a:stretch>
        </p:blipFill>
        <p:spPr>
          <a:xfrm>
            <a:off x="7315200" y="4381976"/>
            <a:ext cx="6558558" cy="864751"/>
          </a:xfrm>
          <a:prstGeom prst="rect">
            <a:avLst/>
          </a:prstGeom>
        </p:spPr>
      </p:pic>
      <p:sp>
        <p:nvSpPr>
          <p:cNvPr id="14" name="Text 8"/>
          <p:cNvSpPr/>
          <p:nvPr/>
        </p:nvSpPr>
        <p:spPr>
          <a:xfrm>
            <a:off x="7531298" y="5452705"/>
            <a:ext cx="2702362" cy="337780"/>
          </a:xfrm>
          <a:prstGeom prst="rect">
            <a:avLst/>
          </a:prstGeom>
          <a:noFill/>
          <a:ln/>
        </p:spPr>
        <p:txBody>
          <a:bodyPr wrap="none" lIns="0" tIns="0" rIns="0" bIns="0" rtlCol="0" anchor="t"/>
          <a:lstStyle/>
          <a:p>
            <a:pPr marL="0" indent="0" algn="l">
              <a:lnSpc>
                <a:spcPts val="2650"/>
              </a:lnSpc>
              <a:buNone/>
            </a:pPr>
            <a:r>
              <a:rPr lang="en-US" sz="2100" dirty="0">
                <a:solidFill>
                  <a:srgbClr val="5B6E8C"/>
                </a:solidFill>
                <a:latin typeface="Alexandria Medium" pitchFamily="34" charset="0"/>
                <a:ea typeface="Alexandria Medium" pitchFamily="34" charset="-122"/>
                <a:cs typeface="Alexandria Medium" pitchFamily="34" charset="-120"/>
              </a:rPr>
              <a:t>Verification</a:t>
            </a:r>
            <a:endParaRPr lang="en-US" sz="2100" dirty="0"/>
          </a:p>
        </p:txBody>
      </p:sp>
      <p:sp>
        <p:nvSpPr>
          <p:cNvPr id="15" name="Text 9"/>
          <p:cNvSpPr/>
          <p:nvPr/>
        </p:nvSpPr>
        <p:spPr>
          <a:xfrm>
            <a:off x="7531298" y="5914073"/>
            <a:ext cx="6126361" cy="337780"/>
          </a:xfrm>
          <a:prstGeom prst="rect">
            <a:avLst/>
          </a:prstGeom>
          <a:noFill/>
          <a:ln/>
        </p:spPr>
        <p:txBody>
          <a:bodyPr wrap="none" lIns="0" tIns="0" rIns="0" bIns="0" rtlCol="0" anchor="t"/>
          <a:lstStyle/>
          <a:p>
            <a:pPr marL="0" indent="0" algn="l">
              <a:lnSpc>
                <a:spcPts val="2650"/>
              </a:lnSpc>
              <a:buNone/>
            </a:pPr>
            <a:r>
              <a:rPr lang="en-US" sz="1700" dirty="0">
                <a:solidFill>
                  <a:srgbClr val="5B6E8C"/>
                </a:solidFill>
                <a:latin typeface="Manrope" pitchFamily="34" charset="0"/>
                <a:ea typeface="Manrope" pitchFamily="34" charset="-122"/>
                <a:cs typeface="Manrope" pitchFamily="34" charset="-120"/>
              </a:rPr>
              <a:t>Traffic testing confirms policy is active</a:t>
            </a:r>
            <a:endParaRPr lang="en-US" sz="1700" dirty="0"/>
          </a:p>
        </p:txBody>
      </p:sp>
      <p:sp>
        <p:nvSpPr>
          <p:cNvPr id="18" name="Text 11"/>
          <p:cNvSpPr/>
          <p:nvPr/>
        </p:nvSpPr>
        <p:spPr>
          <a:xfrm>
            <a:off x="1458992" y="6959679"/>
            <a:ext cx="12198668" cy="337780"/>
          </a:xfrm>
          <a:prstGeom prst="rect">
            <a:avLst/>
          </a:prstGeom>
          <a:noFill/>
          <a:ln/>
        </p:spPr>
        <p:txBody>
          <a:bodyPr wrap="none" lIns="0" tIns="0" rIns="0" bIns="0" rtlCol="0" anchor="t"/>
          <a:lstStyle/>
          <a:p>
            <a:pPr marL="0" indent="0" algn="l">
              <a:lnSpc>
                <a:spcPts val="2650"/>
              </a:lnSpc>
              <a:buNone/>
            </a:pPr>
            <a:endParaRPr lang="en-US" sz="1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5486400" cy="8229600"/>
          </a:xfrm>
          <a:prstGeom prst="rect">
            <a:avLst/>
          </a:prstGeom>
          <a:solidFill>
            <a:srgbClr val="E6F7FF"/>
          </a:solidFill>
          <a:ln/>
        </p:spPr>
        <p:txBody>
          <a:bodyPr/>
          <a:lstStyle/>
          <a:p>
            <a:endParaRPr lang="en-GB"/>
          </a:p>
        </p:txBody>
      </p:sp>
      <p:sp>
        <p:nvSpPr>
          <p:cNvPr id="4" name="Text 1"/>
          <p:cNvSpPr/>
          <p:nvPr/>
        </p:nvSpPr>
        <p:spPr>
          <a:xfrm>
            <a:off x="6193393" y="626864"/>
            <a:ext cx="7730014" cy="1893808"/>
          </a:xfrm>
          <a:prstGeom prst="rect">
            <a:avLst/>
          </a:prstGeom>
          <a:noFill/>
          <a:ln/>
        </p:spPr>
        <p:txBody>
          <a:bodyPr wrap="square" lIns="0" tIns="0" rIns="0" bIns="0" rtlCol="0" anchor="t"/>
          <a:lstStyle/>
          <a:p>
            <a:pPr marL="0" indent="0" algn="l">
              <a:lnSpc>
                <a:spcPts val="4950"/>
              </a:lnSpc>
              <a:buNone/>
            </a:pPr>
            <a:r>
              <a:rPr lang="en-US" sz="3950" dirty="0">
                <a:solidFill>
                  <a:srgbClr val="5B6E8C"/>
                </a:solidFill>
                <a:latin typeface="Alexandria Medium" pitchFamily="34" charset="0"/>
                <a:ea typeface="Alexandria Medium" pitchFamily="34" charset="-122"/>
                <a:cs typeface="Alexandria Medium" pitchFamily="34" charset="-120"/>
              </a:rPr>
              <a:t>Recommendations for Enhancing Enterprise Network Security</a:t>
            </a:r>
            <a:endParaRPr lang="en-US" sz="3950" dirty="0"/>
          </a:p>
        </p:txBody>
      </p:sp>
      <p:sp>
        <p:nvSpPr>
          <p:cNvPr id="5" name="Shape 2"/>
          <p:cNvSpPr/>
          <p:nvPr/>
        </p:nvSpPr>
        <p:spPr>
          <a:xfrm>
            <a:off x="6193393" y="2790468"/>
            <a:ext cx="7730014" cy="1484114"/>
          </a:xfrm>
          <a:prstGeom prst="roundRect">
            <a:avLst>
              <a:gd name="adj" fmla="val 7394"/>
            </a:avLst>
          </a:prstGeom>
          <a:solidFill>
            <a:srgbClr val="FFFFFF"/>
          </a:solidFill>
          <a:ln w="22860">
            <a:solidFill>
              <a:srgbClr val="B3D5E4"/>
            </a:solidFill>
            <a:prstDash val="solid"/>
          </a:ln>
        </p:spPr>
        <p:txBody>
          <a:bodyPr/>
          <a:lstStyle/>
          <a:p>
            <a:endParaRPr lang="en-GB"/>
          </a:p>
        </p:txBody>
      </p:sp>
      <p:pic>
        <p:nvPicPr>
          <p:cNvPr id="6" name="Image 1" descr="preencoded.png"/>
          <p:cNvPicPr>
            <a:picLocks noChangeAspect="1"/>
          </p:cNvPicPr>
          <p:nvPr/>
        </p:nvPicPr>
        <p:blipFill>
          <a:blip r:embed="rId3"/>
          <a:stretch>
            <a:fillRect/>
          </a:stretch>
        </p:blipFill>
        <p:spPr>
          <a:xfrm>
            <a:off x="6170533" y="2790468"/>
            <a:ext cx="91440" cy="1484114"/>
          </a:xfrm>
          <a:prstGeom prst="rect">
            <a:avLst/>
          </a:prstGeom>
        </p:spPr>
      </p:pic>
      <p:sp>
        <p:nvSpPr>
          <p:cNvPr id="7" name="Text 3"/>
          <p:cNvSpPr/>
          <p:nvPr/>
        </p:nvSpPr>
        <p:spPr>
          <a:xfrm>
            <a:off x="6486763" y="3015258"/>
            <a:ext cx="4308753" cy="315635"/>
          </a:xfrm>
          <a:prstGeom prst="rect">
            <a:avLst/>
          </a:prstGeom>
          <a:noFill/>
          <a:ln/>
        </p:spPr>
        <p:txBody>
          <a:bodyPr wrap="none" lIns="0" tIns="0" rIns="0" bIns="0" rtlCol="0" anchor="t"/>
          <a:lstStyle/>
          <a:p>
            <a:pPr marL="0" indent="0" algn="l">
              <a:lnSpc>
                <a:spcPts val="2450"/>
              </a:lnSpc>
              <a:buNone/>
            </a:pPr>
            <a:r>
              <a:rPr lang="en-US" sz="1950" dirty="0">
                <a:solidFill>
                  <a:srgbClr val="5B6E8C"/>
                </a:solidFill>
                <a:latin typeface="Alexandria Medium" pitchFamily="34" charset="0"/>
                <a:ea typeface="Alexandria Medium" pitchFamily="34" charset="-122"/>
                <a:cs typeface="Alexandria Medium" pitchFamily="34" charset="-120"/>
              </a:rPr>
              <a:t>Role-Based Access Control (RBAC)</a:t>
            </a:r>
            <a:endParaRPr lang="en-US" sz="1950" dirty="0"/>
          </a:p>
        </p:txBody>
      </p:sp>
      <p:sp>
        <p:nvSpPr>
          <p:cNvPr id="8" name="Text 4"/>
          <p:cNvSpPr/>
          <p:nvPr/>
        </p:nvSpPr>
        <p:spPr>
          <a:xfrm>
            <a:off x="6486763" y="3438763"/>
            <a:ext cx="7211854" cy="611029"/>
          </a:xfrm>
          <a:prstGeom prst="rect">
            <a:avLst/>
          </a:prstGeom>
          <a:noFill/>
          <a:ln/>
        </p:spPr>
        <p:txBody>
          <a:bodyPr wrap="square" lIns="0" tIns="0" rIns="0" bIns="0" rtlCol="0" anchor="t"/>
          <a:lstStyle/>
          <a:p>
            <a:pPr marL="0" indent="0" algn="l">
              <a:lnSpc>
                <a:spcPts val="2400"/>
              </a:lnSpc>
              <a:buNone/>
            </a:pPr>
            <a:r>
              <a:rPr lang="en-US" sz="1550" dirty="0">
                <a:solidFill>
                  <a:srgbClr val="5B6E8C"/>
                </a:solidFill>
                <a:latin typeface="Manrope" pitchFamily="34" charset="0"/>
                <a:ea typeface="Manrope" pitchFamily="34" charset="-122"/>
                <a:cs typeface="Manrope" pitchFamily="34" charset="-120"/>
              </a:rPr>
              <a:t>Ensure only authorised administrators can modify policies — reducing insider risk and preventing accidental misconfigurations.</a:t>
            </a:r>
            <a:endParaRPr lang="en-US" sz="1550" dirty="0"/>
          </a:p>
        </p:txBody>
      </p:sp>
      <p:sp>
        <p:nvSpPr>
          <p:cNvPr id="9" name="Shape 5"/>
          <p:cNvSpPr/>
          <p:nvPr/>
        </p:nvSpPr>
        <p:spPr>
          <a:xfrm>
            <a:off x="6193393" y="4454485"/>
            <a:ext cx="7730014" cy="1484114"/>
          </a:xfrm>
          <a:prstGeom prst="roundRect">
            <a:avLst>
              <a:gd name="adj" fmla="val 7394"/>
            </a:avLst>
          </a:prstGeom>
          <a:solidFill>
            <a:srgbClr val="FFFFFF"/>
          </a:solidFill>
          <a:ln w="22860">
            <a:solidFill>
              <a:srgbClr val="B3D5E4"/>
            </a:solidFill>
            <a:prstDash val="solid"/>
          </a:ln>
        </p:spPr>
        <p:txBody>
          <a:bodyPr/>
          <a:lstStyle/>
          <a:p>
            <a:endParaRPr lang="en-GB"/>
          </a:p>
        </p:txBody>
      </p:sp>
      <p:pic>
        <p:nvPicPr>
          <p:cNvPr id="10" name="Image 2" descr="preencoded.png"/>
          <p:cNvPicPr>
            <a:picLocks noChangeAspect="1"/>
          </p:cNvPicPr>
          <p:nvPr/>
        </p:nvPicPr>
        <p:blipFill>
          <a:blip r:embed="rId3"/>
          <a:stretch>
            <a:fillRect/>
          </a:stretch>
        </p:blipFill>
        <p:spPr>
          <a:xfrm>
            <a:off x="6170533" y="4454485"/>
            <a:ext cx="91440" cy="1484114"/>
          </a:xfrm>
          <a:prstGeom prst="rect">
            <a:avLst/>
          </a:prstGeom>
        </p:spPr>
      </p:pic>
      <p:sp>
        <p:nvSpPr>
          <p:cNvPr id="11" name="Text 6"/>
          <p:cNvSpPr/>
          <p:nvPr/>
        </p:nvSpPr>
        <p:spPr>
          <a:xfrm>
            <a:off x="6486763" y="4679275"/>
            <a:ext cx="4298156" cy="315635"/>
          </a:xfrm>
          <a:prstGeom prst="rect">
            <a:avLst/>
          </a:prstGeom>
          <a:noFill/>
          <a:ln/>
        </p:spPr>
        <p:txBody>
          <a:bodyPr wrap="none" lIns="0" tIns="0" rIns="0" bIns="0" rtlCol="0" anchor="t"/>
          <a:lstStyle/>
          <a:p>
            <a:pPr marL="0" indent="0" algn="l">
              <a:lnSpc>
                <a:spcPts val="2450"/>
              </a:lnSpc>
              <a:buNone/>
            </a:pPr>
            <a:r>
              <a:rPr lang="en-US" sz="1950" dirty="0">
                <a:solidFill>
                  <a:srgbClr val="5B6E8C"/>
                </a:solidFill>
                <a:latin typeface="Alexandria Medium" pitchFamily="34" charset="0"/>
                <a:ea typeface="Alexandria Medium" pitchFamily="34" charset="-122"/>
                <a:cs typeface="Alexandria Medium" pitchFamily="34" charset="-120"/>
              </a:rPr>
              <a:t>Expand Threat Prevention Profiles</a:t>
            </a:r>
            <a:endParaRPr lang="en-US" sz="1950" dirty="0"/>
          </a:p>
        </p:txBody>
      </p:sp>
      <p:sp>
        <p:nvSpPr>
          <p:cNvPr id="12" name="Text 7"/>
          <p:cNvSpPr/>
          <p:nvPr/>
        </p:nvSpPr>
        <p:spPr>
          <a:xfrm>
            <a:off x="6486763" y="5102781"/>
            <a:ext cx="7211854" cy="611029"/>
          </a:xfrm>
          <a:prstGeom prst="rect">
            <a:avLst/>
          </a:prstGeom>
          <a:noFill/>
          <a:ln/>
        </p:spPr>
        <p:txBody>
          <a:bodyPr wrap="square" lIns="0" tIns="0" rIns="0" bIns="0" rtlCol="0" anchor="t"/>
          <a:lstStyle/>
          <a:p>
            <a:pPr marL="0" indent="0" algn="l">
              <a:lnSpc>
                <a:spcPts val="2400"/>
              </a:lnSpc>
              <a:buNone/>
            </a:pPr>
            <a:r>
              <a:rPr lang="en-US" sz="1550" dirty="0">
                <a:solidFill>
                  <a:srgbClr val="5B6E8C"/>
                </a:solidFill>
                <a:latin typeface="Manrope" pitchFamily="34" charset="0"/>
                <a:ea typeface="Manrope" pitchFamily="34" charset="-122"/>
                <a:cs typeface="Manrope" pitchFamily="34" charset="-120"/>
              </a:rPr>
              <a:t>Enable Anti-Bot and Anti-Ransomware blades and apply strict Threat Prevention profiles to high-risk segments.</a:t>
            </a:r>
            <a:endParaRPr lang="en-US" sz="1550" dirty="0"/>
          </a:p>
        </p:txBody>
      </p:sp>
      <p:sp>
        <p:nvSpPr>
          <p:cNvPr id="13" name="Shape 8"/>
          <p:cNvSpPr/>
          <p:nvPr/>
        </p:nvSpPr>
        <p:spPr>
          <a:xfrm>
            <a:off x="6193393" y="6118503"/>
            <a:ext cx="7730014" cy="1484114"/>
          </a:xfrm>
          <a:prstGeom prst="roundRect">
            <a:avLst>
              <a:gd name="adj" fmla="val 7394"/>
            </a:avLst>
          </a:prstGeom>
          <a:solidFill>
            <a:srgbClr val="FFFFFF"/>
          </a:solidFill>
          <a:ln w="22860">
            <a:solidFill>
              <a:srgbClr val="B3D5E4"/>
            </a:solidFill>
            <a:prstDash val="solid"/>
          </a:ln>
        </p:spPr>
        <p:txBody>
          <a:bodyPr/>
          <a:lstStyle/>
          <a:p>
            <a:endParaRPr lang="en-GB"/>
          </a:p>
        </p:txBody>
      </p:sp>
      <p:pic>
        <p:nvPicPr>
          <p:cNvPr id="14" name="Image 3" descr="preencoded.png"/>
          <p:cNvPicPr>
            <a:picLocks noChangeAspect="1"/>
          </p:cNvPicPr>
          <p:nvPr/>
        </p:nvPicPr>
        <p:blipFill>
          <a:blip r:embed="rId3"/>
          <a:stretch>
            <a:fillRect/>
          </a:stretch>
        </p:blipFill>
        <p:spPr>
          <a:xfrm>
            <a:off x="6170533" y="6118503"/>
            <a:ext cx="91440" cy="1484114"/>
          </a:xfrm>
          <a:prstGeom prst="rect">
            <a:avLst/>
          </a:prstGeom>
        </p:spPr>
      </p:pic>
      <p:sp>
        <p:nvSpPr>
          <p:cNvPr id="15" name="Text 9"/>
          <p:cNvSpPr/>
          <p:nvPr/>
        </p:nvSpPr>
        <p:spPr>
          <a:xfrm>
            <a:off x="6486763" y="6343293"/>
            <a:ext cx="2967157" cy="315635"/>
          </a:xfrm>
          <a:prstGeom prst="rect">
            <a:avLst/>
          </a:prstGeom>
          <a:noFill/>
          <a:ln/>
        </p:spPr>
        <p:txBody>
          <a:bodyPr wrap="none" lIns="0" tIns="0" rIns="0" bIns="0" rtlCol="0" anchor="t"/>
          <a:lstStyle/>
          <a:p>
            <a:pPr marL="0" indent="0" algn="l">
              <a:lnSpc>
                <a:spcPts val="2450"/>
              </a:lnSpc>
              <a:buNone/>
            </a:pPr>
            <a:r>
              <a:rPr lang="en-US" sz="1950" dirty="0">
                <a:solidFill>
                  <a:srgbClr val="5B6E8C"/>
                </a:solidFill>
                <a:latin typeface="Alexandria Medium" pitchFamily="34" charset="0"/>
                <a:ea typeface="Alexandria Medium" pitchFamily="34" charset="-122"/>
                <a:cs typeface="Alexandria Medium" pitchFamily="34" charset="-120"/>
              </a:rPr>
              <a:t>Network Segmentation</a:t>
            </a:r>
            <a:endParaRPr lang="en-US" sz="1950" dirty="0"/>
          </a:p>
        </p:txBody>
      </p:sp>
      <p:sp>
        <p:nvSpPr>
          <p:cNvPr id="16" name="Text 10"/>
          <p:cNvSpPr/>
          <p:nvPr/>
        </p:nvSpPr>
        <p:spPr>
          <a:xfrm>
            <a:off x="6486763" y="6766798"/>
            <a:ext cx="7211854" cy="611029"/>
          </a:xfrm>
          <a:prstGeom prst="rect">
            <a:avLst/>
          </a:prstGeom>
          <a:noFill/>
          <a:ln/>
        </p:spPr>
        <p:txBody>
          <a:bodyPr wrap="square" lIns="0" tIns="0" rIns="0" bIns="0" rtlCol="0" anchor="t"/>
          <a:lstStyle/>
          <a:p>
            <a:pPr marL="0" indent="0" algn="l">
              <a:lnSpc>
                <a:spcPts val="2400"/>
              </a:lnSpc>
              <a:buNone/>
            </a:pPr>
            <a:r>
              <a:rPr lang="en-US" sz="1550" dirty="0">
                <a:solidFill>
                  <a:srgbClr val="5B6E8C"/>
                </a:solidFill>
                <a:latin typeface="Manrope" pitchFamily="34" charset="0"/>
                <a:ea typeface="Manrope" pitchFamily="34" charset="-122"/>
                <a:cs typeface="Manrope" pitchFamily="34" charset="-120"/>
              </a:rPr>
              <a:t>Move beyond perimeter rules — segmentation limits lateral movement and protects critical servers.</a:t>
            </a:r>
            <a:endParaRPr lang="en-US" sz="15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2179677" y="497443"/>
            <a:ext cx="5949434" cy="465177"/>
          </a:xfrm>
          <a:prstGeom prst="rect">
            <a:avLst/>
          </a:prstGeom>
          <a:noFill/>
          <a:ln/>
        </p:spPr>
        <p:txBody>
          <a:bodyPr wrap="none" lIns="0" tIns="0" rIns="0" bIns="0" rtlCol="0" anchor="t"/>
          <a:lstStyle/>
          <a:p>
            <a:pPr marL="0" indent="0" algn="l">
              <a:lnSpc>
                <a:spcPts val="3650"/>
              </a:lnSpc>
              <a:buNone/>
            </a:pPr>
            <a:r>
              <a:rPr lang="en-US" sz="2900" dirty="0">
                <a:solidFill>
                  <a:srgbClr val="5B6E8C"/>
                </a:solidFill>
                <a:latin typeface="Alexandria Medium" pitchFamily="34" charset="0"/>
                <a:ea typeface="Alexandria Medium" pitchFamily="34" charset="-122"/>
                <a:cs typeface="Alexandria Medium" pitchFamily="34" charset="-120"/>
              </a:rPr>
              <a:t>Conclusion &amp; Security Workflow</a:t>
            </a:r>
            <a:endParaRPr lang="en-US" sz="2900" dirty="0"/>
          </a:p>
        </p:txBody>
      </p:sp>
      <p:pic>
        <p:nvPicPr>
          <p:cNvPr id="3" name="Image 0" descr="preencoded.png"/>
          <p:cNvPicPr>
            <a:picLocks noChangeAspect="1"/>
          </p:cNvPicPr>
          <p:nvPr/>
        </p:nvPicPr>
        <p:blipFill>
          <a:blip r:embed="rId3"/>
          <a:stretch>
            <a:fillRect/>
          </a:stretch>
        </p:blipFill>
        <p:spPr>
          <a:xfrm>
            <a:off x="3321487" y="1157883"/>
            <a:ext cx="7987308" cy="3655457"/>
          </a:xfrm>
          <a:prstGeom prst="rect">
            <a:avLst/>
          </a:prstGeom>
        </p:spPr>
      </p:pic>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894893" y="2070552"/>
            <a:ext cx="513537" cy="513537"/>
          </a:xfrm>
          <a:prstGeom prst="rect">
            <a:avLst/>
          </a:prstGeom>
        </p:spPr>
      </p:pic>
      <p:sp>
        <p:nvSpPr>
          <p:cNvPr id="5" name="Text 1"/>
          <p:cNvSpPr/>
          <p:nvPr/>
        </p:nvSpPr>
        <p:spPr>
          <a:xfrm>
            <a:off x="9437363" y="3800851"/>
            <a:ext cx="1499529" cy="577729"/>
          </a:xfrm>
          <a:prstGeom prst="rect">
            <a:avLst/>
          </a:prstGeom>
          <a:noFill/>
          <a:ln/>
        </p:spPr>
        <p:txBody>
          <a:bodyPr wrap="square" lIns="0" tIns="0" rIns="0" bIns="0" rtlCol="0" anchor="t"/>
          <a:lstStyle/>
          <a:p>
            <a:pPr marL="0" indent="0" algn="ctr">
              <a:lnSpc>
                <a:spcPts val="2250"/>
              </a:lnSpc>
              <a:buNone/>
            </a:pPr>
            <a:r>
              <a:rPr lang="en-US" sz="1800" dirty="0">
                <a:solidFill>
                  <a:srgbClr val="5B6E8C"/>
                </a:solidFill>
                <a:latin typeface="Alexandria Medium" pitchFamily="34" charset="0"/>
                <a:ea typeface="Alexandria Medium" pitchFamily="34" charset="-122"/>
                <a:cs typeface="Alexandria Medium" pitchFamily="34" charset="-120"/>
              </a:rPr>
              <a:t>Traffic Testing</a:t>
            </a:r>
            <a:endParaRPr lang="en-US" sz="1800" dirty="0"/>
          </a:p>
        </p:txBody>
      </p:sp>
      <p:pic>
        <p:nvPicPr>
          <p:cNvPr id="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14865" y="2071515"/>
            <a:ext cx="513537" cy="513537"/>
          </a:xfrm>
          <a:prstGeom prst="rect">
            <a:avLst/>
          </a:prstGeom>
        </p:spPr>
      </p:pic>
      <p:sp>
        <p:nvSpPr>
          <p:cNvPr id="7" name="Text 2"/>
          <p:cNvSpPr/>
          <p:nvPr/>
        </p:nvSpPr>
        <p:spPr>
          <a:xfrm>
            <a:off x="7547547" y="3800851"/>
            <a:ext cx="1499529" cy="577729"/>
          </a:xfrm>
          <a:prstGeom prst="rect">
            <a:avLst/>
          </a:prstGeom>
          <a:noFill/>
          <a:ln/>
        </p:spPr>
        <p:txBody>
          <a:bodyPr wrap="square" lIns="0" tIns="0" rIns="0" bIns="0" rtlCol="0" anchor="t"/>
          <a:lstStyle/>
          <a:p>
            <a:pPr marL="0" indent="0" algn="ctr">
              <a:lnSpc>
                <a:spcPts val="2250"/>
              </a:lnSpc>
              <a:buNone/>
            </a:pPr>
            <a:r>
              <a:rPr lang="en-US" sz="1800" dirty="0">
                <a:solidFill>
                  <a:srgbClr val="5B6E8C"/>
                </a:solidFill>
                <a:latin typeface="Alexandria Medium" pitchFamily="34" charset="0"/>
                <a:ea typeface="Alexandria Medium" pitchFamily="34" charset="-122"/>
                <a:cs typeface="Alexandria Medium" pitchFamily="34" charset="-120"/>
              </a:rPr>
              <a:t>Publish &amp; Install</a:t>
            </a:r>
            <a:endParaRPr lang="en-US" sz="1800" dirty="0"/>
          </a:p>
        </p:txBody>
      </p:sp>
      <p:pic>
        <p:nvPicPr>
          <p:cNvPr id="8"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135320" y="2071515"/>
            <a:ext cx="513537" cy="513537"/>
          </a:xfrm>
          <a:prstGeom prst="rect">
            <a:avLst/>
          </a:prstGeom>
        </p:spPr>
      </p:pic>
      <p:sp>
        <p:nvSpPr>
          <p:cNvPr id="9" name="Text 3"/>
          <p:cNvSpPr/>
          <p:nvPr/>
        </p:nvSpPr>
        <p:spPr>
          <a:xfrm>
            <a:off x="5668001" y="3800851"/>
            <a:ext cx="1499528" cy="577729"/>
          </a:xfrm>
          <a:prstGeom prst="rect">
            <a:avLst/>
          </a:prstGeom>
          <a:noFill/>
          <a:ln/>
        </p:spPr>
        <p:txBody>
          <a:bodyPr wrap="square" lIns="0" tIns="0" rIns="0" bIns="0" rtlCol="0" anchor="t"/>
          <a:lstStyle/>
          <a:p>
            <a:pPr marL="0" indent="0" algn="ctr">
              <a:lnSpc>
                <a:spcPts val="2250"/>
              </a:lnSpc>
              <a:buNone/>
            </a:pPr>
            <a:r>
              <a:rPr lang="en-US" sz="1800" dirty="0">
                <a:solidFill>
                  <a:srgbClr val="5B6E8C"/>
                </a:solidFill>
                <a:latin typeface="Alexandria Medium" pitchFamily="34" charset="0"/>
                <a:ea typeface="Alexandria Medium" pitchFamily="34" charset="-122"/>
                <a:cs typeface="Alexandria Medium" pitchFamily="34" charset="-120"/>
              </a:rPr>
              <a:t>Policy Creation</a:t>
            </a:r>
            <a:endParaRPr lang="en-US" sz="1800" dirty="0"/>
          </a:p>
        </p:txBody>
      </p:sp>
      <p:pic>
        <p:nvPicPr>
          <p:cNvPr id="10"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245504" y="2071515"/>
            <a:ext cx="513537" cy="513537"/>
          </a:xfrm>
          <a:prstGeom prst="rect">
            <a:avLst/>
          </a:prstGeom>
        </p:spPr>
      </p:pic>
      <p:sp>
        <p:nvSpPr>
          <p:cNvPr id="11" name="Text 4"/>
          <p:cNvSpPr/>
          <p:nvPr/>
        </p:nvSpPr>
        <p:spPr>
          <a:xfrm>
            <a:off x="3610544" y="3800851"/>
            <a:ext cx="1685554" cy="577729"/>
          </a:xfrm>
          <a:prstGeom prst="rect">
            <a:avLst/>
          </a:prstGeom>
          <a:noFill/>
          <a:ln/>
        </p:spPr>
        <p:txBody>
          <a:bodyPr wrap="square" lIns="0" tIns="0" rIns="0" bIns="0" rtlCol="0" anchor="t"/>
          <a:lstStyle/>
          <a:p>
            <a:pPr marL="0" indent="0" algn="ctr">
              <a:lnSpc>
                <a:spcPts val="2250"/>
              </a:lnSpc>
              <a:buNone/>
            </a:pPr>
            <a:r>
              <a:rPr lang="en-US" sz="1800" dirty="0">
                <a:solidFill>
                  <a:srgbClr val="5B6E8C"/>
                </a:solidFill>
                <a:latin typeface="Alexandria Medium" pitchFamily="34" charset="0"/>
                <a:ea typeface="Alexandria Medium" pitchFamily="34" charset="-122"/>
                <a:cs typeface="Alexandria Medium" pitchFamily="34" charset="-120"/>
              </a:rPr>
              <a:t>SmartConsole</a:t>
            </a:r>
            <a:endParaRPr lang="en-US" sz="1800" dirty="0"/>
          </a:p>
        </p:txBody>
      </p:sp>
      <p:sp>
        <p:nvSpPr>
          <p:cNvPr id="12" name="Text 5"/>
          <p:cNvSpPr/>
          <p:nvPr/>
        </p:nvSpPr>
        <p:spPr>
          <a:xfrm>
            <a:off x="2179677" y="4923234"/>
            <a:ext cx="10271046" cy="1105905"/>
          </a:xfrm>
          <a:prstGeom prst="rect">
            <a:avLst/>
          </a:prstGeom>
          <a:noFill/>
          <a:ln/>
        </p:spPr>
        <p:txBody>
          <a:bodyPr wrap="square" lIns="0" tIns="0" rIns="0" bIns="0" rtlCol="0" anchor="t"/>
          <a:lstStyle/>
          <a:p>
            <a:pPr marL="0" indent="0" algn="l">
              <a:lnSpc>
                <a:spcPts val="1550"/>
              </a:lnSpc>
              <a:buNone/>
            </a:pPr>
            <a:r>
              <a:rPr lang="en-US" sz="1600" dirty="0">
                <a:solidFill>
                  <a:srgbClr val="5B6E8C"/>
                </a:solidFill>
                <a:latin typeface="Manrope" pitchFamily="34" charset="0"/>
                <a:ea typeface="Manrope" pitchFamily="34" charset="-122"/>
                <a:cs typeface="Manrope" pitchFamily="34" charset="-120"/>
              </a:rPr>
              <a:t>This coursework successfully implemented a secured enterprise network using Check Point Gaia. Centralized policy management, strict firewall rules, advanced security blades (Threat Prevention, HTTPS Inspection), and proper licensing were applied following real-world enterprise best practices. All assessment requirements for </a:t>
            </a:r>
            <a:r>
              <a:rPr lang="en-US" sz="1600" b="1" dirty="0">
                <a:solidFill>
                  <a:srgbClr val="5B6E8C"/>
                </a:solidFill>
                <a:latin typeface="Manrope" pitchFamily="34" charset="0"/>
                <a:ea typeface="Manrope" pitchFamily="34" charset="-122"/>
                <a:cs typeface="Manrope" pitchFamily="34" charset="-120"/>
              </a:rPr>
              <a:t> Securing the Enterprise Network</a:t>
            </a:r>
            <a:r>
              <a:rPr lang="en-US" sz="1600" dirty="0">
                <a:solidFill>
                  <a:srgbClr val="5B6E8C"/>
                </a:solidFill>
                <a:latin typeface="Manrope" pitchFamily="34" charset="0"/>
                <a:ea typeface="Manrope" pitchFamily="34" charset="-122"/>
                <a:cs typeface="Manrope" pitchFamily="34" charset="-120"/>
              </a:rPr>
              <a:t> were fully met and demonstrated with verifiable evidence.</a:t>
            </a:r>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2918341"/>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Thank You!</a:t>
            </a:r>
            <a:endParaRPr lang="en-US" sz="4450" dirty="0"/>
          </a:p>
        </p:txBody>
      </p:sp>
      <p:sp>
        <p:nvSpPr>
          <p:cNvPr id="4" name="Text 1"/>
          <p:cNvSpPr/>
          <p:nvPr/>
        </p:nvSpPr>
        <p:spPr>
          <a:xfrm>
            <a:off x="793790" y="3967282"/>
            <a:ext cx="7556421" cy="725805"/>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This concludes the presentation on securing the enterprise network using Check Point Gaia.</a:t>
            </a:r>
            <a:endParaRPr lang="en-US" sz="1750" dirty="0"/>
          </a:p>
        </p:txBody>
      </p:sp>
      <p:sp>
        <p:nvSpPr>
          <p:cNvPr id="5" name="Text 2"/>
          <p:cNvSpPr/>
          <p:nvPr/>
        </p:nvSpPr>
        <p:spPr>
          <a:xfrm>
            <a:off x="793790" y="4948238"/>
            <a:ext cx="7556421" cy="362903"/>
          </a:xfrm>
          <a:prstGeom prst="rect">
            <a:avLst/>
          </a:prstGeom>
          <a:noFill/>
          <a:ln/>
        </p:spPr>
        <p:txBody>
          <a:bodyPr wrap="none" lIns="0" tIns="0" rIns="0" bIns="0" rtlCol="0" anchor="t"/>
          <a:lstStyle/>
          <a:p>
            <a:pPr marL="0" indent="0" algn="l">
              <a:lnSpc>
                <a:spcPts val="2850"/>
              </a:lnSpc>
              <a:buNone/>
            </a:pPr>
            <a:endParaRPr lang="en-US" sz="1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180</TotalTime>
  <Words>926</Words>
  <Application>Microsoft Office PowerPoint</Application>
  <PresentationFormat>Custom</PresentationFormat>
  <Paragraphs>114</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Manrope</vt:lpstr>
      <vt:lpstr>Alexandria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Naymul Hasnat (2432483)</cp:lastModifiedBy>
  <cp:revision>13</cp:revision>
  <dcterms:created xsi:type="dcterms:W3CDTF">2026-04-23T23:44:32Z</dcterms:created>
  <dcterms:modified xsi:type="dcterms:W3CDTF">2026-04-29T12:21:10Z</dcterms:modified>
</cp:coreProperties>
</file>