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 id="2147483713" r:id="rId5"/>
    <p:sldMasterId id="2147483648" r:id="rId6"/>
  </p:sldMasterIdLst>
  <p:notesMasterIdLst>
    <p:notesMasterId r:id="rId32"/>
  </p:notesMasterIdLst>
  <p:sldIdLst>
    <p:sldId id="258" r:id="rId7"/>
    <p:sldId id="481" r:id="rId8"/>
    <p:sldId id="309" r:id="rId9"/>
    <p:sldId id="490" r:id="rId10"/>
    <p:sldId id="484" r:id="rId11"/>
    <p:sldId id="489" r:id="rId12"/>
    <p:sldId id="485" r:id="rId13"/>
    <p:sldId id="480" r:id="rId14"/>
    <p:sldId id="488" r:id="rId15"/>
    <p:sldId id="487" r:id="rId16"/>
    <p:sldId id="486" r:id="rId17"/>
    <p:sldId id="491" r:id="rId18"/>
    <p:sldId id="492" r:id="rId19"/>
    <p:sldId id="493" r:id="rId20"/>
    <p:sldId id="460" r:id="rId21"/>
    <p:sldId id="500" r:id="rId22"/>
    <p:sldId id="466" r:id="rId23"/>
    <p:sldId id="494" r:id="rId24"/>
    <p:sldId id="495" r:id="rId25"/>
    <p:sldId id="496" r:id="rId26"/>
    <p:sldId id="497" r:id="rId27"/>
    <p:sldId id="498" r:id="rId28"/>
    <p:sldId id="499" r:id="rId29"/>
    <p:sldId id="440" r:id="rId30"/>
    <p:sldId id="427" r:id="rId3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2pPr>
    <a:lvl3pPr marL="9144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5pPr>
    <a:lvl6pPr marL="2286000" algn="l" defTabSz="914400" rtl="0" eaLnBrk="1" latinLnBrk="0" hangingPunct="1">
      <a:defRPr kern="1200">
        <a:solidFill>
          <a:schemeClr val="tx1"/>
        </a:solidFill>
        <a:latin typeface="Abadi Extra Light" panose="020B0204020104020204" pitchFamily="34" charset="0"/>
        <a:ea typeface="+mn-ea"/>
        <a:cs typeface="+mn-cs"/>
      </a:defRPr>
    </a:lvl6pPr>
    <a:lvl7pPr marL="2743200" algn="l" defTabSz="914400" rtl="0" eaLnBrk="1" latinLnBrk="0" hangingPunct="1">
      <a:defRPr kern="1200">
        <a:solidFill>
          <a:schemeClr val="tx1"/>
        </a:solidFill>
        <a:latin typeface="Abadi Extra Light" panose="020B0204020104020204" pitchFamily="34" charset="0"/>
        <a:ea typeface="+mn-ea"/>
        <a:cs typeface="+mn-cs"/>
      </a:defRPr>
    </a:lvl7pPr>
    <a:lvl8pPr marL="3200400" algn="l" defTabSz="914400" rtl="0" eaLnBrk="1" latinLnBrk="0" hangingPunct="1">
      <a:defRPr kern="1200">
        <a:solidFill>
          <a:schemeClr val="tx1"/>
        </a:solidFill>
        <a:latin typeface="Abadi Extra Light" panose="020B0204020104020204" pitchFamily="34" charset="0"/>
        <a:ea typeface="+mn-ea"/>
        <a:cs typeface="+mn-cs"/>
      </a:defRPr>
    </a:lvl8pPr>
    <a:lvl9pPr marL="3657600" algn="l" defTabSz="914400" rtl="0" eaLnBrk="1" latinLnBrk="0" hangingPunct="1">
      <a:defRPr kern="1200">
        <a:solidFill>
          <a:schemeClr val="tx1"/>
        </a:solidFill>
        <a:latin typeface="Abadi Extra Light" panose="020B0204020104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A287"/>
    <a:srgbClr val="06382E"/>
    <a:srgbClr val="FDF8D7"/>
    <a:srgbClr val="FFEEB9"/>
    <a:srgbClr val="15C1A0"/>
    <a:srgbClr val="FFE285"/>
    <a:srgbClr val="FAED90"/>
    <a:srgbClr val="8DF3E0"/>
    <a:srgbClr val="B7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E3722-2786-46DE-B92B-F5C7B7C08EEC}" v="318" dt="2022-11-16T03:10:25.942"/>
    <p1510:client id="{8F36C5ED-BBCB-4A10-9C0D-B7D383C5953B}" v="2" dt="2022-11-16T08:09:03.888"/>
    <p1510:client id="{964DC586-0766-4D70-8B10-259D0055C1BB}" v="240" dt="2022-11-15T09:03:33.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2000" autoAdjust="0"/>
  </p:normalViewPr>
  <p:slideViewPr>
    <p:cSldViewPr snapToGrid="0">
      <p:cViewPr varScale="1">
        <p:scale>
          <a:sx n="65" d="100"/>
          <a:sy n="65" d="100"/>
        </p:scale>
        <p:origin x="24"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lee Thomas (Digital Health and Care)" userId="S::kalee.thomas@uwtsd.ac.uk::40bdcca9-b564-40e4-8403-bca70a54f7ec" providerId="AD" clId="Web-{8F36C5ED-BBCB-4A10-9C0D-B7D383C5953B}"/>
    <pc:docChg chg="modSld">
      <pc:chgData name="Kalee Thomas (Digital Health and Care)" userId="S::kalee.thomas@uwtsd.ac.uk::40bdcca9-b564-40e4-8403-bca70a54f7ec" providerId="AD" clId="Web-{8F36C5ED-BBCB-4A10-9C0D-B7D383C5953B}" dt="2022-11-16T08:09:03.888" v="1" actId="20577"/>
      <pc:docMkLst>
        <pc:docMk/>
      </pc:docMkLst>
      <pc:sldChg chg="modSp">
        <pc:chgData name="Kalee Thomas (Digital Health and Care)" userId="S::kalee.thomas@uwtsd.ac.uk::40bdcca9-b564-40e4-8403-bca70a54f7ec" providerId="AD" clId="Web-{8F36C5ED-BBCB-4A10-9C0D-B7D383C5953B}" dt="2022-11-16T08:09:03.888" v="1" actId="20577"/>
        <pc:sldMkLst>
          <pc:docMk/>
          <pc:sldMk cId="1603007055" sldId="493"/>
        </pc:sldMkLst>
        <pc:spChg chg="mod">
          <ac:chgData name="Kalee Thomas (Digital Health and Care)" userId="S::kalee.thomas@uwtsd.ac.uk::40bdcca9-b564-40e4-8403-bca70a54f7ec" providerId="AD" clId="Web-{8F36C5ED-BBCB-4A10-9C0D-B7D383C5953B}" dt="2022-11-16T08:09:03.888" v="1" actId="20577"/>
          <ac:spMkLst>
            <pc:docMk/>
            <pc:sldMk cId="1603007055" sldId="493"/>
            <ac:spMk id="5" creationId="{FFBB12FD-5796-61D0-16F5-BE6E002D44B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accent0_1" csCatId="mainScheme" phldr="1"/>
      <dgm:spPr/>
      <dgm:t>
        <a:bodyPr/>
        <a:lstStyle/>
        <a:p>
          <a:endParaRPr lang="en-GB"/>
        </a:p>
      </dgm:t>
    </dgm:pt>
    <dgm:pt modelId="{6E1D9316-16ED-42E7-9311-775D5C4927BA}">
      <dgm:prSet phldrT="[Text]"/>
      <dgm:spPr/>
      <dgm:t>
        <a:bodyPr/>
        <a:lstStyle/>
        <a:p>
          <a:r>
            <a:rPr lang="en-GB" b="1" dirty="0"/>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1612716" y="126153"/>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Identify key concepts and words</a:t>
          </a:r>
        </a:p>
      </dsp:txBody>
      <dsp:txXfrm>
        <a:off x="1807061" y="320498"/>
        <a:ext cx="938383" cy="938383"/>
      </dsp:txXfrm>
    </dsp:sp>
    <dsp:sp modelId="{584299EB-E2AF-42E9-ACFA-7C6FE400A0C5}">
      <dsp:nvSpPr>
        <dsp:cNvPr id="0" name=""/>
        <dsp:cNvSpPr/>
      </dsp:nvSpPr>
      <dsp:spPr>
        <a:xfrm rot="2160000">
          <a:off x="2897852" y="1145525"/>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07959" y="1203997"/>
        <a:ext cx="246957" cy="268733"/>
      </dsp:txXfrm>
    </dsp:sp>
    <dsp:sp modelId="{8C43E2FC-BFA0-4461-978C-7D3E34A298B1}">
      <dsp:nvSpPr>
        <dsp:cNvPr id="0" name=""/>
        <dsp:cNvSpPr/>
      </dsp:nvSpPr>
      <dsp:spPr>
        <a:xfrm>
          <a:off x="3224867" y="1297449"/>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Select</a:t>
          </a:r>
          <a:r>
            <a:rPr lang="en-GB" sz="1200" b="1" kern="1200">
              <a:latin typeface="Lucida Sans"/>
            </a:rPr>
            <a:t> </a:t>
          </a:r>
          <a:r>
            <a:rPr lang="en-GB" sz="1200" b="1" kern="1200"/>
            <a:t> suitable resources and databases</a:t>
          </a:r>
        </a:p>
      </dsp:txBody>
      <dsp:txXfrm>
        <a:off x="3419212" y="1491794"/>
        <a:ext cx="938383" cy="938383"/>
      </dsp:txXfrm>
    </dsp:sp>
    <dsp:sp modelId="{F051C518-67DD-4314-9092-D7C7DFE95A83}">
      <dsp:nvSpPr>
        <dsp:cNvPr id="0" name=""/>
        <dsp:cNvSpPr/>
      </dsp:nvSpPr>
      <dsp:spPr>
        <a:xfrm rot="6480000">
          <a:off x="3407197" y="2675145"/>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3476470" y="2714393"/>
        <a:ext cx="246957" cy="268733"/>
      </dsp:txXfrm>
    </dsp:sp>
    <dsp:sp modelId="{EECE3BA0-B6EA-4531-92CD-7792308634FD}">
      <dsp:nvSpPr>
        <dsp:cNvPr id="0" name=""/>
        <dsp:cNvSpPr/>
      </dsp:nvSpPr>
      <dsp:spPr>
        <a:xfrm>
          <a:off x="2609080" y="3192646"/>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Combine with Boolean Operators</a:t>
          </a:r>
        </a:p>
      </dsp:txBody>
      <dsp:txXfrm>
        <a:off x="2803425" y="3386991"/>
        <a:ext cx="938383" cy="938383"/>
      </dsp:txXfrm>
    </dsp:sp>
    <dsp:sp modelId="{6A15F62C-15D0-4EA0-9397-B2C53B9B3FC5}">
      <dsp:nvSpPr>
        <dsp:cNvPr id="0" name=""/>
        <dsp:cNvSpPr/>
      </dsp:nvSpPr>
      <dsp:spPr>
        <a:xfrm rot="10800000">
          <a:off x="2109839" y="3632239"/>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215678" y="3721816"/>
        <a:ext cx="246957" cy="268733"/>
      </dsp:txXfrm>
    </dsp:sp>
    <dsp:sp modelId="{CE5B2320-9E19-4614-A5C2-35BF4B03C454}">
      <dsp:nvSpPr>
        <dsp:cNvPr id="0" name=""/>
        <dsp:cNvSpPr/>
      </dsp:nvSpPr>
      <dsp:spPr>
        <a:xfrm>
          <a:off x="616352" y="3192646"/>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Run searches &amp; save your search for future use</a:t>
          </a:r>
        </a:p>
      </dsp:txBody>
      <dsp:txXfrm>
        <a:off x="810697" y="3386991"/>
        <a:ext cx="938383" cy="938383"/>
      </dsp:txXfrm>
    </dsp:sp>
    <dsp:sp modelId="{7209A71D-6CF6-40FA-BD2F-083314F056C1}">
      <dsp:nvSpPr>
        <dsp:cNvPr id="0" name=""/>
        <dsp:cNvSpPr/>
      </dsp:nvSpPr>
      <dsp:spPr>
        <a:xfrm rot="15120000">
          <a:off x="798683" y="2694137"/>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867956" y="2834043"/>
        <a:ext cx="246957" cy="268733"/>
      </dsp:txXfrm>
    </dsp:sp>
    <dsp:sp modelId="{2668E688-3ADF-46C3-B628-9584A6829926}">
      <dsp:nvSpPr>
        <dsp:cNvPr id="0" name=""/>
        <dsp:cNvSpPr/>
      </dsp:nvSpPr>
      <dsp:spPr>
        <a:xfrm>
          <a:off x="565" y="1297449"/>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Review, refine and repeat as necessary</a:t>
          </a:r>
          <a:r>
            <a:rPr lang="en-GB" sz="1200" b="1" kern="1200">
              <a:latin typeface="Lucida Sans"/>
            </a:rPr>
            <a:t> </a:t>
          </a:r>
          <a:endParaRPr lang="en-GB" sz="1200" b="1" kern="1200"/>
        </a:p>
      </dsp:txBody>
      <dsp:txXfrm>
        <a:off x="194910" y="1491794"/>
        <a:ext cx="938383" cy="938383"/>
      </dsp:txXfrm>
    </dsp:sp>
    <dsp:sp modelId="{78395BFA-C05C-481E-9739-2862B15BEDB5}">
      <dsp:nvSpPr>
        <dsp:cNvPr id="0" name=""/>
        <dsp:cNvSpPr/>
      </dsp:nvSpPr>
      <dsp:spPr>
        <a:xfrm rot="19440000">
          <a:off x="1285701" y="1157263"/>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295808" y="1277945"/>
        <a:ext cx="246957" cy="26873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16T00:34:29.3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14312 912,'-4'-4,"0"1,0 0,-1 0,1 1,0-1,-1 1,0 0,1 0,-1 1,0-1,-7 0,-12-5,-141-49,-116-38,-571-132,595 170,-48-11,218 47,-1 4,-1 4,0 3,-107 4,-465-3,169-3,452 11,-222-6,-66-29,-58-5,-545 16,691 8,132 6,-883-84,765 74,-234 9,-210-5,664 16,-180-11,-103-2,241 13,-233 9,259-8,-674 61,504-51,73-5,-40 13,40-2,90-14,-250 34,-333 65,66-41,495-55,-99 26,-24 7,140-32,-1-2,-35 2,36-5,0 2,-34 9,22-4,-1-2,0-2,-72-2,46-1,18 2,0 3,1 2,-61 18,-78 13,64-15,110-21,8-2,1 0,-1 1,1 0,0 0,-17 9,-165 84,-15 8,197-98,0 1,0 0,1 1,0 0,-13 15,-32 49,15-17,21-31,2 0,1 1,1 1,-16 42,-12 76,40-138,-4 32,5-29,-1 0,0 0,0 1,-1-1,-4 10,0-4,2 0,-1 0,2 0,0 1,0 0,-1 25,4 99,2-83,0-29,2 0,0-1,2 1,1-1,13 35,60 126,-57-140,-9-20,2 0,1-1,1-1,1 0,1-1,2-1,0-1,1-1,26 19,90 71,-114-96,0-1,33 15,-32-18,132 57,-27-15,151 61,8-22,-173-58,117 34,16 6,382 71,-484-119,122 26,-220-41,245 47,-169-45,136 17,219 25,-103-16,538 86,-479-60,-340-51,72 5,-15-2,156 7,0-26,-144 0,1811 0,-1004 1,-739-16,0-20,60-7,330-50,-490 59,13-2,91 1,-84 15,-16 4,52-9,-156 19,-1-2,0-1,54-24,133-89,-47 23,-56 40,103-57,-169 86,-1-2,55-48,94-115,-109 102,34-39,15-16,-72 85,31-30,-46 41,-20 22,47-59,-56 61,-9 10,18-29,-27 40,-1 0,1 0,-2 0,1 0,-1-1,0 1,-1-1,1-9,-3-109,-1 50,1 58,0-1,-1 0,-1 1,-1 0,0 0,-1 0,-1 0,-16-31,10 27,-1 1,-2 0,0 1,-1 0,0 1,-21-17,-25-16,-78-50,94 70,-36-17,61 39,0-2,1 0,-31-26,39 27,-1 2,0 0,0 0,-1 1,-27-11,-78-20,-84-23,90 24,14 4,-130-33,152 46,-20-7,-156-22,240 50,0 0,0 0,0 2,0-1,0 2,0 0,-22 8,3-1,-15 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16T00:35:02.26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16T00:35:02.98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4BB82C-E500-3A77-EE19-D361C44D8C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3E92198F-FCB4-C63F-2BF5-7F34BB6332A4}"/>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AFC9E3E7-4C1B-446B-A523-BFEBA10111C9}" type="datetimeFigureOut">
              <a:rPr lang="en-GB"/>
              <a:pPr>
                <a:defRPr/>
              </a:pPr>
              <a:t>15/11/2022</a:t>
            </a:fld>
            <a:endParaRPr lang="en-GB"/>
          </a:p>
        </p:txBody>
      </p:sp>
      <p:sp>
        <p:nvSpPr>
          <p:cNvPr id="4" name="Slide Image Placeholder 3">
            <a:extLst>
              <a:ext uri="{FF2B5EF4-FFF2-40B4-BE49-F238E27FC236}">
                <a16:creationId xmlns:a16="http://schemas.microsoft.com/office/drawing/2014/main" id="{96C6AAA6-689A-6C61-6086-16AC5B3D6A6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FEBA181-C064-850F-131F-BA77DEA1197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ACE3A4C-034A-4850-7332-E8B919CF5E7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AAAA223-7666-FE35-668B-5633143DFE9C}"/>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B06C86A-0031-4C74-AB37-38878212A24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8FF1AE4F-9E74-8E89-64A2-3B4837928E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F745E445-77F9-713D-DE06-C71A307D3B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124" name="Slide Number Placeholder 3">
            <a:extLst>
              <a:ext uri="{FF2B5EF4-FFF2-40B4-BE49-F238E27FC236}">
                <a16:creationId xmlns:a16="http://schemas.microsoft.com/office/drawing/2014/main" id="{AB2AC93D-7FE9-B5EB-8B53-EA7B1268AF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4975C81C-B0A8-4859-9CAC-C7920B246A55}" type="slidenum">
              <a:rPr lang="en-GB" altLang="en-US" smtClean="0">
                <a:latin typeface="Calibri" panose="020F0502020204030204" pitchFamily="34" charset="0"/>
              </a:rPr>
              <a:pPr/>
              <a:t>1</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8571ADF-4D24-7DC6-E6DA-C0A66F8AC2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3F0B0C7E-681B-95D1-65D9-B33832B9C7D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1268" name="Slide Number Placeholder 3">
            <a:extLst>
              <a:ext uri="{FF2B5EF4-FFF2-40B4-BE49-F238E27FC236}">
                <a16:creationId xmlns:a16="http://schemas.microsoft.com/office/drawing/2014/main" id="{F4F2CE85-B1FE-6B64-0BB5-A852FF19C8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47F1800-05F8-44EB-BFF5-EEEC068B3751}"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4</a:t>
            </a:fld>
            <a:endParaRPr lang="en-GB" altLang="en-US"/>
          </a:p>
        </p:txBody>
      </p:sp>
    </p:spTree>
    <p:extLst>
      <p:ext uri="{BB962C8B-B14F-4D97-AF65-F5344CB8AC3E}">
        <p14:creationId xmlns:p14="http://schemas.microsoft.com/office/powerpoint/2010/main" val="892233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5</a:t>
            </a:fld>
            <a:endParaRPr lang="en-GB" altLang="en-US"/>
          </a:p>
        </p:txBody>
      </p:sp>
    </p:spTree>
    <p:extLst>
      <p:ext uri="{BB962C8B-B14F-4D97-AF65-F5344CB8AC3E}">
        <p14:creationId xmlns:p14="http://schemas.microsoft.com/office/powerpoint/2010/main" val="4137736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7</a:t>
            </a:fld>
            <a:endParaRPr lang="en-GB" altLang="en-US"/>
          </a:p>
        </p:txBody>
      </p:sp>
    </p:spTree>
    <p:extLst>
      <p:ext uri="{BB962C8B-B14F-4D97-AF65-F5344CB8AC3E}">
        <p14:creationId xmlns:p14="http://schemas.microsoft.com/office/powerpoint/2010/main" val="3480426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8</a:t>
            </a:fld>
            <a:endParaRPr lang="en-GB" altLang="en-US"/>
          </a:p>
        </p:txBody>
      </p:sp>
    </p:spTree>
    <p:extLst>
      <p:ext uri="{BB962C8B-B14F-4D97-AF65-F5344CB8AC3E}">
        <p14:creationId xmlns:p14="http://schemas.microsoft.com/office/powerpoint/2010/main" val="512731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14</a:t>
            </a:fld>
            <a:endParaRPr lang="en-GB" altLang="en-US"/>
          </a:p>
        </p:txBody>
      </p:sp>
    </p:spTree>
    <p:extLst>
      <p:ext uri="{BB962C8B-B14F-4D97-AF65-F5344CB8AC3E}">
        <p14:creationId xmlns:p14="http://schemas.microsoft.com/office/powerpoint/2010/main" val="2658826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17</a:t>
            </a:fld>
            <a:endParaRPr lang="en-GB" altLang="en-US"/>
          </a:p>
        </p:txBody>
      </p:sp>
    </p:spTree>
    <p:extLst>
      <p:ext uri="{BB962C8B-B14F-4D97-AF65-F5344CB8AC3E}">
        <p14:creationId xmlns:p14="http://schemas.microsoft.com/office/powerpoint/2010/main" val="2580655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18</a:t>
            </a:fld>
            <a:endParaRPr lang="en-GB" altLang="en-US"/>
          </a:p>
        </p:txBody>
      </p:sp>
    </p:spTree>
    <p:extLst>
      <p:ext uri="{BB962C8B-B14F-4D97-AF65-F5344CB8AC3E}">
        <p14:creationId xmlns:p14="http://schemas.microsoft.com/office/powerpoint/2010/main" val="14941832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19</a:t>
            </a:fld>
            <a:endParaRPr lang="en-GB" altLang="en-US"/>
          </a:p>
        </p:txBody>
      </p:sp>
    </p:spTree>
    <p:extLst>
      <p:ext uri="{BB962C8B-B14F-4D97-AF65-F5344CB8AC3E}">
        <p14:creationId xmlns:p14="http://schemas.microsoft.com/office/powerpoint/2010/main" val="4186735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20</a:t>
            </a:fld>
            <a:endParaRPr lang="en-GB" altLang="en-US"/>
          </a:p>
        </p:txBody>
      </p:sp>
    </p:spTree>
    <p:extLst>
      <p:ext uri="{BB962C8B-B14F-4D97-AF65-F5344CB8AC3E}">
        <p14:creationId xmlns:p14="http://schemas.microsoft.com/office/powerpoint/2010/main" val="10870150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21</a:t>
            </a:fld>
            <a:endParaRPr lang="en-GB" altLang="en-US"/>
          </a:p>
        </p:txBody>
      </p:sp>
    </p:spTree>
    <p:extLst>
      <p:ext uri="{BB962C8B-B14F-4D97-AF65-F5344CB8AC3E}">
        <p14:creationId xmlns:p14="http://schemas.microsoft.com/office/powerpoint/2010/main" val="38996198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22</a:t>
            </a:fld>
            <a:endParaRPr lang="en-GB" altLang="en-US"/>
          </a:p>
        </p:txBody>
      </p:sp>
    </p:spTree>
    <p:extLst>
      <p:ext uri="{BB962C8B-B14F-4D97-AF65-F5344CB8AC3E}">
        <p14:creationId xmlns:p14="http://schemas.microsoft.com/office/powerpoint/2010/main" val="98101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06C86A-0031-4C74-AB37-38878212A24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289808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884FA10-AD01-D207-421D-51CAB8FA281F}"/>
              </a:ext>
            </a:extLst>
          </p:cNvPr>
          <p:cNvSpPr/>
          <p:nvPr userDrawn="1"/>
        </p:nvSpPr>
        <p:spPr>
          <a:xfrm>
            <a:off x="117475" y="3317875"/>
            <a:ext cx="9434513" cy="3360738"/>
          </a:xfrm>
          <a:prstGeom prst="roundRect">
            <a:avLst/>
          </a:prstGeom>
          <a:solidFill>
            <a:srgbClr val="FAED9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4000" b="1" dirty="0">
                <a:solidFill>
                  <a:schemeClr val="tx1">
                    <a:lumMod val="65000"/>
                    <a:lumOff val="35000"/>
                  </a:schemeClr>
                </a:solidFill>
              </a:rPr>
              <a:t>BMHP5005</a:t>
            </a:r>
          </a:p>
          <a:p>
            <a:pPr algn="ctr" eaLnBrk="1" fontAlgn="auto" hangingPunct="1">
              <a:spcBef>
                <a:spcPts val="0"/>
              </a:spcBef>
              <a:spcAft>
                <a:spcPts val="0"/>
              </a:spcAft>
              <a:defRPr/>
            </a:pPr>
            <a:r>
              <a:rPr lang="en-GB" sz="4000" b="1" dirty="0">
                <a:solidFill>
                  <a:schemeClr val="tx1">
                    <a:lumMod val="65000"/>
                    <a:lumOff val="35000"/>
                  </a:schemeClr>
                </a:solidFill>
              </a:rPr>
              <a:t>Introduction to Research</a:t>
            </a:r>
            <a:endParaRPr lang="en-GB" sz="4400" b="1" dirty="0"/>
          </a:p>
          <a:p>
            <a:pPr algn="ctr" eaLnBrk="1" fontAlgn="auto" hangingPunct="1">
              <a:spcBef>
                <a:spcPts val="0"/>
              </a:spcBef>
              <a:spcAft>
                <a:spcPts val="0"/>
              </a:spcAft>
              <a:defRPr/>
            </a:pPr>
            <a:endParaRPr lang="en-GB" dirty="0"/>
          </a:p>
        </p:txBody>
      </p:sp>
    </p:spTree>
    <p:extLst>
      <p:ext uri="{BB962C8B-B14F-4D97-AF65-F5344CB8AC3E}">
        <p14:creationId xmlns:p14="http://schemas.microsoft.com/office/powerpoint/2010/main" val="8817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97090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11822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280823"/>
            <a:ext cx="5181600"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280823"/>
            <a:ext cx="5673436"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84943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219941"/>
            <a:ext cx="3932237" cy="1059873"/>
          </a:xfrm>
        </p:spPr>
        <p:txBody>
          <a:bodyPr anchor="b"/>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5183187" y="219941"/>
            <a:ext cx="6676303" cy="564110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1454727"/>
            <a:ext cx="3932237" cy="44142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3425553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F9D3BF2-E7A6-E726-00D7-5F84E5BE3162}"/>
              </a:ext>
            </a:extLst>
          </p:cNvPr>
          <p:cNvSpPr/>
          <p:nvPr userDrawn="1"/>
        </p:nvSpPr>
        <p:spPr>
          <a:xfrm>
            <a:off x="117475" y="3317875"/>
            <a:ext cx="9434513" cy="3360738"/>
          </a:xfrm>
          <a:prstGeom prst="roundRect">
            <a:avLst/>
          </a:prstGeom>
          <a:solidFill>
            <a:srgbClr val="FAED9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3200" b="1" dirty="0">
                <a:solidFill>
                  <a:schemeClr val="tx1">
                    <a:lumMod val="65000"/>
                    <a:lumOff val="35000"/>
                  </a:schemeClr>
                </a:solidFill>
              </a:rPr>
              <a:t>PMIM601 </a:t>
            </a:r>
          </a:p>
          <a:p>
            <a:pPr algn="ctr" eaLnBrk="1" fontAlgn="auto" hangingPunct="1">
              <a:spcBef>
                <a:spcPts val="0"/>
              </a:spcBef>
              <a:spcAft>
                <a:spcPts val="0"/>
              </a:spcAft>
              <a:defRPr/>
            </a:pPr>
            <a:r>
              <a:rPr lang="en-GB" sz="3200" b="1" dirty="0">
                <a:solidFill>
                  <a:schemeClr val="tx1">
                    <a:lumMod val="65000"/>
                    <a:lumOff val="35000"/>
                  </a:schemeClr>
                </a:solidFill>
              </a:rPr>
              <a:t>Undertaking Health Informatics Research</a:t>
            </a:r>
            <a:endParaRPr lang="en-GB" sz="3200" b="1" dirty="0"/>
          </a:p>
          <a:p>
            <a:pPr algn="ctr" eaLnBrk="1" fontAlgn="auto" hangingPunct="1">
              <a:spcBef>
                <a:spcPts val="0"/>
              </a:spcBef>
              <a:spcAft>
                <a:spcPts val="0"/>
              </a:spcAft>
              <a:defRPr/>
            </a:pPr>
            <a:endParaRPr lang="en-GB" dirty="0"/>
          </a:p>
        </p:txBody>
      </p:sp>
    </p:spTree>
    <p:extLst>
      <p:ext uri="{BB962C8B-B14F-4D97-AF65-F5344CB8AC3E}">
        <p14:creationId xmlns:p14="http://schemas.microsoft.com/office/powerpoint/2010/main" val="334738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2008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38616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280823"/>
            <a:ext cx="5181600"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280823"/>
            <a:ext cx="5673436"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59187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219941"/>
            <a:ext cx="3932237" cy="1059873"/>
          </a:xfrm>
        </p:spPr>
        <p:txBody>
          <a:bodyPr anchor="b"/>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5183187" y="219941"/>
            <a:ext cx="6676303" cy="564110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1454727"/>
            <a:ext cx="3932237" cy="44142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163944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6879A50-E3C6-16DA-16E4-C39862EEAD4E}"/>
              </a:ext>
            </a:extLst>
          </p:cNvPr>
          <p:cNvSpPr>
            <a:spLocks noGrp="1" noChangeArrowheads="1"/>
          </p:cNvSpPr>
          <p:nvPr>
            <p:ph type="dt" sz="half" idx="10"/>
          </p:nvPr>
        </p:nvSpPr>
        <p:spPr>
          <a:xfrm>
            <a:off x="609600" y="6248400"/>
            <a:ext cx="2844800" cy="457200"/>
          </a:xfrm>
          <a:prstGeom prst="rect">
            <a:avLst/>
          </a:prstGeom>
        </p:spPr>
        <p:txBody>
          <a:bodyPr/>
          <a:lstStyle>
            <a:lvl1pPr>
              <a:defRPr/>
            </a:lvl1pPr>
          </a:lstStyle>
          <a:p>
            <a:pPr>
              <a:defRPr/>
            </a:pPr>
            <a:fld id="{AF777ECC-B283-4DF8-A2C6-6774825FAD45}" type="datetimeFigureOut">
              <a:rPr lang="en-US"/>
              <a:pPr>
                <a:defRPr/>
              </a:pPr>
              <a:t>11/15/2022</a:t>
            </a:fld>
            <a:endParaRPr lang="en-GB" altLang="en-US"/>
          </a:p>
        </p:txBody>
      </p:sp>
      <p:sp>
        <p:nvSpPr>
          <p:cNvPr id="3" name="Rectangle 6">
            <a:extLst>
              <a:ext uri="{FF2B5EF4-FFF2-40B4-BE49-F238E27FC236}">
                <a16:creationId xmlns:a16="http://schemas.microsoft.com/office/drawing/2014/main" id="{4782E8D5-5AAA-252B-AC01-CD6FEF83ACF3}"/>
              </a:ext>
            </a:extLst>
          </p:cNvPr>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FB07E834-2F18-9514-51C7-5323080BC60F}"/>
              </a:ext>
            </a:extLst>
          </p:cNvPr>
          <p:cNvSpPr>
            <a:spLocks noGrp="1" noChangeArrowheads="1"/>
          </p:cNvSpPr>
          <p:nvPr>
            <p:ph type="sldNum" sz="quarter" idx="12"/>
          </p:nvPr>
        </p:nvSpPr>
        <p:spPr>
          <a:xfrm>
            <a:off x="8737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a:defRPr/>
            </a:pPr>
            <a:fld id="{10C8CBEC-9F37-428F-8355-27C5CB57BB57}" type="slidenum">
              <a:rPr lang="en-GB" altLang="en-US"/>
              <a:pPr>
                <a:defRPr/>
              </a:pPr>
              <a:t>‹#›</a:t>
            </a:fld>
            <a:endParaRPr lang="en-GB" altLang="en-US"/>
          </a:p>
        </p:txBody>
      </p:sp>
    </p:spTree>
    <p:extLst>
      <p:ext uri="{BB962C8B-B14F-4D97-AF65-F5344CB8AC3E}">
        <p14:creationId xmlns:p14="http://schemas.microsoft.com/office/powerpoint/2010/main" val="28822076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FC83-276F-7F46-A598-A62B90903D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18CCF0C-A61C-6F46-88BE-287639776E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77AE91-68F4-0E4C-9CE9-BDFAB54FF39B}"/>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5" name="Footer Placeholder 4">
            <a:extLst>
              <a:ext uri="{FF2B5EF4-FFF2-40B4-BE49-F238E27FC236}">
                <a16:creationId xmlns:a16="http://schemas.microsoft.com/office/drawing/2014/main" id="{099D3B02-86D1-B24A-BFC1-9A589E14BA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2023CC-DABB-E942-AC50-CCF1325A832B}"/>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2544730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93660-5F3B-4C4F-B688-EEC37C91B4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3241AD-DDB4-8B4C-85DF-D9D5F0C8AA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82EEF4-3BED-EC4F-9E1E-F6880F058F90}"/>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5" name="Footer Placeholder 4">
            <a:extLst>
              <a:ext uri="{FF2B5EF4-FFF2-40B4-BE49-F238E27FC236}">
                <a16:creationId xmlns:a16="http://schemas.microsoft.com/office/drawing/2014/main" id="{BB28E72D-79FE-BD43-8A87-424F46F9FA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379620-3DDA-9D4D-ACF0-8248DE8E3AD7}"/>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36276492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ABBF-6755-D94E-B42B-5D0100406D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8DB44C-2CE7-C649-84AD-5F70F82846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AEEE074-05A9-F948-9DF8-0D1B09F7BC79}"/>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5" name="Footer Placeholder 4">
            <a:extLst>
              <a:ext uri="{FF2B5EF4-FFF2-40B4-BE49-F238E27FC236}">
                <a16:creationId xmlns:a16="http://schemas.microsoft.com/office/drawing/2014/main" id="{71DCC603-DF8D-F946-98A6-3B226EF3E3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3C55D-E079-4147-9A74-F8908C93DE5D}"/>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2609677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A45C-6E53-3C46-A5E1-CC7F84C2B3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B4E17B-DDA5-D849-A334-800FC17479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F9FD858-A843-1E48-9778-54B8B36A5D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298DF7D-4788-064A-B08E-4E99EB9B964D}"/>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6" name="Footer Placeholder 5">
            <a:extLst>
              <a:ext uri="{FF2B5EF4-FFF2-40B4-BE49-F238E27FC236}">
                <a16:creationId xmlns:a16="http://schemas.microsoft.com/office/drawing/2014/main" id="{734B2070-A8A8-2B4C-BD26-222B1113D6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3455D6-C716-E548-B7EE-245A8F10BF68}"/>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3848446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9D23A-C3CC-694F-9F17-E1E032D7EF1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5CE5D71-C4E4-3943-92FC-9F8FD39583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7C60FF-DC5D-B24E-BFD5-A9CF13473F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D2A3736-4BA5-444B-B9E4-73ADCF1EAA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9B9ADC-75F3-7A46-86E9-5A0499C1AE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ADEA50-50CA-C344-9ADB-D7D4EFE911BB}"/>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8" name="Footer Placeholder 7">
            <a:extLst>
              <a:ext uri="{FF2B5EF4-FFF2-40B4-BE49-F238E27FC236}">
                <a16:creationId xmlns:a16="http://schemas.microsoft.com/office/drawing/2014/main" id="{B80B8B7E-7129-9440-9F97-BF0A4E918C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8F97FF-091C-DA4F-A38C-30F58E0C9B8D}"/>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740860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05430-2CA1-AE46-9AFC-3739369E3C9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F803318-DC0E-A049-AF02-456E9DD34978}"/>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4" name="Footer Placeholder 3">
            <a:extLst>
              <a:ext uri="{FF2B5EF4-FFF2-40B4-BE49-F238E27FC236}">
                <a16:creationId xmlns:a16="http://schemas.microsoft.com/office/drawing/2014/main" id="{F8F61B2A-9396-D54C-BCD8-0AF772E544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18C5E4A-0800-0A4E-BD7F-DFBB34C605B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13964652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DF1DA2-9CA5-B34A-82A3-58DBB0D8BE2A}"/>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3" name="Footer Placeholder 2">
            <a:extLst>
              <a:ext uri="{FF2B5EF4-FFF2-40B4-BE49-F238E27FC236}">
                <a16:creationId xmlns:a16="http://schemas.microsoft.com/office/drawing/2014/main" id="{BDDF843F-BE88-9C4B-A477-1DA0069B949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740825-D8D1-B54C-9CF7-48E6E962431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99731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7558A-7D5B-3247-97AE-D32B51F848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46CE4F-0D20-D74B-BB84-4B97EEE0CE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E19754-0BB9-D94C-99A6-221150BB73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C1EB70-EDDD-6048-B175-89D627D14F0C}"/>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6" name="Footer Placeholder 5">
            <a:extLst>
              <a:ext uri="{FF2B5EF4-FFF2-40B4-BE49-F238E27FC236}">
                <a16:creationId xmlns:a16="http://schemas.microsoft.com/office/drawing/2014/main" id="{FF6A54FE-9818-8541-9F44-D0C4FB4726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6AA1E2-3DB3-4446-B12D-5B94FE2CCF2C}"/>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1439981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7386-C43C-E148-BD61-012CC5299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761EE4D-CF58-584E-B918-A204600E87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92600A-1EAD-584B-9E80-A936B7102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91C629-9343-324F-BDEF-79EAD9ADE333}"/>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6" name="Footer Placeholder 5">
            <a:extLst>
              <a:ext uri="{FF2B5EF4-FFF2-40B4-BE49-F238E27FC236}">
                <a16:creationId xmlns:a16="http://schemas.microsoft.com/office/drawing/2014/main" id="{50595C40-CC5C-974A-97A4-A5A416314F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31E95B-7503-324E-9CF2-980CA2500A4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12401284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7192-1723-634D-B466-612C2143070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7B88F1-816F-AB44-BAD0-47875428C4D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70DE77-3B3B-5B48-A3FA-A47E799A997E}"/>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5" name="Footer Placeholder 4">
            <a:extLst>
              <a:ext uri="{FF2B5EF4-FFF2-40B4-BE49-F238E27FC236}">
                <a16:creationId xmlns:a16="http://schemas.microsoft.com/office/drawing/2014/main" id="{332BAD2A-C009-B444-A9A8-2D2ADE1630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99806-BAF1-4C4C-9404-937F4F760D7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2974030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E92B71-F253-6141-AA7F-DF635FE6BD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ACE2D4-03BF-7B4C-95EE-99E136E21B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BB9EE4-7811-AF4D-9B61-4FFE126B5FF5}"/>
              </a:ext>
            </a:extLst>
          </p:cNvPr>
          <p:cNvSpPr>
            <a:spLocks noGrp="1"/>
          </p:cNvSpPr>
          <p:nvPr>
            <p:ph type="dt" sz="half" idx="10"/>
          </p:nvPr>
        </p:nvSpPr>
        <p:spPr/>
        <p:txBody>
          <a:bodyPr/>
          <a:lstStyle/>
          <a:p>
            <a:fld id="{43F6470A-123B-F447-863E-94A2DFDAD841}" type="datetimeFigureOut">
              <a:rPr lang="en-US" smtClean="0"/>
              <a:t>11/15/2022</a:t>
            </a:fld>
            <a:endParaRPr lang="en-US"/>
          </a:p>
        </p:txBody>
      </p:sp>
      <p:sp>
        <p:nvSpPr>
          <p:cNvPr id="5" name="Footer Placeholder 4">
            <a:extLst>
              <a:ext uri="{FF2B5EF4-FFF2-40B4-BE49-F238E27FC236}">
                <a16:creationId xmlns:a16="http://schemas.microsoft.com/office/drawing/2014/main" id="{FA14C314-2343-434F-8CF5-AB0F96FFF4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DABAFE-A892-574D-9B4B-C363B307E92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37575653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B1674746-5B2B-F65F-2717-F7E2D423F600}"/>
              </a:ext>
            </a:extLst>
          </p:cNvPr>
          <p:cNvSpPr/>
          <p:nvPr userDrawn="1"/>
        </p:nvSpPr>
        <p:spPr>
          <a:xfrm rot="9615715">
            <a:off x="9074150" y="6162675"/>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5328469F-88F2-B7B4-804B-4AF7292CED14}"/>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8945886B-CD83-2542-39B6-0B191F31A613}"/>
              </a:ext>
            </a:extLst>
          </p:cNvPr>
          <p:cNvSpPr>
            <a:spLocks noGrp="1" noChangeArrowheads="1"/>
          </p:cNvSpPr>
          <p:nvPr>
            <p:ph type="body" idx="1"/>
          </p:nvPr>
        </p:nvSpPr>
        <p:spPr bwMode="auto">
          <a:xfrm>
            <a:off x="838200" y="1317625"/>
            <a:ext cx="1105535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C80E6782-89DD-03B2-1B9C-A1E1DEC649D9}"/>
              </a:ext>
            </a:extLst>
          </p:cNvPr>
          <p:cNvSpPr/>
          <p:nvPr userDrawn="1"/>
        </p:nvSpPr>
        <p:spPr>
          <a:xfrm rot="16200000">
            <a:off x="-3110706" y="3110706"/>
            <a:ext cx="6858000" cy="636588"/>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596EC275-B33B-3847-FE3F-D9229534B4AE}"/>
              </a:ext>
            </a:extLst>
          </p:cNvPr>
          <p:cNvSpPr txBox="1">
            <a:spLocks noChangeArrowheads="1"/>
          </p:cNvSpPr>
          <p:nvPr userDrawn="1"/>
        </p:nvSpPr>
        <p:spPr bwMode="auto">
          <a:xfrm>
            <a:off x="11075988" y="6423025"/>
            <a:ext cx="1187450"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cSld>
  <p:clrMap bg1="lt1" tx1="dk1" bg2="lt2" tx2="dk2" accent1="accent1" accent2="accent2" accent3="accent3" accent4="accent4" accent5="accent5" accent6="accent6" hlink="hlink" folHlink="folHlink"/>
  <p:sldLayoutIdLst>
    <p:sldLayoutId id="2147483698" r:id="rId1"/>
    <p:sldLayoutId id="2147483694" r:id="rId2"/>
    <p:sldLayoutId id="2147483695" r:id="rId3"/>
    <p:sldLayoutId id="2147483696" r:id="rId4"/>
    <p:sldLayoutId id="2147483697" r:id="rId5"/>
  </p:sldLayoutIdLst>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595959"/>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595959"/>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595959"/>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595959"/>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59595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61B9F187-47B9-108E-9796-FEDC769B3DD4}"/>
              </a:ext>
            </a:extLst>
          </p:cNvPr>
          <p:cNvSpPr/>
          <p:nvPr userDrawn="1"/>
        </p:nvSpPr>
        <p:spPr>
          <a:xfrm rot="9615715">
            <a:off x="8639175" y="6259513"/>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B6B0E733-78FE-2320-A6EC-EEF8BB3FD112}"/>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7D1248FD-63A2-2FB3-233D-1C395B7C366B}"/>
              </a:ext>
            </a:extLst>
          </p:cNvPr>
          <p:cNvSpPr>
            <a:spLocks noGrp="1" noChangeArrowheads="1"/>
          </p:cNvSpPr>
          <p:nvPr>
            <p:ph type="body" idx="1"/>
          </p:nvPr>
        </p:nvSpPr>
        <p:spPr bwMode="auto">
          <a:xfrm>
            <a:off x="838200" y="1295400"/>
            <a:ext cx="1051560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58F3B444-5104-70A6-BACE-475BAAF1B8BD}"/>
              </a:ext>
            </a:extLst>
          </p:cNvPr>
          <p:cNvSpPr/>
          <p:nvPr userDrawn="1"/>
        </p:nvSpPr>
        <p:spPr>
          <a:xfrm rot="16200000">
            <a:off x="-3110706" y="3110706"/>
            <a:ext cx="6858000" cy="636588"/>
          </a:xfrm>
          <a:prstGeom prst="rect">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F50AD621-E559-9C91-FDC0-A9E55340C67E}"/>
              </a:ext>
            </a:extLst>
          </p:cNvPr>
          <p:cNvSpPr txBox="1">
            <a:spLocks noChangeArrowheads="1"/>
          </p:cNvSpPr>
          <p:nvPr userDrawn="1"/>
        </p:nvSpPr>
        <p:spPr bwMode="auto">
          <a:xfrm>
            <a:off x="10901363" y="6423025"/>
            <a:ext cx="1290637"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extLst>
      <p:ext uri="{BB962C8B-B14F-4D97-AF65-F5344CB8AC3E}">
        <p14:creationId xmlns:p14="http://schemas.microsoft.com/office/powerpoint/2010/main" val="110057773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Lst>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3B3838"/>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3B3838"/>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3B3838"/>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05E271-C23F-5E4B-8076-73EC7EE39A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389718-6F30-A444-8EC4-ACCA7AD581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9E0CDB-9F54-924B-A114-74CFEED75E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F6470A-123B-F447-863E-94A2DFDAD841}" type="datetimeFigureOut">
              <a:rPr lang="en-US" smtClean="0"/>
              <a:t>11/15/2022</a:t>
            </a:fld>
            <a:endParaRPr lang="en-US"/>
          </a:p>
        </p:txBody>
      </p:sp>
      <p:sp>
        <p:nvSpPr>
          <p:cNvPr id="5" name="Footer Placeholder 4">
            <a:extLst>
              <a:ext uri="{FF2B5EF4-FFF2-40B4-BE49-F238E27FC236}">
                <a16:creationId xmlns:a16="http://schemas.microsoft.com/office/drawing/2014/main" id="{B1671835-40B3-5542-8ED2-6D7D0361B7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05B038-AA69-604C-AEB2-17E787B279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68300-99C7-1340-B653-622FFC3CF4BB}" type="slidenum">
              <a:rPr lang="en-US" smtClean="0"/>
              <a:t>‹#›</a:t>
            </a:fld>
            <a:endParaRPr lang="en-US"/>
          </a:p>
        </p:txBody>
      </p:sp>
    </p:spTree>
    <p:extLst>
      <p:ext uri="{BB962C8B-B14F-4D97-AF65-F5344CB8AC3E}">
        <p14:creationId xmlns:p14="http://schemas.microsoft.com/office/powerpoint/2010/main" val="21428639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15.png"/><Relationship Id="rId4" Type="http://schemas.openxmlformats.org/officeDocument/2006/relationships/customXml" Target="../ink/ink1.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6B460D-C152-2CD8-C85D-B1C1A9D4458C}"/>
              </a:ext>
            </a:extLst>
          </p:cNvPr>
          <p:cNvSpPr txBox="1"/>
          <p:nvPr/>
        </p:nvSpPr>
        <p:spPr>
          <a:xfrm>
            <a:off x="71438" y="4930775"/>
            <a:ext cx="9472612" cy="1785104"/>
          </a:xfrm>
          <a:prstGeom prst="rect">
            <a:avLst/>
          </a:prstGeom>
          <a:noFill/>
        </p:spPr>
        <p:txBody>
          <a:bodyPr wrap="square" lIns="91440" tIns="45720" rIns="91440" bIns="45720" anchor="t">
            <a:spAutoFit/>
          </a:bodyPr>
          <a:lstStyle/>
          <a:p>
            <a:pPr algn="ctr" eaLnBrk="1" fontAlgn="auto" hangingPunct="1">
              <a:spcBef>
                <a:spcPts val="0"/>
              </a:spcBef>
              <a:spcAft>
                <a:spcPts val="0"/>
              </a:spcAft>
              <a:defRPr/>
            </a:pPr>
            <a:r>
              <a:rPr lang="en-GB" sz="2800" dirty="0">
                <a:solidFill>
                  <a:schemeClr val="tx1">
                    <a:lumMod val="65000"/>
                    <a:lumOff val="35000"/>
                  </a:schemeClr>
                </a:solidFill>
                <a:latin typeface="+mj-lt"/>
              </a:rPr>
              <a:t>Week 7: Literature Reviews: </a:t>
            </a:r>
            <a:endParaRPr lang="en-GB" sz="2800" b="1" dirty="0">
              <a:solidFill>
                <a:schemeClr val="tx1">
                  <a:lumMod val="65000"/>
                  <a:lumOff val="35000"/>
                </a:schemeClr>
              </a:solidFill>
              <a:latin typeface="+mj-lt"/>
            </a:endParaRPr>
          </a:p>
          <a:p>
            <a:pPr algn="ctr">
              <a:spcBef>
                <a:spcPts val="0"/>
              </a:spcBef>
              <a:spcAft>
                <a:spcPts val="0"/>
              </a:spcAft>
              <a:defRPr/>
            </a:pPr>
            <a:r>
              <a:rPr lang="en-GB" sz="2800" dirty="0">
                <a:solidFill>
                  <a:schemeClr val="tx1">
                    <a:lumMod val="65000"/>
                    <a:lumOff val="35000"/>
                  </a:schemeClr>
                </a:solidFill>
                <a:latin typeface="+mj-lt"/>
              </a:rPr>
              <a:t>Introduction, Methodology &amp; Methods</a:t>
            </a:r>
            <a:endParaRPr lang="en-GB" sz="2800" b="1" dirty="0">
              <a:solidFill>
                <a:schemeClr val="tx1">
                  <a:lumMod val="65000"/>
                  <a:lumOff val="35000"/>
                </a:schemeClr>
              </a:solidFill>
              <a:latin typeface="+mj-lt"/>
            </a:endParaRPr>
          </a:p>
          <a:p>
            <a:pPr algn="ctr" eaLnBrk="1" fontAlgn="auto" hangingPunct="1">
              <a:spcBef>
                <a:spcPts val="0"/>
              </a:spcBef>
              <a:spcAft>
                <a:spcPts val="0"/>
              </a:spcAft>
              <a:defRPr/>
            </a:pPr>
            <a:endParaRPr lang="en-GB" dirty="0">
              <a:solidFill>
                <a:schemeClr val="tx1">
                  <a:lumMod val="65000"/>
                  <a:lumOff val="35000"/>
                </a:schemeClr>
              </a:solidFill>
              <a:latin typeface="+mj-lt"/>
            </a:endParaRPr>
          </a:p>
          <a:p>
            <a:pPr algn="ctr" eaLnBrk="1" fontAlgn="auto" hangingPunct="1">
              <a:spcBef>
                <a:spcPts val="0"/>
              </a:spcBef>
              <a:spcAft>
                <a:spcPts val="0"/>
              </a:spcAft>
              <a:defRPr/>
            </a:pPr>
            <a:r>
              <a:rPr lang="en-GB" dirty="0">
                <a:solidFill>
                  <a:schemeClr val="tx1">
                    <a:lumMod val="65000"/>
                    <a:lumOff val="35000"/>
                  </a:schemeClr>
                </a:solidFill>
                <a:latin typeface="+mj-lt"/>
              </a:rPr>
              <a:t>Jodie Croxall &amp; Kalee Thomas</a:t>
            </a:r>
          </a:p>
          <a:p>
            <a:pPr algn="ctr" eaLnBrk="1" fontAlgn="auto" hangingPunct="1">
              <a:spcBef>
                <a:spcPts val="0"/>
              </a:spcBef>
              <a:spcAft>
                <a:spcPts val="0"/>
              </a:spcAft>
              <a:defRPr/>
            </a:pPr>
            <a:r>
              <a:rPr lang="en-GB" dirty="0">
                <a:solidFill>
                  <a:schemeClr val="tx1">
                    <a:lumMod val="65000"/>
                    <a:lumOff val="35000"/>
                  </a:schemeClr>
                </a:solidFill>
                <a:latin typeface="+mj-lt"/>
              </a:rPr>
              <a:t>Wednesday 16th November, 2022, Room AS501</a:t>
            </a:r>
          </a:p>
        </p:txBody>
      </p:sp>
    </p:spTree>
  </p:cSld>
  <p:clrMapOvr>
    <a:masterClrMapping/>
  </p:clrMapOvr>
  <mc:AlternateContent xmlns:mc="http://schemas.openxmlformats.org/markup-compatibility/2006" xmlns:p14="http://schemas.microsoft.com/office/powerpoint/2010/main">
    <mc:Choice Requires="p14">
      <p:transition spd="slow" p14:dur="1600" advTm="14551">
        <p:blinds dir="vert"/>
      </p:transition>
    </mc:Choice>
    <mc:Fallback xmlns="">
      <p:transition spd="slow" advTm="14551">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19CB3-E8BC-5521-4A8E-BD9972CA7654}"/>
              </a:ext>
            </a:extLst>
          </p:cNvPr>
          <p:cNvSpPr>
            <a:spLocks noGrp="1"/>
          </p:cNvSpPr>
          <p:nvPr>
            <p:ph type="title"/>
          </p:nvPr>
        </p:nvSpPr>
        <p:spPr/>
        <p:txBody>
          <a:bodyPr/>
          <a:lstStyle/>
          <a:p>
            <a:r>
              <a:rPr lang="en-GB" dirty="0"/>
              <a:t>Revised Assessment Submission Dates</a:t>
            </a:r>
          </a:p>
        </p:txBody>
      </p:sp>
      <p:sp>
        <p:nvSpPr>
          <p:cNvPr id="4" name="Content Placeholder 3">
            <a:extLst>
              <a:ext uri="{FF2B5EF4-FFF2-40B4-BE49-F238E27FC236}">
                <a16:creationId xmlns:a16="http://schemas.microsoft.com/office/drawing/2014/main" id="{3EA53AF5-0393-5B22-5012-9172B328F22C}"/>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b="1" u="sng" dirty="0"/>
              <a:t>Assessment 1:</a:t>
            </a:r>
          </a:p>
          <a:p>
            <a:pPr marL="0" indent="0" algn="ctr">
              <a:buNone/>
            </a:pPr>
            <a:r>
              <a:rPr lang="en-GB" b="1" dirty="0"/>
              <a:t>3500 word Literature Review</a:t>
            </a:r>
          </a:p>
          <a:p>
            <a:pPr marL="0" indent="0" algn="ctr">
              <a:buNone/>
            </a:pPr>
            <a:r>
              <a:rPr lang="en-GB" b="1" dirty="0"/>
              <a:t>Monday 9</a:t>
            </a:r>
            <a:r>
              <a:rPr lang="en-GB" b="1" baseline="30000" dirty="0"/>
              <a:t>th</a:t>
            </a:r>
            <a:r>
              <a:rPr lang="en-GB" b="1" dirty="0"/>
              <a:t> January 2023</a:t>
            </a:r>
          </a:p>
        </p:txBody>
      </p:sp>
      <p:sp>
        <p:nvSpPr>
          <p:cNvPr id="5" name="Content Placeholder 4">
            <a:extLst>
              <a:ext uri="{FF2B5EF4-FFF2-40B4-BE49-F238E27FC236}">
                <a16:creationId xmlns:a16="http://schemas.microsoft.com/office/drawing/2014/main" id="{CF74270A-61C0-987A-E7B9-296E191CF996}"/>
              </a:ext>
            </a:extLst>
          </p:cNvPr>
          <p:cNvSpPr>
            <a:spLocks noGrp="1"/>
          </p:cNvSpPr>
          <p:nvPr>
            <p:ph sz="half" idx="2"/>
          </p:nvPr>
        </p:nvSpPr>
        <p:spPr/>
        <p:txBody>
          <a:bodyPr/>
          <a:lstStyle/>
          <a:p>
            <a:pPr marL="0" indent="0">
              <a:buNone/>
            </a:pPr>
            <a:endParaRPr lang="en-GB" dirty="0"/>
          </a:p>
          <a:p>
            <a:pPr marL="0" indent="0">
              <a:buNone/>
            </a:pPr>
            <a:endParaRPr lang="en-GB" dirty="0"/>
          </a:p>
          <a:p>
            <a:pPr marL="0" indent="0" algn="ctr">
              <a:buNone/>
            </a:pPr>
            <a:r>
              <a:rPr lang="en-GB" b="1" u="sng" dirty="0"/>
              <a:t>Assessment 2:</a:t>
            </a:r>
          </a:p>
          <a:p>
            <a:pPr marL="0" indent="0" algn="ctr">
              <a:buNone/>
            </a:pPr>
            <a:r>
              <a:rPr lang="en-GB" b="1" dirty="0"/>
              <a:t>7 Minute Viva Voce presentation</a:t>
            </a:r>
          </a:p>
          <a:p>
            <a:pPr marL="0" indent="0" algn="ctr">
              <a:buNone/>
            </a:pPr>
            <a:r>
              <a:rPr lang="en-GB" b="1" dirty="0"/>
              <a:t>Monday 16</a:t>
            </a:r>
            <a:r>
              <a:rPr lang="en-GB" b="1" baseline="30000" dirty="0"/>
              <a:t>th</a:t>
            </a:r>
            <a:r>
              <a:rPr lang="en-GB" b="1" dirty="0"/>
              <a:t> January 2023</a:t>
            </a:r>
          </a:p>
          <a:p>
            <a:endParaRPr lang="en-GB" dirty="0"/>
          </a:p>
        </p:txBody>
      </p:sp>
    </p:spTree>
    <p:extLst>
      <p:ext uri="{BB962C8B-B14F-4D97-AF65-F5344CB8AC3E}">
        <p14:creationId xmlns:p14="http://schemas.microsoft.com/office/powerpoint/2010/main" val="276798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949B446F-B63F-3C95-4158-12804FB9C90D}"/>
              </a:ext>
            </a:extLst>
          </p:cNvPr>
          <p:cNvSpPr>
            <a:spLocks noGrp="1" noChangeArrowheads="1"/>
          </p:cNvSpPr>
          <p:nvPr>
            <p:ph type="title"/>
          </p:nvPr>
        </p:nvSpPr>
        <p:spPr>
          <a:xfrm>
            <a:off x="7390833" y="681037"/>
            <a:ext cx="4090777" cy="1788811"/>
          </a:xfrm>
        </p:spPr>
        <p:txBody>
          <a:bodyPr>
            <a:normAutofit/>
          </a:bodyPr>
          <a:lstStyle/>
          <a:p>
            <a:pPr eaLnBrk="1" hangingPunct="1"/>
            <a:r>
              <a:rPr lang="en-GB" altLang="en-US" dirty="0"/>
              <a:t>Today’s Session</a:t>
            </a:r>
          </a:p>
        </p:txBody>
      </p:sp>
      <p:sp>
        <p:nvSpPr>
          <p:cNvPr id="10249" name="Rounded Rectangle 28">
            <a:extLst>
              <a:ext uri="{FF2B5EF4-FFF2-40B4-BE49-F238E27FC236}">
                <a16:creationId xmlns:a16="http://schemas.microsoft.com/office/drawing/2014/main" id="{E4D63AEB-01ED-4B67-A163-4F509656D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1"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F42585D-FD3E-C669-2338-D459BEB6B0F7}"/>
              </a:ext>
            </a:extLst>
          </p:cNvPr>
          <p:cNvPicPr>
            <a:picLocks noChangeAspect="1"/>
          </p:cNvPicPr>
          <p:nvPr/>
        </p:nvPicPr>
        <p:blipFill rotWithShape="1">
          <a:blip r:embed="rId3"/>
          <a:srcRect l="7936" r="1522" b="1"/>
          <a:stretch/>
        </p:blipFill>
        <p:spPr>
          <a:xfrm>
            <a:off x="815807" y="804672"/>
            <a:ext cx="5934456" cy="5248656"/>
          </a:xfrm>
          <a:prstGeom prst="rect">
            <a:avLst/>
          </a:prstGeom>
          <a:effectLst/>
        </p:spPr>
      </p:pic>
      <p:sp>
        <p:nvSpPr>
          <p:cNvPr id="3" name="Content Placeholder 2">
            <a:extLst>
              <a:ext uri="{FF2B5EF4-FFF2-40B4-BE49-F238E27FC236}">
                <a16:creationId xmlns:a16="http://schemas.microsoft.com/office/drawing/2014/main" id="{23E3DEBD-A0B3-9060-ED02-907A8DD50D47}"/>
              </a:ext>
            </a:extLst>
          </p:cNvPr>
          <p:cNvSpPr>
            <a:spLocks noGrp="1"/>
          </p:cNvSpPr>
          <p:nvPr>
            <p:ph idx="1"/>
          </p:nvPr>
        </p:nvSpPr>
        <p:spPr>
          <a:xfrm>
            <a:off x="7390833" y="2630161"/>
            <a:ext cx="4090778" cy="3546801"/>
          </a:xfrm>
          <a:solidFill>
            <a:srgbClr val="12A287">
              <a:alpha val="20000"/>
            </a:srgbClr>
          </a:solidFill>
        </p:spPr>
        <p:txBody>
          <a:bodyPr rtlCol="0">
            <a:normAutofit lnSpcReduction="10000"/>
          </a:bodyPr>
          <a:lstStyle/>
          <a:p>
            <a:pPr marL="0" indent="0" algn="ctr" eaLnBrk="1" fontAlgn="auto" hangingPunct="1">
              <a:lnSpc>
                <a:spcPct val="150000"/>
              </a:lnSpc>
              <a:spcBef>
                <a:spcPts val="600"/>
              </a:spcBef>
              <a:spcAft>
                <a:spcPts val="0"/>
              </a:spcAft>
              <a:buNone/>
              <a:defRPr/>
            </a:pPr>
            <a:r>
              <a:rPr lang="en-GB" sz="2000" b="1" dirty="0">
                <a:solidFill>
                  <a:schemeClr val="bg2">
                    <a:lumMod val="25000"/>
                  </a:schemeClr>
                </a:solidFill>
                <a:cs typeface="Arial" panose="020B0604020202020204" pitchFamily="34" charset="0"/>
              </a:rPr>
              <a:t>Lecture:</a:t>
            </a:r>
          </a:p>
          <a:p>
            <a:pPr>
              <a:lnSpc>
                <a:spcPct val="120000"/>
              </a:lnSpc>
              <a:spcBef>
                <a:spcPts val="0"/>
              </a:spcBef>
              <a:buClr>
                <a:srgbClr val="404040"/>
              </a:buClr>
            </a:pPr>
            <a:r>
              <a:rPr lang="en-GB" sz="2400" dirty="0">
                <a:solidFill>
                  <a:schemeClr val="bg2">
                    <a:lumMod val="25000"/>
                  </a:schemeClr>
                </a:solidFill>
              </a:rPr>
              <a:t>Critical Writing</a:t>
            </a:r>
          </a:p>
          <a:p>
            <a:pPr>
              <a:lnSpc>
                <a:spcPct val="120000"/>
              </a:lnSpc>
              <a:spcBef>
                <a:spcPts val="0"/>
              </a:spcBef>
              <a:buClr>
                <a:srgbClr val="404040"/>
              </a:buClr>
            </a:pPr>
            <a:r>
              <a:rPr lang="en-GB" sz="2400" dirty="0">
                <a:solidFill>
                  <a:schemeClr val="bg2">
                    <a:lumMod val="25000"/>
                  </a:schemeClr>
                </a:solidFill>
              </a:rPr>
              <a:t>Writing the Literature Review</a:t>
            </a: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Introduction</a:t>
            </a:r>
            <a:endParaRPr lang="en-GB" sz="2000" dirty="0">
              <a:solidFill>
                <a:schemeClr val="bg2">
                  <a:lumMod val="25000"/>
                </a:schemeClr>
              </a:solidFill>
              <a:cs typeface="Arial" panose="020B0604020202020204" pitchFamily="34" charset="0"/>
            </a:endParaRPr>
          </a:p>
          <a:p>
            <a:pPr lvl="1">
              <a:lnSpc>
                <a:spcPct val="120000"/>
              </a:lnSpc>
              <a:spcBef>
                <a:spcPts val="0"/>
              </a:spcBef>
              <a:buClr>
                <a:srgbClr val="404040"/>
              </a:buClr>
            </a:pPr>
            <a:r>
              <a:rPr lang="en-GB" sz="2000" dirty="0">
                <a:solidFill>
                  <a:schemeClr val="bg2">
                    <a:lumMod val="25000"/>
                  </a:schemeClr>
                </a:solidFill>
                <a:cs typeface="Arial"/>
              </a:rPr>
              <a:t>Methodology</a:t>
            </a:r>
            <a:endParaRPr lang="en-GB" sz="2000" dirty="0">
              <a:solidFill>
                <a:schemeClr val="bg2">
                  <a:lumMod val="25000"/>
                </a:schemeClr>
              </a:solidFill>
              <a:cs typeface="Arial" panose="020B0604020202020204" pitchFamily="34" charset="0"/>
            </a:endParaRPr>
          </a:p>
          <a:p>
            <a:pPr lvl="1">
              <a:lnSpc>
                <a:spcPct val="120000"/>
              </a:lnSpc>
              <a:spcBef>
                <a:spcPts val="0"/>
              </a:spcBef>
              <a:buClr>
                <a:srgbClr val="404040"/>
              </a:buClr>
            </a:pPr>
            <a:r>
              <a:rPr lang="en-GB" sz="2000" dirty="0">
                <a:solidFill>
                  <a:schemeClr val="bg2">
                    <a:lumMod val="25000"/>
                  </a:schemeClr>
                </a:solidFill>
                <a:cs typeface="Arial"/>
              </a:rPr>
              <a:t>Methods</a:t>
            </a:r>
          </a:p>
          <a:p>
            <a:pPr marL="0" indent="0" algn="ctr">
              <a:lnSpc>
                <a:spcPct val="120000"/>
              </a:lnSpc>
              <a:spcBef>
                <a:spcPts val="0"/>
              </a:spcBef>
              <a:buClr>
                <a:schemeClr val="tx1">
                  <a:lumMod val="75000"/>
                  <a:lumOff val="25000"/>
                </a:schemeClr>
              </a:buClr>
              <a:buNone/>
            </a:pPr>
            <a:endParaRPr lang="en-GB" sz="2000" b="1" dirty="0">
              <a:solidFill>
                <a:schemeClr val="bg2">
                  <a:lumMod val="25000"/>
                </a:schemeClr>
              </a:solidFill>
              <a:cs typeface="Arial" panose="020B0604020202020204" pitchFamily="34" charset="0"/>
            </a:endParaRPr>
          </a:p>
          <a:p>
            <a:pPr marL="0" indent="0" algn="ctr">
              <a:lnSpc>
                <a:spcPct val="120000"/>
              </a:lnSpc>
              <a:spcBef>
                <a:spcPts val="0"/>
              </a:spcBef>
              <a:buClr>
                <a:schemeClr val="tx1">
                  <a:lumMod val="75000"/>
                  <a:lumOff val="25000"/>
                </a:schemeClr>
              </a:buClr>
              <a:buNone/>
            </a:pPr>
            <a:r>
              <a:rPr lang="en-GB" sz="2000" b="1" dirty="0">
                <a:solidFill>
                  <a:schemeClr val="bg2">
                    <a:lumMod val="25000"/>
                  </a:schemeClr>
                </a:solidFill>
                <a:cs typeface="Arial"/>
              </a:rPr>
              <a:t>Tutorial:</a:t>
            </a:r>
          </a:p>
          <a:p>
            <a:pPr eaLnBrk="1" fontAlgn="auto" hangingPunct="1">
              <a:lnSpc>
                <a:spcPct val="150000"/>
              </a:lnSpc>
              <a:spcBef>
                <a:spcPts val="600"/>
              </a:spcBef>
              <a:spcAft>
                <a:spcPts val="0"/>
              </a:spcAft>
              <a:defRPr/>
            </a:pPr>
            <a:r>
              <a:rPr lang="en-GB" sz="2000" dirty="0">
                <a:solidFill>
                  <a:schemeClr val="bg2">
                    <a:lumMod val="25000"/>
                  </a:schemeClr>
                </a:solidFill>
                <a:cs typeface="Arial" panose="020B0604020202020204" pitchFamily="34" charset="0"/>
              </a:rPr>
              <a:t>Q &amp; A </a:t>
            </a:r>
          </a:p>
          <a:p>
            <a:pPr marL="342900" indent="-342900" eaLnBrk="1" fontAlgn="auto" hangingPunct="1">
              <a:spcAft>
                <a:spcPts val="0"/>
              </a:spcAft>
              <a:defRPr/>
            </a:pPr>
            <a:endParaRPr lang="en-GB" sz="2000" dirty="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sz="2000" dirty="0">
              <a:cs typeface="Arial" panose="020B0604020202020204" pitchFamily="34" charset="0"/>
            </a:endParaRPr>
          </a:p>
          <a:p>
            <a:pPr marL="342900" indent="-342900" eaLnBrk="1" fontAlgn="auto" hangingPunct="1">
              <a:spcAft>
                <a:spcPts val="0"/>
              </a:spcAft>
              <a:defRPr/>
            </a:pPr>
            <a:endParaRPr lang="en-GB" sz="2000" dirty="0">
              <a:cs typeface="Arial" panose="020B0604020202020204" pitchFamily="34" charset="0"/>
            </a:endParaRPr>
          </a:p>
          <a:p>
            <a:pPr eaLnBrk="1" fontAlgn="auto" hangingPunct="1">
              <a:spcAft>
                <a:spcPts val="0"/>
              </a:spcAft>
              <a:defRPr/>
            </a:pPr>
            <a:endParaRPr lang="en-GB" sz="2000" dirty="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sz="2000" dirty="0">
              <a:cs typeface="Arial" panose="020B0604020202020204" pitchFamily="34" charset="0"/>
            </a:endParaRPr>
          </a:p>
          <a:p>
            <a:pPr eaLnBrk="1" fontAlgn="auto" hangingPunct="1">
              <a:spcAft>
                <a:spcPts val="0"/>
              </a:spcAft>
              <a:defRPr/>
            </a:pPr>
            <a:endParaRPr lang="en-GB" sz="2000" dirty="0"/>
          </a:p>
        </p:txBody>
      </p:sp>
    </p:spTree>
  </p:cSld>
  <p:clrMapOvr>
    <a:masterClrMapping/>
  </p:clrMapOvr>
  <p:transition spd="slow">
    <p:blinds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encil drawing a line on a white surface">
            <a:extLst>
              <a:ext uri="{FF2B5EF4-FFF2-40B4-BE49-F238E27FC236}">
                <a16:creationId xmlns:a16="http://schemas.microsoft.com/office/drawing/2014/main" id="{33B9D57D-AE4E-2B9F-E5AE-91B1313FA03C}"/>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1">
            <a:extLst>
              <a:ext uri="{FF2B5EF4-FFF2-40B4-BE49-F238E27FC236}">
                <a16:creationId xmlns:a16="http://schemas.microsoft.com/office/drawing/2014/main" id="{E42D381D-4967-3033-F9C4-CE7C7B74DE55}"/>
              </a:ext>
            </a:extLst>
          </p:cNvPr>
          <p:cNvSpPr txBox="1">
            <a:spLocks noChangeArrowheads="1"/>
          </p:cNvSpPr>
          <p:nvPr/>
        </p:nvSpPr>
        <p:spPr>
          <a:xfrm>
            <a:off x="8022021" y="3231931"/>
            <a:ext cx="3852041" cy="1834056"/>
          </a:xfrm>
          <a:prstGeom prst="rect">
            <a:avLst/>
          </a:prstGeom>
        </p:spPr>
        <p:txBody>
          <a:bodyPr vert="horz" lIns="91440" tIns="45720" rIns="91440" bIns="45720" rtlCol="0" anchor="b">
            <a:normAutofit/>
          </a:bodyPr>
          <a:lst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a:lstStyle>
          <a:p>
            <a:pPr eaLnBrk="1" hangingPunct="1">
              <a:spcAft>
                <a:spcPts val="600"/>
              </a:spcAft>
            </a:pPr>
            <a:r>
              <a:rPr lang="en-US" altLang="en-US" dirty="0">
                <a:solidFill>
                  <a:schemeClr val="tx1">
                    <a:lumMod val="65000"/>
                    <a:lumOff val="35000"/>
                  </a:schemeClr>
                </a:solidFill>
              </a:rPr>
              <a:t>Critical Writing</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253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2480F6-E5C4-DAD5-AC7A-94992EC4A4FF}"/>
              </a:ext>
            </a:extLst>
          </p:cNvPr>
          <p:cNvSpPr>
            <a:spLocks noGrp="1"/>
          </p:cNvSpPr>
          <p:nvPr>
            <p:ph type="title"/>
          </p:nvPr>
        </p:nvSpPr>
        <p:spPr>
          <a:xfrm>
            <a:off x="838201" y="179254"/>
            <a:ext cx="6212079" cy="1837554"/>
          </a:xfrm>
        </p:spPr>
        <p:txBody>
          <a:bodyPr/>
          <a:lstStyle/>
          <a:p>
            <a:r>
              <a:rPr lang="en-GB" dirty="0"/>
              <a:t>Literature Review: </a:t>
            </a:r>
            <a:br>
              <a:rPr lang="en-GB" dirty="0"/>
            </a:br>
            <a:r>
              <a:rPr lang="en-GB" dirty="0"/>
              <a:t>A type of critical writing</a:t>
            </a:r>
          </a:p>
        </p:txBody>
      </p:sp>
      <p:sp>
        <p:nvSpPr>
          <p:cNvPr id="5" name="Content Placeholder 4">
            <a:extLst>
              <a:ext uri="{FF2B5EF4-FFF2-40B4-BE49-F238E27FC236}">
                <a16:creationId xmlns:a16="http://schemas.microsoft.com/office/drawing/2014/main" id="{7463882A-E638-F483-D913-46E41B188787}"/>
              </a:ext>
            </a:extLst>
          </p:cNvPr>
          <p:cNvSpPr>
            <a:spLocks noGrp="1"/>
          </p:cNvSpPr>
          <p:nvPr>
            <p:ph sz="half" idx="1"/>
          </p:nvPr>
        </p:nvSpPr>
        <p:spPr>
          <a:xfrm>
            <a:off x="753100" y="2085174"/>
            <a:ext cx="6297180" cy="4484896"/>
          </a:xfrm>
        </p:spPr>
        <p:txBody>
          <a:bodyPr/>
          <a:lstStyle/>
          <a:p>
            <a:endParaRPr lang="en-GB" dirty="0"/>
          </a:p>
          <a:p>
            <a:r>
              <a:rPr lang="en-GB" dirty="0">
                <a:solidFill>
                  <a:schemeClr val="bg2">
                    <a:lumMod val="25000"/>
                  </a:schemeClr>
                </a:solidFill>
              </a:rPr>
              <a:t>A literature review is a type of </a:t>
            </a:r>
            <a:r>
              <a:rPr lang="en-GB" b="1" dirty="0">
                <a:solidFill>
                  <a:schemeClr val="bg2">
                    <a:lumMod val="25000"/>
                  </a:schemeClr>
                </a:solidFill>
              </a:rPr>
              <a:t>critical writing </a:t>
            </a:r>
            <a:r>
              <a:rPr lang="en-GB" dirty="0">
                <a:solidFill>
                  <a:schemeClr val="bg2">
                    <a:lumMod val="25000"/>
                  </a:schemeClr>
                </a:solidFill>
              </a:rPr>
              <a:t>in which you analyse and evaluate many sources on a specific topic…</a:t>
            </a:r>
          </a:p>
          <a:p>
            <a:endParaRPr lang="en-GB" dirty="0">
              <a:solidFill>
                <a:schemeClr val="bg2">
                  <a:lumMod val="25000"/>
                </a:schemeClr>
              </a:solidFill>
            </a:endParaRPr>
          </a:p>
          <a:p>
            <a:r>
              <a:rPr lang="en-GB" dirty="0">
                <a:solidFill>
                  <a:schemeClr val="bg2">
                    <a:lumMod val="25000"/>
                  </a:schemeClr>
                </a:solidFill>
              </a:rPr>
              <a:t>The purpose is to provide your reader with an overview of the research that has been done on your topic, and to evaluate the sources you are reviewing…</a:t>
            </a:r>
          </a:p>
        </p:txBody>
      </p:sp>
      <p:sp>
        <p:nvSpPr>
          <p:cNvPr id="7" name="Rectangle 6">
            <a:extLst>
              <a:ext uri="{FF2B5EF4-FFF2-40B4-BE49-F238E27FC236}">
                <a16:creationId xmlns:a16="http://schemas.microsoft.com/office/drawing/2014/main" id="{B655168E-319A-E2D9-336A-592D7FA75E0E}"/>
              </a:ext>
            </a:extLst>
          </p:cNvPr>
          <p:cNvSpPr/>
          <p:nvPr/>
        </p:nvSpPr>
        <p:spPr>
          <a:xfrm>
            <a:off x="10810430" y="0"/>
            <a:ext cx="1381570" cy="6858000"/>
          </a:xfrm>
          <a:prstGeom prst="rect">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2D82A91-B7E9-0069-B640-49F596E49B9D}"/>
              </a:ext>
            </a:extLst>
          </p:cNvPr>
          <p:cNvSpPr/>
          <p:nvPr/>
        </p:nvSpPr>
        <p:spPr>
          <a:xfrm>
            <a:off x="8742347" y="1851232"/>
            <a:ext cx="3263069" cy="3155535"/>
          </a:xfrm>
          <a:prstGeom prst="ellipse">
            <a:avLst/>
          </a:prstGeom>
          <a:blipFill>
            <a:blip r:embed="rId3"/>
            <a:stretch>
              <a:fillRect/>
            </a:stretch>
          </a:blip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peech Bubble: Oval 8">
            <a:extLst>
              <a:ext uri="{FF2B5EF4-FFF2-40B4-BE49-F238E27FC236}">
                <a16:creationId xmlns:a16="http://schemas.microsoft.com/office/drawing/2014/main" id="{E4EAFF2B-7F2B-FA7A-9876-ADA61576C9C7}"/>
              </a:ext>
            </a:extLst>
          </p:cNvPr>
          <p:cNvSpPr/>
          <p:nvPr/>
        </p:nvSpPr>
        <p:spPr>
          <a:xfrm>
            <a:off x="6870820" y="495656"/>
            <a:ext cx="5321180" cy="5059110"/>
          </a:xfrm>
          <a:prstGeom prst="wedgeEllipseCallout">
            <a:avLst>
              <a:gd name="adj1" fmla="val 38813"/>
              <a:gd name="adj2" fmla="val 74755"/>
            </a:avLst>
          </a:prstGeom>
          <a:solidFill>
            <a:srgbClr val="FDF8D7"/>
          </a:solidFill>
        </p:spPr>
        <p:style>
          <a:lnRef idx="2">
            <a:schemeClr val="dk1"/>
          </a:lnRef>
          <a:fillRef idx="1">
            <a:schemeClr val="lt1"/>
          </a:fillRef>
          <a:effectRef idx="0">
            <a:schemeClr val="dk1"/>
          </a:effectRef>
          <a:fontRef idx="minor">
            <a:schemeClr val="dk1"/>
          </a:fontRef>
        </p:style>
        <p:txBody>
          <a:bodyPr rtlCol="0" anchor="ctr"/>
          <a:lstStyle/>
          <a:p>
            <a:pPr marL="0" indent="0" algn="ctr">
              <a:buNone/>
            </a:pPr>
            <a:r>
              <a:rPr lang="en-GB" sz="3200" b="1" dirty="0">
                <a:latin typeface="Cavolini" panose="03000502040302020204" pitchFamily="66" charset="0"/>
                <a:cs typeface="Cavolini" panose="03000502040302020204" pitchFamily="66" charset="0"/>
              </a:rPr>
              <a:t>Consider:</a:t>
            </a:r>
          </a:p>
          <a:p>
            <a:pPr marL="0" indent="0">
              <a:buNone/>
            </a:pPr>
            <a:endParaRPr lang="en-GB" sz="3200" dirty="0">
              <a:latin typeface="Cavolini" panose="03000502040302020204" pitchFamily="66" charset="0"/>
              <a:cs typeface="Cavolini" panose="03000502040302020204" pitchFamily="66" charset="0"/>
            </a:endParaRPr>
          </a:p>
          <a:p>
            <a:pPr marL="0" indent="0" algn="ctr">
              <a:buNone/>
            </a:pPr>
            <a:r>
              <a:rPr lang="en-GB" sz="2800" dirty="0">
                <a:latin typeface="Cavolini" panose="03000502040302020204" pitchFamily="66" charset="0"/>
                <a:cs typeface="Cavolini" panose="03000502040302020204" pitchFamily="66" charset="0"/>
              </a:rPr>
              <a:t>What is critical writing?</a:t>
            </a:r>
          </a:p>
          <a:p>
            <a:pPr marL="0" indent="0" algn="ctr">
              <a:buNone/>
            </a:pPr>
            <a:endParaRPr lang="en-GB" sz="2800" dirty="0">
              <a:latin typeface="Cavolini" panose="03000502040302020204" pitchFamily="66" charset="0"/>
              <a:cs typeface="Cavolini" panose="03000502040302020204" pitchFamily="66" charset="0"/>
            </a:endParaRPr>
          </a:p>
          <a:p>
            <a:pPr marL="0" indent="0" algn="ctr">
              <a:buNone/>
            </a:pPr>
            <a:r>
              <a:rPr lang="en-GB" sz="2800" dirty="0">
                <a:latin typeface="Cavolini" panose="03000502040302020204" pitchFamily="66" charset="0"/>
                <a:cs typeface="Cavolini" panose="03000502040302020204" pitchFamily="66" charset="0"/>
              </a:rPr>
              <a:t>Why is it important in Higher Education?</a:t>
            </a:r>
          </a:p>
        </p:txBody>
      </p:sp>
    </p:spTree>
    <p:extLst>
      <p:ext uri="{BB962C8B-B14F-4D97-AF65-F5344CB8AC3E}">
        <p14:creationId xmlns:p14="http://schemas.microsoft.com/office/powerpoint/2010/main" val="362665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72" name="Picture 4" descr="Why Aristotle Was Right: The Power Of Balance | by Anthony Perez | Medium">
            <a:extLst>
              <a:ext uri="{FF2B5EF4-FFF2-40B4-BE49-F238E27FC236}">
                <a16:creationId xmlns:a16="http://schemas.microsoft.com/office/drawing/2014/main" id="{4A5D77B2-3857-24C4-F321-E920D5639B7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5360" y="0"/>
            <a:ext cx="740664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07914FDD-4862-5E8E-417B-AAAA9D2DB36E}"/>
              </a:ext>
            </a:extLst>
          </p:cNvPr>
          <p:cNvSpPr>
            <a:spLocks noGrp="1"/>
          </p:cNvSpPr>
          <p:nvPr>
            <p:ph sz="half" idx="1"/>
          </p:nvPr>
        </p:nvSpPr>
        <p:spPr>
          <a:xfrm>
            <a:off x="259080" y="1234440"/>
            <a:ext cx="6451436" cy="4942523"/>
          </a:xfrm>
        </p:spPr>
        <p:txBody>
          <a:bodyPr/>
          <a:lstStyle/>
          <a:p>
            <a:pPr marL="0" indent="0" algn="ctr">
              <a:lnSpc>
                <a:spcPct val="100000"/>
              </a:lnSpc>
              <a:buNone/>
            </a:pPr>
            <a:r>
              <a:rPr lang="en-GB" sz="3600" dirty="0">
                <a:latin typeface="Amasis MT Pro" panose="020B0604020202020204" pitchFamily="18" charset="0"/>
              </a:rPr>
              <a:t>“It is the mark of an educated mind to be able to entertain a thought without accepting it” </a:t>
            </a:r>
          </a:p>
          <a:p>
            <a:pPr marL="0" indent="0" algn="r">
              <a:buNone/>
            </a:pPr>
            <a:endParaRPr lang="en-GB" sz="1400" dirty="0">
              <a:latin typeface="Amasis MT Pro" panose="020B0604020202020204" pitchFamily="18" charset="0"/>
            </a:endParaRPr>
          </a:p>
          <a:p>
            <a:pPr marL="0" indent="0" algn="r">
              <a:buNone/>
            </a:pPr>
            <a:r>
              <a:rPr lang="en-GB" sz="3600" dirty="0">
                <a:latin typeface="Amasis MT Pro" panose="020B0604020202020204" pitchFamily="18" charset="0"/>
              </a:rPr>
              <a:t>Aristotle</a:t>
            </a:r>
          </a:p>
        </p:txBody>
      </p:sp>
    </p:spTree>
    <p:extLst>
      <p:ext uri="{BB962C8B-B14F-4D97-AF65-F5344CB8AC3E}">
        <p14:creationId xmlns:p14="http://schemas.microsoft.com/office/powerpoint/2010/main" val="1235030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BFFFB-1218-C6CD-FF55-FF1C9642C9B9}"/>
              </a:ext>
            </a:extLst>
          </p:cNvPr>
          <p:cNvSpPr>
            <a:spLocks noGrp="1"/>
          </p:cNvSpPr>
          <p:nvPr>
            <p:ph type="title"/>
          </p:nvPr>
        </p:nvSpPr>
        <p:spPr>
          <a:xfrm>
            <a:off x="4153256" y="136525"/>
            <a:ext cx="7733944" cy="964911"/>
          </a:xfrm>
        </p:spPr>
        <p:txBody>
          <a:bodyPr/>
          <a:lstStyle/>
          <a:p>
            <a:r>
              <a:rPr lang="en-GB" dirty="0"/>
              <a:t>Critical writing is…</a:t>
            </a:r>
          </a:p>
        </p:txBody>
      </p:sp>
      <p:sp>
        <p:nvSpPr>
          <p:cNvPr id="3" name="Content Placeholder 2">
            <a:extLst>
              <a:ext uri="{FF2B5EF4-FFF2-40B4-BE49-F238E27FC236}">
                <a16:creationId xmlns:a16="http://schemas.microsoft.com/office/drawing/2014/main" id="{9B2517DD-193E-8479-50D0-3700947D95E2}"/>
              </a:ext>
            </a:extLst>
          </p:cNvPr>
          <p:cNvSpPr>
            <a:spLocks noGrp="1"/>
          </p:cNvSpPr>
          <p:nvPr>
            <p:ph idx="1"/>
          </p:nvPr>
        </p:nvSpPr>
        <p:spPr>
          <a:xfrm>
            <a:off x="4153256" y="1316052"/>
            <a:ext cx="8038744" cy="5405423"/>
          </a:xfrm>
        </p:spPr>
        <p:txBody>
          <a:bodyPr/>
          <a:lstStyle/>
          <a:p>
            <a:r>
              <a:rPr lang="en-GB" sz="2400" b="0" i="0" dirty="0">
                <a:solidFill>
                  <a:schemeClr val="bg2">
                    <a:lumMod val="25000"/>
                  </a:schemeClr>
                </a:solidFill>
                <a:effectLst/>
              </a:rPr>
              <a:t>Writing which analyses and evaluates information, from multiple sources, in order to develop an argument…</a:t>
            </a:r>
          </a:p>
          <a:p>
            <a:endParaRPr lang="en-GB" sz="2400" dirty="0">
              <a:solidFill>
                <a:schemeClr val="bg2">
                  <a:lumMod val="25000"/>
                </a:schemeClr>
              </a:solidFill>
            </a:endParaRPr>
          </a:p>
          <a:p>
            <a:r>
              <a:rPr lang="en-GB" sz="2400" b="0" i="0" dirty="0">
                <a:solidFill>
                  <a:schemeClr val="bg2">
                    <a:lumMod val="25000"/>
                  </a:schemeClr>
                </a:solidFill>
                <a:effectLst/>
              </a:rPr>
              <a:t>A mistake many writers make is to assume that everything they read is true and that they should agree with it, since it has been published in an academic text or journal…</a:t>
            </a:r>
          </a:p>
          <a:p>
            <a:endParaRPr lang="en-GB" sz="2400" dirty="0">
              <a:solidFill>
                <a:schemeClr val="bg2">
                  <a:lumMod val="25000"/>
                </a:schemeClr>
              </a:solidFill>
            </a:endParaRPr>
          </a:p>
          <a:p>
            <a:r>
              <a:rPr lang="en-GB" sz="2400" b="0" i="0" dirty="0">
                <a:solidFill>
                  <a:schemeClr val="bg2">
                    <a:lumMod val="25000"/>
                  </a:schemeClr>
                </a:solidFill>
                <a:effectLst/>
              </a:rPr>
              <a:t>You should be critical of (i.e. question) what you read, looking for reasons why it should be accepted or rejected…</a:t>
            </a:r>
          </a:p>
          <a:p>
            <a:endParaRPr lang="en-GB" sz="2400" dirty="0">
              <a:solidFill>
                <a:schemeClr val="bg2">
                  <a:lumMod val="25000"/>
                </a:schemeClr>
              </a:solidFill>
            </a:endParaRPr>
          </a:p>
          <a:p>
            <a:r>
              <a:rPr lang="en-GB" sz="2400" dirty="0">
                <a:solidFill>
                  <a:schemeClr val="bg2">
                    <a:lumMod val="25000"/>
                  </a:schemeClr>
                </a:solidFill>
              </a:rPr>
              <a:t>F</a:t>
            </a:r>
            <a:r>
              <a:rPr lang="en-GB" sz="2400" b="0" i="0" dirty="0">
                <a:solidFill>
                  <a:schemeClr val="bg2">
                    <a:lumMod val="25000"/>
                  </a:schemeClr>
                </a:solidFill>
                <a:effectLst/>
              </a:rPr>
              <a:t>or example by comparing it with what other writers say about the topic, or evaluating the research methods to see if they are adequate or whether they could be improved….</a:t>
            </a:r>
            <a:endParaRPr lang="en-GB" sz="2400" dirty="0">
              <a:solidFill>
                <a:schemeClr val="bg2">
                  <a:lumMod val="25000"/>
                </a:schemeClr>
              </a:solidFill>
            </a:endParaRPr>
          </a:p>
        </p:txBody>
      </p:sp>
      <p:sp>
        <p:nvSpPr>
          <p:cNvPr id="7" name="Rectangle 6">
            <a:extLst>
              <a:ext uri="{FF2B5EF4-FFF2-40B4-BE49-F238E27FC236}">
                <a16:creationId xmlns:a16="http://schemas.microsoft.com/office/drawing/2014/main" id="{39F0F640-F025-E0E3-DF52-F2EBC8579407}"/>
              </a:ext>
            </a:extLst>
          </p:cNvPr>
          <p:cNvSpPr/>
          <p:nvPr/>
        </p:nvSpPr>
        <p:spPr>
          <a:xfrm>
            <a:off x="0" y="0"/>
            <a:ext cx="3982340" cy="6858000"/>
          </a:xfrm>
          <a:prstGeom prst="rect">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Media Bias Handout | OER Commons">
            <a:extLst>
              <a:ext uri="{FF2B5EF4-FFF2-40B4-BE49-F238E27FC236}">
                <a16:creationId xmlns:a16="http://schemas.microsoft.com/office/drawing/2014/main" id="{0061A245-3568-CB6A-7D13-DBA3C038488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771" y="1316052"/>
            <a:ext cx="3782797" cy="3999432"/>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42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4CA44B-49A9-C45D-4D77-CB2BD65322AE}"/>
              </a:ext>
            </a:extLst>
          </p:cNvPr>
          <p:cNvSpPr>
            <a:spLocks noGrp="1"/>
          </p:cNvSpPr>
          <p:nvPr>
            <p:ph idx="1"/>
          </p:nvPr>
        </p:nvSpPr>
        <p:spPr>
          <a:xfrm>
            <a:off x="0" y="153824"/>
            <a:ext cx="4639056" cy="6069995"/>
          </a:xfrm>
        </p:spPr>
        <p:txBody>
          <a:bodyPr>
            <a:noAutofit/>
          </a:bodyPr>
          <a:lstStyle/>
          <a:p>
            <a:r>
              <a:rPr lang="en-GB" sz="2100" dirty="0">
                <a:solidFill>
                  <a:schemeClr val="bg2">
                    <a:lumMod val="25000"/>
                  </a:schemeClr>
                </a:solidFill>
              </a:rPr>
              <a:t>U</a:t>
            </a:r>
            <a:r>
              <a:rPr lang="en-GB" sz="2100" b="0" i="0" dirty="0">
                <a:solidFill>
                  <a:schemeClr val="bg2">
                    <a:lumMod val="25000"/>
                  </a:schemeClr>
                </a:solidFill>
                <a:effectLst/>
              </a:rPr>
              <a:t>se a wide range of range of sources</a:t>
            </a:r>
            <a:endParaRPr lang="en-GB" sz="2100" dirty="0">
              <a:solidFill>
                <a:schemeClr val="bg2">
                  <a:lumMod val="25000"/>
                </a:schemeClr>
              </a:solidFill>
            </a:endParaRPr>
          </a:p>
          <a:p>
            <a:endParaRPr lang="en-GB" sz="2100" dirty="0">
              <a:solidFill>
                <a:schemeClr val="bg2">
                  <a:lumMod val="25000"/>
                </a:schemeClr>
              </a:solidFill>
            </a:endParaRPr>
          </a:p>
          <a:p>
            <a:r>
              <a:rPr lang="en-GB" sz="2100" dirty="0">
                <a:solidFill>
                  <a:schemeClr val="bg2">
                    <a:lumMod val="25000"/>
                  </a:schemeClr>
                </a:solidFill>
              </a:rPr>
              <a:t>Consider all sides of the issue</a:t>
            </a:r>
          </a:p>
          <a:p>
            <a:pPr marL="0" indent="0">
              <a:buNone/>
            </a:pPr>
            <a:endParaRPr lang="en-GB" sz="2100" dirty="0">
              <a:solidFill>
                <a:schemeClr val="bg2">
                  <a:lumMod val="25000"/>
                </a:schemeClr>
              </a:solidFill>
            </a:endParaRPr>
          </a:p>
          <a:p>
            <a:r>
              <a:rPr lang="en-GB" sz="2100" dirty="0">
                <a:solidFill>
                  <a:schemeClr val="bg2">
                    <a:lumMod val="25000"/>
                  </a:schemeClr>
                </a:solidFill>
              </a:rPr>
              <a:t>Analyse and evaluate the effectiveness of the different authors’ arguments. </a:t>
            </a:r>
          </a:p>
          <a:p>
            <a:pPr marL="0" indent="0">
              <a:buNone/>
            </a:pPr>
            <a:endParaRPr lang="en-GB" sz="2100" dirty="0">
              <a:solidFill>
                <a:schemeClr val="bg2">
                  <a:lumMod val="25000"/>
                </a:schemeClr>
              </a:solidFill>
            </a:endParaRPr>
          </a:p>
          <a:p>
            <a:r>
              <a:rPr lang="en-GB" sz="2100" dirty="0">
                <a:solidFill>
                  <a:schemeClr val="bg2">
                    <a:lumMod val="25000"/>
                  </a:schemeClr>
                </a:solidFill>
              </a:rPr>
              <a:t>Highlight areas where much research has been done, as well as areas where more research still needs to be done…</a:t>
            </a:r>
          </a:p>
          <a:p>
            <a:endParaRPr lang="en-GB" sz="2100" dirty="0">
              <a:solidFill>
                <a:schemeClr val="bg2">
                  <a:lumMod val="25000"/>
                </a:schemeClr>
              </a:solidFill>
            </a:endParaRPr>
          </a:p>
          <a:p>
            <a:r>
              <a:rPr lang="en-GB" sz="2100" dirty="0">
                <a:solidFill>
                  <a:schemeClr val="bg2">
                    <a:lumMod val="25000"/>
                  </a:schemeClr>
                </a:solidFill>
              </a:rPr>
              <a:t>Compare sources with each other, pointing out where they agree or disagree with one another. </a:t>
            </a:r>
          </a:p>
          <a:p>
            <a:pPr marL="0" indent="0">
              <a:buNone/>
            </a:pPr>
            <a:endParaRPr lang="en-GB" sz="2100" dirty="0">
              <a:solidFill>
                <a:schemeClr val="bg2">
                  <a:lumMod val="25000"/>
                </a:schemeClr>
              </a:solidFill>
            </a:endParaRPr>
          </a:p>
          <a:p>
            <a:r>
              <a:rPr lang="en-GB" sz="2100" dirty="0">
                <a:solidFill>
                  <a:schemeClr val="bg2">
                    <a:lumMod val="25000"/>
                  </a:schemeClr>
                </a:solidFill>
              </a:rPr>
              <a:t>Provide an evaluation explaining which authors’ writing you find more persuasive, and why. </a:t>
            </a:r>
          </a:p>
          <a:p>
            <a:pPr marL="0" indent="0">
              <a:buNone/>
            </a:pPr>
            <a:endParaRPr lang="en-GB" sz="2000" dirty="0">
              <a:solidFill>
                <a:schemeClr val="bg2">
                  <a:lumMod val="25000"/>
                </a:schemeClr>
              </a:solidFill>
            </a:endParaRPr>
          </a:p>
          <a:p>
            <a:pPr marL="0" indent="0">
              <a:buNone/>
            </a:pPr>
            <a:endParaRPr lang="en-GB" sz="2000" dirty="0">
              <a:solidFill>
                <a:schemeClr val="bg2">
                  <a:lumMod val="25000"/>
                </a:schemeClr>
              </a:solidFill>
            </a:endParaRPr>
          </a:p>
          <a:p>
            <a:pPr marL="0" indent="0">
              <a:buNone/>
            </a:pPr>
            <a:endParaRPr lang="en-GB" sz="2000" dirty="0"/>
          </a:p>
        </p:txBody>
      </p:sp>
      <p:sp>
        <p:nvSpPr>
          <p:cNvPr id="1031" name="Rectangle 103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ritical Thinking | Skills Hub">
            <a:extLst>
              <a:ext uri="{FF2B5EF4-FFF2-40B4-BE49-F238E27FC236}">
                <a16:creationId xmlns:a16="http://schemas.microsoft.com/office/drawing/2014/main" id="{97C95FCB-C73C-9BA2-5C92-F94FB65FF4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65560" y="807593"/>
            <a:ext cx="5099936" cy="52395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953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5 Tips for Writing a Critical Essay - Write My Essays">
            <a:extLst>
              <a:ext uri="{FF2B5EF4-FFF2-40B4-BE49-F238E27FC236}">
                <a16:creationId xmlns:a16="http://schemas.microsoft.com/office/drawing/2014/main" id="{F9925BD8-1E2C-4FFB-8FE7-52C2E9AC56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730"/>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6153" name="Straight Connector 615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908EB0C-7BFD-BDAB-19BE-0B7B63D3B074}"/>
              </a:ext>
            </a:extLst>
          </p:cNvPr>
          <p:cNvSpPr txBox="1"/>
          <p:nvPr/>
        </p:nvSpPr>
        <p:spPr>
          <a:xfrm>
            <a:off x="-58783" y="3762523"/>
            <a:ext cx="5882415" cy="1865126"/>
          </a:xfrm>
          <a:prstGeom prst="rect">
            <a:avLst/>
          </a:prstGeom>
          <a:noFill/>
        </p:spPr>
        <p:txBody>
          <a:bodyPr wrap="square">
            <a:spAutoFit/>
          </a:bodyPr>
          <a:lstStyle/>
          <a:p>
            <a:pPr algn="ctr" eaLnBrk="1" hangingPunct="1">
              <a:lnSpc>
                <a:spcPct val="90000"/>
              </a:lnSpc>
              <a:spcAft>
                <a:spcPts val="600"/>
              </a:spcAft>
            </a:pPr>
            <a:r>
              <a:rPr lang="en-US" sz="3200" dirty="0">
                <a:solidFill>
                  <a:schemeClr val="tx1"/>
                </a:solidFill>
              </a:rPr>
              <a:t>Critical writing is a refusal to accept the conclusions of other writers without evaluating the arguments and evidence they provide…</a:t>
            </a:r>
          </a:p>
        </p:txBody>
      </p:sp>
    </p:spTree>
    <p:extLst>
      <p:ext uri="{BB962C8B-B14F-4D97-AF65-F5344CB8AC3E}">
        <p14:creationId xmlns:p14="http://schemas.microsoft.com/office/powerpoint/2010/main" val="1801773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CFF7A8-6D1C-1C89-5D1C-58B33E21DF68}"/>
              </a:ext>
            </a:extLst>
          </p:cNvPr>
          <p:cNvSpPr>
            <a:spLocks noGrp="1"/>
          </p:cNvSpPr>
          <p:nvPr>
            <p:ph sz="half" idx="1"/>
          </p:nvPr>
        </p:nvSpPr>
        <p:spPr>
          <a:xfrm>
            <a:off x="7720150" y="361335"/>
            <a:ext cx="4329282" cy="6297562"/>
          </a:xfrm>
        </p:spPr>
        <p:txBody>
          <a:bodyPr vert="horz" lIns="91440" tIns="45720" rIns="91440" bIns="45720" rtlCol="0">
            <a:normAutofit fontScale="92500" lnSpcReduction="10000"/>
          </a:bodyPr>
          <a:lstStyle/>
          <a:p>
            <a:pPr eaLnBrk="1" hangingPunct="1"/>
            <a:r>
              <a:rPr lang="en-US" sz="2400" b="0" i="0" dirty="0">
                <a:solidFill>
                  <a:schemeClr val="bg2">
                    <a:lumMod val="25000"/>
                  </a:schemeClr>
                </a:solidFill>
                <a:effectLst/>
              </a:rPr>
              <a:t>Critical writing is often contrasted with </a:t>
            </a:r>
            <a:r>
              <a:rPr lang="en-US" sz="2400" b="0" dirty="0">
                <a:solidFill>
                  <a:schemeClr val="bg2">
                    <a:lumMod val="25000"/>
                  </a:schemeClr>
                </a:solidFill>
                <a:effectLst/>
              </a:rPr>
              <a:t>descriptive writing… </a:t>
            </a:r>
            <a:endParaRPr lang="en-US" sz="2400" dirty="0">
              <a:solidFill>
                <a:schemeClr val="bg2">
                  <a:lumMod val="25000"/>
                </a:schemeClr>
              </a:solidFill>
            </a:endParaRPr>
          </a:p>
          <a:p>
            <a:pPr eaLnBrk="1" hangingPunct="1"/>
            <a:endParaRPr lang="en-US" sz="900" b="0" i="0" dirty="0">
              <a:solidFill>
                <a:schemeClr val="bg2">
                  <a:lumMod val="25000"/>
                </a:schemeClr>
              </a:solidFill>
              <a:effectLst/>
            </a:endParaRPr>
          </a:p>
          <a:p>
            <a:pPr eaLnBrk="1" hangingPunct="1"/>
            <a:r>
              <a:rPr lang="en-US" sz="2400" b="0" i="0" dirty="0">
                <a:solidFill>
                  <a:schemeClr val="bg2">
                    <a:lumMod val="25000"/>
                  </a:schemeClr>
                </a:solidFill>
                <a:effectLst/>
              </a:rPr>
              <a:t>Descriptive writing simply describes what something is like… </a:t>
            </a:r>
          </a:p>
          <a:p>
            <a:pPr eaLnBrk="1" hangingPunct="1"/>
            <a:endParaRPr lang="en-US" sz="900" dirty="0">
              <a:solidFill>
                <a:schemeClr val="bg2">
                  <a:lumMod val="25000"/>
                </a:schemeClr>
              </a:solidFill>
            </a:endParaRPr>
          </a:p>
          <a:p>
            <a:pPr eaLnBrk="1" hangingPunct="1"/>
            <a:r>
              <a:rPr lang="en-US" sz="2400" b="0" i="0" dirty="0">
                <a:solidFill>
                  <a:schemeClr val="bg2">
                    <a:lumMod val="25000"/>
                  </a:schemeClr>
                </a:solidFill>
                <a:effectLst/>
              </a:rPr>
              <a:t>Some description is still necessary in your writing, for example to:</a:t>
            </a:r>
          </a:p>
          <a:p>
            <a:pPr marL="0" indent="0" eaLnBrk="1" hangingPunct="1">
              <a:buNone/>
            </a:pPr>
            <a:endParaRPr lang="en-US" sz="2400" b="0" i="0" dirty="0">
              <a:solidFill>
                <a:schemeClr val="bg2">
                  <a:lumMod val="25000"/>
                </a:schemeClr>
              </a:solidFill>
              <a:effectLst/>
            </a:endParaRPr>
          </a:p>
          <a:p>
            <a:pPr lvl="1" eaLnBrk="1" hangingPunct="1"/>
            <a:r>
              <a:rPr lang="en-US" sz="2000" dirty="0">
                <a:solidFill>
                  <a:schemeClr val="bg2">
                    <a:lumMod val="25000"/>
                  </a:schemeClr>
                </a:solidFill>
              </a:rPr>
              <a:t>Gi</a:t>
            </a:r>
            <a:r>
              <a:rPr lang="en-US" sz="2000" b="0" i="0" u="none" strike="noStrike" dirty="0">
                <a:solidFill>
                  <a:schemeClr val="bg2">
                    <a:lumMod val="25000"/>
                  </a:schemeClr>
                </a:solidFill>
                <a:effectLst/>
              </a:rPr>
              <a:t>ve the background of your research</a:t>
            </a:r>
          </a:p>
          <a:p>
            <a:pPr marL="457200" lvl="1" indent="0" eaLnBrk="1" hangingPunct="1">
              <a:buNone/>
            </a:pPr>
            <a:endParaRPr lang="en-US" sz="2000" b="0" i="0" u="none" strike="noStrike" dirty="0">
              <a:solidFill>
                <a:schemeClr val="bg2">
                  <a:lumMod val="25000"/>
                </a:schemeClr>
              </a:solidFill>
              <a:effectLst/>
            </a:endParaRPr>
          </a:p>
          <a:p>
            <a:pPr lvl="1" eaLnBrk="1" hangingPunct="1"/>
            <a:r>
              <a:rPr lang="en-US" sz="2000" b="0" i="0" u="none" strike="noStrike" dirty="0">
                <a:solidFill>
                  <a:schemeClr val="bg2">
                    <a:lumMod val="25000"/>
                  </a:schemeClr>
                </a:solidFill>
                <a:effectLst/>
              </a:rPr>
              <a:t>Describe the methodology and methods </a:t>
            </a:r>
          </a:p>
          <a:p>
            <a:pPr marL="457200" lvl="1" indent="0" eaLnBrk="1" hangingPunct="1">
              <a:buNone/>
            </a:pPr>
            <a:endParaRPr lang="en-US" sz="2000" b="0" i="0" u="none" strike="noStrike" dirty="0">
              <a:solidFill>
                <a:schemeClr val="bg2">
                  <a:lumMod val="25000"/>
                </a:schemeClr>
              </a:solidFill>
              <a:effectLst/>
            </a:endParaRPr>
          </a:p>
          <a:p>
            <a:pPr lvl="1" eaLnBrk="1" hangingPunct="1"/>
            <a:r>
              <a:rPr lang="en-US" sz="2000" b="0" i="0" u="none" strike="noStrike" dirty="0">
                <a:solidFill>
                  <a:schemeClr val="bg2">
                    <a:lumMod val="25000"/>
                  </a:schemeClr>
                </a:solidFill>
                <a:effectLst/>
              </a:rPr>
              <a:t>Provide facts and figures about a particular topic or issue</a:t>
            </a:r>
          </a:p>
          <a:p>
            <a:pPr marL="457200" lvl="1" indent="0" eaLnBrk="1" hangingPunct="1">
              <a:buNone/>
            </a:pPr>
            <a:endParaRPr lang="en-US" sz="2000" b="0" i="0" u="none" strike="noStrike" dirty="0">
              <a:solidFill>
                <a:schemeClr val="bg2">
                  <a:lumMod val="25000"/>
                </a:schemeClr>
              </a:solidFill>
              <a:effectLst/>
            </a:endParaRPr>
          </a:p>
          <a:p>
            <a:pPr lvl="1" eaLnBrk="1" hangingPunct="1"/>
            <a:r>
              <a:rPr lang="en-US" sz="2000" dirty="0">
                <a:solidFill>
                  <a:schemeClr val="bg2">
                    <a:lumMod val="25000"/>
                  </a:schemeClr>
                </a:solidFill>
              </a:rPr>
              <a:t>O</a:t>
            </a:r>
            <a:r>
              <a:rPr lang="en-US" sz="2000" b="0" i="0" u="none" strike="noStrike" dirty="0">
                <a:solidFill>
                  <a:schemeClr val="bg2">
                    <a:lumMod val="25000"/>
                  </a:schemeClr>
                </a:solidFill>
                <a:effectLst/>
              </a:rPr>
              <a:t>utline the history </a:t>
            </a:r>
            <a:r>
              <a:rPr lang="en-US" sz="2000" dirty="0">
                <a:solidFill>
                  <a:schemeClr val="bg2">
                    <a:lumMod val="25000"/>
                  </a:schemeClr>
                </a:solidFill>
              </a:rPr>
              <a:t>or context of</a:t>
            </a:r>
            <a:r>
              <a:rPr lang="en-US" sz="2000" b="0" i="0" u="none" strike="noStrike" dirty="0">
                <a:solidFill>
                  <a:schemeClr val="bg2">
                    <a:lumMod val="25000"/>
                  </a:schemeClr>
                </a:solidFill>
                <a:effectLst/>
              </a:rPr>
              <a:t> a topic or issue</a:t>
            </a:r>
          </a:p>
          <a:p>
            <a:pPr eaLnBrk="1" hangingPunct="1"/>
            <a:endParaRPr lang="en-US" sz="1700" dirty="0">
              <a:solidFill>
                <a:schemeClr val="tx1"/>
              </a:solidFill>
            </a:endParaRPr>
          </a:p>
        </p:txBody>
      </p:sp>
      <p:sp>
        <p:nvSpPr>
          <p:cNvPr id="12" name="Rectangle 11">
            <a:extLst>
              <a:ext uri="{FF2B5EF4-FFF2-40B4-BE49-F238E27FC236}">
                <a16:creationId xmlns:a16="http://schemas.microsoft.com/office/drawing/2014/main" id="{62157538-2B16-DD22-1765-CA37BEE92C43}"/>
              </a:ext>
            </a:extLst>
          </p:cNvPr>
          <p:cNvSpPr/>
          <p:nvPr/>
        </p:nvSpPr>
        <p:spPr>
          <a:xfrm>
            <a:off x="-1" y="0"/>
            <a:ext cx="7552943" cy="685799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Content Placeholder 4">
            <a:extLst>
              <a:ext uri="{FF2B5EF4-FFF2-40B4-BE49-F238E27FC236}">
                <a16:creationId xmlns:a16="http://schemas.microsoft.com/office/drawing/2014/main" id="{6A8502EE-A6FC-6960-C81F-788FFDD3774E}"/>
              </a:ext>
            </a:extLst>
          </p:cNvPr>
          <p:cNvPicPr>
            <a:picLocks noGrp="1" noChangeAspect="1"/>
          </p:cNvPicPr>
          <p:nvPr>
            <p:ph sz="half" idx="2"/>
          </p:nvPr>
        </p:nvPicPr>
        <p:blipFill>
          <a:blip r:embed="rId2"/>
          <a:stretch>
            <a:fillRect/>
          </a:stretch>
        </p:blipFill>
        <p:spPr>
          <a:xfrm>
            <a:off x="245137" y="137160"/>
            <a:ext cx="7062665" cy="65217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Speech Bubble: Oval 10">
            <a:extLst>
              <a:ext uri="{FF2B5EF4-FFF2-40B4-BE49-F238E27FC236}">
                <a16:creationId xmlns:a16="http://schemas.microsoft.com/office/drawing/2014/main" id="{5F41909F-17CA-E883-3909-6CF6CC4749DF}"/>
              </a:ext>
            </a:extLst>
          </p:cNvPr>
          <p:cNvSpPr/>
          <p:nvPr/>
        </p:nvSpPr>
        <p:spPr>
          <a:xfrm>
            <a:off x="6568197" y="2386462"/>
            <a:ext cx="5321180" cy="3275297"/>
          </a:xfrm>
          <a:prstGeom prst="wedgeEllipseCallout">
            <a:avLst>
              <a:gd name="adj1" fmla="val 38813"/>
              <a:gd name="adj2" fmla="val 74755"/>
            </a:avLst>
          </a:prstGeom>
          <a:solidFill>
            <a:srgbClr val="FDF8D7"/>
          </a:solidFill>
        </p:spPr>
        <p:style>
          <a:lnRef idx="2">
            <a:schemeClr val="dk1"/>
          </a:lnRef>
          <a:fillRef idx="1">
            <a:schemeClr val="lt1"/>
          </a:fillRef>
          <a:effectRef idx="0">
            <a:schemeClr val="dk1"/>
          </a:effectRef>
          <a:fontRef idx="minor">
            <a:schemeClr val="dk1"/>
          </a:fontRef>
        </p:style>
        <p:txBody>
          <a:bodyPr rtlCol="0" anchor="ctr"/>
          <a:lstStyle/>
          <a:p>
            <a:pPr marL="0" indent="0" algn="ctr">
              <a:buNone/>
            </a:pPr>
            <a:endParaRPr lang="en-GB" sz="2800" dirty="0">
              <a:latin typeface="Cavolini" panose="03000502040302020204" pitchFamily="66" charset="0"/>
              <a:cs typeface="Cavolini" panose="03000502040302020204" pitchFamily="66" charset="0"/>
            </a:endParaRPr>
          </a:p>
          <a:p>
            <a:pPr marL="0" indent="0" algn="ctr">
              <a:buNone/>
            </a:pPr>
            <a:r>
              <a:rPr lang="en-GB" sz="2800" dirty="0">
                <a:latin typeface="Cavolini" panose="03000502040302020204" pitchFamily="66" charset="0"/>
                <a:cs typeface="Cavolini" panose="03000502040302020204" pitchFamily="66" charset="0"/>
              </a:rPr>
              <a:t>Which sections of your assignment will be descriptive rather than critical?</a:t>
            </a:r>
          </a:p>
        </p:txBody>
      </p:sp>
    </p:spTree>
    <p:extLst>
      <p:ext uri="{BB962C8B-B14F-4D97-AF65-F5344CB8AC3E}">
        <p14:creationId xmlns:p14="http://schemas.microsoft.com/office/powerpoint/2010/main" val="269666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1+#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084EC0A5-CE50-EDBC-F96E-45227B99B43E}"/>
              </a:ext>
            </a:extLst>
          </p:cNvPr>
          <p:cNvSpPr>
            <a:spLocks noGrp="1"/>
          </p:cNvSpPr>
          <p:nvPr>
            <p:ph type="title"/>
          </p:nvPr>
        </p:nvSpPr>
        <p:spPr>
          <a:xfrm>
            <a:off x="221226" y="181897"/>
            <a:ext cx="4356315" cy="1330839"/>
          </a:xfrm>
        </p:spPr>
        <p:txBody>
          <a:bodyPr>
            <a:normAutofit/>
          </a:bodyPr>
          <a:lstStyle/>
          <a:p>
            <a:r>
              <a:rPr lang="en-GB" dirty="0"/>
              <a:t>Getting the balance right!</a:t>
            </a:r>
          </a:p>
        </p:txBody>
      </p:sp>
      <p:sp>
        <p:nvSpPr>
          <p:cNvPr id="6" name="Content Placeholder 5">
            <a:extLst>
              <a:ext uri="{FF2B5EF4-FFF2-40B4-BE49-F238E27FC236}">
                <a16:creationId xmlns:a16="http://schemas.microsoft.com/office/drawing/2014/main" id="{7A39F782-8C30-157C-0DF7-C1B01DA7EB67}"/>
              </a:ext>
            </a:extLst>
          </p:cNvPr>
          <p:cNvSpPr>
            <a:spLocks noGrp="1"/>
          </p:cNvSpPr>
          <p:nvPr>
            <p:ph idx="1"/>
          </p:nvPr>
        </p:nvSpPr>
        <p:spPr>
          <a:xfrm>
            <a:off x="0" y="1694633"/>
            <a:ext cx="4577541" cy="3908586"/>
          </a:xfrm>
        </p:spPr>
        <p:txBody>
          <a:bodyPr>
            <a:noAutofit/>
          </a:bodyPr>
          <a:lstStyle/>
          <a:p>
            <a:r>
              <a:rPr lang="en-GB" dirty="0">
                <a:solidFill>
                  <a:schemeClr val="bg2">
                    <a:lumMod val="25000"/>
                  </a:schemeClr>
                </a:solidFill>
              </a:rPr>
              <a:t>Academic writing requires some element of both descriptive and critical writing in the same document… </a:t>
            </a:r>
          </a:p>
          <a:p>
            <a:endParaRPr lang="en-GB" dirty="0">
              <a:solidFill>
                <a:schemeClr val="bg2">
                  <a:lumMod val="25000"/>
                </a:schemeClr>
              </a:solidFill>
            </a:endParaRPr>
          </a:p>
          <a:p>
            <a:r>
              <a:rPr lang="en-GB" dirty="0">
                <a:solidFill>
                  <a:schemeClr val="bg2">
                    <a:lumMod val="25000"/>
                  </a:schemeClr>
                </a:solidFill>
              </a:rPr>
              <a:t>The descriptive writing helps provides the structure for critical writing…</a:t>
            </a:r>
          </a:p>
          <a:p>
            <a:endParaRPr lang="en-GB" dirty="0">
              <a:solidFill>
                <a:schemeClr val="bg2">
                  <a:lumMod val="25000"/>
                </a:schemeClr>
              </a:solidFill>
            </a:endParaRPr>
          </a:p>
          <a:p>
            <a:r>
              <a:rPr lang="en-GB" dirty="0">
                <a:solidFill>
                  <a:schemeClr val="bg2">
                    <a:lumMod val="25000"/>
                  </a:schemeClr>
                </a:solidFill>
              </a:rPr>
              <a:t>Analysis &amp; Evaluation</a:t>
            </a:r>
            <a:r>
              <a:rPr lang="en-GB" dirty="0"/>
              <a:t>…</a:t>
            </a:r>
          </a:p>
        </p:txBody>
      </p:sp>
      <p:pic>
        <p:nvPicPr>
          <p:cNvPr id="12" name="Picture 11">
            <a:extLst>
              <a:ext uri="{FF2B5EF4-FFF2-40B4-BE49-F238E27FC236}">
                <a16:creationId xmlns:a16="http://schemas.microsoft.com/office/drawing/2014/main" id="{C5F2AE7F-5E48-A389-80C2-FB4B2E0374F5}"/>
              </a:ext>
            </a:extLst>
          </p:cNvPr>
          <p:cNvPicPr>
            <a:picLocks noChangeAspect="1"/>
          </p:cNvPicPr>
          <p:nvPr/>
        </p:nvPicPr>
        <p:blipFill>
          <a:blip r:embed="rId2"/>
          <a:stretch>
            <a:fillRect/>
          </a:stretch>
        </p:blipFill>
        <p:spPr>
          <a:xfrm>
            <a:off x="5198806" y="1444307"/>
            <a:ext cx="6615643" cy="3969385"/>
          </a:xfrm>
          <a:prstGeom prst="rect">
            <a:avLst/>
          </a:prstGeom>
        </p:spPr>
      </p:pic>
      <p:sp>
        <p:nvSpPr>
          <p:cNvPr id="7" name="AutoShape 2" descr="Model to Generate Critical Thinking">
            <a:extLst>
              <a:ext uri="{FF2B5EF4-FFF2-40B4-BE49-F238E27FC236}">
                <a16:creationId xmlns:a16="http://schemas.microsoft.com/office/drawing/2014/main" id="{067CF6C6-730D-7496-D683-64B4426B34A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72746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D7560428-F233-AD69-C002-E3D2C0426C56}"/>
              </a:ext>
            </a:extLst>
          </p:cNvPr>
          <p:cNvSpPr txBox="1">
            <a:spLocks/>
          </p:cNvSpPr>
          <p:nvPr/>
        </p:nvSpPr>
        <p:spPr>
          <a:xfrm>
            <a:off x="7041144" y="1049776"/>
            <a:ext cx="4428699" cy="2745688"/>
          </a:xfrm>
          <a:prstGeom prst="rect">
            <a:avLst/>
          </a:prstGeom>
          <a:noFill/>
        </p:spPr>
        <p:txBody>
          <a:bodyPr vert="horz" lIns="91440" tIns="45720" rIns="91440" bIns="45720" rtlCol="0" anchor="b">
            <a:normAutofit/>
          </a:bodyPr>
          <a:lst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a:lstStyle>
          <a:p>
            <a:pPr eaLnBrk="1" hangingPunct="1">
              <a:spcAft>
                <a:spcPts val="600"/>
              </a:spcAft>
            </a:pPr>
            <a:r>
              <a:rPr lang="en-US" dirty="0">
                <a:solidFill>
                  <a:schemeClr val="tx1">
                    <a:lumMod val="65000"/>
                    <a:lumOff val="35000"/>
                  </a:schemeClr>
                </a:solidFill>
              </a:rPr>
              <a:t>Writing the literature review</a:t>
            </a:r>
          </a:p>
        </p:txBody>
      </p:sp>
      <p:pic>
        <p:nvPicPr>
          <p:cNvPr id="6" name="Picture 5" descr="Stack of magazines on table">
            <a:extLst>
              <a:ext uri="{FF2B5EF4-FFF2-40B4-BE49-F238E27FC236}">
                <a16:creationId xmlns:a16="http://schemas.microsoft.com/office/drawing/2014/main" id="{2ABD41A2-826A-72DA-A31E-BED83409A168}"/>
              </a:ext>
            </a:extLst>
          </p:cNvPr>
          <p:cNvPicPr>
            <a:picLocks noChangeAspect="1"/>
          </p:cNvPicPr>
          <p:nvPr/>
        </p:nvPicPr>
        <p:blipFill rotWithShape="1">
          <a:blip r:embed="rId2"/>
          <a:srcRect l="33083" r="412"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Tree>
    <p:extLst>
      <p:ext uri="{BB962C8B-B14F-4D97-AF65-F5344CB8AC3E}">
        <p14:creationId xmlns:p14="http://schemas.microsoft.com/office/powerpoint/2010/main" val="1943771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2416A-7C06-88BE-49ED-C259EF7F491E}"/>
              </a:ext>
            </a:extLst>
          </p:cNvPr>
          <p:cNvSpPr>
            <a:spLocks noGrp="1"/>
          </p:cNvSpPr>
          <p:nvPr>
            <p:ph type="title"/>
          </p:nvPr>
        </p:nvSpPr>
        <p:spPr/>
        <p:txBody>
          <a:bodyPr/>
          <a:lstStyle/>
          <a:p>
            <a:r>
              <a:rPr lang="en-GB" dirty="0"/>
              <a:t>Structure of your Literature Review</a:t>
            </a:r>
          </a:p>
        </p:txBody>
      </p:sp>
      <p:pic>
        <p:nvPicPr>
          <p:cNvPr id="5" name="Content Placeholder 4">
            <a:extLst>
              <a:ext uri="{FF2B5EF4-FFF2-40B4-BE49-F238E27FC236}">
                <a16:creationId xmlns:a16="http://schemas.microsoft.com/office/drawing/2014/main" id="{4850E53D-BBF9-ACFE-13A3-10C96477F350}"/>
              </a:ext>
            </a:extLst>
          </p:cNvPr>
          <p:cNvPicPr>
            <a:picLocks noGrp="1" noChangeAspect="1"/>
          </p:cNvPicPr>
          <p:nvPr>
            <p:ph idx="1"/>
          </p:nvPr>
        </p:nvPicPr>
        <p:blipFill>
          <a:blip r:embed="rId2"/>
          <a:stretch>
            <a:fillRect/>
          </a:stretch>
        </p:blipFill>
        <p:spPr>
          <a:xfrm>
            <a:off x="4838700" y="1423386"/>
            <a:ext cx="7048500" cy="477614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6FAD42BF-C6F0-F11A-7E50-1B3BB01D8C34}"/>
              </a:ext>
            </a:extLst>
          </p:cNvPr>
          <p:cNvPicPr>
            <a:picLocks noChangeAspect="1"/>
          </p:cNvPicPr>
          <p:nvPr/>
        </p:nvPicPr>
        <p:blipFill>
          <a:blip r:embed="rId3"/>
          <a:stretch>
            <a:fillRect/>
          </a:stretch>
        </p:blipFill>
        <p:spPr>
          <a:xfrm>
            <a:off x="838200" y="1345592"/>
            <a:ext cx="3596640" cy="4853940"/>
          </a:xfrm>
          <a:prstGeom prst="rect">
            <a:avLst/>
          </a:prstGeom>
          <a:ln>
            <a:noFill/>
          </a:ln>
          <a:effectLst>
            <a:outerShdw blurRad="292100" dist="139700" dir="2700000" algn="tl" rotWithShape="0">
              <a:srgbClr val="333333">
                <a:alpha val="65000"/>
              </a:srgbClr>
            </a:outerShdw>
          </a:effectLst>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74139B76-FE00-6790-11D4-D14C5FC34AD8}"/>
                  </a:ext>
                </a:extLst>
              </p14:cNvPr>
              <p14:cNvContentPartPr/>
              <p14:nvPr/>
            </p14:nvContentPartPr>
            <p14:xfrm>
              <a:off x="4646760" y="2582580"/>
              <a:ext cx="5275440" cy="1387800"/>
            </p14:xfrm>
          </p:contentPart>
        </mc:Choice>
        <mc:Fallback xmlns="">
          <p:pic>
            <p:nvPicPr>
              <p:cNvPr id="8" name="Ink 7">
                <a:extLst>
                  <a:ext uri="{FF2B5EF4-FFF2-40B4-BE49-F238E27FC236}">
                    <a16:creationId xmlns:a16="http://schemas.microsoft.com/office/drawing/2014/main" id="{74139B76-FE00-6790-11D4-D14C5FC34AD8}"/>
                  </a:ext>
                </a:extLst>
              </p:cNvPr>
              <p:cNvPicPr/>
              <p:nvPr/>
            </p:nvPicPr>
            <p:blipFill>
              <a:blip r:embed="rId5"/>
              <a:stretch>
                <a:fillRect/>
              </a:stretch>
            </p:blipFill>
            <p:spPr>
              <a:xfrm>
                <a:off x="4593120" y="2474580"/>
                <a:ext cx="5383080" cy="1603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FD7C3ACA-457E-876E-6DA6-12FDBEF6E9F4}"/>
                  </a:ext>
                </a:extLst>
              </p14:cNvPr>
              <p14:cNvContentPartPr/>
              <p14:nvPr/>
            </p14:nvContentPartPr>
            <p14:xfrm>
              <a:off x="7019686" y="2580561"/>
              <a:ext cx="360" cy="360"/>
            </p14:xfrm>
          </p:contentPart>
        </mc:Choice>
        <mc:Fallback xmlns="">
          <p:pic>
            <p:nvPicPr>
              <p:cNvPr id="9" name="Ink 8">
                <a:extLst>
                  <a:ext uri="{FF2B5EF4-FFF2-40B4-BE49-F238E27FC236}">
                    <a16:creationId xmlns:a16="http://schemas.microsoft.com/office/drawing/2014/main" id="{FD7C3ACA-457E-876E-6DA6-12FDBEF6E9F4}"/>
                  </a:ext>
                </a:extLst>
              </p:cNvPr>
              <p:cNvPicPr/>
              <p:nvPr/>
            </p:nvPicPr>
            <p:blipFill>
              <a:blip r:embed="rId7"/>
              <a:stretch>
                <a:fillRect/>
              </a:stretch>
            </p:blipFill>
            <p:spPr>
              <a:xfrm>
                <a:off x="6966046" y="2472921"/>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0F8EF701-85D1-2735-C2A4-B3D867C6689E}"/>
                  </a:ext>
                </a:extLst>
              </p14:cNvPr>
              <p14:cNvContentPartPr/>
              <p14:nvPr/>
            </p14:nvContentPartPr>
            <p14:xfrm>
              <a:off x="8066566" y="2691081"/>
              <a:ext cx="360" cy="360"/>
            </p14:xfrm>
          </p:contentPart>
        </mc:Choice>
        <mc:Fallback xmlns="">
          <p:pic>
            <p:nvPicPr>
              <p:cNvPr id="10" name="Ink 9">
                <a:extLst>
                  <a:ext uri="{FF2B5EF4-FFF2-40B4-BE49-F238E27FC236}">
                    <a16:creationId xmlns:a16="http://schemas.microsoft.com/office/drawing/2014/main" id="{0F8EF701-85D1-2735-C2A4-B3D867C6689E}"/>
                  </a:ext>
                </a:extLst>
              </p:cNvPr>
              <p:cNvPicPr/>
              <p:nvPr/>
            </p:nvPicPr>
            <p:blipFill>
              <a:blip r:embed="rId7"/>
              <a:stretch>
                <a:fillRect/>
              </a:stretch>
            </p:blipFill>
            <p:spPr>
              <a:xfrm>
                <a:off x="8012926" y="2583081"/>
                <a:ext cx="108000" cy="216000"/>
              </a:xfrm>
              <a:prstGeom prst="rect">
                <a:avLst/>
              </a:prstGeom>
            </p:spPr>
          </p:pic>
        </mc:Fallback>
      </mc:AlternateContent>
    </p:spTree>
    <p:extLst>
      <p:ext uri="{BB962C8B-B14F-4D97-AF65-F5344CB8AC3E}">
        <p14:creationId xmlns:p14="http://schemas.microsoft.com/office/powerpoint/2010/main" val="125268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2000" fill="hold"/>
                                        <p:tgtEl>
                                          <p:spTgt spid="8"/>
                                        </p:tgtEl>
                                        <p:attrNameLst>
                                          <p:attrName>drawProgress</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dirty="0">
                <a:solidFill>
                  <a:schemeClr val="bg2">
                    <a:lumMod val="50000"/>
                  </a:schemeClr>
                </a:solidFill>
              </a:rPr>
              <a:t>Section</a:t>
            </a:r>
            <a:r>
              <a:rPr lang="en-GB" dirty="0"/>
              <a:t> 1: Introduction &amp; Rationale</a:t>
            </a:r>
          </a:p>
        </p:txBody>
      </p:sp>
      <p:sp>
        <p:nvSpPr>
          <p:cNvPr id="5" name="Content Placeholder 4">
            <a:extLst>
              <a:ext uri="{FF2B5EF4-FFF2-40B4-BE49-F238E27FC236}">
                <a16:creationId xmlns:a16="http://schemas.microsoft.com/office/drawing/2014/main" id="{FFBB12FD-5796-61D0-16F5-BE6E002D44BF}"/>
              </a:ext>
            </a:extLst>
          </p:cNvPr>
          <p:cNvSpPr>
            <a:spLocks noGrp="1"/>
          </p:cNvSpPr>
          <p:nvPr>
            <p:ph sz="half" idx="2"/>
          </p:nvPr>
        </p:nvSpPr>
        <p:spPr>
          <a:xfrm>
            <a:off x="6792687" y="1386839"/>
            <a:ext cx="5278868" cy="4790123"/>
          </a:xfrm>
        </p:spPr>
        <p:txBody>
          <a:bodyPr/>
          <a:lstStyle/>
          <a:p>
            <a:pPr marL="0" indent="0" algn="ctr">
              <a:buNone/>
            </a:pPr>
            <a:r>
              <a:rPr lang="en-GB" sz="2400" b="1" dirty="0">
                <a:solidFill>
                  <a:schemeClr val="bg2">
                    <a:lumMod val="25000"/>
                  </a:schemeClr>
                </a:solidFill>
              </a:rPr>
              <a:t>An introduction should seek to:</a:t>
            </a:r>
          </a:p>
          <a:p>
            <a:pPr marL="0" indent="0">
              <a:buNone/>
            </a:pPr>
            <a:endParaRPr lang="en-GB" sz="800" dirty="0">
              <a:solidFill>
                <a:schemeClr val="bg2">
                  <a:lumMod val="25000"/>
                </a:schemeClr>
              </a:solidFill>
            </a:endParaRPr>
          </a:p>
          <a:p>
            <a:r>
              <a:rPr lang="en-GB" sz="2400" dirty="0">
                <a:solidFill>
                  <a:schemeClr val="bg2">
                    <a:lumMod val="25000"/>
                  </a:schemeClr>
                </a:solidFill>
              </a:rPr>
              <a:t>Grasp the readers attention</a:t>
            </a:r>
          </a:p>
          <a:p>
            <a:pPr marL="0" indent="0">
              <a:buNone/>
            </a:pPr>
            <a:endParaRPr lang="en-GB" sz="800" dirty="0">
              <a:solidFill>
                <a:schemeClr val="bg2">
                  <a:lumMod val="25000"/>
                </a:schemeClr>
              </a:solidFill>
            </a:endParaRPr>
          </a:p>
          <a:p>
            <a:r>
              <a:rPr lang="en-GB" sz="2400" dirty="0">
                <a:solidFill>
                  <a:schemeClr val="bg2">
                    <a:lumMod val="25000"/>
                  </a:schemeClr>
                </a:solidFill>
              </a:rPr>
              <a:t>Provide a road-map for the review...</a:t>
            </a:r>
          </a:p>
          <a:p>
            <a:pPr marL="0" indent="0">
              <a:buNone/>
            </a:pPr>
            <a:endParaRPr lang="en-GB" sz="800" dirty="0">
              <a:solidFill>
                <a:schemeClr val="bg2">
                  <a:lumMod val="25000"/>
                </a:schemeClr>
              </a:solidFill>
            </a:endParaRPr>
          </a:p>
          <a:p>
            <a:r>
              <a:rPr lang="en-GB" sz="2400" dirty="0">
                <a:solidFill>
                  <a:schemeClr val="bg2">
                    <a:lumMod val="25000"/>
                  </a:schemeClr>
                </a:solidFill>
              </a:rPr>
              <a:t>Explain what you are researching and why this is important (Rationale)</a:t>
            </a:r>
          </a:p>
          <a:p>
            <a:endParaRPr lang="en-GB" sz="800" dirty="0">
              <a:solidFill>
                <a:schemeClr val="bg2">
                  <a:lumMod val="25000"/>
                </a:schemeClr>
              </a:solidFill>
            </a:endParaRPr>
          </a:p>
          <a:p>
            <a:r>
              <a:rPr lang="en-US" sz="2400" dirty="0">
                <a:solidFill>
                  <a:schemeClr val="bg2">
                    <a:lumMod val="25000"/>
                  </a:schemeClr>
                </a:solidFill>
              </a:rPr>
              <a:t>A rationale should include evidence to support your choice: </a:t>
            </a:r>
          </a:p>
          <a:p>
            <a:pPr lvl="1"/>
            <a:r>
              <a:rPr lang="en-US" sz="2000" dirty="0">
                <a:solidFill>
                  <a:schemeClr val="bg2">
                    <a:lumMod val="25000"/>
                  </a:schemeClr>
                </a:solidFill>
              </a:rPr>
              <a:t>Statistics</a:t>
            </a:r>
          </a:p>
          <a:p>
            <a:pPr lvl="1"/>
            <a:r>
              <a:rPr lang="en-US" sz="2000" dirty="0">
                <a:solidFill>
                  <a:schemeClr val="bg2">
                    <a:lumMod val="25000"/>
                  </a:schemeClr>
                </a:solidFill>
              </a:rPr>
              <a:t>Have there been any changes in recent years? </a:t>
            </a:r>
          </a:p>
          <a:p>
            <a:pPr lvl="1"/>
            <a:r>
              <a:rPr lang="en-US" sz="2000" dirty="0">
                <a:solidFill>
                  <a:schemeClr val="bg2">
                    <a:lumMod val="25000"/>
                  </a:schemeClr>
                </a:solidFill>
              </a:rPr>
              <a:t>Gaps or limited research</a:t>
            </a:r>
          </a:p>
          <a:p>
            <a:endParaRPr lang="en-GB" sz="2400" dirty="0">
              <a:solidFill>
                <a:schemeClr val="tx1">
                  <a:lumMod val="65000"/>
                  <a:lumOff val="35000"/>
                </a:schemeClr>
              </a:solidFill>
            </a:endParaRPr>
          </a:p>
          <a:p>
            <a:pPr marL="0" indent="0">
              <a:buNone/>
            </a:pPr>
            <a:endParaRPr lang="en-GB" sz="2400" dirty="0">
              <a:solidFill>
                <a:schemeClr val="tx1">
                  <a:lumMod val="65000"/>
                  <a:lumOff val="35000"/>
                </a:schemeClr>
              </a:solidFill>
            </a:endParaRPr>
          </a:p>
          <a:p>
            <a:endParaRPr lang="en-GB" dirty="0">
              <a:solidFill>
                <a:schemeClr val="tx1">
                  <a:lumMod val="65000"/>
                  <a:lumOff val="35000"/>
                </a:schemeClr>
              </a:solidFill>
            </a:endParaRPr>
          </a:p>
          <a:p>
            <a:endParaRPr lang="en-GB" sz="2800" dirty="0">
              <a:solidFill>
                <a:schemeClr val="tx1">
                  <a:lumMod val="65000"/>
                  <a:lumOff val="35000"/>
                </a:schemeClr>
              </a:solidFill>
            </a:endParaRPr>
          </a:p>
          <a:p>
            <a:endParaRPr lang="en-GB" dirty="0"/>
          </a:p>
        </p:txBody>
      </p:sp>
      <p:pic>
        <p:nvPicPr>
          <p:cNvPr id="10" name="Content Placeholder 9">
            <a:extLst>
              <a:ext uri="{FF2B5EF4-FFF2-40B4-BE49-F238E27FC236}">
                <a16:creationId xmlns:a16="http://schemas.microsoft.com/office/drawing/2014/main" id="{617E93D4-F721-404F-AE70-D9F722C1426D}"/>
              </a:ext>
            </a:extLst>
          </p:cNvPr>
          <p:cNvPicPr>
            <a:picLocks noGrp="1" noChangeAspect="1"/>
          </p:cNvPicPr>
          <p:nvPr>
            <p:ph sz="half" idx="1"/>
          </p:nvPr>
        </p:nvPicPr>
        <p:blipFill>
          <a:blip r:embed="rId3"/>
          <a:stretch>
            <a:fillRect/>
          </a:stretch>
        </p:blipFill>
        <p:spPr>
          <a:xfrm>
            <a:off x="838200" y="1956335"/>
            <a:ext cx="5867400" cy="36511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03007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7A4B0-26D2-D947-ACB8-3B6D1E820F17}"/>
              </a:ext>
            </a:extLst>
          </p:cNvPr>
          <p:cNvSpPr>
            <a:spLocks noGrp="1"/>
          </p:cNvSpPr>
          <p:nvPr>
            <p:ph type="title"/>
          </p:nvPr>
        </p:nvSpPr>
        <p:spPr>
          <a:xfrm>
            <a:off x="648929" y="629266"/>
            <a:ext cx="3505495" cy="1622321"/>
          </a:xfrm>
        </p:spPr>
        <p:txBody>
          <a:bodyPr>
            <a:normAutofit/>
          </a:bodyPr>
          <a:lstStyle/>
          <a:p>
            <a:r>
              <a:rPr lang="en-US" sz="3700" dirty="0"/>
              <a:t>Funnel Introduction Structure</a:t>
            </a:r>
          </a:p>
        </p:txBody>
      </p:sp>
      <p:sp>
        <p:nvSpPr>
          <p:cNvPr id="3" name="Content Placeholder 2">
            <a:extLst>
              <a:ext uri="{FF2B5EF4-FFF2-40B4-BE49-F238E27FC236}">
                <a16:creationId xmlns:a16="http://schemas.microsoft.com/office/drawing/2014/main" id="{5E9935BD-A53C-F94B-98B1-DB03201CDA62}"/>
              </a:ext>
            </a:extLst>
          </p:cNvPr>
          <p:cNvSpPr>
            <a:spLocks noGrp="1"/>
          </p:cNvSpPr>
          <p:nvPr>
            <p:ph idx="1"/>
          </p:nvPr>
        </p:nvSpPr>
        <p:spPr>
          <a:xfrm>
            <a:off x="648929" y="1981200"/>
            <a:ext cx="3505494" cy="4677697"/>
          </a:xfrm>
        </p:spPr>
        <p:txBody>
          <a:bodyPr>
            <a:normAutofit fontScale="85000" lnSpcReduction="20000"/>
          </a:bodyPr>
          <a:lstStyle/>
          <a:p>
            <a:pPr marL="0" indent="0" algn="ctr">
              <a:buNone/>
            </a:pPr>
            <a:endParaRPr lang="en-US" sz="2400" dirty="0"/>
          </a:p>
          <a:p>
            <a:pPr marL="0" indent="0" algn="ctr">
              <a:buNone/>
            </a:pPr>
            <a:endParaRPr lang="en-US" sz="2400" dirty="0"/>
          </a:p>
          <a:p>
            <a:pPr marL="0" indent="0" algn="ctr">
              <a:buNone/>
            </a:pPr>
            <a:r>
              <a:rPr lang="en-US" sz="3300" dirty="0">
                <a:solidFill>
                  <a:schemeClr val="bg2">
                    <a:lumMod val="25000"/>
                  </a:schemeClr>
                </a:solidFill>
              </a:rPr>
              <a:t>Regardless of your topic area, it is recommended that you should follow the funnel introduction approach…</a:t>
            </a:r>
          </a:p>
          <a:p>
            <a:pPr marL="0" indent="0" algn="ctr">
              <a:buNone/>
            </a:pPr>
            <a:endParaRPr lang="en-US" dirty="0"/>
          </a:p>
          <a:p>
            <a:pPr marL="0" indent="0" algn="ctr">
              <a:buNone/>
            </a:pPr>
            <a:r>
              <a:rPr lang="en-GB" sz="2800" b="1" dirty="0">
                <a:solidFill>
                  <a:srgbClr val="C00000"/>
                </a:solidFill>
              </a:rPr>
              <a:t>Reminder: </a:t>
            </a:r>
          </a:p>
          <a:p>
            <a:pPr marL="0" indent="0" algn="ctr">
              <a:buNone/>
            </a:pPr>
            <a:r>
              <a:rPr lang="en-GB" sz="2800" b="1" dirty="0">
                <a:solidFill>
                  <a:srgbClr val="C00000"/>
                </a:solidFill>
              </a:rPr>
              <a:t>You have already done this with the Initial Stages of the Literature review form!</a:t>
            </a:r>
          </a:p>
          <a:p>
            <a:pPr marL="0" indent="0" algn="ctr">
              <a:buNone/>
            </a:pPr>
            <a:endParaRPr lang="en-US" b="1" dirty="0">
              <a:solidFill>
                <a:srgbClr val="C00000"/>
              </a:solidFill>
            </a:endParaRPr>
          </a:p>
          <a:p>
            <a:pPr marL="0" indent="0">
              <a:buNone/>
            </a:pPr>
            <a:endParaRPr lang="en-US" sz="2000" dirty="0"/>
          </a:p>
          <a:p>
            <a:pPr marL="0" indent="0">
              <a:buNone/>
            </a:pPr>
            <a:endParaRPr lang="en-US" sz="2000" dirty="0"/>
          </a:p>
        </p:txBody>
      </p:sp>
      <p:sp>
        <p:nvSpPr>
          <p:cNvPr id="3079" name="Rectangle 307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3 fundamental principles of writing an effective introduction to your  journal article - AsiaEdit">
            <a:extLst>
              <a:ext uri="{FF2B5EF4-FFF2-40B4-BE49-F238E27FC236}">
                <a16:creationId xmlns:a16="http://schemas.microsoft.com/office/drawing/2014/main" id="{555A3A25-1025-F34B-9208-6D1BB38470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906783"/>
            <a:ext cx="6019331" cy="504118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464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7A4B0-26D2-D947-ACB8-3B6D1E820F17}"/>
              </a:ext>
            </a:extLst>
          </p:cNvPr>
          <p:cNvSpPr>
            <a:spLocks noGrp="1"/>
          </p:cNvSpPr>
          <p:nvPr>
            <p:ph type="title"/>
          </p:nvPr>
        </p:nvSpPr>
        <p:spPr>
          <a:xfrm>
            <a:off x="648929" y="629266"/>
            <a:ext cx="3505495" cy="1622321"/>
          </a:xfrm>
        </p:spPr>
        <p:txBody>
          <a:bodyPr>
            <a:normAutofit/>
          </a:bodyPr>
          <a:lstStyle/>
          <a:p>
            <a:r>
              <a:rPr lang="en-US" sz="3700" dirty="0"/>
              <a:t>Funnel Introduction Structure</a:t>
            </a:r>
          </a:p>
        </p:txBody>
      </p:sp>
      <p:sp>
        <p:nvSpPr>
          <p:cNvPr id="3" name="Content Placeholder 2">
            <a:extLst>
              <a:ext uri="{FF2B5EF4-FFF2-40B4-BE49-F238E27FC236}">
                <a16:creationId xmlns:a16="http://schemas.microsoft.com/office/drawing/2014/main" id="{5E9935BD-A53C-F94B-98B1-DB03201CDA62}"/>
              </a:ext>
            </a:extLst>
          </p:cNvPr>
          <p:cNvSpPr>
            <a:spLocks noGrp="1"/>
          </p:cNvSpPr>
          <p:nvPr>
            <p:ph idx="1"/>
          </p:nvPr>
        </p:nvSpPr>
        <p:spPr>
          <a:xfrm>
            <a:off x="648929" y="1981200"/>
            <a:ext cx="3505494" cy="4677697"/>
          </a:xfrm>
        </p:spPr>
        <p:txBody>
          <a:bodyPr>
            <a:normAutofit fontScale="85000" lnSpcReduction="20000"/>
          </a:bodyPr>
          <a:lstStyle/>
          <a:p>
            <a:pPr marL="0" indent="0" algn="ctr">
              <a:buNone/>
            </a:pPr>
            <a:endParaRPr lang="en-US" sz="2400" dirty="0"/>
          </a:p>
          <a:p>
            <a:pPr marL="0" indent="0" algn="ctr">
              <a:buNone/>
            </a:pPr>
            <a:endParaRPr lang="en-US" sz="2400" dirty="0"/>
          </a:p>
          <a:p>
            <a:pPr marL="0" indent="0" algn="ctr">
              <a:buNone/>
            </a:pPr>
            <a:r>
              <a:rPr lang="en-US" sz="3300" dirty="0">
                <a:solidFill>
                  <a:schemeClr val="bg2">
                    <a:lumMod val="25000"/>
                  </a:schemeClr>
                </a:solidFill>
              </a:rPr>
              <a:t>Regardless of your topic area, it is recommended that you should follow the funnel introduction approach…</a:t>
            </a:r>
          </a:p>
          <a:p>
            <a:pPr marL="0" indent="0" algn="ctr">
              <a:buNone/>
            </a:pPr>
            <a:endParaRPr lang="en-US" dirty="0"/>
          </a:p>
          <a:p>
            <a:pPr marL="0" indent="0" algn="ctr">
              <a:buNone/>
            </a:pPr>
            <a:r>
              <a:rPr lang="en-GB" sz="2800" b="1" dirty="0">
                <a:solidFill>
                  <a:srgbClr val="C00000"/>
                </a:solidFill>
              </a:rPr>
              <a:t>Reminder: </a:t>
            </a:r>
          </a:p>
          <a:p>
            <a:pPr marL="0" indent="0" algn="ctr">
              <a:buNone/>
            </a:pPr>
            <a:r>
              <a:rPr lang="en-GB" sz="2800" b="1" dirty="0">
                <a:solidFill>
                  <a:srgbClr val="C00000"/>
                </a:solidFill>
              </a:rPr>
              <a:t>You have already done this with the Initial Stages of the Literature review form!</a:t>
            </a:r>
          </a:p>
          <a:p>
            <a:pPr marL="0" indent="0" algn="ctr">
              <a:buNone/>
            </a:pPr>
            <a:endParaRPr lang="en-US" b="1" dirty="0">
              <a:solidFill>
                <a:srgbClr val="C00000"/>
              </a:solidFill>
            </a:endParaRPr>
          </a:p>
          <a:p>
            <a:pPr marL="0" indent="0">
              <a:buNone/>
            </a:pPr>
            <a:endParaRPr lang="en-US" sz="2000" dirty="0"/>
          </a:p>
          <a:p>
            <a:pPr marL="0" indent="0">
              <a:buNone/>
            </a:pPr>
            <a:endParaRPr lang="en-US" sz="2000" dirty="0"/>
          </a:p>
        </p:txBody>
      </p:sp>
      <p:sp>
        <p:nvSpPr>
          <p:cNvPr id="3079" name="Rectangle 307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0A26BCB0-79FC-E1A8-B7F2-122968146986}"/>
              </a:ext>
            </a:extLst>
          </p:cNvPr>
          <p:cNvGrpSpPr/>
          <p:nvPr/>
        </p:nvGrpSpPr>
        <p:grpSpPr>
          <a:xfrm>
            <a:off x="4639056" y="0"/>
            <a:ext cx="7552944" cy="6858000"/>
            <a:chOff x="4639056" y="0"/>
            <a:chExt cx="7552944" cy="6858000"/>
          </a:xfrm>
        </p:grpSpPr>
        <p:pic>
          <p:nvPicPr>
            <p:cNvPr id="3074" name="Picture 2" descr="3 fundamental principles of writing an effective introduction to your  journal article - AsiaEdit">
              <a:extLst>
                <a:ext uri="{FF2B5EF4-FFF2-40B4-BE49-F238E27FC236}">
                  <a16:creationId xmlns:a16="http://schemas.microsoft.com/office/drawing/2014/main" id="{555A3A25-1025-F34B-9208-6D1BB38470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906783"/>
              <a:ext cx="6019331" cy="5041188"/>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EEB1B02-AC84-78A7-B331-A03C454DA2E8}"/>
                </a:ext>
              </a:extLst>
            </p:cNvPr>
            <p:cNvSpPr/>
            <p:nvPr/>
          </p:nvSpPr>
          <p:spPr>
            <a:xfrm>
              <a:off x="4639056" y="0"/>
              <a:ext cx="75529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lnSpc>
                  <a:spcPct val="115000"/>
                </a:lnSpc>
                <a:spcAft>
                  <a:spcPts val="10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Initial Stages of the Literature Review Form</a:t>
              </a:r>
            </a:p>
            <a:p>
              <a:pPr algn="ctr">
                <a:lnSpc>
                  <a:spcPct val="115000"/>
                </a:lnSpc>
                <a:spcAft>
                  <a:spcPts val="1000"/>
                </a:spcAft>
              </a:pPr>
              <a:endParaRPr lang="en-GB" sz="1800" b="1"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The broad area of health and/or care I am interested in researching is:</a:t>
              </a:r>
            </a:p>
            <a:p>
              <a:pPr>
                <a:spcAft>
                  <a:spcPts val="0"/>
                </a:spcAft>
              </a:pPr>
              <a:endParaRPr lang="en-GB" sz="1800" b="1"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Some of the current issues currently being discussed on this topic are:</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The specific aspect of this topic I will be researching is:</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The problem my research will be exploring is:  </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This is relevant to health and care because:</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My research question is:</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My research Aim is:</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My research objectives are:</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Objective 1:</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Objective 2:</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82C2D25-1157-5A95-B30D-F5875F166F86}"/>
                </a:ext>
              </a:extLst>
            </p:cNvPr>
            <p:cNvPicPr>
              <a:picLocks noChangeAspect="1"/>
            </p:cNvPicPr>
            <p:nvPr/>
          </p:nvPicPr>
          <p:blipFill>
            <a:blip r:embed="rId3"/>
            <a:stretch>
              <a:fillRect/>
            </a:stretch>
          </p:blipFill>
          <p:spPr>
            <a:xfrm rot="1065290">
              <a:off x="9002129" y="3551290"/>
              <a:ext cx="2077748" cy="2920181"/>
            </a:xfrm>
            <a:prstGeom prst="rect">
              <a:avLst/>
            </a:prstGeom>
          </p:spPr>
        </p:pic>
      </p:grpSp>
    </p:spTree>
    <p:extLst>
      <p:ext uri="{BB962C8B-B14F-4D97-AF65-F5344CB8AC3E}">
        <p14:creationId xmlns:p14="http://schemas.microsoft.com/office/powerpoint/2010/main" val="1931512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E11E9-0D66-B74C-A7FF-CFA07E241CE4}"/>
              </a:ext>
            </a:extLst>
          </p:cNvPr>
          <p:cNvSpPr>
            <a:spLocks noGrp="1"/>
          </p:cNvSpPr>
          <p:nvPr>
            <p:ph type="title"/>
          </p:nvPr>
        </p:nvSpPr>
        <p:spPr>
          <a:xfrm>
            <a:off x="287594" y="670559"/>
            <a:ext cx="5884605" cy="2148841"/>
          </a:xfrm>
        </p:spPr>
        <p:txBody>
          <a:bodyPr anchor="t">
            <a:normAutofit/>
          </a:bodyPr>
          <a:lstStyle/>
          <a:p>
            <a:pPr algn="ctr"/>
            <a:r>
              <a:rPr lang="en-US" dirty="0">
                <a:solidFill>
                  <a:schemeClr val="bg2">
                    <a:lumMod val="50000"/>
                  </a:schemeClr>
                </a:solidFill>
                <a:latin typeface="Abadi" panose="020B0604020104020204" pitchFamily="34" charset="0"/>
              </a:rPr>
              <a:t>Writing an </a:t>
            </a:r>
            <a:br>
              <a:rPr lang="en-US" dirty="0">
                <a:solidFill>
                  <a:schemeClr val="bg2">
                    <a:lumMod val="50000"/>
                  </a:schemeClr>
                </a:solidFill>
                <a:latin typeface="Abadi" panose="020B0604020104020204" pitchFamily="34" charset="0"/>
              </a:rPr>
            </a:br>
            <a:r>
              <a:rPr lang="en-US" dirty="0">
                <a:solidFill>
                  <a:schemeClr val="bg2">
                    <a:lumMod val="50000"/>
                  </a:schemeClr>
                </a:solidFill>
                <a:latin typeface="Abadi" panose="020B0604020104020204" pitchFamily="34" charset="0"/>
              </a:rPr>
              <a:t>Introduction</a:t>
            </a:r>
          </a:p>
        </p:txBody>
      </p:sp>
      <p:pic>
        <p:nvPicPr>
          <p:cNvPr id="11266" name="Picture 2" descr="Wendy's Top Tips on Benefit Applications - Steel Bones">
            <a:extLst>
              <a:ext uri="{FF2B5EF4-FFF2-40B4-BE49-F238E27FC236}">
                <a16:creationId xmlns:a16="http://schemas.microsoft.com/office/drawing/2014/main" id="{6EE0CA89-068E-6D42-B012-FB91AF4910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95" r="610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F1C87E-DEE2-B84B-AA32-302AB7EDD8B4}"/>
              </a:ext>
            </a:extLst>
          </p:cNvPr>
          <p:cNvSpPr>
            <a:spLocks noGrp="1"/>
          </p:cNvSpPr>
          <p:nvPr>
            <p:ph idx="1"/>
          </p:nvPr>
        </p:nvSpPr>
        <p:spPr>
          <a:xfrm>
            <a:off x="5674751" y="110613"/>
            <a:ext cx="6448424" cy="7329948"/>
          </a:xfrm>
        </p:spPr>
        <p:txBody>
          <a:bodyPr anchor="t">
            <a:normAutofit fontScale="55000" lnSpcReduction="20000"/>
          </a:bodyPr>
          <a:lstStyle/>
          <a:p>
            <a:pPr marL="0" indent="0">
              <a:lnSpc>
                <a:spcPct val="120000"/>
              </a:lnSpc>
              <a:spcBef>
                <a:spcPts val="0"/>
              </a:spcBef>
              <a:buNone/>
            </a:pPr>
            <a:r>
              <a:rPr lang="en-US" sz="3600" dirty="0">
                <a:solidFill>
                  <a:schemeClr val="bg2">
                    <a:lumMod val="25000"/>
                  </a:schemeClr>
                </a:solidFill>
                <a:latin typeface="Abadi Extra Light" panose="020B0204020104020204" pitchFamily="34" charset="0"/>
              </a:rPr>
              <a:t>When constructing your introduction, you should assume that the reader has no prior knowledge of the subject area…</a:t>
            </a:r>
          </a:p>
          <a:p>
            <a:pPr marL="0" indent="0">
              <a:lnSpc>
                <a:spcPct val="120000"/>
              </a:lnSpc>
              <a:spcBef>
                <a:spcPts val="0"/>
              </a:spcBef>
              <a:buNone/>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Be mindful of your audience (Who are you writing this for?)</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Use appropriate language, Be concise</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Define key terms (Remove confusion). </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GB" sz="3600" dirty="0">
                <a:solidFill>
                  <a:schemeClr val="bg2">
                    <a:lumMod val="25000"/>
                  </a:schemeClr>
                </a:solidFill>
                <a:latin typeface="Abadi Extra Light" panose="020B0204020104020204" pitchFamily="34" charset="0"/>
                <a:ea typeface="+mn-lt"/>
                <a:cs typeface="+mn-lt"/>
              </a:rPr>
              <a:t>Tell the reader what the scope of your review is, e.g. what key points you will include in the body of your review.</a:t>
            </a:r>
            <a:endParaRPr lang="en-GB" sz="3600" dirty="0">
              <a:solidFill>
                <a:schemeClr val="bg2">
                  <a:lumMod val="25000"/>
                </a:schemeClr>
              </a:solidFill>
              <a:latin typeface="Abadi Extra Light" panose="020B0204020104020204" pitchFamily="34" charset="0"/>
            </a:endParaRPr>
          </a:p>
          <a:p>
            <a:pPr>
              <a:lnSpc>
                <a:spcPct val="120000"/>
              </a:lnSpc>
              <a:spcBef>
                <a:spcPts val="0"/>
              </a:spcBef>
            </a:pPr>
            <a:endParaRPr lang="en-GB" sz="3600" dirty="0">
              <a:solidFill>
                <a:schemeClr val="bg2">
                  <a:lumMod val="25000"/>
                </a:schemeClr>
              </a:solidFill>
              <a:latin typeface="Abadi Extra Light" panose="020B0204020104020204" pitchFamily="34" charset="0"/>
              <a:ea typeface="+mn-lt"/>
              <a:cs typeface="+mn-lt"/>
            </a:endParaRPr>
          </a:p>
          <a:p>
            <a:pPr>
              <a:lnSpc>
                <a:spcPct val="120000"/>
              </a:lnSpc>
              <a:spcBef>
                <a:spcPts val="0"/>
              </a:spcBef>
            </a:pPr>
            <a:r>
              <a:rPr lang="en-GB" sz="3600" dirty="0">
                <a:solidFill>
                  <a:schemeClr val="bg2">
                    <a:lumMod val="25000"/>
                  </a:schemeClr>
                </a:solidFill>
                <a:latin typeface="Abadi Extra Light" panose="020B0204020104020204" pitchFamily="34" charset="0"/>
                <a:ea typeface="+mn-lt"/>
                <a:cs typeface="+mn-lt"/>
              </a:rPr>
              <a:t>Give the aim &amp; purpose of your review</a:t>
            </a:r>
          </a:p>
          <a:p>
            <a:pPr marL="0" indent="0">
              <a:lnSpc>
                <a:spcPct val="120000"/>
              </a:lnSpc>
              <a:spcBef>
                <a:spcPts val="0"/>
              </a:spcBef>
              <a:buNone/>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Incorporate a variety of relevant and appropriate sources to support the problem under investigation </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Prove it with references and facts – don’t make assumptions</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Ensure you set out the scope and parameters of your review</a:t>
            </a:r>
          </a:p>
          <a:p>
            <a:pPr>
              <a:lnSpc>
                <a:spcPct val="120000"/>
              </a:lnSpc>
              <a:spcBef>
                <a:spcPts val="0"/>
              </a:spcBef>
            </a:pPr>
            <a:endParaRPr lang="en-US" sz="2900" dirty="0">
              <a:solidFill>
                <a:schemeClr val="bg2">
                  <a:lumMod val="25000"/>
                </a:schemeClr>
              </a:solidFill>
              <a:latin typeface="Abadi Extra Light" panose="020B0204020104020204" pitchFamily="34" charset="0"/>
            </a:endParaRPr>
          </a:p>
          <a:p>
            <a:pPr marL="0" indent="0">
              <a:lnSpc>
                <a:spcPct val="120000"/>
              </a:lnSpc>
              <a:spcBef>
                <a:spcPts val="0"/>
              </a:spcBef>
              <a:buNone/>
            </a:pPr>
            <a:endParaRPr lang="en-US" sz="2000" dirty="0">
              <a:solidFill>
                <a:schemeClr val="bg2">
                  <a:lumMod val="25000"/>
                </a:schemeClr>
              </a:solidFill>
            </a:endParaRPr>
          </a:p>
          <a:p>
            <a:pPr marL="0" indent="0">
              <a:buNone/>
            </a:pPr>
            <a:endParaRPr lang="en-US" sz="2000" dirty="0"/>
          </a:p>
          <a:p>
            <a:endParaRPr lang="en-US" sz="2000" dirty="0"/>
          </a:p>
          <a:p>
            <a:endParaRPr lang="en-US" sz="2000" dirty="0"/>
          </a:p>
        </p:txBody>
      </p:sp>
    </p:spTree>
    <p:extLst>
      <p:ext uri="{BB962C8B-B14F-4D97-AF65-F5344CB8AC3E}">
        <p14:creationId xmlns:p14="http://schemas.microsoft.com/office/powerpoint/2010/main" val="1000116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dirty="0"/>
              <a:t>Section 2: Methodology &amp; Methods</a:t>
            </a:r>
          </a:p>
        </p:txBody>
      </p:sp>
      <p:pic>
        <p:nvPicPr>
          <p:cNvPr id="8" name="Content Placeholder 7">
            <a:extLst>
              <a:ext uri="{FF2B5EF4-FFF2-40B4-BE49-F238E27FC236}">
                <a16:creationId xmlns:a16="http://schemas.microsoft.com/office/drawing/2014/main" id="{4DE377AC-701D-9B23-BBD5-A2628698AEA2}"/>
              </a:ext>
            </a:extLst>
          </p:cNvPr>
          <p:cNvPicPr>
            <a:picLocks noGrp="1" noChangeAspect="1"/>
          </p:cNvPicPr>
          <p:nvPr>
            <p:ph sz="half" idx="1"/>
          </p:nvPr>
        </p:nvPicPr>
        <p:blipFill>
          <a:blip r:embed="rId3"/>
          <a:stretch>
            <a:fillRect/>
          </a:stretch>
        </p:blipFill>
        <p:spPr>
          <a:xfrm>
            <a:off x="1056944" y="1423666"/>
            <a:ext cx="4744112" cy="46107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Content Placeholder 8">
            <a:extLst>
              <a:ext uri="{FF2B5EF4-FFF2-40B4-BE49-F238E27FC236}">
                <a16:creationId xmlns:a16="http://schemas.microsoft.com/office/drawing/2014/main" id="{B6C9A6C9-76E6-4EB3-7CF6-A5E89D5DEC2E}"/>
              </a:ext>
            </a:extLst>
          </p:cNvPr>
          <p:cNvSpPr>
            <a:spLocks noGrp="1"/>
          </p:cNvSpPr>
          <p:nvPr>
            <p:ph sz="half" idx="2"/>
          </p:nvPr>
        </p:nvSpPr>
        <p:spPr/>
        <p:txBody>
          <a:bodyPr/>
          <a:lstStyle/>
          <a:p>
            <a:r>
              <a:rPr lang="en-GB" dirty="0">
                <a:solidFill>
                  <a:schemeClr val="bg2">
                    <a:lumMod val="25000"/>
                  </a:schemeClr>
                </a:solidFill>
              </a:rPr>
              <a:t>Introduce the section</a:t>
            </a:r>
          </a:p>
          <a:p>
            <a:pPr marL="0" indent="0">
              <a:buNone/>
            </a:pPr>
            <a:endParaRPr lang="en-GB" dirty="0">
              <a:solidFill>
                <a:schemeClr val="bg2">
                  <a:lumMod val="25000"/>
                </a:schemeClr>
              </a:solidFill>
            </a:endParaRPr>
          </a:p>
          <a:p>
            <a:r>
              <a:rPr lang="en-GB" dirty="0">
                <a:solidFill>
                  <a:schemeClr val="bg2">
                    <a:lumMod val="25000"/>
                  </a:schemeClr>
                </a:solidFill>
                <a:ea typeface="+mn-lt"/>
                <a:cs typeface="+mn-lt"/>
              </a:rPr>
              <a:t>Justify your design choice(i.e. the ‘methodology’ aspect of your study</a:t>
            </a:r>
          </a:p>
          <a:p>
            <a:pPr marL="0" indent="0">
              <a:buNone/>
            </a:pPr>
            <a:endParaRPr lang="en-GB" dirty="0">
              <a:solidFill>
                <a:schemeClr val="bg2">
                  <a:lumMod val="25000"/>
                </a:schemeClr>
              </a:solidFill>
              <a:ea typeface="+mn-lt"/>
              <a:cs typeface="+mn-lt"/>
            </a:endParaRPr>
          </a:p>
          <a:p>
            <a:r>
              <a:rPr lang="en-GB" dirty="0">
                <a:solidFill>
                  <a:schemeClr val="bg2">
                    <a:lumMod val="25000"/>
                  </a:schemeClr>
                </a:solidFill>
                <a:ea typeface="+mn-lt"/>
                <a:cs typeface="+mn-lt"/>
              </a:rPr>
              <a:t>Explain how, in practical terms, your research was conducted (this is ‘the methods’ aspect of your study)</a:t>
            </a:r>
          </a:p>
          <a:p>
            <a:pPr marL="0" indent="0">
              <a:buNone/>
            </a:pPr>
            <a:endParaRPr lang="en-GB" dirty="0">
              <a:solidFill>
                <a:schemeClr val="bg2">
                  <a:lumMod val="25000"/>
                </a:schemeClr>
              </a:solidFill>
              <a:ea typeface="+mn-lt"/>
              <a:cs typeface="+mn-lt"/>
            </a:endParaRPr>
          </a:p>
          <a:p>
            <a:r>
              <a:rPr lang="en-GB" dirty="0">
                <a:solidFill>
                  <a:schemeClr val="bg2">
                    <a:lumMod val="25000"/>
                  </a:schemeClr>
                </a:solidFill>
                <a:ea typeface="+mn-lt"/>
                <a:cs typeface="+mn-lt"/>
              </a:rPr>
              <a:t>Detail how literature was found and evaluated </a:t>
            </a:r>
            <a:endParaRPr lang="en-GB" dirty="0">
              <a:solidFill>
                <a:schemeClr val="bg2">
                  <a:lumMod val="25000"/>
                </a:schemeClr>
              </a:solidFill>
            </a:endParaRPr>
          </a:p>
          <a:p>
            <a:endParaRPr lang="en-GB" dirty="0"/>
          </a:p>
          <a:p>
            <a:endParaRPr lang="en-GB" dirty="0"/>
          </a:p>
        </p:txBody>
      </p:sp>
    </p:spTree>
    <p:extLst>
      <p:ext uri="{BB962C8B-B14F-4D97-AF65-F5344CB8AC3E}">
        <p14:creationId xmlns:p14="http://schemas.microsoft.com/office/powerpoint/2010/main" val="1254229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a:t>Methodology</a:t>
            </a:r>
            <a:endParaRPr lang="en-GB" dirty="0"/>
          </a:p>
        </p:txBody>
      </p:sp>
      <p:sp>
        <p:nvSpPr>
          <p:cNvPr id="3" name="Content Placeholder 2">
            <a:extLst>
              <a:ext uri="{FF2B5EF4-FFF2-40B4-BE49-F238E27FC236}">
                <a16:creationId xmlns:a16="http://schemas.microsoft.com/office/drawing/2014/main" id="{BAA793A3-0B79-0440-8EE6-2BD6ACE2C8A4}"/>
              </a:ext>
            </a:extLst>
          </p:cNvPr>
          <p:cNvSpPr>
            <a:spLocks noGrp="1"/>
          </p:cNvSpPr>
          <p:nvPr>
            <p:ph sz="half" idx="1"/>
          </p:nvPr>
        </p:nvSpPr>
        <p:spPr>
          <a:xfrm>
            <a:off x="838200" y="1280822"/>
            <a:ext cx="5722088" cy="5353893"/>
          </a:xfrm>
        </p:spPr>
        <p:txBody>
          <a:bodyPr/>
          <a:lstStyle/>
          <a:p>
            <a:r>
              <a:rPr lang="en-GB" altLang="en-US" sz="2100" dirty="0">
                <a:solidFill>
                  <a:schemeClr val="bg2">
                    <a:lumMod val="25000"/>
                  </a:schemeClr>
                </a:solidFill>
              </a:rPr>
              <a:t>In</a:t>
            </a:r>
            <a:r>
              <a:rPr lang="en-GB" altLang="en-US" sz="2100" b="1" dirty="0">
                <a:solidFill>
                  <a:schemeClr val="bg2">
                    <a:lumMod val="25000"/>
                  </a:schemeClr>
                </a:solidFill>
              </a:rPr>
              <a:t> Lecture two </a:t>
            </a:r>
            <a:r>
              <a:rPr lang="en-GB" altLang="en-US" sz="2100" dirty="0">
                <a:solidFill>
                  <a:schemeClr val="bg2">
                    <a:lumMod val="25000"/>
                  </a:schemeClr>
                </a:solidFill>
              </a:rPr>
              <a:t>we discussed how Methodology is the justification for using a particular research method...</a:t>
            </a:r>
          </a:p>
          <a:p>
            <a:pPr marL="0" indent="0">
              <a:buNone/>
            </a:pPr>
            <a:endParaRPr lang="en-GB" altLang="en-US" sz="2100" dirty="0">
              <a:solidFill>
                <a:schemeClr val="bg2">
                  <a:lumMod val="25000"/>
                </a:schemeClr>
              </a:solidFill>
            </a:endParaRPr>
          </a:p>
          <a:p>
            <a:r>
              <a:rPr lang="en-GB" altLang="en-US" sz="2100" dirty="0">
                <a:solidFill>
                  <a:schemeClr val="bg2">
                    <a:lumMod val="25000"/>
                  </a:schemeClr>
                </a:solidFill>
              </a:rPr>
              <a:t>Distinct from </a:t>
            </a:r>
            <a:r>
              <a:rPr lang="en-GB" altLang="en-US" sz="2100" i="1" dirty="0">
                <a:solidFill>
                  <a:schemeClr val="bg2">
                    <a:lumMod val="25000"/>
                  </a:schemeClr>
                </a:solidFill>
              </a:rPr>
              <a:t>method</a:t>
            </a:r>
            <a:r>
              <a:rPr lang="en-GB" altLang="en-US" sz="2100" dirty="0">
                <a:solidFill>
                  <a:schemeClr val="bg2">
                    <a:lumMod val="25000"/>
                  </a:schemeClr>
                </a:solidFill>
              </a:rPr>
              <a:t> as this refers to the ‘research tools’, the techniques &amp; procedures to collect &amp; analyse data</a:t>
            </a:r>
          </a:p>
          <a:p>
            <a:pPr marL="0" indent="0">
              <a:buNone/>
            </a:pPr>
            <a:endParaRPr lang="en-GB" altLang="en-US" sz="2100" dirty="0">
              <a:solidFill>
                <a:schemeClr val="bg2">
                  <a:lumMod val="25000"/>
                </a:schemeClr>
              </a:solidFill>
            </a:endParaRPr>
          </a:p>
          <a:p>
            <a:r>
              <a:rPr lang="en-GB" sz="2100" dirty="0">
                <a:solidFill>
                  <a:schemeClr val="bg2">
                    <a:lumMod val="25000"/>
                  </a:schemeClr>
                </a:solidFill>
                <a:effectLst/>
                <a:ea typeface="Arial Unicode MS"/>
              </a:rPr>
              <a:t>For this assessment, your methodology is a description and justification of </a:t>
            </a:r>
            <a:r>
              <a:rPr lang="en-GB" sz="2100" dirty="0">
                <a:solidFill>
                  <a:schemeClr val="bg2">
                    <a:lumMod val="25000"/>
                  </a:schemeClr>
                </a:solidFill>
                <a:ea typeface="Arial Unicode MS"/>
              </a:rPr>
              <a:t>the type of </a:t>
            </a:r>
            <a:r>
              <a:rPr lang="en-GB" sz="2100" dirty="0">
                <a:solidFill>
                  <a:schemeClr val="bg2">
                    <a:lumMod val="25000"/>
                  </a:schemeClr>
                </a:solidFill>
              </a:rPr>
              <a:t>literature review you have chosen to undertake…</a:t>
            </a:r>
          </a:p>
          <a:p>
            <a:endParaRPr lang="en-GB" sz="2100" dirty="0">
              <a:solidFill>
                <a:schemeClr val="bg2">
                  <a:lumMod val="25000"/>
                </a:schemeClr>
              </a:solidFill>
            </a:endParaRPr>
          </a:p>
          <a:p>
            <a:r>
              <a:rPr lang="en-GB" sz="2100" dirty="0">
                <a:solidFill>
                  <a:schemeClr val="bg2">
                    <a:lumMod val="25000"/>
                  </a:schemeClr>
                </a:solidFill>
              </a:rPr>
              <a:t>Last week we explored some subtle differences between Traditional (narrative) Literature Reviews and Scoping Reviews…</a:t>
            </a:r>
          </a:p>
          <a:p>
            <a:pPr marL="0" indent="0">
              <a:buNone/>
            </a:pPr>
            <a:endParaRPr lang="en-GB" sz="2000" dirty="0">
              <a:solidFill>
                <a:schemeClr val="bg2">
                  <a:lumMod val="25000"/>
                </a:schemeClr>
              </a:solidFill>
            </a:endParaRPr>
          </a:p>
          <a:p>
            <a:pPr marL="0" indent="0">
              <a:buNone/>
            </a:pPr>
            <a:endParaRPr lang="en-GB" sz="2000" dirty="0"/>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CB0A800A-A423-BE08-95FD-289D0AF59B67}"/>
              </a:ext>
            </a:extLst>
          </p:cNvPr>
          <p:cNvPicPr>
            <a:picLocks noGrp="1" noChangeAspect="1"/>
          </p:cNvPicPr>
          <p:nvPr>
            <p:ph sz="half" idx="2"/>
          </p:nvPr>
        </p:nvPicPr>
        <p:blipFill>
          <a:blip r:embed="rId3"/>
          <a:stretch>
            <a:fillRect/>
          </a:stretch>
        </p:blipFill>
        <p:spPr>
          <a:xfrm>
            <a:off x="6711951" y="1503780"/>
            <a:ext cx="5181599" cy="4450225"/>
          </a:xfrm>
        </p:spPr>
      </p:pic>
      <p:sp>
        <p:nvSpPr>
          <p:cNvPr id="7" name="Speech Bubble: Rectangle with Corners Rounded 6">
            <a:extLst>
              <a:ext uri="{FF2B5EF4-FFF2-40B4-BE49-F238E27FC236}">
                <a16:creationId xmlns:a16="http://schemas.microsoft.com/office/drawing/2014/main" id="{5146B229-0EF9-E7C6-0B01-AF9AB17C536A}"/>
              </a:ext>
            </a:extLst>
          </p:cNvPr>
          <p:cNvSpPr/>
          <p:nvPr/>
        </p:nvSpPr>
        <p:spPr>
          <a:xfrm>
            <a:off x="8452884" y="136525"/>
            <a:ext cx="2583711" cy="1786270"/>
          </a:xfrm>
          <a:prstGeom prst="wedgeRoundRectCallout">
            <a:avLst>
              <a:gd name="adj1" fmla="val -39763"/>
              <a:gd name="adj2" fmla="val 67262"/>
              <a:gd name="adj3" fmla="val 16667"/>
            </a:avLst>
          </a:prstGeom>
          <a:solidFill>
            <a:srgbClr val="FDF8D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25000"/>
                  </a:schemeClr>
                </a:solidFill>
              </a:rPr>
              <a:t>Useful for topics where there is a well established body of literature</a:t>
            </a:r>
          </a:p>
        </p:txBody>
      </p:sp>
      <p:sp>
        <p:nvSpPr>
          <p:cNvPr id="10" name="Speech Bubble: Rectangle with Corners Rounded 9">
            <a:extLst>
              <a:ext uri="{FF2B5EF4-FFF2-40B4-BE49-F238E27FC236}">
                <a16:creationId xmlns:a16="http://schemas.microsoft.com/office/drawing/2014/main" id="{A50CE5A4-868F-D856-7EC2-5259895C4E5E}"/>
              </a:ext>
            </a:extLst>
          </p:cNvPr>
          <p:cNvSpPr/>
          <p:nvPr/>
        </p:nvSpPr>
        <p:spPr>
          <a:xfrm>
            <a:off x="6560288" y="4684043"/>
            <a:ext cx="2583711" cy="1786270"/>
          </a:xfrm>
          <a:prstGeom prst="wedgeRoundRectCallout">
            <a:avLst>
              <a:gd name="adj1" fmla="val -9310"/>
              <a:gd name="adj2" fmla="val -90476"/>
              <a:gd name="adj3" fmla="val 16667"/>
            </a:avLst>
          </a:prstGeom>
          <a:solidFill>
            <a:srgbClr val="FDF8D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25000"/>
                  </a:schemeClr>
                </a:solidFill>
              </a:rPr>
              <a:t>Useful for newer topic area where a body of literature is recently emerging</a:t>
            </a:r>
          </a:p>
        </p:txBody>
      </p:sp>
    </p:spTree>
    <p:extLst>
      <p:ext uri="{BB962C8B-B14F-4D97-AF65-F5344CB8AC3E}">
        <p14:creationId xmlns:p14="http://schemas.microsoft.com/office/powerpoint/2010/main" val="250695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a:t>Methodology</a:t>
            </a:r>
            <a:endParaRPr lang="en-GB" dirty="0"/>
          </a:p>
        </p:txBody>
      </p:sp>
      <p:sp>
        <p:nvSpPr>
          <p:cNvPr id="3" name="Content Placeholder 2">
            <a:extLst>
              <a:ext uri="{FF2B5EF4-FFF2-40B4-BE49-F238E27FC236}">
                <a16:creationId xmlns:a16="http://schemas.microsoft.com/office/drawing/2014/main" id="{BAA793A3-0B79-0440-8EE6-2BD6ACE2C8A4}"/>
              </a:ext>
            </a:extLst>
          </p:cNvPr>
          <p:cNvSpPr>
            <a:spLocks noGrp="1"/>
          </p:cNvSpPr>
          <p:nvPr>
            <p:ph sz="half" idx="1"/>
          </p:nvPr>
        </p:nvSpPr>
        <p:spPr>
          <a:xfrm>
            <a:off x="838200" y="1280823"/>
            <a:ext cx="5722088" cy="4896140"/>
          </a:xfrm>
        </p:spPr>
        <p:txBody>
          <a:bodyPr/>
          <a:lstStyle/>
          <a:p>
            <a:pPr marL="0" indent="0" algn="ctr">
              <a:buNone/>
            </a:pPr>
            <a:r>
              <a:rPr lang="en-GB" sz="2400" b="1" dirty="0">
                <a:solidFill>
                  <a:schemeClr val="bg2">
                    <a:lumMod val="25000"/>
                  </a:schemeClr>
                </a:solidFill>
              </a:rPr>
              <a:t>Example</a:t>
            </a:r>
            <a:r>
              <a:rPr lang="en-GB" sz="2400" dirty="0">
                <a:solidFill>
                  <a:schemeClr val="bg2">
                    <a:lumMod val="25000"/>
                  </a:schemeClr>
                </a:solidFill>
              </a:rPr>
              <a:t>:</a:t>
            </a:r>
          </a:p>
          <a:p>
            <a:pPr marL="0" indent="0" algn="ctr">
              <a:buNone/>
            </a:pPr>
            <a:endParaRPr lang="en-GB" sz="2400" dirty="0">
              <a:solidFill>
                <a:schemeClr val="bg2">
                  <a:lumMod val="25000"/>
                </a:schemeClr>
              </a:solidFill>
            </a:endParaRPr>
          </a:p>
          <a:p>
            <a:pPr marL="0" indent="0" algn="ctr">
              <a:buNone/>
            </a:pPr>
            <a:r>
              <a:rPr lang="en-GB" sz="2400" dirty="0">
                <a:solidFill>
                  <a:schemeClr val="bg2">
                    <a:lumMod val="25000"/>
                  </a:schemeClr>
                </a:solidFill>
              </a:rPr>
              <a:t>Given the aims of the research, a scoping review methodology was deemed to be most appropriate as this is a relatively new area of research. Scoping reviews are commonly used for assessing the scope of research literature and for identifying the nature and extent of existing evidence base (Reference).</a:t>
            </a:r>
          </a:p>
          <a:p>
            <a:pPr marL="0" indent="0" algn="ctr">
              <a:buNone/>
            </a:pPr>
            <a:endParaRPr lang="en-GB" sz="2400" dirty="0">
              <a:solidFill>
                <a:schemeClr val="bg2">
                  <a:lumMod val="25000"/>
                </a:schemeClr>
              </a:solidFill>
            </a:endParaRPr>
          </a:p>
          <a:p>
            <a:pPr marL="0" indent="0" algn="ctr">
              <a:buNone/>
            </a:pPr>
            <a:endParaRPr lang="en-GB" sz="2400" dirty="0">
              <a:solidFill>
                <a:schemeClr val="bg2">
                  <a:lumMod val="25000"/>
                </a:schemeClr>
              </a:solidFill>
            </a:endParaRPr>
          </a:p>
          <a:p>
            <a:pPr marL="0" indent="0" algn="ctr">
              <a:buNone/>
            </a:pPr>
            <a:r>
              <a:rPr lang="en-GB" sz="3200" b="1" dirty="0">
                <a:solidFill>
                  <a:schemeClr val="tx1"/>
                </a:solidFill>
              </a:rPr>
              <a:t>For your assessment a paragraph on Methodology is sufficient! </a:t>
            </a:r>
          </a:p>
          <a:p>
            <a:pPr marL="0" indent="0">
              <a:buNone/>
            </a:pPr>
            <a:endParaRPr lang="en-GB" sz="2000" b="1" dirty="0">
              <a:solidFill>
                <a:schemeClr val="bg2">
                  <a:lumMod val="25000"/>
                </a:schemeClr>
              </a:solidFill>
            </a:endParaRPr>
          </a:p>
          <a:p>
            <a:pPr marL="0" indent="0">
              <a:buNone/>
            </a:pPr>
            <a:endParaRPr lang="en-GB" sz="2000" dirty="0"/>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CB0A800A-A423-BE08-95FD-289D0AF59B67}"/>
              </a:ext>
            </a:extLst>
          </p:cNvPr>
          <p:cNvPicPr>
            <a:picLocks noGrp="1" noChangeAspect="1"/>
          </p:cNvPicPr>
          <p:nvPr>
            <p:ph sz="half" idx="2"/>
          </p:nvPr>
        </p:nvPicPr>
        <p:blipFill>
          <a:blip r:embed="rId3"/>
          <a:stretch>
            <a:fillRect/>
          </a:stretch>
        </p:blipFill>
        <p:spPr>
          <a:xfrm>
            <a:off x="6711951" y="1503780"/>
            <a:ext cx="5181599" cy="4450225"/>
          </a:xfrm>
        </p:spPr>
      </p:pic>
    </p:spTree>
    <p:extLst>
      <p:ext uri="{BB962C8B-B14F-4D97-AF65-F5344CB8AC3E}">
        <p14:creationId xmlns:p14="http://schemas.microsoft.com/office/powerpoint/2010/main" val="334047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0373-B613-0A4C-EBA0-454740B2D09C}"/>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E3BA0422-D3D6-BB22-D0FD-19323C64186E}"/>
              </a:ext>
            </a:extLst>
          </p:cNvPr>
          <p:cNvSpPr>
            <a:spLocks noGrp="1"/>
          </p:cNvSpPr>
          <p:nvPr>
            <p:ph sz="half" idx="1"/>
          </p:nvPr>
        </p:nvSpPr>
        <p:spPr>
          <a:xfrm>
            <a:off x="838200" y="1280823"/>
            <a:ext cx="10963940" cy="4896140"/>
          </a:xfrm>
        </p:spPr>
        <p:txBody>
          <a:bodyPr/>
          <a:lstStyle/>
          <a:p>
            <a:pPr marL="0" indent="0">
              <a:buNone/>
            </a:pPr>
            <a:r>
              <a:rPr lang="en-US" sz="2200" dirty="0">
                <a:solidFill>
                  <a:schemeClr val="tx1"/>
                </a:solidFill>
                <a:latin typeface="Abadi Extra Light" panose="020B0204020104020204" pitchFamily="34" charset="0"/>
              </a:rPr>
              <a:t>The methods should contain </a:t>
            </a:r>
            <a:r>
              <a:rPr lang="en-US" sz="2200" b="1" dirty="0">
                <a:solidFill>
                  <a:schemeClr val="tx1"/>
                </a:solidFill>
                <a:latin typeface="Abadi Extra Light" panose="020B0204020104020204" pitchFamily="34" charset="0"/>
              </a:rPr>
              <a:t>A Descriptive Summary </a:t>
            </a:r>
            <a:r>
              <a:rPr lang="en-US" sz="2200" dirty="0">
                <a:solidFill>
                  <a:schemeClr val="tx1"/>
                </a:solidFill>
                <a:latin typeface="Abadi Extra Light" panose="020B0204020104020204" pitchFamily="34" charset="0"/>
              </a:rPr>
              <a:t>of what you did and how you did it (i.e., your search strategy) including:</a:t>
            </a:r>
          </a:p>
          <a:p>
            <a:r>
              <a:rPr lang="en-GB" sz="2200" spc="-25" dirty="0">
                <a:solidFill>
                  <a:schemeClr val="tx1"/>
                </a:solidFill>
                <a:effectLst/>
                <a:latin typeface="Abadi Extra Light" panose="020B0204020104020204" pitchFamily="34" charset="0"/>
                <a:ea typeface="Calibri" panose="020F0502020204030204" pitchFamily="34" charset="0"/>
              </a:rPr>
              <a:t>Databases and Index/indices used (e.g. </a:t>
            </a:r>
            <a:r>
              <a:rPr lang="en-GB" sz="2200" spc="-25" dirty="0" err="1">
                <a:solidFill>
                  <a:schemeClr val="tx1"/>
                </a:solidFill>
                <a:effectLst/>
                <a:latin typeface="Abadi Extra Light" panose="020B0204020104020204" pitchFamily="34" charset="0"/>
                <a:ea typeface="Calibri" panose="020F0502020204030204" pitchFamily="34" charset="0"/>
              </a:rPr>
              <a:t>Pubmed</a:t>
            </a:r>
            <a:r>
              <a:rPr lang="en-GB" sz="2200" spc="-25" dirty="0">
                <a:solidFill>
                  <a:schemeClr val="tx1"/>
                </a:solidFill>
                <a:effectLst/>
                <a:latin typeface="Abadi Extra Light" panose="020B0204020104020204" pitchFamily="34" charset="0"/>
                <a:ea typeface="Calibri" panose="020F0502020204030204" pitchFamily="34" charset="0"/>
              </a:rPr>
              <a:t>, Medline, </a:t>
            </a:r>
            <a:r>
              <a:rPr lang="en-GB" sz="2200" spc="-25" dirty="0" err="1">
                <a:solidFill>
                  <a:schemeClr val="tx1"/>
                </a:solidFill>
                <a:effectLst/>
                <a:latin typeface="Abadi Extra Light" panose="020B0204020104020204" pitchFamily="34" charset="0"/>
                <a:ea typeface="Calibri" panose="020F0502020204030204" pitchFamily="34" charset="0"/>
              </a:rPr>
              <a:t>WoS</a:t>
            </a:r>
            <a:r>
              <a:rPr lang="en-GB" sz="2200" spc="-25" dirty="0">
                <a:solidFill>
                  <a:schemeClr val="tx1"/>
                </a:solidFill>
                <a:effectLst/>
                <a:latin typeface="Abadi Extra Light" panose="020B0204020104020204" pitchFamily="34" charset="0"/>
                <a:ea typeface="Calibri" panose="020F0502020204030204" pitchFamily="34" charset="0"/>
              </a:rPr>
              <a:t>) </a:t>
            </a:r>
            <a:r>
              <a:rPr lang="en-GB" sz="2200" i="1" spc="-25" dirty="0">
                <a:solidFill>
                  <a:schemeClr val="tx1"/>
                </a:solidFill>
                <a:effectLst/>
                <a:latin typeface="Abadi Extra Light" panose="020B0204020104020204" pitchFamily="34" charset="0"/>
                <a:ea typeface="Calibri" panose="020F0502020204030204" pitchFamily="34" charset="0"/>
              </a:rPr>
              <a:t>ideally 3 relevant databases should be searched</a:t>
            </a:r>
            <a:endParaRPr lang="en-GB" sz="2200" i="1" dirty="0">
              <a:solidFill>
                <a:schemeClr val="tx1"/>
              </a:solidFill>
              <a:latin typeface="Abadi Extra Light" panose="020B0204020104020204" pitchFamily="34" charset="0"/>
              <a:ea typeface="Calibri" panose="020F0502020204030204" pitchFamily="34" charset="0"/>
            </a:endParaRPr>
          </a:p>
          <a:p>
            <a:r>
              <a:rPr lang="en-GB" sz="2200" spc="-20" dirty="0">
                <a:solidFill>
                  <a:schemeClr val="tx1"/>
                </a:solidFill>
                <a:effectLst/>
                <a:latin typeface="Abadi Extra Light" panose="020B0204020104020204" pitchFamily="34" charset="0"/>
                <a:ea typeface="Calibri" panose="020F0502020204030204" pitchFamily="34" charset="0"/>
              </a:rPr>
              <a:t>Keywords used for each index, giving brief reasons as to why you selected them and any variations used</a:t>
            </a:r>
          </a:p>
          <a:p>
            <a:r>
              <a:rPr lang="en-GB" sz="2200" spc="-20" dirty="0">
                <a:solidFill>
                  <a:schemeClr val="tx1"/>
                </a:solidFill>
                <a:effectLst/>
                <a:latin typeface="Abadi Extra Light" panose="020B0204020104020204" pitchFamily="34" charset="0"/>
                <a:ea typeface="Calibri" panose="020F0502020204030204" pitchFamily="34" charset="0"/>
              </a:rPr>
              <a:t>Indicate if you ‘expanded’ or ‘focused’ your search</a:t>
            </a:r>
            <a:endParaRPr lang="en-GB" sz="2200" spc="-20" dirty="0">
              <a:solidFill>
                <a:schemeClr val="tx1"/>
              </a:solidFill>
              <a:latin typeface="Abadi Extra Light" panose="020B0204020104020204" pitchFamily="34" charset="0"/>
              <a:ea typeface="Calibri" panose="020F0502020204030204" pitchFamily="34" charset="0"/>
            </a:endParaRPr>
          </a:p>
          <a:p>
            <a:r>
              <a:rPr lang="en-US" sz="2200" dirty="0">
                <a:solidFill>
                  <a:schemeClr val="tx1"/>
                </a:solidFill>
                <a:latin typeface="Abadi Extra Light" panose="020B0204020104020204" pitchFamily="34" charset="0"/>
              </a:rPr>
              <a:t>Sources of literature</a:t>
            </a:r>
          </a:p>
          <a:p>
            <a:r>
              <a:rPr lang="en-US" sz="2200" dirty="0">
                <a:solidFill>
                  <a:schemeClr val="tx1"/>
                </a:solidFill>
                <a:latin typeface="Abadi Extra Light" panose="020B0204020104020204" pitchFamily="34" charset="0"/>
              </a:rPr>
              <a:t>Why you included certain literature? (inclusion strategy)</a:t>
            </a:r>
          </a:p>
          <a:p>
            <a:r>
              <a:rPr lang="en-US" sz="2200" dirty="0">
                <a:solidFill>
                  <a:schemeClr val="tx1"/>
                </a:solidFill>
                <a:latin typeface="Abadi Extra Light" panose="020B0204020104020204" pitchFamily="34" charset="0"/>
              </a:rPr>
              <a:t>Why you excluded certain literature? (exclusion strategy)</a:t>
            </a:r>
          </a:p>
          <a:p>
            <a:r>
              <a:rPr lang="en-US" sz="2200" dirty="0">
                <a:solidFill>
                  <a:schemeClr val="tx1"/>
                </a:solidFill>
                <a:latin typeface="Abadi Extra Light" panose="020B0204020104020204" pitchFamily="34" charset="0"/>
              </a:rPr>
              <a:t>Did you use CRAAP</a:t>
            </a:r>
          </a:p>
          <a:p>
            <a:r>
              <a:rPr lang="en-US" sz="2200" dirty="0">
                <a:solidFill>
                  <a:schemeClr val="tx1"/>
                </a:solidFill>
                <a:latin typeface="Abadi Extra Light" panose="020B0204020104020204" pitchFamily="34" charset="0"/>
              </a:rPr>
              <a:t>Parameters (date range, country etc.)</a:t>
            </a:r>
            <a:endParaRPr lang="en-GB" sz="2200" dirty="0">
              <a:solidFill>
                <a:schemeClr val="tx1"/>
              </a:solidFill>
              <a:latin typeface="Abadi Extra Light" panose="020B0204020104020204" pitchFamily="34" charset="0"/>
            </a:endParaRPr>
          </a:p>
          <a:p>
            <a:r>
              <a:rPr lang="en-GB" sz="2200" dirty="0">
                <a:solidFill>
                  <a:schemeClr val="tx1"/>
                </a:solidFill>
                <a:latin typeface="Abadi Extra Light" panose="020B0204020104020204" pitchFamily="34" charset="0"/>
                <a:ea typeface="Calibri" panose="020F0502020204030204" pitchFamily="34" charset="0"/>
              </a:rPr>
              <a:t>T</a:t>
            </a:r>
            <a:r>
              <a:rPr lang="en-GB" sz="2200" dirty="0">
                <a:solidFill>
                  <a:schemeClr val="tx1"/>
                </a:solidFill>
                <a:effectLst/>
                <a:latin typeface="Abadi Extra Light" panose="020B0204020104020204" pitchFamily="34" charset="0"/>
                <a:ea typeface="Calibri" panose="020F0502020204030204" pitchFamily="34" charset="0"/>
              </a:rPr>
              <a:t>he final list of papers you have selected to review using full citations</a:t>
            </a:r>
            <a:endParaRPr lang="en-GB" sz="2200" dirty="0">
              <a:solidFill>
                <a:schemeClr val="tx1"/>
              </a:solidFill>
              <a:effectLst/>
              <a:latin typeface="Abadi Extra Light" panose="020B0204020104020204" pitchFamily="34" charset="0"/>
              <a:ea typeface="Calibri Light" panose="020F0302020204030204" pitchFamily="34" charset="0"/>
            </a:endParaRPr>
          </a:p>
          <a:p>
            <a:pPr marL="0" indent="0">
              <a:buNone/>
            </a:pPr>
            <a:endParaRPr lang="en-US" sz="2400" dirty="0">
              <a:solidFill>
                <a:schemeClr val="bg2">
                  <a:lumMod val="25000"/>
                </a:schemeClr>
              </a:solidFill>
            </a:endParaRPr>
          </a:p>
          <a:p>
            <a:pPr lvl="1">
              <a:buClr>
                <a:schemeClr val="tx1"/>
              </a:buClr>
            </a:pPr>
            <a:endParaRPr lang="en-US" dirty="0">
              <a:solidFill>
                <a:schemeClr val="bg2">
                  <a:lumMod val="25000"/>
                </a:schemeClr>
              </a:solidFill>
            </a:endParaRPr>
          </a:p>
          <a:p>
            <a:pPr lvl="1">
              <a:buClr>
                <a:schemeClr val="tx1"/>
              </a:buClr>
            </a:pPr>
            <a:endParaRPr lang="en-US" dirty="0">
              <a:solidFill>
                <a:schemeClr val="bg2">
                  <a:lumMod val="25000"/>
                </a:schemeClr>
              </a:solidFill>
            </a:endParaRPr>
          </a:p>
          <a:p>
            <a:pPr lvl="1">
              <a:buClr>
                <a:schemeClr val="tx1"/>
              </a:buClr>
            </a:pPr>
            <a:endParaRPr lang="en-US" dirty="0">
              <a:solidFill>
                <a:schemeClr val="bg2">
                  <a:lumMod val="25000"/>
                </a:schemeClr>
              </a:solidFill>
            </a:endParaRPr>
          </a:p>
          <a:p>
            <a:pPr marL="457200" lvl="1" indent="0">
              <a:buClr>
                <a:schemeClr val="tx1"/>
              </a:buClr>
              <a:buNone/>
            </a:pPr>
            <a:endParaRPr lang="en-US" dirty="0">
              <a:solidFill>
                <a:schemeClr val="bg2">
                  <a:lumMod val="25000"/>
                </a:schemeClr>
              </a:solidFill>
            </a:endParaRPr>
          </a:p>
          <a:p>
            <a:endParaRPr lang="en-GB" dirty="0">
              <a:solidFill>
                <a:schemeClr val="bg2">
                  <a:lumMod val="25000"/>
                </a:schemeClr>
              </a:solidFill>
              <a:ea typeface="+mn-lt"/>
              <a:cs typeface="+mn-lt"/>
            </a:endParaRPr>
          </a:p>
          <a:p>
            <a:pPr marL="0" indent="0">
              <a:buNone/>
            </a:pPr>
            <a:endParaRPr lang="en-GB" dirty="0">
              <a:solidFill>
                <a:schemeClr val="bg2">
                  <a:lumMod val="25000"/>
                </a:schemeClr>
              </a:solidFill>
              <a:ea typeface="+mn-lt"/>
              <a:cs typeface="+mn-lt"/>
            </a:endParaRPr>
          </a:p>
          <a:p>
            <a:endParaRPr lang="en-GB" dirty="0"/>
          </a:p>
        </p:txBody>
      </p:sp>
    </p:spTree>
    <p:extLst>
      <p:ext uri="{BB962C8B-B14F-4D97-AF65-F5344CB8AC3E}">
        <p14:creationId xmlns:p14="http://schemas.microsoft.com/office/powerpoint/2010/main" val="3949845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D7E90-2EA9-A1F8-A26E-FC2188B9CA0E}"/>
              </a:ext>
            </a:extLst>
          </p:cNvPr>
          <p:cNvSpPr>
            <a:spLocks noGrp="1"/>
          </p:cNvSpPr>
          <p:nvPr>
            <p:ph type="title"/>
          </p:nvPr>
        </p:nvSpPr>
        <p:spPr/>
        <p:txBody>
          <a:bodyPr/>
          <a:lstStyle/>
          <a:p>
            <a:r>
              <a:rPr lang="en-GB" dirty="0"/>
              <a:t>“Tell a story” and make use of Appendices</a:t>
            </a:r>
          </a:p>
        </p:txBody>
      </p:sp>
      <p:sp>
        <p:nvSpPr>
          <p:cNvPr id="7" name="Content Placeholder 6">
            <a:extLst>
              <a:ext uri="{FF2B5EF4-FFF2-40B4-BE49-F238E27FC236}">
                <a16:creationId xmlns:a16="http://schemas.microsoft.com/office/drawing/2014/main" id="{918E8DD4-60D8-E772-E1E8-51926053F079}"/>
              </a:ext>
            </a:extLst>
          </p:cNvPr>
          <p:cNvSpPr>
            <a:spLocks noGrp="1"/>
          </p:cNvSpPr>
          <p:nvPr>
            <p:ph sz="half" idx="1"/>
          </p:nvPr>
        </p:nvSpPr>
        <p:spPr>
          <a:xfrm>
            <a:off x="838199" y="1280823"/>
            <a:ext cx="6349410" cy="4896140"/>
          </a:xfrm>
        </p:spPr>
        <p:txBody>
          <a:bodyPr/>
          <a:lstStyle/>
          <a:p>
            <a:r>
              <a:rPr lang="en-GB" dirty="0">
                <a:solidFill>
                  <a:schemeClr val="tx1"/>
                </a:solidFill>
              </a:rPr>
              <a:t>Summarise each step of the development of your search strategy</a:t>
            </a:r>
          </a:p>
          <a:p>
            <a:pPr marL="0" indent="0">
              <a:buNone/>
            </a:pPr>
            <a:endParaRPr lang="en-GB" sz="800" dirty="0">
              <a:solidFill>
                <a:schemeClr val="tx1"/>
              </a:solidFill>
            </a:endParaRPr>
          </a:p>
          <a:p>
            <a:r>
              <a:rPr lang="en-GB" dirty="0">
                <a:solidFill>
                  <a:schemeClr val="tx1"/>
                </a:solidFill>
              </a:rPr>
              <a:t>This will probably reflect the cycle</a:t>
            </a:r>
          </a:p>
          <a:p>
            <a:pPr marL="0" indent="0">
              <a:buNone/>
            </a:pPr>
            <a:endParaRPr lang="en-GB" sz="800" dirty="0">
              <a:solidFill>
                <a:schemeClr val="tx1"/>
              </a:solidFill>
            </a:endParaRPr>
          </a:p>
          <a:p>
            <a:r>
              <a:rPr lang="en-GB" dirty="0">
                <a:solidFill>
                  <a:schemeClr val="tx1"/>
                </a:solidFill>
              </a:rPr>
              <a:t>Small tables can be included in the text, for example to explain key word searches</a:t>
            </a:r>
          </a:p>
          <a:p>
            <a:pPr marL="0" indent="0">
              <a:buNone/>
            </a:pPr>
            <a:endParaRPr lang="en-GB" sz="800" dirty="0">
              <a:solidFill>
                <a:schemeClr val="tx1"/>
              </a:solidFill>
            </a:endParaRPr>
          </a:p>
          <a:p>
            <a:r>
              <a:rPr lang="en-GB" dirty="0">
                <a:solidFill>
                  <a:schemeClr val="tx1"/>
                </a:solidFill>
              </a:rPr>
              <a:t>Larger tables can be placed in the appendices and referred to in the text (e.g. See appendix a for full record of databases searched). </a:t>
            </a:r>
          </a:p>
        </p:txBody>
      </p:sp>
      <p:graphicFrame>
        <p:nvGraphicFramePr>
          <p:cNvPr id="8" name="Content Placeholder 4">
            <a:extLst>
              <a:ext uri="{FF2B5EF4-FFF2-40B4-BE49-F238E27FC236}">
                <a16:creationId xmlns:a16="http://schemas.microsoft.com/office/drawing/2014/main" id="{288E5CC9-85B7-22D3-5661-7F55B05D7E0E}"/>
              </a:ext>
            </a:extLst>
          </p:cNvPr>
          <p:cNvGraphicFramePr>
            <a:graphicFrameLocks/>
          </p:cNvGraphicFramePr>
          <p:nvPr>
            <p:extLst>
              <p:ext uri="{D42A27DB-BD31-4B8C-83A1-F6EECF244321}">
                <p14:modId xmlns:p14="http://schemas.microsoft.com/office/powerpoint/2010/main" val="1921154645"/>
              </p:ext>
            </p:extLst>
          </p:nvPr>
        </p:nvGraphicFramePr>
        <p:xfrm>
          <a:off x="7187608" y="1616149"/>
          <a:ext cx="4552507" cy="4645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E6458D6-0EBA-7E47-8E54-F09136202EF5}"/>
              </a:ext>
            </a:extLst>
          </p:cNvPr>
          <p:cNvSpPr txBox="1"/>
          <p:nvPr/>
        </p:nvSpPr>
        <p:spPr>
          <a:xfrm>
            <a:off x="987945" y="6130116"/>
            <a:ext cx="7267352" cy="707886"/>
          </a:xfrm>
          <a:prstGeom prst="rect">
            <a:avLst/>
          </a:prstGeom>
          <a:noFill/>
        </p:spPr>
        <p:txBody>
          <a:bodyPr wrap="square">
            <a:spAutoFit/>
          </a:bodyPr>
          <a:lstStyle/>
          <a:p>
            <a:pPr algn="ctr"/>
            <a:r>
              <a:rPr lang="en-GB" sz="2000" b="1" dirty="0">
                <a:solidFill>
                  <a:srgbClr val="06382E"/>
                </a:solidFill>
                <a:effectLst/>
                <a:latin typeface="Calibri" panose="020F0502020204030204" pitchFamily="34" charset="0"/>
                <a:ea typeface="Calibri" panose="020F0502020204030204" pitchFamily="34" charset="0"/>
              </a:rPr>
              <a:t>Your description of the search should contain just enough detail to allow someone to replicate it</a:t>
            </a:r>
            <a:endParaRPr lang="en-GB" sz="2000" b="1" dirty="0">
              <a:solidFill>
                <a:srgbClr val="06382E"/>
              </a:solidFill>
            </a:endParaRPr>
          </a:p>
        </p:txBody>
      </p:sp>
      <p:cxnSp>
        <p:nvCxnSpPr>
          <p:cNvPr id="12" name="Straight Arrow Connector 11">
            <a:extLst>
              <a:ext uri="{FF2B5EF4-FFF2-40B4-BE49-F238E27FC236}">
                <a16:creationId xmlns:a16="http://schemas.microsoft.com/office/drawing/2014/main" id="{F515324E-76A3-111D-2679-0C416F57A774}"/>
              </a:ext>
            </a:extLst>
          </p:cNvPr>
          <p:cNvCxnSpPr/>
          <p:nvPr/>
        </p:nvCxnSpPr>
        <p:spPr>
          <a:xfrm>
            <a:off x="6172200" y="2684206"/>
            <a:ext cx="737419" cy="176981"/>
          </a:xfrm>
          <a:prstGeom prst="straightConnector1">
            <a:avLst/>
          </a:prstGeom>
          <a:ln w="53975">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162773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Rectangle 1127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E11E9-0D66-B74C-A7FF-CFA07E241CE4}"/>
              </a:ext>
            </a:extLst>
          </p:cNvPr>
          <p:cNvSpPr>
            <a:spLocks noGrp="1"/>
          </p:cNvSpPr>
          <p:nvPr>
            <p:ph type="title"/>
          </p:nvPr>
        </p:nvSpPr>
        <p:spPr>
          <a:xfrm>
            <a:off x="287594" y="670559"/>
            <a:ext cx="5884605" cy="2148841"/>
          </a:xfrm>
        </p:spPr>
        <p:txBody>
          <a:bodyPr anchor="t">
            <a:normAutofit/>
          </a:bodyPr>
          <a:lstStyle/>
          <a:p>
            <a:pPr algn="ctr"/>
            <a:r>
              <a:rPr lang="en-US" dirty="0">
                <a:solidFill>
                  <a:schemeClr val="bg2">
                    <a:lumMod val="25000"/>
                  </a:schemeClr>
                </a:solidFill>
                <a:latin typeface="Abadi" panose="020B0604020104020204" pitchFamily="34" charset="0"/>
              </a:rPr>
              <a:t>Writing the Methodology &amp; Methods</a:t>
            </a:r>
          </a:p>
        </p:txBody>
      </p:sp>
      <p:pic>
        <p:nvPicPr>
          <p:cNvPr id="11266" name="Picture 2" descr="Wendy's Top Tips on Benefit Applications - Steel Bones">
            <a:extLst>
              <a:ext uri="{FF2B5EF4-FFF2-40B4-BE49-F238E27FC236}">
                <a16:creationId xmlns:a16="http://schemas.microsoft.com/office/drawing/2014/main" id="{6EE0CA89-068E-6D42-B012-FB91AF4910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95" r="610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F1C87E-DEE2-B84B-AA32-302AB7EDD8B4}"/>
              </a:ext>
            </a:extLst>
          </p:cNvPr>
          <p:cNvSpPr>
            <a:spLocks noGrp="1"/>
          </p:cNvSpPr>
          <p:nvPr>
            <p:ph idx="1"/>
          </p:nvPr>
        </p:nvSpPr>
        <p:spPr>
          <a:xfrm>
            <a:off x="5674751" y="110613"/>
            <a:ext cx="6448424" cy="7329948"/>
          </a:xfrm>
        </p:spPr>
        <p:txBody>
          <a:bodyPr anchor="t">
            <a:normAutofit fontScale="62500" lnSpcReduction="20000"/>
          </a:bodyPr>
          <a:lstStyle/>
          <a:p>
            <a:pPr marL="0" indent="0">
              <a:lnSpc>
                <a:spcPct val="120000"/>
              </a:lnSpc>
              <a:spcBef>
                <a:spcPts val="0"/>
              </a:spcBef>
              <a:buNone/>
            </a:pPr>
            <a:r>
              <a:rPr lang="en-US" sz="3600" dirty="0">
                <a:latin typeface="Abadi Extra Light" panose="020B0204020104020204" pitchFamily="34" charset="0"/>
              </a:rPr>
              <a:t>When constructing your Methodology and Methods:</a:t>
            </a:r>
          </a:p>
          <a:p>
            <a:pPr marL="0" indent="0">
              <a:lnSpc>
                <a:spcPct val="120000"/>
              </a:lnSpc>
              <a:spcBef>
                <a:spcPts val="0"/>
              </a:spcBef>
              <a:buNone/>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Provide </a:t>
            </a:r>
            <a:r>
              <a:rPr lang="en-US" sz="3600" b="1" dirty="0">
                <a:latin typeface="Abadi Extra Light" panose="020B0204020104020204" pitchFamily="34" charset="0"/>
              </a:rPr>
              <a:t>just enough </a:t>
            </a:r>
            <a:r>
              <a:rPr lang="en-US" sz="3600" dirty="0">
                <a:latin typeface="Abadi Extra Light" panose="020B0204020104020204" pitchFamily="34" charset="0"/>
              </a:rPr>
              <a:t>information so that the reader can understand the decisions you have made</a:t>
            </a:r>
          </a:p>
          <a:p>
            <a:pPr>
              <a:lnSpc>
                <a:spcPct val="120000"/>
              </a:lnSpc>
              <a:spcBef>
                <a:spcPts val="0"/>
              </a:spcBef>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Refer back to the </a:t>
            </a:r>
            <a:r>
              <a:rPr lang="en-US" sz="3600" i="1" dirty="0">
                <a:latin typeface="Abadi Extra Light" panose="020B0204020104020204" pitchFamily="34" charset="0"/>
              </a:rPr>
              <a:t>record of your search </a:t>
            </a:r>
            <a:r>
              <a:rPr lang="en-US" sz="3600" dirty="0">
                <a:latin typeface="Abadi Extra Light" panose="020B0204020104020204" pitchFamily="34" charset="0"/>
              </a:rPr>
              <a:t>(as advised) and </a:t>
            </a:r>
            <a:r>
              <a:rPr lang="en-US" sz="3600" dirty="0" err="1">
                <a:latin typeface="Abadi Extra Light" panose="020B0204020104020204" pitchFamily="34" charset="0"/>
              </a:rPr>
              <a:t>summarise</a:t>
            </a:r>
            <a:r>
              <a:rPr lang="en-US" sz="3600" dirty="0">
                <a:latin typeface="Abadi Extra Light" panose="020B0204020104020204" pitchFamily="34" charset="0"/>
              </a:rPr>
              <a:t> key aspects of the development of your search strategy</a:t>
            </a:r>
          </a:p>
          <a:p>
            <a:pPr>
              <a:lnSpc>
                <a:spcPct val="120000"/>
              </a:lnSpc>
              <a:spcBef>
                <a:spcPts val="0"/>
              </a:spcBef>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Make use of small tables within the text (e.g., search terms, key words, inclusion/exclusion criteria)</a:t>
            </a:r>
          </a:p>
          <a:p>
            <a:pPr>
              <a:lnSpc>
                <a:spcPct val="120000"/>
              </a:lnSpc>
              <a:spcBef>
                <a:spcPts val="0"/>
              </a:spcBef>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Refer to Appendices for larger tables (e.g., </a:t>
            </a:r>
            <a:r>
              <a:rPr lang="en-GB" sz="3600" dirty="0">
                <a:latin typeface="Abadi Extra Light" panose="020B0204020104020204" pitchFamily="34" charset="0"/>
                <a:ea typeface="Calibri" panose="020F0502020204030204" pitchFamily="34" charset="0"/>
              </a:rPr>
              <a:t>T</a:t>
            </a:r>
            <a:r>
              <a:rPr lang="en-GB" sz="3600" dirty="0">
                <a:effectLst/>
                <a:latin typeface="Abadi Extra Light" panose="020B0204020104020204" pitchFamily="34" charset="0"/>
                <a:ea typeface="Calibri" panose="020F0502020204030204" pitchFamily="34" charset="0"/>
              </a:rPr>
              <a:t>he final list of papers you have selected to review and their full citations)</a:t>
            </a:r>
          </a:p>
          <a:p>
            <a:pPr>
              <a:lnSpc>
                <a:spcPct val="120000"/>
              </a:lnSpc>
              <a:spcBef>
                <a:spcPts val="0"/>
              </a:spcBef>
            </a:pPr>
            <a:endParaRPr lang="en-GB" sz="3600" dirty="0">
              <a:latin typeface="Abadi Extra Light" panose="020B0204020104020204" pitchFamily="34" charset="0"/>
              <a:ea typeface="Calibri Light" panose="020F0302020204030204" pitchFamily="34" charset="0"/>
            </a:endParaRPr>
          </a:p>
          <a:p>
            <a:pPr>
              <a:lnSpc>
                <a:spcPct val="120000"/>
              </a:lnSpc>
              <a:spcBef>
                <a:spcPts val="0"/>
              </a:spcBef>
            </a:pPr>
            <a:r>
              <a:rPr lang="en-GB" sz="3600" dirty="0">
                <a:effectLst/>
                <a:latin typeface="Abadi Extra Light" panose="020B0204020104020204" pitchFamily="34" charset="0"/>
                <a:ea typeface="Calibri Light" panose="020F0302020204030204" pitchFamily="34" charset="0"/>
              </a:rPr>
              <a:t>Look at examples in journal articles of Methodology &amp; methods sections</a:t>
            </a:r>
          </a:p>
          <a:p>
            <a:pPr marL="0" indent="0">
              <a:lnSpc>
                <a:spcPct val="120000"/>
              </a:lnSpc>
              <a:spcBef>
                <a:spcPts val="0"/>
              </a:spcBef>
              <a:buNone/>
            </a:pPr>
            <a:endParaRPr lang="en-GB" sz="3600" dirty="0">
              <a:solidFill>
                <a:schemeClr val="tx1"/>
              </a:solidFill>
              <a:effectLst/>
              <a:latin typeface="Abadi Extra Light" panose="020B0204020104020204" pitchFamily="34" charset="0"/>
              <a:ea typeface="Calibri Light" panose="020F0302020204030204" pitchFamily="34" charset="0"/>
            </a:endParaRP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endParaRPr lang="en-US" sz="2900" dirty="0">
              <a:solidFill>
                <a:schemeClr val="bg2">
                  <a:lumMod val="25000"/>
                </a:schemeClr>
              </a:solidFill>
              <a:latin typeface="Abadi Extra Light" panose="020B0204020104020204" pitchFamily="34" charset="0"/>
            </a:endParaRPr>
          </a:p>
          <a:p>
            <a:pPr marL="0" indent="0">
              <a:lnSpc>
                <a:spcPct val="120000"/>
              </a:lnSpc>
              <a:spcBef>
                <a:spcPts val="0"/>
              </a:spcBef>
              <a:buNone/>
            </a:pPr>
            <a:endParaRPr lang="en-US" sz="2000" dirty="0">
              <a:solidFill>
                <a:schemeClr val="bg2">
                  <a:lumMod val="25000"/>
                </a:schemeClr>
              </a:solidFill>
            </a:endParaRPr>
          </a:p>
          <a:p>
            <a:pPr marL="0" indent="0">
              <a:buNone/>
            </a:pPr>
            <a:endParaRPr lang="en-US" sz="2000" dirty="0"/>
          </a:p>
          <a:p>
            <a:endParaRPr lang="en-US" sz="2000" dirty="0"/>
          </a:p>
          <a:p>
            <a:endParaRPr lang="en-US" sz="2000" dirty="0"/>
          </a:p>
        </p:txBody>
      </p:sp>
    </p:spTree>
    <p:extLst>
      <p:ext uri="{BB962C8B-B14F-4D97-AF65-F5344CB8AC3E}">
        <p14:creationId xmlns:p14="http://schemas.microsoft.com/office/powerpoint/2010/main" val="3690358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Tree>
    <p:extLst>
      <p:ext uri="{BB962C8B-B14F-4D97-AF65-F5344CB8AC3E}">
        <p14:creationId xmlns:p14="http://schemas.microsoft.com/office/powerpoint/2010/main" val="658705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9B3F-935D-32F4-D947-4AFE366D76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24AB83-8280-62EE-F78E-53F8AE8563C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92DD4F8-CBC4-BD1F-A7B8-A55A33ADF008}"/>
              </a:ext>
            </a:extLst>
          </p:cNvPr>
          <p:cNvSpPr>
            <a:spLocks noGrp="1"/>
          </p:cNvSpPr>
          <p:nvPr>
            <p:ph sz="half" idx="2"/>
          </p:nvPr>
        </p:nvSpPr>
        <p:spPr/>
        <p:txBody>
          <a:bodyPr/>
          <a:lstStyle/>
          <a:p>
            <a:endParaRPr lang="en-GB" dirty="0"/>
          </a:p>
        </p:txBody>
      </p:sp>
      <p:pic>
        <p:nvPicPr>
          <p:cNvPr id="5" name="Picture 4">
            <a:extLst>
              <a:ext uri="{FF2B5EF4-FFF2-40B4-BE49-F238E27FC236}">
                <a16:creationId xmlns:a16="http://schemas.microsoft.com/office/drawing/2014/main" id="{5FC9FEDB-AC9A-0F20-5FC9-F4E76546AF1E}"/>
              </a:ext>
            </a:extLst>
          </p:cNvPr>
          <p:cNvPicPr>
            <a:picLocks noChangeAspect="1"/>
          </p:cNvPicPr>
          <p:nvPr/>
        </p:nvPicPr>
        <p:blipFill rotWithShape="1">
          <a:blip r:embed="rId2"/>
          <a:srcRect b="9152"/>
          <a:stretch/>
        </p:blipFill>
        <p:spPr>
          <a:xfrm>
            <a:off x="0" y="-366051"/>
            <a:ext cx="12191999" cy="7224051"/>
          </a:xfrm>
          <a:prstGeom prst="rect">
            <a:avLst/>
          </a:prstGeom>
        </p:spPr>
      </p:pic>
      <p:pic>
        <p:nvPicPr>
          <p:cNvPr id="6" name="Picture 5">
            <a:extLst>
              <a:ext uri="{FF2B5EF4-FFF2-40B4-BE49-F238E27FC236}">
                <a16:creationId xmlns:a16="http://schemas.microsoft.com/office/drawing/2014/main" id="{8165D96D-1AE2-247C-D03D-6AC60AC4545E}"/>
              </a:ext>
            </a:extLst>
          </p:cNvPr>
          <p:cNvPicPr>
            <a:picLocks noChangeAspect="1"/>
          </p:cNvPicPr>
          <p:nvPr/>
        </p:nvPicPr>
        <p:blipFill>
          <a:blip r:embed="rId3"/>
          <a:stretch>
            <a:fillRect/>
          </a:stretch>
        </p:blipFill>
        <p:spPr>
          <a:xfrm rot="198076">
            <a:off x="5883408" y="2337762"/>
            <a:ext cx="4934317" cy="43369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62063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3" ma:contentTypeDescription="Create a new document." ma:contentTypeScope="" ma:versionID="65eaac97794364acb2dd8590542b16b5">
  <xsd:schema xmlns:xsd="http://www.w3.org/2001/XMLSchema" xmlns:xs="http://www.w3.org/2001/XMLSchema" xmlns:p="http://schemas.microsoft.com/office/2006/metadata/properties" xmlns:ns2="124aec4c-f557-4449-874b-c8e427c32989" targetNamespace="http://schemas.microsoft.com/office/2006/metadata/properties" ma:root="true" ma:fieldsID="2054c82d445d742aeda66f918bc82528"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FF4F89-B446-4A39-9732-638746CDBFBF}">
  <ds:schemaRefs>
    <ds:schemaRef ds:uri="http://schemas.microsoft.com/sharepoint/v3/contenttype/forms"/>
  </ds:schemaRefs>
</ds:datastoreItem>
</file>

<file path=customXml/itemProps2.xml><?xml version="1.0" encoding="utf-8"?>
<ds:datastoreItem xmlns:ds="http://schemas.openxmlformats.org/officeDocument/2006/customXml" ds:itemID="{9EF2FE03-0ED7-4D79-B6CE-0548129DBBF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0FE8607-5375-492B-BEEE-31A9F64959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1448</Words>
  <Application>Microsoft Office PowerPoint</Application>
  <PresentationFormat>Widescreen</PresentationFormat>
  <Paragraphs>255</Paragraphs>
  <Slides>25</Slides>
  <Notes>14</Notes>
  <HiddenSlides>0</HiddenSlides>
  <MMClips>0</MMClip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Office Theme</vt:lpstr>
      <vt:lpstr>3_Office Theme</vt:lpstr>
      <vt:lpstr>Office Theme</vt:lpstr>
      <vt:lpstr>PowerPoint Presentation</vt:lpstr>
      <vt:lpstr>Revised Assessment Submission Dates</vt:lpstr>
      <vt:lpstr>Today’s Session</vt:lpstr>
      <vt:lpstr>PowerPoint Presentation</vt:lpstr>
      <vt:lpstr>Literature Review:  A type of critical writing</vt:lpstr>
      <vt:lpstr>PowerPoint Presentation</vt:lpstr>
      <vt:lpstr>Critical writing is…</vt:lpstr>
      <vt:lpstr>PowerPoint Presentation</vt:lpstr>
      <vt:lpstr>PowerPoint Presentation</vt:lpstr>
      <vt:lpstr>PowerPoint Presentation</vt:lpstr>
      <vt:lpstr>Getting the balance right!</vt:lpstr>
      <vt:lpstr>PowerPoint Presentation</vt:lpstr>
      <vt:lpstr>Structure of your Literature Review</vt:lpstr>
      <vt:lpstr>Section 1: Introduction &amp; Rationale</vt:lpstr>
      <vt:lpstr>Funnel Introduction Structure</vt:lpstr>
      <vt:lpstr>Funnel Introduction Structure</vt:lpstr>
      <vt:lpstr>Writing an  Introduction</vt:lpstr>
      <vt:lpstr>Section 2: Methodology &amp; Methods</vt:lpstr>
      <vt:lpstr>Methodology</vt:lpstr>
      <vt:lpstr>Methodology</vt:lpstr>
      <vt:lpstr>Methods</vt:lpstr>
      <vt:lpstr>“Tell a story” and make use of Appendices</vt:lpstr>
      <vt:lpstr>Writing the Methodology &amp; Methods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CROXALL</dc:creator>
  <cp:lastModifiedBy>Jodie Croxall</cp:lastModifiedBy>
  <cp:revision>230</cp:revision>
  <dcterms:created xsi:type="dcterms:W3CDTF">2019-10-01T18:38:18Z</dcterms:created>
  <dcterms:modified xsi:type="dcterms:W3CDTF">2022-11-16T08:09:04Z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